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jpg&amp;ehk=xuS"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19"/>
  </p:notesMasterIdLst>
  <p:handoutMasterIdLst>
    <p:handoutMasterId r:id="rId120"/>
  </p:handoutMasterIdLst>
  <p:sldIdLst>
    <p:sldId id="256" r:id="rId2"/>
    <p:sldId id="257" r:id="rId3"/>
    <p:sldId id="329" r:id="rId4"/>
    <p:sldId id="657" r:id="rId5"/>
    <p:sldId id="328" r:id="rId6"/>
    <p:sldId id="658" r:id="rId7"/>
    <p:sldId id="330" r:id="rId8"/>
    <p:sldId id="655" r:id="rId9"/>
    <p:sldId id="343" r:id="rId10"/>
    <p:sldId id="344" r:id="rId11"/>
    <p:sldId id="331" r:id="rId12"/>
    <p:sldId id="325" r:id="rId13"/>
    <p:sldId id="327" r:id="rId14"/>
    <p:sldId id="326" r:id="rId15"/>
    <p:sldId id="397" r:id="rId16"/>
    <p:sldId id="398" r:id="rId17"/>
    <p:sldId id="259" r:id="rId18"/>
    <p:sldId id="324" r:id="rId19"/>
    <p:sldId id="264" r:id="rId20"/>
    <p:sldId id="261" r:id="rId21"/>
    <p:sldId id="348" r:id="rId22"/>
    <p:sldId id="368" r:id="rId23"/>
    <p:sldId id="369" r:id="rId24"/>
    <p:sldId id="350" r:id="rId25"/>
    <p:sldId id="351" r:id="rId26"/>
    <p:sldId id="352" r:id="rId27"/>
    <p:sldId id="353" r:id="rId28"/>
    <p:sldId id="354" r:id="rId29"/>
    <p:sldId id="406" r:id="rId30"/>
    <p:sldId id="355" r:id="rId31"/>
    <p:sldId id="356" r:id="rId32"/>
    <p:sldId id="357" r:id="rId33"/>
    <p:sldId id="358" r:id="rId34"/>
    <p:sldId id="359" r:id="rId35"/>
    <p:sldId id="360" r:id="rId36"/>
    <p:sldId id="361" r:id="rId37"/>
    <p:sldId id="363" r:id="rId38"/>
    <p:sldId id="365" r:id="rId39"/>
    <p:sldId id="364" r:id="rId40"/>
    <p:sldId id="362" r:id="rId41"/>
    <p:sldId id="366" r:id="rId42"/>
    <p:sldId id="367" r:id="rId43"/>
    <p:sldId id="345" r:id="rId44"/>
    <p:sldId id="267" r:id="rId45"/>
    <p:sldId id="370" r:id="rId46"/>
    <p:sldId id="371" r:id="rId47"/>
    <p:sldId id="271" r:id="rId48"/>
    <p:sldId id="374" r:id="rId49"/>
    <p:sldId id="375" r:id="rId50"/>
    <p:sldId id="346" r:id="rId51"/>
    <p:sldId id="376" r:id="rId52"/>
    <p:sldId id="377" r:id="rId53"/>
    <p:sldId id="378" r:id="rId54"/>
    <p:sldId id="379" r:id="rId55"/>
    <p:sldId id="380" r:id="rId56"/>
    <p:sldId id="277" r:id="rId57"/>
    <p:sldId id="278" r:id="rId58"/>
    <p:sldId id="280" r:id="rId59"/>
    <p:sldId id="281" r:id="rId60"/>
    <p:sldId id="386" r:id="rId61"/>
    <p:sldId id="381" r:id="rId62"/>
    <p:sldId id="382" r:id="rId63"/>
    <p:sldId id="383" r:id="rId64"/>
    <p:sldId id="660" r:id="rId65"/>
    <p:sldId id="385" r:id="rId66"/>
    <p:sldId id="347" r:id="rId67"/>
    <p:sldId id="284" r:id="rId68"/>
    <p:sldId id="656" r:id="rId69"/>
    <p:sldId id="286" r:id="rId70"/>
    <p:sldId id="287" r:id="rId71"/>
    <p:sldId id="288" r:id="rId72"/>
    <p:sldId id="289" r:id="rId73"/>
    <p:sldId id="290" r:id="rId74"/>
    <p:sldId id="291" r:id="rId75"/>
    <p:sldId id="292" r:id="rId76"/>
    <p:sldId id="293" r:id="rId77"/>
    <p:sldId id="294" r:id="rId78"/>
    <p:sldId id="295" r:id="rId79"/>
    <p:sldId id="296" r:id="rId80"/>
    <p:sldId id="297" r:id="rId81"/>
    <p:sldId id="299" r:id="rId82"/>
    <p:sldId id="298" r:id="rId83"/>
    <p:sldId id="300" r:id="rId84"/>
    <p:sldId id="301" r:id="rId85"/>
    <p:sldId id="302" r:id="rId86"/>
    <p:sldId id="399" r:id="rId87"/>
    <p:sldId id="659" r:id="rId88"/>
    <p:sldId id="402" r:id="rId89"/>
    <p:sldId id="403" r:id="rId90"/>
    <p:sldId id="303" r:id="rId91"/>
    <p:sldId id="404" r:id="rId92"/>
    <p:sldId id="405" r:id="rId93"/>
    <p:sldId id="306" r:id="rId94"/>
    <p:sldId id="332" r:id="rId95"/>
    <p:sldId id="305" r:id="rId96"/>
    <p:sldId id="387" r:id="rId97"/>
    <p:sldId id="388" r:id="rId98"/>
    <p:sldId id="335" r:id="rId99"/>
    <p:sldId id="338" r:id="rId100"/>
    <p:sldId id="336" r:id="rId101"/>
    <p:sldId id="341" r:id="rId102"/>
    <p:sldId id="339" r:id="rId103"/>
    <p:sldId id="309" r:id="rId104"/>
    <p:sldId id="310" r:id="rId105"/>
    <p:sldId id="333" r:id="rId106"/>
    <p:sldId id="390" r:id="rId107"/>
    <p:sldId id="391" r:id="rId108"/>
    <p:sldId id="392" r:id="rId109"/>
    <p:sldId id="393" r:id="rId110"/>
    <p:sldId id="394" r:id="rId111"/>
    <p:sldId id="395" r:id="rId112"/>
    <p:sldId id="396" r:id="rId113"/>
    <p:sldId id="400" r:id="rId114"/>
    <p:sldId id="401" r:id="rId115"/>
    <p:sldId id="389" r:id="rId116"/>
    <p:sldId id="322" r:id="rId117"/>
    <p:sldId id="323" r:id="rId118"/>
  </p:sldIdLst>
  <p:sldSz cx="9144000" cy="6858000" type="screen4x3"/>
  <p:notesSz cx="7010400" cy="9296400"/>
  <p:defaultTextStyle>
    <a:defPPr>
      <a:defRPr lang="en-US"/>
    </a:defPPr>
    <a:lvl1pPr algn="l" rtl="0" fontAlgn="base">
      <a:spcBef>
        <a:spcPct val="0"/>
      </a:spcBef>
      <a:spcAft>
        <a:spcPct val="0"/>
      </a:spcAft>
      <a:defRPr sz="1300" kern="1200">
        <a:solidFill>
          <a:schemeClr val="tx1"/>
        </a:solidFill>
        <a:latin typeface="Times New Roman" panose="02020603050405020304" pitchFamily="18" charset="0"/>
        <a:ea typeface="+mn-ea"/>
        <a:cs typeface="+mn-cs"/>
      </a:defRPr>
    </a:lvl1pPr>
    <a:lvl2pPr marL="457200" algn="l" rtl="0" fontAlgn="base">
      <a:spcBef>
        <a:spcPct val="0"/>
      </a:spcBef>
      <a:spcAft>
        <a:spcPct val="0"/>
      </a:spcAft>
      <a:defRPr sz="1300" kern="1200">
        <a:solidFill>
          <a:schemeClr val="tx1"/>
        </a:solidFill>
        <a:latin typeface="Times New Roman" panose="02020603050405020304" pitchFamily="18" charset="0"/>
        <a:ea typeface="+mn-ea"/>
        <a:cs typeface="+mn-cs"/>
      </a:defRPr>
    </a:lvl2pPr>
    <a:lvl3pPr marL="914400" algn="l" rtl="0" fontAlgn="base">
      <a:spcBef>
        <a:spcPct val="0"/>
      </a:spcBef>
      <a:spcAft>
        <a:spcPct val="0"/>
      </a:spcAft>
      <a:defRPr sz="1300" kern="1200">
        <a:solidFill>
          <a:schemeClr val="tx1"/>
        </a:solidFill>
        <a:latin typeface="Times New Roman" panose="02020603050405020304" pitchFamily="18" charset="0"/>
        <a:ea typeface="+mn-ea"/>
        <a:cs typeface="+mn-cs"/>
      </a:defRPr>
    </a:lvl3pPr>
    <a:lvl4pPr marL="1371600" algn="l" rtl="0" fontAlgn="base">
      <a:spcBef>
        <a:spcPct val="0"/>
      </a:spcBef>
      <a:spcAft>
        <a:spcPct val="0"/>
      </a:spcAft>
      <a:defRPr sz="1300" kern="1200">
        <a:solidFill>
          <a:schemeClr val="tx1"/>
        </a:solidFill>
        <a:latin typeface="Times New Roman" panose="02020603050405020304" pitchFamily="18" charset="0"/>
        <a:ea typeface="+mn-ea"/>
        <a:cs typeface="+mn-cs"/>
      </a:defRPr>
    </a:lvl4pPr>
    <a:lvl5pPr marL="1828800" algn="l" rtl="0" fontAlgn="base">
      <a:spcBef>
        <a:spcPct val="0"/>
      </a:spcBef>
      <a:spcAft>
        <a:spcPct val="0"/>
      </a:spcAft>
      <a:defRPr sz="1300" kern="1200">
        <a:solidFill>
          <a:schemeClr val="tx1"/>
        </a:solidFill>
        <a:latin typeface="Times New Roman" panose="02020603050405020304" pitchFamily="18" charset="0"/>
        <a:ea typeface="+mn-ea"/>
        <a:cs typeface="+mn-cs"/>
      </a:defRPr>
    </a:lvl5pPr>
    <a:lvl6pPr marL="2286000" algn="l" defTabSz="914400" rtl="0" eaLnBrk="1" latinLnBrk="0" hangingPunct="1">
      <a:defRPr sz="1300" kern="1200">
        <a:solidFill>
          <a:schemeClr val="tx1"/>
        </a:solidFill>
        <a:latin typeface="Times New Roman" panose="02020603050405020304" pitchFamily="18" charset="0"/>
        <a:ea typeface="+mn-ea"/>
        <a:cs typeface="+mn-cs"/>
      </a:defRPr>
    </a:lvl6pPr>
    <a:lvl7pPr marL="2743200" algn="l" defTabSz="914400" rtl="0" eaLnBrk="1" latinLnBrk="0" hangingPunct="1">
      <a:defRPr sz="1300" kern="1200">
        <a:solidFill>
          <a:schemeClr val="tx1"/>
        </a:solidFill>
        <a:latin typeface="Times New Roman" panose="02020603050405020304" pitchFamily="18" charset="0"/>
        <a:ea typeface="+mn-ea"/>
        <a:cs typeface="+mn-cs"/>
      </a:defRPr>
    </a:lvl7pPr>
    <a:lvl8pPr marL="3200400" algn="l" defTabSz="914400" rtl="0" eaLnBrk="1" latinLnBrk="0" hangingPunct="1">
      <a:defRPr sz="1300" kern="1200">
        <a:solidFill>
          <a:schemeClr val="tx1"/>
        </a:solidFill>
        <a:latin typeface="Times New Roman" panose="02020603050405020304" pitchFamily="18" charset="0"/>
        <a:ea typeface="+mn-ea"/>
        <a:cs typeface="+mn-cs"/>
      </a:defRPr>
    </a:lvl8pPr>
    <a:lvl9pPr marL="3657600" algn="l" defTabSz="914400" rtl="0" eaLnBrk="1" latinLnBrk="0" hangingPunct="1">
      <a:defRPr sz="13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64" userDrawn="1">
          <p15:clr>
            <a:srgbClr val="A4A3A4"/>
          </p15:clr>
        </p15:guide>
        <p15:guide id="2" pos="323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99"/>
    <a:srgbClr val="FFCCCC"/>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8A5CB0-444D-49EE-9FDA-BF801981AB07}" v="161" dt="2026-08-04T17:57:57.6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7" d="100"/>
          <a:sy n="107" d="100"/>
        </p:scale>
        <p:origin x="1656" y="10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190" d="100"/>
        <a:sy n="190" d="100"/>
      </p:scale>
      <p:origin x="0" y="-44940"/>
    </p:cViewPr>
  </p:sorterViewPr>
  <p:notesViewPr>
    <p:cSldViewPr>
      <p:cViewPr varScale="1">
        <p:scale>
          <a:sx n="44" d="100"/>
          <a:sy n="44" d="100"/>
        </p:scale>
        <p:origin x="-1530" y="-108"/>
      </p:cViewPr>
      <p:guideLst>
        <p:guide orient="horz" pos="2464"/>
        <p:guide pos="323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tableStyles" Target="tableStyle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notesMaster" Target="notesMasters/notesMaster1.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handoutMaster" Target="handoutMasters/handoutMaster1.xml"/><Relationship Id="rId125" Type="http://schemas.microsoft.com/office/2016/11/relationships/changesInfo" Target="changesInfos/changesInfo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_rels/viewProps.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2.xml"/><Relationship Id="rId1" Type="http://schemas.openxmlformats.org/officeDocument/2006/relationships/slide" Target="slides/slide1.xml"/><Relationship Id="rId4" Type="http://schemas.openxmlformats.org/officeDocument/2006/relationships/slide" Target="slides/slide9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O'Neill" userId="a4336b72f0c0be49" providerId="LiveId" clId="{CE825EA8-D175-4E71-A095-5FB2A8F5601E}"/>
    <pc:docChg chg="undo custSel addSld delSld modSld modNotesMaster modHandout">
      <pc:chgData name="John O'Neill" userId="a4336b72f0c0be49" providerId="LiveId" clId="{CE825EA8-D175-4E71-A095-5FB2A8F5601E}" dt="2026-08-04T17:58:54.129" v="2272" actId="207"/>
      <pc:docMkLst>
        <pc:docMk/>
      </pc:docMkLst>
      <pc:sldChg chg="modSp mod">
        <pc:chgData name="John O'Neill" userId="a4336b72f0c0be49" providerId="LiveId" clId="{CE825EA8-D175-4E71-A095-5FB2A8F5601E}" dt="2026-08-04T16:56:33.994" v="1029" actId="1035"/>
        <pc:sldMkLst>
          <pc:docMk/>
          <pc:sldMk cId="0" sldId="257"/>
        </pc:sldMkLst>
        <pc:spChg chg="mod">
          <ac:chgData name="John O'Neill" userId="a4336b72f0c0be49" providerId="LiveId" clId="{CE825EA8-D175-4E71-A095-5FB2A8F5601E}" dt="2026-08-04T16:56:33.994" v="1029" actId="1035"/>
          <ac:spMkLst>
            <pc:docMk/>
            <pc:sldMk cId="0" sldId="257"/>
            <ac:spMk id="2" creationId="{00000000-0000-0000-0000-000000000000}"/>
          </ac:spMkLst>
        </pc:spChg>
      </pc:sldChg>
      <pc:sldChg chg="modSp mod modNotes">
        <pc:chgData name="John O'Neill" userId="a4336b72f0c0be49" providerId="LiveId" clId="{CE825EA8-D175-4E71-A095-5FB2A8F5601E}" dt="2026-08-04T17:02:28.121" v="1088" actId="20577"/>
        <pc:sldMkLst>
          <pc:docMk/>
          <pc:sldMk cId="0" sldId="259"/>
        </pc:sldMkLst>
        <pc:spChg chg="mod">
          <ac:chgData name="John O'Neill" userId="a4336b72f0c0be49" providerId="LiveId" clId="{CE825EA8-D175-4E71-A095-5FB2A8F5601E}" dt="2026-08-04T17:02:28.121" v="1088" actId="20577"/>
          <ac:spMkLst>
            <pc:docMk/>
            <pc:sldMk cId="0" sldId="259"/>
            <ac:spMk id="6166" creationId="{00000000-0000-0000-0000-000000000000}"/>
          </ac:spMkLst>
        </pc:spChg>
      </pc:sldChg>
      <pc:sldChg chg="modNotes">
        <pc:chgData name="John O'Neill" userId="a4336b72f0c0be49" providerId="LiveId" clId="{CE825EA8-D175-4E71-A095-5FB2A8F5601E}" dt="2026-08-03T16:39:02.864" v="18"/>
        <pc:sldMkLst>
          <pc:docMk/>
          <pc:sldMk cId="0" sldId="261"/>
        </pc:sldMkLst>
      </pc:sldChg>
      <pc:sldChg chg="modNotes">
        <pc:chgData name="John O'Neill" userId="a4336b72f0c0be49" providerId="LiveId" clId="{CE825EA8-D175-4E71-A095-5FB2A8F5601E}" dt="2026-08-03T16:39:02.864" v="18"/>
        <pc:sldMkLst>
          <pc:docMk/>
          <pc:sldMk cId="0" sldId="264"/>
        </pc:sldMkLst>
      </pc:sldChg>
      <pc:sldChg chg="modSp mod modNotes">
        <pc:chgData name="John O'Neill" userId="a4336b72f0c0be49" providerId="LiveId" clId="{CE825EA8-D175-4E71-A095-5FB2A8F5601E}" dt="2026-08-04T17:22:47.928" v="1274" actId="20577"/>
        <pc:sldMkLst>
          <pc:docMk/>
          <pc:sldMk cId="0" sldId="267"/>
        </pc:sldMkLst>
        <pc:spChg chg="mod">
          <ac:chgData name="John O'Neill" userId="a4336b72f0c0be49" providerId="LiveId" clId="{CE825EA8-D175-4E71-A095-5FB2A8F5601E}" dt="2026-08-04T17:22:47.928" v="1274" actId="20577"/>
          <ac:spMkLst>
            <pc:docMk/>
            <pc:sldMk cId="0" sldId="267"/>
            <ac:spMk id="15365" creationId="{00000000-0000-0000-0000-000000000000}"/>
          </ac:spMkLst>
        </pc:spChg>
      </pc:sldChg>
      <pc:sldChg chg="addSp delSp modSp mod modAnim modNotes">
        <pc:chgData name="John O'Neill" userId="a4336b72f0c0be49" providerId="LiveId" clId="{CE825EA8-D175-4E71-A095-5FB2A8F5601E}" dt="2026-08-04T17:26:15.128" v="1371" actId="1076"/>
        <pc:sldMkLst>
          <pc:docMk/>
          <pc:sldMk cId="0" sldId="271"/>
        </pc:sldMkLst>
        <pc:spChg chg="add mod">
          <ac:chgData name="John O'Neill" userId="a4336b72f0c0be49" providerId="LiveId" clId="{CE825EA8-D175-4E71-A095-5FB2A8F5601E}" dt="2026-08-04T17:24:39.521" v="1355" actId="403"/>
          <ac:spMkLst>
            <pc:docMk/>
            <pc:sldMk cId="0" sldId="271"/>
            <ac:spMk id="2" creationId="{A106BA98-624A-668F-5716-C91B6DC1918B}"/>
          </ac:spMkLst>
        </pc:spChg>
        <pc:spChg chg="add mod">
          <ac:chgData name="John O'Neill" userId="a4336b72f0c0be49" providerId="LiveId" clId="{CE825EA8-D175-4E71-A095-5FB2A8F5601E}" dt="2026-08-04T17:26:15.128" v="1371" actId="1076"/>
          <ac:spMkLst>
            <pc:docMk/>
            <pc:sldMk cId="0" sldId="271"/>
            <ac:spMk id="4" creationId="{7939B062-25C6-2EC0-9183-6B200723F2A3}"/>
          </ac:spMkLst>
        </pc:spChg>
        <pc:spChg chg="add mod">
          <ac:chgData name="John O'Neill" userId="a4336b72f0c0be49" providerId="LiveId" clId="{CE825EA8-D175-4E71-A095-5FB2A8F5601E}" dt="2026-08-04T17:24:52.859" v="1360" actId="207"/>
          <ac:spMkLst>
            <pc:docMk/>
            <pc:sldMk cId="0" sldId="271"/>
            <ac:spMk id="6" creationId="{76E233F0-3CAE-3CA7-18EA-861364145FAD}"/>
          </ac:spMkLst>
        </pc:spChg>
        <pc:spChg chg="del">
          <ac:chgData name="John O'Neill" userId="a4336b72f0c0be49" providerId="LiveId" clId="{CE825EA8-D175-4E71-A095-5FB2A8F5601E}" dt="2026-08-04T17:24:19.328" v="1343" actId="478"/>
          <ac:spMkLst>
            <pc:docMk/>
            <pc:sldMk cId="0" sldId="271"/>
            <ac:spMk id="23557" creationId="{00000000-0000-0000-0000-000000000000}"/>
          </ac:spMkLst>
        </pc:spChg>
        <pc:spChg chg="del mod">
          <ac:chgData name="John O'Neill" userId="a4336b72f0c0be49" providerId="LiveId" clId="{CE825EA8-D175-4E71-A095-5FB2A8F5601E}" dt="2026-08-04T17:26:07.674" v="1369" actId="478"/>
          <ac:spMkLst>
            <pc:docMk/>
            <pc:sldMk cId="0" sldId="271"/>
            <ac:spMk id="23558" creationId="{00000000-0000-0000-0000-000000000000}"/>
          </ac:spMkLst>
        </pc:spChg>
        <pc:spChg chg="mod">
          <ac:chgData name="John O'Neill" userId="a4336b72f0c0be49" providerId="LiveId" clId="{CE825EA8-D175-4E71-A095-5FB2A8F5601E}" dt="2026-08-04T17:26:11.363" v="1370" actId="1076"/>
          <ac:spMkLst>
            <pc:docMk/>
            <pc:sldMk cId="0" sldId="271"/>
            <ac:spMk id="23559" creationId="{00000000-0000-0000-0000-000000000000}"/>
          </ac:spMkLst>
        </pc:spChg>
        <pc:picChg chg="add mod ord modCrop">
          <ac:chgData name="John O'Neill" userId="a4336b72f0c0be49" providerId="LiveId" clId="{CE825EA8-D175-4E71-A095-5FB2A8F5601E}" dt="2026-08-04T17:25:57.758" v="1366" actId="14100"/>
          <ac:picMkLst>
            <pc:docMk/>
            <pc:sldMk cId="0" sldId="271"/>
            <ac:picMk id="3" creationId="{DD81F429-8433-B642-7F3A-61D565C7CA59}"/>
          </ac:picMkLst>
        </pc:picChg>
        <pc:picChg chg="add mod modCrop">
          <ac:chgData name="John O'Neill" userId="a4336b72f0c0be49" providerId="LiveId" clId="{CE825EA8-D175-4E71-A095-5FB2A8F5601E}" dt="2026-08-04T17:26:01.296" v="1367" actId="1076"/>
          <ac:picMkLst>
            <pc:docMk/>
            <pc:sldMk cId="0" sldId="271"/>
            <ac:picMk id="8" creationId="{000327DE-19D9-C0A8-4C74-3225E91B4BAA}"/>
          </ac:picMkLst>
        </pc:picChg>
        <pc:picChg chg="del">
          <ac:chgData name="John O'Neill" userId="a4336b72f0c0be49" providerId="LiveId" clId="{CE825EA8-D175-4E71-A095-5FB2A8F5601E}" dt="2026-08-03T20:00:32.848" v="25" actId="478"/>
          <ac:picMkLst>
            <pc:docMk/>
            <pc:sldMk cId="0" sldId="271"/>
            <ac:picMk id="23555" creationId="{00000000-0000-0000-0000-000000000000}"/>
          </ac:picMkLst>
        </pc:picChg>
      </pc:sldChg>
      <pc:sldChg chg="modSp mod modNotes">
        <pc:chgData name="John O'Neill" userId="a4336b72f0c0be49" providerId="LiveId" clId="{CE825EA8-D175-4E71-A095-5FB2A8F5601E}" dt="2026-08-04T17:28:43.056" v="1376" actId="20577"/>
        <pc:sldMkLst>
          <pc:docMk/>
          <pc:sldMk cId="0" sldId="277"/>
        </pc:sldMkLst>
        <pc:spChg chg="mod">
          <ac:chgData name="John O'Neill" userId="a4336b72f0c0be49" providerId="LiveId" clId="{CE825EA8-D175-4E71-A095-5FB2A8F5601E}" dt="2026-08-04T17:28:43.056" v="1376" actId="20577"/>
          <ac:spMkLst>
            <pc:docMk/>
            <pc:sldMk cId="0" sldId="277"/>
            <ac:spMk id="25604" creationId="{00000000-0000-0000-0000-000000000000}"/>
          </ac:spMkLst>
        </pc:spChg>
      </pc:sldChg>
      <pc:sldChg chg="modSp mod modNotes">
        <pc:chgData name="John O'Neill" userId="a4336b72f0c0be49" providerId="LiveId" clId="{CE825EA8-D175-4E71-A095-5FB2A8F5601E}" dt="2026-08-04T17:28:56.962" v="1377" actId="20577"/>
        <pc:sldMkLst>
          <pc:docMk/>
          <pc:sldMk cId="0" sldId="278"/>
        </pc:sldMkLst>
        <pc:spChg chg="mod">
          <ac:chgData name="John O'Neill" userId="a4336b72f0c0be49" providerId="LiveId" clId="{CE825EA8-D175-4E71-A095-5FB2A8F5601E}" dt="2026-08-04T17:28:56.962" v="1377" actId="20577"/>
          <ac:spMkLst>
            <pc:docMk/>
            <pc:sldMk cId="0" sldId="278"/>
            <ac:spMk id="30725" creationId="{00000000-0000-0000-0000-000000000000}"/>
          </ac:spMkLst>
        </pc:spChg>
      </pc:sldChg>
      <pc:sldChg chg="modNotes">
        <pc:chgData name="John O'Neill" userId="a4336b72f0c0be49" providerId="LiveId" clId="{CE825EA8-D175-4E71-A095-5FB2A8F5601E}" dt="2026-08-03T16:39:02.864" v="18"/>
        <pc:sldMkLst>
          <pc:docMk/>
          <pc:sldMk cId="0" sldId="280"/>
        </pc:sldMkLst>
      </pc:sldChg>
      <pc:sldChg chg="addSp delSp modSp mod modNotes">
        <pc:chgData name="John O'Neill" userId="a4336b72f0c0be49" providerId="LiveId" clId="{CE825EA8-D175-4E71-A095-5FB2A8F5601E}" dt="2026-08-04T17:30:03.579" v="1384" actId="14100"/>
        <pc:sldMkLst>
          <pc:docMk/>
          <pc:sldMk cId="0" sldId="281"/>
        </pc:sldMkLst>
        <pc:spChg chg="add mod">
          <ac:chgData name="John O'Neill" userId="a4336b72f0c0be49" providerId="LiveId" clId="{CE825EA8-D175-4E71-A095-5FB2A8F5601E}" dt="2026-08-04T17:30:03.579" v="1384" actId="14100"/>
          <ac:spMkLst>
            <pc:docMk/>
            <pc:sldMk cId="0" sldId="281"/>
            <ac:spMk id="2" creationId="{87C2B9BC-A840-1816-E211-D646D37342CA}"/>
          </ac:spMkLst>
        </pc:spChg>
        <pc:spChg chg="del mod">
          <ac:chgData name="John O'Neill" userId="a4336b72f0c0be49" providerId="LiveId" clId="{CE825EA8-D175-4E71-A095-5FB2A8F5601E}" dt="2026-08-03T21:03:51.286" v="587" actId="478"/>
          <ac:spMkLst>
            <pc:docMk/>
            <pc:sldMk cId="0" sldId="281"/>
            <ac:spMk id="33796" creationId="{00000000-0000-0000-0000-000000000000}"/>
          </ac:spMkLst>
        </pc:spChg>
        <pc:picChg chg="add mod">
          <ac:chgData name="John O'Neill" userId="a4336b72f0c0be49" providerId="LiveId" clId="{CE825EA8-D175-4E71-A095-5FB2A8F5601E}" dt="2026-08-04T17:29:11.136" v="1378" actId="1076"/>
          <ac:picMkLst>
            <pc:docMk/>
            <pc:sldMk cId="0" sldId="281"/>
            <ac:picMk id="3" creationId="{E5E6D183-E510-1F18-9577-470E1046831F}"/>
          </ac:picMkLst>
        </pc:picChg>
        <pc:picChg chg="del">
          <ac:chgData name="John O'Neill" userId="a4336b72f0c0be49" providerId="LiveId" clId="{CE825EA8-D175-4E71-A095-5FB2A8F5601E}" dt="2026-08-03T20:05:01.535" v="98" actId="478"/>
          <ac:picMkLst>
            <pc:docMk/>
            <pc:sldMk cId="0" sldId="281"/>
            <ac:picMk id="33797" creationId="{00000000-0000-0000-0000-000000000000}"/>
          </ac:picMkLst>
        </pc:picChg>
      </pc:sldChg>
      <pc:sldChg chg="modNotes">
        <pc:chgData name="John O'Neill" userId="a4336b72f0c0be49" providerId="LiveId" clId="{CE825EA8-D175-4E71-A095-5FB2A8F5601E}" dt="2026-08-03T16:39:02.864" v="18"/>
        <pc:sldMkLst>
          <pc:docMk/>
          <pc:sldMk cId="0" sldId="284"/>
        </pc:sldMkLst>
      </pc:sldChg>
      <pc:sldChg chg="delSp modSp del modNotes">
        <pc:chgData name="John O'Neill" userId="a4336b72f0c0be49" providerId="LiveId" clId="{CE825EA8-D175-4E71-A095-5FB2A8F5601E}" dt="2026-08-04T15:43:13.322" v="899" actId="47"/>
        <pc:sldMkLst>
          <pc:docMk/>
          <pc:sldMk cId="0" sldId="285"/>
        </pc:sldMkLst>
        <pc:spChg chg="del">
          <ac:chgData name="John O'Neill" userId="a4336b72f0c0be49" providerId="LiveId" clId="{CE825EA8-D175-4E71-A095-5FB2A8F5601E}" dt="2026-08-03T21:06:36.020" v="756" actId="478"/>
          <ac:spMkLst>
            <pc:docMk/>
            <pc:sldMk cId="0" sldId="285"/>
            <ac:spMk id="37890" creationId="{00000000-0000-0000-0000-000000000000}"/>
          </ac:spMkLst>
        </pc:spChg>
        <pc:spChg chg="mod">
          <ac:chgData name="John O'Neill" userId="a4336b72f0c0be49" providerId="LiveId" clId="{CE825EA8-D175-4E71-A095-5FB2A8F5601E}" dt="2026-08-03T21:06:42.084" v="763" actId="1035"/>
          <ac:spMkLst>
            <pc:docMk/>
            <pc:sldMk cId="0" sldId="285"/>
            <ac:spMk id="37892" creationId="{00000000-0000-0000-0000-000000000000}"/>
          </ac:spMkLst>
        </pc:spChg>
        <pc:spChg chg="del">
          <ac:chgData name="John O'Neill" userId="a4336b72f0c0be49" providerId="LiveId" clId="{CE825EA8-D175-4E71-A095-5FB2A8F5601E}" dt="2026-08-03T21:06:26.421" v="755" actId="478"/>
          <ac:spMkLst>
            <pc:docMk/>
            <pc:sldMk cId="0" sldId="285"/>
            <ac:spMk id="37893" creationId="{00000000-0000-0000-0000-000000000000}"/>
          </ac:spMkLst>
        </pc:spChg>
        <pc:picChg chg="mod">
          <ac:chgData name="John O'Neill" userId="a4336b72f0c0be49" providerId="LiveId" clId="{CE825EA8-D175-4E71-A095-5FB2A8F5601E}" dt="2026-08-03T21:06:42.084" v="763" actId="1035"/>
          <ac:picMkLst>
            <pc:docMk/>
            <pc:sldMk cId="0" sldId="285"/>
            <ac:picMk id="37894" creationId="{00000000-0000-0000-0000-000000000000}"/>
          </ac:picMkLst>
        </pc:picChg>
        <pc:picChg chg="mod">
          <ac:chgData name="John O'Neill" userId="a4336b72f0c0be49" providerId="LiveId" clId="{CE825EA8-D175-4E71-A095-5FB2A8F5601E}" dt="2026-08-03T21:06:42.084" v="763" actId="1035"/>
          <ac:picMkLst>
            <pc:docMk/>
            <pc:sldMk cId="0" sldId="285"/>
            <ac:picMk id="37895" creationId="{00000000-0000-0000-0000-000000000000}"/>
          </ac:picMkLst>
        </pc:picChg>
      </pc:sldChg>
      <pc:sldChg chg="modNotes">
        <pc:chgData name="John O'Neill" userId="a4336b72f0c0be49" providerId="LiveId" clId="{CE825EA8-D175-4E71-A095-5FB2A8F5601E}" dt="2026-08-03T16:39:02.864" v="18"/>
        <pc:sldMkLst>
          <pc:docMk/>
          <pc:sldMk cId="0" sldId="286"/>
        </pc:sldMkLst>
      </pc:sldChg>
      <pc:sldChg chg="modNotes">
        <pc:chgData name="John O'Neill" userId="a4336b72f0c0be49" providerId="LiveId" clId="{CE825EA8-D175-4E71-A095-5FB2A8F5601E}" dt="2026-08-03T16:39:02.864" v="18"/>
        <pc:sldMkLst>
          <pc:docMk/>
          <pc:sldMk cId="0" sldId="287"/>
        </pc:sldMkLst>
      </pc:sldChg>
      <pc:sldChg chg="modNotes">
        <pc:chgData name="John O'Neill" userId="a4336b72f0c0be49" providerId="LiveId" clId="{CE825EA8-D175-4E71-A095-5FB2A8F5601E}" dt="2026-08-03T16:39:02.864" v="18"/>
        <pc:sldMkLst>
          <pc:docMk/>
          <pc:sldMk cId="0" sldId="288"/>
        </pc:sldMkLst>
      </pc:sldChg>
      <pc:sldChg chg="modNotes">
        <pc:chgData name="John O'Neill" userId="a4336b72f0c0be49" providerId="LiveId" clId="{CE825EA8-D175-4E71-A095-5FB2A8F5601E}" dt="2026-08-03T16:39:02.864" v="18"/>
        <pc:sldMkLst>
          <pc:docMk/>
          <pc:sldMk cId="0" sldId="289"/>
        </pc:sldMkLst>
      </pc:sldChg>
      <pc:sldChg chg="modNotes">
        <pc:chgData name="John O'Neill" userId="a4336b72f0c0be49" providerId="LiveId" clId="{CE825EA8-D175-4E71-A095-5FB2A8F5601E}" dt="2026-08-03T16:39:02.864" v="18"/>
        <pc:sldMkLst>
          <pc:docMk/>
          <pc:sldMk cId="0" sldId="290"/>
        </pc:sldMkLst>
      </pc:sldChg>
      <pc:sldChg chg="modNotes">
        <pc:chgData name="John O'Neill" userId="a4336b72f0c0be49" providerId="LiveId" clId="{CE825EA8-D175-4E71-A095-5FB2A8F5601E}" dt="2026-08-03T16:39:02.864" v="18"/>
        <pc:sldMkLst>
          <pc:docMk/>
          <pc:sldMk cId="0" sldId="291"/>
        </pc:sldMkLst>
      </pc:sldChg>
      <pc:sldChg chg="modSp mod modNotes">
        <pc:chgData name="John O'Neill" userId="a4336b72f0c0be49" providerId="LiveId" clId="{CE825EA8-D175-4E71-A095-5FB2A8F5601E}" dt="2026-08-04T15:45:29.534" v="901" actId="20577"/>
        <pc:sldMkLst>
          <pc:docMk/>
          <pc:sldMk cId="0" sldId="292"/>
        </pc:sldMkLst>
        <pc:spChg chg="mod">
          <ac:chgData name="John O'Neill" userId="a4336b72f0c0be49" providerId="LiveId" clId="{CE825EA8-D175-4E71-A095-5FB2A8F5601E}" dt="2026-08-04T15:45:29.534" v="901" actId="20577"/>
          <ac:spMkLst>
            <pc:docMk/>
            <pc:sldMk cId="0" sldId="292"/>
            <ac:spMk id="45060" creationId="{00000000-0000-0000-0000-000000000000}"/>
          </ac:spMkLst>
        </pc:spChg>
      </pc:sldChg>
      <pc:sldChg chg="addSp delSp modSp mod modNotes">
        <pc:chgData name="John O'Neill" userId="a4336b72f0c0be49" providerId="LiveId" clId="{CE825EA8-D175-4E71-A095-5FB2A8F5601E}" dt="2026-08-04T17:46:18.575" v="2100" actId="478"/>
        <pc:sldMkLst>
          <pc:docMk/>
          <pc:sldMk cId="0" sldId="293"/>
        </pc:sldMkLst>
        <pc:spChg chg="add mod">
          <ac:chgData name="John O'Neill" userId="a4336b72f0c0be49" providerId="LiveId" clId="{CE825EA8-D175-4E71-A095-5FB2A8F5601E}" dt="2026-08-04T17:46:12.785" v="2099" actId="14100"/>
          <ac:spMkLst>
            <pc:docMk/>
            <pc:sldMk cId="0" sldId="293"/>
            <ac:spMk id="4" creationId="{E0FF2855-9F50-AD50-5254-E1BD4888B1C5}"/>
          </ac:spMkLst>
        </pc:spChg>
        <pc:spChg chg="del">
          <ac:chgData name="John O'Neill" userId="a4336b72f0c0be49" providerId="LiveId" clId="{CE825EA8-D175-4E71-A095-5FB2A8F5601E}" dt="2026-08-04T17:46:18.575" v="2100" actId="478"/>
          <ac:spMkLst>
            <pc:docMk/>
            <pc:sldMk cId="0" sldId="293"/>
            <ac:spMk id="46084" creationId="{00000000-0000-0000-0000-000000000000}"/>
          </ac:spMkLst>
        </pc:spChg>
        <pc:spChg chg="mod ord">
          <ac:chgData name="John O'Neill" userId="a4336b72f0c0be49" providerId="LiveId" clId="{CE825EA8-D175-4E71-A095-5FB2A8F5601E}" dt="2026-08-03T20:09:27.287" v="139" actId="1076"/>
          <ac:spMkLst>
            <pc:docMk/>
            <pc:sldMk cId="0" sldId="293"/>
            <ac:spMk id="46085" creationId="{00000000-0000-0000-0000-000000000000}"/>
          </ac:spMkLst>
        </pc:spChg>
        <pc:picChg chg="add mod">
          <ac:chgData name="John O'Neill" userId="a4336b72f0c0be49" providerId="LiveId" clId="{CE825EA8-D175-4E71-A095-5FB2A8F5601E}" dt="2026-08-03T20:08:31.373" v="127" actId="1076"/>
          <ac:picMkLst>
            <pc:docMk/>
            <pc:sldMk cId="0" sldId="293"/>
            <ac:picMk id="3" creationId="{34272B93-3FF8-075B-30DF-39BDF8D0E506}"/>
          </ac:picMkLst>
        </pc:picChg>
        <pc:picChg chg="add mod">
          <ac:chgData name="John O'Neill" userId="a4336b72f0c0be49" providerId="LiveId" clId="{CE825EA8-D175-4E71-A095-5FB2A8F5601E}" dt="2026-08-03T20:09:07.217" v="137" actId="1038"/>
          <ac:picMkLst>
            <pc:docMk/>
            <pc:sldMk cId="0" sldId="293"/>
            <ac:picMk id="5" creationId="{9C7D8E0C-605B-4349-37B0-3179A20DB94A}"/>
          </ac:picMkLst>
        </pc:picChg>
        <pc:picChg chg="del">
          <ac:chgData name="John O'Neill" userId="a4336b72f0c0be49" providerId="LiveId" clId="{CE825EA8-D175-4E71-A095-5FB2A8F5601E}" dt="2026-08-03T20:08:33.688" v="128" actId="478"/>
          <ac:picMkLst>
            <pc:docMk/>
            <pc:sldMk cId="0" sldId="293"/>
            <ac:picMk id="46086" creationId="{00000000-0000-0000-0000-000000000000}"/>
          </ac:picMkLst>
        </pc:picChg>
        <pc:picChg chg="del">
          <ac:chgData name="John O'Neill" userId="a4336b72f0c0be49" providerId="LiveId" clId="{CE825EA8-D175-4E71-A095-5FB2A8F5601E}" dt="2026-08-03T20:08:23.562" v="125" actId="478"/>
          <ac:picMkLst>
            <pc:docMk/>
            <pc:sldMk cId="0" sldId="293"/>
            <ac:picMk id="46087" creationId="{00000000-0000-0000-0000-000000000000}"/>
          </ac:picMkLst>
        </pc:picChg>
      </pc:sldChg>
      <pc:sldChg chg="modSp modNotes">
        <pc:chgData name="John O'Neill" userId="a4336b72f0c0be49" providerId="LiveId" clId="{CE825EA8-D175-4E71-A095-5FB2A8F5601E}" dt="2026-08-03T21:07:40.166" v="778" actId="1035"/>
        <pc:sldMkLst>
          <pc:docMk/>
          <pc:sldMk cId="0" sldId="294"/>
        </pc:sldMkLst>
        <pc:spChg chg="mod">
          <ac:chgData name="John O'Neill" userId="a4336b72f0c0be49" providerId="LiveId" clId="{CE825EA8-D175-4E71-A095-5FB2A8F5601E}" dt="2026-08-03T21:07:40.166" v="778" actId="1035"/>
          <ac:spMkLst>
            <pc:docMk/>
            <pc:sldMk cId="0" sldId="294"/>
            <ac:spMk id="47109" creationId="{00000000-0000-0000-0000-000000000000}"/>
          </ac:spMkLst>
        </pc:spChg>
        <pc:spChg chg="mod">
          <ac:chgData name="John O'Neill" userId="a4336b72f0c0be49" providerId="LiveId" clId="{CE825EA8-D175-4E71-A095-5FB2A8F5601E}" dt="2026-08-03T21:07:40.166" v="778" actId="1035"/>
          <ac:spMkLst>
            <pc:docMk/>
            <pc:sldMk cId="0" sldId="294"/>
            <ac:spMk id="47110" creationId="{00000000-0000-0000-0000-000000000000}"/>
          </ac:spMkLst>
        </pc:spChg>
        <pc:spChg chg="mod">
          <ac:chgData name="John O'Neill" userId="a4336b72f0c0be49" providerId="LiveId" clId="{CE825EA8-D175-4E71-A095-5FB2A8F5601E}" dt="2026-08-03T21:07:40.166" v="778" actId="1035"/>
          <ac:spMkLst>
            <pc:docMk/>
            <pc:sldMk cId="0" sldId="294"/>
            <ac:spMk id="47111" creationId="{00000000-0000-0000-0000-000000000000}"/>
          </ac:spMkLst>
        </pc:spChg>
        <pc:spChg chg="mod">
          <ac:chgData name="John O'Neill" userId="a4336b72f0c0be49" providerId="LiveId" clId="{CE825EA8-D175-4E71-A095-5FB2A8F5601E}" dt="2026-08-03T21:07:40.166" v="778" actId="1035"/>
          <ac:spMkLst>
            <pc:docMk/>
            <pc:sldMk cId="0" sldId="294"/>
            <ac:spMk id="47112" creationId="{00000000-0000-0000-0000-000000000000}"/>
          </ac:spMkLst>
        </pc:spChg>
        <pc:spChg chg="mod">
          <ac:chgData name="John O'Neill" userId="a4336b72f0c0be49" providerId="LiveId" clId="{CE825EA8-D175-4E71-A095-5FB2A8F5601E}" dt="2026-08-03T21:07:40.166" v="778" actId="1035"/>
          <ac:spMkLst>
            <pc:docMk/>
            <pc:sldMk cId="0" sldId="294"/>
            <ac:spMk id="47115" creationId="{00000000-0000-0000-0000-000000000000}"/>
          </ac:spMkLst>
        </pc:spChg>
        <pc:spChg chg="mod">
          <ac:chgData name="John O'Neill" userId="a4336b72f0c0be49" providerId="LiveId" clId="{CE825EA8-D175-4E71-A095-5FB2A8F5601E}" dt="2026-08-03T21:07:40.166" v="778" actId="1035"/>
          <ac:spMkLst>
            <pc:docMk/>
            <pc:sldMk cId="0" sldId="294"/>
            <ac:spMk id="47116" creationId="{00000000-0000-0000-0000-000000000000}"/>
          </ac:spMkLst>
        </pc:spChg>
        <pc:spChg chg="mod">
          <ac:chgData name="John O'Neill" userId="a4336b72f0c0be49" providerId="LiveId" clId="{CE825EA8-D175-4E71-A095-5FB2A8F5601E}" dt="2026-08-03T21:07:40.166" v="778" actId="1035"/>
          <ac:spMkLst>
            <pc:docMk/>
            <pc:sldMk cId="0" sldId="294"/>
            <ac:spMk id="47117" creationId="{00000000-0000-0000-0000-000000000000}"/>
          </ac:spMkLst>
        </pc:spChg>
        <pc:spChg chg="mod">
          <ac:chgData name="John O'Neill" userId="a4336b72f0c0be49" providerId="LiveId" clId="{CE825EA8-D175-4E71-A095-5FB2A8F5601E}" dt="2026-08-03T21:07:40.166" v="778" actId="1035"/>
          <ac:spMkLst>
            <pc:docMk/>
            <pc:sldMk cId="0" sldId="294"/>
            <ac:spMk id="47118" creationId="{00000000-0000-0000-0000-000000000000}"/>
          </ac:spMkLst>
        </pc:spChg>
        <pc:spChg chg="mod">
          <ac:chgData name="John O'Neill" userId="a4336b72f0c0be49" providerId="LiveId" clId="{CE825EA8-D175-4E71-A095-5FB2A8F5601E}" dt="2026-08-03T21:07:40.166" v="778" actId="1035"/>
          <ac:spMkLst>
            <pc:docMk/>
            <pc:sldMk cId="0" sldId="294"/>
            <ac:spMk id="47119" creationId="{00000000-0000-0000-0000-000000000000}"/>
          </ac:spMkLst>
        </pc:spChg>
        <pc:spChg chg="mod">
          <ac:chgData name="John O'Neill" userId="a4336b72f0c0be49" providerId="LiveId" clId="{CE825EA8-D175-4E71-A095-5FB2A8F5601E}" dt="2026-08-03T21:07:40.166" v="778" actId="1035"/>
          <ac:spMkLst>
            <pc:docMk/>
            <pc:sldMk cId="0" sldId="294"/>
            <ac:spMk id="47121" creationId="{00000000-0000-0000-0000-000000000000}"/>
          </ac:spMkLst>
        </pc:spChg>
      </pc:sldChg>
      <pc:sldChg chg="modSp mod modNotes">
        <pc:chgData name="John O'Neill" userId="a4336b72f0c0be49" providerId="LiveId" clId="{CE825EA8-D175-4E71-A095-5FB2A8F5601E}" dt="2026-08-04T17:46:52.239" v="2104" actId="20577"/>
        <pc:sldMkLst>
          <pc:docMk/>
          <pc:sldMk cId="0" sldId="295"/>
        </pc:sldMkLst>
        <pc:spChg chg="mod">
          <ac:chgData name="John O'Neill" userId="a4336b72f0c0be49" providerId="LiveId" clId="{CE825EA8-D175-4E71-A095-5FB2A8F5601E}" dt="2026-08-04T17:46:52.239" v="2104" actId="20577"/>
          <ac:spMkLst>
            <pc:docMk/>
            <pc:sldMk cId="0" sldId="295"/>
            <ac:spMk id="48141" creationId="{00000000-0000-0000-0000-000000000000}"/>
          </ac:spMkLst>
        </pc:spChg>
      </pc:sldChg>
      <pc:sldChg chg="modSp mod modNotes">
        <pc:chgData name="John O'Neill" userId="a4336b72f0c0be49" providerId="LiveId" clId="{CE825EA8-D175-4E71-A095-5FB2A8F5601E}" dt="2026-08-04T15:48:46.046" v="903" actId="20577"/>
        <pc:sldMkLst>
          <pc:docMk/>
          <pc:sldMk cId="0" sldId="296"/>
        </pc:sldMkLst>
        <pc:spChg chg="mod">
          <ac:chgData name="John O'Neill" userId="a4336b72f0c0be49" providerId="LiveId" clId="{CE825EA8-D175-4E71-A095-5FB2A8F5601E}" dt="2026-08-04T15:48:46.046" v="903" actId="20577"/>
          <ac:spMkLst>
            <pc:docMk/>
            <pc:sldMk cId="0" sldId="296"/>
            <ac:spMk id="49156" creationId="{00000000-0000-0000-0000-000000000000}"/>
          </ac:spMkLst>
        </pc:spChg>
      </pc:sldChg>
      <pc:sldChg chg="addSp delSp modSp mod modNotes">
        <pc:chgData name="John O'Neill" userId="a4336b72f0c0be49" providerId="LiveId" clId="{CE825EA8-D175-4E71-A095-5FB2A8F5601E}" dt="2026-08-03T20:11:44.512" v="158" actId="1076"/>
        <pc:sldMkLst>
          <pc:docMk/>
          <pc:sldMk cId="0" sldId="297"/>
        </pc:sldMkLst>
        <pc:spChg chg="mod">
          <ac:chgData name="John O'Neill" userId="a4336b72f0c0be49" providerId="LiveId" clId="{CE825EA8-D175-4E71-A095-5FB2A8F5601E}" dt="2026-08-03T20:11:34.926" v="155" actId="14100"/>
          <ac:spMkLst>
            <pc:docMk/>
            <pc:sldMk cId="0" sldId="297"/>
            <ac:spMk id="50181" creationId="{00000000-0000-0000-0000-000000000000}"/>
          </ac:spMkLst>
        </pc:spChg>
        <pc:spChg chg="mod ord">
          <ac:chgData name="John O'Neill" userId="a4336b72f0c0be49" providerId="LiveId" clId="{CE825EA8-D175-4E71-A095-5FB2A8F5601E}" dt="2026-08-03T20:11:44.512" v="158" actId="1076"/>
          <ac:spMkLst>
            <pc:docMk/>
            <pc:sldMk cId="0" sldId="297"/>
            <ac:spMk id="50182" creationId="{00000000-0000-0000-0000-000000000000}"/>
          </ac:spMkLst>
        </pc:spChg>
        <pc:picChg chg="add mod">
          <ac:chgData name="John O'Neill" userId="a4336b72f0c0be49" providerId="LiveId" clId="{CE825EA8-D175-4E71-A095-5FB2A8F5601E}" dt="2026-08-03T20:11:08.441" v="147" actId="14100"/>
          <ac:picMkLst>
            <pc:docMk/>
            <pc:sldMk cId="0" sldId="297"/>
            <ac:picMk id="3" creationId="{1E3D7DB4-D6E0-E8E2-C058-FA0DDE15AF1E}"/>
          </ac:picMkLst>
        </pc:picChg>
        <pc:picChg chg="del">
          <ac:chgData name="John O'Neill" userId="a4336b72f0c0be49" providerId="LiveId" clId="{CE825EA8-D175-4E71-A095-5FB2A8F5601E}" dt="2026-08-03T20:10:54.802" v="140" actId="478"/>
          <ac:picMkLst>
            <pc:docMk/>
            <pc:sldMk cId="0" sldId="297"/>
            <ac:picMk id="50179" creationId="{00000000-0000-0000-0000-000000000000}"/>
          </ac:picMkLst>
        </pc:picChg>
      </pc:sldChg>
      <pc:sldChg chg="addSp delSp modSp mod modNotes">
        <pc:chgData name="John O'Neill" userId="a4336b72f0c0be49" providerId="LiveId" clId="{CE825EA8-D175-4E71-A095-5FB2A8F5601E}" dt="2026-08-03T20:12:41.792" v="166" actId="478"/>
        <pc:sldMkLst>
          <pc:docMk/>
          <pc:sldMk cId="0" sldId="298"/>
        </pc:sldMkLst>
        <pc:spChg chg="del">
          <ac:chgData name="John O'Neill" userId="a4336b72f0c0be49" providerId="LiveId" clId="{CE825EA8-D175-4E71-A095-5FB2A8F5601E}" dt="2026-08-03T20:12:29.376" v="163" actId="478"/>
          <ac:spMkLst>
            <pc:docMk/>
            <pc:sldMk cId="0" sldId="298"/>
            <ac:spMk id="51202" creationId="{00000000-0000-0000-0000-000000000000}"/>
          </ac:spMkLst>
        </pc:spChg>
        <pc:spChg chg="del">
          <ac:chgData name="John O'Neill" userId="a4336b72f0c0be49" providerId="LiveId" clId="{CE825EA8-D175-4E71-A095-5FB2A8F5601E}" dt="2026-08-03T20:12:41.792" v="166" actId="478"/>
          <ac:spMkLst>
            <pc:docMk/>
            <pc:sldMk cId="0" sldId="298"/>
            <ac:spMk id="51204" creationId="{00000000-0000-0000-0000-000000000000}"/>
          </ac:spMkLst>
        </pc:spChg>
        <pc:picChg chg="add mod">
          <ac:chgData name="John O'Neill" userId="a4336b72f0c0be49" providerId="LiveId" clId="{CE825EA8-D175-4E71-A095-5FB2A8F5601E}" dt="2026-08-03T20:12:38.604" v="165" actId="1076"/>
          <ac:picMkLst>
            <pc:docMk/>
            <pc:sldMk cId="0" sldId="298"/>
            <ac:picMk id="3" creationId="{34ED3E0E-2E94-823F-3F62-544A5E49FA7E}"/>
          </ac:picMkLst>
        </pc:picChg>
        <pc:picChg chg="del">
          <ac:chgData name="John O'Neill" userId="a4336b72f0c0be49" providerId="LiveId" clId="{CE825EA8-D175-4E71-A095-5FB2A8F5601E}" dt="2026-08-03T20:12:19.617" v="159" actId="478"/>
          <ac:picMkLst>
            <pc:docMk/>
            <pc:sldMk cId="0" sldId="298"/>
            <ac:picMk id="51205" creationId="{00000000-0000-0000-0000-000000000000}"/>
          </ac:picMkLst>
        </pc:picChg>
      </pc:sldChg>
      <pc:sldChg chg="modNotes">
        <pc:chgData name="John O'Neill" userId="a4336b72f0c0be49" providerId="LiveId" clId="{CE825EA8-D175-4E71-A095-5FB2A8F5601E}" dt="2026-08-03T16:39:02.864" v="18"/>
        <pc:sldMkLst>
          <pc:docMk/>
          <pc:sldMk cId="0" sldId="299"/>
        </pc:sldMkLst>
      </pc:sldChg>
      <pc:sldChg chg="modNotes">
        <pc:chgData name="John O'Neill" userId="a4336b72f0c0be49" providerId="LiveId" clId="{CE825EA8-D175-4E71-A095-5FB2A8F5601E}" dt="2026-08-03T16:39:02.864" v="18"/>
        <pc:sldMkLst>
          <pc:docMk/>
          <pc:sldMk cId="0" sldId="300"/>
        </pc:sldMkLst>
      </pc:sldChg>
      <pc:sldChg chg="modNotes">
        <pc:chgData name="John O'Neill" userId="a4336b72f0c0be49" providerId="LiveId" clId="{CE825EA8-D175-4E71-A095-5FB2A8F5601E}" dt="2026-08-03T16:39:02.864" v="18"/>
        <pc:sldMkLst>
          <pc:docMk/>
          <pc:sldMk cId="0" sldId="301"/>
        </pc:sldMkLst>
      </pc:sldChg>
      <pc:sldChg chg="modSp mod modNotes">
        <pc:chgData name="John O'Neill" userId="a4336b72f0c0be49" providerId="LiveId" clId="{CE825EA8-D175-4E71-A095-5FB2A8F5601E}" dt="2026-08-03T21:10:18.214" v="813" actId="20577"/>
        <pc:sldMkLst>
          <pc:docMk/>
          <pc:sldMk cId="0" sldId="302"/>
        </pc:sldMkLst>
        <pc:graphicFrameChg chg="modGraphic">
          <ac:chgData name="John O'Neill" userId="a4336b72f0c0be49" providerId="LiveId" clId="{CE825EA8-D175-4E71-A095-5FB2A8F5601E}" dt="2026-08-03T21:10:18.214" v="813" actId="20577"/>
          <ac:graphicFrameMkLst>
            <pc:docMk/>
            <pc:sldMk cId="0" sldId="302"/>
            <ac:graphicFrameMk id="130051" creationId="{00000000-0000-0000-0000-000000000000}"/>
          </ac:graphicFrameMkLst>
        </pc:graphicFrameChg>
      </pc:sldChg>
      <pc:sldChg chg="modNotes">
        <pc:chgData name="John O'Neill" userId="a4336b72f0c0be49" providerId="LiveId" clId="{CE825EA8-D175-4E71-A095-5FB2A8F5601E}" dt="2026-08-03T16:39:02.864" v="18"/>
        <pc:sldMkLst>
          <pc:docMk/>
          <pc:sldMk cId="0" sldId="303"/>
        </pc:sldMkLst>
      </pc:sldChg>
      <pc:sldChg chg="modNotes">
        <pc:chgData name="John O'Neill" userId="a4336b72f0c0be49" providerId="LiveId" clId="{CE825EA8-D175-4E71-A095-5FB2A8F5601E}" dt="2026-08-03T16:39:02.864" v="18"/>
        <pc:sldMkLst>
          <pc:docMk/>
          <pc:sldMk cId="0" sldId="305"/>
        </pc:sldMkLst>
      </pc:sldChg>
      <pc:sldChg chg="modNotes">
        <pc:chgData name="John O'Neill" userId="a4336b72f0c0be49" providerId="LiveId" clId="{CE825EA8-D175-4E71-A095-5FB2A8F5601E}" dt="2026-08-03T16:39:02.864" v="18"/>
        <pc:sldMkLst>
          <pc:docMk/>
          <pc:sldMk cId="0" sldId="306"/>
        </pc:sldMkLst>
      </pc:sldChg>
      <pc:sldChg chg="modNotes">
        <pc:chgData name="John O'Neill" userId="a4336b72f0c0be49" providerId="LiveId" clId="{CE825EA8-D175-4E71-A095-5FB2A8F5601E}" dt="2026-08-03T16:39:02.864" v="18"/>
        <pc:sldMkLst>
          <pc:docMk/>
          <pc:sldMk cId="0" sldId="309"/>
        </pc:sldMkLst>
      </pc:sldChg>
      <pc:sldChg chg="modSp mod modNotes">
        <pc:chgData name="John O'Neill" userId="a4336b72f0c0be49" providerId="LiveId" clId="{CE825EA8-D175-4E71-A095-5FB2A8F5601E}" dt="2026-08-04T17:50:37.200" v="2216" actId="6549"/>
        <pc:sldMkLst>
          <pc:docMk/>
          <pc:sldMk cId="0" sldId="310"/>
        </pc:sldMkLst>
        <pc:spChg chg="mod">
          <ac:chgData name="John O'Neill" userId="a4336b72f0c0be49" providerId="LiveId" clId="{CE825EA8-D175-4E71-A095-5FB2A8F5601E}" dt="2026-08-04T17:50:37.200" v="2216" actId="6549"/>
          <ac:spMkLst>
            <pc:docMk/>
            <pc:sldMk cId="0" sldId="310"/>
            <ac:spMk id="63492" creationId="{00000000-0000-0000-0000-000000000000}"/>
          </ac:spMkLst>
        </pc:spChg>
      </pc:sldChg>
      <pc:sldChg chg="modNotes">
        <pc:chgData name="John O'Neill" userId="a4336b72f0c0be49" providerId="LiveId" clId="{CE825EA8-D175-4E71-A095-5FB2A8F5601E}" dt="2026-08-03T16:39:02.864" v="18"/>
        <pc:sldMkLst>
          <pc:docMk/>
          <pc:sldMk cId="0" sldId="322"/>
        </pc:sldMkLst>
      </pc:sldChg>
      <pc:sldChg chg="modSp mod modNotes">
        <pc:chgData name="John O'Neill" userId="a4336b72f0c0be49" providerId="LiveId" clId="{CE825EA8-D175-4E71-A095-5FB2A8F5601E}" dt="2026-08-03T20:13:35.838" v="174" actId="20577"/>
        <pc:sldMkLst>
          <pc:docMk/>
          <pc:sldMk cId="0" sldId="323"/>
        </pc:sldMkLst>
        <pc:graphicFrameChg chg="modGraphic">
          <ac:chgData name="John O'Neill" userId="a4336b72f0c0be49" providerId="LiveId" clId="{CE825EA8-D175-4E71-A095-5FB2A8F5601E}" dt="2026-08-03T20:13:35.838" v="174" actId="20577"/>
          <ac:graphicFrameMkLst>
            <pc:docMk/>
            <pc:sldMk cId="0" sldId="323"/>
            <ac:graphicFrameMk id="380931" creationId="{00000000-0000-0000-0000-000000000000}"/>
          </ac:graphicFrameMkLst>
        </pc:graphicFrameChg>
      </pc:sldChg>
      <pc:sldChg chg="modNotes">
        <pc:chgData name="John O'Neill" userId="a4336b72f0c0be49" providerId="LiveId" clId="{CE825EA8-D175-4E71-A095-5FB2A8F5601E}" dt="2026-08-03T16:39:02.864" v="18"/>
        <pc:sldMkLst>
          <pc:docMk/>
          <pc:sldMk cId="0" sldId="324"/>
        </pc:sldMkLst>
      </pc:sldChg>
      <pc:sldChg chg="addSp modSp add del mod modNotes">
        <pc:chgData name="John O'Neill" userId="a4336b72f0c0be49" providerId="LiveId" clId="{CE825EA8-D175-4E71-A095-5FB2A8F5601E}" dt="2026-08-04T17:00:17.276" v="1043" actId="1076"/>
        <pc:sldMkLst>
          <pc:docMk/>
          <pc:sldMk cId="0" sldId="325"/>
        </pc:sldMkLst>
        <pc:spChg chg="mod">
          <ac:chgData name="John O'Neill" userId="a4336b72f0c0be49" providerId="LiveId" clId="{CE825EA8-D175-4E71-A095-5FB2A8F5601E}" dt="2026-08-03T20:18:26.104" v="184" actId="20577"/>
          <ac:spMkLst>
            <pc:docMk/>
            <pc:sldMk cId="0" sldId="325"/>
            <ac:spMk id="8196" creationId="{00000000-0000-0000-0000-000000000000}"/>
          </ac:spMkLst>
        </pc:spChg>
        <pc:picChg chg="add mod">
          <ac:chgData name="John O'Neill" userId="a4336b72f0c0be49" providerId="LiveId" clId="{CE825EA8-D175-4E71-A095-5FB2A8F5601E}" dt="2026-08-04T17:00:17.276" v="1043" actId="1076"/>
          <ac:picMkLst>
            <pc:docMk/>
            <pc:sldMk cId="0" sldId="325"/>
            <ac:picMk id="2" creationId="{E62E27DD-56CC-CC92-9729-B782B72201C7}"/>
          </ac:picMkLst>
        </pc:picChg>
      </pc:sldChg>
      <pc:sldChg chg="modNotes">
        <pc:chgData name="John O'Neill" userId="a4336b72f0c0be49" providerId="LiveId" clId="{CE825EA8-D175-4E71-A095-5FB2A8F5601E}" dt="2026-08-03T16:39:02.864" v="18"/>
        <pc:sldMkLst>
          <pc:docMk/>
          <pc:sldMk cId="0" sldId="326"/>
        </pc:sldMkLst>
      </pc:sldChg>
      <pc:sldChg chg="modNotes">
        <pc:chgData name="John O'Neill" userId="a4336b72f0c0be49" providerId="LiveId" clId="{CE825EA8-D175-4E71-A095-5FB2A8F5601E}" dt="2026-08-03T16:39:02.864" v="18"/>
        <pc:sldMkLst>
          <pc:docMk/>
          <pc:sldMk cId="0" sldId="327"/>
        </pc:sldMkLst>
      </pc:sldChg>
      <pc:sldChg chg="modNotes">
        <pc:chgData name="John O'Neill" userId="a4336b72f0c0be49" providerId="LiveId" clId="{CE825EA8-D175-4E71-A095-5FB2A8F5601E}" dt="2026-08-03T16:39:02.864" v="18"/>
        <pc:sldMkLst>
          <pc:docMk/>
          <pc:sldMk cId="2474086488" sldId="335"/>
        </pc:sldMkLst>
      </pc:sldChg>
      <pc:sldChg chg="modNotes">
        <pc:chgData name="John O'Neill" userId="a4336b72f0c0be49" providerId="LiveId" clId="{CE825EA8-D175-4E71-A095-5FB2A8F5601E}" dt="2026-08-03T16:39:02.864" v="18"/>
        <pc:sldMkLst>
          <pc:docMk/>
          <pc:sldMk cId="1327206429" sldId="336"/>
        </pc:sldMkLst>
      </pc:sldChg>
      <pc:sldChg chg="modNotes">
        <pc:chgData name="John O'Neill" userId="a4336b72f0c0be49" providerId="LiveId" clId="{CE825EA8-D175-4E71-A095-5FB2A8F5601E}" dt="2026-08-03T16:39:02.864" v="18"/>
        <pc:sldMkLst>
          <pc:docMk/>
          <pc:sldMk cId="1342726003" sldId="338"/>
        </pc:sldMkLst>
      </pc:sldChg>
      <pc:sldChg chg="modNotes">
        <pc:chgData name="John O'Neill" userId="a4336b72f0c0be49" providerId="LiveId" clId="{CE825EA8-D175-4E71-A095-5FB2A8F5601E}" dt="2026-08-03T16:39:02.864" v="18"/>
        <pc:sldMkLst>
          <pc:docMk/>
          <pc:sldMk cId="1385272070" sldId="339"/>
        </pc:sldMkLst>
      </pc:sldChg>
      <pc:sldChg chg="modNotes">
        <pc:chgData name="John O'Neill" userId="a4336b72f0c0be49" providerId="LiveId" clId="{CE825EA8-D175-4E71-A095-5FB2A8F5601E}" dt="2026-08-03T16:39:02.864" v="18"/>
        <pc:sldMkLst>
          <pc:docMk/>
          <pc:sldMk cId="694552357" sldId="341"/>
        </pc:sldMkLst>
      </pc:sldChg>
      <pc:sldChg chg="modNotes">
        <pc:chgData name="John O'Neill" userId="a4336b72f0c0be49" providerId="LiveId" clId="{CE825EA8-D175-4E71-A095-5FB2A8F5601E}" dt="2026-08-03T16:39:02.864" v="18"/>
        <pc:sldMkLst>
          <pc:docMk/>
          <pc:sldMk cId="3093867898" sldId="343"/>
        </pc:sldMkLst>
      </pc:sldChg>
      <pc:sldChg chg="modNotes">
        <pc:chgData name="John O'Neill" userId="a4336b72f0c0be49" providerId="LiveId" clId="{CE825EA8-D175-4E71-A095-5FB2A8F5601E}" dt="2026-08-03T16:39:02.864" v="18"/>
        <pc:sldMkLst>
          <pc:docMk/>
          <pc:sldMk cId="796913558" sldId="345"/>
        </pc:sldMkLst>
      </pc:sldChg>
      <pc:sldChg chg="modNotes">
        <pc:chgData name="John O'Neill" userId="a4336b72f0c0be49" providerId="LiveId" clId="{CE825EA8-D175-4E71-A095-5FB2A8F5601E}" dt="2026-08-03T16:39:02.864" v="18"/>
        <pc:sldMkLst>
          <pc:docMk/>
          <pc:sldMk cId="3392488360" sldId="346"/>
        </pc:sldMkLst>
      </pc:sldChg>
      <pc:sldChg chg="modNotes">
        <pc:chgData name="John O'Neill" userId="a4336b72f0c0be49" providerId="LiveId" clId="{CE825EA8-D175-4E71-A095-5FB2A8F5601E}" dt="2026-08-03T16:39:02.864" v="18"/>
        <pc:sldMkLst>
          <pc:docMk/>
          <pc:sldMk cId="327674577" sldId="347"/>
        </pc:sldMkLst>
      </pc:sldChg>
      <pc:sldChg chg="modNotes">
        <pc:chgData name="John O'Neill" userId="a4336b72f0c0be49" providerId="LiveId" clId="{CE825EA8-D175-4E71-A095-5FB2A8F5601E}" dt="2026-08-03T16:39:02.864" v="18"/>
        <pc:sldMkLst>
          <pc:docMk/>
          <pc:sldMk cId="2524346075" sldId="348"/>
        </pc:sldMkLst>
      </pc:sldChg>
      <pc:sldChg chg="modNotes">
        <pc:chgData name="John O'Neill" userId="a4336b72f0c0be49" providerId="LiveId" clId="{CE825EA8-D175-4E71-A095-5FB2A8F5601E}" dt="2026-08-03T16:39:02.864" v="18"/>
        <pc:sldMkLst>
          <pc:docMk/>
          <pc:sldMk cId="4127676491" sldId="350"/>
        </pc:sldMkLst>
      </pc:sldChg>
      <pc:sldChg chg="modNotes">
        <pc:chgData name="John O'Neill" userId="a4336b72f0c0be49" providerId="LiveId" clId="{CE825EA8-D175-4E71-A095-5FB2A8F5601E}" dt="2026-08-03T16:39:02.864" v="18"/>
        <pc:sldMkLst>
          <pc:docMk/>
          <pc:sldMk cId="3393300692" sldId="351"/>
        </pc:sldMkLst>
      </pc:sldChg>
      <pc:sldChg chg="modNotes">
        <pc:chgData name="John O'Neill" userId="a4336b72f0c0be49" providerId="LiveId" clId="{CE825EA8-D175-4E71-A095-5FB2A8F5601E}" dt="2026-08-03T16:39:02.864" v="18"/>
        <pc:sldMkLst>
          <pc:docMk/>
          <pc:sldMk cId="657521449" sldId="352"/>
        </pc:sldMkLst>
      </pc:sldChg>
      <pc:sldChg chg="modSp mod modNotes">
        <pc:chgData name="John O'Neill" userId="a4336b72f0c0be49" providerId="LiveId" clId="{CE825EA8-D175-4E71-A095-5FB2A8F5601E}" dt="2026-08-04T17:07:28.314" v="1241" actId="20577"/>
        <pc:sldMkLst>
          <pc:docMk/>
          <pc:sldMk cId="122991927" sldId="353"/>
        </pc:sldMkLst>
        <pc:spChg chg="mod">
          <ac:chgData name="John O'Neill" userId="a4336b72f0c0be49" providerId="LiveId" clId="{CE825EA8-D175-4E71-A095-5FB2A8F5601E}" dt="2026-08-04T17:07:28.314" v="1241" actId="20577"/>
          <ac:spMkLst>
            <pc:docMk/>
            <pc:sldMk cId="122991927" sldId="353"/>
            <ac:spMk id="38925" creationId="{00000000-0000-0000-0000-000000000000}"/>
          </ac:spMkLst>
        </pc:spChg>
      </pc:sldChg>
      <pc:sldChg chg="modNotes">
        <pc:chgData name="John O'Neill" userId="a4336b72f0c0be49" providerId="LiveId" clId="{CE825EA8-D175-4E71-A095-5FB2A8F5601E}" dt="2026-08-03T16:39:02.864" v="18"/>
        <pc:sldMkLst>
          <pc:docMk/>
          <pc:sldMk cId="2257599891" sldId="354"/>
        </pc:sldMkLst>
      </pc:sldChg>
      <pc:sldChg chg="modNotes">
        <pc:chgData name="John O'Neill" userId="a4336b72f0c0be49" providerId="LiveId" clId="{CE825EA8-D175-4E71-A095-5FB2A8F5601E}" dt="2026-08-03T16:39:02.864" v="18"/>
        <pc:sldMkLst>
          <pc:docMk/>
          <pc:sldMk cId="3467033734" sldId="355"/>
        </pc:sldMkLst>
      </pc:sldChg>
      <pc:sldChg chg="modNotes">
        <pc:chgData name="John O'Neill" userId="a4336b72f0c0be49" providerId="LiveId" clId="{CE825EA8-D175-4E71-A095-5FB2A8F5601E}" dt="2026-08-03T16:39:02.864" v="18"/>
        <pc:sldMkLst>
          <pc:docMk/>
          <pc:sldMk cId="2411099375" sldId="356"/>
        </pc:sldMkLst>
      </pc:sldChg>
      <pc:sldChg chg="modSp mod modNotes">
        <pc:chgData name="John O'Neill" userId="a4336b72f0c0be49" providerId="LiveId" clId="{CE825EA8-D175-4E71-A095-5FB2A8F5601E}" dt="2026-08-03T21:02:38.624" v="584" actId="6549"/>
        <pc:sldMkLst>
          <pc:docMk/>
          <pc:sldMk cId="3547754684" sldId="357"/>
        </pc:sldMkLst>
        <pc:spChg chg="mod">
          <ac:chgData name="John O'Neill" userId="a4336b72f0c0be49" providerId="LiveId" clId="{CE825EA8-D175-4E71-A095-5FB2A8F5601E}" dt="2026-08-03T20:55:19.226" v="185" actId="313"/>
          <ac:spMkLst>
            <pc:docMk/>
            <pc:sldMk cId="3547754684" sldId="357"/>
            <ac:spMk id="53252" creationId="{00000000-0000-0000-0000-000000000000}"/>
          </ac:spMkLst>
        </pc:spChg>
        <pc:spChg chg="mod">
          <ac:chgData name="John O'Neill" userId="a4336b72f0c0be49" providerId="LiveId" clId="{CE825EA8-D175-4E71-A095-5FB2A8F5601E}" dt="2026-08-03T21:02:38.624" v="584" actId="6549"/>
          <ac:spMkLst>
            <pc:docMk/>
            <pc:sldMk cId="3547754684" sldId="357"/>
            <ac:spMk id="53253" creationId="{00000000-0000-0000-0000-000000000000}"/>
          </ac:spMkLst>
        </pc:spChg>
      </pc:sldChg>
      <pc:sldChg chg="modSp mod modNotes">
        <pc:chgData name="John O'Neill" userId="a4336b72f0c0be49" providerId="LiveId" clId="{CE825EA8-D175-4E71-A095-5FB2A8F5601E}" dt="2026-08-04T17:08:09.313" v="1245" actId="6549"/>
        <pc:sldMkLst>
          <pc:docMk/>
          <pc:sldMk cId="1844855430" sldId="358"/>
        </pc:sldMkLst>
        <pc:graphicFrameChg chg="modGraphic">
          <ac:chgData name="John O'Neill" userId="a4336b72f0c0be49" providerId="LiveId" clId="{CE825EA8-D175-4E71-A095-5FB2A8F5601E}" dt="2026-08-04T17:08:09.313" v="1245" actId="6549"/>
          <ac:graphicFrameMkLst>
            <pc:docMk/>
            <pc:sldMk cId="1844855430" sldId="358"/>
            <ac:graphicFrameMk id="227366" creationId="{00000000-0000-0000-0000-000000000000}"/>
          </ac:graphicFrameMkLst>
        </pc:graphicFrameChg>
      </pc:sldChg>
      <pc:sldChg chg="modSp mod modNotes">
        <pc:chgData name="John O'Neill" userId="a4336b72f0c0be49" providerId="LiveId" clId="{CE825EA8-D175-4E71-A095-5FB2A8F5601E}" dt="2026-08-03T16:39:02.864" v="18"/>
        <pc:sldMkLst>
          <pc:docMk/>
          <pc:sldMk cId="1234320088" sldId="359"/>
        </pc:sldMkLst>
        <pc:spChg chg="mod">
          <ac:chgData name="John O'Neill" userId="a4336b72f0c0be49" providerId="LiveId" clId="{CE825EA8-D175-4E71-A095-5FB2A8F5601E}" dt="2026-08-01T13:50:52.651" v="17" actId="6549"/>
          <ac:spMkLst>
            <pc:docMk/>
            <pc:sldMk cId="1234320088" sldId="359"/>
            <ac:spMk id="58377" creationId="{00000000-0000-0000-0000-000000000000}"/>
          </ac:spMkLst>
        </pc:spChg>
      </pc:sldChg>
      <pc:sldChg chg="modNotes">
        <pc:chgData name="John O'Neill" userId="a4336b72f0c0be49" providerId="LiveId" clId="{CE825EA8-D175-4E71-A095-5FB2A8F5601E}" dt="2026-08-03T16:39:02.864" v="18"/>
        <pc:sldMkLst>
          <pc:docMk/>
          <pc:sldMk cId="172743192" sldId="360"/>
        </pc:sldMkLst>
      </pc:sldChg>
      <pc:sldChg chg="modSp mod modNotes">
        <pc:chgData name="John O'Neill" userId="a4336b72f0c0be49" providerId="LiveId" clId="{CE825EA8-D175-4E71-A095-5FB2A8F5601E}" dt="2026-08-04T17:08:53.030" v="1260" actId="14100"/>
        <pc:sldMkLst>
          <pc:docMk/>
          <pc:sldMk cId="2282924900" sldId="361"/>
        </pc:sldMkLst>
        <pc:spChg chg="mod">
          <ac:chgData name="John O'Neill" userId="a4336b72f0c0be49" providerId="LiveId" clId="{CE825EA8-D175-4E71-A095-5FB2A8F5601E}" dt="2026-08-04T17:08:53.030" v="1260" actId="14100"/>
          <ac:spMkLst>
            <pc:docMk/>
            <pc:sldMk cId="2282924900" sldId="361"/>
            <ac:spMk id="78853" creationId="{00000000-0000-0000-0000-000000000000}"/>
          </ac:spMkLst>
        </pc:spChg>
      </pc:sldChg>
      <pc:sldChg chg="modNotes">
        <pc:chgData name="John O'Neill" userId="a4336b72f0c0be49" providerId="LiveId" clId="{CE825EA8-D175-4E71-A095-5FB2A8F5601E}" dt="2026-08-03T16:39:02.864" v="18"/>
        <pc:sldMkLst>
          <pc:docMk/>
          <pc:sldMk cId="3658906736" sldId="363"/>
        </pc:sldMkLst>
      </pc:sldChg>
      <pc:sldChg chg="modNotes">
        <pc:chgData name="John O'Neill" userId="a4336b72f0c0be49" providerId="LiveId" clId="{CE825EA8-D175-4E71-A095-5FB2A8F5601E}" dt="2026-08-03T16:39:02.864" v="18"/>
        <pc:sldMkLst>
          <pc:docMk/>
          <pc:sldMk cId="3539253618" sldId="364"/>
        </pc:sldMkLst>
      </pc:sldChg>
      <pc:sldChg chg="modNotes">
        <pc:chgData name="John O'Neill" userId="a4336b72f0c0be49" providerId="LiveId" clId="{CE825EA8-D175-4E71-A095-5FB2A8F5601E}" dt="2026-08-03T16:39:02.864" v="18"/>
        <pc:sldMkLst>
          <pc:docMk/>
          <pc:sldMk cId="2742393770" sldId="365"/>
        </pc:sldMkLst>
      </pc:sldChg>
      <pc:sldChg chg="addSp delSp modSp mod modNotes">
        <pc:chgData name="John O'Neill" userId="a4336b72f0c0be49" providerId="LiveId" clId="{CE825EA8-D175-4E71-A095-5FB2A8F5601E}" dt="2026-08-03T21:03:18.859" v="586" actId="1076"/>
        <pc:sldMkLst>
          <pc:docMk/>
          <pc:sldMk cId="647365586" sldId="366"/>
        </pc:sldMkLst>
        <pc:spChg chg="del">
          <ac:chgData name="John O'Neill" userId="a4336b72f0c0be49" providerId="LiveId" clId="{CE825EA8-D175-4E71-A095-5FB2A8F5601E}" dt="2026-08-03T21:03:16.725" v="585" actId="478"/>
          <ac:spMkLst>
            <pc:docMk/>
            <pc:sldMk cId="647365586" sldId="366"/>
            <ac:spMk id="12292" creationId="{00000000-0000-0000-0000-000000000000}"/>
          </ac:spMkLst>
        </pc:spChg>
        <pc:picChg chg="add mod">
          <ac:chgData name="John O'Neill" userId="a4336b72f0c0be49" providerId="LiveId" clId="{CE825EA8-D175-4E71-A095-5FB2A8F5601E}" dt="2026-08-03T21:03:18.859" v="586" actId="1076"/>
          <ac:picMkLst>
            <pc:docMk/>
            <pc:sldMk cId="647365586" sldId="366"/>
            <ac:picMk id="3" creationId="{C0AF5151-4818-7FB0-3532-421C7EC6F1FE}"/>
          </ac:picMkLst>
        </pc:picChg>
        <pc:picChg chg="del">
          <ac:chgData name="John O'Neill" userId="a4336b72f0c0be49" providerId="LiveId" clId="{CE825EA8-D175-4E71-A095-5FB2A8F5601E}" dt="2026-08-03T19:59:30.805" v="19" actId="478"/>
          <ac:picMkLst>
            <pc:docMk/>
            <pc:sldMk cId="647365586" sldId="366"/>
            <ac:picMk id="12293" creationId="{00000000-0000-0000-0000-000000000000}"/>
          </ac:picMkLst>
        </pc:picChg>
      </pc:sldChg>
      <pc:sldChg chg="modSp mod modNotes">
        <pc:chgData name="John O'Neill" userId="a4336b72f0c0be49" providerId="LiveId" clId="{CE825EA8-D175-4E71-A095-5FB2A8F5601E}" dt="2026-08-04T17:22:26.527" v="1262" actId="207"/>
        <pc:sldMkLst>
          <pc:docMk/>
          <pc:sldMk cId="229700461" sldId="367"/>
        </pc:sldMkLst>
        <pc:spChg chg="mod">
          <ac:chgData name="John O'Neill" userId="a4336b72f0c0be49" providerId="LiveId" clId="{CE825EA8-D175-4E71-A095-5FB2A8F5601E}" dt="2026-08-04T17:22:26.527" v="1262" actId="207"/>
          <ac:spMkLst>
            <pc:docMk/>
            <pc:sldMk cId="229700461" sldId="367"/>
            <ac:spMk id="2" creationId="{00000000-0000-0000-0000-000000000000}"/>
          </ac:spMkLst>
        </pc:spChg>
      </pc:sldChg>
      <pc:sldChg chg="addSp modSp mod modNotes">
        <pc:chgData name="John O'Neill" userId="a4336b72f0c0be49" providerId="LiveId" clId="{CE825EA8-D175-4E71-A095-5FB2A8F5601E}" dt="2026-08-04T17:05:36.115" v="1157" actId="113"/>
        <pc:sldMkLst>
          <pc:docMk/>
          <pc:sldMk cId="1690975290" sldId="368"/>
        </pc:sldMkLst>
        <pc:spChg chg="add mod">
          <ac:chgData name="John O'Neill" userId="a4336b72f0c0be49" providerId="LiveId" clId="{CE825EA8-D175-4E71-A095-5FB2A8F5601E}" dt="2026-08-04T17:05:36.115" v="1157" actId="113"/>
          <ac:spMkLst>
            <pc:docMk/>
            <pc:sldMk cId="1690975290" sldId="368"/>
            <ac:spMk id="4" creationId="{F32D76C1-D02D-01C1-15AC-E016FC82E28A}"/>
          </ac:spMkLst>
        </pc:spChg>
        <pc:spChg chg="mod">
          <ac:chgData name="John O'Neill" userId="a4336b72f0c0be49" providerId="LiveId" clId="{CE825EA8-D175-4E71-A095-5FB2A8F5601E}" dt="2026-08-04T17:04:28.177" v="1091" actId="1035"/>
          <ac:spMkLst>
            <pc:docMk/>
            <pc:sldMk cId="1690975290" sldId="368"/>
            <ac:spMk id="25604" creationId="{00000000-0000-0000-0000-000000000000}"/>
          </ac:spMkLst>
        </pc:spChg>
        <pc:picChg chg="mod">
          <ac:chgData name="John O'Neill" userId="a4336b72f0c0be49" providerId="LiveId" clId="{CE825EA8-D175-4E71-A095-5FB2A8F5601E}" dt="2026-08-04T17:04:22.755" v="1090" actId="1035"/>
          <ac:picMkLst>
            <pc:docMk/>
            <pc:sldMk cId="1690975290" sldId="368"/>
            <ac:picMk id="2" creationId="{00000000-0000-0000-0000-000000000000}"/>
          </ac:picMkLst>
        </pc:picChg>
        <pc:picChg chg="mod">
          <ac:chgData name="John O'Neill" userId="a4336b72f0c0be49" providerId="LiveId" clId="{CE825EA8-D175-4E71-A095-5FB2A8F5601E}" dt="2026-08-04T17:04:22.755" v="1090" actId="1035"/>
          <ac:picMkLst>
            <pc:docMk/>
            <pc:sldMk cId="1690975290" sldId="368"/>
            <ac:picMk id="3" creationId="{00000000-0000-0000-0000-000000000000}"/>
          </ac:picMkLst>
        </pc:picChg>
      </pc:sldChg>
      <pc:sldChg chg="modNotes">
        <pc:chgData name="John O'Neill" userId="a4336b72f0c0be49" providerId="LiveId" clId="{CE825EA8-D175-4E71-A095-5FB2A8F5601E}" dt="2026-08-03T16:39:02.864" v="18"/>
        <pc:sldMkLst>
          <pc:docMk/>
          <pc:sldMk cId="3576756598" sldId="369"/>
        </pc:sldMkLst>
      </pc:sldChg>
      <pc:sldChg chg="modNotes">
        <pc:chgData name="John O'Neill" userId="a4336b72f0c0be49" providerId="LiveId" clId="{CE825EA8-D175-4E71-A095-5FB2A8F5601E}" dt="2026-08-03T16:39:02.864" v="18"/>
        <pc:sldMkLst>
          <pc:docMk/>
          <pc:sldMk cId="3070894938" sldId="370"/>
        </pc:sldMkLst>
      </pc:sldChg>
      <pc:sldChg chg="modSp mod modNotes">
        <pc:chgData name="John O'Neill" userId="a4336b72f0c0be49" providerId="LiveId" clId="{CE825EA8-D175-4E71-A095-5FB2A8F5601E}" dt="2026-08-04T17:24:00.250" v="1342" actId="14100"/>
        <pc:sldMkLst>
          <pc:docMk/>
          <pc:sldMk cId="2161650958" sldId="371"/>
        </pc:sldMkLst>
        <pc:spChg chg="mod">
          <ac:chgData name="John O'Neill" userId="a4336b72f0c0be49" providerId="LiveId" clId="{CE825EA8-D175-4E71-A095-5FB2A8F5601E}" dt="2026-08-04T17:23:44.312" v="1335" actId="20577"/>
          <ac:spMkLst>
            <pc:docMk/>
            <pc:sldMk cId="2161650958" sldId="371"/>
            <ac:spMk id="103428" creationId="{00000000-0000-0000-0000-000000000000}"/>
          </ac:spMkLst>
        </pc:spChg>
        <pc:spChg chg="mod">
          <ac:chgData name="John O'Neill" userId="a4336b72f0c0be49" providerId="LiveId" clId="{CE825EA8-D175-4E71-A095-5FB2A8F5601E}" dt="2026-08-04T17:24:00.250" v="1342" actId="14100"/>
          <ac:spMkLst>
            <pc:docMk/>
            <pc:sldMk cId="2161650958" sldId="371"/>
            <ac:spMk id="103429" creationId="{00000000-0000-0000-0000-000000000000}"/>
          </ac:spMkLst>
        </pc:spChg>
      </pc:sldChg>
      <pc:sldChg chg="modNotes">
        <pc:chgData name="John O'Neill" userId="a4336b72f0c0be49" providerId="LiveId" clId="{CE825EA8-D175-4E71-A095-5FB2A8F5601E}" dt="2026-08-03T16:39:02.864" v="18"/>
        <pc:sldMkLst>
          <pc:docMk/>
          <pc:sldMk cId="2016169314" sldId="374"/>
        </pc:sldMkLst>
      </pc:sldChg>
      <pc:sldChg chg="modNotes">
        <pc:chgData name="John O'Neill" userId="a4336b72f0c0be49" providerId="LiveId" clId="{CE825EA8-D175-4E71-A095-5FB2A8F5601E}" dt="2026-08-03T16:39:02.864" v="18"/>
        <pc:sldMkLst>
          <pc:docMk/>
          <pc:sldMk cId="2049398603" sldId="375"/>
        </pc:sldMkLst>
      </pc:sldChg>
      <pc:sldChg chg="modNotes">
        <pc:chgData name="John O'Neill" userId="a4336b72f0c0be49" providerId="LiveId" clId="{CE825EA8-D175-4E71-A095-5FB2A8F5601E}" dt="2026-08-03T16:39:02.864" v="18"/>
        <pc:sldMkLst>
          <pc:docMk/>
          <pc:sldMk cId="1547510279" sldId="376"/>
        </pc:sldMkLst>
      </pc:sldChg>
      <pc:sldChg chg="modNotes">
        <pc:chgData name="John O'Neill" userId="a4336b72f0c0be49" providerId="LiveId" clId="{CE825EA8-D175-4E71-A095-5FB2A8F5601E}" dt="2026-08-03T16:39:02.864" v="18"/>
        <pc:sldMkLst>
          <pc:docMk/>
          <pc:sldMk cId="3696900576" sldId="377"/>
        </pc:sldMkLst>
      </pc:sldChg>
      <pc:sldChg chg="modNotes">
        <pc:chgData name="John O'Neill" userId="a4336b72f0c0be49" providerId="LiveId" clId="{CE825EA8-D175-4E71-A095-5FB2A8F5601E}" dt="2026-08-03T16:39:02.864" v="18"/>
        <pc:sldMkLst>
          <pc:docMk/>
          <pc:sldMk cId="20190408" sldId="378"/>
        </pc:sldMkLst>
      </pc:sldChg>
      <pc:sldChg chg="modSp mod modNotes">
        <pc:chgData name="John O'Neill" userId="a4336b72f0c0be49" providerId="LiveId" clId="{CE825EA8-D175-4E71-A095-5FB2A8F5601E}" dt="2026-08-04T17:28:26.840" v="1374" actId="207"/>
        <pc:sldMkLst>
          <pc:docMk/>
          <pc:sldMk cId="622445298" sldId="379"/>
        </pc:sldMkLst>
        <pc:graphicFrameChg chg="modGraphic">
          <ac:chgData name="John O'Neill" userId="a4336b72f0c0be49" providerId="LiveId" clId="{CE825EA8-D175-4E71-A095-5FB2A8F5601E}" dt="2026-08-04T17:28:26.840" v="1374" actId="207"/>
          <ac:graphicFrameMkLst>
            <pc:docMk/>
            <pc:sldMk cId="622445298" sldId="379"/>
            <ac:graphicFrameMk id="3100" creationId="{00000000-0000-0000-0000-000000000000}"/>
          </ac:graphicFrameMkLst>
        </pc:graphicFrameChg>
      </pc:sldChg>
      <pc:sldChg chg="addSp delSp modSp mod modNotes">
        <pc:chgData name="John O'Neill" userId="a4336b72f0c0be49" providerId="LiveId" clId="{CE825EA8-D175-4E71-A095-5FB2A8F5601E}" dt="2026-08-03T20:04:24.499" v="97" actId="208"/>
        <pc:sldMkLst>
          <pc:docMk/>
          <pc:sldMk cId="4265109152" sldId="380"/>
        </pc:sldMkLst>
        <pc:spChg chg="add mod">
          <ac:chgData name="John O'Neill" userId="a4336b72f0c0be49" providerId="LiveId" clId="{CE825EA8-D175-4E71-A095-5FB2A8F5601E}" dt="2026-08-03T20:04:24.499" v="97" actId="208"/>
          <ac:spMkLst>
            <pc:docMk/>
            <pc:sldMk cId="4265109152" sldId="380"/>
            <ac:spMk id="4" creationId="{24C4EC49-44B4-E6AB-34DE-AB6641677B1F}"/>
          </ac:spMkLst>
        </pc:spChg>
        <pc:picChg chg="add mod">
          <ac:chgData name="John O'Neill" userId="a4336b72f0c0be49" providerId="LiveId" clId="{CE825EA8-D175-4E71-A095-5FB2A8F5601E}" dt="2026-08-03T20:03:43.545" v="49" actId="1076"/>
          <ac:picMkLst>
            <pc:docMk/>
            <pc:sldMk cId="4265109152" sldId="380"/>
            <ac:picMk id="3" creationId="{FB575DAD-25E1-C529-66C2-FF58D6667A83}"/>
          </ac:picMkLst>
        </pc:picChg>
        <pc:picChg chg="del">
          <ac:chgData name="John O'Neill" userId="a4336b72f0c0be49" providerId="LiveId" clId="{CE825EA8-D175-4E71-A095-5FB2A8F5601E}" dt="2026-08-03T20:03:21.497" v="42" actId="478"/>
          <ac:picMkLst>
            <pc:docMk/>
            <pc:sldMk cId="4265109152" sldId="380"/>
            <ac:picMk id="23557" creationId="{00000000-0000-0000-0000-000000000000}"/>
          </ac:picMkLst>
        </pc:picChg>
      </pc:sldChg>
      <pc:sldChg chg="modSp modNotes">
        <pc:chgData name="John O'Neill" userId="a4336b72f0c0be49" providerId="LiveId" clId="{CE825EA8-D175-4E71-A095-5FB2A8F5601E}" dt="2026-08-04T17:32:49.744" v="1483" actId="20577"/>
        <pc:sldMkLst>
          <pc:docMk/>
          <pc:sldMk cId="1936362146" sldId="381"/>
        </pc:sldMkLst>
        <pc:spChg chg="mod">
          <ac:chgData name="John O'Neill" userId="a4336b72f0c0be49" providerId="LiveId" clId="{CE825EA8-D175-4E71-A095-5FB2A8F5601E}" dt="2026-08-04T17:31:38.032" v="1399" actId="20577"/>
          <ac:spMkLst>
            <pc:docMk/>
            <pc:sldMk cId="1936362146" sldId="381"/>
            <ac:spMk id="335876" creationId="{00000000-0000-0000-0000-000000000000}"/>
          </ac:spMkLst>
        </pc:spChg>
        <pc:spChg chg="mod">
          <ac:chgData name="John O'Neill" userId="a4336b72f0c0be49" providerId="LiveId" clId="{CE825EA8-D175-4E71-A095-5FB2A8F5601E}" dt="2026-08-04T17:32:49.744" v="1483" actId="20577"/>
          <ac:spMkLst>
            <pc:docMk/>
            <pc:sldMk cId="1936362146" sldId="381"/>
            <ac:spMk id="335877" creationId="{00000000-0000-0000-0000-000000000000}"/>
          </ac:spMkLst>
        </pc:spChg>
        <pc:spChg chg="mod">
          <ac:chgData name="John O'Neill" userId="a4336b72f0c0be49" providerId="LiveId" clId="{CE825EA8-D175-4E71-A095-5FB2A8F5601E}" dt="2026-08-04T17:32:38.335" v="1474" actId="20577"/>
          <ac:spMkLst>
            <pc:docMk/>
            <pc:sldMk cId="1936362146" sldId="381"/>
            <ac:spMk id="335878" creationId="{00000000-0000-0000-0000-000000000000}"/>
          </ac:spMkLst>
        </pc:spChg>
      </pc:sldChg>
      <pc:sldChg chg="modNotes">
        <pc:chgData name="John O'Neill" userId="a4336b72f0c0be49" providerId="LiveId" clId="{CE825EA8-D175-4E71-A095-5FB2A8F5601E}" dt="2026-08-03T16:39:02.864" v="18"/>
        <pc:sldMkLst>
          <pc:docMk/>
          <pc:sldMk cId="804715100" sldId="382"/>
        </pc:sldMkLst>
      </pc:sldChg>
      <pc:sldChg chg="addSp modSp mod modNotes">
        <pc:chgData name="John O'Neill" userId="a4336b72f0c0be49" providerId="LiveId" clId="{CE825EA8-D175-4E71-A095-5FB2A8F5601E}" dt="2026-08-03T21:06:11.008" v="754" actId="404"/>
        <pc:sldMkLst>
          <pc:docMk/>
          <pc:sldMk cId="1440577778" sldId="383"/>
        </pc:sldMkLst>
        <pc:spChg chg="add mod">
          <ac:chgData name="John O'Neill" userId="a4336b72f0c0be49" providerId="LiveId" clId="{CE825EA8-D175-4E71-A095-5FB2A8F5601E}" dt="2026-08-03T21:06:11.008" v="754" actId="404"/>
          <ac:spMkLst>
            <pc:docMk/>
            <pc:sldMk cId="1440577778" sldId="383"/>
            <ac:spMk id="3" creationId="{9A2A923E-6817-29BC-DBB9-07BAFBB74FC6}"/>
          </ac:spMkLst>
        </pc:spChg>
        <pc:picChg chg="mod">
          <ac:chgData name="John O'Neill" userId="a4336b72f0c0be49" providerId="LiveId" clId="{CE825EA8-D175-4E71-A095-5FB2A8F5601E}" dt="2026-08-03T21:04:37.506" v="588" actId="1076"/>
          <ac:picMkLst>
            <pc:docMk/>
            <pc:sldMk cId="1440577778" sldId="383"/>
            <ac:picMk id="96260" creationId="{00000000-0000-0000-0000-000000000000}"/>
          </ac:picMkLst>
        </pc:picChg>
      </pc:sldChg>
      <pc:sldChg chg="modSp del mod">
        <pc:chgData name="John O'Neill" userId="a4336b72f0c0be49" providerId="LiveId" clId="{CE825EA8-D175-4E71-A095-5FB2A8F5601E}" dt="2026-08-04T17:45:19.042" v="2089" actId="47"/>
        <pc:sldMkLst>
          <pc:docMk/>
          <pc:sldMk cId="3546305079" sldId="384"/>
        </pc:sldMkLst>
        <pc:spChg chg="mod">
          <ac:chgData name="John O'Neill" userId="a4336b72f0c0be49" providerId="LiveId" clId="{CE825EA8-D175-4E71-A095-5FB2A8F5601E}" dt="2026-08-04T17:35:17.392" v="1532" actId="6549"/>
          <ac:spMkLst>
            <pc:docMk/>
            <pc:sldMk cId="3546305079" sldId="384"/>
            <ac:spMk id="97283" creationId="{00000000-0000-0000-0000-000000000000}"/>
          </ac:spMkLst>
        </pc:spChg>
      </pc:sldChg>
      <pc:sldChg chg="modNotes">
        <pc:chgData name="John O'Neill" userId="a4336b72f0c0be49" providerId="LiveId" clId="{CE825EA8-D175-4E71-A095-5FB2A8F5601E}" dt="2026-08-03T16:39:02.864" v="18"/>
        <pc:sldMkLst>
          <pc:docMk/>
          <pc:sldMk cId="2232283163" sldId="385"/>
        </pc:sldMkLst>
      </pc:sldChg>
      <pc:sldChg chg="modSp mod modNotes">
        <pc:chgData name="John O'Neill" userId="a4336b72f0c0be49" providerId="LiveId" clId="{CE825EA8-D175-4E71-A095-5FB2A8F5601E}" dt="2026-08-04T17:30:22.240" v="1391" actId="6549"/>
        <pc:sldMkLst>
          <pc:docMk/>
          <pc:sldMk cId="523337698" sldId="386"/>
        </pc:sldMkLst>
        <pc:graphicFrameChg chg="modGraphic">
          <ac:chgData name="John O'Neill" userId="a4336b72f0c0be49" providerId="LiveId" clId="{CE825EA8-D175-4E71-A095-5FB2A8F5601E}" dt="2026-08-04T17:30:22.240" v="1391" actId="6549"/>
          <ac:graphicFrameMkLst>
            <pc:docMk/>
            <pc:sldMk cId="523337698" sldId="386"/>
            <ac:graphicFrameMk id="97302" creationId="{00000000-0000-0000-0000-000000000000}"/>
          </ac:graphicFrameMkLst>
        </pc:graphicFrameChg>
      </pc:sldChg>
      <pc:sldChg chg="modNotes">
        <pc:chgData name="John O'Neill" userId="a4336b72f0c0be49" providerId="LiveId" clId="{CE825EA8-D175-4E71-A095-5FB2A8F5601E}" dt="2026-08-03T16:39:02.864" v="18"/>
        <pc:sldMkLst>
          <pc:docMk/>
          <pc:sldMk cId="2797163765" sldId="387"/>
        </pc:sldMkLst>
      </pc:sldChg>
      <pc:sldChg chg="addSp modSp mod modAnim">
        <pc:chgData name="John O'Neill" userId="a4336b72f0c0be49" providerId="LiveId" clId="{CE825EA8-D175-4E71-A095-5FB2A8F5601E}" dt="2026-08-04T17:49:59.976" v="2195"/>
        <pc:sldMkLst>
          <pc:docMk/>
          <pc:sldMk cId="1291170264" sldId="388"/>
        </pc:sldMkLst>
        <pc:spChg chg="add mod">
          <ac:chgData name="John O'Neill" userId="a4336b72f0c0be49" providerId="LiveId" clId="{CE825EA8-D175-4E71-A095-5FB2A8F5601E}" dt="2026-08-04T17:49:20.699" v="2194" actId="1076"/>
          <ac:spMkLst>
            <pc:docMk/>
            <pc:sldMk cId="1291170264" sldId="388"/>
            <ac:spMk id="4" creationId="{47972418-E293-45B5-2497-E4F331CCB801}"/>
          </ac:spMkLst>
        </pc:spChg>
      </pc:sldChg>
      <pc:sldChg chg="modSp mod modNotes">
        <pc:chgData name="John O'Neill" userId="a4336b72f0c0be49" providerId="LiveId" clId="{CE825EA8-D175-4E71-A095-5FB2A8F5601E}" dt="2026-08-04T17:58:54.129" v="2272" actId="207"/>
        <pc:sldMkLst>
          <pc:docMk/>
          <pc:sldMk cId="185056904" sldId="389"/>
        </pc:sldMkLst>
        <pc:spChg chg="mod">
          <ac:chgData name="John O'Neill" userId="a4336b72f0c0be49" providerId="LiveId" clId="{CE825EA8-D175-4E71-A095-5FB2A8F5601E}" dt="2026-08-04T17:58:54.129" v="2272" actId="207"/>
          <ac:spMkLst>
            <pc:docMk/>
            <pc:sldMk cId="185056904" sldId="389"/>
            <ac:spMk id="46" creationId="{00000000-0000-0000-0000-000000000000}"/>
          </ac:spMkLst>
        </pc:spChg>
      </pc:sldChg>
      <pc:sldChg chg="modSp mod modNotes">
        <pc:chgData name="John O'Neill" userId="a4336b72f0c0be49" providerId="LiveId" clId="{CE825EA8-D175-4E71-A095-5FB2A8F5601E}" dt="2026-08-04T17:50:53.959" v="2236" actId="20577"/>
        <pc:sldMkLst>
          <pc:docMk/>
          <pc:sldMk cId="4117583949" sldId="390"/>
        </pc:sldMkLst>
        <pc:spChg chg="mod">
          <ac:chgData name="John O'Neill" userId="a4336b72f0c0be49" providerId="LiveId" clId="{CE825EA8-D175-4E71-A095-5FB2A8F5601E}" dt="2026-08-04T17:50:53.959" v="2236" actId="20577"/>
          <ac:spMkLst>
            <pc:docMk/>
            <pc:sldMk cId="4117583949" sldId="390"/>
            <ac:spMk id="67588" creationId="{00000000-0000-0000-0000-000000000000}"/>
          </ac:spMkLst>
        </pc:spChg>
      </pc:sldChg>
      <pc:sldChg chg="modNotes">
        <pc:chgData name="John O'Neill" userId="a4336b72f0c0be49" providerId="LiveId" clId="{CE825EA8-D175-4E71-A095-5FB2A8F5601E}" dt="2026-08-03T16:39:02.864" v="18"/>
        <pc:sldMkLst>
          <pc:docMk/>
          <pc:sldMk cId="3058356795" sldId="391"/>
        </pc:sldMkLst>
      </pc:sldChg>
      <pc:sldChg chg="modNotes">
        <pc:chgData name="John O'Neill" userId="a4336b72f0c0be49" providerId="LiveId" clId="{CE825EA8-D175-4E71-A095-5FB2A8F5601E}" dt="2026-08-03T16:39:02.864" v="18"/>
        <pc:sldMkLst>
          <pc:docMk/>
          <pc:sldMk cId="4033187603" sldId="392"/>
        </pc:sldMkLst>
      </pc:sldChg>
      <pc:sldChg chg="modNotes">
        <pc:chgData name="John O'Neill" userId="a4336b72f0c0be49" providerId="LiveId" clId="{CE825EA8-D175-4E71-A095-5FB2A8F5601E}" dt="2026-08-03T16:39:02.864" v="18"/>
        <pc:sldMkLst>
          <pc:docMk/>
          <pc:sldMk cId="210132767" sldId="393"/>
        </pc:sldMkLst>
      </pc:sldChg>
      <pc:sldChg chg="addSp delSp modSp mod modNotes">
        <pc:chgData name="John O'Neill" userId="a4336b72f0c0be49" providerId="LiveId" clId="{CE825EA8-D175-4E71-A095-5FB2A8F5601E}" dt="2026-08-04T17:58:03.239" v="2260" actId="20577"/>
        <pc:sldMkLst>
          <pc:docMk/>
          <pc:sldMk cId="531848465" sldId="394"/>
        </pc:sldMkLst>
        <pc:spChg chg="mod">
          <ac:chgData name="John O'Neill" userId="a4336b72f0c0be49" providerId="LiveId" clId="{CE825EA8-D175-4E71-A095-5FB2A8F5601E}" dt="2026-08-04T17:57:28.138" v="2245" actId="1076"/>
          <ac:spMkLst>
            <pc:docMk/>
            <pc:sldMk cId="531848465" sldId="394"/>
            <ac:spMk id="393220" creationId="{00000000-0000-0000-0000-000000000000}"/>
          </ac:spMkLst>
        </pc:spChg>
        <pc:spChg chg="mod">
          <ac:chgData name="John O'Neill" userId="a4336b72f0c0be49" providerId="LiveId" clId="{CE825EA8-D175-4E71-A095-5FB2A8F5601E}" dt="2026-08-04T17:57:57.630" v="2253" actId="1076"/>
          <ac:spMkLst>
            <pc:docMk/>
            <pc:sldMk cId="531848465" sldId="394"/>
            <ac:spMk id="393221" creationId="{00000000-0000-0000-0000-000000000000}"/>
          </ac:spMkLst>
        </pc:spChg>
        <pc:spChg chg="mod">
          <ac:chgData name="John O'Neill" userId="a4336b72f0c0be49" providerId="LiveId" clId="{CE825EA8-D175-4E71-A095-5FB2A8F5601E}" dt="2026-08-04T17:58:03.239" v="2260" actId="20577"/>
          <ac:spMkLst>
            <pc:docMk/>
            <pc:sldMk cId="531848465" sldId="394"/>
            <ac:spMk id="393222" creationId="{00000000-0000-0000-0000-000000000000}"/>
          </ac:spMkLst>
        </pc:spChg>
        <pc:spChg chg="mod">
          <ac:chgData name="John O'Neill" userId="a4336b72f0c0be49" providerId="LiveId" clId="{CE825EA8-D175-4E71-A095-5FB2A8F5601E}" dt="2026-08-04T17:57:33.367" v="2246" actId="1076"/>
          <ac:spMkLst>
            <pc:docMk/>
            <pc:sldMk cId="531848465" sldId="394"/>
            <ac:spMk id="393223" creationId="{00000000-0000-0000-0000-000000000000}"/>
          </ac:spMkLst>
        </pc:spChg>
        <pc:spChg chg="mod">
          <ac:chgData name="John O'Neill" userId="a4336b72f0c0be49" providerId="LiveId" clId="{CE825EA8-D175-4E71-A095-5FB2A8F5601E}" dt="2026-08-04T17:57:36.110" v="2247" actId="1076"/>
          <ac:spMkLst>
            <pc:docMk/>
            <pc:sldMk cId="531848465" sldId="394"/>
            <ac:spMk id="393224" creationId="{00000000-0000-0000-0000-000000000000}"/>
          </ac:spMkLst>
        </pc:spChg>
        <pc:spChg chg="mod">
          <ac:chgData name="John O'Neill" userId="a4336b72f0c0be49" providerId="LiveId" clId="{CE825EA8-D175-4E71-A095-5FB2A8F5601E}" dt="2026-08-04T17:57:45.696" v="2250" actId="14100"/>
          <ac:spMkLst>
            <pc:docMk/>
            <pc:sldMk cId="531848465" sldId="394"/>
            <ac:spMk id="393225" creationId="{00000000-0000-0000-0000-000000000000}"/>
          </ac:spMkLst>
        </pc:spChg>
        <pc:spChg chg="mod">
          <ac:chgData name="John O'Neill" userId="a4336b72f0c0be49" providerId="LiveId" clId="{CE825EA8-D175-4E71-A095-5FB2A8F5601E}" dt="2026-08-04T17:57:53.984" v="2252" actId="1076"/>
          <ac:spMkLst>
            <pc:docMk/>
            <pc:sldMk cId="531848465" sldId="394"/>
            <ac:spMk id="393226" creationId="{00000000-0000-0000-0000-000000000000}"/>
          </ac:spMkLst>
        </pc:spChg>
        <pc:graphicFrameChg chg="del mod">
          <ac:chgData name="John O'Neill" userId="a4336b72f0c0be49" providerId="LiveId" clId="{CE825EA8-D175-4E71-A095-5FB2A8F5601E}" dt="2026-08-04T17:57:15.520" v="2241" actId="478"/>
          <ac:graphicFrameMkLst>
            <pc:docMk/>
            <pc:sldMk cId="531848465" sldId="394"/>
            <ac:graphicFrameMk id="393218" creationId="{00000000-0000-0000-0000-000000000000}"/>
          </ac:graphicFrameMkLst>
        </pc:graphicFrameChg>
        <pc:picChg chg="add mod ord">
          <ac:chgData name="John O'Neill" userId="a4336b72f0c0be49" providerId="LiveId" clId="{CE825EA8-D175-4E71-A095-5FB2A8F5601E}" dt="2026-08-04T17:57:23.232" v="2244" actId="1076"/>
          <ac:picMkLst>
            <pc:docMk/>
            <pc:sldMk cId="531848465" sldId="394"/>
            <ac:picMk id="3" creationId="{1B46C4B2-83C4-B776-4E60-E73CA6A9A7EF}"/>
          </ac:picMkLst>
        </pc:picChg>
      </pc:sldChg>
      <pc:sldChg chg="modNotes">
        <pc:chgData name="John O'Neill" userId="a4336b72f0c0be49" providerId="LiveId" clId="{CE825EA8-D175-4E71-A095-5FB2A8F5601E}" dt="2026-08-03T16:39:02.864" v="18"/>
        <pc:sldMkLst>
          <pc:docMk/>
          <pc:sldMk cId="218228894" sldId="396"/>
        </pc:sldMkLst>
      </pc:sldChg>
      <pc:sldChg chg="modNotes">
        <pc:chgData name="John O'Neill" userId="a4336b72f0c0be49" providerId="LiveId" clId="{CE825EA8-D175-4E71-A095-5FB2A8F5601E}" dt="2026-08-03T16:39:02.864" v="18"/>
        <pc:sldMkLst>
          <pc:docMk/>
          <pc:sldMk cId="2496082458" sldId="397"/>
        </pc:sldMkLst>
      </pc:sldChg>
      <pc:sldChg chg="modSp mod">
        <pc:chgData name="John O'Neill" userId="a4336b72f0c0be49" providerId="LiveId" clId="{CE825EA8-D175-4E71-A095-5FB2A8F5601E}" dt="2026-08-04T17:01:54.066" v="1066" actId="6549"/>
        <pc:sldMkLst>
          <pc:docMk/>
          <pc:sldMk cId="1707736937" sldId="398"/>
        </pc:sldMkLst>
        <pc:graphicFrameChg chg="modGraphic">
          <ac:chgData name="John O'Neill" userId="a4336b72f0c0be49" providerId="LiveId" clId="{CE825EA8-D175-4E71-A095-5FB2A8F5601E}" dt="2026-08-04T17:01:54.066" v="1066" actId="6549"/>
          <ac:graphicFrameMkLst>
            <pc:docMk/>
            <pc:sldMk cId="1707736937" sldId="398"/>
            <ac:graphicFrameMk id="8" creationId="{00000000-0000-0000-0000-000000000000}"/>
          </ac:graphicFrameMkLst>
        </pc:graphicFrameChg>
      </pc:sldChg>
      <pc:sldChg chg="modNotes">
        <pc:chgData name="John O'Neill" userId="a4336b72f0c0be49" providerId="LiveId" clId="{CE825EA8-D175-4E71-A095-5FB2A8F5601E}" dt="2026-08-03T16:39:02.864" v="18"/>
        <pc:sldMkLst>
          <pc:docMk/>
          <pc:sldMk cId="4244669567" sldId="399"/>
        </pc:sldMkLst>
      </pc:sldChg>
      <pc:sldChg chg="modNotes">
        <pc:chgData name="John O'Neill" userId="a4336b72f0c0be49" providerId="LiveId" clId="{CE825EA8-D175-4E71-A095-5FB2A8F5601E}" dt="2026-08-03T16:39:02.864" v="18"/>
        <pc:sldMkLst>
          <pc:docMk/>
          <pc:sldMk cId="2382857253" sldId="400"/>
        </pc:sldMkLst>
      </pc:sldChg>
      <pc:sldChg chg="modSp mod">
        <pc:chgData name="John O'Neill" userId="a4336b72f0c0be49" providerId="LiveId" clId="{CE825EA8-D175-4E71-A095-5FB2A8F5601E}" dt="2026-08-04T17:58:38.786" v="2269" actId="207"/>
        <pc:sldMkLst>
          <pc:docMk/>
          <pc:sldMk cId="3394655904" sldId="401"/>
        </pc:sldMkLst>
        <pc:spChg chg="mod">
          <ac:chgData name="John O'Neill" userId="a4336b72f0c0be49" providerId="LiveId" clId="{CE825EA8-D175-4E71-A095-5FB2A8F5601E}" dt="2026-08-04T17:58:34.351" v="2267" actId="1076"/>
          <ac:spMkLst>
            <pc:docMk/>
            <pc:sldMk cId="3394655904" sldId="401"/>
            <ac:spMk id="7" creationId="{00000000-0000-0000-0000-000000000000}"/>
          </ac:spMkLst>
        </pc:spChg>
        <pc:spChg chg="mod">
          <ac:chgData name="John O'Neill" userId="a4336b72f0c0be49" providerId="LiveId" clId="{CE825EA8-D175-4E71-A095-5FB2A8F5601E}" dt="2026-08-04T17:58:38.786" v="2269" actId="207"/>
          <ac:spMkLst>
            <pc:docMk/>
            <pc:sldMk cId="3394655904" sldId="401"/>
            <ac:spMk id="8" creationId="{00000000-0000-0000-0000-000000000000}"/>
          </ac:spMkLst>
        </pc:spChg>
      </pc:sldChg>
      <pc:sldChg chg="modNotes">
        <pc:chgData name="John O'Neill" userId="a4336b72f0c0be49" providerId="LiveId" clId="{CE825EA8-D175-4E71-A095-5FB2A8F5601E}" dt="2026-08-03T16:39:02.864" v="18"/>
        <pc:sldMkLst>
          <pc:docMk/>
          <pc:sldMk cId="921087754" sldId="402"/>
        </pc:sldMkLst>
      </pc:sldChg>
      <pc:sldChg chg="modNotes">
        <pc:chgData name="John O'Neill" userId="a4336b72f0c0be49" providerId="LiveId" clId="{CE825EA8-D175-4E71-A095-5FB2A8F5601E}" dt="2026-08-03T16:39:02.864" v="18"/>
        <pc:sldMkLst>
          <pc:docMk/>
          <pc:sldMk cId="3116760094" sldId="403"/>
        </pc:sldMkLst>
      </pc:sldChg>
      <pc:sldChg chg="modSp mod modNotes">
        <pc:chgData name="John O'Neill" userId="a4336b72f0c0be49" providerId="LiveId" clId="{CE825EA8-D175-4E71-A095-5FB2A8F5601E}" dt="2026-08-04T17:47:43.463" v="2105" actId="20577"/>
        <pc:sldMkLst>
          <pc:docMk/>
          <pc:sldMk cId="826116525" sldId="404"/>
        </pc:sldMkLst>
        <pc:graphicFrameChg chg="modGraphic">
          <ac:chgData name="John O'Neill" userId="a4336b72f0c0be49" providerId="LiveId" clId="{CE825EA8-D175-4E71-A095-5FB2A8F5601E}" dt="2026-08-04T17:47:43.463" v="2105" actId="20577"/>
          <ac:graphicFrameMkLst>
            <pc:docMk/>
            <pc:sldMk cId="826116525" sldId="404"/>
            <ac:graphicFrameMk id="52243" creationId="{00000000-0000-0000-0000-000000000000}"/>
          </ac:graphicFrameMkLst>
        </pc:graphicFrameChg>
      </pc:sldChg>
      <pc:sldChg chg="addSp delSp modSp mod modNotes">
        <pc:chgData name="John O'Neill" userId="a4336b72f0c0be49" providerId="LiveId" clId="{CE825EA8-D175-4E71-A095-5FB2A8F5601E}" dt="2026-08-04T16:54:49.114" v="988" actId="1038"/>
        <pc:sldMkLst>
          <pc:docMk/>
          <pc:sldMk cId="1067668711" sldId="405"/>
        </pc:sldMkLst>
        <pc:spChg chg="mod">
          <ac:chgData name="John O'Neill" userId="a4336b72f0c0be49" providerId="LiveId" clId="{CE825EA8-D175-4E71-A095-5FB2A8F5601E}" dt="2026-08-04T16:54:40.806" v="985" actId="14100"/>
          <ac:spMkLst>
            <pc:docMk/>
            <pc:sldMk cId="1067668711" sldId="405"/>
            <ac:spMk id="119812" creationId="{00000000-0000-0000-0000-000000000000}"/>
          </ac:spMkLst>
        </pc:spChg>
        <pc:picChg chg="add mod modCrop">
          <ac:chgData name="John O'Neill" userId="a4336b72f0c0be49" providerId="LiveId" clId="{CE825EA8-D175-4E71-A095-5FB2A8F5601E}" dt="2026-08-04T16:54:49.114" v="988" actId="1038"/>
          <ac:picMkLst>
            <pc:docMk/>
            <pc:sldMk cId="1067668711" sldId="405"/>
            <ac:picMk id="2" creationId="{1958624F-A99B-2D57-7F02-8533AE39ED74}"/>
          </ac:picMkLst>
        </pc:picChg>
        <pc:picChg chg="del">
          <ac:chgData name="John O'Neill" userId="a4336b72f0c0be49" providerId="LiveId" clId="{CE825EA8-D175-4E71-A095-5FB2A8F5601E}" dt="2026-08-04T16:52:52.668" v="953" actId="478"/>
          <ac:picMkLst>
            <pc:docMk/>
            <pc:sldMk cId="1067668711" sldId="405"/>
            <ac:picMk id="543748" creationId="{00000000-0000-0000-0000-000000000000}"/>
          </ac:picMkLst>
        </pc:picChg>
      </pc:sldChg>
      <pc:sldChg chg="modNotes">
        <pc:chgData name="John O'Neill" userId="a4336b72f0c0be49" providerId="LiveId" clId="{CE825EA8-D175-4E71-A095-5FB2A8F5601E}" dt="2026-08-03T16:39:02.864" v="18"/>
        <pc:sldMkLst>
          <pc:docMk/>
          <pc:sldMk cId="3226914720" sldId="406"/>
        </pc:sldMkLst>
      </pc:sldChg>
      <pc:sldChg chg="modSp add mod">
        <pc:chgData name="John O'Neill" userId="a4336b72f0c0be49" providerId="LiveId" clId="{CE825EA8-D175-4E71-A095-5FB2A8F5601E}" dt="2026-08-04T13:52:40.139" v="896" actId="20577"/>
        <pc:sldMkLst>
          <pc:docMk/>
          <pc:sldMk cId="0" sldId="655"/>
        </pc:sldMkLst>
        <pc:spChg chg="mod">
          <ac:chgData name="John O'Neill" userId="a4336b72f0c0be49" providerId="LiveId" clId="{CE825EA8-D175-4E71-A095-5FB2A8F5601E}" dt="2026-08-01T13:46:39.267" v="12" actId="20577"/>
          <ac:spMkLst>
            <pc:docMk/>
            <pc:sldMk cId="0" sldId="655"/>
            <ac:spMk id="435202" creationId="{A9EE1D7E-7FF4-D824-9A27-0169CCA99DE8}"/>
          </ac:spMkLst>
        </pc:spChg>
        <pc:spChg chg="mod">
          <ac:chgData name="John O'Neill" userId="a4336b72f0c0be49" providerId="LiveId" clId="{CE825EA8-D175-4E71-A095-5FB2A8F5601E}" dt="2026-08-04T13:52:40.139" v="896" actId="20577"/>
          <ac:spMkLst>
            <pc:docMk/>
            <pc:sldMk cId="0" sldId="655"/>
            <ac:spMk id="435218" creationId="{1620F9B6-1A8A-D087-2A43-44A53EC380AD}"/>
          </ac:spMkLst>
        </pc:spChg>
      </pc:sldChg>
      <pc:sldChg chg="addSp delSp modSp add mod">
        <pc:chgData name="John O'Neill" userId="a4336b72f0c0be49" providerId="LiveId" clId="{CE825EA8-D175-4E71-A095-5FB2A8F5601E}" dt="2026-08-04T17:45:49.759" v="2096" actId="1035"/>
        <pc:sldMkLst>
          <pc:docMk/>
          <pc:sldMk cId="727069746" sldId="656"/>
        </pc:sldMkLst>
        <pc:spChg chg="add mod">
          <ac:chgData name="John O'Neill" userId="a4336b72f0c0be49" providerId="LiveId" clId="{CE825EA8-D175-4E71-A095-5FB2A8F5601E}" dt="2026-08-04T17:45:49.759" v="2096" actId="1035"/>
          <ac:spMkLst>
            <pc:docMk/>
            <pc:sldMk cId="727069746" sldId="656"/>
            <ac:spMk id="4" creationId="{ABC85E15-DE29-C287-6E29-490012422E37}"/>
          </ac:spMkLst>
        </pc:spChg>
        <pc:spChg chg="del mod">
          <ac:chgData name="John O'Neill" userId="a4336b72f0c0be49" providerId="LiveId" clId="{CE825EA8-D175-4E71-A095-5FB2A8F5601E}" dt="2026-08-03T21:07:02.366" v="773" actId="478"/>
          <ac:spMkLst>
            <pc:docMk/>
            <pc:sldMk cId="727069746" sldId="656"/>
            <ac:spMk id="37890" creationId="{6142CFFB-3769-4695-0151-C0ABA3E4B58E}"/>
          </ac:spMkLst>
        </pc:spChg>
        <pc:spChg chg="mod ord">
          <ac:chgData name="John O'Neill" userId="a4336b72f0c0be49" providerId="LiveId" clId="{CE825EA8-D175-4E71-A095-5FB2A8F5601E}" dt="2026-08-03T21:06:55.997" v="768" actId="1035"/>
          <ac:spMkLst>
            <pc:docMk/>
            <pc:sldMk cId="727069746" sldId="656"/>
            <ac:spMk id="37892" creationId="{B5CE03AA-1CFA-8776-858A-4E0B84FD07BA}"/>
          </ac:spMkLst>
        </pc:spChg>
        <pc:spChg chg="del">
          <ac:chgData name="John O'Neill" userId="a4336b72f0c0be49" providerId="LiveId" clId="{CE825EA8-D175-4E71-A095-5FB2A8F5601E}" dt="2026-08-03T21:06:48.206" v="764" actId="478"/>
          <ac:spMkLst>
            <pc:docMk/>
            <pc:sldMk cId="727069746" sldId="656"/>
            <ac:spMk id="37893" creationId="{5EFF9C86-18B7-0804-615F-3C202FC1986E}"/>
          </ac:spMkLst>
        </pc:spChg>
        <pc:picChg chg="add mod">
          <ac:chgData name="John O'Neill" userId="a4336b72f0c0be49" providerId="LiveId" clId="{CE825EA8-D175-4E71-A095-5FB2A8F5601E}" dt="2026-08-03T21:06:55.997" v="768" actId="1035"/>
          <ac:picMkLst>
            <pc:docMk/>
            <pc:sldMk cId="727069746" sldId="656"/>
            <ac:picMk id="3" creationId="{C652DD1B-47BE-221D-EA53-667DCFC0B57A}"/>
          </ac:picMkLst>
        </pc:picChg>
        <pc:picChg chg="add mod">
          <ac:chgData name="John O'Neill" userId="a4336b72f0c0be49" providerId="LiveId" clId="{CE825EA8-D175-4E71-A095-5FB2A8F5601E}" dt="2026-08-03T21:07:07.742" v="775" actId="1035"/>
          <ac:picMkLst>
            <pc:docMk/>
            <pc:sldMk cId="727069746" sldId="656"/>
            <ac:picMk id="5" creationId="{F5413600-6860-EB6D-3BDC-07A084C47656}"/>
          </ac:picMkLst>
        </pc:picChg>
        <pc:picChg chg="del">
          <ac:chgData name="John O'Neill" userId="a4336b72f0c0be49" providerId="LiveId" clId="{CE825EA8-D175-4E71-A095-5FB2A8F5601E}" dt="2026-08-03T20:07:28.184" v="120" actId="478"/>
          <ac:picMkLst>
            <pc:docMk/>
            <pc:sldMk cId="727069746" sldId="656"/>
            <ac:picMk id="37894" creationId="{CC0F57C4-9B47-757D-3738-DFC3F0B488D1}"/>
          </ac:picMkLst>
        </pc:picChg>
        <pc:picChg chg="del">
          <ac:chgData name="John O'Neill" userId="a4336b72f0c0be49" providerId="LiveId" clId="{CE825EA8-D175-4E71-A095-5FB2A8F5601E}" dt="2026-08-03T20:07:23.865" v="118" actId="478"/>
          <ac:picMkLst>
            <pc:docMk/>
            <pc:sldMk cId="727069746" sldId="656"/>
            <ac:picMk id="37895" creationId="{A55363A3-4C29-3627-9F5F-11900F6620CA}"/>
          </ac:picMkLst>
        </pc:picChg>
      </pc:sldChg>
      <pc:sldChg chg="addSp delSp modSp new mod modClrScheme chgLayout">
        <pc:chgData name="John O'Neill" userId="a4336b72f0c0be49" providerId="LiveId" clId="{CE825EA8-D175-4E71-A095-5FB2A8F5601E}" dt="2026-08-04T16:57:08.945" v="1038" actId="1035"/>
        <pc:sldMkLst>
          <pc:docMk/>
          <pc:sldMk cId="417691038" sldId="657"/>
        </pc:sldMkLst>
        <pc:spChg chg="del mod ord">
          <ac:chgData name="John O'Neill" userId="a4336b72f0c0be49" providerId="LiveId" clId="{CE825EA8-D175-4E71-A095-5FB2A8F5601E}" dt="2026-08-04T13:39:15.618" v="815" actId="700"/>
          <ac:spMkLst>
            <pc:docMk/>
            <pc:sldMk cId="417691038" sldId="657"/>
            <ac:spMk id="2" creationId="{1FE7868C-23C7-AC6E-7344-F783DEAF7FE3}"/>
          </ac:spMkLst>
        </pc:spChg>
        <pc:spChg chg="del mod ord">
          <ac:chgData name="John O'Neill" userId="a4336b72f0c0be49" providerId="LiveId" clId="{CE825EA8-D175-4E71-A095-5FB2A8F5601E}" dt="2026-08-04T13:39:15.618" v="815" actId="700"/>
          <ac:spMkLst>
            <pc:docMk/>
            <pc:sldMk cId="417691038" sldId="657"/>
            <ac:spMk id="3" creationId="{C699BDBE-F802-6F26-0E15-B2039D1AE792}"/>
          </ac:spMkLst>
        </pc:spChg>
        <pc:spChg chg="add mod ord">
          <ac:chgData name="John O'Neill" userId="a4336b72f0c0be49" providerId="LiveId" clId="{CE825EA8-D175-4E71-A095-5FB2A8F5601E}" dt="2026-08-04T13:45:26.173" v="861" actId="20577"/>
          <ac:spMkLst>
            <pc:docMk/>
            <pc:sldMk cId="417691038" sldId="657"/>
            <ac:spMk id="4" creationId="{477C5BD9-C217-8812-49DB-AB7EF49224F4}"/>
          </ac:spMkLst>
        </pc:spChg>
        <pc:spChg chg="add del mod ord">
          <ac:chgData name="John O'Neill" userId="a4336b72f0c0be49" providerId="LiveId" clId="{CE825EA8-D175-4E71-A095-5FB2A8F5601E}" dt="2026-08-04T13:39:25.754" v="834"/>
          <ac:spMkLst>
            <pc:docMk/>
            <pc:sldMk cId="417691038" sldId="657"/>
            <ac:spMk id="5" creationId="{70767A0C-6C94-64E2-F6FB-7D8EA13559EC}"/>
          </ac:spMkLst>
        </pc:spChg>
        <pc:spChg chg="add del mod">
          <ac:chgData name="John O'Neill" userId="a4336b72f0c0be49" providerId="LiveId" clId="{CE825EA8-D175-4E71-A095-5FB2A8F5601E}" dt="2026-08-04T13:40:13.181" v="847" actId="478"/>
          <ac:spMkLst>
            <pc:docMk/>
            <pc:sldMk cId="417691038" sldId="657"/>
            <ac:spMk id="16" creationId="{C238ACE1-B988-2920-2AE7-531FFF8962F8}"/>
          </ac:spMkLst>
        </pc:spChg>
        <pc:graphicFrameChg chg="add del mod">
          <ac:chgData name="John O'Neill" userId="a4336b72f0c0be49" providerId="LiveId" clId="{CE825EA8-D175-4E71-A095-5FB2A8F5601E}" dt="2026-08-04T13:40:09.807" v="846" actId="478"/>
          <ac:graphicFrameMkLst>
            <pc:docMk/>
            <pc:sldMk cId="417691038" sldId="657"/>
            <ac:graphicFrameMk id="6" creationId="{DA108602-A78E-76C2-AE40-51D1C4FC94CF}"/>
          </ac:graphicFrameMkLst>
        </pc:graphicFrameChg>
        <pc:graphicFrameChg chg="add del mod">
          <ac:chgData name="John O'Neill" userId="a4336b72f0c0be49" providerId="LiveId" clId="{CE825EA8-D175-4E71-A095-5FB2A8F5601E}" dt="2026-08-04T13:40:05.003" v="845" actId="478"/>
          <ac:graphicFrameMkLst>
            <pc:docMk/>
            <pc:sldMk cId="417691038" sldId="657"/>
            <ac:graphicFrameMk id="7" creationId="{4060518E-E00D-2176-2212-E2C519843E59}"/>
          </ac:graphicFrameMkLst>
        </pc:graphicFrameChg>
        <pc:graphicFrameChg chg="add del mod">
          <ac:chgData name="John O'Neill" userId="a4336b72f0c0be49" providerId="LiveId" clId="{CE825EA8-D175-4E71-A095-5FB2A8F5601E}" dt="2026-08-04T13:40:01.355" v="844" actId="478"/>
          <ac:graphicFrameMkLst>
            <pc:docMk/>
            <pc:sldMk cId="417691038" sldId="657"/>
            <ac:graphicFrameMk id="8" creationId="{B32B7DE0-187D-3765-B5AF-829B942F6D0C}"/>
          </ac:graphicFrameMkLst>
        </pc:graphicFrameChg>
        <pc:graphicFrameChg chg="add del mod modGraphic">
          <ac:chgData name="John O'Neill" userId="a4336b72f0c0be49" providerId="LiveId" clId="{CE825EA8-D175-4E71-A095-5FB2A8F5601E}" dt="2026-08-04T13:40:00.227" v="843" actId="478"/>
          <ac:graphicFrameMkLst>
            <pc:docMk/>
            <pc:sldMk cId="417691038" sldId="657"/>
            <ac:graphicFrameMk id="9" creationId="{AE5445F4-18F0-59A6-D0B3-CDE3A7AC5F04}"/>
          </ac:graphicFrameMkLst>
        </pc:graphicFrameChg>
        <pc:graphicFrameChg chg="add del mod">
          <ac:chgData name="John O'Neill" userId="a4336b72f0c0be49" providerId="LiveId" clId="{CE825EA8-D175-4E71-A095-5FB2A8F5601E}" dt="2026-08-04T13:39:57.427" v="841" actId="478"/>
          <ac:graphicFrameMkLst>
            <pc:docMk/>
            <pc:sldMk cId="417691038" sldId="657"/>
            <ac:graphicFrameMk id="10" creationId="{8BC8BFAC-FF52-0A35-88B0-9866C3EEB2F8}"/>
          </ac:graphicFrameMkLst>
        </pc:graphicFrameChg>
        <pc:graphicFrameChg chg="add del mod">
          <ac:chgData name="John O'Neill" userId="a4336b72f0c0be49" providerId="LiveId" clId="{CE825EA8-D175-4E71-A095-5FB2A8F5601E}" dt="2026-08-04T13:39:56.683" v="840" actId="478"/>
          <ac:graphicFrameMkLst>
            <pc:docMk/>
            <pc:sldMk cId="417691038" sldId="657"/>
            <ac:graphicFrameMk id="11" creationId="{61C0B3A2-E37C-1AB5-858C-D0D25F09493D}"/>
          </ac:graphicFrameMkLst>
        </pc:graphicFrameChg>
        <pc:graphicFrameChg chg="add del mod">
          <ac:chgData name="John O'Neill" userId="a4336b72f0c0be49" providerId="LiveId" clId="{CE825EA8-D175-4E71-A095-5FB2A8F5601E}" dt="2026-08-04T13:39:55.971" v="839" actId="478"/>
          <ac:graphicFrameMkLst>
            <pc:docMk/>
            <pc:sldMk cId="417691038" sldId="657"/>
            <ac:graphicFrameMk id="12" creationId="{40845731-4596-8DAE-8611-CFE8983BA6F4}"/>
          </ac:graphicFrameMkLst>
        </pc:graphicFrameChg>
        <pc:graphicFrameChg chg="add del mod">
          <ac:chgData name="John O'Neill" userId="a4336b72f0c0be49" providerId="LiveId" clId="{CE825EA8-D175-4E71-A095-5FB2A8F5601E}" dt="2026-08-04T13:39:53.715" v="838" actId="478"/>
          <ac:graphicFrameMkLst>
            <pc:docMk/>
            <pc:sldMk cId="417691038" sldId="657"/>
            <ac:graphicFrameMk id="13" creationId="{739E8950-BF32-D007-EAE5-38B6B5EF6712}"/>
          </ac:graphicFrameMkLst>
        </pc:graphicFrameChg>
        <pc:graphicFrameChg chg="add del mod modGraphic">
          <ac:chgData name="John O'Neill" userId="a4336b72f0c0be49" providerId="LiveId" clId="{CE825EA8-D175-4E71-A095-5FB2A8F5601E}" dt="2026-08-04T13:39:48.824" v="837" actId="478"/>
          <ac:graphicFrameMkLst>
            <pc:docMk/>
            <pc:sldMk cId="417691038" sldId="657"/>
            <ac:graphicFrameMk id="14" creationId="{12644880-BE41-1C51-758D-AE06AD37D682}"/>
          </ac:graphicFrameMkLst>
        </pc:graphicFrameChg>
        <pc:graphicFrameChg chg="add mod">
          <ac:chgData name="John O'Neill" userId="a4336b72f0c0be49" providerId="LiveId" clId="{CE825EA8-D175-4E71-A095-5FB2A8F5601E}" dt="2026-08-04T13:40:15.123" v="848"/>
          <ac:graphicFrameMkLst>
            <pc:docMk/>
            <pc:sldMk cId="417691038" sldId="657"/>
            <ac:graphicFrameMk id="17" creationId="{5B26135D-99D3-D96D-68CD-E3911982C47F}"/>
          </ac:graphicFrameMkLst>
        </pc:graphicFrameChg>
        <pc:graphicFrameChg chg="add mod">
          <ac:chgData name="John O'Neill" userId="a4336b72f0c0be49" providerId="LiveId" clId="{CE825EA8-D175-4E71-A095-5FB2A8F5601E}" dt="2026-08-04T13:40:15.123" v="848"/>
          <ac:graphicFrameMkLst>
            <pc:docMk/>
            <pc:sldMk cId="417691038" sldId="657"/>
            <ac:graphicFrameMk id="18" creationId="{D893C4B4-79C2-7B2B-319A-17A356F9B6DA}"/>
          </ac:graphicFrameMkLst>
        </pc:graphicFrameChg>
        <pc:graphicFrameChg chg="add mod">
          <ac:chgData name="John O'Neill" userId="a4336b72f0c0be49" providerId="LiveId" clId="{CE825EA8-D175-4E71-A095-5FB2A8F5601E}" dt="2026-08-04T13:40:15.123" v="848"/>
          <ac:graphicFrameMkLst>
            <pc:docMk/>
            <pc:sldMk cId="417691038" sldId="657"/>
            <ac:graphicFrameMk id="19" creationId="{2473F77B-9752-4DE0-0849-B47021FE7EB2}"/>
          </ac:graphicFrameMkLst>
        </pc:graphicFrameChg>
        <pc:graphicFrameChg chg="add mod">
          <ac:chgData name="John O'Neill" userId="a4336b72f0c0be49" providerId="LiveId" clId="{CE825EA8-D175-4E71-A095-5FB2A8F5601E}" dt="2026-08-04T13:40:15.123" v="848"/>
          <ac:graphicFrameMkLst>
            <pc:docMk/>
            <pc:sldMk cId="417691038" sldId="657"/>
            <ac:graphicFrameMk id="20" creationId="{C2926177-A4E0-B414-AE95-FC459F023178}"/>
          </ac:graphicFrameMkLst>
        </pc:graphicFrameChg>
        <pc:graphicFrameChg chg="add mod">
          <ac:chgData name="John O'Neill" userId="a4336b72f0c0be49" providerId="LiveId" clId="{CE825EA8-D175-4E71-A095-5FB2A8F5601E}" dt="2026-08-04T13:40:15.123" v="848"/>
          <ac:graphicFrameMkLst>
            <pc:docMk/>
            <pc:sldMk cId="417691038" sldId="657"/>
            <ac:graphicFrameMk id="21" creationId="{870B1AB6-FC75-F728-0849-709A273CBAA2}"/>
          </ac:graphicFrameMkLst>
        </pc:graphicFrameChg>
        <pc:graphicFrameChg chg="add mod">
          <ac:chgData name="John O'Neill" userId="a4336b72f0c0be49" providerId="LiveId" clId="{CE825EA8-D175-4E71-A095-5FB2A8F5601E}" dt="2026-08-04T13:40:15.123" v="848"/>
          <ac:graphicFrameMkLst>
            <pc:docMk/>
            <pc:sldMk cId="417691038" sldId="657"/>
            <ac:graphicFrameMk id="22" creationId="{19100B1E-1274-6BD5-2EFD-3EB5C40C7C4A}"/>
          </ac:graphicFrameMkLst>
        </pc:graphicFrameChg>
        <pc:graphicFrameChg chg="add mod">
          <ac:chgData name="John O'Neill" userId="a4336b72f0c0be49" providerId="LiveId" clId="{CE825EA8-D175-4E71-A095-5FB2A8F5601E}" dt="2026-08-04T13:40:15.123" v="848"/>
          <ac:graphicFrameMkLst>
            <pc:docMk/>
            <pc:sldMk cId="417691038" sldId="657"/>
            <ac:graphicFrameMk id="23" creationId="{99A412AB-2AAC-F7BF-158A-175235B9886C}"/>
          </ac:graphicFrameMkLst>
        </pc:graphicFrameChg>
        <pc:graphicFrameChg chg="add mod">
          <ac:chgData name="John O'Neill" userId="a4336b72f0c0be49" providerId="LiveId" clId="{CE825EA8-D175-4E71-A095-5FB2A8F5601E}" dt="2026-08-04T13:40:15.123" v="848"/>
          <ac:graphicFrameMkLst>
            <pc:docMk/>
            <pc:sldMk cId="417691038" sldId="657"/>
            <ac:graphicFrameMk id="24" creationId="{DE8F84A7-4D24-039A-EB44-489D831D97F2}"/>
          </ac:graphicFrameMkLst>
        </pc:graphicFrameChg>
        <pc:graphicFrameChg chg="add mod">
          <ac:chgData name="John O'Neill" userId="a4336b72f0c0be49" providerId="LiveId" clId="{CE825EA8-D175-4E71-A095-5FB2A8F5601E}" dt="2026-08-04T13:40:15.123" v="848"/>
          <ac:graphicFrameMkLst>
            <pc:docMk/>
            <pc:sldMk cId="417691038" sldId="657"/>
            <ac:graphicFrameMk id="25" creationId="{9EDF32D8-BA8D-F63E-D820-327804A2270A}"/>
          </ac:graphicFrameMkLst>
        </pc:graphicFrameChg>
        <pc:graphicFrameChg chg="add mod modGraphic">
          <ac:chgData name="John O'Neill" userId="a4336b72f0c0be49" providerId="LiveId" clId="{CE825EA8-D175-4E71-A095-5FB2A8F5601E}" dt="2026-08-04T16:57:08.945" v="1038" actId="1035"/>
          <ac:graphicFrameMkLst>
            <pc:docMk/>
            <pc:sldMk cId="417691038" sldId="657"/>
            <ac:graphicFrameMk id="26" creationId="{BAF8D2E7-EB4B-0105-821C-F696C9F24A97}"/>
          </ac:graphicFrameMkLst>
        </pc:graphicFrameChg>
      </pc:sldChg>
      <pc:sldChg chg="modSp add mod">
        <pc:chgData name="John O'Neill" userId="a4336b72f0c0be49" providerId="LiveId" clId="{CE825EA8-D175-4E71-A095-5FB2A8F5601E}" dt="2026-08-04T13:48:43.283" v="889" actId="14100"/>
        <pc:sldMkLst>
          <pc:docMk/>
          <pc:sldMk cId="3000790826" sldId="658"/>
        </pc:sldMkLst>
        <pc:graphicFrameChg chg="mod modGraphic">
          <ac:chgData name="John O'Neill" userId="a4336b72f0c0be49" providerId="LiveId" clId="{CE825EA8-D175-4E71-A095-5FB2A8F5601E}" dt="2026-08-04T13:48:43.283" v="889" actId="14100"/>
          <ac:graphicFrameMkLst>
            <pc:docMk/>
            <pc:sldMk cId="3000790826" sldId="658"/>
            <ac:graphicFrameMk id="26" creationId="{50C56767-102A-DC6B-7EE6-28E3120CD960}"/>
          </ac:graphicFrameMkLst>
        </pc:graphicFrameChg>
      </pc:sldChg>
      <pc:sldChg chg="modSp add mod">
        <pc:chgData name="John O'Neill" userId="a4336b72f0c0be49" providerId="LiveId" clId="{CE825EA8-D175-4E71-A095-5FB2A8F5601E}" dt="2026-08-04T15:56:13.726" v="952" actId="20577"/>
        <pc:sldMkLst>
          <pc:docMk/>
          <pc:sldMk cId="3309063972" sldId="659"/>
        </pc:sldMkLst>
        <pc:spChg chg="mod">
          <ac:chgData name="John O'Neill" userId="a4336b72f0c0be49" providerId="LiveId" clId="{CE825EA8-D175-4E71-A095-5FB2A8F5601E}" dt="2026-08-04T15:56:13.726" v="952" actId="20577"/>
          <ac:spMkLst>
            <pc:docMk/>
            <pc:sldMk cId="3309063972" sldId="659"/>
            <ac:spMk id="47107" creationId="{B334A40E-7CEE-70A1-95C6-4E966F5DBB0F}"/>
          </ac:spMkLst>
        </pc:spChg>
      </pc:sldChg>
      <pc:sldChg chg="modSp add mod">
        <pc:chgData name="John O'Neill" userId="a4336b72f0c0be49" providerId="LiveId" clId="{CE825EA8-D175-4E71-A095-5FB2A8F5601E}" dt="2026-08-04T17:44:25.887" v="2088" actId="20577"/>
        <pc:sldMkLst>
          <pc:docMk/>
          <pc:sldMk cId="1806856757" sldId="660"/>
        </pc:sldMkLst>
        <pc:spChg chg="mod">
          <ac:chgData name="John O'Neill" userId="a4336b72f0c0be49" providerId="LiveId" clId="{CE825EA8-D175-4E71-A095-5FB2A8F5601E}" dt="2026-08-04T17:44:25.887" v="2088" actId="20577"/>
          <ac:spMkLst>
            <pc:docMk/>
            <pc:sldMk cId="1806856757" sldId="660"/>
            <ac:spMk id="97283" creationId="{24617C19-6E41-58AC-0EBA-45B2869E84D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1"/>
            <a:ext cx="3037840" cy="464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90" tIns="46646" rIns="93290" bIns="46646" numCol="1" anchor="t" anchorCtr="0" compatLnSpc="1">
            <a:prstTxWarp prst="textNoShape">
              <a:avLst/>
            </a:prstTxWarp>
          </a:bodyPr>
          <a:lstStyle>
            <a:lvl1pPr eaLnBrk="0" hangingPunct="0">
              <a:defRPr sz="1200"/>
            </a:lvl1pPr>
          </a:lstStyle>
          <a:p>
            <a:pPr>
              <a:defRPr/>
            </a:pPr>
            <a:endParaRPr lang="en-US"/>
          </a:p>
        </p:txBody>
      </p:sp>
      <p:sp>
        <p:nvSpPr>
          <p:cNvPr id="3075" name="Rectangle 3"/>
          <p:cNvSpPr>
            <a:spLocks noGrp="1" noChangeArrowheads="1"/>
          </p:cNvSpPr>
          <p:nvPr>
            <p:ph type="dt" sz="quarter" idx="1"/>
          </p:nvPr>
        </p:nvSpPr>
        <p:spPr bwMode="auto">
          <a:xfrm>
            <a:off x="3972560" y="1"/>
            <a:ext cx="3037840" cy="464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90" tIns="46646" rIns="93290" bIns="46646" numCol="1" anchor="t" anchorCtr="0" compatLnSpc="1">
            <a:prstTxWarp prst="textNoShape">
              <a:avLst/>
            </a:prstTxWarp>
          </a:bodyPr>
          <a:lstStyle>
            <a:lvl1pPr algn="r" eaLnBrk="0" hangingPunct="0">
              <a:defRPr sz="1200"/>
            </a:lvl1pPr>
          </a:lstStyle>
          <a:p>
            <a:pPr>
              <a:defRPr/>
            </a:pPr>
            <a:endParaRPr lang="en-US"/>
          </a:p>
        </p:txBody>
      </p:sp>
      <p:sp>
        <p:nvSpPr>
          <p:cNvPr id="3076" name="Rectangle 4"/>
          <p:cNvSpPr>
            <a:spLocks noGrp="1" noChangeArrowheads="1"/>
          </p:cNvSpPr>
          <p:nvPr>
            <p:ph type="ftr" sz="quarter" idx="2"/>
          </p:nvPr>
        </p:nvSpPr>
        <p:spPr bwMode="auto">
          <a:xfrm>
            <a:off x="0" y="8831421"/>
            <a:ext cx="3037840" cy="464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90" tIns="46646" rIns="93290" bIns="46646" numCol="1" anchor="b" anchorCtr="0" compatLnSpc="1">
            <a:prstTxWarp prst="textNoShape">
              <a:avLst/>
            </a:prstTxWarp>
          </a:bodyPr>
          <a:lstStyle>
            <a:lvl1pPr eaLnBrk="0" hangingPunct="0">
              <a:defRPr sz="1200"/>
            </a:lvl1pPr>
          </a:lstStyle>
          <a:p>
            <a:pPr>
              <a:defRPr/>
            </a:pPr>
            <a:endParaRPr lang="en-US"/>
          </a:p>
        </p:txBody>
      </p:sp>
      <p:sp>
        <p:nvSpPr>
          <p:cNvPr id="3077" name="Rectangle 5"/>
          <p:cNvSpPr>
            <a:spLocks noGrp="1" noChangeArrowheads="1"/>
          </p:cNvSpPr>
          <p:nvPr>
            <p:ph type="sldNum" sz="quarter" idx="3"/>
          </p:nvPr>
        </p:nvSpPr>
        <p:spPr bwMode="auto">
          <a:xfrm>
            <a:off x="3972560" y="8831421"/>
            <a:ext cx="3037840" cy="464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90" tIns="46646" rIns="93290" bIns="46646" numCol="1" anchor="b" anchorCtr="0" compatLnSpc="1">
            <a:prstTxWarp prst="textNoShape">
              <a:avLst/>
            </a:prstTxWarp>
          </a:bodyPr>
          <a:lstStyle>
            <a:lvl1pPr algn="r" eaLnBrk="0" hangingPunct="0">
              <a:defRPr sz="1200"/>
            </a:lvl1pPr>
          </a:lstStyle>
          <a:p>
            <a:fld id="{2BA82D7A-1A03-4E9F-BABE-36B33FD05958}" type="slidenum">
              <a:rPr lang="en-US" altLang="en-US"/>
              <a:pPr/>
              <a:t>‹#›</a:t>
            </a:fld>
            <a:endParaRPr lang="en-US" altLang="en-US"/>
          </a:p>
        </p:txBody>
      </p:sp>
    </p:spTree>
    <p:extLst>
      <p:ext uri="{BB962C8B-B14F-4D97-AF65-F5344CB8AC3E}">
        <p14:creationId xmlns:p14="http://schemas.microsoft.com/office/powerpoint/2010/main" val="39151410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idx="2"/>
          </p:nvPr>
        </p:nvSpPr>
        <p:spPr bwMode="auto">
          <a:xfrm>
            <a:off x="565150" y="311150"/>
            <a:ext cx="6196013" cy="4646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p:cNvSpPr>
            <a:spLocks noGrp="1" noChangeArrowheads="1"/>
          </p:cNvSpPr>
          <p:nvPr>
            <p:ph type="body" sz="quarter" idx="3"/>
          </p:nvPr>
        </p:nvSpPr>
        <p:spPr bwMode="auto">
          <a:xfrm>
            <a:off x="545254" y="5288945"/>
            <a:ext cx="2971307" cy="3465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51" tIns="231618" rIns="9651" bIns="231618" numCol="1" anchor="t" anchorCtr="0" compatLnSpc="1">
            <a:prstTxWarp prst="textNoShape">
              <a:avLst/>
            </a:prstTxWarp>
          </a:bodyPr>
          <a:lstStyle/>
          <a:p>
            <a:pPr lvl="0"/>
            <a:r>
              <a:rPr lang="en-US" noProof="0"/>
              <a:t>This type is Arial, 10 Pt.</a:t>
            </a:r>
          </a:p>
          <a:p>
            <a:pPr lvl="0"/>
            <a:r>
              <a:rPr lang="en-US" noProof="0"/>
              <a:t>Use sentence structure.</a:t>
            </a:r>
          </a:p>
          <a:p>
            <a:pPr lvl="0"/>
            <a:r>
              <a:rPr lang="en-US" noProof="0"/>
              <a:t>Bullets are Wingdings square (n) size is 75% of the text.</a:t>
            </a:r>
          </a:p>
          <a:p>
            <a:pPr lvl="1"/>
            <a:r>
              <a:rPr lang="en-US" noProof="0"/>
              <a:t>Dashes are option dashes and are 100% of the text size.</a:t>
            </a:r>
          </a:p>
          <a:p>
            <a:pPr lvl="1"/>
            <a:r>
              <a:rPr lang="en-US" noProof="0"/>
              <a:t>Dashes Should have a tighter line spacing than the bullets.</a:t>
            </a:r>
          </a:p>
          <a:p>
            <a:pPr lvl="0"/>
            <a:r>
              <a:rPr lang="en-US" noProof="0"/>
              <a:t>Line spacing is .9 on .5 after.</a:t>
            </a:r>
          </a:p>
          <a:p>
            <a:pPr lvl="0"/>
            <a:r>
              <a:rPr lang="en-US" noProof="0"/>
              <a:t>Use periods on note pages.</a:t>
            </a:r>
          </a:p>
          <a:p>
            <a:pPr lvl="0"/>
            <a:r>
              <a:rPr lang="en-US" noProof="0"/>
              <a:t>Print file without pure black and white.</a:t>
            </a:r>
          </a:p>
        </p:txBody>
      </p:sp>
      <p:sp>
        <p:nvSpPr>
          <p:cNvPr id="77828" name="Line 4"/>
          <p:cNvSpPr>
            <a:spLocks noChangeShapeType="1"/>
          </p:cNvSpPr>
          <p:nvPr/>
        </p:nvSpPr>
        <p:spPr bwMode="auto">
          <a:xfrm>
            <a:off x="576087" y="5130757"/>
            <a:ext cx="627203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647" tIns="46324" rIns="92647" bIns="46324" anchor="ctr"/>
          <a:lstStyle/>
          <a:p>
            <a:endParaRPr lang="en-US"/>
          </a:p>
        </p:txBody>
      </p:sp>
      <p:sp>
        <p:nvSpPr>
          <p:cNvPr id="77829" name="Line 5"/>
          <p:cNvSpPr>
            <a:spLocks noChangeShapeType="1"/>
          </p:cNvSpPr>
          <p:nvPr/>
        </p:nvSpPr>
        <p:spPr bwMode="auto">
          <a:xfrm>
            <a:off x="589069" y="8949663"/>
            <a:ext cx="627203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647" tIns="46324" rIns="92647" bIns="46324" anchor="ctr"/>
          <a:lstStyle/>
          <a:p>
            <a:endParaRPr lang="en-US"/>
          </a:p>
        </p:txBody>
      </p:sp>
      <p:sp>
        <p:nvSpPr>
          <p:cNvPr id="77830" name="Rectangle 6"/>
          <p:cNvSpPr>
            <a:spLocks noChangeArrowheads="1"/>
          </p:cNvSpPr>
          <p:nvPr/>
        </p:nvSpPr>
        <p:spPr bwMode="auto">
          <a:xfrm>
            <a:off x="3563620" y="9079090"/>
            <a:ext cx="311573" cy="202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51" tIns="9651" rIns="9651" bIns="9651" anchor="ctr" anchorCtr="1">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a:fld id="{04AE5DBE-8AB1-4119-93AB-80D532F44EA8}" type="slidenum">
              <a:rPr lang="en-US" altLang="en-US" sz="1200" b="1">
                <a:latin typeface="Arial" panose="020B0604020202020204" pitchFamily="34" charset="0"/>
              </a:rPr>
              <a:pPr algn="ctr"/>
              <a:t>‹#›</a:t>
            </a:fld>
            <a:endParaRPr lang="en-US" altLang="en-US" sz="1200" b="1">
              <a:latin typeface="Arial" panose="020B0604020202020204" pitchFamily="34" charset="0"/>
            </a:endParaRPr>
          </a:p>
        </p:txBody>
      </p:sp>
    </p:spTree>
    <p:extLst>
      <p:ext uri="{BB962C8B-B14F-4D97-AF65-F5344CB8AC3E}">
        <p14:creationId xmlns:p14="http://schemas.microsoft.com/office/powerpoint/2010/main" val="93457282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p:sp>
      <p:sp>
        <p:nvSpPr>
          <p:cNvPr id="78851" name="Rectangle 3"/>
          <p:cNvSpPr>
            <a:spLocks noGrp="1" noChangeArrowheads="1"/>
          </p:cNvSpPr>
          <p:nvPr>
            <p:ph type="body" idx="1"/>
          </p:nvPr>
        </p:nvSpPr>
        <p:spPr>
          <a:noFill/>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0449218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5E67997E-ABD6-4732-831B-E0D623899157}" type="slidenum">
              <a:rPr lang="en-US" altLang="en-US" sz="1200"/>
              <a:pPr eaLnBrk="1" hangingPunct="1"/>
              <a:t>17</a:t>
            </a:fld>
            <a:endParaRPr lang="en-US" altLang="en-US" sz="1200"/>
          </a:p>
        </p:txBody>
      </p:sp>
      <p:sp>
        <p:nvSpPr>
          <p:cNvPr id="87043" name="Rectangle 2"/>
          <p:cNvSpPr>
            <a:spLocks noChangeArrowheads="1"/>
          </p:cNvSpPr>
          <p:nvPr/>
        </p:nvSpPr>
        <p:spPr bwMode="auto">
          <a:xfrm>
            <a:off x="5374640" y="3750198"/>
            <a:ext cx="178506" cy="377097"/>
          </a:xfrm>
          <a:prstGeom prst="rect">
            <a:avLst/>
          </a:prstGeom>
          <a:solidFill>
            <a:schemeClr val="bg1"/>
          </a:solidFill>
          <a:ln w="9525">
            <a:solidFill>
              <a:schemeClr val="bg1"/>
            </a:solidFill>
            <a:miter lim="800000"/>
            <a:headEnd/>
            <a:tailEnd/>
          </a:ln>
        </p:spPr>
        <p:txBody>
          <a:bodyPr wrap="none" lIns="87441" tIns="87441" rIns="87441" bIns="87441"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87044" name="Rectangle 3"/>
          <p:cNvSpPr>
            <a:spLocks noChangeArrowheads="1"/>
          </p:cNvSpPr>
          <p:nvPr/>
        </p:nvSpPr>
        <p:spPr bwMode="gray">
          <a:xfrm>
            <a:off x="504685" y="5006123"/>
            <a:ext cx="6293132" cy="3197335"/>
          </a:xfrm>
          <a:prstGeom prst="rect">
            <a:avLst/>
          </a:prstGeom>
          <a:solidFill>
            <a:schemeClr val="bg1"/>
          </a:solidFill>
          <a:ln w="12700">
            <a:solidFill>
              <a:schemeClr val="tx1"/>
            </a:solidFill>
            <a:miter lim="800000"/>
            <a:headEnd/>
            <a:tailEnd/>
          </a:ln>
          <a:effectLst>
            <a:outerShdw dist="71842" dir="2700000" algn="ctr" rotWithShape="0">
              <a:schemeClr val="bg2"/>
            </a:outerShdw>
          </a:effectLst>
        </p:spPr>
        <p:txBody>
          <a:bodyPr lIns="8707" tIns="217690" rIns="8707" bIns="217690"/>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87045" name="Rectangle 4"/>
          <p:cNvSpPr>
            <a:spLocks noChangeArrowheads="1"/>
          </p:cNvSpPr>
          <p:nvPr/>
        </p:nvSpPr>
        <p:spPr bwMode="gray">
          <a:xfrm>
            <a:off x="516044" y="5018906"/>
            <a:ext cx="6281773" cy="544873"/>
          </a:xfrm>
          <a:prstGeom prst="rect">
            <a:avLst/>
          </a:prstGeom>
          <a:solidFill>
            <a:srgbClr val="DADAD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707" tIns="217690" rIns="8707" bIns="217690"/>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87046" name="Rectangle 5"/>
          <p:cNvSpPr>
            <a:spLocks noChangeArrowheads="1"/>
          </p:cNvSpPr>
          <p:nvPr/>
        </p:nvSpPr>
        <p:spPr bwMode="gray">
          <a:xfrm>
            <a:off x="2314081" y="5117974"/>
            <a:ext cx="3045954" cy="3141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07" tIns="217690" rIns="8707" bIns="217690"/>
          <a:lstStyle>
            <a:lvl1pPr marL="114300" indent="-114300" defTabSz="949325" eaLnBrk="0" hangingPunct="0">
              <a:tabLst>
                <a:tab pos="1316038" algn="ctr"/>
              </a:tabLst>
              <a:defRPr sz="1300">
                <a:solidFill>
                  <a:schemeClr val="tx1"/>
                </a:solidFill>
                <a:latin typeface="Times New Roman" panose="02020603050405020304" pitchFamily="18" charset="0"/>
              </a:defRPr>
            </a:lvl1pPr>
            <a:lvl2pPr marL="742950" indent="-285750" defTabSz="949325" eaLnBrk="0" hangingPunct="0">
              <a:tabLst>
                <a:tab pos="1316038" algn="ctr"/>
              </a:tabLst>
              <a:defRPr sz="1300">
                <a:solidFill>
                  <a:schemeClr val="tx1"/>
                </a:solidFill>
                <a:latin typeface="Times New Roman" panose="02020603050405020304" pitchFamily="18" charset="0"/>
              </a:defRPr>
            </a:lvl2pPr>
            <a:lvl3pPr marL="1143000" indent="-228600" defTabSz="949325" eaLnBrk="0" hangingPunct="0">
              <a:tabLst>
                <a:tab pos="1316038" algn="ctr"/>
              </a:tabLst>
              <a:defRPr sz="1300">
                <a:solidFill>
                  <a:schemeClr val="tx1"/>
                </a:solidFill>
                <a:latin typeface="Times New Roman" panose="02020603050405020304" pitchFamily="18" charset="0"/>
              </a:defRPr>
            </a:lvl3pPr>
            <a:lvl4pPr marL="1600200" indent="-228600" defTabSz="949325" eaLnBrk="0" hangingPunct="0">
              <a:tabLst>
                <a:tab pos="1316038" algn="ctr"/>
              </a:tabLst>
              <a:defRPr sz="1300">
                <a:solidFill>
                  <a:schemeClr val="tx1"/>
                </a:solidFill>
                <a:latin typeface="Times New Roman" panose="02020603050405020304" pitchFamily="18" charset="0"/>
              </a:defRPr>
            </a:lvl4pPr>
            <a:lvl5pPr marL="2057400" indent="-228600" defTabSz="949325" eaLnBrk="0" hangingPunct="0">
              <a:tabLst>
                <a:tab pos="1316038" algn="ctr"/>
              </a:tabLst>
              <a:defRPr sz="1300">
                <a:solidFill>
                  <a:schemeClr val="tx1"/>
                </a:solidFill>
                <a:latin typeface="Times New Roman" panose="02020603050405020304" pitchFamily="18" charset="0"/>
              </a:defRPr>
            </a:lvl5pPr>
            <a:lvl6pPr marL="2514600" indent="-228600" defTabSz="949325" eaLnBrk="0" fontAlgn="base" hangingPunct="0">
              <a:spcBef>
                <a:spcPct val="0"/>
              </a:spcBef>
              <a:spcAft>
                <a:spcPct val="0"/>
              </a:spcAft>
              <a:tabLst>
                <a:tab pos="1316038" algn="ctr"/>
              </a:tabLst>
              <a:defRPr sz="1300">
                <a:solidFill>
                  <a:schemeClr val="tx1"/>
                </a:solidFill>
                <a:latin typeface="Times New Roman" panose="02020603050405020304" pitchFamily="18" charset="0"/>
              </a:defRPr>
            </a:lvl6pPr>
            <a:lvl7pPr marL="2971800" indent="-228600" defTabSz="949325" eaLnBrk="0" fontAlgn="base" hangingPunct="0">
              <a:spcBef>
                <a:spcPct val="0"/>
              </a:spcBef>
              <a:spcAft>
                <a:spcPct val="0"/>
              </a:spcAft>
              <a:tabLst>
                <a:tab pos="1316038" algn="ctr"/>
              </a:tabLst>
              <a:defRPr sz="1300">
                <a:solidFill>
                  <a:schemeClr val="tx1"/>
                </a:solidFill>
                <a:latin typeface="Times New Roman" panose="02020603050405020304" pitchFamily="18" charset="0"/>
              </a:defRPr>
            </a:lvl7pPr>
            <a:lvl8pPr marL="3429000" indent="-228600" defTabSz="949325" eaLnBrk="0" fontAlgn="base" hangingPunct="0">
              <a:spcBef>
                <a:spcPct val="0"/>
              </a:spcBef>
              <a:spcAft>
                <a:spcPct val="0"/>
              </a:spcAft>
              <a:tabLst>
                <a:tab pos="1316038" algn="ctr"/>
              </a:tabLst>
              <a:defRPr sz="1300">
                <a:solidFill>
                  <a:schemeClr val="tx1"/>
                </a:solidFill>
                <a:latin typeface="Times New Roman" panose="02020603050405020304" pitchFamily="18" charset="0"/>
              </a:defRPr>
            </a:lvl8pPr>
            <a:lvl9pPr marL="3886200" indent="-228600" defTabSz="949325" eaLnBrk="0" fontAlgn="base" hangingPunct="0">
              <a:spcBef>
                <a:spcPct val="0"/>
              </a:spcBef>
              <a:spcAft>
                <a:spcPct val="0"/>
              </a:spcAft>
              <a:tabLst>
                <a:tab pos="1316038" algn="ctr"/>
              </a:tabLst>
              <a:defRPr sz="1300">
                <a:solidFill>
                  <a:schemeClr val="tx1"/>
                </a:solidFill>
                <a:latin typeface="Times New Roman" panose="02020603050405020304" pitchFamily="18" charset="0"/>
              </a:defRPr>
            </a:lvl9pPr>
          </a:lstStyle>
          <a:p>
            <a:pPr eaLnBrk="1" hangingPunct="1">
              <a:lnSpc>
                <a:spcPct val="90000"/>
              </a:lnSpc>
              <a:spcAft>
                <a:spcPct val="100000"/>
              </a:spcAft>
            </a:pPr>
            <a:r>
              <a:rPr lang="en-US" altLang="en-US" sz="1000" b="1"/>
              <a:t>		</a:t>
            </a:r>
            <a:r>
              <a:rPr lang="en-US" altLang="en-US" sz="1100" b="1"/>
              <a:t>What’s In It?</a:t>
            </a:r>
            <a:endParaRPr lang="en-US" altLang="en-US" sz="1000"/>
          </a:p>
          <a:p>
            <a:pPr eaLnBrk="1" hangingPunct="1">
              <a:lnSpc>
                <a:spcPct val="90000"/>
              </a:lnSpc>
              <a:spcAft>
                <a:spcPct val="100000"/>
              </a:spcAft>
              <a:buSzPct val="75000"/>
              <a:buFont typeface="Wingdings" panose="05000000000000000000" pitchFamily="2" charset="2"/>
              <a:buChar char="n"/>
            </a:pPr>
            <a:r>
              <a:rPr lang="en-US" altLang="en-US" sz="1000"/>
              <a:t>Detailed Customer needs</a:t>
            </a:r>
          </a:p>
          <a:p>
            <a:pPr eaLnBrk="1" hangingPunct="1">
              <a:lnSpc>
                <a:spcPct val="90000"/>
              </a:lnSpc>
              <a:spcAft>
                <a:spcPct val="100000"/>
              </a:spcAft>
              <a:buSzPct val="75000"/>
              <a:buFont typeface="Wingdings" panose="05000000000000000000" pitchFamily="2" charset="2"/>
              <a:buChar char="n"/>
            </a:pPr>
            <a:r>
              <a:rPr lang="en-US" altLang="en-US" sz="1000"/>
              <a:t>Customer ranking of requirements and how they rate the performance of suppliers</a:t>
            </a:r>
          </a:p>
          <a:p>
            <a:pPr eaLnBrk="1" hangingPunct="1">
              <a:lnSpc>
                <a:spcPct val="90000"/>
              </a:lnSpc>
              <a:spcAft>
                <a:spcPct val="100000"/>
              </a:spcAft>
              <a:buSzPct val="75000"/>
              <a:buFont typeface="Wingdings" panose="05000000000000000000" pitchFamily="2" charset="2"/>
              <a:buChar char="n"/>
            </a:pPr>
            <a:r>
              <a:rPr lang="en-US" altLang="en-US" sz="1000"/>
              <a:t>The result of translating the Customer </a:t>
            </a:r>
            <a:br>
              <a:rPr lang="en-US" altLang="en-US" sz="1000"/>
            </a:br>
            <a:r>
              <a:rPr lang="en-US" altLang="en-US" sz="1000"/>
              <a:t>requirements to measures (quantifying)</a:t>
            </a:r>
          </a:p>
          <a:p>
            <a:pPr eaLnBrk="1" hangingPunct="1">
              <a:lnSpc>
                <a:spcPct val="90000"/>
              </a:lnSpc>
              <a:spcAft>
                <a:spcPct val="100000"/>
              </a:spcAft>
              <a:buSzPct val="75000"/>
              <a:buFont typeface="Wingdings" panose="05000000000000000000" pitchFamily="2" charset="2"/>
              <a:buChar char="n"/>
            </a:pPr>
            <a:r>
              <a:rPr lang="en-US" altLang="en-US" sz="1000"/>
              <a:t>Relationship of identified measures to Customer requirements</a:t>
            </a:r>
          </a:p>
          <a:p>
            <a:pPr eaLnBrk="1" hangingPunct="1">
              <a:lnSpc>
                <a:spcPct val="90000"/>
              </a:lnSpc>
              <a:spcAft>
                <a:spcPct val="100000"/>
              </a:spcAft>
              <a:buSzPct val="75000"/>
              <a:buFont typeface="Wingdings" panose="05000000000000000000" pitchFamily="2" charset="2"/>
              <a:buChar char="n"/>
            </a:pPr>
            <a:r>
              <a:rPr lang="en-US" altLang="en-US" sz="1000"/>
              <a:t>Comparison against competitors</a:t>
            </a:r>
          </a:p>
          <a:p>
            <a:pPr eaLnBrk="1" hangingPunct="1">
              <a:lnSpc>
                <a:spcPct val="90000"/>
              </a:lnSpc>
              <a:spcAft>
                <a:spcPct val="100000"/>
              </a:spcAft>
              <a:buSzPct val="75000"/>
              <a:buFont typeface="Wingdings" panose="05000000000000000000" pitchFamily="2" charset="2"/>
              <a:buChar char="n"/>
            </a:pPr>
            <a:r>
              <a:rPr lang="en-US" altLang="en-US" sz="1000"/>
              <a:t>What performance is required to meet or exceed Customer requirements</a:t>
            </a:r>
          </a:p>
          <a:p>
            <a:pPr eaLnBrk="1" hangingPunct="1">
              <a:lnSpc>
                <a:spcPct val="90000"/>
              </a:lnSpc>
              <a:spcAft>
                <a:spcPct val="100000"/>
              </a:spcAft>
              <a:buSzPct val="75000"/>
              <a:buFont typeface="Wingdings" panose="05000000000000000000" pitchFamily="2" charset="2"/>
              <a:buChar char="n"/>
            </a:pPr>
            <a:r>
              <a:rPr lang="en-US" altLang="en-US" sz="1000"/>
              <a:t>The correlation between the measures</a:t>
            </a:r>
          </a:p>
        </p:txBody>
      </p:sp>
      <p:sp>
        <p:nvSpPr>
          <p:cNvPr id="87047" name="Line 6"/>
          <p:cNvSpPr>
            <a:spLocks noChangeShapeType="1"/>
          </p:cNvSpPr>
          <p:nvPr/>
        </p:nvSpPr>
        <p:spPr bwMode="gray">
          <a:xfrm>
            <a:off x="504685" y="5563779"/>
            <a:ext cx="6293132"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lIns="8707" tIns="217690" rIns="8707" bIns="217690"/>
          <a:lstStyle/>
          <a:p>
            <a:endParaRPr lang="en-US"/>
          </a:p>
        </p:txBody>
      </p:sp>
      <p:sp>
        <p:nvSpPr>
          <p:cNvPr id="87048" name="Line 7"/>
          <p:cNvSpPr>
            <a:spLocks noChangeShapeType="1"/>
          </p:cNvSpPr>
          <p:nvPr/>
        </p:nvSpPr>
        <p:spPr bwMode="gray">
          <a:xfrm flipV="1">
            <a:off x="2281626" y="4994938"/>
            <a:ext cx="1623" cy="320852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707" tIns="217690" rIns="8707" bIns="217690"/>
          <a:lstStyle/>
          <a:p>
            <a:endParaRPr lang="en-US"/>
          </a:p>
        </p:txBody>
      </p:sp>
      <p:sp>
        <p:nvSpPr>
          <p:cNvPr id="87049" name="Line 8"/>
          <p:cNvSpPr>
            <a:spLocks noChangeShapeType="1"/>
          </p:cNvSpPr>
          <p:nvPr/>
        </p:nvSpPr>
        <p:spPr bwMode="gray">
          <a:xfrm flipV="1">
            <a:off x="5295125" y="4994938"/>
            <a:ext cx="3246" cy="320852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707" tIns="217690" rIns="8707" bIns="217690"/>
          <a:lstStyle/>
          <a:p>
            <a:endParaRPr lang="en-US"/>
          </a:p>
        </p:txBody>
      </p:sp>
      <p:sp>
        <p:nvSpPr>
          <p:cNvPr id="87050" name="Rectangle 9"/>
          <p:cNvSpPr>
            <a:spLocks noChangeArrowheads="1"/>
          </p:cNvSpPr>
          <p:nvPr/>
        </p:nvSpPr>
        <p:spPr bwMode="gray">
          <a:xfrm>
            <a:off x="5351922" y="5036483"/>
            <a:ext cx="1437781" cy="3373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07" tIns="217690" rIns="8707" bIns="217690"/>
          <a:lstStyle>
            <a:lvl1pPr defTabSz="949325" eaLnBrk="0" hangingPunct="0">
              <a:tabLst>
                <a:tab pos="1316038" algn="ctr"/>
              </a:tabLst>
              <a:defRPr sz="1300">
                <a:solidFill>
                  <a:schemeClr val="tx1"/>
                </a:solidFill>
                <a:latin typeface="Times New Roman" panose="02020603050405020304" pitchFamily="18" charset="0"/>
              </a:defRPr>
            </a:lvl1pPr>
            <a:lvl2pPr marL="742950" indent="-285750" defTabSz="949325" eaLnBrk="0" hangingPunct="0">
              <a:tabLst>
                <a:tab pos="1316038" algn="ctr"/>
              </a:tabLst>
              <a:defRPr sz="1300">
                <a:solidFill>
                  <a:schemeClr val="tx1"/>
                </a:solidFill>
                <a:latin typeface="Times New Roman" panose="02020603050405020304" pitchFamily="18" charset="0"/>
              </a:defRPr>
            </a:lvl2pPr>
            <a:lvl3pPr marL="1143000" indent="-228600" defTabSz="949325" eaLnBrk="0" hangingPunct="0">
              <a:tabLst>
                <a:tab pos="1316038" algn="ctr"/>
              </a:tabLst>
              <a:defRPr sz="1300">
                <a:solidFill>
                  <a:schemeClr val="tx1"/>
                </a:solidFill>
                <a:latin typeface="Times New Roman" panose="02020603050405020304" pitchFamily="18" charset="0"/>
              </a:defRPr>
            </a:lvl3pPr>
            <a:lvl4pPr marL="1600200" indent="-228600" defTabSz="949325" eaLnBrk="0" hangingPunct="0">
              <a:tabLst>
                <a:tab pos="1316038" algn="ctr"/>
              </a:tabLst>
              <a:defRPr sz="1300">
                <a:solidFill>
                  <a:schemeClr val="tx1"/>
                </a:solidFill>
                <a:latin typeface="Times New Roman" panose="02020603050405020304" pitchFamily="18" charset="0"/>
              </a:defRPr>
            </a:lvl4pPr>
            <a:lvl5pPr marL="2057400" indent="-228600" defTabSz="949325" eaLnBrk="0" hangingPunct="0">
              <a:tabLst>
                <a:tab pos="1316038" algn="ctr"/>
              </a:tabLst>
              <a:defRPr sz="1300">
                <a:solidFill>
                  <a:schemeClr val="tx1"/>
                </a:solidFill>
                <a:latin typeface="Times New Roman" panose="02020603050405020304" pitchFamily="18" charset="0"/>
              </a:defRPr>
            </a:lvl5pPr>
            <a:lvl6pPr marL="2514600" indent="-228600" defTabSz="949325" eaLnBrk="0" fontAlgn="base" hangingPunct="0">
              <a:spcBef>
                <a:spcPct val="0"/>
              </a:spcBef>
              <a:spcAft>
                <a:spcPct val="0"/>
              </a:spcAft>
              <a:tabLst>
                <a:tab pos="1316038" algn="ctr"/>
              </a:tabLst>
              <a:defRPr sz="1300">
                <a:solidFill>
                  <a:schemeClr val="tx1"/>
                </a:solidFill>
                <a:latin typeface="Times New Roman" panose="02020603050405020304" pitchFamily="18" charset="0"/>
              </a:defRPr>
            </a:lvl6pPr>
            <a:lvl7pPr marL="2971800" indent="-228600" defTabSz="949325" eaLnBrk="0" fontAlgn="base" hangingPunct="0">
              <a:spcBef>
                <a:spcPct val="0"/>
              </a:spcBef>
              <a:spcAft>
                <a:spcPct val="0"/>
              </a:spcAft>
              <a:tabLst>
                <a:tab pos="1316038" algn="ctr"/>
              </a:tabLst>
              <a:defRPr sz="1300">
                <a:solidFill>
                  <a:schemeClr val="tx1"/>
                </a:solidFill>
                <a:latin typeface="Times New Roman" panose="02020603050405020304" pitchFamily="18" charset="0"/>
              </a:defRPr>
            </a:lvl7pPr>
            <a:lvl8pPr marL="3429000" indent="-228600" defTabSz="949325" eaLnBrk="0" fontAlgn="base" hangingPunct="0">
              <a:spcBef>
                <a:spcPct val="0"/>
              </a:spcBef>
              <a:spcAft>
                <a:spcPct val="0"/>
              </a:spcAft>
              <a:tabLst>
                <a:tab pos="1316038" algn="ctr"/>
              </a:tabLst>
              <a:defRPr sz="1300">
                <a:solidFill>
                  <a:schemeClr val="tx1"/>
                </a:solidFill>
                <a:latin typeface="Times New Roman" panose="02020603050405020304" pitchFamily="18" charset="0"/>
              </a:defRPr>
            </a:lvl8pPr>
            <a:lvl9pPr marL="3886200" indent="-228600" defTabSz="949325" eaLnBrk="0" fontAlgn="base" hangingPunct="0">
              <a:spcBef>
                <a:spcPct val="0"/>
              </a:spcBef>
              <a:spcAft>
                <a:spcPct val="0"/>
              </a:spcAft>
              <a:tabLst>
                <a:tab pos="1316038" algn="ctr"/>
              </a:tabLst>
              <a:defRPr sz="1300">
                <a:solidFill>
                  <a:schemeClr val="tx1"/>
                </a:solidFill>
                <a:latin typeface="Times New Roman" panose="02020603050405020304" pitchFamily="18" charset="0"/>
              </a:defRPr>
            </a:lvl9pPr>
          </a:lstStyle>
          <a:p>
            <a:pPr eaLnBrk="1" hangingPunct="1">
              <a:lnSpc>
                <a:spcPct val="90000"/>
              </a:lnSpc>
              <a:spcAft>
                <a:spcPct val="50000"/>
              </a:spcAft>
            </a:pPr>
            <a:r>
              <a:rPr lang="en-US" altLang="en-US" sz="1000" b="1"/>
              <a:t>Where does this information come from?</a:t>
            </a:r>
          </a:p>
          <a:p>
            <a:pPr eaLnBrk="1" hangingPunct="1">
              <a:lnSpc>
                <a:spcPct val="90000"/>
              </a:lnSpc>
              <a:spcAft>
                <a:spcPct val="100000"/>
              </a:spcAft>
            </a:pPr>
            <a:r>
              <a:rPr lang="en-US" altLang="en-US" sz="1000"/>
              <a:t>Voice of the Customer</a:t>
            </a:r>
          </a:p>
          <a:p>
            <a:pPr eaLnBrk="1" hangingPunct="1">
              <a:lnSpc>
                <a:spcPct val="90000"/>
              </a:lnSpc>
              <a:spcAft>
                <a:spcPct val="100000"/>
              </a:spcAft>
            </a:pPr>
            <a:r>
              <a:rPr lang="en-US" altLang="en-US" sz="1000"/>
              <a:t>Benchmarking</a:t>
            </a:r>
            <a:br>
              <a:rPr lang="en-US" altLang="en-US" sz="1000"/>
            </a:br>
            <a:r>
              <a:rPr lang="en-US" altLang="en-US" sz="1000"/>
              <a:t>Voice of the Customer</a:t>
            </a:r>
          </a:p>
          <a:p>
            <a:pPr eaLnBrk="1" hangingPunct="1">
              <a:lnSpc>
                <a:spcPct val="90000"/>
              </a:lnSpc>
            </a:pPr>
            <a:r>
              <a:rPr lang="en-US" altLang="en-US" sz="1000"/>
              <a:t>Internal Expertise</a:t>
            </a:r>
          </a:p>
          <a:p>
            <a:pPr eaLnBrk="1" hangingPunct="1">
              <a:lnSpc>
                <a:spcPct val="90000"/>
              </a:lnSpc>
            </a:pPr>
            <a:endParaRPr lang="en-US" altLang="en-US" sz="1000"/>
          </a:p>
          <a:p>
            <a:pPr eaLnBrk="1" hangingPunct="1">
              <a:lnSpc>
                <a:spcPct val="90000"/>
              </a:lnSpc>
            </a:pPr>
            <a:endParaRPr lang="en-US" altLang="en-US" sz="1000"/>
          </a:p>
          <a:p>
            <a:pPr eaLnBrk="1" hangingPunct="1">
              <a:lnSpc>
                <a:spcPct val="90000"/>
              </a:lnSpc>
              <a:spcAft>
                <a:spcPct val="175000"/>
              </a:spcAft>
            </a:pPr>
            <a:r>
              <a:rPr lang="en-US" altLang="en-US" sz="1000"/>
              <a:t>Internal Expertise</a:t>
            </a:r>
          </a:p>
          <a:p>
            <a:pPr eaLnBrk="1" hangingPunct="1">
              <a:lnSpc>
                <a:spcPct val="90000"/>
              </a:lnSpc>
              <a:spcAft>
                <a:spcPct val="100000"/>
              </a:spcAft>
            </a:pPr>
            <a:r>
              <a:rPr lang="en-US" altLang="en-US" sz="1000"/>
              <a:t>Benchmarking</a:t>
            </a:r>
          </a:p>
          <a:p>
            <a:pPr eaLnBrk="1" hangingPunct="1">
              <a:lnSpc>
                <a:spcPct val="90000"/>
              </a:lnSpc>
            </a:pPr>
            <a:r>
              <a:rPr lang="en-US" altLang="en-US" sz="1000"/>
              <a:t>Benchmarking</a:t>
            </a:r>
          </a:p>
          <a:p>
            <a:pPr eaLnBrk="1" hangingPunct="1">
              <a:lnSpc>
                <a:spcPct val="90000"/>
              </a:lnSpc>
              <a:spcAft>
                <a:spcPct val="100000"/>
              </a:spcAft>
            </a:pPr>
            <a:r>
              <a:rPr lang="en-US" altLang="en-US" sz="1000"/>
              <a:t>Internal Expertise</a:t>
            </a:r>
          </a:p>
          <a:p>
            <a:pPr eaLnBrk="1" hangingPunct="1">
              <a:lnSpc>
                <a:spcPct val="90000"/>
              </a:lnSpc>
              <a:spcAft>
                <a:spcPct val="100000"/>
              </a:spcAft>
            </a:pPr>
            <a:r>
              <a:rPr lang="en-US" altLang="en-US" sz="1000"/>
              <a:t>Internal Expertise</a:t>
            </a:r>
            <a:endParaRPr lang="en-US" altLang="en-US" sz="1100" b="1"/>
          </a:p>
          <a:p>
            <a:pPr eaLnBrk="1" hangingPunct="1">
              <a:lnSpc>
                <a:spcPct val="90000"/>
              </a:lnSpc>
              <a:spcAft>
                <a:spcPct val="100000"/>
              </a:spcAft>
            </a:pPr>
            <a:endParaRPr lang="en-US" altLang="en-US" sz="1100" b="1"/>
          </a:p>
          <a:p>
            <a:pPr eaLnBrk="1" hangingPunct="1">
              <a:lnSpc>
                <a:spcPct val="90000"/>
              </a:lnSpc>
              <a:spcAft>
                <a:spcPct val="100000"/>
              </a:spcAft>
              <a:buSzPct val="75000"/>
              <a:buFont typeface="Wingdings" panose="05000000000000000000" pitchFamily="2" charset="2"/>
              <a:buChar char="n"/>
            </a:pPr>
            <a:endParaRPr lang="en-US" altLang="en-US" sz="1000"/>
          </a:p>
        </p:txBody>
      </p:sp>
      <p:sp>
        <p:nvSpPr>
          <p:cNvPr id="87051" name="Text Box 10"/>
          <p:cNvSpPr txBox="1">
            <a:spLocks noChangeArrowheads="1"/>
          </p:cNvSpPr>
          <p:nvPr/>
        </p:nvSpPr>
        <p:spPr bwMode="gray">
          <a:xfrm>
            <a:off x="504684" y="5078027"/>
            <a:ext cx="1776941" cy="362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07" tIns="217690" rIns="8707" bIns="217690"/>
          <a:lstStyle>
            <a:lvl1pPr defTabSz="893763" eaLnBrk="0" hangingPunct="0">
              <a:defRPr sz="1300">
                <a:solidFill>
                  <a:schemeClr val="tx1"/>
                </a:solidFill>
                <a:latin typeface="Times New Roman" panose="02020603050405020304" pitchFamily="18" charset="0"/>
              </a:defRPr>
            </a:lvl1pPr>
            <a:lvl2pPr marL="742950" indent="-285750" defTabSz="893763" eaLnBrk="0" hangingPunct="0">
              <a:defRPr sz="1300">
                <a:solidFill>
                  <a:schemeClr val="tx1"/>
                </a:solidFill>
                <a:latin typeface="Times New Roman" panose="02020603050405020304" pitchFamily="18" charset="0"/>
              </a:defRPr>
            </a:lvl2pPr>
            <a:lvl3pPr marL="1143000" indent="-228600" defTabSz="893763" eaLnBrk="0" hangingPunct="0">
              <a:defRPr sz="1300">
                <a:solidFill>
                  <a:schemeClr val="tx1"/>
                </a:solidFill>
                <a:latin typeface="Times New Roman" panose="02020603050405020304" pitchFamily="18" charset="0"/>
              </a:defRPr>
            </a:lvl3pPr>
            <a:lvl4pPr marL="1600200" indent="-228600" defTabSz="893763" eaLnBrk="0" hangingPunct="0">
              <a:defRPr sz="1300">
                <a:solidFill>
                  <a:schemeClr val="tx1"/>
                </a:solidFill>
                <a:latin typeface="Times New Roman" panose="02020603050405020304" pitchFamily="18" charset="0"/>
              </a:defRPr>
            </a:lvl4pPr>
            <a:lvl5pPr marL="2057400" indent="-228600" defTabSz="893763" eaLnBrk="0" hangingPunct="0">
              <a:defRPr sz="1300">
                <a:solidFill>
                  <a:schemeClr val="tx1"/>
                </a:solidFill>
                <a:latin typeface="Times New Roman" panose="02020603050405020304" pitchFamily="18" charset="0"/>
              </a:defRPr>
            </a:lvl5pPr>
            <a:lvl6pPr marL="2514600" indent="-228600" defTabSz="893763"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93763"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93763"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93763"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1100" b="1"/>
              <a:t>Room</a:t>
            </a:r>
            <a:endParaRPr lang="en-US" altLang="en-US" sz="2400"/>
          </a:p>
        </p:txBody>
      </p:sp>
      <p:sp>
        <p:nvSpPr>
          <p:cNvPr id="87052" name="Text Box 11"/>
          <p:cNvSpPr txBox="1">
            <a:spLocks noChangeArrowheads="1"/>
          </p:cNvSpPr>
          <p:nvPr/>
        </p:nvSpPr>
        <p:spPr bwMode="gray">
          <a:xfrm>
            <a:off x="574464" y="5435950"/>
            <a:ext cx="1783433" cy="2668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07" tIns="217690" rIns="8707" bIns="217690"/>
          <a:lstStyle>
            <a:lvl1pPr defTabSz="893763" eaLnBrk="0" hangingPunct="0">
              <a:defRPr sz="1300">
                <a:solidFill>
                  <a:schemeClr val="tx1"/>
                </a:solidFill>
                <a:latin typeface="Times New Roman" panose="02020603050405020304" pitchFamily="18" charset="0"/>
              </a:defRPr>
            </a:lvl1pPr>
            <a:lvl2pPr marL="742950" indent="-285750" defTabSz="893763" eaLnBrk="0" hangingPunct="0">
              <a:defRPr sz="1300">
                <a:solidFill>
                  <a:schemeClr val="tx1"/>
                </a:solidFill>
                <a:latin typeface="Times New Roman" panose="02020603050405020304" pitchFamily="18" charset="0"/>
              </a:defRPr>
            </a:lvl2pPr>
            <a:lvl3pPr marL="1143000" indent="-228600" defTabSz="893763" eaLnBrk="0" hangingPunct="0">
              <a:defRPr sz="1300">
                <a:solidFill>
                  <a:schemeClr val="tx1"/>
                </a:solidFill>
                <a:latin typeface="Times New Roman" panose="02020603050405020304" pitchFamily="18" charset="0"/>
              </a:defRPr>
            </a:lvl3pPr>
            <a:lvl4pPr marL="1600200" indent="-228600" defTabSz="893763" eaLnBrk="0" hangingPunct="0">
              <a:defRPr sz="1300">
                <a:solidFill>
                  <a:schemeClr val="tx1"/>
                </a:solidFill>
                <a:latin typeface="Times New Roman" panose="02020603050405020304" pitchFamily="18" charset="0"/>
              </a:defRPr>
            </a:lvl4pPr>
            <a:lvl5pPr marL="2057400" indent="-228600" defTabSz="893763" eaLnBrk="0" hangingPunct="0">
              <a:defRPr sz="1300">
                <a:solidFill>
                  <a:schemeClr val="tx1"/>
                </a:solidFill>
                <a:latin typeface="Times New Roman" panose="02020603050405020304" pitchFamily="18" charset="0"/>
              </a:defRPr>
            </a:lvl5pPr>
            <a:lvl6pPr marL="2514600" indent="-228600" defTabSz="893763"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93763"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93763"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93763"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1000"/>
              <a:t>1     Customer Needs</a:t>
            </a:r>
          </a:p>
          <a:p>
            <a:pPr eaLnBrk="1" hangingPunct="1"/>
            <a:endParaRPr lang="en-US" altLang="en-US" sz="1000"/>
          </a:p>
          <a:p>
            <a:pPr eaLnBrk="1" hangingPunct="1"/>
            <a:r>
              <a:rPr lang="en-US" altLang="en-US" sz="1000"/>
              <a:t>2     Customer Rating</a:t>
            </a:r>
          </a:p>
          <a:p>
            <a:pPr eaLnBrk="1" hangingPunct="1"/>
            <a:endParaRPr lang="en-US" altLang="en-US" sz="1000"/>
          </a:p>
          <a:p>
            <a:pPr eaLnBrk="1" hangingPunct="1"/>
            <a:endParaRPr lang="en-US" altLang="en-US" sz="900"/>
          </a:p>
          <a:p>
            <a:pPr eaLnBrk="1" hangingPunct="1"/>
            <a:r>
              <a:rPr lang="en-US" altLang="en-US" sz="1000"/>
              <a:t>3     Characteristics/Measures</a:t>
            </a:r>
          </a:p>
          <a:p>
            <a:pPr eaLnBrk="1" hangingPunct="1"/>
            <a:endParaRPr lang="en-US" altLang="en-US" sz="1500"/>
          </a:p>
          <a:p>
            <a:pPr eaLnBrk="1" hangingPunct="1"/>
            <a:r>
              <a:rPr lang="en-US" altLang="en-US" sz="1000"/>
              <a:t>4     Relationships</a:t>
            </a:r>
          </a:p>
          <a:p>
            <a:pPr eaLnBrk="1" hangingPunct="1"/>
            <a:endParaRPr lang="en-US" altLang="en-US" sz="1000"/>
          </a:p>
          <a:p>
            <a:pPr eaLnBrk="1" hangingPunct="1"/>
            <a:endParaRPr lang="en-US" altLang="en-US" sz="800"/>
          </a:p>
          <a:p>
            <a:pPr eaLnBrk="1" hangingPunct="1"/>
            <a:r>
              <a:rPr lang="en-US" altLang="en-US" sz="1000"/>
              <a:t>5     Technical Evaluation</a:t>
            </a:r>
          </a:p>
          <a:p>
            <a:pPr eaLnBrk="1" hangingPunct="1"/>
            <a:endParaRPr lang="en-US" altLang="en-US" sz="1000"/>
          </a:p>
          <a:p>
            <a:pPr eaLnBrk="1" hangingPunct="1"/>
            <a:r>
              <a:rPr lang="en-US" altLang="en-US" sz="1000"/>
              <a:t>6     Targets/Specifications</a:t>
            </a:r>
          </a:p>
          <a:p>
            <a:pPr eaLnBrk="1" hangingPunct="1"/>
            <a:endParaRPr lang="en-US" altLang="en-US" sz="1500"/>
          </a:p>
          <a:p>
            <a:pPr eaLnBrk="1" hangingPunct="1"/>
            <a:r>
              <a:rPr lang="en-US" altLang="en-US" sz="1000"/>
              <a:t>7     Correlation</a:t>
            </a:r>
          </a:p>
        </p:txBody>
      </p:sp>
      <p:sp>
        <p:nvSpPr>
          <p:cNvPr id="87053" name="Rectangle 13"/>
          <p:cNvSpPr>
            <a:spLocks noGrp="1" noRot="1" noChangeAspect="1" noChangeArrowheads="1" noTextEdit="1"/>
          </p:cNvSpPr>
          <p:nvPr>
            <p:ph type="sldImg"/>
          </p:nvPr>
        </p:nvSpPr>
        <p:spPr>
          <a:xfrm>
            <a:off x="947738" y="347663"/>
            <a:ext cx="5114925" cy="3835400"/>
          </a:xfrm>
        </p:spPr>
      </p:sp>
      <p:sp>
        <p:nvSpPr>
          <p:cNvPr id="87054" name="Rectangle 14"/>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60342959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1C4AD405-4A1D-4908-A98C-F35C6633405E}" type="slidenum">
              <a:rPr lang="en-US" altLang="en-US" sz="1200"/>
              <a:pPr eaLnBrk="1" hangingPunct="1"/>
              <a:t>113</a:t>
            </a:fld>
            <a:endParaRPr lang="en-US" altLang="en-US" sz="1200"/>
          </a:p>
        </p:txBody>
      </p:sp>
      <p:sp>
        <p:nvSpPr>
          <p:cNvPr id="126979" name="Rectangle 4"/>
          <p:cNvSpPr>
            <a:spLocks noGrp="1" noRot="1" noChangeAspect="1" noChangeArrowheads="1" noTextEdit="1"/>
          </p:cNvSpPr>
          <p:nvPr>
            <p:ph type="sldImg"/>
          </p:nvPr>
        </p:nvSpPr>
        <p:spPr>
          <a:xfrm>
            <a:off x="947738" y="347663"/>
            <a:ext cx="5114925" cy="3835400"/>
          </a:xfrm>
        </p:spPr>
      </p:sp>
      <p:sp>
        <p:nvSpPr>
          <p:cNvPr id="126980"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latin typeface="Arial" panose="020B0604020202020204" pitchFamily="34" charset="0"/>
            </a:endParaRPr>
          </a:p>
        </p:txBody>
      </p:sp>
    </p:spTree>
    <p:extLst>
      <p:ext uri="{BB962C8B-B14F-4D97-AF65-F5344CB8AC3E}">
        <p14:creationId xmlns:p14="http://schemas.microsoft.com/office/powerpoint/2010/main" val="3401758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0BB1028D-3166-4D3D-ABFE-B0A8CA332D06}" type="slidenum">
              <a:rPr lang="en-US" sz="1200">
                <a:latin typeface="Times New Roman" pitchFamily="18" charset="0"/>
              </a:rPr>
              <a:pPr/>
              <a:t>115</a:t>
            </a:fld>
            <a:endParaRPr lang="en-US" sz="1200">
              <a:latin typeface="Times New Roman" pitchFamily="18" charset="0"/>
            </a:endParaRPr>
          </a:p>
        </p:txBody>
      </p:sp>
      <p:sp>
        <p:nvSpPr>
          <p:cNvPr id="29699" name="Rectangle 2"/>
          <p:cNvSpPr>
            <a:spLocks noGrp="1" noRot="1" noChangeAspect="1" noChangeArrowheads="1" noTextEdit="1"/>
          </p:cNvSpPr>
          <p:nvPr>
            <p:ph type="sldImg"/>
          </p:nvPr>
        </p:nvSpPr>
        <p:spPr>
          <a:xfrm>
            <a:off x="973138" y="344488"/>
            <a:ext cx="5064125" cy="3797300"/>
          </a:xfrm>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64243718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9333D615-8927-4D0E-B7CA-B06442D5AD85}" type="slidenum">
              <a:rPr lang="en-US" altLang="en-US" sz="1200"/>
              <a:pPr eaLnBrk="1" hangingPunct="1"/>
              <a:t>116</a:t>
            </a:fld>
            <a:endParaRPr lang="en-US" altLang="en-US" sz="1200"/>
          </a:p>
        </p:txBody>
      </p:sp>
      <p:sp>
        <p:nvSpPr>
          <p:cNvPr id="150531" name="Rectangle 4"/>
          <p:cNvSpPr>
            <a:spLocks noGrp="1" noRot="1" noChangeAspect="1" noChangeArrowheads="1" noTextEdit="1"/>
          </p:cNvSpPr>
          <p:nvPr>
            <p:ph type="sldImg"/>
          </p:nvPr>
        </p:nvSpPr>
        <p:spPr>
          <a:xfrm>
            <a:off x="947738" y="347663"/>
            <a:ext cx="5114925" cy="3835400"/>
          </a:xfrm>
        </p:spPr>
      </p:sp>
      <p:sp>
        <p:nvSpPr>
          <p:cNvPr id="150532"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40950138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33C67800-6132-4BA0-A678-C579709B6366}" type="slidenum">
              <a:rPr lang="en-US" altLang="en-US" sz="1200"/>
              <a:pPr eaLnBrk="1" hangingPunct="1"/>
              <a:t>117</a:t>
            </a:fld>
            <a:endParaRPr lang="en-US" altLang="en-US" sz="1200"/>
          </a:p>
        </p:txBody>
      </p:sp>
      <p:sp>
        <p:nvSpPr>
          <p:cNvPr id="151555" name="Rectangle 2"/>
          <p:cNvSpPr>
            <a:spLocks noGrp="1" noRot="1" noChangeAspect="1" noChangeArrowheads="1" noTextEdit="1"/>
          </p:cNvSpPr>
          <p:nvPr>
            <p:ph type="sldImg"/>
          </p:nvPr>
        </p:nvSpPr>
        <p:spPr>
          <a:xfrm>
            <a:off x="828675" y="327025"/>
            <a:ext cx="5353050" cy="4014788"/>
          </a:xfrm>
        </p:spPr>
      </p:sp>
      <p:sp>
        <p:nvSpPr>
          <p:cNvPr id="151556" name="Rectangle 3"/>
          <p:cNvSpPr>
            <a:spLocks noGrp="1" noChangeArrowheads="1"/>
          </p:cNvSpPr>
          <p:nvPr>
            <p:ph type="body" idx="1"/>
          </p:nvPr>
        </p:nvSpPr>
        <p:spPr>
          <a:xfrm>
            <a:off x="934720" y="4416510"/>
            <a:ext cx="5140960" cy="418322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065894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65F5772F-1121-4009-A2AF-74205A2CAE1E}" type="slidenum">
              <a:rPr lang="en-AU" altLang="en-US" sz="1200"/>
              <a:pPr eaLnBrk="1" hangingPunct="1"/>
              <a:t>18</a:t>
            </a:fld>
            <a:endParaRPr lang="en-AU" altLang="en-US" sz="1200"/>
          </a:p>
        </p:txBody>
      </p:sp>
      <p:sp>
        <p:nvSpPr>
          <p:cNvPr id="81923" name="Rectangle 2"/>
          <p:cNvSpPr>
            <a:spLocks noGrp="1" noRot="1" noChangeAspect="1" noChangeArrowheads="1" noTextEdit="1"/>
          </p:cNvSpPr>
          <p:nvPr>
            <p:ph type="sldImg"/>
          </p:nvPr>
        </p:nvSpPr>
        <p:spPr>
          <a:xfrm>
            <a:off x="960438" y="352425"/>
            <a:ext cx="5100637" cy="3824288"/>
          </a:xfrm>
        </p:spPr>
      </p:sp>
      <p:sp>
        <p:nvSpPr>
          <p:cNvPr id="81924" name="Rectangle 3"/>
          <p:cNvSpPr>
            <a:spLocks noGrp="1" noChangeArrowheads="1"/>
          </p:cNvSpPr>
          <p:nvPr>
            <p:ph type="body" idx="1"/>
          </p:nvPr>
        </p:nvSpPr>
        <p:spPr>
          <a:xfrm>
            <a:off x="934720" y="4413313"/>
            <a:ext cx="5140960" cy="418641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502" tIns="46251" rIns="92502" bIns="46251"/>
          <a:lstStyle/>
          <a:p>
            <a:pPr eaLnBrk="1" hangingPunct="1"/>
            <a:r>
              <a:rPr lang="en-US" altLang="en-US">
                <a:latin typeface="Arial" panose="020B0604020202020204" pitchFamily="34" charset="0"/>
              </a:rPr>
              <a:t>Changes to Process</a:t>
            </a:r>
          </a:p>
          <a:p>
            <a:pPr lvl="1" eaLnBrk="1" hangingPunct="1"/>
            <a:r>
              <a:rPr lang="en-US" altLang="en-US">
                <a:latin typeface="Arial" panose="020B0604020202020204" pitchFamily="34" charset="0"/>
              </a:rPr>
              <a:t>Do concept testing after you understand the Customer Requirements</a:t>
            </a:r>
          </a:p>
          <a:p>
            <a:pPr lvl="1" eaLnBrk="1" hangingPunct="1"/>
            <a:r>
              <a:rPr lang="en-US" altLang="en-US">
                <a:latin typeface="Arial" panose="020B0604020202020204" pitchFamily="34" charset="0"/>
              </a:rPr>
              <a:t>Use of Field Visits to supplement the data needed to develop requirements</a:t>
            </a:r>
          </a:p>
          <a:p>
            <a:pPr lvl="1" eaLnBrk="1" hangingPunct="1"/>
            <a:r>
              <a:rPr lang="en-US" altLang="en-US">
                <a:latin typeface="Arial" panose="020B0604020202020204" pitchFamily="34" charset="0"/>
              </a:rPr>
              <a:t>Use language in Customer Requirements that are solution free</a:t>
            </a:r>
          </a:p>
          <a:p>
            <a:pPr lvl="1" eaLnBrk="1" hangingPunct="1"/>
            <a:r>
              <a:rPr lang="en-US" altLang="en-US">
                <a:latin typeface="Arial" panose="020B0604020202020204" pitchFamily="34" charset="0"/>
              </a:rPr>
              <a:t>Confirm Requirements and prioritization with customer</a:t>
            </a:r>
          </a:p>
        </p:txBody>
      </p:sp>
    </p:spTree>
    <p:extLst>
      <p:ext uri="{BB962C8B-B14F-4D97-AF65-F5344CB8AC3E}">
        <p14:creationId xmlns:p14="http://schemas.microsoft.com/office/powerpoint/2010/main" val="34067363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400A6619-FC23-4B74-9E24-23978C379132}" type="slidenum">
              <a:rPr lang="en-US" altLang="en-US" sz="1200"/>
              <a:pPr eaLnBrk="1" hangingPunct="1"/>
              <a:t>19</a:t>
            </a:fld>
            <a:endParaRPr lang="en-US" altLang="en-US" sz="1200"/>
          </a:p>
        </p:txBody>
      </p:sp>
      <p:sp>
        <p:nvSpPr>
          <p:cNvPr id="91139" name="Rectangle 2"/>
          <p:cNvSpPr>
            <a:spLocks noGrp="1" noRot="1" noChangeAspect="1" noChangeArrowheads="1" noTextEdit="1"/>
          </p:cNvSpPr>
          <p:nvPr>
            <p:ph type="sldImg"/>
          </p:nvPr>
        </p:nvSpPr>
        <p:spPr>
          <a:xfrm>
            <a:off x="947738" y="347663"/>
            <a:ext cx="5114925" cy="3835400"/>
          </a:xfrm>
        </p:spPr>
      </p:sp>
      <p:sp>
        <p:nvSpPr>
          <p:cNvPr id="911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5412057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C2E90025-B312-4CE3-A68E-8C3FB7D3DE2C}" type="slidenum">
              <a:rPr lang="en-US" altLang="en-US" sz="1200"/>
              <a:pPr eaLnBrk="1" hangingPunct="1"/>
              <a:t>20</a:t>
            </a:fld>
            <a:endParaRPr lang="en-US" altLang="en-US" sz="1200"/>
          </a:p>
        </p:txBody>
      </p:sp>
      <p:sp>
        <p:nvSpPr>
          <p:cNvPr id="88067" name="Rectangle 4"/>
          <p:cNvSpPr>
            <a:spLocks noGrp="1" noRot="1" noChangeAspect="1" noChangeArrowheads="1" noTextEdit="1"/>
          </p:cNvSpPr>
          <p:nvPr>
            <p:ph type="sldImg"/>
          </p:nvPr>
        </p:nvSpPr>
        <p:spPr>
          <a:xfrm>
            <a:off x="947738" y="347663"/>
            <a:ext cx="5114925" cy="3835400"/>
          </a:xfrm>
        </p:spPr>
      </p:sp>
      <p:sp>
        <p:nvSpPr>
          <p:cNvPr id="88068"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1008115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592F4990-8980-403F-9D08-04AC629999EA}" type="slidenum">
              <a:rPr lang="en-US" sz="1200">
                <a:latin typeface="Times New Roman" pitchFamily="18" charset="0"/>
              </a:rPr>
              <a:pPr/>
              <a:t>21</a:t>
            </a:fld>
            <a:endParaRPr lang="en-US" sz="1200">
              <a:latin typeface="Times New Roman" pitchFamily="18" charset="0"/>
            </a:endParaRPr>
          </a:p>
        </p:txBody>
      </p:sp>
      <p:grpSp>
        <p:nvGrpSpPr>
          <p:cNvPr id="76803" name="Group 2"/>
          <p:cNvGrpSpPr>
            <a:grpSpLocks/>
          </p:cNvGrpSpPr>
          <p:nvPr/>
        </p:nvGrpSpPr>
        <p:grpSpPr bwMode="auto">
          <a:xfrm>
            <a:off x="4362027" y="5418988"/>
            <a:ext cx="1791547" cy="2822816"/>
            <a:chOff x="2688" y="3415"/>
            <a:chExt cx="1104" cy="1778"/>
          </a:xfrm>
        </p:grpSpPr>
        <p:sp>
          <p:nvSpPr>
            <p:cNvPr id="76806" name="Rectangle 3"/>
            <p:cNvSpPr>
              <a:spLocks noChangeArrowheads="1"/>
            </p:cNvSpPr>
            <p:nvPr/>
          </p:nvSpPr>
          <p:spPr bwMode="auto">
            <a:xfrm>
              <a:off x="2688" y="4496"/>
              <a:ext cx="0" cy="126"/>
            </a:xfrm>
            <a:prstGeom prst="rect">
              <a:avLst/>
            </a:prstGeom>
            <a:solidFill>
              <a:schemeClr val="bg1"/>
            </a:solidFill>
            <a:ln w="38100">
              <a:solidFill>
                <a:srgbClr val="FC0128"/>
              </a:solidFill>
              <a:miter lim="800000"/>
              <a:headEnd/>
              <a:tailEnd/>
            </a:ln>
          </p:spPr>
          <p:txBody>
            <a:bodyPr wrap="none" lIns="0" tIns="0" rIns="0" bIns="0" anchor="ctr" anchorCtr="1">
              <a:spAutoFit/>
            </a:bodyPr>
            <a:lstStyle/>
            <a:p>
              <a:endParaRPr lang="en-US"/>
            </a:p>
          </p:txBody>
        </p:sp>
        <p:sp>
          <p:nvSpPr>
            <p:cNvPr id="76807" name="Rectangle 4"/>
            <p:cNvSpPr>
              <a:spLocks noChangeArrowheads="1"/>
            </p:cNvSpPr>
            <p:nvPr/>
          </p:nvSpPr>
          <p:spPr bwMode="auto">
            <a:xfrm>
              <a:off x="2688" y="3485"/>
              <a:ext cx="0" cy="126"/>
            </a:xfrm>
            <a:prstGeom prst="rect">
              <a:avLst/>
            </a:prstGeom>
            <a:solidFill>
              <a:schemeClr val="bg1"/>
            </a:solidFill>
            <a:ln w="38100">
              <a:solidFill>
                <a:srgbClr val="FC0128"/>
              </a:solidFill>
              <a:miter lim="800000"/>
              <a:headEnd/>
              <a:tailEnd/>
            </a:ln>
          </p:spPr>
          <p:txBody>
            <a:bodyPr wrap="none" lIns="0" tIns="0" rIns="0" bIns="0" anchor="ctr" anchorCtr="1">
              <a:spAutoFit/>
            </a:bodyPr>
            <a:lstStyle/>
            <a:p>
              <a:endParaRPr lang="en-US"/>
            </a:p>
          </p:txBody>
        </p:sp>
        <p:sp>
          <p:nvSpPr>
            <p:cNvPr id="76808" name="Line 5"/>
            <p:cNvSpPr>
              <a:spLocks noChangeShapeType="1"/>
            </p:cNvSpPr>
            <p:nvPr/>
          </p:nvSpPr>
          <p:spPr bwMode="auto">
            <a:xfrm>
              <a:off x="3224" y="3942"/>
              <a:ext cx="0" cy="1251"/>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lIns="0" tIns="0" rIns="0" bIns="0" anchor="ctr" anchorCtr="1">
              <a:spAutoFit/>
            </a:bodyPr>
            <a:lstStyle/>
            <a:p>
              <a:endParaRPr lang="en-US"/>
            </a:p>
          </p:txBody>
        </p:sp>
        <p:sp>
          <p:nvSpPr>
            <p:cNvPr id="76809" name="Rectangle 6"/>
            <p:cNvSpPr>
              <a:spLocks noChangeArrowheads="1"/>
            </p:cNvSpPr>
            <p:nvPr/>
          </p:nvSpPr>
          <p:spPr bwMode="auto">
            <a:xfrm>
              <a:off x="2747" y="3510"/>
              <a:ext cx="0" cy="126"/>
            </a:xfrm>
            <a:prstGeom prst="rect">
              <a:avLst/>
            </a:prstGeom>
            <a:solidFill>
              <a:srgbClr val="C1CEFF"/>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lIns="0" tIns="0" rIns="0" bIns="0" anchor="ctr" anchorCtr="1">
              <a:spAutoFit/>
            </a:bodyPr>
            <a:lstStyle/>
            <a:p>
              <a:endParaRPr lang="en-US"/>
            </a:p>
          </p:txBody>
        </p:sp>
        <p:sp>
          <p:nvSpPr>
            <p:cNvPr id="76810" name="Rectangle 7"/>
            <p:cNvSpPr>
              <a:spLocks noChangeArrowheads="1"/>
            </p:cNvSpPr>
            <p:nvPr/>
          </p:nvSpPr>
          <p:spPr bwMode="auto">
            <a:xfrm>
              <a:off x="2816" y="3420"/>
              <a:ext cx="393"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0" tIns="0" rIns="0" bIns="0" anchor="ctr" anchorCtr="1">
              <a:spAutoFit/>
            </a:bodyPr>
            <a:lstStyle/>
            <a:p>
              <a:pPr defTabSz="895910"/>
              <a:r>
                <a:rPr lang="en-US" sz="600" b="1" i="1"/>
                <a:t>Relationship Matrix</a:t>
              </a:r>
            </a:p>
          </p:txBody>
        </p:sp>
        <p:sp>
          <p:nvSpPr>
            <p:cNvPr id="76811" name="Rectangle 8"/>
            <p:cNvSpPr>
              <a:spLocks noChangeArrowheads="1"/>
            </p:cNvSpPr>
            <p:nvPr/>
          </p:nvSpPr>
          <p:spPr bwMode="auto">
            <a:xfrm>
              <a:off x="2962" y="3598"/>
              <a:ext cx="10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0" tIns="0" rIns="0" bIns="0" anchor="ctr" anchorCtr="1">
              <a:spAutoFit/>
            </a:bodyPr>
            <a:lstStyle/>
            <a:p>
              <a:pPr defTabSz="895910"/>
              <a:r>
                <a:rPr lang="en-US" sz="500"/>
                <a:t>Strong</a:t>
              </a:r>
            </a:p>
          </p:txBody>
        </p:sp>
        <p:sp>
          <p:nvSpPr>
            <p:cNvPr id="76812" name="Rectangle 9"/>
            <p:cNvSpPr>
              <a:spLocks noChangeArrowheads="1"/>
            </p:cNvSpPr>
            <p:nvPr/>
          </p:nvSpPr>
          <p:spPr bwMode="auto">
            <a:xfrm>
              <a:off x="3232" y="3598"/>
              <a:ext cx="152"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0" tIns="0" rIns="0" bIns="0" anchor="ctr" anchorCtr="1">
              <a:spAutoFit/>
            </a:bodyPr>
            <a:lstStyle/>
            <a:p>
              <a:pPr defTabSz="895910"/>
              <a:r>
                <a:rPr lang="en-US" sz="500"/>
                <a:t>Moderate</a:t>
              </a:r>
            </a:p>
          </p:txBody>
        </p:sp>
        <p:sp>
          <p:nvSpPr>
            <p:cNvPr id="76813" name="Rectangle 10"/>
            <p:cNvSpPr>
              <a:spLocks noChangeArrowheads="1"/>
            </p:cNvSpPr>
            <p:nvPr/>
          </p:nvSpPr>
          <p:spPr bwMode="auto">
            <a:xfrm>
              <a:off x="3571" y="3598"/>
              <a:ext cx="93"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0" tIns="0" rIns="0" bIns="0" anchor="ctr" anchorCtr="1">
              <a:spAutoFit/>
            </a:bodyPr>
            <a:lstStyle/>
            <a:p>
              <a:pPr defTabSz="895910"/>
              <a:r>
                <a:rPr lang="en-US" sz="500"/>
                <a:t>Weak</a:t>
              </a:r>
            </a:p>
          </p:txBody>
        </p:sp>
        <p:sp>
          <p:nvSpPr>
            <p:cNvPr id="76814" name="AutoShape 11"/>
            <p:cNvSpPr>
              <a:spLocks noChangeArrowheads="1"/>
            </p:cNvSpPr>
            <p:nvPr/>
          </p:nvSpPr>
          <p:spPr bwMode="auto">
            <a:xfrm>
              <a:off x="3575" y="3415"/>
              <a:ext cx="103" cy="250"/>
            </a:xfrm>
            <a:prstGeom prst="triangle">
              <a:avLst>
                <a:gd name="adj" fmla="val 49995"/>
              </a:avLst>
            </a:prstGeom>
            <a:solidFill>
              <a:schemeClr val="bg1"/>
            </a:solidFill>
            <a:ln w="19050">
              <a:solidFill>
                <a:schemeClr val="tx1"/>
              </a:solidFill>
              <a:miter lim="800000"/>
              <a:headEnd/>
              <a:tailEnd/>
            </a:ln>
          </p:spPr>
          <p:txBody>
            <a:bodyPr lIns="0" tIns="0" rIns="0" bIns="0" anchor="ctr" anchorCtr="1">
              <a:spAutoFit/>
            </a:bodyPr>
            <a:lstStyle/>
            <a:p>
              <a:endParaRPr lang="en-US"/>
            </a:p>
          </p:txBody>
        </p:sp>
        <p:sp>
          <p:nvSpPr>
            <p:cNvPr id="76815" name="Oval 12"/>
            <p:cNvSpPr>
              <a:spLocks noChangeArrowheads="1"/>
            </p:cNvSpPr>
            <p:nvPr/>
          </p:nvSpPr>
          <p:spPr bwMode="auto">
            <a:xfrm>
              <a:off x="3248" y="3454"/>
              <a:ext cx="111" cy="177"/>
            </a:xfrm>
            <a:prstGeom prst="ellipse">
              <a:avLst/>
            </a:prstGeom>
            <a:solidFill>
              <a:schemeClr val="bg1"/>
            </a:solidFill>
            <a:ln w="19050">
              <a:solidFill>
                <a:schemeClr val="tx1"/>
              </a:solidFill>
              <a:round/>
              <a:headEnd/>
              <a:tailEnd/>
            </a:ln>
          </p:spPr>
          <p:txBody>
            <a:bodyPr lIns="0" tIns="0" rIns="0" bIns="0" anchor="ctr" anchorCtr="1">
              <a:spAutoFit/>
            </a:bodyPr>
            <a:lstStyle/>
            <a:p>
              <a:endParaRPr lang="en-US"/>
            </a:p>
          </p:txBody>
        </p:sp>
        <p:grpSp>
          <p:nvGrpSpPr>
            <p:cNvPr id="76816" name="Group 13"/>
            <p:cNvGrpSpPr>
              <a:grpSpLocks/>
            </p:cNvGrpSpPr>
            <p:nvPr/>
          </p:nvGrpSpPr>
          <p:grpSpPr bwMode="auto">
            <a:xfrm>
              <a:off x="2952" y="3451"/>
              <a:ext cx="114" cy="177"/>
              <a:chOff x="2952" y="3451"/>
              <a:chExt cx="114" cy="177"/>
            </a:xfrm>
          </p:grpSpPr>
          <p:sp>
            <p:nvSpPr>
              <p:cNvPr id="76829" name="Oval 14"/>
              <p:cNvSpPr>
                <a:spLocks noChangeArrowheads="1"/>
              </p:cNvSpPr>
              <p:nvPr/>
            </p:nvSpPr>
            <p:spPr bwMode="auto">
              <a:xfrm>
                <a:off x="2952" y="3451"/>
                <a:ext cx="114" cy="177"/>
              </a:xfrm>
              <a:prstGeom prst="ellipse">
                <a:avLst/>
              </a:prstGeom>
              <a:solidFill>
                <a:schemeClr val="bg1"/>
              </a:solidFill>
              <a:ln w="19050">
                <a:solidFill>
                  <a:schemeClr val="tx1"/>
                </a:solidFill>
                <a:round/>
                <a:headEnd/>
                <a:tailEnd/>
              </a:ln>
            </p:spPr>
            <p:txBody>
              <a:bodyPr lIns="0" tIns="0" rIns="0" bIns="0" anchor="ctr" anchorCtr="1">
                <a:spAutoFit/>
              </a:bodyPr>
              <a:lstStyle/>
              <a:p>
                <a:endParaRPr lang="en-US"/>
              </a:p>
            </p:txBody>
          </p:sp>
          <p:sp>
            <p:nvSpPr>
              <p:cNvPr id="76830" name="Oval 15"/>
              <p:cNvSpPr>
                <a:spLocks noChangeArrowheads="1"/>
              </p:cNvSpPr>
              <p:nvPr/>
            </p:nvSpPr>
            <p:spPr bwMode="auto">
              <a:xfrm>
                <a:off x="2988" y="3451"/>
                <a:ext cx="0" cy="177"/>
              </a:xfrm>
              <a:prstGeom prst="ellipse">
                <a:avLst/>
              </a:prstGeom>
              <a:solidFill>
                <a:schemeClr val="tx2"/>
              </a:solidFill>
              <a:ln w="3175">
                <a:solidFill>
                  <a:schemeClr val="tx1"/>
                </a:solidFill>
                <a:round/>
                <a:headEnd/>
                <a:tailEnd/>
              </a:ln>
            </p:spPr>
            <p:txBody>
              <a:bodyPr wrap="none" lIns="0" tIns="0" rIns="0" bIns="0" anchor="ctr" anchorCtr="1">
                <a:spAutoFit/>
              </a:bodyPr>
              <a:lstStyle/>
              <a:p>
                <a:endParaRPr lang="en-US"/>
              </a:p>
            </p:txBody>
          </p:sp>
        </p:grpSp>
        <p:sp>
          <p:nvSpPr>
            <p:cNvPr id="76817" name="Rectangle 16"/>
            <p:cNvSpPr>
              <a:spLocks noChangeArrowheads="1"/>
            </p:cNvSpPr>
            <p:nvPr/>
          </p:nvSpPr>
          <p:spPr bwMode="auto">
            <a:xfrm>
              <a:off x="2800" y="3670"/>
              <a:ext cx="117"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0" tIns="0" rIns="0" bIns="0" anchor="ctr" anchorCtr="1">
              <a:spAutoFit/>
            </a:bodyPr>
            <a:lstStyle/>
            <a:p>
              <a:pPr defTabSz="895910"/>
              <a:r>
                <a:rPr lang="en-US" sz="500"/>
                <a:t>Weight</a:t>
              </a:r>
            </a:p>
          </p:txBody>
        </p:sp>
        <p:sp>
          <p:nvSpPr>
            <p:cNvPr id="76818" name="Rectangle 17"/>
            <p:cNvSpPr>
              <a:spLocks noChangeArrowheads="1"/>
            </p:cNvSpPr>
            <p:nvPr/>
          </p:nvSpPr>
          <p:spPr bwMode="auto">
            <a:xfrm>
              <a:off x="3001" y="3657"/>
              <a:ext cx="28"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0" tIns="0" rIns="0" bIns="0" anchor="ctr" anchorCtr="1">
              <a:spAutoFit/>
            </a:bodyPr>
            <a:lstStyle/>
            <a:p>
              <a:pPr defTabSz="895910"/>
              <a:r>
                <a:rPr lang="en-US" sz="700" b="1"/>
                <a:t>9</a:t>
              </a:r>
            </a:p>
          </p:txBody>
        </p:sp>
        <p:sp>
          <p:nvSpPr>
            <p:cNvPr id="76819" name="Rectangle 18"/>
            <p:cNvSpPr>
              <a:spLocks noChangeArrowheads="1"/>
            </p:cNvSpPr>
            <p:nvPr/>
          </p:nvSpPr>
          <p:spPr bwMode="auto">
            <a:xfrm>
              <a:off x="3286" y="3658"/>
              <a:ext cx="28"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0" tIns="0" rIns="0" bIns="0" anchor="ctr" anchorCtr="1">
              <a:spAutoFit/>
            </a:bodyPr>
            <a:lstStyle/>
            <a:p>
              <a:pPr defTabSz="895910"/>
              <a:r>
                <a:rPr lang="en-US" sz="700" b="1"/>
                <a:t>3</a:t>
              </a:r>
            </a:p>
          </p:txBody>
        </p:sp>
        <p:sp>
          <p:nvSpPr>
            <p:cNvPr id="76820" name="Rectangle 19"/>
            <p:cNvSpPr>
              <a:spLocks noChangeArrowheads="1"/>
            </p:cNvSpPr>
            <p:nvPr/>
          </p:nvSpPr>
          <p:spPr bwMode="auto">
            <a:xfrm>
              <a:off x="3602" y="3658"/>
              <a:ext cx="28"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0" tIns="0" rIns="0" bIns="0" anchor="ctr" anchorCtr="1">
              <a:spAutoFit/>
            </a:bodyPr>
            <a:lstStyle/>
            <a:p>
              <a:pPr defTabSz="895910"/>
              <a:r>
                <a:rPr lang="en-US" sz="700" b="1"/>
                <a:t>1</a:t>
              </a:r>
            </a:p>
          </p:txBody>
        </p:sp>
        <p:sp>
          <p:nvSpPr>
            <p:cNvPr id="76821" name="Rectangle 20"/>
            <p:cNvSpPr>
              <a:spLocks noChangeArrowheads="1"/>
            </p:cNvSpPr>
            <p:nvPr/>
          </p:nvSpPr>
          <p:spPr bwMode="auto">
            <a:xfrm>
              <a:off x="2775" y="3881"/>
              <a:ext cx="284"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0" tIns="0" rIns="0" bIns="0" anchor="ctr" anchorCtr="1">
              <a:spAutoFit/>
            </a:bodyPr>
            <a:lstStyle/>
            <a:p>
              <a:pPr defTabSz="961856">
                <a:lnSpc>
                  <a:spcPct val="80000"/>
                </a:lnSpc>
              </a:pPr>
              <a:r>
                <a:rPr lang="en-US" sz="600" b="1"/>
                <a:t>Primary Need</a:t>
              </a:r>
            </a:p>
          </p:txBody>
        </p:sp>
        <p:sp>
          <p:nvSpPr>
            <p:cNvPr id="76822" name="Rectangle 21"/>
            <p:cNvSpPr>
              <a:spLocks noChangeArrowheads="1"/>
            </p:cNvSpPr>
            <p:nvPr/>
          </p:nvSpPr>
          <p:spPr bwMode="auto">
            <a:xfrm>
              <a:off x="3281" y="3881"/>
              <a:ext cx="328"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0" tIns="0" rIns="0" bIns="0" anchor="ctr" anchorCtr="1">
              <a:spAutoFit/>
            </a:bodyPr>
            <a:lstStyle/>
            <a:p>
              <a:pPr defTabSz="961856">
                <a:lnSpc>
                  <a:spcPct val="80000"/>
                </a:lnSpc>
              </a:pPr>
              <a:r>
                <a:rPr lang="en-US" sz="600" b="1"/>
                <a:t>Secondary Need</a:t>
              </a:r>
            </a:p>
          </p:txBody>
        </p:sp>
        <p:sp>
          <p:nvSpPr>
            <p:cNvPr id="76823" name="Line 22"/>
            <p:cNvSpPr>
              <a:spLocks noChangeShapeType="1"/>
            </p:cNvSpPr>
            <p:nvPr/>
          </p:nvSpPr>
          <p:spPr bwMode="auto">
            <a:xfrm>
              <a:off x="2688" y="4290"/>
              <a:ext cx="11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nchorCtr="1">
              <a:spAutoFit/>
            </a:bodyPr>
            <a:lstStyle/>
            <a:p>
              <a:endParaRPr lang="en-US"/>
            </a:p>
          </p:txBody>
        </p:sp>
        <p:sp>
          <p:nvSpPr>
            <p:cNvPr id="76824" name="Line 23"/>
            <p:cNvSpPr>
              <a:spLocks noChangeShapeType="1"/>
            </p:cNvSpPr>
            <p:nvPr/>
          </p:nvSpPr>
          <p:spPr bwMode="auto">
            <a:xfrm>
              <a:off x="2688" y="4832"/>
              <a:ext cx="11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nchorCtr="1">
              <a:spAutoFit/>
            </a:bodyPr>
            <a:lstStyle/>
            <a:p>
              <a:endParaRPr lang="en-US"/>
            </a:p>
          </p:txBody>
        </p:sp>
        <p:sp>
          <p:nvSpPr>
            <p:cNvPr id="76825" name="Line 24"/>
            <p:cNvSpPr>
              <a:spLocks noChangeShapeType="1"/>
            </p:cNvSpPr>
            <p:nvPr/>
          </p:nvSpPr>
          <p:spPr bwMode="auto">
            <a:xfrm>
              <a:off x="3221" y="4471"/>
              <a:ext cx="57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nchorCtr="1">
              <a:spAutoFit/>
            </a:bodyPr>
            <a:lstStyle/>
            <a:p>
              <a:endParaRPr lang="en-US"/>
            </a:p>
          </p:txBody>
        </p:sp>
        <p:sp>
          <p:nvSpPr>
            <p:cNvPr id="76826" name="Line 25"/>
            <p:cNvSpPr>
              <a:spLocks noChangeShapeType="1"/>
            </p:cNvSpPr>
            <p:nvPr/>
          </p:nvSpPr>
          <p:spPr bwMode="auto">
            <a:xfrm>
              <a:off x="3221" y="4651"/>
              <a:ext cx="57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nchorCtr="1">
              <a:spAutoFit/>
            </a:bodyPr>
            <a:lstStyle/>
            <a:p>
              <a:endParaRPr lang="en-US"/>
            </a:p>
          </p:txBody>
        </p:sp>
        <p:sp>
          <p:nvSpPr>
            <p:cNvPr id="76827" name="Line 26"/>
            <p:cNvSpPr>
              <a:spLocks noChangeShapeType="1"/>
            </p:cNvSpPr>
            <p:nvPr/>
          </p:nvSpPr>
          <p:spPr bwMode="auto">
            <a:xfrm>
              <a:off x="3221" y="5012"/>
              <a:ext cx="57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nchorCtr="1">
              <a:spAutoFit/>
            </a:bodyPr>
            <a:lstStyle/>
            <a:p>
              <a:endParaRPr lang="en-US"/>
            </a:p>
          </p:txBody>
        </p:sp>
        <p:sp>
          <p:nvSpPr>
            <p:cNvPr id="76828" name="Line 27"/>
            <p:cNvSpPr>
              <a:spLocks noChangeShapeType="1"/>
            </p:cNvSpPr>
            <p:nvPr/>
          </p:nvSpPr>
          <p:spPr bwMode="auto">
            <a:xfrm>
              <a:off x="3221" y="4110"/>
              <a:ext cx="57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nchorCtr="1">
              <a:spAutoFit/>
            </a:bodyPr>
            <a:lstStyle/>
            <a:p>
              <a:endParaRPr lang="en-US"/>
            </a:p>
          </p:txBody>
        </p:sp>
      </p:grpSp>
      <p:sp>
        <p:nvSpPr>
          <p:cNvPr id="76804" name="Rectangle 30"/>
          <p:cNvSpPr>
            <a:spLocks noGrp="1" noRot="1" noChangeAspect="1" noChangeArrowheads="1" noTextEdit="1"/>
          </p:cNvSpPr>
          <p:nvPr>
            <p:ph type="sldImg"/>
          </p:nvPr>
        </p:nvSpPr>
        <p:spPr>
          <a:xfrm>
            <a:off x="973138" y="344488"/>
            <a:ext cx="5064125" cy="3797300"/>
          </a:xfrm>
          <a:ln/>
        </p:spPr>
      </p:sp>
      <p:sp>
        <p:nvSpPr>
          <p:cNvPr id="76805" name="Rectangle 31"/>
          <p:cNvSpPr>
            <a:spLocks noGrp="1" noChangeArrowheads="1"/>
          </p:cNvSpPr>
          <p:nvPr>
            <p:ph type="body" idx="1"/>
          </p:nvPr>
        </p:nvSpPr>
        <p:spPr>
          <a:xfrm>
            <a:off x="701040" y="4371769"/>
            <a:ext cx="3427307" cy="414167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t>Tools used in VOC to organize information</a:t>
            </a:r>
            <a:br>
              <a:rPr lang="en-US"/>
            </a:br>
            <a:endParaRPr lang="en-US"/>
          </a:p>
          <a:p>
            <a:pPr eaLnBrk="1" hangingPunct="1"/>
            <a:r>
              <a:rPr lang="en-US"/>
              <a:t>Affinity Diagram</a:t>
            </a:r>
            <a:br>
              <a:rPr lang="en-US"/>
            </a:br>
            <a:endParaRPr lang="en-US"/>
          </a:p>
          <a:p>
            <a:pPr eaLnBrk="1" hangingPunct="1"/>
            <a:r>
              <a:rPr lang="en-US"/>
              <a:t>Structure Tree</a:t>
            </a:r>
          </a:p>
          <a:p>
            <a:pPr lvl="1" eaLnBrk="1" hangingPunct="1"/>
            <a:r>
              <a:rPr lang="en-US"/>
              <a:t>Needs must be personal, non-technical statements of Customer expectations</a:t>
            </a:r>
            <a:br>
              <a:rPr lang="en-US"/>
            </a:br>
            <a:endParaRPr lang="en-US"/>
          </a:p>
          <a:p>
            <a:pPr eaLnBrk="1" hangingPunct="1"/>
            <a:r>
              <a:rPr lang="en-US"/>
              <a:t>Room 1 Reminders</a:t>
            </a:r>
          </a:p>
          <a:p>
            <a:pPr lvl="1" eaLnBrk="1" hangingPunct="1"/>
            <a:r>
              <a:rPr lang="en-US"/>
              <a:t>Basic expectations and satisfiers must be provided in the design; delighters should be provided if possible</a:t>
            </a:r>
          </a:p>
          <a:p>
            <a:pPr lvl="1" eaLnBrk="1" hangingPunct="1"/>
            <a:r>
              <a:rPr lang="en-US"/>
              <a:t>Needs can be collected through surveys, interviews and observations</a:t>
            </a:r>
          </a:p>
          <a:p>
            <a:pPr lvl="1" eaLnBrk="1" hangingPunct="1"/>
            <a:r>
              <a:rPr lang="en-US"/>
              <a:t>Needs should be grouped into 2-4 levels using affinity diagrams/structure tree (20-30 groups max.)</a:t>
            </a:r>
          </a:p>
          <a:p>
            <a:pPr lvl="1" eaLnBrk="1" hangingPunct="1"/>
            <a:r>
              <a:rPr lang="en-US"/>
              <a:t>Get Customers involved in affinitizing needs when possible</a:t>
            </a:r>
          </a:p>
          <a:p>
            <a:pPr eaLnBrk="1" hangingPunct="1"/>
            <a:endParaRPr lang="en-US"/>
          </a:p>
        </p:txBody>
      </p:sp>
    </p:spTree>
    <p:extLst>
      <p:ext uri="{BB962C8B-B14F-4D97-AF65-F5344CB8AC3E}">
        <p14:creationId xmlns:p14="http://schemas.microsoft.com/office/powerpoint/2010/main" val="21895774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81C4976B-30EA-41CC-8196-2C0765571D76}" type="slidenum">
              <a:rPr lang="en-AU" sz="1200">
                <a:latin typeface="Times New Roman" pitchFamily="18" charset="0"/>
              </a:rPr>
              <a:pPr/>
              <a:t>22</a:t>
            </a:fld>
            <a:endParaRPr lang="en-AU" sz="1200">
              <a:latin typeface="Times New Roman" pitchFamily="18" charset="0"/>
            </a:endParaRPr>
          </a:p>
        </p:txBody>
      </p:sp>
      <p:sp>
        <p:nvSpPr>
          <p:cNvPr id="167939" name="Rectangle 2"/>
          <p:cNvSpPr>
            <a:spLocks noGrp="1" noRot="1" noChangeAspect="1" noChangeArrowheads="1" noTextEdit="1"/>
          </p:cNvSpPr>
          <p:nvPr>
            <p:ph type="sldImg"/>
          </p:nvPr>
        </p:nvSpPr>
        <p:spPr>
          <a:xfrm>
            <a:off x="1214438" y="696913"/>
            <a:ext cx="4586287" cy="3438525"/>
          </a:xfrm>
          <a:ln/>
        </p:spPr>
      </p:sp>
      <p:sp>
        <p:nvSpPr>
          <p:cNvPr id="167940" name="Rectangle 3"/>
          <p:cNvSpPr>
            <a:spLocks noGrp="1" noChangeArrowheads="1"/>
          </p:cNvSpPr>
          <p:nvPr>
            <p:ph type="body" idx="1"/>
          </p:nvPr>
        </p:nvSpPr>
        <p:spPr>
          <a:xfrm>
            <a:off x="934720" y="4371769"/>
            <a:ext cx="5140960" cy="414167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27222139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E3CD9E60-5F56-49F0-979C-9E75F3DFB998}" type="slidenum">
              <a:rPr lang="en-AU" sz="1200">
                <a:latin typeface="Times New Roman" pitchFamily="18" charset="0"/>
              </a:rPr>
              <a:pPr/>
              <a:t>23</a:t>
            </a:fld>
            <a:endParaRPr lang="en-AU" sz="1200">
              <a:latin typeface="Times New Roman" pitchFamily="18" charset="0"/>
            </a:endParaRPr>
          </a:p>
        </p:txBody>
      </p:sp>
      <p:sp>
        <p:nvSpPr>
          <p:cNvPr id="175107" name="Rectangle 2"/>
          <p:cNvSpPr>
            <a:spLocks noGrp="1" noRot="1" noChangeAspect="1" noChangeArrowheads="1" noTextEdit="1"/>
          </p:cNvSpPr>
          <p:nvPr>
            <p:ph type="sldImg"/>
          </p:nvPr>
        </p:nvSpPr>
        <p:spPr>
          <a:xfrm>
            <a:off x="974725" y="344488"/>
            <a:ext cx="5064125" cy="3797300"/>
          </a:xfrm>
          <a:ln/>
        </p:spPr>
      </p:sp>
      <p:sp>
        <p:nvSpPr>
          <p:cNvPr id="175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16984125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4235D3FC-ACF2-4319-A2CD-F27C41851585}" type="slidenum">
              <a:rPr lang="en-AU" sz="1200">
                <a:latin typeface="Times New Roman" pitchFamily="18" charset="0"/>
              </a:rPr>
              <a:pPr/>
              <a:t>24</a:t>
            </a:fld>
            <a:endParaRPr lang="en-AU" sz="1200">
              <a:latin typeface="Times New Roman" pitchFamily="18" charset="0"/>
            </a:endParaRPr>
          </a:p>
        </p:txBody>
      </p:sp>
      <p:sp>
        <p:nvSpPr>
          <p:cNvPr id="173059" name="Rectangle 4"/>
          <p:cNvSpPr>
            <a:spLocks noGrp="1" noRot="1" noChangeAspect="1" noChangeArrowheads="1" noTextEdit="1"/>
          </p:cNvSpPr>
          <p:nvPr>
            <p:ph type="sldImg"/>
          </p:nvPr>
        </p:nvSpPr>
        <p:spPr>
          <a:xfrm>
            <a:off x="973138" y="344488"/>
            <a:ext cx="5064125" cy="3797300"/>
          </a:xfrm>
          <a:ln/>
        </p:spPr>
      </p:sp>
      <p:sp>
        <p:nvSpPr>
          <p:cNvPr id="173060"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26318017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5BB60706-2B2F-46BF-833C-36B3C9B723BA}" type="slidenum">
              <a:rPr lang="en-AU" sz="1200">
                <a:latin typeface="Times New Roman" pitchFamily="18" charset="0"/>
              </a:rPr>
              <a:pPr/>
              <a:t>25</a:t>
            </a:fld>
            <a:endParaRPr lang="en-AU" sz="1200">
              <a:latin typeface="Times New Roman" pitchFamily="18" charset="0"/>
            </a:endParaRPr>
          </a:p>
        </p:txBody>
      </p:sp>
      <p:sp>
        <p:nvSpPr>
          <p:cNvPr id="172035" name="Rectangle 2"/>
          <p:cNvSpPr>
            <a:spLocks noGrp="1" noRot="1" noChangeAspect="1" noChangeArrowheads="1" noTextEdit="1"/>
          </p:cNvSpPr>
          <p:nvPr>
            <p:ph type="sldImg"/>
          </p:nvPr>
        </p:nvSpPr>
        <p:spPr>
          <a:xfrm>
            <a:off x="973138" y="344488"/>
            <a:ext cx="5064125" cy="3797300"/>
          </a:xfrm>
          <a:ln/>
        </p:spPr>
      </p:sp>
      <p:sp>
        <p:nvSpPr>
          <p:cNvPr id="172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17651115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F90F03AF-B3F1-4E41-AE99-859B6D89BCC7}" type="slidenum">
              <a:rPr lang="en-AU" sz="1200">
                <a:latin typeface="Times New Roman" pitchFamily="18" charset="0"/>
              </a:rPr>
              <a:pPr/>
              <a:t>26</a:t>
            </a:fld>
            <a:endParaRPr lang="en-AU" sz="1200">
              <a:latin typeface="Times New Roman" pitchFamily="18" charset="0"/>
            </a:endParaRPr>
          </a:p>
        </p:txBody>
      </p:sp>
      <p:sp>
        <p:nvSpPr>
          <p:cNvPr id="180227" name="Rectangle 2"/>
          <p:cNvSpPr>
            <a:spLocks noGrp="1" noRot="1" noChangeAspect="1" noChangeArrowheads="1" noTextEdit="1"/>
          </p:cNvSpPr>
          <p:nvPr>
            <p:ph type="sldImg"/>
          </p:nvPr>
        </p:nvSpPr>
        <p:spPr>
          <a:xfrm>
            <a:off x="973138" y="344488"/>
            <a:ext cx="5064125" cy="3797300"/>
          </a:xfrm>
          <a:ln/>
        </p:spPr>
      </p:sp>
      <p:sp>
        <p:nvSpPr>
          <p:cNvPr id="180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27767294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4"/>
          <p:cNvSpPr>
            <a:spLocks noGrp="1" noRot="1" noChangeAspect="1" noChangeArrowheads="1" noTextEdit="1"/>
          </p:cNvSpPr>
          <p:nvPr>
            <p:ph type="sldImg"/>
          </p:nvPr>
        </p:nvSpPr>
        <p:spPr/>
      </p:sp>
      <p:sp>
        <p:nvSpPr>
          <p:cNvPr id="79875" name="Rectangle 5"/>
          <p:cNvSpPr>
            <a:spLocks noGrp="1" noChangeArrowheads="1"/>
          </p:cNvSpPr>
          <p:nvPr>
            <p:ph type="body" idx="1"/>
          </p:nvPr>
        </p:nvSpPr>
        <p:spPr>
          <a:noFill/>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6631864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4ED54D1B-CA55-4A69-8B18-A3FFB526EE9F}" type="slidenum">
              <a:rPr lang="en-AU" sz="1200">
                <a:latin typeface="Times New Roman" pitchFamily="18" charset="0"/>
              </a:rPr>
              <a:pPr/>
              <a:t>27</a:t>
            </a:fld>
            <a:endParaRPr lang="en-AU" sz="1200">
              <a:latin typeface="Times New Roman" pitchFamily="18" charset="0"/>
            </a:endParaRPr>
          </a:p>
        </p:txBody>
      </p:sp>
      <p:sp>
        <p:nvSpPr>
          <p:cNvPr id="181251" name="Rectangle 2"/>
          <p:cNvSpPr>
            <a:spLocks noGrp="1" noRot="1" noChangeAspect="1" noChangeArrowheads="1" noTextEdit="1"/>
          </p:cNvSpPr>
          <p:nvPr>
            <p:ph type="sldImg"/>
          </p:nvPr>
        </p:nvSpPr>
        <p:spPr>
          <a:xfrm>
            <a:off x="973138" y="344488"/>
            <a:ext cx="5064125" cy="3797300"/>
          </a:xfrm>
          <a:ln/>
        </p:spPr>
      </p:sp>
      <p:sp>
        <p:nvSpPr>
          <p:cNvPr id="181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27471967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8314CDE2-C532-4E29-859F-E8240A482295}" type="slidenum">
              <a:rPr lang="en-AU" sz="1200">
                <a:latin typeface="Times New Roman" pitchFamily="18" charset="0"/>
              </a:rPr>
              <a:pPr/>
              <a:t>28</a:t>
            </a:fld>
            <a:endParaRPr lang="en-AU" sz="1200">
              <a:latin typeface="Times New Roman" pitchFamily="18" charset="0"/>
            </a:endParaRPr>
          </a:p>
        </p:txBody>
      </p:sp>
      <p:sp>
        <p:nvSpPr>
          <p:cNvPr id="182275" name="Rectangle 4"/>
          <p:cNvSpPr>
            <a:spLocks noGrp="1" noRot="1" noChangeAspect="1" noChangeArrowheads="1" noTextEdit="1"/>
          </p:cNvSpPr>
          <p:nvPr>
            <p:ph type="sldImg"/>
          </p:nvPr>
        </p:nvSpPr>
        <p:spPr>
          <a:xfrm>
            <a:off x="973138" y="344488"/>
            <a:ext cx="5064125" cy="3797300"/>
          </a:xfrm>
          <a:ln/>
        </p:spPr>
      </p:sp>
      <p:sp>
        <p:nvSpPr>
          <p:cNvPr id="182276"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eaLnBrk="1" hangingPunct="1"/>
            <a:endParaRPr lang="en-US"/>
          </a:p>
        </p:txBody>
      </p:sp>
    </p:spTree>
    <p:extLst>
      <p:ext uri="{BB962C8B-B14F-4D97-AF65-F5344CB8AC3E}">
        <p14:creationId xmlns:p14="http://schemas.microsoft.com/office/powerpoint/2010/main" val="36125189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400A6619-FC23-4B74-9E24-23978C379132}" type="slidenum">
              <a:rPr lang="en-US" altLang="en-US" sz="1200"/>
              <a:pPr eaLnBrk="1" hangingPunct="1"/>
              <a:t>29</a:t>
            </a:fld>
            <a:endParaRPr lang="en-US" altLang="en-US" sz="1200"/>
          </a:p>
        </p:txBody>
      </p:sp>
      <p:sp>
        <p:nvSpPr>
          <p:cNvPr id="91139" name="Rectangle 2"/>
          <p:cNvSpPr>
            <a:spLocks noGrp="1" noRot="1" noChangeAspect="1" noChangeArrowheads="1" noTextEdit="1"/>
          </p:cNvSpPr>
          <p:nvPr>
            <p:ph type="sldImg"/>
          </p:nvPr>
        </p:nvSpPr>
        <p:spPr>
          <a:xfrm>
            <a:off x="947738" y="347663"/>
            <a:ext cx="5114925" cy="3835400"/>
          </a:xfrm>
        </p:spPr>
      </p:sp>
      <p:sp>
        <p:nvSpPr>
          <p:cNvPr id="911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3100527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33323E1B-256D-475A-8028-9315D896D723}" type="slidenum">
              <a:rPr lang="en-AU" sz="1200">
                <a:latin typeface="Times New Roman" pitchFamily="18" charset="0"/>
              </a:rPr>
              <a:pPr/>
              <a:t>30</a:t>
            </a:fld>
            <a:endParaRPr lang="en-AU" sz="1200">
              <a:latin typeface="Times New Roman" pitchFamily="18" charset="0"/>
            </a:endParaRPr>
          </a:p>
        </p:txBody>
      </p:sp>
      <p:sp>
        <p:nvSpPr>
          <p:cNvPr id="184323" name="Rectangle 4"/>
          <p:cNvSpPr>
            <a:spLocks noGrp="1" noRot="1" noChangeAspect="1" noChangeArrowheads="1" noTextEdit="1"/>
          </p:cNvSpPr>
          <p:nvPr>
            <p:ph type="sldImg"/>
          </p:nvPr>
        </p:nvSpPr>
        <p:spPr>
          <a:xfrm>
            <a:off x="973138" y="344488"/>
            <a:ext cx="5064125" cy="3797300"/>
          </a:xfrm>
          <a:ln/>
        </p:spPr>
      </p:sp>
      <p:sp>
        <p:nvSpPr>
          <p:cNvPr id="184324"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22433108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167F453D-47EF-47C1-A41A-EB5DCAA65B1C}" type="slidenum">
              <a:rPr lang="en-AU" sz="1200">
                <a:latin typeface="Times New Roman" pitchFamily="18" charset="0"/>
              </a:rPr>
              <a:pPr/>
              <a:t>31</a:t>
            </a:fld>
            <a:endParaRPr lang="en-AU" sz="1200">
              <a:latin typeface="Times New Roman" pitchFamily="18" charset="0"/>
            </a:endParaRPr>
          </a:p>
        </p:txBody>
      </p:sp>
      <p:sp>
        <p:nvSpPr>
          <p:cNvPr id="193539" name="Rectangle 4"/>
          <p:cNvSpPr>
            <a:spLocks noGrp="1" noRot="1" noChangeAspect="1" noChangeArrowheads="1" noTextEdit="1"/>
          </p:cNvSpPr>
          <p:nvPr>
            <p:ph type="sldImg"/>
          </p:nvPr>
        </p:nvSpPr>
        <p:spPr>
          <a:xfrm>
            <a:off x="973138" y="344488"/>
            <a:ext cx="5064125" cy="3797300"/>
          </a:xfrm>
          <a:ln/>
        </p:spPr>
      </p:sp>
      <p:sp>
        <p:nvSpPr>
          <p:cNvPr id="193540"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39705653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F8607138-2864-4EDF-BC3F-A6B8259B710F}" type="slidenum">
              <a:rPr lang="en-AU" sz="1200">
                <a:latin typeface="Times New Roman" pitchFamily="18" charset="0"/>
              </a:rPr>
              <a:pPr/>
              <a:t>32</a:t>
            </a:fld>
            <a:endParaRPr lang="en-AU" sz="1200">
              <a:latin typeface="Times New Roman" pitchFamily="18" charset="0"/>
            </a:endParaRPr>
          </a:p>
        </p:txBody>
      </p:sp>
      <p:sp>
        <p:nvSpPr>
          <p:cNvPr id="195587" name="Rectangle 4"/>
          <p:cNvSpPr>
            <a:spLocks noGrp="1" noRot="1" noChangeAspect="1" noChangeArrowheads="1" noTextEdit="1"/>
          </p:cNvSpPr>
          <p:nvPr>
            <p:ph type="sldImg"/>
          </p:nvPr>
        </p:nvSpPr>
        <p:spPr>
          <a:xfrm>
            <a:off x="973138" y="344488"/>
            <a:ext cx="5064125" cy="3797300"/>
          </a:xfrm>
          <a:ln/>
        </p:spPr>
      </p:sp>
      <p:sp>
        <p:nvSpPr>
          <p:cNvPr id="195588"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5863466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4EB59E71-CFC4-4715-8EFD-7556D2CB1FAA}" type="slidenum">
              <a:rPr lang="en-AU" sz="1200">
                <a:latin typeface="Times New Roman" pitchFamily="18" charset="0"/>
              </a:rPr>
              <a:pPr/>
              <a:t>33</a:t>
            </a:fld>
            <a:endParaRPr lang="en-AU" sz="1200">
              <a:latin typeface="Times New Roman" pitchFamily="18" charset="0"/>
            </a:endParaRPr>
          </a:p>
        </p:txBody>
      </p:sp>
      <p:sp>
        <p:nvSpPr>
          <p:cNvPr id="196611" name="Rectangle 4"/>
          <p:cNvSpPr>
            <a:spLocks noGrp="1" noRot="1" noChangeAspect="1" noChangeArrowheads="1" noTextEdit="1"/>
          </p:cNvSpPr>
          <p:nvPr>
            <p:ph type="sldImg"/>
          </p:nvPr>
        </p:nvSpPr>
        <p:spPr>
          <a:xfrm>
            <a:off x="973138" y="344488"/>
            <a:ext cx="5064125" cy="3797300"/>
          </a:xfrm>
          <a:ln/>
        </p:spPr>
      </p:sp>
      <p:sp>
        <p:nvSpPr>
          <p:cNvPr id="196612"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eaLnBrk="1" hangingPunct="1"/>
            <a:endParaRPr lang="en-US"/>
          </a:p>
        </p:txBody>
      </p:sp>
    </p:spTree>
    <p:extLst>
      <p:ext uri="{BB962C8B-B14F-4D97-AF65-F5344CB8AC3E}">
        <p14:creationId xmlns:p14="http://schemas.microsoft.com/office/powerpoint/2010/main" val="5743303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8F13FB4E-292F-4056-9B38-8BE4DACA00AC}" type="slidenum">
              <a:rPr lang="en-AU" sz="1200">
                <a:latin typeface="Times New Roman" pitchFamily="18" charset="0"/>
              </a:rPr>
              <a:pPr/>
              <a:t>34</a:t>
            </a:fld>
            <a:endParaRPr lang="en-AU" sz="1200">
              <a:latin typeface="Times New Roman" pitchFamily="18" charset="0"/>
            </a:endParaRPr>
          </a:p>
        </p:txBody>
      </p:sp>
      <p:sp>
        <p:nvSpPr>
          <p:cNvPr id="201731" name="Rectangle 4"/>
          <p:cNvSpPr>
            <a:spLocks noGrp="1" noRot="1" noChangeAspect="1" noChangeArrowheads="1" noTextEdit="1"/>
          </p:cNvSpPr>
          <p:nvPr>
            <p:ph type="sldImg"/>
          </p:nvPr>
        </p:nvSpPr>
        <p:spPr>
          <a:xfrm>
            <a:off x="973138" y="344488"/>
            <a:ext cx="5064125" cy="3797300"/>
          </a:xfrm>
          <a:ln/>
        </p:spPr>
      </p:sp>
      <p:sp>
        <p:nvSpPr>
          <p:cNvPr id="201732"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18620830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230C550F-D1EB-4CAF-AD64-99B7810DCE58}" type="slidenum">
              <a:rPr lang="en-AU" sz="1200">
                <a:latin typeface="Times New Roman" pitchFamily="18" charset="0"/>
              </a:rPr>
              <a:pPr/>
              <a:t>35</a:t>
            </a:fld>
            <a:endParaRPr lang="en-AU" sz="1200">
              <a:latin typeface="Times New Roman" pitchFamily="18" charset="0"/>
            </a:endParaRPr>
          </a:p>
        </p:txBody>
      </p:sp>
      <p:sp>
        <p:nvSpPr>
          <p:cNvPr id="202755" name="Rectangle 4"/>
          <p:cNvSpPr>
            <a:spLocks noGrp="1" noRot="1" noChangeAspect="1" noChangeArrowheads="1" noTextEdit="1"/>
          </p:cNvSpPr>
          <p:nvPr>
            <p:ph type="sldImg"/>
          </p:nvPr>
        </p:nvSpPr>
        <p:spPr>
          <a:xfrm>
            <a:off x="973138" y="344488"/>
            <a:ext cx="5064125" cy="3797300"/>
          </a:xfrm>
          <a:ln/>
        </p:spPr>
      </p:sp>
      <p:sp>
        <p:nvSpPr>
          <p:cNvPr id="202756"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eaLnBrk="1" hangingPunct="1"/>
            <a:endParaRPr lang="en-US"/>
          </a:p>
        </p:txBody>
      </p:sp>
    </p:spTree>
    <p:extLst>
      <p:ext uri="{BB962C8B-B14F-4D97-AF65-F5344CB8AC3E}">
        <p14:creationId xmlns:p14="http://schemas.microsoft.com/office/powerpoint/2010/main" val="31512576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08093E86-0B62-4373-8342-53B79CC98074}" type="slidenum">
              <a:rPr lang="en-AU" sz="1200">
                <a:latin typeface="Times New Roman" pitchFamily="18" charset="0"/>
              </a:rPr>
              <a:pPr/>
              <a:t>36</a:t>
            </a:fld>
            <a:endParaRPr lang="en-AU" sz="1200">
              <a:latin typeface="Times New Roman" pitchFamily="18" charset="0"/>
            </a:endParaRPr>
          </a:p>
        </p:txBody>
      </p:sp>
      <p:sp>
        <p:nvSpPr>
          <p:cNvPr id="222211" name="Rectangle 4"/>
          <p:cNvSpPr>
            <a:spLocks noGrp="1" noRot="1" noChangeAspect="1" noChangeArrowheads="1" noTextEdit="1"/>
          </p:cNvSpPr>
          <p:nvPr>
            <p:ph type="sldImg"/>
          </p:nvPr>
        </p:nvSpPr>
        <p:spPr>
          <a:xfrm>
            <a:off x="973138" y="344488"/>
            <a:ext cx="5064125" cy="3797300"/>
          </a:xfrm>
          <a:ln/>
        </p:spPr>
      </p:sp>
      <p:sp>
        <p:nvSpPr>
          <p:cNvPr id="222212"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8694818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4"/>
          <p:cNvSpPr>
            <a:spLocks noGrp="1" noRot="1" noChangeAspect="1" noChangeArrowheads="1" noTextEdit="1"/>
          </p:cNvSpPr>
          <p:nvPr>
            <p:ph type="sldImg"/>
          </p:nvPr>
        </p:nvSpPr>
        <p:spPr/>
      </p:sp>
      <p:sp>
        <p:nvSpPr>
          <p:cNvPr id="80899" name="Rectangle 5"/>
          <p:cNvSpPr>
            <a:spLocks noGrp="1" noChangeArrowheads="1"/>
          </p:cNvSpPr>
          <p:nvPr>
            <p:ph type="body" idx="1"/>
          </p:nvPr>
        </p:nvSpPr>
        <p:spPr>
          <a:noFill/>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845005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3BB58991-92A8-4AC3-8D84-5A7DB30FD2E3}" type="slidenum">
              <a:rPr lang="en-AU" sz="1200">
                <a:latin typeface="Times New Roman" pitchFamily="18" charset="0"/>
              </a:rPr>
              <a:pPr/>
              <a:t>37</a:t>
            </a:fld>
            <a:endParaRPr lang="en-AU" sz="1200">
              <a:latin typeface="Times New Roman" pitchFamily="18" charset="0"/>
            </a:endParaRPr>
          </a:p>
        </p:txBody>
      </p:sp>
      <p:sp>
        <p:nvSpPr>
          <p:cNvPr id="223235" name="Rectangle 4"/>
          <p:cNvSpPr>
            <a:spLocks noGrp="1" noRot="1" noChangeAspect="1" noChangeArrowheads="1" noTextEdit="1"/>
          </p:cNvSpPr>
          <p:nvPr>
            <p:ph type="sldImg"/>
          </p:nvPr>
        </p:nvSpPr>
        <p:spPr>
          <a:xfrm>
            <a:off x="973138" y="344488"/>
            <a:ext cx="5064125" cy="3797300"/>
          </a:xfrm>
          <a:ln/>
        </p:spPr>
      </p:sp>
      <p:sp>
        <p:nvSpPr>
          <p:cNvPr id="223236"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5083152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79810695-2B15-451F-AD1A-AA1CC5D6AE9A}" type="slidenum">
              <a:rPr lang="en-AU" sz="1200">
                <a:latin typeface="Times New Roman" pitchFamily="18" charset="0"/>
              </a:rPr>
              <a:pPr/>
              <a:t>38</a:t>
            </a:fld>
            <a:endParaRPr lang="en-AU" sz="1200">
              <a:latin typeface="Times New Roman" pitchFamily="18" charset="0"/>
            </a:endParaRPr>
          </a:p>
        </p:txBody>
      </p:sp>
      <p:sp>
        <p:nvSpPr>
          <p:cNvPr id="226307" name="Rectangle 2"/>
          <p:cNvSpPr>
            <a:spLocks noGrp="1" noRot="1" noChangeAspect="1" noChangeArrowheads="1" noTextEdit="1"/>
          </p:cNvSpPr>
          <p:nvPr>
            <p:ph type="sldImg"/>
          </p:nvPr>
        </p:nvSpPr>
        <p:spPr>
          <a:xfrm>
            <a:off x="973138" y="344488"/>
            <a:ext cx="5064125" cy="3797300"/>
          </a:xfrm>
          <a:ln/>
        </p:spPr>
      </p:sp>
      <p:sp>
        <p:nvSpPr>
          <p:cNvPr id="2263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13404885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08095D75-DB82-4C94-9F5B-B6C5C3707CFF}" type="slidenum">
              <a:rPr lang="en-AU" sz="1200">
                <a:latin typeface="Times New Roman" pitchFamily="18" charset="0"/>
              </a:rPr>
              <a:pPr/>
              <a:t>39</a:t>
            </a:fld>
            <a:endParaRPr lang="en-AU" sz="1200">
              <a:latin typeface="Times New Roman" pitchFamily="18" charset="0"/>
            </a:endParaRPr>
          </a:p>
        </p:txBody>
      </p:sp>
      <p:sp>
        <p:nvSpPr>
          <p:cNvPr id="224259" name="Rectangle 4"/>
          <p:cNvSpPr>
            <a:spLocks noGrp="1" noRot="1" noChangeAspect="1" noChangeArrowheads="1" noTextEdit="1"/>
          </p:cNvSpPr>
          <p:nvPr>
            <p:ph type="sldImg"/>
          </p:nvPr>
        </p:nvSpPr>
        <p:spPr>
          <a:xfrm>
            <a:off x="973138" y="344488"/>
            <a:ext cx="5064125" cy="3797300"/>
          </a:xfrm>
          <a:ln/>
        </p:spPr>
      </p:sp>
      <p:sp>
        <p:nvSpPr>
          <p:cNvPr id="224260"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1795289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B5F84D77-7FAF-4FB1-962D-CF8213BDC09E}" type="slidenum">
              <a:rPr lang="en-US" sz="1200">
                <a:latin typeface="Times New Roman" pitchFamily="18" charset="0"/>
              </a:rPr>
              <a:pPr/>
              <a:t>41</a:t>
            </a:fld>
            <a:endParaRPr lang="en-US" sz="1200">
              <a:latin typeface="Times New Roman" pitchFamily="18" charset="0"/>
            </a:endParaRPr>
          </a:p>
        </p:txBody>
      </p:sp>
      <p:sp>
        <p:nvSpPr>
          <p:cNvPr id="79875" name="Rectangle 6"/>
          <p:cNvSpPr>
            <a:spLocks noGrp="1" noRot="1" noChangeAspect="1" noChangeArrowheads="1" noTextEdit="1"/>
          </p:cNvSpPr>
          <p:nvPr>
            <p:ph type="sldImg"/>
          </p:nvPr>
        </p:nvSpPr>
        <p:spPr>
          <a:xfrm>
            <a:off x="973138" y="344488"/>
            <a:ext cx="5064125" cy="3797300"/>
          </a:xfrm>
          <a:ln/>
        </p:spPr>
      </p:sp>
      <p:sp>
        <p:nvSpPr>
          <p:cNvPr id="79876" name="Rectangle 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pic>
        <p:nvPicPr>
          <p:cNvPr id="79877" name="Picture 4" descr="Puck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190" y="794142"/>
            <a:ext cx="5504462" cy="7928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8" name="AutoShape 5"/>
          <p:cNvSpPr>
            <a:spLocks noChangeArrowheads="1"/>
          </p:cNvSpPr>
          <p:nvPr/>
        </p:nvSpPr>
        <p:spPr bwMode="auto">
          <a:xfrm>
            <a:off x="618279" y="4553597"/>
            <a:ext cx="1713653" cy="310645"/>
          </a:xfrm>
          <a:prstGeom prst="roundRect">
            <a:avLst>
              <a:gd name="adj" fmla="val 10417"/>
            </a:avLst>
          </a:prstGeom>
          <a:noFill/>
          <a:ln w="25400">
            <a:solidFill>
              <a:srgbClr val="0000CC"/>
            </a:solidFill>
            <a:round/>
            <a:headEnd/>
            <a:tailEnd/>
          </a:ln>
          <a:extLst>
            <a:ext uri="{909E8E84-426E-40DD-AFC4-6F175D3DCCD1}">
              <a14:hiddenFill xmlns:a14="http://schemas.microsoft.com/office/drawing/2010/main">
                <a:solidFill>
                  <a:srgbClr val="FFFFFF"/>
                </a:solidFill>
              </a14:hiddenFill>
            </a:ext>
          </a:extLst>
        </p:spPr>
        <p:txBody>
          <a:bodyPr lIns="92647" tIns="46324" rIns="92647" bIns="46324" anchor="ctr">
            <a:spAutoFit/>
          </a:bodyPr>
          <a:lstStyle/>
          <a:p>
            <a:endParaRPr lang="en-US"/>
          </a:p>
        </p:txBody>
      </p:sp>
    </p:spTree>
    <p:extLst>
      <p:ext uri="{BB962C8B-B14F-4D97-AF65-F5344CB8AC3E}">
        <p14:creationId xmlns:p14="http://schemas.microsoft.com/office/powerpoint/2010/main" val="29959730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4EB59E71-CFC4-4715-8EFD-7556D2CB1FAA}" type="slidenum">
              <a:rPr lang="en-AU" sz="1200">
                <a:latin typeface="Times New Roman" pitchFamily="18" charset="0"/>
              </a:rPr>
              <a:pPr/>
              <a:t>42</a:t>
            </a:fld>
            <a:endParaRPr lang="en-AU" sz="1200">
              <a:latin typeface="Times New Roman" pitchFamily="18" charset="0"/>
            </a:endParaRPr>
          </a:p>
        </p:txBody>
      </p:sp>
      <p:sp>
        <p:nvSpPr>
          <p:cNvPr id="196611" name="Rectangle 4"/>
          <p:cNvSpPr>
            <a:spLocks noGrp="1" noRot="1" noChangeAspect="1" noChangeArrowheads="1" noTextEdit="1"/>
          </p:cNvSpPr>
          <p:nvPr>
            <p:ph type="sldImg"/>
          </p:nvPr>
        </p:nvSpPr>
        <p:spPr>
          <a:xfrm>
            <a:off x="973138" y="344488"/>
            <a:ext cx="5064125" cy="3797300"/>
          </a:xfrm>
          <a:ln/>
        </p:spPr>
      </p:sp>
      <p:sp>
        <p:nvSpPr>
          <p:cNvPr id="196612"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eaLnBrk="1" hangingPunct="1"/>
            <a:endParaRPr lang="en-US"/>
          </a:p>
        </p:txBody>
      </p:sp>
    </p:spTree>
    <p:extLst>
      <p:ext uri="{BB962C8B-B14F-4D97-AF65-F5344CB8AC3E}">
        <p14:creationId xmlns:p14="http://schemas.microsoft.com/office/powerpoint/2010/main" val="37086273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C2E90025-B312-4CE3-A68E-8C3FB7D3DE2C}" type="slidenum">
              <a:rPr lang="en-US" altLang="en-US" sz="1200"/>
              <a:pPr eaLnBrk="1" hangingPunct="1"/>
              <a:t>43</a:t>
            </a:fld>
            <a:endParaRPr lang="en-US" altLang="en-US" sz="1200"/>
          </a:p>
        </p:txBody>
      </p:sp>
      <p:sp>
        <p:nvSpPr>
          <p:cNvPr id="88067" name="Rectangle 4"/>
          <p:cNvSpPr>
            <a:spLocks noGrp="1" noRot="1" noChangeAspect="1" noChangeArrowheads="1" noTextEdit="1"/>
          </p:cNvSpPr>
          <p:nvPr>
            <p:ph type="sldImg"/>
          </p:nvPr>
        </p:nvSpPr>
        <p:spPr>
          <a:xfrm>
            <a:off x="947738" y="347663"/>
            <a:ext cx="5114925" cy="3835400"/>
          </a:xfrm>
        </p:spPr>
      </p:sp>
      <p:sp>
        <p:nvSpPr>
          <p:cNvPr id="88068"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1597733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D9F1C32C-5279-4264-8FF4-0317BCCE5345}" type="slidenum">
              <a:rPr lang="en-US" altLang="en-US" sz="1200"/>
              <a:pPr eaLnBrk="1" hangingPunct="1"/>
              <a:t>44</a:t>
            </a:fld>
            <a:endParaRPr lang="en-US" altLang="en-US" sz="1200"/>
          </a:p>
        </p:txBody>
      </p:sp>
      <p:sp>
        <p:nvSpPr>
          <p:cNvPr id="94211" name="Rectangle 4"/>
          <p:cNvSpPr>
            <a:spLocks noGrp="1" noRot="1" noChangeAspect="1" noChangeArrowheads="1" noTextEdit="1"/>
          </p:cNvSpPr>
          <p:nvPr>
            <p:ph type="sldImg"/>
          </p:nvPr>
        </p:nvSpPr>
        <p:spPr>
          <a:xfrm>
            <a:off x="947738" y="347663"/>
            <a:ext cx="5114925" cy="3835400"/>
          </a:xfrm>
        </p:spPr>
      </p:sp>
      <p:sp>
        <p:nvSpPr>
          <p:cNvPr id="94212"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Determination of Importance of Customer Want and Need:</a:t>
            </a:r>
          </a:p>
          <a:p>
            <a:pPr lvl="1" eaLnBrk="1" hangingPunct="1"/>
            <a:r>
              <a:rPr lang="en-US" altLang="en-US">
                <a:latin typeface="Arial" panose="020B0604020202020204" pitchFamily="34" charset="0"/>
              </a:rPr>
              <a:t>Establish rating scale (1 to 5 scale is typical with 5 the highest). The high number in the scale should represent best-in-class.</a:t>
            </a:r>
          </a:p>
          <a:p>
            <a:pPr lvl="1" eaLnBrk="1" hangingPunct="1"/>
            <a:r>
              <a:rPr lang="en-US" altLang="en-US">
                <a:latin typeface="Arial" panose="020B0604020202020204" pitchFamily="34" charset="0"/>
              </a:rPr>
              <a:t>Consider frequency of response when assigning ratings.</a:t>
            </a:r>
            <a:br>
              <a:rPr lang="en-US" altLang="en-US">
                <a:latin typeface="Arial" panose="020B0604020202020204" pitchFamily="34" charset="0"/>
              </a:rPr>
            </a:br>
            <a:endParaRPr lang="en-US" altLang="en-US">
              <a:latin typeface="Arial" panose="020B0604020202020204" pitchFamily="34" charset="0"/>
            </a:endParaRPr>
          </a:p>
        </p:txBody>
      </p:sp>
    </p:spTree>
    <p:extLst>
      <p:ext uri="{BB962C8B-B14F-4D97-AF65-F5344CB8AC3E}">
        <p14:creationId xmlns:p14="http://schemas.microsoft.com/office/powerpoint/2010/main" val="27170108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5D7F4265-C3FF-4EDD-B79F-F3AB8FC044F9}" type="slidenum">
              <a:rPr lang="en-AU" sz="1200">
                <a:latin typeface="Times New Roman" pitchFamily="18" charset="0"/>
              </a:rPr>
              <a:pPr/>
              <a:t>45</a:t>
            </a:fld>
            <a:endParaRPr lang="en-AU" sz="1200">
              <a:latin typeface="Times New Roman" pitchFamily="18" charset="0"/>
            </a:endParaRPr>
          </a:p>
        </p:txBody>
      </p:sp>
      <p:sp>
        <p:nvSpPr>
          <p:cNvPr id="247811" name="Rectangle 2"/>
          <p:cNvSpPr>
            <a:spLocks noGrp="1" noRot="1" noChangeAspect="1" noChangeArrowheads="1" noTextEdit="1"/>
          </p:cNvSpPr>
          <p:nvPr>
            <p:ph type="sldImg"/>
          </p:nvPr>
        </p:nvSpPr>
        <p:spPr>
          <a:xfrm>
            <a:off x="973138" y="344488"/>
            <a:ext cx="5064125" cy="3797300"/>
          </a:xfrm>
          <a:ln/>
        </p:spPr>
      </p:sp>
      <p:sp>
        <p:nvSpPr>
          <p:cNvPr id="2478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39762818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6918B9C2-ED99-4773-AD01-49F467D65A58}" type="slidenum">
              <a:rPr lang="en-AU" sz="1200">
                <a:latin typeface="Times New Roman" pitchFamily="18" charset="0"/>
              </a:rPr>
              <a:pPr/>
              <a:t>46</a:t>
            </a:fld>
            <a:endParaRPr lang="en-AU" sz="1200">
              <a:latin typeface="Times New Roman" pitchFamily="18" charset="0"/>
            </a:endParaRPr>
          </a:p>
        </p:txBody>
      </p:sp>
      <p:sp>
        <p:nvSpPr>
          <p:cNvPr id="248835" name="Rectangle 2"/>
          <p:cNvSpPr>
            <a:spLocks noGrp="1" noRot="1" noChangeAspect="1" noChangeArrowheads="1" noTextEdit="1"/>
          </p:cNvSpPr>
          <p:nvPr>
            <p:ph type="sldImg"/>
          </p:nvPr>
        </p:nvSpPr>
        <p:spPr>
          <a:xfrm>
            <a:off x="973138" y="344488"/>
            <a:ext cx="5064125" cy="3797300"/>
          </a:xfrm>
          <a:ln/>
        </p:spPr>
      </p:sp>
      <p:sp>
        <p:nvSpPr>
          <p:cNvPr id="2488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12395521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9BA3B6E7-97FE-4EC0-8632-AF12356F2923}" type="slidenum">
              <a:rPr lang="en-US" altLang="en-US" sz="1200"/>
              <a:pPr eaLnBrk="1" hangingPunct="1"/>
              <a:t>47</a:t>
            </a:fld>
            <a:endParaRPr lang="en-US" altLang="en-US" sz="1200"/>
          </a:p>
        </p:txBody>
      </p:sp>
      <p:sp>
        <p:nvSpPr>
          <p:cNvPr id="98307" name="Rectangle 7"/>
          <p:cNvSpPr>
            <a:spLocks noGrp="1" noRot="1" noChangeAspect="1" noChangeArrowheads="1" noTextEdit="1"/>
          </p:cNvSpPr>
          <p:nvPr>
            <p:ph type="sldImg"/>
          </p:nvPr>
        </p:nvSpPr>
        <p:spPr>
          <a:xfrm>
            <a:off x="947738" y="347663"/>
            <a:ext cx="5114925" cy="3835400"/>
          </a:xfrm>
        </p:spPr>
      </p:sp>
      <p:sp>
        <p:nvSpPr>
          <p:cNvPr id="98308" name="Rectangle 8"/>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latin typeface="Arial" panose="020B0604020202020204" pitchFamily="34" charset="0"/>
            </a:endParaRPr>
          </a:p>
        </p:txBody>
      </p:sp>
      <p:pic>
        <p:nvPicPr>
          <p:cNvPr id="98309" name="Picture 4" descr="Puck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190" y="802130"/>
            <a:ext cx="5504462" cy="8008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0" name="AutoShape 5"/>
          <p:cNvSpPr>
            <a:spLocks noChangeArrowheads="1"/>
          </p:cNvSpPr>
          <p:nvPr/>
        </p:nvSpPr>
        <p:spPr bwMode="auto">
          <a:xfrm>
            <a:off x="4550269" y="4659386"/>
            <a:ext cx="1635760" cy="311585"/>
          </a:xfrm>
          <a:prstGeom prst="roundRect">
            <a:avLst>
              <a:gd name="adj" fmla="val 10417"/>
            </a:avLst>
          </a:prstGeom>
          <a:noFill/>
          <a:ln w="25400">
            <a:solidFill>
              <a:srgbClr val="0000CC"/>
            </a:solidFill>
            <a:round/>
            <a:headEnd/>
            <a:tailEnd/>
          </a:ln>
          <a:extLst>
            <a:ext uri="{909E8E84-426E-40DD-AFC4-6F175D3DCCD1}">
              <a14:hiddenFill xmlns:a14="http://schemas.microsoft.com/office/drawing/2010/main">
                <a:solidFill>
                  <a:srgbClr val="FFFFFF"/>
                </a:solidFill>
              </a14:hiddenFill>
            </a:ext>
          </a:extLst>
        </p:spPr>
        <p:txBody>
          <a:bodyPr lIns="92647" tIns="46324" rIns="92647" bIns="46324"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98311" name="AutoShape 6"/>
          <p:cNvSpPr>
            <a:spLocks noChangeArrowheads="1"/>
          </p:cNvSpPr>
          <p:nvPr/>
        </p:nvSpPr>
        <p:spPr bwMode="auto">
          <a:xfrm>
            <a:off x="2127463" y="4656190"/>
            <a:ext cx="787047" cy="311585"/>
          </a:xfrm>
          <a:prstGeom prst="roundRect">
            <a:avLst>
              <a:gd name="adj" fmla="val 10417"/>
            </a:avLst>
          </a:prstGeom>
          <a:noFill/>
          <a:ln w="25400">
            <a:solidFill>
              <a:srgbClr val="0000CC"/>
            </a:solidFill>
            <a:round/>
            <a:headEnd/>
            <a:tailEnd/>
          </a:ln>
          <a:extLst>
            <a:ext uri="{909E8E84-426E-40DD-AFC4-6F175D3DCCD1}">
              <a14:hiddenFill xmlns:a14="http://schemas.microsoft.com/office/drawing/2010/main">
                <a:solidFill>
                  <a:srgbClr val="FFFFFF"/>
                </a:solidFill>
              </a14:hiddenFill>
            </a:ext>
          </a:extLst>
        </p:spPr>
        <p:txBody>
          <a:bodyPr lIns="92647" tIns="46324" rIns="92647" bIns="46324"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Tree>
    <p:extLst>
      <p:ext uri="{BB962C8B-B14F-4D97-AF65-F5344CB8AC3E}">
        <p14:creationId xmlns:p14="http://schemas.microsoft.com/office/powerpoint/2010/main" val="3889212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810AB52E-6082-D08C-C585-5C21A261E20B}"/>
              </a:ext>
            </a:extLst>
          </p:cNvPr>
          <p:cNvSpPr>
            <a:spLocks noGrp="1" noRot="1" noChangeAspect="1" noChangeArrowheads="1" noTextEdit="1"/>
          </p:cNvSpPr>
          <p:nvPr>
            <p:ph type="sldImg"/>
          </p:nvPr>
        </p:nvSpPr>
        <p:spPr/>
      </p:sp>
      <p:sp>
        <p:nvSpPr>
          <p:cNvPr id="37891" name="Rectangle 3">
            <a:extLst>
              <a:ext uri="{FF2B5EF4-FFF2-40B4-BE49-F238E27FC236}">
                <a16:creationId xmlns:a16="http://schemas.microsoft.com/office/drawing/2014/main" id="{7D6D61D7-B448-4C75-6212-265DE4B692AD}"/>
              </a:ext>
            </a:extLst>
          </p:cNvPr>
          <p:cNvSpPr>
            <a:spLocks noGrp="1" noChangeArrowheads="1"/>
          </p:cNvSpPr>
          <p:nvPr>
            <p:ph type="body" idx="1"/>
          </p:nvPr>
        </p:nvSpPr>
        <p:spPr>
          <a:noFill/>
        </p:spPr>
        <p:txBody>
          <a:bodyPr/>
          <a:lstStyle/>
          <a:p>
            <a:pPr eaLnBrk="1" hangingPunct="1"/>
            <a:endParaRPr lang="en-US"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4EB59E71-CFC4-4715-8EFD-7556D2CB1FAA}" type="slidenum">
              <a:rPr lang="en-AU" sz="1200">
                <a:latin typeface="Times New Roman" pitchFamily="18" charset="0"/>
              </a:rPr>
              <a:pPr/>
              <a:t>48</a:t>
            </a:fld>
            <a:endParaRPr lang="en-AU" sz="1200">
              <a:latin typeface="Times New Roman" pitchFamily="18" charset="0"/>
            </a:endParaRPr>
          </a:p>
        </p:txBody>
      </p:sp>
      <p:sp>
        <p:nvSpPr>
          <p:cNvPr id="196611" name="Rectangle 4"/>
          <p:cNvSpPr>
            <a:spLocks noGrp="1" noRot="1" noChangeAspect="1" noChangeArrowheads="1" noTextEdit="1"/>
          </p:cNvSpPr>
          <p:nvPr>
            <p:ph type="sldImg"/>
          </p:nvPr>
        </p:nvSpPr>
        <p:spPr>
          <a:xfrm>
            <a:off x="973138" y="344488"/>
            <a:ext cx="5064125" cy="3797300"/>
          </a:xfrm>
          <a:ln/>
        </p:spPr>
      </p:sp>
      <p:sp>
        <p:nvSpPr>
          <p:cNvPr id="196612"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eaLnBrk="1" hangingPunct="1"/>
            <a:endParaRPr lang="en-US"/>
          </a:p>
        </p:txBody>
      </p:sp>
    </p:spTree>
    <p:extLst>
      <p:ext uri="{BB962C8B-B14F-4D97-AF65-F5344CB8AC3E}">
        <p14:creationId xmlns:p14="http://schemas.microsoft.com/office/powerpoint/2010/main" val="21579169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DDF9297F-6754-4076-871E-41AE43E14338}" type="slidenum">
              <a:rPr lang="en-US" sz="1200">
                <a:latin typeface="Times New Roman" pitchFamily="18" charset="0"/>
              </a:rPr>
              <a:pPr/>
              <a:t>49</a:t>
            </a:fld>
            <a:endParaRPr lang="en-US" sz="1200">
              <a:latin typeface="Times New Roman" pitchFamily="18" charset="0"/>
            </a:endParaRPr>
          </a:p>
        </p:txBody>
      </p:sp>
      <p:sp>
        <p:nvSpPr>
          <p:cNvPr id="84995" name="Rectangle 4"/>
          <p:cNvSpPr>
            <a:spLocks noGrp="1" noRot="1" noChangeAspect="1" noChangeArrowheads="1" noTextEdit="1"/>
          </p:cNvSpPr>
          <p:nvPr>
            <p:ph type="sldImg"/>
          </p:nvPr>
        </p:nvSpPr>
        <p:spPr>
          <a:xfrm>
            <a:off x="973138" y="344488"/>
            <a:ext cx="5064125" cy="3797300"/>
          </a:xfrm>
          <a:ln/>
        </p:spPr>
      </p:sp>
      <p:sp>
        <p:nvSpPr>
          <p:cNvPr id="84996"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spTree>
    <p:extLst>
      <p:ext uri="{BB962C8B-B14F-4D97-AF65-F5344CB8AC3E}">
        <p14:creationId xmlns:p14="http://schemas.microsoft.com/office/powerpoint/2010/main" val="14468378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C2E90025-B312-4CE3-A68E-8C3FB7D3DE2C}" type="slidenum">
              <a:rPr lang="en-US" altLang="en-US" sz="1200"/>
              <a:pPr eaLnBrk="1" hangingPunct="1"/>
              <a:t>50</a:t>
            </a:fld>
            <a:endParaRPr lang="en-US" altLang="en-US" sz="1200"/>
          </a:p>
        </p:txBody>
      </p:sp>
      <p:sp>
        <p:nvSpPr>
          <p:cNvPr id="88067" name="Rectangle 4"/>
          <p:cNvSpPr>
            <a:spLocks noGrp="1" noRot="1" noChangeAspect="1" noChangeArrowheads="1" noTextEdit="1"/>
          </p:cNvSpPr>
          <p:nvPr>
            <p:ph type="sldImg"/>
          </p:nvPr>
        </p:nvSpPr>
        <p:spPr>
          <a:xfrm>
            <a:off x="947738" y="347663"/>
            <a:ext cx="5114925" cy="3835400"/>
          </a:xfrm>
        </p:spPr>
      </p:sp>
      <p:sp>
        <p:nvSpPr>
          <p:cNvPr id="88068"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8969251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664B8EEC-C5A6-48F7-948C-55FF1ED452C9}" type="slidenum">
              <a:rPr lang="en-US" sz="1200">
                <a:latin typeface="Times New Roman" pitchFamily="18" charset="0"/>
              </a:rPr>
              <a:pPr/>
              <a:t>51</a:t>
            </a:fld>
            <a:endParaRPr lang="en-US" sz="1200">
              <a:latin typeface="Times New Roman" pitchFamily="18" charset="0"/>
            </a:endParaRPr>
          </a:p>
        </p:txBody>
      </p:sp>
      <p:sp>
        <p:nvSpPr>
          <p:cNvPr id="88067" name="Rectangle 5"/>
          <p:cNvSpPr>
            <a:spLocks noGrp="1" noRot="1" noChangeAspect="1" noChangeArrowheads="1" noTextEdit="1"/>
          </p:cNvSpPr>
          <p:nvPr>
            <p:ph type="sldImg"/>
          </p:nvPr>
        </p:nvSpPr>
        <p:spPr>
          <a:xfrm>
            <a:off x="973138" y="344488"/>
            <a:ext cx="5064125" cy="3797300"/>
          </a:xfrm>
          <a:ln/>
        </p:spPr>
      </p:sp>
      <p:sp>
        <p:nvSpPr>
          <p:cNvPr id="88068" name="Rectangle 6"/>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t>Don’t worry about having too many characteristics/measures.  These will be scored in Room 4, and only the ones most important to the Customer will become requirements for the design.</a:t>
            </a:r>
          </a:p>
          <a:p>
            <a:pPr eaLnBrk="1" hangingPunct="1"/>
            <a:endParaRPr lang="en-US"/>
          </a:p>
        </p:txBody>
      </p:sp>
      <p:sp>
        <p:nvSpPr>
          <p:cNvPr id="88069" name="Rectangle 4"/>
          <p:cNvSpPr>
            <a:spLocks noChangeArrowheads="1"/>
          </p:cNvSpPr>
          <p:nvPr/>
        </p:nvSpPr>
        <p:spPr bwMode="auto">
          <a:xfrm>
            <a:off x="918493" y="4684951"/>
            <a:ext cx="5658627" cy="4306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598" tIns="46801" rIns="93598" bIns="46801"/>
          <a:lstStyle/>
          <a:p>
            <a:pPr marL="231618" indent="-231618"/>
            <a:endParaRPr lang="en-US" sz="2400"/>
          </a:p>
          <a:p>
            <a:pPr marL="521139" lvl="1" indent="-57904"/>
            <a:endParaRPr lang="en-US" sz="2400"/>
          </a:p>
          <a:p>
            <a:pPr marL="521139" lvl="1" indent="-57904"/>
            <a:endParaRPr lang="en-US" sz="2400"/>
          </a:p>
        </p:txBody>
      </p:sp>
    </p:spTree>
    <p:extLst>
      <p:ext uri="{BB962C8B-B14F-4D97-AF65-F5344CB8AC3E}">
        <p14:creationId xmlns:p14="http://schemas.microsoft.com/office/powerpoint/2010/main" val="18997673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Rot="1" noChangeAspect="1" noChangeArrowheads="1" noTextEdit="1"/>
          </p:cNvSpPr>
          <p:nvPr>
            <p:ph type="sldImg"/>
          </p:nvPr>
        </p:nvSpPr>
        <p:spPr>
          <a:xfrm>
            <a:off x="857250" y="323850"/>
            <a:ext cx="5297488" cy="3973513"/>
          </a:xfrm>
          <a:ln/>
        </p:spPr>
      </p:sp>
      <p:sp>
        <p:nvSpPr>
          <p:cNvPr id="234499" name="Rectangle 3"/>
          <p:cNvSpPr>
            <a:spLocks noGrp="1" noChangeArrowheads="1"/>
          </p:cNvSpPr>
          <p:nvPr>
            <p:ph type="body" idx="1"/>
          </p:nvPr>
        </p:nvSpPr>
        <p:spPr>
          <a:xfrm>
            <a:off x="934720" y="4371769"/>
            <a:ext cx="5140960" cy="41384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31438119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txBox="1">
            <a:spLocks noGrp="1" noChangeArrowheads="1"/>
          </p:cNvSpPr>
          <p:nvPr/>
        </p:nvSpPr>
        <p:spPr bwMode="auto">
          <a:xfrm>
            <a:off x="3970938" y="8741940"/>
            <a:ext cx="3037840" cy="460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nchor="b"/>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r" eaLnBrk="1" hangingPunct="1"/>
            <a:fld id="{3B093879-2878-4187-A141-D0359AE2C37A}" type="slidenum">
              <a:rPr lang="en-AU" sz="1200">
                <a:latin typeface="Times New Roman" pitchFamily="18" charset="0"/>
              </a:rPr>
              <a:pPr algn="r" eaLnBrk="1" hangingPunct="1"/>
              <a:t>53</a:t>
            </a:fld>
            <a:endParaRPr lang="en-AU" sz="1200">
              <a:latin typeface="Times New Roman" pitchFamily="18" charset="0"/>
            </a:endParaRPr>
          </a:p>
        </p:txBody>
      </p:sp>
      <p:sp>
        <p:nvSpPr>
          <p:cNvPr id="235523" name="Rectangle 4"/>
          <p:cNvSpPr>
            <a:spLocks noGrp="1" noRot="1" noChangeAspect="1" noChangeArrowheads="1" noTextEdit="1"/>
          </p:cNvSpPr>
          <p:nvPr>
            <p:ph type="sldImg"/>
          </p:nvPr>
        </p:nvSpPr>
        <p:spPr>
          <a:xfrm>
            <a:off x="973138" y="344488"/>
            <a:ext cx="5064125" cy="3797300"/>
          </a:xfrm>
          <a:ln/>
        </p:spPr>
      </p:sp>
      <p:sp>
        <p:nvSpPr>
          <p:cNvPr id="235524"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379010514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79810695-2B15-451F-AD1A-AA1CC5D6AE9A}" type="slidenum">
              <a:rPr lang="en-AU" sz="1200">
                <a:latin typeface="Times New Roman" pitchFamily="18" charset="0"/>
              </a:rPr>
              <a:pPr/>
              <a:t>54</a:t>
            </a:fld>
            <a:endParaRPr lang="en-AU" sz="1200">
              <a:latin typeface="Times New Roman" pitchFamily="18" charset="0"/>
            </a:endParaRPr>
          </a:p>
        </p:txBody>
      </p:sp>
      <p:sp>
        <p:nvSpPr>
          <p:cNvPr id="226307" name="Rectangle 2"/>
          <p:cNvSpPr>
            <a:spLocks noGrp="1" noRot="1" noChangeAspect="1" noChangeArrowheads="1" noTextEdit="1"/>
          </p:cNvSpPr>
          <p:nvPr>
            <p:ph type="sldImg"/>
          </p:nvPr>
        </p:nvSpPr>
        <p:spPr>
          <a:xfrm>
            <a:off x="973138" y="344488"/>
            <a:ext cx="5064125" cy="3797300"/>
          </a:xfrm>
          <a:ln/>
        </p:spPr>
      </p:sp>
      <p:sp>
        <p:nvSpPr>
          <p:cNvPr id="2263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33203763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BAFA8D00-7F47-4303-8AF1-D257A25A511A}" type="slidenum">
              <a:rPr lang="en-US" sz="1200">
                <a:latin typeface="Times New Roman" pitchFamily="18" charset="0"/>
              </a:rPr>
              <a:pPr/>
              <a:t>55</a:t>
            </a:fld>
            <a:endParaRPr lang="en-US" sz="1200">
              <a:latin typeface="Times New Roman" pitchFamily="18" charset="0"/>
            </a:endParaRPr>
          </a:p>
        </p:txBody>
      </p:sp>
      <p:sp>
        <p:nvSpPr>
          <p:cNvPr id="91139" name="Rectangle 2"/>
          <p:cNvSpPr>
            <a:spLocks noChangeArrowheads="1"/>
          </p:cNvSpPr>
          <p:nvPr/>
        </p:nvSpPr>
        <p:spPr bwMode="auto">
          <a:xfrm>
            <a:off x="2075534" y="15979"/>
            <a:ext cx="4934867" cy="1067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nchor="ctr"/>
          <a:lstStyle/>
          <a:p>
            <a:pPr algn="l"/>
            <a:r>
              <a:rPr lang="en-US" sz="1800" b="1"/>
              <a:t>SuperSudzer Example: Characteristics and</a:t>
            </a:r>
            <a:r>
              <a:rPr lang="en-US" sz="1800"/>
              <a:t> </a:t>
            </a:r>
            <a:r>
              <a:rPr lang="en-US" sz="1800" b="1"/>
              <a:t>Measures:</a:t>
            </a:r>
            <a:r>
              <a:rPr lang="en-US" sz="1800"/>
              <a:t>  </a:t>
            </a:r>
            <a:r>
              <a:rPr lang="en-US" sz="1800" b="1"/>
              <a:t>Room 3</a:t>
            </a:r>
            <a:endParaRPr lang="en-US" sz="1800"/>
          </a:p>
        </p:txBody>
      </p:sp>
      <p:pic>
        <p:nvPicPr>
          <p:cNvPr id="91140" name="Picture 3" descr="Puck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190" y="794142"/>
            <a:ext cx="5504462" cy="7928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1" name="Line 4"/>
          <p:cNvSpPr>
            <a:spLocks noChangeShapeType="1"/>
          </p:cNvSpPr>
          <p:nvPr/>
        </p:nvSpPr>
        <p:spPr bwMode="auto">
          <a:xfrm>
            <a:off x="1833739" y="813316"/>
            <a:ext cx="5046839" cy="12783"/>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txBody>
          <a:bodyPr wrap="none" lIns="92647" tIns="46324" rIns="92647" bIns="46324" anchor="ctr"/>
          <a:lstStyle/>
          <a:p>
            <a:endParaRPr lang="en-US"/>
          </a:p>
        </p:txBody>
      </p:sp>
      <p:sp>
        <p:nvSpPr>
          <p:cNvPr id="91142" name="AutoShape 5"/>
          <p:cNvSpPr>
            <a:spLocks noChangeArrowheads="1"/>
          </p:cNvSpPr>
          <p:nvPr/>
        </p:nvSpPr>
        <p:spPr bwMode="auto">
          <a:xfrm>
            <a:off x="2718154" y="2450802"/>
            <a:ext cx="2002508" cy="310645"/>
          </a:xfrm>
          <a:prstGeom prst="roundRect">
            <a:avLst>
              <a:gd name="adj" fmla="val 10417"/>
            </a:avLst>
          </a:prstGeom>
          <a:noFill/>
          <a:ln w="25400">
            <a:solidFill>
              <a:srgbClr val="0000CC"/>
            </a:solidFill>
            <a:round/>
            <a:headEnd/>
            <a:tailEnd/>
          </a:ln>
          <a:extLst>
            <a:ext uri="{909E8E84-426E-40DD-AFC4-6F175D3DCCD1}">
              <a14:hiddenFill xmlns:a14="http://schemas.microsoft.com/office/drawing/2010/main">
                <a:solidFill>
                  <a:srgbClr val="FFFFFF"/>
                </a:solidFill>
              </a14:hiddenFill>
            </a:ext>
          </a:extLst>
        </p:spPr>
        <p:txBody>
          <a:bodyPr lIns="92647" tIns="46324" rIns="92647" bIns="46324" anchor="ctr">
            <a:spAutoFit/>
          </a:bodyPr>
          <a:lstStyle/>
          <a:p>
            <a:endParaRPr lang="en-US"/>
          </a:p>
        </p:txBody>
      </p:sp>
    </p:spTree>
    <p:extLst>
      <p:ext uri="{BB962C8B-B14F-4D97-AF65-F5344CB8AC3E}">
        <p14:creationId xmlns:p14="http://schemas.microsoft.com/office/powerpoint/2010/main" val="27717378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37FD3A49-ACD4-4BEE-9B05-B4D029313E9E}" type="slidenum">
              <a:rPr lang="en-US" altLang="en-US" sz="1200"/>
              <a:pPr eaLnBrk="1" hangingPunct="1"/>
              <a:t>56</a:t>
            </a:fld>
            <a:endParaRPr lang="en-US" altLang="en-US" sz="1200"/>
          </a:p>
        </p:txBody>
      </p:sp>
      <p:sp>
        <p:nvSpPr>
          <p:cNvPr id="104451" name="Rectangle 4"/>
          <p:cNvSpPr>
            <a:spLocks noGrp="1" noRot="1" noChangeAspect="1" noChangeArrowheads="1" noTextEdit="1"/>
          </p:cNvSpPr>
          <p:nvPr>
            <p:ph type="sldImg"/>
          </p:nvPr>
        </p:nvSpPr>
        <p:spPr>
          <a:xfrm>
            <a:off x="947738" y="347663"/>
            <a:ext cx="5114925" cy="3835400"/>
          </a:xfrm>
        </p:spPr>
      </p:sp>
      <p:sp>
        <p:nvSpPr>
          <p:cNvPr id="104452"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latin typeface="Arial" panose="020B0604020202020204" pitchFamily="34" charset="0"/>
            </a:endParaRPr>
          </a:p>
        </p:txBody>
      </p:sp>
    </p:spTree>
    <p:extLst>
      <p:ext uri="{BB962C8B-B14F-4D97-AF65-F5344CB8AC3E}">
        <p14:creationId xmlns:p14="http://schemas.microsoft.com/office/powerpoint/2010/main" val="12525167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7EED9013-1C98-4434-AF33-BAF4434002D3}" type="slidenum">
              <a:rPr lang="en-US" altLang="en-US" sz="1200"/>
              <a:pPr eaLnBrk="1" hangingPunct="1"/>
              <a:t>57</a:t>
            </a:fld>
            <a:endParaRPr lang="en-US" altLang="en-US" sz="1200"/>
          </a:p>
        </p:txBody>
      </p:sp>
      <p:sp>
        <p:nvSpPr>
          <p:cNvPr id="105475" name="Rectangle 4"/>
          <p:cNvSpPr>
            <a:spLocks noGrp="1" noRot="1" noChangeAspect="1" noChangeArrowheads="1" noTextEdit="1"/>
          </p:cNvSpPr>
          <p:nvPr>
            <p:ph type="sldImg"/>
          </p:nvPr>
        </p:nvSpPr>
        <p:spPr>
          <a:xfrm>
            <a:off x="947738" y="347663"/>
            <a:ext cx="5114925" cy="3835400"/>
          </a:xfrm>
        </p:spPr>
      </p:sp>
      <p:sp>
        <p:nvSpPr>
          <p:cNvPr id="105476"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latin typeface="Arial" panose="020B0604020202020204" pitchFamily="34" charset="0"/>
            </a:endParaRPr>
          </a:p>
        </p:txBody>
      </p:sp>
    </p:spTree>
    <p:extLst>
      <p:ext uri="{BB962C8B-B14F-4D97-AF65-F5344CB8AC3E}">
        <p14:creationId xmlns:p14="http://schemas.microsoft.com/office/powerpoint/2010/main" val="24781796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5522313" y="14431950"/>
            <a:ext cx="4238696" cy="798934"/>
          </a:xfrm>
          <a:prstGeom prst="rect">
            <a:avLst/>
          </a:prstGeom>
          <a:ln/>
        </p:spPr>
        <p:txBody>
          <a:bodyPr lIns="92647" tIns="46324" rIns="92647" bIns="46324"/>
          <a:lstStyle/>
          <a:p>
            <a:fld id="{4F3285B8-56CA-4DD2-A5DE-CBEC6EABFC59}" type="slidenum">
              <a:rPr lang="en-US" altLang="en-US"/>
              <a:pPr/>
              <a:t>9</a:t>
            </a:fld>
            <a:endParaRPr lang="en-US" altLang="en-US"/>
          </a:p>
        </p:txBody>
      </p:sp>
      <p:sp>
        <p:nvSpPr>
          <p:cNvPr id="5122" name="Rectangle 2"/>
          <p:cNvSpPr>
            <a:spLocks noGrp="1" noRot="1" noChangeAspect="1" noChangeArrowheads="1" noTextEdit="1"/>
          </p:cNvSpPr>
          <p:nvPr>
            <p:ph type="sldImg"/>
          </p:nvPr>
        </p:nvSpPr>
        <p:spPr>
          <a:ln/>
        </p:spPr>
      </p:sp>
      <p:sp>
        <p:nvSpPr>
          <p:cNvPr id="512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34289464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D9D8D763-6901-46B6-9302-67762B3DCC65}" type="slidenum">
              <a:rPr lang="en-US" altLang="en-US" sz="1200"/>
              <a:pPr eaLnBrk="1" hangingPunct="1"/>
              <a:t>58</a:t>
            </a:fld>
            <a:endParaRPr lang="en-US" altLang="en-US" sz="1200"/>
          </a:p>
        </p:txBody>
      </p:sp>
      <p:sp>
        <p:nvSpPr>
          <p:cNvPr id="107523" name="Rectangle 4"/>
          <p:cNvSpPr>
            <a:spLocks noGrp="1" noRot="1" noChangeAspect="1" noChangeArrowheads="1" noTextEdit="1"/>
          </p:cNvSpPr>
          <p:nvPr>
            <p:ph type="sldImg"/>
          </p:nvPr>
        </p:nvSpPr>
        <p:spPr>
          <a:xfrm>
            <a:off x="947738" y="347663"/>
            <a:ext cx="5114925" cy="3835400"/>
          </a:xfrm>
        </p:spPr>
      </p:sp>
      <p:sp>
        <p:nvSpPr>
          <p:cNvPr id="107524"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Determining Significance Using The Matrix</a:t>
            </a:r>
          </a:p>
          <a:p>
            <a:pPr lvl="1" eaLnBrk="1" hangingPunct="1"/>
            <a:r>
              <a:rPr lang="en-US" altLang="en-US">
                <a:latin typeface="Arial" panose="020B0604020202020204" pitchFamily="34" charset="0"/>
              </a:rPr>
              <a:t>This is a vital step in the QFD process. The final analysis stage relies heavily on the use of the relationship symbols at the intersection of the wants and needs and characteristics/measures.</a:t>
            </a:r>
          </a:p>
          <a:p>
            <a:pPr lvl="1" eaLnBrk="1" hangingPunct="1"/>
            <a:r>
              <a:rPr lang="en-US" altLang="en-US">
                <a:latin typeface="Arial" panose="020B0604020202020204" pitchFamily="34" charset="0"/>
              </a:rPr>
              <a:t>Generally, the strong relationships are reserved for those cases in which the characteristics/measures are clearly a primary means to meet the related Customer want and need.</a:t>
            </a:r>
          </a:p>
          <a:p>
            <a:pPr lvl="1" eaLnBrk="1" hangingPunct="1"/>
            <a:r>
              <a:rPr lang="en-US" altLang="en-US">
                <a:latin typeface="Arial" panose="020B0604020202020204" pitchFamily="34" charset="0"/>
              </a:rPr>
              <a:t>The moderate and weak relationships are lesser relations as determined by the judgment of the cross-functional QFD team.</a:t>
            </a:r>
          </a:p>
        </p:txBody>
      </p:sp>
    </p:spTree>
    <p:extLst>
      <p:ext uri="{BB962C8B-B14F-4D97-AF65-F5344CB8AC3E}">
        <p14:creationId xmlns:p14="http://schemas.microsoft.com/office/powerpoint/2010/main" val="8958027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2C2171AC-EDA7-4867-9DFB-1124606F4A14}" type="slidenum">
              <a:rPr lang="en-US" altLang="en-US" sz="1200"/>
              <a:pPr eaLnBrk="1" hangingPunct="1"/>
              <a:t>59</a:t>
            </a:fld>
            <a:endParaRPr lang="en-US" altLang="en-US" sz="1200"/>
          </a:p>
        </p:txBody>
      </p:sp>
      <p:sp>
        <p:nvSpPr>
          <p:cNvPr id="108547" name="Line 2"/>
          <p:cNvSpPr>
            <a:spLocks noChangeShapeType="1"/>
          </p:cNvSpPr>
          <p:nvPr/>
        </p:nvSpPr>
        <p:spPr bwMode="auto">
          <a:xfrm flipV="1">
            <a:off x="1799662" y="910785"/>
            <a:ext cx="5053330" cy="12783"/>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txBody>
          <a:bodyPr wrap="none" lIns="92647" tIns="46324" rIns="92647" bIns="46324" anchor="ctr"/>
          <a:lstStyle/>
          <a:p>
            <a:endParaRPr lang="en-US"/>
          </a:p>
        </p:txBody>
      </p:sp>
      <p:sp>
        <p:nvSpPr>
          <p:cNvPr id="108548" name="Rectangle 51"/>
          <p:cNvSpPr>
            <a:spLocks noChangeArrowheads="1"/>
          </p:cNvSpPr>
          <p:nvPr/>
        </p:nvSpPr>
        <p:spPr bwMode="auto">
          <a:xfrm>
            <a:off x="1974921" y="230093"/>
            <a:ext cx="5191266" cy="848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1800" b="1"/>
              <a:t>SuperSudzer Example: Relationships:  Room 4</a:t>
            </a:r>
          </a:p>
        </p:txBody>
      </p:sp>
      <p:pic>
        <p:nvPicPr>
          <p:cNvPr id="108549" name="Picture 52" descr="Puck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190" y="802130"/>
            <a:ext cx="5504462" cy="8008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50" name="AutoShape 53"/>
          <p:cNvSpPr>
            <a:spLocks noChangeArrowheads="1"/>
          </p:cNvSpPr>
          <p:nvPr/>
        </p:nvSpPr>
        <p:spPr bwMode="auto">
          <a:xfrm>
            <a:off x="2656488" y="5012515"/>
            <a:ext cx="2137198" cy="311584"/>
          </a:xfrm>
          <a:prstGeom prst="roundRect">
            <a:avLst>
              <a:gd name="adj" fmla="val 10417"/>
            </a:avLst>
          </a:prstGeom>
          <a:noFill/>
          <a:ln w="25400">
            <a:solidFill>
              <a:srgbClr val="0000CC"/>
            </a:solidFill>
            <a:round/>
            <a:headEnd/>
            <a:tailEnd/>
          </a:ln>
          <a:extLst>
            <a:ext uri="{909E8E84-426E-40DD-AFC4-6F175D3DCCD1}">
              <a14:hiddenFill xmlns:a14="http://schemas.microsoft.com/office/drawing/2010/main">
                <a:solidFill>
                  <a:srgbClr val="FFFFFF"/>
                </a:solidFill>
              </a14:hiddenFill>
            </a:ext>
          </a:extLst>
        </p:spPr>
        <p:txBody>
          <a:bodyPr lIns="92647" tIns="46324" rIns="92647" bIns="46324"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Tree>
    <p:extLst>
      <p:ext uri="{BB962C8B-B14F-4D97-AF65-F5344CB8AC3E}">
        <p14:creationId xmlns:p14="http://schemas.microsoft.com/office/powerpoint/2010/main" val="318446174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DB9350D9-945A-441D-B9A1-900A4A82DFB2}" type="slidenum">
              <a:rPr lang="en-AU" sz="1200">
                <a:latin typeface="Times New Roman" pitchFamily="18" charset="0"/>
              </a:rPr>
              <a:pPr/>
              <a:t>60</a:t>
            </a:fld>
            <a:endParaRPr lang="en-AU" sz="1200">
              <a:latin typeface="Times New Roman" pitchFamily="18" charset="0"/>
            </a:endParaRPr>
          </a:p>
        </p:txBody>
      </p:sp>
      <p:sp>
        <p:nvSpPr>
          <p:cNvPr id="243715" name="Rectangle 4"/>
          <p:cNvSpPr>
            <a:spLocks noGrp="1" noRot="1" noChangeAspect="1" noChangeArrowheads="1" noTextEdit="1"/>
          </p:cNvSpPr>
          <p:nvPr>
            <p:ph type="sldImg"/>
          </p:nvPr>
        </p:nvSpPr>
        <p:spPr>
          <a:xfrm>
            <a:off x="973138" y="344488"/>
            <a:ext cx="5064125" cy="3797300"/>
          </a:xfrm>
          <a:ln/>
        </p:spPr>
      </p:sp>
      <p:sp>
        <p:nvSpPr>
          <p:cNvPr id="243716"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eaLnBrk="1" hangingPunct="1"/>
            <a:endParaRPr lang="en-US"/>
          </a:p>
        </p:txBody>
      </p:sp>
    </p:spTree>
    <p:extLst>
      <p:ext uri="{BB962C8B-B14F-4D97-AF65-F5344CB8AC3E}">
        <p14:creationId xmlns:p14="http://schemas.microsoft.com/office/powerpoint/2010/main" val="313233243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noRot="1" noChangeAspect="1" noChangeArrowheads="1" noTextEdit="1"/>
          </p:cNvSpPr>
          <p:nvPr>
            <p:ph type="sldImg"/>
          </p:nvPr>
        </p:nvSpPr>
        <p:spPr>
          <a:xfrm>
            <a:off x="857250" y="323850"/>
            <a:ext cx="5297488" cy="3973513"/>
          </a:xfrm>
          <a:ln/>
        </p:spPr>
      </p:sp>
      <p:sp>
        <p:nvSpPr>
          <p:cNvPr id="239619" name="Rectangle 3"/>
          <p:cNvSpPr>
            <a:spLocks noGrp="1" noChangeArrowheads="1"/>
          </p:cNvSpPr>
          <p:nvPr>
            <p:ph type="body" idx="1"/>
          </p:nvPr>
        </p:nvSpPr>
        <p:spPr>
          <a:xfrm>
            <a:off x="934720" y="4371769"/>
            <a:ext cx="5140960" cy="41384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299328988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Rot="1" noChangeAspect="1" noChangeArrowheads="1" noTextEdit="1"/>
          </p:cNvSpPr>
          <p:nvPr>
            <p:ph type="sldImg"/>
          </p:nvPr>
        </p:nvSpPr>
        <p:spPr>
          <a:xfrm>
            <a:off x="857250" y="323850"/>
            <a:ext cx="5297488" cy="3973513"/>
          </a:xfrm>
          <a:ln/>
        </p:spPr>
      </p:sp>
      <p:sp>
        <p:nvSpPr>
          <p:cNvPr id="240643" name="Rectangle 3"/>
          <p:cNvSpPr>
            <a:spLocks noGrp="1" noChangeArrowheads="1"/>
          </p:cNvSpPr>
          <p:nvPr>
            <p:ph type="body" idx="1"/>
          </p:nvPr>
        </p:nvSpPr>
        <p:spPr>
          <a:xfrm>
            <a:off x="934720" y="4371769"/>
            <a:ext cx="5140960" cy="41384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17143971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Rot="1" noChangeAspect="1" noChangeArrowheads="1" noTextEdit="1"/>
          </p:cNvSpPr>
          <p:nvPr>
            <p:ph type="sldImg"/>
          </p:nvPr>
        </p:nvSpPr>
        <p:spPr>
          <a:xfrm>
            <a:off x="857250" y="323850"/>
            <a:ext cx="5297488" cy="3973513"/>
          </a:xfrm>
          <a:ln/>
        </p:spPr>
      </p:sp>
      <p:sp>
        <p:nvSpPr>
          <p:cNvPr id="241667" name="Rectangle 3"/>
          <p:cNvSpPr>
            <a:spLocks noGrp="1" noChangeArrowheads="1"/>
          </p:cNvSpPr>
          <p:nvPr>
            <p:ph type="body" idx="1"/>
          </p:nvPr>
        </p:nvSpPr>
        <p:spPr>
          <a:xfrm>
            <a:off x="934720" y="4371769"/>
            <a:ext cx="5140960" cy="41384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350609323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Rot="1" noChangeAspect="1" noChangeArrowheads="1" noTextEdit="1"/>
          </p:cNvSpPr>
          <p:nvPr>
            <p:ph type="sldImg"/>
          </p:nvPr>
        </p:nvSpPr>
        <p:spPr>
          <a:xfrm>
            <a:off x="973138" y="344488"/>
            <a:ext cx="5064125" cy="3797300"/>
          </a:xfrm>
          <a:ln/>
        </p:spPr>
      </p:sp>
      <p:sp>
        <p:nvSpPr>
          <p:cNvPr id="2426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82267775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C2E90025-B312-4CE3-A68E-8C3FB7D3DE2C}" type="slidenum">
              <a:rPr lang="en-US" altLang="en-US" sz="1200"/>
              <a:pPr eaLnBrk="1" hangingPunct="1"/>
              <a:t>66</a:t>
            </a:fld>
            <a:endParaRPr lang="en-US" altLang="en-US" sz="1200"/>
          </a:p>
        </p:txBody>
      </p:sp>
      <p:sp>
        <p:nvSpPr>
          <p:cNvPr id="88067" name="Rectangle 4"/>
          <p:cNvSpPr>
            <a:spLocks noGrp="1" noRot="1" noChangeAspect="1" noChangeArrowheads="1" noTextEdit="1"/>
          </p:cNvSpPr>
          <p:nvPr>
            <p:ph type="sldImg"/>
          </p:nvPr>
        </p:nvSpPr>
        <p:spPr>
          <a:xfrm>
            <a:off x="947738" y="347663"/>
            <a:ext cx="5114925" cy="3835400"/>
          </a:xfrm>
        </p:spPr>
      </p:sp>
      <p:sp>
        <p:nvSpPr>
          <p:cNvPr id="88068"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12671810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D93B464C-000A-4C49-B896-FE8D9FAB663D}" type="slidenum">
              <a:rPr lang="en-US" altLang="en-US" sz="1200"/>
              <a:pPr eaLnBrk="1" hangingPunct="1"/>
              <a:t>67</a:t>
            </a:fld>
            <a:endParaRPr lang="en-US" altLang="en-US" sz="1200"/>
          </a:p>
        </p:txBody>
      </p:sp>
      <p:sp>
        <p:nvSpPr>
          <p:cNvPr id="111619" name="Rectangle 4"/>
          <p:cNvSpPr>
            <a:spLocks noGrp="1" noRot="1" noChangeAspect="1" noChangeArrowheads="1" noTextEdit="1"/>
          </p:cNvSpPr>
          <p:nvPr>
            <p:ph type="sldImg"/>
          </p:nvPr>
        </p:nvSpPr>
        <p:spPr>
          <a:xfrm>
            <a:off x="947738" y="347663"/>
            <a:ext cx="5114925" cy="3835400"/>
          </a:xfrm>
        </p:spPr>
      </p:sp>
      <p:sp>
        <p:nvSpPr>
          <p:cNvPr id="111620"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Benchmarking your own and others’ products against the design measures which the team has established helps to define the level of real performance. It also helps you to answer the following questions:</a:t>
            </a:r>
          </a:p>
          <a:p>
            <a:pPr lvl="1" eaLnBrk="1" hangingPunct="1"/>
            <a:r>
              <a:rPr lang="en-US" altLang="en-US">
                <a:latin typeface="Arial" panose="020B0604020202020204" pitchFamily="34" charset="0"/>
              </a:rPr>
              <a:t>Has the team defined the right measures to predict Customer satisfaction?</a:t>
            </a:r>
          </a:p>
          <a:p>
            <a:pPr lvl="1" eaLnBrk="1" hangingPunct="1"/>
            <a:r>
              <a:rPr lang="en-US" altLang="en-US">
                <a:latin typeface="Arial" panose="020B0604020202020204" pitchFamily="34" charset="0"/>
              </a:rPr>
              <a:t>Does the product have perception, as opposed to technical problems?</a:t>
            </a:r>
            <a:br>
              <a:rPr lang="en-US" altLang="en-US">
                <a:latin typeface="Arial" panose="020B0604020202020204" pitchFamily="34" charset="0"/>
              </a:rPr>
            </a:br>
            <a:endParaRPr lang="en-US" altLang="en-US">
              <a:latin typeface="Arial" panose="020B0604020202020204" pitchFamily="34" charset="0"/>
            </a:endParaRPr>
          </a:p>
          <a:p>
            <a:pPr eaLnBrk="1" hangingPunct="1"/>
            <a:r>
              <a:rPr lang="en-US" altLang="en-US">
                <a:latin typeface="Arial" panose="020B0604020202020204" pitchFamily="34" charset="0"/>
              </a:rPr>
              <a:t>Going back to benchmark additional measures is a relatively expensive and time-consuming process in most industries. Therefore, it is recommended practice to benchmark only against the critical design measures. Critical measures will typically be the ones with high importance scores. Special consideration may need to be given to a measure which is new or complex. Typically, a team might only benchmark 50% of the design measures.</a:t>
            </a:r>
          </a:p>
        </p:txBody>
      </p:sp>
    </p:spTree>
    <p:extLst>
      <p:ext uri="{BB962C8B-B14F-4D97-AF65-F5344CB8AC3E}">
        <p14:creationId xmlns:p14="http://schemas.microsoft.com/office/powerpoint/2010/main" val="119538776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EF5F3A-36D3-B7B5-E2CB-0B8BC3E31455}"/>
            </a:ext>
          </a:extLst>
        </p:cNvPr>
        <p:cNvGrpSpPr/>
        <p:nvPr/>
      </p:nvGrpSpPr>
      <p:grpSpPr>
        <a:xfrm>
          <a:off x="0" y="0"/>
          <a:ext cx="0" cy="0"/>
          <a:chOff x="0" y="0"/>
          <a:chExt cx="0" cy="0"/>
        </a:xfrm>
      </p:grpSpPr>
      <p:sp>
        <p:nvSpPr>
          <p:cNvPr id="112642" name="Rectangle 7">
            <a:extLst>
              <a:ext uri="{FF2B5EF4-FFF2-40B4-BE49-F238E27FC236}">
                <a16:creationId xmlns:a16="http://schemas.microsoft.com/office/drawing/2014/main" id="{E00E5843-F1F6-B184-1690-C2BABCDA4E5D}"/>
              </a:ext>
            </a:extLst>
          </p:cNvPr>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76EADB5C-DD5F-4050-845E-11C3A358A4B2}" type="slidenum">
              <a:rPr lang="en-US" altLang="en-US" sz="1200"/>
              <a:pPr eaLnBrk="1" hangingPunct="1"/>
              <a:t>68</a:t>
            </a:fld>
            <a:endParaRPr lang="en-US" altLang="en-US" sz="1200"/>
          </a:p>
        </p:txBody>
      </p:sp>
      <p:sp>
        <p:nvSpPr>
          <p:cNvPr id="112643" name="Line 2">
            <a:extLst>
              <a:ext uri="{FF2B5EF4-FFF2-40B4-BE49-F238E27FC236}">
                <a16:creationId xmlns:a16="http://schemas.microsoft.com/office/drawing/2014/main" id="{9A90D210-52D8-6629-66A3-5A0011F82D30}"/>
              </a:ext>
            </a:extLst>
          </p:cNvPr>
          <p:cNvSpPr>
            <a:spLocks noChangeShapeType="1"/>
          </p:cNvSpPr>
          <p:nvPr/>
        </p:nvSpPr>
        <p:spPr bwMode="auto">
          <a:xfrm flipV="1">
            <a:off x="1799662" y="663116"/>
            <a:ext cx="5053330" cy="12783"/>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txBody>
          <a:bodyPr wrap="none" lIns="92647" tIns="46324" rIns="92647" bIns="46324" anchor="ctr"/>
          <a:lstStyle/>
          <a:p>
            <a:endParaRPr lang="en-US"/>
          </a:p>
        </p:txBody>
      </p:sp>
      <p:sp>
        <p:nvSpPr>
          <p:cNvPr id="112644" name="Rectangle 3">
            <a:extLst>
              <a:ext uri="{FF2B5EF4-FFF2-40B4-BE49-F238E27FC236}">
                <a16:creationId xmlns:a16="http://schemas.microsoft.com/office/drawing/2014/main" id="{0BE00037-8B77-36B5-E47E-374A739C8B98}"/>
              </a:ext>
            </a:extLst>
          </p:cNvPr>
          <p:cNvSpPr>
            <a:spLocks noChangeArrowheads="1"/>
          </p:cNvSpPr>
          <p:nvPr/>
        </p:nvSpPr>
        <p:spPr bwMode="auto">
          <a:xfrm>
            <a:off x="1671462" y="105460"/>
            <a:ext cx="5338939" cy="674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0" rIns="92647" bIns="0"/>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1800" b="1"/>
              <a:t>SuperSudzer Example: Technical Evaluation:  Room 5</a:t>
            </a:r>
            <a:endParaRPr lang="en-US" altLang="en-US" sz="1800"/>
          </a:p>
        </p:txBody>
      </p:sp>
      <p:pic>
        <p:nvPicPr>
          <p:cNvPr id="112645" name="Picture 4" descr="Puck1">
            <a:extLst>
              <a:ext uri="{FF2B5EF4-FFF2-40B4-BE49-F238E27FC236}">
                <a16:creationId xmlns:a16="http://schemas.microsoft.com/office/drawing/2014/main" id="{57CAE1B1-9F71-C038-8E0D-2C537DCF88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190" y="802130"/>
            <a:ext cx="5504462" cy="8008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46" name="AutoShape 5">
            <a:extLst>
              <a:ext uri="{FF2B5EF4-FFF2-40B4-BE49-F238E27FC236}">
                <a16:creationId xmlns:a16="http://schemas.microsoft.com/office/drawing/2014/main" id="{E04D12B7-9844-E4FF-4B68-68AA17022870}"/>
              </a:ext>
            </a:extLst>
          </p:cNvPr>
          <p:cNvSpPr>
            <a:spLocks noChangeArrowheads="1"/>
          </p:cNvSpPr>
          <p:nvPr/>
        </p:nvSpPr>
        <p:spPr bwMode="auto">
          <a:xfrm>
            <a:off x="483588" y="6875629"/>
            <a:ext cx="4391237" cy="324367"/>
          </a:xfrm>
          <a:prstGeom prst="roundRect">
            <a:avLst>
              <a:gd name="adj" fmla="val 16667"/>
            </a:avLst>
          </a:prstGeom>
          <a:noFill/>
          <a:ln w="25400">
            <a:solidFill>
              <a:srgbClr val="0000CC"/>
            </a:solidFill>
            <a:round/>
            <a:headEnd/>
            <a:tailEnd/>
          </a:ln>
          <a:extLst>
            <a:ext uri="{909E8E84-426E-40DD-AFC4-6F175D3DCCD1}">
              <a14:hiddenFill xmlns:a14="http://schemas.microsoft.com/office/drawing/2010/main">
                <a:solidFill>
                  <a:srgbClr val="FFFFFF"/>
                </a:solidFill>
              </a14:hiddenFill>
            </a:ext>
          </a:extLst>
        </p:spPr>
        <p:txBody>
          <a:bodyPr lIns="92647" tIns="46324" rIns="92647" bIns="46324"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Tree>
    <p:extLst>
      <p:ext uri="{BB962C8B-B14F-4D97-AF65-F5344CB8AC3E}">
        <p14:creationId xmlns:p14="http://schemas.microsoft.com/office/powerpoint/2010/main" val="28208951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34BD9EAD-9B27-4C91-A4F5-845DCF9DDF99}" type="slidenum">
              <a:rPr lang="en-AU" altLang="en-US" sz="1200"/>
              <a:pPr eaLnBrk="1" hangingPunct="1"/>
              <a:t>12</a:t>
            </a:fld>
            <a:endParaRPr lang="en-AU" altLang="en-US" sz="1200"/>
          </a:p>
        </p:txBody>
      </p:sp>
      <p:sp>
        <p:nvSpPr>
          <p:cNvPr id="82947" name="Rectangle 2"/>
          <p:cNvSpPr>
            <a:spLocks noGrp="1" noRot="1" noChangeAspect="1" noChangeArrowheads="1" noTextEdit="1"/>
          </p:cNvSpPr>
          <p:nvPr>
            <p:ph type="sldImg"/>
          </p:nvPr>
        </p:nvSpPr>
        <p:spPr>
          <a:xfrm>
            <a:off x="947738" y="347663"/>
            <a:ext cx="5114925" cy="3835400"/>
          </a:xfrm>
        </p:spPr>
      </p:sp>
      <p:sp>
        <p:nvSpPr>
          <p:cNvPr id="829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60441079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75DCE2B5-B515-4AE5-8046-CF0C7C53CBC8}" type="slidenum">
              <a:rPr lang="en-US" altLang="en-US" sz="1200"/>
              <a:pPr eaLnBrk="1" hangingPunct="1"/>
              <a:t>69</a:t>
            </a:fld>
            <a:endParaRPr lang="en-US" altLang="en-US" sz="1200"/>
          </a:p>
        </p:txBody>
      </p:sp>
      <p:sp>
        <p:nvSpPr>
          <p:cNvPr id="113667" name="Rectangle 4"/>
          <p:cNvSpPr>
            <a:spLocks noGrp="1" noRot="1" noChangeAspect="1" noChangeArrowheads="1" noTextEdit="1"/>
          </p:cNvSpPr>
          <p:nvPr>
            <p:ph type="sldImg"/>
          </p:nvPr>
        </p:nvSpPr>
        <p:spPr>
          <a:xfrm>
            <a:off x="947738" y="347663"/>
            <a:ext cx="5114925" cy="3835400"/>
          </a:xfrm>
        </p:spPr>
      </p:sp>
      <p:sp>
        <p:nvSpPr>
          <p:cNvPr id="113668"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latin typeface="Arial" panose="020B0604020202020204" pitchFamily="34" charset="0"/>
            </a:endParaRPr>
          </a:p>
        </p:txBody>
      </p:sp>
    </p:spTree>
    <p:extLst>
      <p:ext uri="{BB962C8B-B14F-4D97-AF65-F5344CB8AC3E}">
        <p14:creationId xmlns:p14="http://schemas.microsoft.com/office/powerpoint/2010/main" val="397459408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4B259021-52D2-4780-9492-7FEFEA8003B4}" type="slidenum">
              <a:rPr lang="en-US" altLang="en-US" sz="1200"/>
              <a:pPr eaLnBrk="1" hangingPunct="1"/>
              <a:t>70</a:t>
            </a:fld>
            <a:endParaRPr lang="en-US" altLang="en-US" sz="1200"/>
          </a:p>
        </p:txBody>
      </p:sp>
      <p:sp>
        <p:nvSpPr>
          <p:cNvPr id="114691" name="Rectangle 4"/>
          <p:cNvSpPr>
            <a:spLocks noGrp="1" noRot="1" noChangeAspect="1" noChangeArrowheads="1" noTextEdit="1"/>
          </p:cNvSpPr>
          <p:nvPr>
            <p:ph type="sldImg"/>
          </p:nvPr>
        </p:nvSpPr>
        <p:spPr>
          <a:xfrm>
            <a:off x="947738" y="347663"/>
            <a:ext cx="5114925" cy="3835400"/>
          </a:xfrm>
        </p:spPr>
      </p:sp>
      <p:sp>
        <p:nvSpPr>
          <p:cNvPr id="114692"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How Should We Set Up Our Target Values?</a:t>
            </a:r>
          </a:p>
          <a:p>
            <a:pPr lvl="1" eaLnBrk="1" hangingPunct="1"/>
            <a:r>
              <a:rPr lang="en-US" altLang="en-US">
                <a:latin typeface="Arial" panose="020B0604020202020204" pitchFamily="34" charset="0"/>
              </a:rPr>
              <a:t>The final goal of many QFD projects is to set the Target Values for the design measures.  This step occurs when the data gathered throughout the process is brought together and final decisions are made to answer the question, “What are we really going to do (with respect to this product or service)?”</a:t>
            </a:r>
          </a:p>
          <a:p>
            <a:pPr lvl="1" eaLnBrk="1" hangingPunct="1"/>
            <a:r>
              <a:rPr lang="en-US" altLang="en-US">
                <a:latin typeface="Arial" panose="020B0604020202020204" pitchFamily="34" charset="0"/>
              </a:rPr>
              <a:t>Setting Target Values should be relatively easy because:</a:t>
            </a:r>
          </a:p>
          <a:p>
            <a:pPr marL="926470" lvl="2" indent="0" eaLnBrk="1" hangingPunct="1"/>
            <a:r>
              <a:rPr lang="en-US" altLang="en-US"/>
              <a:t>The team has already defined where they want their product to be positioned for the Customer.</a:t>
            </a:r>
          </a:p>
          <a:p>
            <a:pPr marL="926470" lvl="2" indent="0" eaLnBrk="1" hangingPunct="1"/>
            <a:r>
              <a:rPr lang="en-US" altLang="en-US"/>
              <a:t>The team has benchmarked the existing products to gain a good understanding of what level of actual performance is required in order to produce the desired level of perceived performance.</a:t>
            </a:r>
          </a:p>
          <a:p>
            <a:pPr marL="926470" lvl="2" indent="0" eaLnBrk="1" hangingPunct="1"/>
            <a:r>
              <a:rPr lang="en-US" altLang="en-US"/>
              <a:t>The team will soon evaluate the correlation between design measures in order to determine what compromises may be required and how those compromises will be made.</a:t>
            </a:r>
            <a:br>
              <a:rPr lang="en-US" altLang="en-US"/>
            </a:br>
            <a:endParaRPr lang="en-US" altLang="en-US"/>
          </a:p>
          <a:p>
            <a:pPr eaLnBrk="1" hangingPunct="1"/>
            <a:r>
              <a:rPr lang="en-US" altLang="en-US">
                <a:latin typeface="Arial" panose="020B0604020202020204" pitchFamily="34" charset="0"/>
              </a:rPr>
              <a:t>Taking into account all of this information, the team decides upon the targets which they will shoot for.  Normally at this point, the team would not decide how they are going to achieve the target values.  They are just stating, “We know that we have to achieve this level of performance if we are going to be perceived the way in which we want to be perceived.”</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25534667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76C1FD86-6770-4B9C-B0A7-71A10133F360}" type="slidenum">
              <a:rPr lang="en-US" altLang="en-US" sz="1200"/>
              <a:pPr eaLnBrk="1" hangingPunct="1"/>
              <a:t>71</a:t>
            </a:fld>
            <a:endParaRPr lang="en-US" altLang="en-US" sz="1200"/>
          </a:p>
        </p:txBody>
      </p:sp>
      <p:sp>
        <p:nvSpPr>
          <p:cNvPr id="115715" name="Rectangle 4"/>
          <p:cNvSpPr>
            <a:spLocks noGrp="1" noRot="1" noChangeAspect="1" noChangeArrowheads="1" noTextEdit="1"/>
          </p:cNvSpPr>
          <p:nvPr>
            <p:ph type="sldImg"/>
          </p:nvPr>
        </p:nvSpPr>
        <p:spPr>
          <a:xfrm>
            <a:off x="947738" y="347663"/>
            <a:ext cx="5114925" cy="3835400"/>
          </a:xfrm>
        </p:spPr>
      </p:sp>
      <p:sp>
        <p:nvSpPr>
          <p:cNvPr id="115716"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There is no cookbook for setting targets and specifications.  This is a function of business know-how and technical expertise.</a:t>
            </a:r>
          </a:p>
          <a:p>
            <a:pPr lvl="1" eaLnBrk="1" hangingPunct="1"/>
            <a:r>
              <a:rPr lang="en-US" altLang="en-US">
                <a:latin typeface="Arial" panose="020B0604020202020204" pitchFamily="34" charset="0"/>
              </a:rPr>
              <a:t>Kano Model: Targets may be set after considering the type of need being addressed.</a:t>
            </a:r>
          </a:p>
          <a:p>
            <a:pPr lvl="1" eaLnBrk="1" hangingPunct="1"/>
            <a:r>
              <a:rPr lang="en-US" altLang="en-US">
                <a:latin typeface="Arial" panose="020B0604020202020204" pitchFamily="34" charset="0"/>
              </a:rPr>
              <a:t>Must-Be: The design must be based upon achievement of these requirements.</a:t>
            </a:r>
          </a:p>
          <a:p>
            <a:pPr lvl="1" eaLnBrk="1" hangingPunct="1"/>
            <a:r>
              <a:rPr lang="en-US" altLang="en-US">
                <a:latin typeface="Arial" panose="020B0604020202020204" pitchFamily="34" charset="0"/>
              </a:rPr>
              <a:t>More is Better: The better the performance, the higher the satisfaction. Doing better than the competition and/or understanding the relationship between the CTQ and Customer satisfaction are possible bases for targets.</a:t>
            </a:r>
          </a:p>
          <a:p>
            <a:pPr lvl="1" eaLnBrk="1" hangingPunct="1"/>
            <a:r>
              <a:rPr lang="en-US" altLang="en-US">
                <a:latin typeface="Arial" panose="020B0604020202020204" pitchFamily="34" charset="0"/>
              </a:rPr>
              <a:t>Delighter: There is little “downside” to not setting an aggressive target, but potential significant gain by being aggressive here.</a:t>
            </a:r>
          </a:p>
          <a:p>
            <a:pPr lvl="1" eaLnBrk="1" hangingPunct="1"/>
            <a:r>
              <a:rPr lang="en-US" altLang="en-US">
                <a:latin typeface="Arial" panose="020B0604020202020204" pitchFamily="34" charset="0"/>
              </a:rPr>
              <a:t>Tips: Current or projected capability to achieve a performance level should not be the primary basis for establishing targets. To ensure success in the market, the Customer and competitive information should be the primary drivers.</a:t>
            </a:r>
          </a:p>
        </p:txBody>
      </p:sp>
    </p:spTree>
    <p:extLst>
      <p:ext uri="{BB962C8B-B14F-4D97-AF65-F5344CB8AC3E}">
        <p14:creationId xmlns:p14="http://schemas.microsoft.com/office/powerpoint/2010/main" val="226285695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074B92EC-F216-402F-BC42-3BE3BC585273}" type="slidenum">
              <a:rPr lang="en-US" altLang="en-US" sz="1200"/>
              <a:pPr eaLnBrk="1" hangingPunct="1"/>
              <a:t>72</a:t>
            </a:fld>
            <a:endParaRPr lang="en-US" altLang="en-US" sz="1200"/>
          </a:p>
        </p:txBody>
      </p:sp>
      <p:grpSp>
        <p:nvGrpSpPr>
          <p:cNvPr id="116739" name="Group 2"/>
          <p:cNvGrpSpPr>
            <a:grpSpLocks/>
          </p:cNvGrpSpPr>
          <p:nvPr/>
        </p:nvGrpSpPr>
        <p:grpSpPr bwMode="auto">
          <a:xfrm>
            <a:off x="2606181" y="5712381"/>
            <a:ext cx="2135576" cy="1142476"/>
            <a:chOff x="720" y="3792"/>
            <a:chExt cx="1344" cy="720"/>
          </a:xfrm>
        </p:grpSpPr>
        <p:sp>
          <p:nvSpPr>
            <p:cNvPr id="116746" name="Line 3"/>
            <p:cNvSpPr>
              <a:spLocks noChangeShapeType="1"/>
            </p:cNvSpPr>
            <p:nvPr/>
          </p:nvSpPr>
          <p:spPr bwMode="auto">
            <a:xfrm>
              <a:off x="720" y="3792"/>
              <a:ext cx="0" cy="72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p>
          </p:txBody>
        </p:sp>
        <p:sp>
          <p:nvSpPr>
            <p:cNvPr id="116747" name="Line 4"/>
            <p:cNvSpPr>
              <a:spLocks noChangeShapeType="1"/>
            </p:cNvSpPr>
            <p:nvPr/>
          </p:nvSpPr>
          <p:spPr bwMode="auto">
            <a:xfrm>
              <a:off x="720" y="4512"/>
              <a:ext cx="13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6302" tIns="86302" rIns="86302" bIns="86302" anchor="ctr">
              <a:spAutoFit/>
            </a:bodyPr>
            <a:lstStyle/>
            <a:p>
              <a:endParaRPr lang="en-US"/>
            </a:p>
          </p:txBody>
        </p:sp>
      </p:grpSp>
      <p:sp>
        <p:nvSpPr>
          <p:cNvPr id="116740" name="Line 5"/>
          <p:cNvSpPr>
            <a:spLocks noChangeShapeType="1"/>
          </p:cNvSpPr>
          <p:nvPr/>
        </p:nvSpPr>
        <p:spPr bwMode="auto">
          <a:xfrm>
            <a:off x="3331563" y="5712381"/>
            <a:ext cx="0" cy="114247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7441" tIns="87441" rIns="87441" bIns="87441" anchor="ctr">
            <a:spAutoFit/>
          </a:bodyPr>
          <a:lstStyle/>
          <a:p>
            <a:endParaRPr lang="en-US"/>
          </a:p>
        </p:txBody>
      </p:sp>
      <p:sp>
        <p:nvSpPr>
          <p:cNvPr id="116741" name="Line 6"/>
          <p:cNvSpPr>
            <a:spLocks noChangeShapeType="1"/>
          </p:cNvSpPr>
          <p:nvPr/>
        </p:nvSpPr>
        <p:spPr bwMode="auto">
          <a:xfrm>
            <a:off x="4053699" y="5712381"/>
            <a:ext cx="0" cy="114247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7441" tIns="87441" rIns="87441" bIns="87441" anchor="ctr">
            <a:spAutoFit/>
          </a:bodyPr>
          <a:lstStyle/>
          <a:p>
            <a:endParaRPr lang="en-US"/>
          </a:p>
        </p:txBody>
      </p:sp>
      <p:sp>
        <p:nvSpPr>
          <p:cNvPr id="116742" name="Freeform 7"/>
          <p:cNvSpPr>
            <a:spLocks/>
          </p:cNvSpPr>
          <p:nvPr/>
        </p:nvSpPr>
        <p:spPr bwMode="auto">
          <a:xfrm>
            <a:off x="2606181" y="6030356"/>
            <a:ext cx="2135576" cy="377097"/>
          </a:xfrm>
          <a:custGeom>
            <a:avLst/>
            <a:gdLst>
              <a:gd name="T0" fmla="*/ 0 w 2112"/>
              <a:gd name="T1" fmla="*/ 99466652 h 1410"/>
              <a:gd name="T2" fmla="*/ 463799213 w 2112"/>
              <a:gd name="T3" fmla="*/ 88461773 h 1410"/>
              <a:gd name="T4" fmla="*/ 592958538 w 2112"/>
              <a:gd name="T5" fmla="*/ 71954588 h 1410"/>
              <a:gd name="T6" fmla="*/ 645795634 w 2112"/>
              <a:gd name="T7" fmla="*/ 35130745 h 1410"/>
              <a:gd name="T8" fmla="*/ 769084171 w 2112"/>
              <a:gd name="T9" fmla="*/ 12274703 h 1410"/>
              <a:gd name="T10" fmla="*/ 1033273609 w 2112"/>
              <a:gd name="T11" fmla="*/ 423275 h 1410"/>
              <a:gd name="T12" fmla="*/ 1350301132 w 2112"/>
              <a:gd name="T13" fmla="*/ 9735054 h 1410"/>
              <a:gd name="T14" fmla="*/ 1450105525 w 2112"/>
              <a:gd name="T15" fmla="*/ 35130745 h 1410"/>
              <a:gd name="T16" fmla="*/ 1514685187 w 2112"/>
              <a:gd name="T17" fmla="*/ 61796259 h 1410"/>
              <a:gd name="T18" fmla="*/ 1620361358 w 2112"/>
              <a:gd name="T19" fmla="*/ 89308323 h 1410"/>
              <a:gd name="T20" fmla="*/ 2066547217 w 2112"/>
              <a:gd name="T21" fmla="*/ 96080454 h 14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12"/>
              <a:gd name="T34" fmla="*/ 0 h 1410"/>
              <a:gd name="T35" fmla="*/ 2112 w 2112"/>
              <a:gd name="T36" fmla="*/ 1410 h 14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12" h="1410">
                <a:moveTo>
                  <a:pt x="0" y="1410"/>
                </a:moveTo>
                <a:cubicBezTo>
                  <a:pt x="79" y="1384"/>
                  <a:pt x="373" y="1319"/>
                  <a:pt x="474" y="1254"/>
                </a:cubicBezTo>
                <a:cubicBezTo>
                  <a:pt x="575" y="1189"/>
                  <a:pt x="575" y="1146"/>
                  <a:pt x="606" y="1020"/>
                </a:cubicBezTo>
                <a:cubicBezTo>
                  <a:pt x="637" y="894"/>
                  <a:pt x="630" y="639"/>
                  <a:pt x="660" y="498"/>
                </a:cubicBezTo>
                <a:cubicBezTo>
                  <a:pt x="690" y="357"/>
                  <a:pt x="720" y="256"/>
                  <a:pt x="786" y="174"/>
                </a:cubicBezTo>
                <a:cubicBezTo>
                  <a:pt x="852" y="92"/>
                  <a:pt x="957" y="12"/>
                  <a:pt x="1056" y="6"/>
                </a:cubicBezTo>
                <a:cubicBezTo>
                  <a:pt x="1155" y="0"/>
                  <a:pt x="1309" y="56"/>
                  <a:pt x="1380" y="138"/>
                </a:cubicBezTo>
                <a:cubicBezTo>
                  <a:pt x="1451" y="220"/>
                  <a:pt x="1454" y="375"/>
                  <a:pt x="1482" y="498"/>
                </a:cubicBezTo>
                <a:cubicBezTo>
                  <a:pt x="1510" y="621"/>
                  <a:pt x="1519" y="748"/>
                  <a:pt x="1548" y="876"/>
                </a:cubicBezTo>
                <a:cubicBezTo>
                  <a:pt x="1577" y="1004"/>
                  <a:pt x="1562" y="1185"/>
                  <a:pt x="1656" y="1266"/>
                </a:cubicBezTo>
                <a:cubicBezTo>
                  <a:pt x="1750" y="1347"/>
                  <a:pt x="2017" y="1342"/>
                  <a:pt x="2112" y="136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87441" tIns="87441" rIns="87441" bIns="87441" anchor="ctr">
            <a:spAutoFit/>
          </a:bodyPr>
          <a:lstStyle/>
          <a:p>
            <a:endParaRPr lang="en-US"/>
          </a:p>
        </p:txBody>
      </p:sp>
      <p:sp>
        <p:nvSpPr>
          <p:cNvPr id="116743" name="Text Box 8"/>
          <p:cNvSpPr txBox="1">
            <a:spLocks noChangeArrowheads="1"/>
          </p:cNvSpPr>
          <p:nvPr/>
        </p:nvSpPr>
        <p:spPr bwMode="auto">
          <a:xfrm>
            <a:off x="1001255" y="7287880"/>
            <a:ext cx="3594452" cy="1062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760" tIns="83760" rIns="83760" bIns="83760">
            <a:spAutoFit/>
          </a:bodyPr>
          <a:lstStyle>
            <a:lvl1pPr marL="171450" indent="-171450" defTabSz="876300" eaLnBrk="0" hangingPunct="0">
              <a:defRPr sz="1300">
                <a:solidFill>
                  <a:schemeClr val="tx1"/>
                </a:solidFill>
                <a:latin typeface="Times New Roman" panose="02020603050405020304" pitchFamily="18" charset="0"/>
              </a:defRPr>
            </a:lvl1pPr>
            <a:lvl2pPr marL="400050" indent="-114300" defTabSz="876300" eaLnBrk="0" hangingPunct="0">
              <a:defRPr sz="1300">
                <a:solidFill>
                  <a:schemeClr val="tx1"/>
                </a:solidFill>
                <a:latin typeface="Times New Roman" panose="02020603050405020304" pitchFamily="18" charset="0"/>
              </a:defRPr>
            </a:lvl2pPr>
            <a:lvl3pPr marL="1143000" indent="-228600" defTabSz="876300" eaLnBrk="0" hangingPunct="0">
              <a:defRPr sz="1300">
                <a:solidFill>
                  <a:schemeClr val="tx1"/>
                </a:solidFill>
                <a:latin typeface="Times New Roman" panose="02020603050405020304" pitchFamily="18" charset="0"/>
              </a:defRPr>
            </a:lvl3pPr>
            <a:lvl4pPr marL="1600200" indent="-228600" defTabSz="876300" eaLnBrk="0" hangingPunct="0">
              <a:defRPr sz="1300">
                <a:solidFill>
                  <a:schemeClr val="tx1"/>
                </a:solidFill>
                <a:latin typeface="Times New Roman" panose="02020603050405020304" pitchFamily="18" charset="0"/>
              </a:defRPr>
            </a:lvl4pPr>
            <a:lvl5pPr marL="2057400" indent="-228600" defTabSz="876300" eaLnBrk="0" hangingPunct="0">
              <a:defRPr sz="1300">
                <a:solidFill>
                  <a:schemeClr val="tx1"/>
                </a:solidFill>
                <a:latin typeface="Times New Roman" panose="02020603050405020304" pitchFamily="18" charset="0"/>
              </a:defRPr>
            </a:lvl5pPr>
            <a:lvl6pPr marL="2514600" indent="-228600" defTabSz="8763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763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763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763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buFont typeface="Monotype Sorts"/>
              <a:buChar char="o"/>
            </a:pPr>
            <a:r>
              <a:rPr lang="en-US" altLang="en-US" sz="1100" b="1"/>
              <a:t>Other methods to set spec limits include:</a:t>
            </a:r>
          </a:p>
          <a:p>
            <a:pPr lvl="1" eaLnBrk="1" hangingPunct="1">
              <a:buFontTx/>
              <a:buChar char="•"/>
            </a:pPr>
            <a:r>
              <a:rPr lang="en-US" altLang="en-US" sz="1100"/>
              <a:t>Competitors’ specs</a:t>
            </a:r>
          </a:p>
          <a:p>
            <a:pPr lvl="1" eaLnBrk="1" hangingPunct="1">
              <a:buFontTx/>
              <a:buChar char="•"/>
            </a:pPr>
            <a:r>
              <a:rPr lang="en-US" altLang="en-US" sz="1100"/>
              <a:t>Benchmark data</a:t>
            </a:r>
          </a:p>
          <a:p>
            <a:pPr lvl="1" eaLnBrk="1" hangingPunct="1">
              <a:buFontTx/>
              <a:buChar char="•"/>
            </a:pPr>
            <a:r>
              <a:rPr lang="en-US" altLang="en-US" sz="1100"/>
              <a:t>Legal requirements</a:t>
            </a:r>
          </a:p>
          <a:p>
            <a:pPr eaLnBrk="1" hangingPunct="1"/>
            <a:endParaRPr lang="en-US" altLang="en-US" sz="1400">
              <a:latin typeface="Arial" panose="020B0604020202020204" pitchFamily="34" charset="0"/>
            </a:endParaRPr>
          </a:p>
        </p:txBody>
      </p:sp>
      <p:sp>
        <p:nvSpPr>
          <p:cNvPr id="116744" name="Rectangle 11"/>
          <p:cNvSpPr>
            <a:spLocks noGrp="1" noRot="1" noChangeAspect="1" noChangeArrowheads="1" noTextEdit="1"/>
          </p:cNvSpPr>
          <p:nvPr>
            <p:ph type="sldImg"/>
          </p:nvPr>
        </p:nvSpPr>
        <p:spPr>
          <a:xfrm>
            <a:off x="947738" y="347663"/>
            <a:ext cx="5114925" cy="3835400"/>
          </a:xfrm>
        </p:spPr>
      </p:sp>
      <p:sp>
        <p:nvSpPr>
          <p:cNvPr id="116745" name="Rectangle 1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Specifications should be set such that most Customers will be satisfied with the results.</a:t>
            </a:r>
            <a:br>
              <a:rPr lang="en-US" altLang="en-US">
                <a:latin typeface="Arial" panose="020B0604020202020204" pitchFamily="34" charset="0"/>
              </a:rPr>
            </a:br>
            <a:endParaRPr lang="en-US" altLang="en-US">
              <a:latin typeface="Arial" panose="020B0604020202020204" pitchFamily="34" charset="0"/>
            </a:endParaRPr>
          </a:p>
          <a:p>
            <a:pPr eaLnBrk="1" hangingPunct="1"/>
            <a:r>
              <a:rPr lang="en-US" altLang="en-US">
                <a:latin typeface="Arial" panose="020B0604020202020204" pitchFamily="34" charset="0"/>
              </a:rPr>
              <a:t>Two-sided specs will usually have a different shaped curve.</a:t>
            </a:r>
          </a:p>
        </p:txBody>
      </p:sp>
    </p:spTree>
    <p:extLst>
      <p:ext uri="{BB962C8B-B14F-4D97-AF65-F5344CB8AC3E}">
        <p14:creationId xmlns:p14="http://schemas.microsoft.com/office/powerpoint/2010/main" val="91308530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98277D72-3B78-4C0D-8DAE-F1623A85CFBC}" type="slidenum">
              <a:rPr lang="en-US" altLang="en-US" sz="1200"/>
              <a:pPr eaLnBrk="1" hangingPunct="1"/>
              <a:t>73</a:t>
            </a:fld>
            <a:endParaRPr lang="en-US" altLang="en-US" sz="1200"/>
          </a:p>
        </p:txBody>
      </p:sp>
      <p:sp>
        <p:nvSpPr>
          <p:cNvPr id="117763" name="Rectangle 2"/>
          <p:cNvSpPr>
            <a:spLocks noChangeArrowheads="1"/>
          </p:cNvSpPr>
          <p:nvPr/>
        </p:nvSpPr>
        <p:spPr bwMode="auto">
          <a:xfrm>
            <a:off x="5374640" y="3750198"/>
            <a:ext cx="178506" cy="377097"/>
          </a:xfrm>
          <a:prstGeom prst="rect">
            <a:avLst/>
          </a:prstGeom>
          <a:solidFill>
            <a:schemeClr val="bg1"/>
          </a:solidFill>
          <a:ln w="9525">
            <a:solidFill>
              <a:schemeClr val="bg1"/>
            </a:solidFill>
            <a:miter lim="800000"/>
            <a:headEnd/>
            <a:tailEnd/>
          </a:ln>
        </p:spPr>
        <p:txBody>
          <a:bodyPr wrap="none" lIns="87441" tIns="87441" rIns="87441" bIns="87441"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117764" name="Rectangle 3"/>
          <p:cNvSpPr>
            <a:spLocks noChangeArrowheads="1"/>
          </p:cNvSpPr>
          <p:nvPr/>
        </p:nvSpPr>
        <p:spPr bwMode="gray">
          <a:xfrm>
            <a:off x="504685" y="5006123"/>
            <a:ext cx="6293132" cy="3197335"/>
          </a:xfrm>
          <a:prstGeom prst="rect">
            <a:avLst/>
          </a:prstGeom>
          <a:solidFill>
            <a:schemeClr val="bg1"/>
          </a:solidFill>
          <a:ln w="12700">
            <a:solidFill>
              <a:schemeClr val="tx1"/>
            </a:solidFill>
            <a:miter lim="800000"/>
            <a:headEnd/>
            <a:tailEnd/>
          </a:ln>
          <a:effectLst>
            <a:outerShdw dist="71842" dir="2700000" algn="ctr" rotWithShape="0">
              <a:schemeClr val="bg2"/>
            </a:outerShdw>
          </a:effectLst>
        </p:spPr>
        <p:txBody>
          <a:bodyPr lIns="8707" tIns="217690" rIns="8707" bIns="217690"/>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117765" name="Rectangle 4"/>
          <p:cNvSpPr>
            <a:spLocks noChangeArrowheads="1"/>
          </p:cNvSpPr>
          <p:nvPr/>
        </p:nvSpPr>
        <p:spPr bwMode="gray">
          <a:xfrm>
            <a:off x="516044" y="5018906"/>
            <a:ext cx="6281773" cy="544873"/>
          </a:xfrm>
          <a:prstGeom prst="rect">
            <a:avLst/>
          </a:prstGeom>
          <a:solidFill>
            <a:srgbClr val="DADAD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707" tIns="217690" rIns="8707" bIns="217690"/>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117766" name="Rectangle 5"/>
          <p:cNvSpPr>
            <a:spLocks noChangeArrowheads="1"/>
          </p:cNvSpPr>
          <p:nvPr/>
        </p:nvSpPr>
        <p:spPr bwMode="gray">
          <a:xfrm>
            <a:off x="2314081" y="5117974"/>
            <a:ext cx="3045954" cy="3141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07" tIns="217690" rIns="8707" bIns="217690"/>
          <a:lstStyle>
            <a:lvl1pPr marL="114300" indent="-114300" defTabSz="949325" eaLnBrk="0" hangingPunct="0">
              <a:tabLst>
                <a:tab pos="1316038" algn="ctr"/>
              </a:tabLst>
              <a:defRPr sz="1300">
                <a:solidFill>
                  <a:schemeClr val="tx1"/>
                </a:solidFill>
                <a:latin typeface="Times New Roman" panose="02020603050405020304" pitchFamily="18" charset="0"/>
              </a:defRPr>
            </a:lvl1pPr>
            <a:lvl2pPr marL="742950" indent="-285750" defTabSz="949325" eaLnBrk="0" hangingPunct="0">
              <a:tabLst>
                <a:tab pos="1316038" algn="ctr"/>
              </a:tabLst>
              <a:defRPr sz="1300">
                <a:solidFill>
                  <a:schemeClr val="tx1"/>
                </a:solidFill>
                <a:latin typeface="Times New Roman" panose="02020603050405020304" pitchFamily="18" charset="0"/>
              </a:defRPr>
            </a:lvl2pPr>
            <a:lvl3pPr marL="1143000" indent="-228600" defTabSz="949325" eaLnBrk="0" hangingPunct="0">
              <a:tabLst>
                <a:tab pos="1316038" algn="ctr"/>
              </a:tabLst>
              <a:defRPr sz="1300">
                <a:solidFill>
                  <a:schemeClr val="tx1"/>
                </a:solidFill>
                <a:latin typeface="Times New Roman" panose="02020603050405020304" pitchFamily="18" charset="0"/>
              </a:defRPr>
            </a:lvl3pPr>
            <a:lvl4pPr marL="1600200" indent="-228600" defTabSz="949325" eaLnBrk="0" hangingPunct="0">
              <a:tabLst>
                <a:tab pos="1316038" algn="ctr"/>
              </a:tabLst>
              <a:defRPr sz="1300">
                <a:solidFill>
                  <a:schemeClr val="tx1"/>
                </a:solidFill>
                <a:latin typeface="Times New Roman" panose="02020603050405020304" pitchFamily="18" charset="0"/>
              </a:defRPr>
            </a:lvl4pPr>
            <a:lvl5pPr marL="2057400" indent="-228600" defTabSz="949325" eaLnBrk="0" hangingPunct="0">
              <a:tabLst>
                <a:tab pos="1316038" algn="ctr"/>
              </a:tabLst>
              <a:defRPr sz="1300">
                <a:solidFill>
                  <a:schemeClr val="tx1"/>
                </a:solidFill>
                <a:latin typeface="Times New Roman" panose="02020603050405020304" pitchFamily="18" charset="0"/>
              </a:defRPr>
            </a:lvl5pPr>
            <a:lvl6pPr marL="2514600" indent="-228600" defTabSz="949325" eaLnBrk="0" fontAlgn="base" hangingPunct="0">
              <a:spcBef>
                <a:spcPct val="0"/>
              </a:spcBef>
              <a:spcAft>
                <a:spcPct val="0"/>
              </a:spcAft>
              <a:tabLst>
                <a:tab pos="1316038" algn="ctr"/>
              </a:tabLst>
              <a:defRPr sz="1300">
                <a:solidFill>
                  <a:schemeClr val="tx1"/>
                </a:solidFill>
                <a:latin typeface="Times New Roman" panose="02020603050405020304" pitchFamily="18" charset="0"/>
              </a:defRPr>
            </a:lvl6pPr>
            <a:lvl7pPr marL="2971800" indent="-228600" defTabSz="949325" eaLnBrk="0" fontAlgn="base" hangingPunct="0">
              <a:spcBef>
                <a:spcPct val="0"/>
              </a:spcBef>
              <a:spcAft>
                <a:spcPct val="0"/>
              </a:spcAft>
              <a:tabLst>
                <a:tab pos="1316038" algn="ctr"/>
              </a:tabLst>
              <a:defRPr sz="1300">
                <a:solidFill>
                  <a:schemeClr val="tx1"/>
                </a:solidFill>
                <a:latin typeface="Times New Roman" panose="02020603050405020304" pitchFamily="18" charset="0"/>
              </a:defRPr>
            </a:lvl7pPr>
            <a:lvl8pPr marL="3429000" indent="-228600" defTabSz="949325" eaLnBrk="0" fontAlgn="base" hangingPunct="0">
              <a:spcBef>
                <a:spcPct val="0"/>
              </a:spcBef>
              <a:spcAft>
                <a:spcPct val="0"/>
              </a:spcAft>
              <a:tabLst>
                <a:tab pos="1316038" algn="ctr"/>
              </a:tabLst>
              <a:defRPr sz="1300">
                <a:solidFill>
                  <a:schemeClr val="tx1"/>
                </a:solidFill>
                <a:latin typeface="Times New Roman" panose="02020603050405020304" pitchFamily="18" charset="0"/>
              </a:defRPr>
            </a:lvl8pPr>
            <a:lvl9pPr marL="3886200" indent="-228600" defTabSz="949325" eaLnBrk="0" fontAlgn="base" hangingPunct="0">
              <a:spcBef>
                <a:spcPct val="0"/>
              </a:spcBef>
              <a:spcAft>
                <a:spcPct val="0"/>
              </a:spcAft>
              <a:tabLst>
                <a:tab pos="1316038" algn="ctr"/>
              </a:tabLst>
              <a:defRPr sz="1300">
                <a:solidFill>
                  <a:schemeClr val="tx1"/>
                </a:solidFill>
                <a:latin typeface="Times New Roman" panose="02020603050405020304" pitchFamily="18" charset="0"/>
              </a:defRPr>
            </a:lvl9pPr>
          </a:lstStyle>
          <a:p>
            <a:pPr eaLnBrk="1" hangingPunct="1">
              <a:lnSpc>
                <a:spcPct val="90000"/>
              </a:lnSpc>
              <a:spcAft>
                <a:spcPct val="100000"/>
              </a:spcAft>
            </a:pPr>
            <a:r>
              <a:rPr lang="en-US" altLang="en-US" sz="1000" b="1"/>
              <a:t>		</a:t>
            </a:r>
            <a:r>
              <a:rPr lang="en-US" altLang="en-US" sz="1100" b="1"/>
              <a:t>What’s In It?</a:t>
            </a:r>
            <a:endParaRPr lang="en-US" altLang="en-US" sz="1000"/>
          </a:p>
          <a:p>
            <a:pPr eaLnBrk="1" hangingPunct="1">
              <a:lnSpc>
                <a:spcPct val="90000"/>
              </a:lnSpc>
              <a:spcAft>
                <a:spcPct val="100000"/>
              </a:spcAft>
              <a:buSzPct val="75000"/>
              <a:buFont typeface="Wingdings" panose="05000000000000000000" pitchFamily="2" charset="2"/>
              <a:buChar char="n"/>
            </a:pPr>
            <a:r>
              <a:rPr lang="en-US" altLang="en-US" sz="1000"/>
              <a:t>Detailed consumer needs</a:t>
            </a:r>
          </a:p>
          <a:p>
            <a:pPr eaLnBrk="1" hangingPunct="1">
              <a:lnSpc>
                <a:spcPct val="90000"/>
              </a:lnSpc>
              <a:spcAft>
                <a:spcPct val="100000"/>
              </a:spcAft>
              <a:buSzPct val="75000"/>
              <a:buFont typeface="Wingdings" panose="05000000000000000000" pitchFamily="2" charset="2"/>
              <a:buChar char="n"/>
            </a:pPr>
            <a:r>
              <a:rPr lang="en-US" altLang="en-US" sz="1000"/>
              <a:t>Consumer ranking of requirements and how they rate the performance of suppliers</a:t>
            </a:r>
          </a:p>
          <a:p>
            <a:pPr eaLnBrk="1" hangingPunct="1">
              <a:lnSpc>
                <a:spcPct val="90000"/>
              </a:lnSpc>
              <a:spcAft>
                <a:spcPct val="100000"/>
              </a:spcAft>
              <a:buSzPct val="75000"/>
              <a:buFont typeface="Wingdings" panose="05000000000000000000" pitchFamily="2" charset="2"/>
              <a:buChar char="n"/>
            </a:pPr>
            <a:r>
              <a:rPr lang="en-US" altLang="en-US" sz="1000"/>
              <a:t>The result of translating the consumer </a:t>
            </a:r>
            <a:br>
              <a:rPr lang="en-US" altLang="en-US" sz="1000"/>
            </a:br>
            <a:r>
              <a:rPr lang="en-US" altLang="en-US" sz="1000"/>
              <a:t>requirements to measures (quantifying)</a:t>
            </a:r>
          </a:p>
          <a:p>
            <a:pPr eaLnBrk="1" hangingPunct="1">
              <a:lnSpc>
                <a:spcPct val="90000"/>
              </a:lnSpc>
              <a:spcAft>
                <a:spcPct val="100000"/>
              </a:spcAft>
              <a:buSzPct val="75000"/>
              <a:buFont typeface="Wingdings" panose="05000000000000000000" pitchFamily="2" charset="2"/>
              <a:buChar char="n"/>
            </a:pPr>
            <a:r>
              <a:rPr lang="en-US" altLang="en-US" sz="1000"/>
              <a:t>Relationship of identified measures to consumer requirements</a:t>
            </a:r>
          </a:p>
          <a:p>
            <a:pPr eaLnBrk="1" hangingPunct="1">
              <a:lnSpc>
                <a:spcPct val="90000"/>
              </a:lnSpc>
              <a:spcAft>
                <a:spcPct val="100000"/>
              </a:spcAft>
              <a:buSzPct val="75000"/>
              <a:buFont typeface="Wingdings" panose="05000000000000000000" pitchFamily="2" charset="2"/>
              <a:buChar char="n"/>
            </a:pPr>
            <a:r>
              <a:rPr lang="en-US" altLang="en-US" sz="1000"/>
              <a:t>Comparison against competitors</a:t>
            </a:r>
          </a:p>
          <a:p>
            <a:pPr eaLnBrk="1" hangingPunct="1">
              <a:lnSpc>
                <a:spcPct val="90000"/>
              </a:lnSpc>
              <a:spcAft>
                <a:spcPct val="100000"/>
              </a:spcAft>
              <a:buSzPct val="75000"/>
              <a:buFont typeface="Wingdings" panose="05000000000000000000" pitchFamily="2" charset="2"/>
              <a:buChar char="n"/>
            </a:pPr>
            <a:r>
              <a:rPr lang="en-US" altLang="en-US" sz="1000"/>
              <a:t>What performance is required to meet or exceed consumer requirements</a:t>
            </a:r>
          </a:p>
          <a:p>
            <a:pPr eaLnBrk="1" hangingPunct="1">
              <a:lnSpc>
                <a:spcPct val="90000"/>
              </a:lnSpc>
              <a:spcAft>
                <a:spcPct val="100000"/>
              </a:spcAft>
              <a:buSzPct val="75000"/>
              <a:buFont typeface="Wingdings" panose="05000000000000000000" pitchFamily="2" charset="2"/>
              <a:buChar char="n"/>
            </a:pPr>
            <a:r>
              <a:rPr lang="en-US" altLang="en-US" sz="1000"/>
              <a:t>The correlation between the measures</a:t>
            </a:r>
          </a:p>
        </p:txBody>
      </p:sp>
      <p:sp>
        <p:nvSpPr>
          <p:cNvPr id="117767" name="Line 6"/>
          <p:cNvSpPr>
            <a:spLocks noChangeShapeType="1"/>
          </p:cNvSpPr>
          <p:nvPr/>
        </p:nvSpPr>
        <p:spPr bwMode="gray">
          <a:xfrm>
            <a:off x="504685" y="5563779"/>
            <a:ext cx="6293132"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lIns="8707" tIns="217690" rIns="8707" bIns="217690"/>
          <a:lstStyle/>
          <a:p>
            <a:endParaRPr lang="en-US"/>
          </a:p>
        </p:txBody>
      </p:sp>
      <p:sp>
        <p:nvSpPr>
          <p:cNvPr id="117768" name="Line 7"/>
          <p:cNvSpPr>
            <a:spLocks noChangeShapeType="1"/>
          </p:cNvSpPr>
          <p:nvPr/>
        </p:nvSpPr>
        <p:spPr bwMode="gray">
          <a:xfrm flipV="1">
            <a:off x="2281626" y="4994938"/>
            <a:ext cx="1623" cy="320852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707" tIns="217690" rIns="8707" bIns="217690"/>
          <a:lstStyle/>
          <a:p>
            <a:endParaRPr lang="en-US"/>
          </a:p>
        </p:txBody>
      </p:sp>
      <p:sp>
        <p:nvSpPr>
          <p:cNvPr id="117769" name="Line 8"/>
          <p:cNvSpPr>
            <a:spLocks noChangeShapeType="1"/>
          </p:cNvSpPr>
          <p:nvPr/>
        </p:nvSpPr>
        <p:spPr bwMode="gray">
          <a:xfrm flipV="1">
            <a:off x="5295125" y="4994938"/>
            <a:ext cx="3246" cy="320852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707" tIns="217690" rIns="8707" bIns="217690"/>
          <a:lstStyle/>
          <a:p>
            <a:endParaRPr lang="en-US"/>
          </a:p>
        </p:txBody>
      </p:sp>
      <p:sp>
        <p:nvSpPr>
          <p:cNvPr id="117770" name="Rectangle 9"/>
          <p:cNvSpPr>
            <a:spLocks noChangeArrowheads="1"/>
          </p:cNvSpPr>
          <p:nvPr/>
        </p:nvSpPr>
        <p:spPr bwMode="gray">
          <a:xfrm>
            <a:off x="5351922" y="5036483"/>
            <a:ext cx="1437781" cy="3373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07" tIns="217690" rIns="8707" bIns="217690"/>
          <a:lstStyle>
            <a:lvl1pPr defTabSz="949325" eaLnBrk="0" hangingPunct="0">
              <a:tabLst>
                <a:tab pos="1316038" algn="ctr"/>
              </a:tabLst>
              <a:defRPr sz="1300">
                <a:solidFill>
                  <a:schemeClr val="tx1"/>
                </a:solidFill>
                <a:latin typeface="Times New Roman" panose="02020603050405020304" pitchFamily="18" charset="0"/>
              </a:defRPr>
            </a:lvl1pPr>
            <a:lvl2pPr marL="742950" indent="-285750" defTabSz="949325" eaLnBrk="0" hangingPunct="0">
              <a:tabLst>
                <a:tab pos="1316038" algn="ctr"/>
              </a:tabLst>
              <a:defRPr sz="1300">
                <a:solidFill>
                  <a:schemeClr val="tx1"/>
                </a:solidFill>
                <a:latin typeface="Times New Roman" panose="02020603050405020304" pitchFamily="18" charset="0"/>
              </a:defRPr>
            </a:lvl2pPr>
            <a:lvl3pPr marL="1143000" indent="-228600" defTabSz="949325" eaLnBrk="0" hangingPunct="0">
              <a:tabLst>
                <a:tab pos="1316038" algn="ctr"/>
              </a:tabLst>
              <a:defRPr sz="1300">
                <a:solidFill>
                  <a:schemeClr val="tx1"/>
                </a:solidFill>
                <a:latin typeface="Times New Roman" panose="02020603050405020304" pitchFamily="18" charset="0"/>
              </a:defRPr>
            </a:lvl3pPr>
            <a:lvl4pPr marL="1600200" indent="-228600" defTabSz="949325" eaLnBrk="0" hangingPunct="0">
              <a:tabLst>
                <a:tab pos="1316038" algn="ctr"/>
              </a:tabLst>
              <a:defRPr sz="1300">
                <a:solidFill>
                  <a:schemeClr val="tx1"/>
                </a:solidFill>
                <a:latin typeface="Times New Roman" panose="02020603050405020304" pitchFamily="18" charset="0"/>
              </a:defRPr>
            </a:lvl4pPr>
            <a:lvl5pPr marL="2057400" indent="-228600" defTabSz="949325" eaLnBrk="0" hangingPunct="0">
              <a:tabLst>
                <a:tab pos="1316038" algn="ctr"/>
              </a:tabLst>
              <a:defRPr sz="1300">
                <a:solidFill>
                  <a:schemeClr val="tx1"/>
                </a:solidFill>
                <a:latin typeface="Times New Roman" panose="02020603050405020304" pitchFamily="18" charset="0"/>
              </a:defRPr>
            </a:lvl5pPr>
            <a:lvl6pPr marL="2514600" indent="-228600" defTabSz="949325" eaLnBrk="0" fontAlgn="base" hangingPunct="0">
              <a:spcBef>
                <a:spcPct val="0"/>
              </a:spcBef>
              <a:spcAft>
                <a:spcPct val="0"/>
              </a:spcAft>
              <a:tabLst>
                <a:tab pos="1316038" algn="ctr"/>
              </a:tabLst>
              <a:defRPr sz="1300">
                <a:solidFill>
                  <a:schemeClr val="tx1"/>
                </a:solidFill>
                <a:latin typeface="Times New Roman" panose="02020603050405020304" pitchFamily="18" charset="0"/>
              </a:defRPr>
            </a:lvl6pPr>
            <a:lvl7pPr marL="2971800" indent="-228600" defTabSz="949325" eaLnBrk="0" fontAlgn="base" hangingPunct="0">
              <a:spcBef>
                <a:spcPct val="0"/>
              </a:spcBef>
              <a:spcAft>
                <a:spcPct val="0"/>
              </a:spcAft>
              <a:tabLst>
                <a:tab pos="1316038" algn="ctr"/>
              </a:tabLst>
              <a:defRPr sz="1300">
                <a:solidFill>
                  <a:schemeClr val="tx1"/>
                </a:solidFill>
                <a:latin typeface="Times New Roman" panose="02020603050405020304" pitchFamily="18" charset="0"/>
              </a:defRPr>
            </a:lvl7pPr>
            <a:lvl8pPr marL="3429000" indent="-228600" defTabSz="949325" eaLnBrk="0" fontAlgn="base" hangingPunct="0">
              <a:spcBef>
                <a:spcPct val="0"/>
              </a:spcBef>
              <a:spcAft>
                <a:spcPct val="0"/>
              </a:spcAft>
              <a:tabLst>
                <a:tab pos="1316038" algn="ctr"/>
              </a:tabLst>
              <a:defRPr sz="1300">
                <a:solidFill>
                  <a:schemeClr val="tx1"/>
                </a:solidFill>
                <a:latin typeface="Times New Roman" panose="02020603050405020304" pitchFamily="18" charset="0"/>
              </a:defRPr>
            </a:lvl8pPr>
            <a:lvl9pPr marL="3886200" indent="-228600" defTabSz="949325" eaLnBrk="0" fontAlgn="base" hangingPunct="0">
              <a:spcBef>
                <a:spcPct val="0"/>
              </a:spcBef>
              <a:spcAft>
                <a:spcPct val="0"/>
              </a:spcAft>
              <a:tabLst>
                <a:tab pos="1316038" algn="ctr"/>
              </a:tabLst>
              <a:defRPr sz="1300">
                <a:solidFill>
                  <a:schemeClr val="tx1"/>
                </a:solidFill>
                <a:latin typeface="Times New Roman" panose="02020603050405020304" pitchFamily="18" charset="0"/>
              </a:defRPr>
            </a:lvl9pPr>
          </a:lstStyle>
          <a:p>
            <a:pPr eaLnBrk="1" hangingPunct="1">
              <a:lnSpc>
                <a:spcPct val="90000"/>
              </a:lnSpc>
              <a:spcAft>
                <a:spcPct val="50000"/>
              </a:spcAft>
            </a:pPr>
            <a:r>
              <a:rPr lang="en-US" altLang="en-US" sz="1000" b="1"/>
              <a:t>Where does this information come from?</a:t>
            </a:r>
          </a:p>
          <a:p>
            <a:pPr eaLnBrk="1" hangingPunct="1">
              <a:lnSpc>
                <a:spcPct val="90000"/>
              </a:lnSpc>
              <a:spcAft>
                <a:spcPct val="100000"/>
              </a:spcAft>
            </a:pPr>
            <a:r>
              <a:rPr lang="en-US" altLang="en-US" sz="1000"/>
              <a:t>Voice of the Consumer</a:t>
            </a:r>
          </a:p>
          <a:p>
            <a:pPr eaLnBrk="1" hangingPunct="1">
              <a:lnSpc>
                <a:spcPct val="90000"/>
              </a:lnSpc>
              <a:spcAft>
                <a:spcPct val="100000"/>
              </a:spcAft>
            </a:pPr>
            <a:r>
              <a:rPr lang="en-US" altLang="en-US" sz="1000"/>
              <a:t>Benchmarking</a:t>
            </a:r>
            <a:br>
              <a:rPr lang="en-US" altLang="en-US" sz="1000"/>
            </a:br>
            <a:r>
              <a:rPr lang="en-US" altLang="en-US" sz="1000"/>
              <a:t>Voice of the Consumer</a:t>
            </a:r>
          </a:p>
          <a:p>
            <a:pPr eaLnBrk="1" hangingPunct="1">
              <a:lnSpc>
                <a:spcPct val="90000"/>
              </a:lnSpc>
            </a:pPr>
            <a:r>
              <a:rPr lang="en-US" altLang="en-US" sz="1000"/>
              <a:t>Internal Expertise</a:t>
            </a:r>
          </a:p>
          <a:p>
            <a:pPr eaLnBrk="1" hangingPunct="1">
              <a:lnSpc>
                <a:spcPct val="90000"/>
              </a:lnSpc>
            </a:pPr>
            <a:endParaRPr lang="en-US" altLang="en-US" sz="1000"/>
          </a:p>
          <a:p>
            <a:pPr eaLnBrk="1" hangingPunct="1">
              <a:lnSpc>
                <a:spcPct val="90000"/>
              </a:lnSpc>
            </a:pPr>
            <a:endParaRPr lang="en-US" altLang="en-US" sz="1000"/>
          </a:p>
          <a:p>
            <a:pPr eaLnBrk="1" hangingPunct="1">
              <a:lnSpc>
                <a:spcPct val="90000"/>
              </a:lnSpc>
              <a:spcAft>
                <a:spcPct val="175000"/>
              </a:spcAft>
            </a:pPr>
            <a:r>
              <a:rPr lang="en-US" altLang="en-US" sz="1000"/>
              <a:t>Internal Expertise</a:t>
            </a:r>
          </a:p>
          <a:p>
            <a:pPr eaLnBrk="1" hangingPunct="1">
              <a:lnSpc>
                <a:spcPct val="90000"/>
              </a:lnSpc>
              <a:spcAft>
                <a:spcPct val="100000"/>
              </a:spcAft>
            </a:pPr>
            <a:r>
              <a:rPr lang="en-US" altLang="en-US" sz="1000"/>
              <a:t>Benchmarking</a:t>
            </a:r>
          </a:p>
          <a:p>
            <a:pPr eaLnBrk="1" hangingPunct="1">
              <a:lnSpc>
                <a:spcPct val="90000"/>
              </a:lnSpc>
            </a:pPr>
            <a:r>
              <a:rPr lang="en-US" altLang="en-US" sz="1000"/>
              <a:t>Benchmarking</a:t>
            </a:r>
          </a:p>
          <a:p>
            <a:pPr eaLnBrk="1" hangingPunct="1">
              <a:lnSpc>
                <a:spcPct val="90000"/>
              </a:lnSpc>
              <a:spcAft>
                <a:spcPct val="100000"/>
              </a:spcAft>
            </a:pPr>
            <a:r>
              <a:rPr lang="en-US" altLang="en-US" sz="1000"/>
              <a:t>Internal Expertise</a:t>
            </a:r>
          </a:p>
          <a:p>
            <a:pPr eaLnBrk="1" hangingPunct="1">
              <a:lnSpc>
                <a:spcPct val="90000"/>
              </a:lnSpc>
              <a:spcAft>
                <a:spcPct val="100000"/>
              </a:spcAft>
            </a:pPr>
            <a:r>
              <a:rPr lang="en-US" altLang="en-US" sz="1000"/>
              <a:t>Internal Expertise</a:t>
            </a:r>
            <a:endParaRPr lang="en-US" altLang="en-US" sz="1100" b="1"/>
          </a:p>
          <a:p>
            <a:pPr eaLnBrk="1" hangingPunct="1">
              <a:lnSpc>
                <a:spcPct val="90000"/>
              </a:lnSpc>
              <a:spcAft>
                <a:spcPct val="100000"/>
              </a:spcAft>
            </a:pPr>
            <a:endParaRPr lang="en-US" altLang="en-US" sz="1100" b="1"/>
          </a:p>
          <a:p>
            <a:pPr eaLnBrk="1" hangingPunct="1">
              <a:lnSpc>
                <a:spcPct val="90000"/>
              </a:lnSpc>
              <a:spcAft>
                <a:spcPct val="100000"/>
              </a:spcAft>
              <a:buSzPct val="75000"/>
              <a:buFont typeface="Wingdings" panose="05000000000000000000" pitchFamily="2" charset="2"/>
              <a:buChar char="n"/>
            </a:pPr>
            <a:endParaRPr lang="en-US" altLang="en-US" sz="1000"/>
          </a:p>
        </p:txBody>
      </p:sp>
      <p:sp>
        <p:nvSpPr>
          <p:cNvPr id="117771" name="Text Box 10"/>
          <p:cNvSpPr txBox="1">
            <a:spLocks noChangeArrowheads="1"/>
          </p:cNvSpPr>
          <p:nvPr/>
        </p:nvSpPr>
        <p:spPr bwMode="gray">
          <a:xfrm>
            <a:off x="504684" y="5078027"/>
            <a:ext cx="1776941" cy="362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07" tIns="217690" rIns="8707" bIns="217690"/>
          <a:lstStyle>
            <a:lvl1pPr defTabSz="893763" eaLnBrk="0" hangingPunct="0">
              <a:defRPr sz="1300">
                <a:solidFill>
                  <a:schemeClr val="tx1"/>
                </a:solidFill>
                <a:latin typeface="Times New Roman" panose="02020603050405020304" pitchFamily="18" charset="0"/>
              </a:defRPr>
            </a:lvl1pPr>
            <a:lvl2pPr marL="742950" indent="-285750" defTabSz="893763" eaLnBrk="0" hangingPunct="0">
              <a:defRPr sz="1300">
                <a:solidFill>
                  <a:schemeClr val="tx1"/>
                </a:solidFill>
                <a:latin typeface="Times New Roman" panose="02020603050405020304" pitchFamily="18" charset="0"/>
              </a:defRPr>
            </a:lvl2pPr>
            <a:lvl3pPr marL="1143000" indent="-228600" defTabSz="893763" eaLnBrk="0" hangingPunct="0">
              <a:defRPr sz="1300">
                <a:solidFill>
                  <a:schemeClr val="tx1"/>
                </a:solidFill>
                <a:latin typeface="Times New Roman" panose="02020603050405020304" pitchFamily="18" charset="0"/>
              </a:defRPr>
            </a:lvl3pPr>
            <a:lvl4pPr marL="1600200" indent="-228600" defTabSz="893763" eaLnBrk="0" hangingPunct="0">
              <a:defRPr sz="1300">
                <a:solidFill>
                  <a:schemeClr val="tx1"/>
                </a:solidFill>
                <a:latin typeface="Times New Roman" panose="02020603050405020304" pitchFamily="18" charset="0"/>
              </a:defRPr>
            </a:lvl4pPr>
            <a:lvl5pPr marL="2057400" indent="-228600" defTabSz="893763" eaLnBrk="0" hangingPunct="0">
              <a:defRPr sz="1300">
                <a:solidFill>
                  <a:schemeClr val="tx1"/>
                </a:solidFill>
                <a:latin typeface="Times New Roman" panose="02020603050405020304" pitchFamily="18" charset="0"/>
              </a:defRPr>
            </a:lvl5pPr>
            <a:lvl6pPr marL="2514600" indent="-228600" defTabSz="893763"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93763"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93763"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93763"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1100" b="1"/>
              <a:t>Room</a:t>
            </a:r>
            <a:endParaRPr lang="en-US" altLang="en-US" sz="2400"/>
          </a:p>
        </p:txBody>
      </p:sp>
      <p:sp>
        <p:nvSpPr>
          <p:cNvPr id="117772" name="Text Box 11"/>
          <p:cNvSpPr txBox="1">
            <a:spLocks noChangeArrowheads="1"/>
          </p:cNvSpPr>
          <p:nvPr/>
        </p:nvSpPr>
        <p:spPr bwMode="gray">
          <a:xfrm>
            <a:off x="574464" y="5435950"/>
            <a:ext cx="1783433" cy="2668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07" tIns="217690" rIns="8707" bIns="217690"/>
          <a:lstStyle>
            <a:lvl1pPr defTabSz="893763" eaLnBrk="0" hangingPunct="0">
              <a:defRPr sz="1300">
                <a:solidFill>
                  <a:schemeClr val="tx1"/>
                </a:solidFill>
                <a:latin typeface="Times New Roman" panose="02020603050405020304" pitchFamily="18" charset="0"/>
              </a:defRPr>
            </a:lvl1pPr>
            <a:lvl2pPr marL="742950" indent="-285750" defTabSz="893763" eaLnBrk="0" hangingPunct="0">
              <a:defRPr sz="1300">
                <a:solidFill>
                  <a:schemeClr val="tx1"/>
                </a:solidFill>
                <a:latin typeface="Times New Roman" panose="02020603050405020304" pitchFamily="18" charset="0"/>
              </a:defRPr>
            </a:lvl2pPr>
            <a:lvl3pPr marL="1143000" indent="-228600" defTabSz="893763" eaLnBrk="0" hangingPunct="0">
              <a:defRPr sz="1300">
                <a:solidFill>
                  <a:schemeClr val="tx1"/>
                </a:solidFill>
                <a:latin typeface="Times New Roman" panose="02020603050405020304" pitchFamily="18" charset="0"/>
              </a:defRPr>
            </a:lvl3pPr>
            <a:lvl4pPr marL="1600200" indent="-228600" defTabSz="893763" eaLnBrk="0" hangingPunct="0">
              <a:defRPr sz="1300">
                <a:solidFill>
                  <a:schemeClr val="tx1"/>
                </a:solidFill>
                <a:latin typeface="Times New Roman" panose="02020603050405020304" pitchFamily="18" charset="0"/>
              </a:defRPr>
            </a:lvl4pPr>
            <a:lvl5pPr marL="2057400" indent="-228600" defTabSz="893763" eaLnBrk="0" hangingPunct="0">
              <a:defRPr sz="1300">
                <a:solidFill>
                  <a:schemeClr val="tx1"/>
                </a:solidFill>
                <a:latin typeface="Times New Roman" panose="02020603050405020304" pitchFamily="18" charset="0"/>
              </a:defRPr>
            </a:lvl5pPr>
            <a:lvl6pPr marL="2514600" indent="-228600" defTabSz="893763"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93763"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93763"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93763"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1000"/>
              <a:t>1     Consumer Needs</a:t>
            </a:r>
          </a:p>
          <a:p>
            <a:pPr eaLnBrk="1" hangingPunct="1"/>
            <a:endParaRPr lang="en-US" altLang="en-US" sz="1000"/>
          </a:p>
          <a:p>
            <a:pPr eaLnBrk="1" hangingPunct="1"/>
            <a:r>
              <a:rPr lang="en-US" altLang="en-US" sz="1000"/>
              <a:t>2     Consumer Rating</a:t>
            </a:r>
          </a:p>
          <a:p>
            <a:pPr eaLnBrk="1" hangingPunct="1"/>
            <a:endParaRPr lang="en-US" altLang="en-US" sz="1000"/>
          </a:p>
          <a:p>
            <a:pPr eaLnBrk="1" hangingPunct="1"/>
            <a:endParaRPr lang="en-US" altLang="en-US" sz="900"/>
          </a:p>
          <a:p>
            <a:pPr eaLnBrk="1" hangingPunct="1"/>
            <a:r>
              <a:rPr lang="en-US" altLang="en-US" sz="1000"/>
              <a:t>3     Characteristics/Measures</a:t>
            </a:r>
          </a:p>
          <a:p>
            <a:pPr eaLnBrk="1" hangingPunct="1"/>
            <a:endParaRPr lang="en-US" altLang="en-US" sz="1500"/>
          </a:p>
          <a:p>
            <a:pPr eaLnBrk="1" hangingPunct="1"/>
            <a:r>
              <a:rPr lang="en-US" altLang="en-US" sz="1000"/>
              <a:t>4     Relationships</a:t>
            </a:r>
          </a:p>
          <a:p>
            <a:pPr eaLnBrk="1" hangingPunct="1"/>
            <a:endParaRPr lang="en-US" altLang="en-US" sz="1000"/>
          </a:p>
          <a:p>
            <a:pPr eaLnBrk="1" hangingPunct="1"/>
            <a:endParaRPr lang="en-US" altLang="en-US" sz="800"/>
          </a:p>
          <a:p>
            <a:pPr eaLnBrk="1" hangingPunct="1"/>
            <a:r>
              <a:rPr lang="en-US" altLang="en-US" sz="1000"/>
              <a:t>5     Technical Evaluation</a:t>
            </a:r>
          </a:p>
          <a:p>
            <a:pPr eaLnBrk="1" hangingPunct="1"/>
            <a:endParaRPr lang="en-US" altLang="en-US" sz="1000"/>
          </a:p>
          <a:p>
            <a:pPr eaLnBrk="1" hangingPunct="1"/>
            <a:r>
              <a:rPr lang="en-US" altLang="en-US" sz="1000"/>
              <a:t>6     Targets/Specifications</a:t>
            </a:r>
          </a:p>
          <a:p>
            <a:pPr eaLnBrk="1" hangingPunct="1"/>
            <a:endParaRPr lang="en-US" altLang="en-US" sz="1500"/>
          </a:p>
          <a:p>
            <a:pPr eaLnBrk="1" hangingPunct="1"/>
            <a:r>
              <a:rPr lang="en-US" altLang="en-US" sz="1000"/>
              <a:t>7     Correlation</a:t>
            </a:r>
          </a:p>
        </p:txBody>
      </p:sp>
      <p:sp>
        <p:nvSpPr>
          <p:cNvPr id="117773" name="Rectangle 12"/>
          <p:cNvSpPr>
            <a:spLocks noGrp="1" noRot="1" noChangeAspect="1" noChangeArrowheads="1" noTextEdit="1"/>
          </p:cNvSpPr>
          <p:nvPr>
            <p:ph type="sldImg"/>
          </p:nvPr>
        </p:nvSpPr>
        <p:spPr>
          <a:xfrm>
            <a:off x="949325" y="347663"/>
            <a:ext cx="5114925" cy="3835400"/>
          </a:xfrm>
        </p:spPr>
      </p:sp>
      <p:sp>
        <p:nvSpPr>
          <p:cNvPr id="117774" name="Rectangle 1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5975559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029392DB-EA90-4C06-970C-0313A538265B}" type="slidenum">
              <a:rPr lang="en-US" altLang="en-US" sz="1200"/>
              <a:pPr eaLnBrk="1" hangingPunct="1"/>
              <a:t>74</a:t>
            </a:fld>
            <a:endParaRPr lang="en-US" altLang="en-US" sz="1200"/>
          </a:p>
        </p:txBody>
      </p:sp>
      <p:sp>
        <p:nvSpPr>
          <p:cNvPr id="118787" name="Rectangle 4"/>
          <p:cNvSpPr>
            <a:spLocks noGrp="1" noRot="1" noChangeAspect="1" noChangeArrowheads="1" noTextEdit="1"/>
          </p:cNvSpPr>
          <p:nvPr>
            <p:ph type="sldImg"/>
          </p:nvPr>
        </p:nvSpPr>
        <p:spPr>
          <a:xfrm>
            <a:off x="947738" y="347663"/>
            <a:ext cx="5114925" cy="3835400"/>
          </a:xfrm>
        </p:spPr>
      </p:sp>
      <p:sp>
        <p:nvSpPr>
          <p:cNvPr id="118788"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latin typeface="Arial" panose="020B0604020202020204" pitchFamily="34" charset="0"/>
            </a:endParaRPr>
          </a:p>
        </p:txBody>
      </p:sp>
    </p:spTree>
    <p:extLst>
      <p:ext uri="{BB962C8B-B14F-4D97-AF65-F5344CB8AC3E}">
        <p14:creationId xmlns:p14="http://schemas.microsoft.com/office/powerpoint/2010/main" val="120595602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C75BAE06-A288-4276-8A22-D9069D7B164C}" type="slidenum">
              <a:rPr lang="en-US" altLang="en-US" sz="1200"/>
              <a:pPr eaLnBrk="1" hangingPunct="1"/>
              <a:t>75</a:t>
            </a:fld>
            <a:endParaRPr lang="en-US" altLang="en-US" sz="1200"/>
          </a:p>
        </p:txBody>
      </p:sp>
      <p:sp>
        <p:nvSpPr>
          <p:cNvPr id="119811" name="Rectangle 4"/>
          <p:cNvSpPr>
            <a:spLocks noGrp="1" noRot="1" noChangeAspect="1" noChangeArrowheads="1" noTextEdit="1"/>
          </p:cNvSpPr>
          <p:nvPr>
            <p:ph type="sldImg"/>
          </p:nvPr>
        </p:nvSpPr>
        <p:spPr>
          <a:xfrm>
            <a:off x="947738" y="347663"/>
            <a:ext cx="5114925" cy="3835400"/>
          </a:xfrm>
        </p:spPr>
      </p:sp>
      <p:sp>
        <p:nvSpPr>
          <p:cNvPr id="119812"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latin typeface="Arial" panose="020B0604020202020204" pitchFamily="34" charset="0"/>
            </a:endParaRPr>
          </a:p>
        </p:txBody>
      </p:sp>
    </p:spTree>
    <p:extLst>
      <p:ext uri="{BB962C8B-B14F-4D97-AF65-F5344CB8AC3E}">
        <p14:creationId xmlns:p14="http://schemas.microsoft.com/office/powerpoint/2010/main" val="365932235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0C02E39A-DE60-41DA-8AAD-1715118FEB88}" type="slidenum">
              <a:rPr lang="en-US" altLang="en-US" sz="1200"/>
              <a:pPr eaLnBrk="1" hangingPunct="1"/>
              <a:t>76</a:t>
            </a:fld>
            <a:endParaRPr lang="en-US" altLang="en-US" sz="1200"/>
          </a:p>
        </p:txBody>
      </p:sp>
      <p:sp>
        <p:nvSpPr>
          <p:cNvPr id="120835" name="Line 2"/>
          <p:cNvSpPr>
            <a:spLocks noChangeShapeType="1"/>
          </p:cNvSpPr>
          <p:nvPr/>
        </p:nvSpPr>
        <p:spPr bwMode="auto">
          <a:xfrm flipV="1">
            <a:off x="1538394" y="731824"/>
            <a:ext cx="5053330" cy="12783"/>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txBody>
          <a:bodyPr wrap="none" lIns="92647" tIns="46324" rIns="92647" bIns="46324" anchor="ctr"/>
          <a:lstStyle/>
          <a:p>
            <a:endParaRPr lang="en-US"/>
          </a:p>
        </p:txBody>
      </p:sp>
      <p:sp>
        <p:nvSpPr>
          <p:cNvPr id="120836" name="Rectangle 3"/>
          <p:cNvSpPr>
            <a:spLocks noChangeArrowheads="1"/>
          </p:cNvSpPr>
          <p:nvPr/>
        </p:nvSpPr>
        <p:spPr bwMode="auto">
          <a:xfrm>
            <a:off x="2703548" y="129428"/>
            <a:ext cx="4201372" cy="615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1800" b="1"/>
              <a:t>SuperSudzer Example: Targets and </a:t>
            </a:r>
            <a:br>
              <a:rPr lang="en-US" altLang="en-US" sz="1800" b="1"/>
            </a:br>
            <a:r>
              <a:rPr lang="en-US" altLang="en-US" sz="1800" b="1"/>
              <a:t>Specifications:  Room 6</a:t>
            </a:r>
            <a:endParaRPr lang="en-US" altLang="en-US" sz="1800"/>
          </a:p>
        </p:txBody>
      </p:sp>
      <p:pic>
        <p:nvPicPr>
          <p:cNvPr id="120837" name="Picture 4" descr="Puck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190" y="802130"/>
            <a:ext cx="5504462" cy="8008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838" name="AutoShape 5"/>
          <p:cNvSpPr>
            <a:spLocks noChangeArrowheads="1"/>
          </p:cNvSpPr>
          <p:nvPr/>
        </p:nvSpPr>
        <p:spPr bwMode="auto">
          <a:xfrm>
            <a:off x="507930" y="7979756"/>
            <a:ext cx="4362027" cy="325965"/>
          </a:xfrm>
          <a:prstGeom prst="roundRect">
            <a:avLst>
              <a:gd name="adj" fmla="val 16667"/>
            </a:avLst>
          </a:prstGeom>
          <a:noFill/>
          <a:ln w="25400">
            <a:solidFill>
              <a:srgbClr val="0000CC"/>
            </a:solidFill>
            <a:round/>
            <a:headEnd/>
            <a:tailEnd/>
          </a:ln>
          <a:extLst>
            <a:ext uri="{909E8E84-426E-40DD-AFC4-6F175D3DCCD1}">
              <a14:hiddenFill xmlns:a14="http://schemas.microsoft.com/office/drawing/2010/main">
                <a:solidFill>
                  <a:srgbClr val="FFFFFF"/>
                </a:solidFill>
              </a14:hiddenFill>
            </a:ext>
          </a:extLst>
        </p:spPr>
        <p:txBody>
          <a:bodyPr lIns="92647" tIns="46324" rIns="92647" bIns="46324"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120839" name="Text Box 6"/>
          <p:cNvSpPr txBox="1">
            <a:spLocks noChangeArrowheads="1"/>
          </p:cNvSpPr>
          <p:nvPr/>
        </p:nvSpPr>
        <p:spPr bwMode="auto">
          <a:xfrm>
            <a:off x="5025744" y="7509983"/>
            <a:ext cx="1807774" cy="1380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92647" tIns="46324" rIns="92647" bIns="46324">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1400" b="1">
                <a:latin typeface="Arial" panose="020B0604020202020204" pitchFamily="34" charset="0"/>
              </a:rPr>
              <a:t>Note: Additional Rows can be added to include Spec Limits and Sigma Level Targets</a:t>
            </a:r>
          </a:p>
        </p:txBody>
      </p:sp>
    </p:spTree>
    <p:extLst>
      <p:ext uri="{BB962C8B-B14F-4D97-AF65-F5344CB8AC3E}">
        <p14:creationId xmlns:p14="http://schemas.microsoft.com/office/powerpoint/2010/main" val="62805627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BA5BBB10-D80C-4429-B1B2-8036BF6E0955}" type="slidenum">
              <a:rPr lang="en-US" altLang="en-US" sz="1200"/>
              <a:pPr eaLnBrk="1" hangingPunct="1"/>
              <a:t>77</a:t>
            </a:fld>
            <a:endParaRPr lang="en-US" altLang="en-US" sz="1200"/>
          </a:p>
        </p:txBody>
      </p:sp>
      <p:sp>
        <p:nvSpPr>
          <p:cNvPr id="121859" name="Rectangle 4"/>
          <p:cNvSpPr>
            <a:spLocks noGrp="1" noRot="1" noChangeAspect="1" noChangeArrowheads="1" noTextEdit="1"/>
          </p:cNvSpPr>
          <p:nvPr>
            <p:ph type="sldImg"/>
          </p:nvPr>
        </p:nvSpPr>
        <p:spPr>
          <a:xfrm>
            <a:off x="947738" y="347663"/>
            <a:ext cx="5114925" cy="3835400"/>
          </a:xfrm>
        </p:spPr>
      </p:sp>
      <p:sp>
        <p:nvSpPr>
          <p:cNvPr id="121860"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eaLnBrk="1" hangingPunct="1"/>
            <a:r>
              <a:rPr lang="en-US" altLang="en-US">
                <a:latin typeface="Arial" panose="020B0604020202020204" pitchFamily="34" charset="0"/>
                <a:sym typeface="Monotype Sorts"/>
              </a:rPr>
              <a:t>  </a:t>
            </a:r>
            <a:r>
              <a:rPr lang="en-US" altLang="en-US">
                <a:latin typeface="Arial" panose="020B0604020202020204" pitchFamily="34" charset="0"/>
              </a:rPr>
              <a:t>It is recommended that the relationship matrix be filled by working in columns, considering the nature of the technical requirement and its orientation (For Maximize, Minimize, and Target).</a:t>
            </a:r>
          </a:p>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86009862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C71FB6EB-D2B5-4210-885B-8B709A284834}" type="slidenum">
              <a:rPr lang="en-US" altLang="en-US" sz="1200"/>
              <a:pPr eaLnBrk="1" hangingPunct="1"/>
              <a:t>78</a:t>
            </a:fld>
            <a:endParaRPr lang="en-US" altLang="en-US" sz="1200"/>
          </a:p>
        </p:txBody>
      </p:sp>
      <p:sp>
        <p:nvSpPr>
          <p:cNvPr id="122883" name="Rectangle 4"/>
          <p:cNvSpPr>
            <a:spLocks noGrp="1" noRot="1" noChangeAspect="1" noChangeArrowheads="1" noTextEdit="1"/>
          </p:cNvSpPr>
          <p:nvPr>
            <p:ph type="sldImg"/>
          </p:nvPr>
        </p:nvSpPr>
        <p:spPr>
          <a:xfrm>
            <a:off x="947738" y="347663"/>
            <a:ext cx="5114925" cy="3835400"/>
          </a:xfrm>
        </p:spPr>
      </p:sp>
      <p:sp>
        <p:nvSpPr>
          <p:cNvPr id="122884"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If Conflict Exists:</a:t>
            </a:r>
          </a:p>
          <a:p>
            <a:pPr lvl="1" eaLnBrk="1" hangingPunct="1"/>
            <a:r>
              <a:rPr lang="en-US" altLang="en-US">
                <a:latin typeface="Arial" panose="020B0604020202020204" pitchFamily="34" charset="0"/>
              </a:rPr>
              <a:t>Trade-off between measures may be required</a:t>
            </a:r>
          </a:p>
          <a:p>
            <a:pPr lvl="1" eaLnBrk="1" hangingPunct="1"/>
            <a:r>
              <a:rPr lang="en-US" altLang="en-US">
                <a:latin typeface="Arial" panose="020B0604020202020204" pitchFamily="34" charset="0"/>
              </a:rPr>
              <a:t>Use an alternate measure.  (This may lead to a re-evaluation of Room 4.)</a:t>
            </a:r>
          </a:p>
        </p:txBody>
      </p:sp>
    </p:spTree>
    <p:extLst>
      <p:ext uri="{BB962C8B-B14F-4D97-AF65-F5344CB8AC3E}">
        <p14:creationId xmlns:p14="http://schemas.microsoft.com/office/powerpoint/2010/main" val="16086167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830263" y="327025"/>
            <a:ext cx="5351462" cy="4013200"/>
          </a:xfrm>
        </p:spPr>
      </p:sp>
      <p:sp>
        <p:nvSpPr>
          <p:cNvPr id="84995" name="Rectangle 3"/>
          <p:cNvSpPr>
            <a:spLocks noGrp="1" noChangeArrowheads="1"/>
          </p:cNvSpPr>
          <p:nvPr>
            <p:ph type="body" idx="1"/>
          </p:nvPr>
        </p:nvSpPr>
        <p:spPr>
          <a:xfrm>
            <a:off x="934720" y="4416509"/>
            <a:ext cx="5140960" cy="41800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Tree>
    <p:extLst>
      <p:ext uri="{BB962C8B-B14F-4D97-AF65-F5344CB8AC3E}">
        <p14:creationId xmlns:p14="http://schemas.microsoft.com/office/powerpoint/2010/main" val="203047738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ACC06C16-FD6D-4319-A75D-407BBB201A5B}" type="slidenum">
              <a:rPr lang="en-US" altLang="en-US" sz="1200"/>
              <a:pPr eaLnBrk="1" hangingPunct="1"/>
              <a:t>79</a:t>
            </a:fld>
            <a:endParaRPr lang="en-US" altLang="en-US" sz="1200"/>
          </a:p>
        </p:txBody>
      </p:sp>
      <p:sp>
        <p:nvSpPr>
          <p:cNvPr id="123907" name="Rectangle 4"/>
          <p:cNvSpPr>
            <a:spLocks noGrp="1" noRot="1" noChangeAspect="1" noChangeArrowheads="1" noTextEdit="1"/>
          </p:cNvSpPr>
          <p:nvPr>
            <p:ph type="sldImg"/>
          </p:nvPr>
        </p:nvSpPr>
        <p:spPr>
          <a:xfrm>
            <a:off x="947738" y="347663"/>
            <a:ext cx="5114925" cy="3835400"/>
          </a:xfrm>
        </p:spPr>
      </p:sp>
      <p:sp>
        <p:nvSpPr>
          <p:cNvPr id="123908"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latin typeface="Arial" panose="020B0604020202020204" pitchFamily="34" charset="0"/>
            </a:endParaRPr>
          </a:p>
        </p:txBody>
      </p:sp>
    </p:spTree>
    <p:extLst>
      <p:ext uri="{BB962C8B-B14F-4D97-AF65-F5344CB8AC3E}">
        <p14:creationId xmlns:p14="http://schemas.microsoft.com/office/powerpoint/2010/main" val="246073891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3391E348-E3F7-4661-B7DC-57C0647F7777}" type="slidenum">
              <a:rPr lang="en-US" altLang="en-US" sz="1200"/>
              <a:pPr eaLnBrk="1" hangingPunct="1"/>
              <a:t>80</a:t>
            </a:fld>
            <a:endParaRPr lang="en-US" altLang="en-US" sz="1200"/>
          </a:p>
        </p:txBody>
      </p:sp>
      <p:sp>
        <p:nvSpPr>
          <p:cNvPr id="124931" name="Rectangle 4"/>
          <p:cNvSpPr>
            <a:spLocks noGrp="1" noRot="1" noChangeAspect="1" noChangeArrowheads="1" noTextEdit="1"/>
          </p:cNvSpPr>
          <p:nvPr>
            <p:ph type="sldImg"/>
          </p:nvPr>
        </p:nvSpPr>
        <p:spPr>
          <a:xfrm>
            <a:off x="947738" y="347663"/>
            <a:ext cx="5114925" cy="3835400"/>
          </a:xfrm>
        </p:spPr>
      </p:sp>
      <p:sp>
        <p:nvSpPr>
          <p:cNvPr id="124932"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46521097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1C4AD405-4A1D-4908-A98C-F35C6633405E}" type="slidenum">
              <a:rPr lang="en-US" altLang="en-US" sz="1200"/>
              <a:pPr eaLnBrk="1" hangingPunct="1"/>
              <a:t>81</a:t>
            </a:fld>
            <a:endParaRPr lang="en-US" altLang="en-US" sz="1200"/>
          </a:p>
        </p:txBody>
      </p:sp>
      <p:sp>
        <p:nvSpPr>
          <p:cNvPr id="126979" name="Rectangle 4"/>
          <p:cNvSpPr>
            <a:spLocks noGrp="1" noRot="1" noChangeAspect="1" noChangeArrowheads="1" noTextEdit="1"/>
          </p:cNvSpPr>
          <p:nvPr>
            <p:ph type="sldImg"/>
          </p:nvPr>
        </p:nvSpPr>
        <p:spPr>
          <a:xfrm>
            <a:off x="947738" y="347663"/>
            <a:ext cx="5114925" cy="3835400"/>
          </a:xfrm>
        </p:spPr>
      </p:sp>
      <p:sp>
        <p:nvSpPr>
          <p:cNvPr id="126980"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latin typeface="Arial" panose="020B0604020202020204" pitchFamily="34" charset="0"/>
            </a:endParaRPr>
          </a:p>
        </p:txBody>
      </p:sp>
    </p:spTree>
    <p:extLst>
      <p:ext uri="{BB962C8B-B14F-4D97-AF65-F5344CB8AC3E}">
        <p14:creationId xmlns:p14="http://schemas.microsoft.com/office/powerpoint/2010/main" val="314686659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7B93673F-EA14-4E3C-9C4C-E7E0A87B128B}" type="slidenum">
              <a:rPr lang="en-US" altLang="en-US" sz="1200"/>
              <a:pPr eaLnBrk="1" hangingPunct="1"/>
              <a:t>82</a:t>
            </a:fld>
            <a:endParaRPr lang="en-US" altLang="en-US" sz="1200"/>
          </a:p>
        </p:txBody>
      </p:sp>
      <p:sp>
        <p:nvSpPr>
          <p:cNvPr id="125955" name="Line 2"/>
          <p:cNvSpPr>
            <a:spLocks noChangeShapeType="1"/>
          </p:cNvSpPr>
          <p:nvPr/>
        </p:nvSpPr>
        <p:spPr bwMode="auto">
          <a:xfrm flipV="1">
            <a:off x="1825626" y="605593"/>
            <a:ext cx="5027366" cy="11185"/>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txBody>
          <a:bodyPr wrap="none" lIns="92647" tIns="46324" rIns="92647" bIns="46324" anchor="ctr"/>
          <a:lstStyle/>
          <a:p>
            <a:endParaRPr lang="en-US"/>
          </a:p>
        </p:txBody>
      </p:sp>
      <p:sp>
        <p:nvSpPr>
          <p:cNvPr id="125956" name="Rectangle 3"/>
          <p:cNvSpPr>
            <a:spLocks noChangeArrowheads="1"/>
          </p:cNvSpPr>
          <p:nvPr/>
        </p:nvSpPr>
        <p:spPr bwMode="auto">
          <a:xfrm>
            <a:off x="2197242" y="111851"/>
            <a:ext cx="4598952" cy="69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a:t>SuperSudzer House of Quality</a:t>
            </a:r>
            <a:endParaRPr lang="en-US" altLang="en-US" sz="2400"/>
          </a:p>
        </p:txBody>
      </p:sp>
      <p:pic>
        <p:nvPicPr>
          <p:cNvPr id="125957" name="Picture 4" descr="Puck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190" y="802130"/>
            <a:ext cx="5504462" cy="8008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396538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D99E7812-388E-4C36-BDC2-FCDC24ECAE49}" type="slidenum">
              <a:rPr lang="en-US" altLang="en-US" sz="1200"/>
              <a:pPr eaLnBrk="1" hangingPunct="1"/>
              <a:t>83</a:t>
            </a:fld>
            <a:endParaRPr lang="en-US" altLang="en-US" sz="1200"/>
          </a:p>
        </p:txBody>
      </p:sp>
      <p:sp>
        <p:nvSpPr>
          <p:cNvPr id="128003" name="Rectangle 4"/>
          <p:cNvSpPr>
            <a:spLocks noGrp="1" noRot="1" noChangeAspect="1" noChangeArrowheads="1" noTextEdit="1"/>
          </p:cNvSpPr>
          <p:nvPr>
            <p:ph type="sldImg"/>
          </p:nvPr>
        </p:nvSpPr>
        <p:spPr>
          <a:xfrm>
            <a:off x="947738" y="347663"/>
            <a:ext cx="5114925" cy="3835400"/>
          </a:xfrm>
        </p:spPr>
      </p:sp>
      <p:sp>
        <p:nvSpPr>
          <p:cNvPr id="128004"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31827607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40F571B9-3F90-44CD-9F52-CFA14E8ED02C}" type="slidenum">
              <a:rPr lang="en-US" altLang="en-US" sz="1200"/>
              <a:pPr eaLnBrk="1" hangingPunct="1"/>
              <a:t>84</a:t>
            </a:fld>
            <a:endParaRPr lang="en-US" altLang="en-US" sz="1200"/>
          </a:p>
        </p:txBody>
      </p:sp>
      <p:sp>
        <p:nvSpPr>
          <p:cNvPr id="129027" name="Rectangle 4"/>
          <p:cNvSpPr>
            <a:spLocks noGrp="1" noRot="1" noChangeAspect="1" noChangeArrowheads="1" noTextEdit="1"/>
          </p:cNvSpPr>
          <p:nvPr>
            <p:ph type="sldImg"/>
          </p:nvPr>
        </p:nvSpPr>
        <p:spPr>
          <a:xfrm>
            <a:off x="947738" y="347663"/>
            <a:ext cx="5114925" cy="3835400"/>
          </a:xfrm>
        </p:spPr>
      </p:sp>
      <p:sp>
        <p:nvSpPr>
          <p:cNvPr id="129028"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latin typeface="Arial" panose="020B0604020202020204" pitchFamily="34" charset="0"/>
            </a:endParaRPr>
          </a:p>
        </p:txBody>
      </p:sp>
    </p:spTree>
    <p:extLst>
      <p:ext uri="{BB962C8B-B14F-4D97-AF65-F5344CB8AC3E}">
        <p14:creationId xmlns:p14="http://schemas.microsoft.com/office/powerpoint/2010/main" val="358036383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A81074CE-46E9-4E46-B023-BD9FBFA4DC66}" type="slidenum">
              <a:rPr lang="en-US" altLang="en-US" sz="1200"/>
              <a:pPr eaLnBrk="1" hangingPunct="1"/>
              <a:t>85</a:t>
            </a:fld>
            <a:endParaRPr lang="en-US" altLang="en-US" sz="1200"/>
          </a:p>
        </p:txBody>
      </p:sp>
      <p:sp>
        <p:nvSpPr>
          <p:cNvPr id="130051" name="Rectangle 4"/>
          <p:cNvSpPr>
            <a:spLocks noGrp="1" noRot="1" noChangeAspect="1" noChangeArrowheads="1" noTextEdit="1"/>
          </p:cNvSpPr>
          <p:nvPr>
            <p:ph type="sldImg"/>
          </p:nvPr>
        </p:nvSpPr>
        <p:spPr>
          <a:xfrm>
            <a:off x="947738" y="347663"/>
            <a:ext cx="5114925" cy="3835400"/>
          </a:xfrm>
        </p:spPr>
      </p:sp>
      <p:sp>
        <p:nvSpPr>
          <p:cNvPr id="130052"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QFD should not be done “mechanically.”  The real value of QFD lies in the understanding of Customer needs and how the attributes of the new product/service relates to these needs.  </a:t>
            </a:r>
            <a:br>
              <a:rPr lang="en-US" altLang="en-US">
                <a:latin typeface="Arial" panose="020B0604020202020204" pitchFamily="34" charset="0"/>
              </a:rPr>
            </a:br>
            <a:endParaRPr lang="en-US" altLang="en-US">
              <a:latin typeface="Arial" panose="020B0604020202020204" pitchFamily="34" charset="0"/>
            </a:endParaRPr>
          </a:p>
          <a:p>
            <a:pPr eaLnBrk="1" hangingPunct="1"/>
            <a:r>
              <a:rPr lang="en-US" altLang="en-US">
                <a:latin typeface="Arial" panose="020B0604020202020204" pitchFamily="34" charset="0"/>
              </a:rPr>
              <a:t>Documenting the House of QFD helps ensure this understanding throughout the design project.</a:t>
            </a:r>
          </a:p>
        </p:txBody>
      </p:sp>
    </p:spTree>
    <p:extLst>
      <p:ext uri="{BB962C8B-B14F-4D97-AF65-F5344CB8AC3E}">
        <p14:creationId xmlns:p14="http://schemas.microsoft.com/office/powerpoint/2010/main" val="384322294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1C4AD405-4A1D-4908-A98C-F35C6633405E}" type="slidenum">
              <a:rPr lang="en-US" altLang="en-US" sz="1200"/>
              <a:pPr eaLnBrk="1" hangingPunct="1"/>
              <a:t>86</a:t>
            </a:fld>
            <a:endParaRPr lang="en-US" altLang="en-US" sz="1200"/>
          </a:p>
        </p:txBody>
      </p:sp>
      <p:sp>
        <p:nvSpPr>
          <p:cNvPr id="126979" name="Rectangle 4"/>
          <p:cNvSpPr>
            <a:spLocks noGrp="1" noRot="1" noChangeAspect="1" noChangeArrowheads="1" noTextEdit="1"/>
          </p:cNvSpPr>
          <p:nvPr>
            <p:ph type="sldImg"/>
          </p:nvPr>
        </p:nvSpPr>
        <p:spPr>
          <a:xfrm>
            <a:off x="947738" y="347663"/>
            <a:ext cx="5114925" cy="3835400"/>
          </a:xfrm>
        </p:spPr>
      </p:sp>
      <p:sp>
        <p:nvSpPr>
          <p:cNvPr id="126980"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latin typeface="Arial" panose="020B0604020202020204" pitchFamily="34" charset="0"/>
            </a:endParaRPr>
          </a:p>
        </p:txBody>
      </p:sp>
    </p:spTree>
    <p:extLst>
      <p:ext uri="{BB962C8B-B14F-4D97-AF65-F5344CB8AC3E}">
        <p14:creationId xmlns:p14="http://schemas.microsoft.com/office/powerpoint/2010/main" val="302226578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D3A1D8-AEAB-D365-91FE-B5E02C2A31F2}"/>
            </a:ext>
          </a:extLst>
        </p:cNvPr>
        <p:cNvGrpSpPr/>
        <p:nvPr/>
      </p:nvGrpSpPr>
      <p:grpSpPr>
        <a:xfrm>
          <a:off x="0" y="0"/>
          <a:ext cx="0" cy="0"/>
          <a:chOff x="0" y="0"/>
          <a:chExt cx="0" cy="0"/>
        </a:xfrm>
      </p:grpSpPr>
      <p:sp>
        <p:nvSpPr>
          <p:cNvPr id="128002" name="Rectangle 7">
            <a:extLst>
              <a:ext uri="{FF2B5EF4-FFF2-40B4-BE49-F238E27FC236}">
                <a16:creationId xmlns:a16="http://schemas.microsoft.com/office/drawing/2014/main" id="{8541A8FF-80F2-021E-16B5-E7368209E8D5}"/>
              </a:ext>
            </a:extLst>
          </p:cNvPr>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D99E7812-388E-4C36-BDC2-FCDC24ECAE49}" type="slidenum">
              <a:rPr lang="en-US" altLang="en-US" sz="1200"/>
              <a:pPr eaLnBrk="1" hangingPunct="1"/>
              <a:t>87</a:t>
            </a:fld>
            <a:endParaRPr lang="en-US" altLang="en-US" sz="1200"/>
          </a:p>
        </p:txBody>
      </p:sp>
      <p:sp>
        <p:nvSpPr>
          <p:cNvPr id="128003" name="Rectangle 4">
            <a:extLst>
              <a:ext uri="{FF2B5EF4-FFF2-40B4-BE49-F238E27FC236}">
                <a16:creationId xmlns:a16="http://schemas.microsoft.com/office/drawing/2014/main" id="{22FAB9EF-DBFE-621A-8661-EF5121C2A273}"/>
              </a:ext>
            </a:extLst>
          </p:cNvPr>
          <p:cNvSpPr>
            <a:spLocks noGrp="1" noRot="1" noChangeAspect="1" noChangeArrowheads="1" noTextEdit="1"/>
          </p:cNvSpPr>
          <p:nvPr>
            <p:ph type="sldImg"/>
          </p:nvPr>
        </p:nvSpPr>
        <p:spPr>
          <a:xfrm>
            <a:off x="947738" y="347663"/>
            <a:ext cx="5114925" cy="3835400"/>
          </a:xfrm>
        </p:spPr>
      </p:sp>
      <p:sp>
        <p:nvSpPr>
          <p:cNvPr id="128004" name="Rectangle 5">
            <a:extLst>
              <a:ext uri="{FF2B5EF4-FFF2-40B4-BE49-F238E27FC236}">
                <a16:creationId xmlns:a16="http://schemas.microsoft.com/office/drawing/2014/main" id="{C55A3A1B-DAE3-E8E0-EEC4-804790903EE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14704177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Rot="1" noChangeAspect="1" noChangeArrowheads="1" noTextEdit="1"/>
          </p:cNvSpPr>
          <p:nvPr>
            <p:ph type="sldImg"/>
          </p:nvPr>
        </p:nvSpPr>
        <p:spPr>
          <a:xfrm>
            <a:off x="1050925" y="460375"/>
            <a:ext cx="4908550" cy="3681413"/>
          </a:xfrm>
          <a:ln/>
        </p:spPr>
      </p:sp>
      <p:sp>
        <p:nvSpPr>
          <p:cNvPr id="1914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1873645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xfrm>
            <a:off x="830263" y="327025"/>
            <a:ext cx="5351462" cy="4013200"/>
          </a:xfrm>
        </p:spPr>
      </p:sp>
      <p:sp>
        <p:nvSpPr>
          <p:cNvPr id="83971" name="Rectangle 3"/>
          <p:cNvSpPr>
            <a:spLocks noGrp="1" noChangeArrowheads="1"/>
          </p:cNvSpPr>
          <p:nvPr>
            <p:ph type="body" idx="1"/>
          </p:nvPr>
        </p:nvSpPr>
        <p:spPr>
          <a:xfrm>
            <a:off x="934720" y="4416509"/>
            <a:ext cx="5140960" cy="41800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Tree>
    <p:extLst>
      <p:ext uri="{BB962C8B-B14F-4D97-AF65-F5344CB8AC3E}">
        <p14:creationId xmlns:p14="http://schemas.microsoft.com/office/powerpoint/2010/main" val="108118868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b="1">
                <a:solidFill>
                  <a:schemeClr val="tx1"/>
                </a:solidFill>
                <a:latin typeface="Arial" charset="0"/>
              </a:defRPr>
            </a:lvl1pPr>
            <a:lvl2pPr marL="752757" indent="-289522">
              <a:defRPr sz="2000" b="1">
                <a:solidFill>
                  <a:schemeClr val="tx1"/>
                </a:solidFill>
                <a:latin typeface="Arial" charset="0"/>
              </a:defRPr>
            </a:lvl2pPr>
            <a:lvl3pPr marL="1158088" indent="-231618">
              <a:defRPr sz="2000" b="1">
                <a:solidFill>
                  <a:schemeClr val="tx1"/>
                </a:solidFill>
                <a:latin typeface="Arial" charset="0"/>
              </a:defRPr>
            </a:lvl3pPr>
            <a:lvl4pPr marL="1621323" indent="-231618">
              <a:defRPr sz="2000" b="1">
                <a:solidFill>
                  <a:schemeClr val="tx1"/>
                </a:solidFill>
                <a:latin typeface="Arial" charset="0"/>
              </a:defRPr>
            </a:lvl4pPr>
            <a:lvl5pPr marL="2084558" indent="-231618">
              <a:defRPr sz="2000" b="1">
                <a:solidFill>
                  <a:schemeClr val="tx1"/>
                </a:solidFill>
                <a:latin typeface="Arial" charset="0"/>
              </a:defRPr>
            </a:lvl5pPr>
            <a:lvl6pPr marL="2547793" indent="-231618" algn="ctr" eaLnBrk="0" fontAlgn="base" hangingPunct="0">
              <a:spcBef>
                <a:spcPct val="0"/>
              </a:spcBef>
              <a:spcAft>
                <a:spcPct val="0"/>
              </a:spcAft>
              <a:defRPr sz="2000" b="1">
                <a:solidFill>
                  <a:schemeClr val="tx1"/>
                </a:solidFill>
                <a:latin typeface="Arial" charset="0"/>
              </a:defRPr>
            </a:lvl6pPr>
            <a:lvl7pPr marL="3011028" indent="-231618" algn="ctr" eaLnBrk="0" fontAlgn="base" hangingPunct="0">
              <a:spcBef>
                <a:spcPct val="0"/>
              </a:spcBef>
              <a:spcAft>
                <a:spcPct val="0"/>
              </a:spcAft>
              <a:defRPr sz="2000" b="1">
                <a:solidFill>
                  <a:schemeClr val="tx1"/>
                </a:solidFill>
                <a:latin typeface="Arial" charset="0"/>
              </a:defRPr>
            </a:lvl7pPr>
            <a:lvl8pPr marL="3474263" indent="-231618" algn="ctr" eaLnBrk="0" fontAlgn="base" hangingPunct="0">
              <a:spcBef>
                <a:spcPct val="0"/>
              </a:spcBef>
              <a:spcAft>
                <a:spcPct val="0"/>
              </a:spcAft>
              <a:defRPr sz="2000" b="1">
                <a:solidFill>
                  <a:schemeClr val="tx1"/>
                </a:solidFill>
                <a:latin typeface="Arial" charset="0"/>
              </a:defRPr>
            </a:lvl8pPr>
            <a:lvl9pPr marL="3937498" indent="-231618" algn="ctr" eaLnBrk="0" fontAlgn="base" hangingPunct="0">
              <a:spcBef>
                <a:spcPct val="0"/>
              </a:spcBef>
              <a:spcAft>
                <a:spcPct val="0"/>
              </a:spcAft>
              <a:defRPr sz="2000" b="1">
                <a:solidFill>
                  <a:schemeClr val="tx1"/>
                </a:solidFill>
                <a:latin typeface="Arial" charset="0"/>
              </a:defRPr>
            </a:lvl9pPr>
          </a:lstStyle>
          <a:p>
            <a:fld id="{5DE86963-E8EB-45DE-BD40-279B47F2EB7A}" type="slidenum">
              <a:rPr lang="en-US" sz="1200" b="0">
                <a:latin typeface="Times New Roman" pitchFamily="18" charset="0"/>
              </a:rPr>
              <a:pPr/>
              <a:t>89</a:t>
            </a:fld>
            <a:endParaRPr lang="en-US" sz="1200" b="0">
              <a:latin typeface="Times New Roman" pitchFamily="18" charset="0"/>
            </a:endParaRPr>
          </a:p>
        </p:txBody>
      </p:sp>
      <p:sp>
        <p:nvSpPr>
          <p:cNvPr id="208899" name="Rectangle 2"/>
          <p:cNvSpPr>
            <a:spLocks noGrp="1" noRot="1" noChangeAspect="1" noChangeArrowheads="1" noTextEdit="1"/>
          </p:cNvSpPr>
          <p:nvPr>
            <p:ph type="sldImg"/>
          </p:nvPr>
        </p:nvSpPr>
        <p:spPr>
          <a:xfrm>
            <a:off x="973138" y="344488"/>
            <a:ext cx="5064125" cy="3797300"/>
          </a:xfrm>
          <a:ln/>
        </p:spPr>
      </p:sp>
      <p:sp>
        <p:nvSpPr>
          <p:cNvPr id="2089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149441727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9FAF902C-4F2F-49E4-A24E-7AD03FD5C472}" type="slidenum">
              <a:rPr lang="en-US" altLang="en-US" sz="1200"/>
              <a:pPr eaLnBrk="1" hangingPunct="1"/>
              <a:t>90</a:t>
            </a:fld>
            <a:endParaRPr lang="en-US" altLang="en-US" sz="1200"/>
          </a:p>
        </p:txBody>
      </p:sp>
      <p:sp>
        <p:nvSpPr>
          <p:cNvPr id="131075" name="Rectangle 2"/>
          <p:cNvSpPr>
            <a:spLocks noChangeArrowheads="1"/>
          </p:cNvSpPr>
          <p:nvPr/>
        </p:nvSpPr>
        <p:spPr bwMode="auto">
          <a:xfrm>
            <a:off x="5296747" y="3897202"/>
            <a:ext cx="233680" cy="158188"/>
          </a:xfrm>
          <a:prstGeom prst="rect">
            <a:avLst/>
          </a:prstGeom>
          <a:solidFill>
            <a:schemeClr val="bg1"/>
          </a:solidFill>
          <a:ln w="9525">
            <a:solidFill>
              <a:schemeClr val="bg1"/>
            </a:solidFill>
            <a:miter lim="800000"/>
            <a:headEnd/>
            <a:tailEnd/>
          </a:ln>
        </p:spPr>
        <p:txBody>
          <a:bodyPr wrap="none" lIns="92647" tIns="46324" rIns="92647" bIns="46324"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131076" name="Rectangle 5"/>
          <p:cNvSpPr>
            <a:spLocks noGrp="1" noRot="1" noChangeAspect="1" noChangeArrowheads="1" noTextEdit="1"/>
          </p:cNvSpPr>
          <p:nvPr>
            <p:ph type="sldImg"/>
          </p:nvPr>
        </p:nvSpPr>
        <p:spPr>
          <a:xfrm>
            <a:off x="947738" y="347663"/>
            <a:ext cx="5114925" cy="3835400"/>
          </a:xfrm>
        </p:spPr>
      </p:sp>
      <p:sp>
        <p:nvSpPr>
          <p:cNvPr id="131077" name="Rectangle 6"/>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Customer information should have given the team a sense for how important it is to the Customer for the design to meet the targeted performance. The team now needs to consider the risks of the design not being capable of consistently performing to the targets. </a:t>
            </a:r>
            <a:br>
              <a:rPr lang="en-US" altLang="en-US">
                <a:latin typeface="Arial" panose="020B0604020202020204" pitchFamily="34" charset="0"/>
              </a:rPr>
            </a:br>
            <a:endParaRPr lang="en-US" altLang="en-US">
              <a:latin typeface="Arial" panose="020B0604020202020204" pitchFamily="34" charset="0"/>
            </a:endParaRPr>
          </a:p>
          <a:p>
            <a:pPr eaLnBrk="1" hangingPunct="1"/>
            <a:r>
              <a:rPr lang="en-US" altLang="en-US">
                <a:latin typeface="Arial" panose="020B0604020202020204" pitchFamily="34" charset="0"/>
              </a:rPr>
              <a:t>This phase usually ends with a project review by management. This is often the first time that management will have information which will allow them to compare the benefits of taking advantage of the opportunity with the costs of  possible failure.  If the risk is significant, the organization may decide to stop the project. </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33231715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b="1">
                <a:solidFill>
                  <a:schemeClr val="tx1"/>
                </a:solidFill>
                <a:latin typeface="Arial" charset="0"/>
              </a:defRPr>
            </a:lvl1pPr>
            <a:lvl2pPr marL="752757" indent="-289522">
              <a:defRPr sz="2000" b="1">
                <a:solidFill>
                  <a:schemeClr val="tx1"/>
                </a:solidFill>
                <a:latin typeface="Arial" charset="0"/>
              </a:defRPr>
            </a:lvl2pPr>
            <a:lvl3pPr marL="1158088" indent="-231618">
              <a:defRPr sz="2000" b="1">
                <a:solidFill>
                  <a:schemeClr val="tx1"/>
                </a:solidFill>
                <a:latin typeface="Arial" charset="0"/>
              </a:defRPr>
            </a:lvl3pPr>
            <a:lvl4pPr marL="1621323" indent="-231618">
              <a:defRPr sz="2000" b="1">
                <a:solidFill>
                  <a:schemeClr val="tx1"/>
                </a:solidFill>
                <a:latin typeface="Arial" charset="0"/>
              </a:defRPr>
            </a:lvl4pPr>
            <a:lvl5pPr marL="2084558" indent="-231618">
              <a:defRPr sz="2000" b="1">
                <a:solidFill>
                  <a:schemeClr val="tx1"/>
                </a:solidFill>
                <a:latin typeface="Arial" charset="0"/>
              </a:defRPr>
            </a:lvl5pPr>
            <a:lvl6pPr marL="2547793" indent="-231618" algn="ctr" eaLnBrk="0" fontAlgn="base" hangingPunct="0">
              <a:spcBef>
                <a:spcPct val="0"/>
              </a:spcBef>
              <a:spcAft>
                <a:spcPct val="0"/>
              </a:spcAft>
              <a:defRPr sz="2000" b="1">
                <a:solidFill>
                  <a:schemeClr val="tx1"/>
                </a:solidFill>
                <a:latin typeface="Arial" charset="0"/>
              </a:defRPr>
            </a:lvl6pPr>
            <a:lvl7pPr marL="3011028" indent="-231618" algn="ctr" eaLnBrk="0" fontAlgn="base" hangingPunct="0">
              <a:spcBef>
                <a:spcPct val="0"/>
              </a:spcBef>
              <a:spcAft>
                <a:spcPct val="0"/>
              </a:spcAft>
              <a:defRPr sz="2000" b="1">
                <a:solidFill>
                  <a:schemeClr val="tx1"/>
                </a:solidFill>
                <a:latin typeface="Arial" charset="0"/>
              </a:defRPr>
            </a:lvl7pPr>
            <a:lvl8pPr marL="3474263" indent="-231618" algn="ctr" eaLnBrk="0" fontAlgn="base" hangingPunct="0">
              <a:spcBef>
                <a:spcPct val="0"/>
              </a:spcBef>
              <a:spcAft>
                <a:spcPct val="0"/>
              </a:spcAft>
              <a:defRPr sz="2000" b="1">
                <a:solidFill>
                  <a:schemeClr val="tx1"/>
                </a:solidFill>
                <a:latin typeface="Arial" charset="0"/>
              </a:defRPr>
            </a:lvl8pPr>
            <a:lvl9pPr marL="3937498" indent="-231618" algn="ctr" eaLnBrk="0" fontAlgn="base" hangingPunct="0">
              <a:spcBef>
                <a:spcPct val="0"/>
              </a:spcBef>
              <a:spcAft>
                <a:spcPct val="0"/>
              </a:spcAft>
              <a:defRPr sz="2000" b="1">
                <a:solidFill>
                  <a:schemeClr val="tx1"/>
                </a:solidFill>
                <a:latin typeface="Arial" charset="0"/>
              </a:defRPr>
            </a:lvl9pPr>
          </a:lstStyle>
          <a:p>
            <a:fld id="{9EAEFAD2-3125-40DD-81E9-ACBFCF05DBD9}" type="slidenum">
              <a:rPr lang="en-US" sz="1200" b="0">
                <a:latin typeface="Times New Roman" pitchFamily="18" charset="0"/>
              </a:rPr>
              <a:pPr/>
              <a:t>91</a:t>
            </a:fld>
            <a:endParaRPr lang="en-US" sz="1200" b="0">
              <a:latin typeface="Times New Roman" pitchFamily="18" charset="0"/>
            </a:endParaRPr>
          </a:p>
        </p:txBody>
      </p:sp>
      <p:sp>
        <p:nvSpPr>
          <p:cNvPr id="212995" name="Rectangle 2"/>
          <p:cNvSpPr>
            <a:spLocks noGrp="1" noRot="1" noChangeAspect="1" noChangeArrowheads="1" noTextEdit="1"/>
          </p:cNvSpPr>
          <p:nvPr>
            <p:ph type="sldImg"/>
          </p:nvPr>
        </p:nvSpPr>
        <p:spPr>
          <a:xfrm>
            <a:off x="1050925" y="460375"/>
            <a:ext cx="4908550" cy="3681413"/>
          </a:xfrm>
          <a:ln/>
        </p:spPr>
      </p:sp>
      <p:sp>
        <p:nvSpPr>
          <p:cNvPr id="2129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215616029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82BB23B1-D232-4FA6-80E4-8FEA84EB25ED}" type="slidenum">
              <a:rPr lang="en-AU" sz="1200">
                <a:latin typeface="Times New Roman" pitchFamily="18" charset="0"/>
              </a:rPr>
              <a:pPr/>
              <a:t>92</a:t>
            </a:fld>
            <a:endParaRPr lang="en-AU" sz="1200">
              <a:latin typeface="Times New Roman" pitchFamily="18" charset="0"/>
            </a:endParaRPr>
          </a:p>
        </p:txBody>
      </p:sp>
      <p:sp>
        <p:nvSpPr>
          <p:cNvPr id="270339" name="Rectangle 2"/>
          <p:cNvSpPr>
            <a:spLocks noGrp="1" noRot="1" noChangeAspect="1" noChangeArrowheads="1" noTextEdit="1"/>
          </p:cNvSpPr>
          <p:nvPr>
            <p:ph type="sldImg"/>
          </p:nvPr>
        </p:nvSpPr>
        <p:spPr>
          <a:xfrm>
            <a:off x="947738" y="306388"/>
            <a:ext cx="5114925" cy="3835400"/>
          </a:xfrm>
          <a:ln/>
        </p:spPr>
      </p:sp>
      <p:sp>
        <p:nvSpPr>
          <p:cNvPr id="270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381666994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9E1181D2-4AED-4DF6-AC69-218942C9CD33}" type="slidenum">
              <a:rPr lang="en-US" altLang="en-US" sz="1200"/>
              <a:pPr eaLnBrk="1" hangingPunct="1"/>
              <a:t>93</a:t>
            </a:fld>
            <a:endParaRPr lang="en-US" altLang="en-US" sz="1200"/>
          </a:p>
        </p:txBody>
      </p:sp>
      <p:sp>
        <p:nvSpPr>
          <p:cNvPr id="134147" name="Rectangle 2"/>
          <p:cNvSpPr>
            <a:spLocks noChangeArrowheads="1"/>
          </p:cNvSpPr>
          <p:nvPr/>
        </p:nvSpPr>
        <p:spPr bwMode="auto">
          <a:xfrm>
            <a:off x="5296747" y="3897202"/>
            <a:ext cx="233680" cy="158188"/>
          </a:xfrm>
          <a:prstGeom prst="rect">
            <a:avLst/>
          </a:prstGeom>
          <a:solidFill>
            <a:schemeClr val="bg1"/>
          </a:solidFill>
          <a:ln w="9525">
            <a:solidFill>
              <a:schemeClr val="bg1"/>
            </a:solidFill>
            <a:miter lim="800000"/>
            <a:headEnd/>
            <a:tailEnd/>
          </a:ln>
        </p:spPr>
        <p:txBody>
          <a:bodyPr wrap="none" lIns="92647" tIns="46324" rIns="92647" bIns="46324"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134148" name="Rectangle 5"/>
          <p:cNvSpPr>
            <a:spLocks noGrp="1" noRot="1" noChangeAspect="1" noChangeArrowheads="1" noTextEdit="1"/>
          </p:cNvSpPr>
          <p:nvPr>
            <p:ph type="sldImg"/>
          </p:nvPr>
        </p:nvSpPr>
        <p:spPr>
          <a:xfrm>
            <a:off x="947738" y="347663"/>
            <a:ext cx="5114925" cy="3835400"/>
          </a:xfrm>
        </p:spPr>
      </p:sp>
      <p:sp>
        <p:nvSpPr>
          <p:cNvPr id="134149" name="Rectangle 6"/>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Often new information that is gathered during a project has implications for the team’s work in previous steps. The path for a project is usually not in a straight line from one step to the next. Instead, teams need to revisit previous thinking in light of what they have learned.</a:t>
            </a:r>
            <a:br>
              <a:rPr lang="en-US" altLang="en-US">
                <a:latin typeface="Arial" panose="020B0604020202020204" pitchFamily="34" charset="0"/>
              </a:rPr>
            </a:br>
            <a:endParaRPr lang="en-US" altLang="en-US">
              <a:latin typeface="Arial" panose="020B0604020202020204" pitchFamily="34" charset="0"/>
            </a:endParaRPr>
          </a:p>
          <a:p>
            <a:pPr eaLnBrk="1" hangingPunct="1"/>
            <a:r>
              <a:rPr lang="en-US" altLang="en-US">
                <a:latin typeface="Arial" panose="020B0604020202020204" pitchFamily="34" charset="0"/>
              </a:rPr>
              <a:t>It is important to update the documentation as the team’s thinking unfolds so that the implications of the team’s growing understanding can be thoroughly thought through and the effects of changes are captured and communicated.</a:t>
            </a:r>
          </a:p>
        </p:txBody>
      </p:sp>
    </p:spTree>
    <p:extLst>
      <p:ext uri="{BB962C8B-B14F-4D97-AF65-F5344CB8AC3E}">
        <p14:creationId xmlns:p14="http://schemas.microsoft.com/office/powerpoint/2010/main" val="381599597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9F10334F-2F6E-4B8D-BDAA-C7E39B1ABBAC}" type="slidenum">
              <a:rPr lang="en-US" altLang="en-US" sz="1200"/>
              <a:pPr eaLnBrk="1" hangingPunct="1"/>
              <a:t>95</a:t>
            </a:fld>
            <a:endParaRPr lang="en-US" altLang="en-US" sz="1200"/>
          </a:p>
        </p:txBody>
      </p:sp>
      <p:sp>
        <p:nvSpPr>
          <p:cNvPr id="133123" name="Rectangle 2"/>
          <p:cNvSpPr>
            <a:spLocks noGrp="1" noRot="1" noChangeAspect="1" noChangeArrowheads="1" noTextEdit="1"/>
          </p:cNvSpPr>
          <p:nvPr>
            <p:ph type="sldImg"/>
          </p:nvPr>
        </p:nvSpPr>
        <p:spPr>
          <a:xfrm>
            <a:off x="1028700" y="465138"/>
            <a:ext cx="4956175" cy="3717925"/>
          </a:xfrm>
        </p:spPr>
      </p:sp>
      <p:sp>
        <p:nvSpPr>
          <p:cNvPr id="1331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10439371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b="1">
                <a:solidFill>
                  <a:schemeClr val="tx1"/>
                </a:solidFill>
                <a:latin typeface="Arial" charset="0"/>
              </a:defRPr>
            </a:lvl1pPr>
            <a:lvl2pPr marL="752757" indent="-289522">
              <a:defRPr sz="2000" b="1">
                <a:solidFill>
                  <a:schemeClr val="tx1"/>
                </a:solidFill>
                <a:latin typeface="Arial" charset="0"/>
              </a:defRPr>
            </a:lvl2pPr>
            <a:lvl3pPr marL="1158088" indent="-231618">
              <a:defRPr sz="2000" b="1">
                <a:solidFill>
                  <a:schemeClr val="tx1"/>
                </a:solidFill>
                <a:latin typeface="Arial" charset="0"/>
              </a:defRPr>
            </a:lvl3pPr>
            <a:lvl4pPr marL="1621323" indent="-231618">
              <a:defRPr sz="2000" b="1">
                <a:solidFill>
                  <a:schemeClr val="tx1"/>
                </a:solidFill>
                <a:latin typeface="Arial" charset="0"/>
              </a:defRPr>
            </a:lvl4pPr>
            <a:lvl5pPr marL="2084558" indent="-231618">
              <a:defRPr sz="2000" b="1">
                <a:solidFill>
                  <a:schemeClr val="tx1"/>
                </a:solidFill>
                <a:latin typeface="Arial" charset="0"/>
              </a:defRPr>
            </a:lvl5pPr>
            <a:lvl6pPr marL="2547793" indent="-231618" algn="ctr" eaLnBrk="0" fontAlgn="base" hangingPunct="0">
              <a:spcBef>
                <a:spcPct val="0"/>
              </a:spcBef>
              <a:spcAft>
                <a:spcPct val="0"/>
              </a:spcAft>
              <a:defRPr sz="2000" b="1">
                <a:solidFill>
                  <a:schemeClr val="tx1"/>
                </a:solidFill>
                <a:latin typeface="Arial" charset="0"/>
              </a:defRPr>
            </a:lvl6pPr>
            <a:lvl7pPr marL="3011028" indent="-231618" algn="ctr" eaLnBrk="0" fontAlgn="base" hangingPunct="0">
              <a:spcBef>
                <a:spcPct val="0"/>
              </a:spcBef>
              <a:spcAft>
                <a:spcPct val="0"/>
              </a:spcAft>
              <a:defRPr sz="2000" b="1">
                <a:solidFill>
                  <a:schemeClr val="tx1"/>
                </a:solidFill>
                <a:latin typeface="Arial" charset="0"/>
              </a:defRPr>
            </a:lvl7pPr>
            <a:lvl8pPr marL="3474263" indent="-231618" algn="ctr" eaLnBrk="0" fontAlgn="base" hangingPunct="0">
              <a:spcBef>
                <a:spcPct val="0"/>
              </a:spcBef>
              <a:spcAft>
                <a:spcPct val="0"/>
              </a:spcAft>
              <a:defRPr sz="2000" b="1">
                <a:solidFill>
                  <a:schemeClr val="tx1"/>
                </a:solidFill>
                <a:latin typeface="Arial" charset="0"/>
              </a:defRPr>
            </a:lvl8pPr>
            <a:lvl9pPr marL="3937498" indent="-231618" algn="ctr" eaLnBrk="0" fontAlgn="base" hangingPunct="0">
              <a:spcBef>
                <a:spcPct val="0"/>
              </a:spcBef>
              <a:spcAft>
                <a:spcPct val="0"/>
              </a:spcAft>
              <a:defRPr sz="2000" b="1">
                <a:solidFill>
                  <a:schemeClr val="tx1"/>
                </a:solidFill>
                <a:latin typeface="Arial" charset="0"/>
              </a:defRPr>
            </a:lvl9pPr>
          </a:lstStyle>
          <a:p>
            <a:fld id="{6266CEF4-6C05-4CF7-892B-5D5C32F9E5E4}" type="slidenum">
              <a:rPr lang="en-US" sz="1200" b="0">
                <a:latin typeface="Times New Roman" pitchFamily="18" charset="0"/>
              </a:rPr>
              <a:pPr/>
              <a:t>96</a:t>
            </a:fld>
            <a:endParaRPr lang="en-US" sz="1200" b="0">
              <a:latin typeface="Times New Roman" pitchFamily="18" charset="0"/>
            </a:endParaRPr>
          </a:p>
        </p:txBody>
      </p:sp>
      <p:sp>
        <p:nvSpPr>
          <p:cNvPr id="190467" name="Rectangle 2"/>
          <p:cNvSpPr>
            <a:spLocks noGrp="1" noRot="1" noChangeAspect="1" noChangeArrowheads="1" noTextEdit="1"/>
          </p:cNvSpPr>
          <p:nvPr>
            <p:ph type="sldImg"/>
          </p:nvPr>
        </p:nvSpPr>
        <p:spPr>
          <a:xfrm>
            <a:off x="1050925" y="460375"/>
            <a:ext cx="4908550" cy="3681413"/>
          </a:xfrm>
          <a:ln/>
        </p:spPr>
      </p:sp>
      <p:sp>
        <p:nvSpPr>
          <p:cNvPr id="190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t>Focus on these differences that NPD teams will see in the outputs of each phase </a:t>
            </a:r>
          </a:p>
          <a:p>
            <a:pPr eaLnBrk="1" hangingPunct="1"/>
            <a:r>
              <a:rPr lang="en-US"/>
              <a:t>(Those that you see are different</a:t>
            </a:r>
          </a:p>
          <a:p>
            <a:pPr eaLnBrk="1" hangingPunct="1"/>
            <a:r>
              <a:rPr lang="en-US"/>
              <a:t>Or more emphasis are:</a:t>
            </a:r>
          </a:p>
          <a:p>
            <a:pPr eaLnBrk="1" hangingPunct="1"/>
            <a:r>
              <a:rPr lang="en-US"/>
              <a:t>Critical Parameter Mgmt</a:t>
            </a:r>
          </a:p>
          <a:p>
            <a:pPr eaLnBrk="1" hangingPunct="1"/>
            <a:r>
              <a:rPr lang="en-US"/>
              <a:t>Transfer Functions</a:t>
            </a:r>
          </a:p>
          <a:p>
            <a:pPr eaLnBrk="1" hangingPunct="1"/>
            <a:r>
              <a:rPr lang="en-US"/>
              <a:t>Manufacturing Capabilities</a:t>
            </a:r>
          </a:p>
          <a:p>
            <a:pPr eaLnBrk="1" hangingPunct="1"/>
            <a:r>
              <a:rPr lang="en-US"/>
              <a:t>Concept Engineering</a:t>
            </a:r>
          </a:p>
          <a:p>
            <a:pPr eaLnBrk="1" hangingPunct="1"/>
            <a:r>
              <a:rPr lang="en-US"/>
              <a:t>Measurement System Analysis</a:t>
            </a:r>
          </a:p>
          <a:p>
            <a:pPr eaLnBrk="1" hangingPunct="1"/>
            <a:endParaRPr lang="en-US"/>
          </a:p>
        </p:txBody>
      </p:sp>
    </p:spTree>
    <p:extLst>
      <p:ext uri="{BB962C8B-B14F-4D97-AF65-F5344CB8AC3E}">
        <p14:creationId xmlns:p14="http://schemas.microsoft.com/office/powerpoint/2010/main" val="86093119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1031"/>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646D5CA4-6157-4D06-8F7A-C4CABF4161CB}" type="slidenum">
              <a:rPr lang="en-US" sz="1200">
                <a:latin typeface="Times New Roman" pitchFamily="18" charset="0"/>
              </a:rPr>
              <a:pPr/>
              <a:t>98</a:t>
            </a:fld>
            <a:endParaRPr lang="en-US" sz="1200">
              <a:latin typeface="Times New Roman" pitchFamily="18" charset="0"/>
            </a:endParaRPr>
          </a:p>
        </p:txBody>
      </p:sp>
      <p:sp>
        <p:nvSpPr>
          <p:cNvPr id="63491" name="Rectangle 2"/>
          <p:cNvSpPr>
            <a:spLocks noGrp="1" noRot="1" noChangeAspect="1" noChangeArrowheads="1" noTextEdit="1"/>
          </p:cNvSpPr>
          <p:nvPr>
            <p:ph type="sldImg"/>
          </p:nvPr>
        </p:nvSpPr>
        <p:spPr>
          <a:xfrm>
            <a:off x="973138" y="344488"/>
            <a:ext cx="5064125" cy="3797300"/>
          </a:xfrm>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23214143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xfrm>
            <a:off x="973138" y="344488"/>
            <a:ext cx="5064125" cy="3797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124" name="Slide Number Placeholder 3"/>
          <p:cNvSpPr>
            <a:spLocks noGrp="1"/>
          </p:cNvSpPr>
          <p:nvPr>
            <p:ph type="sldNum" sz="quarter" idx="5"/>
          </p:nvPr>
        </p:nvSpPr>
        <p:spPr bwMode="auto">
          <a:xfrm>
            <a:off x="3970938" y="8741940"/>
            <a:ext cx="3037840" cy="46018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lgn="l" eaLnBrk="0" hangingPunct="0">
              <a:spcBef>
                <a:spcPct val="30000"/>
              </a:spcBef>
              <a:defRPr sz="1200">
                <a:solidFill>
                  <a:schemeClr val="tx1"/>
                </a:solidFill>
                <a:latin typeface="Calibri" panose="020F0502020204030204" pitchFamily="34" charset="0"/>
              </a:defRPr>
            </a:lvl1pPr>
            <a:lvl2pPr marL="403723" indent="-154412" algn="l" eaLnBrk="0" hangingPunct="0">
              <a:spcBef>
                <a:spcPct val="30000"/>
              </a:spcBef>
              <a:defRPr sz="1200">
                <a:solidFill>
                  <a:schemeClr val="tx1"/>
                </a:solidFill>
                <a:latin typeface="Calibri" panose="020F0502020204030204" pitchFamily="34" charset="0"/>
              </a:defRPr>
            </a:lvl2pPr>
            <a:lvl3pPr marL="622473" indent="-123852" algn="l" eaLnBrk="0" hangingPunct="0">
              <a:spcBef>
                <a:spcPct val="30000"/>
              </a:spcBef>
              <a:defRPr sz="1200">
                <a:solidFill>
                  <a:schemeClr val="tx1"/>
                </a:solidFill>
                <a:latin typeface="Calibri" panose="020F0502020204030204" pitchFamily="34" charset="0"/>
              </a:defRPr>
            </a:lvl3pPr>
            <a:lvl4pPr marL="870175" indent="-123852" algn="l" eaLnBrk="0" hangingPunct="0">
              <a:spcBef>
                <a:spcPct val="30000"/>
              </a:spcBef>
              <a:defRPr sz="1200">
                <a:solidFill>
                  <a:schemeClr val="tx1"/>
                </a:solidFill>
                <a:latin typeface="Calibri" panose="020F0502020204030204" pitchFamily="34" charset="0"/>
              </a:defRPr>
            </a:lvl4pPr>
            <a:lvl5pPr marL="1119485" indent="-123852" algn="l" eaLnBrk="0" hangingPunct="0">
              <a:spcBef>
                <a:spcPct val="30000"/>
              </a:spcBef>
              <a:defRPr sz="1200">
                <a:solidFill>
                  <a:schemeClr val="tx1"/>
                </a:solidFill>
                <a:latin typeface="Calibri" panose="020F0502020204030204" pitchFamily="34" charset="0"/>
              </a:defRPr>
            </a:lvl5pPr>
            <a:lvl6pPr marL="1582720" indent="-123852" eaLnBrk="0" fontAlgn="base" hangingPunct="0">
              <a:spcBef>
                <a:spcPct val="30000"/>
              </a:spcBef>
              <a:spcAft>
                <a:spcPct val="0"/>
              </a:spcAft>
              <a:defRPr sz="1200">
                <a:solidFill>
                  <a:schemeClr val="tx1"/>
                </a:solidFill>
                <a:latin typeface="Calibri" panose="020F0502020204030204" pitchFamily="34" charset="0"/>
              </a:defRPr>
            </a:lvl6pPr>
            <a:lvl7pPr marL="2045955" indent="-123852" eaLnBrk="0" fontAlgn="base" hangingPunct="0">
              <a:spcBef>
                <a:spcPct val="30000"/>
              </a:spcBef>
              <a:spcAft>
                <a:spcPct val="0"/>
              </a:spcAft>
              <a:defRPr sz="1200">
                <a:solidFill>
                  <a:schemeClr val="tx1"/>
                </a:solidFill>
                <a:latin typeface="Calibri" panose="020F0502020204030204" pitchFamily="34" charset="0"/>
              </a:defRPr>
            </a:lvl7pPr>
            <a:lvl8pPr marL="2509190" indent="-123852" eaLnBrk="0" fontAlgn="base" hangingPunct="0">
              <a:spcBef>
                <a:spcPct val="30000"/>
              </a:spcBef>
              <a:spcAft>
                <a:spcPct val="0"/>
              </a:spcAft>
              <a:defRPr sz="1200">
                <a:solidFill>
                  <a:schemeClr val="tx1"/>
                </a:solidFill>
                <a:latin typeface="Calibri" panose="020F0502020204030204" pitchFamily="34" charset="0"/>
              </a:defRPr>
            </a:lvl8pPr>
            <a:lvl9pPr marL="2972425" indent="-123852"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51A9512A-7788-4BA6-B7CA-5ADE5D8A42B1}" type="slidenum">
              <a:rPr lang="en-US" altLang="en-US">
                <a:latin typeface="AvantGarde" pitchFamily="34" charset="0"/>
              </a:rPr>
              <a:pPr algn="r" eaLnBrk="1" hangingPunct="1">
                <a:spcBef>
                  <a:spcPct val="0"/>
                </a:spcBef>
              </a:pPr>
              <a:t>99</a:t>
            </a:fld>
            <a:endParaRPr lang="en-US" altLang="en-US">
              <a:latin typeface="AvantGarde" pitchFamily="34" charset="0"/>
            </a:endParaRPr>
          </a:p>
        </p:txBody>
      </p:sp>
    </p:spTree>
    <p:extLst>
      <p:ext uri="{BB962C8B-B14F-4D97-AF65-F5344CB8AC3E}">
        <p14:creationId xmlns:p14="http://schemas.microsoft.com/office/powerpoint/2010/main" val="340938101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031"/>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6EC4EDC4-610B-456E-B982-BA3ED0718C19}" type="slidenum">
              <a:rPr lang="en-US" sz="1200">
                <a:latin typeface="Times New Roman" pitchFamily="18" charset="0"/>
              </a:rPr>
              <a:pPr/>
              <a:t>100</a:t>
            </a:fld>
            <a:endParaRPr lang="en-US" sz="1200">
              <a:latin typeface="Times New Roman" pitchFamily="18" charset="0"/>
            </a:endParaRPr>
          </a:p>
        </p:txBody>
      </p:sp>
      <p:sp>
        <p:nvSpPr>
          <p:cNvPr id="64515" name="Rectangle 2"/>
          <p:cNvSpPr>
            <a:spLocks noGrp="1" noRot="1" noChangeAspect="1" noChangeArrowheads="1" noTextEdit="1"/>
          </p:cNvSpPr>
          <p:nvPr>
            <p:ph type="sldImg"/>
          </p:nvPr>
        </p:nvSpPr>
        <p:spPr>
          <a:xfrm>
            <a:off x="973138" y="344488"/>
            <a:ext cx="5064125" cy="3797300"/>
          </a:xfrm>
          <a:ln/>
        </p:spPr>
      </p:sp>
      <p:sp>
        <p:nvSpPr>
          <p:cNvPr id="64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16694386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543DF9B4-CD38-47B4-BEDB-D1118BFEB80B}" type="slidenum">
              <a:rPr lang="en-AU" sz="1200">
                <a:latin typeface="Times New Roman" pitchFamily="18" charset="0"/>
              </a:rPr>
              <a:pPr/>
              <a:t>15</a:t>
            </a:fld>
            <a:endParaRPr lang="en-AU" sz="1200">
              <a:latin typeface="Times New Roman" pitchFamily="18" charset="0"/>
            </a:endParaRPr>
          </a:p>
        </p:txBody>
      </p:sp>
      <p:sp>
        <p:nvSpPr>
          <p:cNvPr id="171011" name="Rectangle 4"/>
          <p:cNvSpPr>
            <a:spLocks noGrp="1" noRot="1" noChangeAspect="1" noChangeArrowheads="1" noTextEdit="1"/>
          </p:cNvSpPr>
          <p:nvPr>
            <p:ph type="sldImg"/>
          </p:nvPr>
        </p:nvSpPr>
        <p:spPr>
          <a:xfrm>
            <a:off x="973138" y="344488"/>
            <a:ext cx="5064125" cy="3797300"/>
          </a:xfrm>
          <a:ln/>
        </p:spPr>
      </p:sp>
      <p:sp>
        <p:nvSpPr>
          <p:cNvPr id="171012"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eaLnBrk="1" hangingPunct="1"/>
            <a:endParaRPr lang="en-US"/>
          </a:p>
        </p:txBody>
      </p:sp>
    </p:spTree>
    <p:extLst>
      <p:ext uri="{BB962C8B-B14F-4D97-AF65-F5344CB8AC3E}">
        <p14:creationId xmlns:p14="http://schemas.microsoft.com/office/powerpoint/2010/main" val="175892597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xfrm>
            <a:off x="973138" y="344488"/>
            <a:ext cx="5064125" cy="3797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100" name="Slide Number Placeholder 3"/>
          <p:cNvSpPr>
            <a:spLocks noGrp="1"/>
          </p:cNvSpPr>
          <p:nvPr>
            <p:ph type="sldNum" sz="quarter" idx="5"/>
          </p:nvPr>
        </p:nvSpPr>
        <p:spPr bwMode="auto">
          <a:xfrm>
            <a:off x="3970938" y="8741940"/>
            <a:ext cx="3037840" cy="46018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lgn="l" eaLnBrk="0" hangingPunct="0">
              <a:spcBef>
                <a:spcPct val="30000"/>
              </a:spcBef>
              <a:defRPr sz="1200">
                <a:solidFill>
                  <a:schemeClr val="tx1"/>
                </a:solidFill>
                <a:latin typeface="Calibri" panose="020F0502020204030204" pitchFamily="34" charset="0"/>
              </a:defRPr>
            </a:lvl1pPr>
            <a:lvl2pPr marL="752757" indent="-289522" algn="l" eaLnBrk="0" hangingPunct="0">
              <a:spcBef>
                <a:spcPct val="30000"/>
              </a:spcBef>
              <a:defRPr sz="1200">
                <a:solidFill>
                  <a:schemeClr val="tx1"/>
                </a:solidFill>
                <a:latin typeface="Calibri" panose="020F0502020204030204" pitchFamily="34" charset="0"/>
              </a:defRPr>
            </a:lvl2pPr>
            <a:lvl3pPr marL="1158088" indent="-231618" algn="l" eaLnBrk="0" hangingPunct="0">
              <a:spcBef>
                <a:spcPct val="30000"/>
              </a:spcBef>
              <a:defRPr sz="1200">
                <a:solidFill>
                  <a:schemeClr val="tx1"/>
                </a:solidFill>
                <a:latin typeface="Calibri" panose="020F0502020204030204" pitchFamily="34" charset="0"/>
              </a:defRPr>
            </a:lvl3pPr>
            <a:lvl4pPr marL="1621323" indent="-231618" algn="l" eaLnBrk="0" hangingPunct="0">
              <a:spcBef>
                <a:spcPct val="30000"/>
              </a:spcBef>
              <a:defRPr sz="1200">
                <a:solidFill>
                  <a:schemeClr val="tx1"/>
                </a:solidFill>
                <a:latin typeface="Calibri" panose="020F0502020204030204" pitchFamily="34" charset="0"/>
              </a:defRPr>
            </a:lvl4pPr>
            <a:lvl5pPr marL="2084558" indent="-231618" algn="l" eaLnBrk="0" hangingPunct="0">
              <a:spcBef>
                <a:spcPct val="30000"/>
              </a:spcBef>
              <a:defRPr sz="1200">
                <a:solidFill>
                  <a:schemeClr val="tx1"/>
                </a:solidFill>
                <a:latin typeface="Calibri" panose="020F0502020204030204" pitchFamily="34" charset="0"/>
              </a:defRPr>
            </a:lvl5pPr>
            <a:lvl6pPr marL="2547793" indent="-231618" eaLnBrk="0" fontAlgn="base" hangingPunct="0">
              <a:spcBef>
                <a:spcPct val="30000"/>
              </a:spcBef>
              <a:spcAft>
                <a:spcPct val="0"/>
              </a:spcAft>
              <a:defRPr sz="1200">
                <a:solidFill>
                  <a:schemeClr val="tx1"/>
                </a:solidFill>
                <a:latin typeface="Calibri" panose="020F0502020204030204" pitchFamily="34" charset="0"/>
              </a:defRPr>
            </a:lvl6pPr>
            <a:lvl7pPr marL="3011028" indent="-231618" eaLnBrk="0" fontAlgn="base" hangingPunct="0">
              <a:spcBef>
                <a:spcPct val="30000"/>
              </a:spcBef>
              <a:spcAft>
                <a:spcPct val="0"/>
              </a:spcAft>
              <a:defRPr sz="1200">
                <a:solidFill>
                  <a:schemeClr val="tx1"/>
                </a:solidFill>
                <a:latin typeface="Calibri" panose="020F0502020204030204" pitchFamily="34" charset="0"/>
              </a:defRPr>
            </a:lvl7pPr>
            <a:lvl8pPr marL="3474263" indent="-231618" eaLnBrk="0" fontAlgn="base" hangingPunct="0">
              <a:spcBef>
                <a:spcPct val="30000"/>
              </a:spcBef>
              <a:spcAft>
                <a:spcPct val="0"/>
              </a:spcAft>
              <a:defRPr sz="1200">
                <a:solidFill>
                  <a:schemeClr val="tx1"/>
                </a:solidFill>
                <a:latin typeface="Calibri" panose="020F0502020204030204" pitchFamily="34" charset="0"/>
              </a:defRPr>
            </a:lvl8pPr>
            <a:lvl9pPr marL="3937498" indent="-231618"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B66867BA-0B84-4BE7-B112-6601599BF5CB}" type="slidenum">
              <a:rPr lang="en-US" altLang="en-US">
                <a:latin typeface="AvantGarde" pitchFamily="34" charset="0"/>
              </a:rPr>
              <a:pPr algn="r" eaLnBrk="1" hangingPunct="1">
                <a:spcBef>
                  <a:spcPct val="0"/>
                </a:spcBef>
              </a:pPr>
              <a:t>101</a:t>
            </a:fld>
            <a:endParaRPr lang="en-US" altLang="en-US">
              <a:latin typeface="AvantGarde" pitchFamily="34" charset="0"/>
            </a:endParaRPr>
          </a:p>
        </p:txBody>
      </p:sp>
    </p:spTree>
    <p:extLst>
      <p:ext uri="{BB962C8B-B14F-4D97-AF65-F5344CB8AC3E}">
        <p14:creationId xmlns:p14="http://schemas.microsoft.com/office/powerpoint/2010/main" val="85101080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031"/>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a:solidFill>
                  <a:schemeClr val="tx1"/>
                </a:solidFill>
                <a:latin typeface="Arial" charset="0"/>
              </a:defRPr>
            </a:lvl1pPr>
            <a:lvl2pPr marL="752757" indent="-289522">
              <a:defRPr sz="2000">
                <a:solidFill>
                  <a:schemeClr val="tx1"/>
                </a:solidFill>
                <a:latin typeface="Arial" charset="0"/>
              </a:defRPr>
            </a:lvl2pPr>
            <a:lvl3pPr marL="1158088" indent="-231618">
              <a:defRPr sz="2000">
                <a:solidFill>
                  <a:schemeClr val="tx1"/>
                </a:solidFill>
                <a:latin typeface="Arial" charset="0"/>
              </a:defRPr>
            </a:lvl3pPr>
            <a:lvl4pPr marL="1621323" indent="-231618">
              <a:defRPr sz="2000">
                <a:solidFill>
                  <a:schemeClr val="tx1"/>
                </a:solidFill>
                <a:latin typeface="Arial" charset="0"/>
              </a:defRPr>
            </a:lvl4pPr>
            <a:lvl5pPr marL="2084558" indent="-231618">
              <a:defRPr sz="2000">
                <a:solidFill>
                  <a:schemeClr val="tx1"/>
                </a:solidFill>
                <a:latin typeface="Arial" charset="0"/>
              </a:defRPr>
            </a:lvl5pPr>
            <a:lvl6pPr marL="2547793" indent="-231618" algn="ctr" eaLnBrk="0" fontAlgn="base" hangingPunct="0">
              <a:spcBef>
                <a:spcPct val="0"/>
              </a:spcBef>
              <a:spcAft>
                <a:spcPct val="0"/>
              </a:spcAft>
              <a:defRPr sz="2000">
                <a:solidFill>
                  <a:schemeClr val="tx1"/>
                </a:solidFill>
                <a:latin typeface="Arial" charset="0"/>
              </a:defRPr>
            </a:lvl6pPr>
            <a:lvl7pPr marL="3011028" indent="-231618" algn="ctr" eaLnBrk="0" fontAlgn="base" hangingPunct="0">
              <a:spcBef>
                <a:spcPct val="0"/>
              </a:spcBef>
              <a:spcAft>
                <a:spcPct val="0"/>
              </a:spcAft>
              <a:defRPr sz="2000">
                <a:solidFill>
                  <a:schemeClr val="tx1"/>
                </a:solidFill>
                <a:latin typeface="Arial" charset="0"/>
              </a:defRPr>
            </a:lvl7pPr>
            <a:lvl8pPr marL="3474263" indent="-231618" algn="ctr" eaLnBrk="0" fontAlgn="base" hangingPunct="0">
              <a:spcBef>
                <a:spcPct val="0"/>
              </a:spcBef>
              <a:spcAft>
                <a:spcPct val="0"/>
              </a:spcAft>
              <a:defRPr sz="2000">
                <a:solidFill>
                  <a:schemeClr val="tx1"/>
                </a:solidFill>
                <a:latin typeface="Arial" charset="0"/>
              </a:defRPr>
            </a:lvl8pPr>
            <a:lvl9pPr marL="3937498" indent="-231618" algn="ctr" eaLnBrk="0" fontAlgn="base" hangingPunct="0">
              <a:spcBef>
                <a:spcPct val="0"/>
              </a:spcBef>
              <a:spcAft>
                <a:spcPct val="0"/>
              </a:spcAft>
              <a:defRPr sz="2000">
                <a:solidFill>
                  <a:schemeClr val="tx1"/>
                </a:solidFill>
                <a:latin typeface="Arial" charset="0"/>
              </a:defRPr>
            </a:lvl9pPr>
          </a:lstStyle>
          <a:p>
            <a:fld id="{01853448-9594-4E31-B7FD-BBA9124327D1}" type="slidenum">
              <a:rPr lang="en-US" sz="1200">
                <a:latin typeface="Times New Roman" pitchFamily="18" charset="0"/>
              </a:rPr>
              <a:pPr/>
              <a:t>102</a:t>
            </a:fld>
            <a:endParaRPr lang="en-US" sz="1200">
              <a:latin typeface="Times New Roman" pitchFamily="18" charset="0"/>
            </a:endParaRPr>
          </a:p>
        </p:txBody>
      </p:sp>
      <p:sp>
        <p:nvSpPr>
          <p:cNvPr id="67587" name="Rectangle 2"/>
          <p:cNvSpPr>
            <a:spLocks noGrp="1" noRot="1" noChangeAspect="1" noChangeArrowheads="1" noTextEdit="1"/>
          </p:cNvSpPr>
          <p:nvPr>
            <p:ph type="sldImg"/>
          </p:nvPr>
        </p:nvSpPr>
        <p:spPr>
          <a:xfrm>
            <a:off x="973138" y="344488"/>
            <a:ext cx="5064125" cy="3797300"/>
          </a:xfrm>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252436001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9C52F320-FD7C-4A76-93E7-15BAD5B048AA}" type="slidenum">
              <a:rPr lang="en-US" altLang="en-US" sz="1200"/>
              <a:pPr eaLnBrk="1" hangingPunct="1"/>
              <a:t>103</a:t>
            </a:fld>
            <a:endParaRPr lang="en-US" altLang="en-US" sz="1200"/>
          </a:p>
        </p:txBody>
      </p:sp>
      <p:sp>
        <p:nvSpPr>
          <p:cNvPr id="137219" name="Rectangle 4"/>
          <p:cNvSpPr>
            <a:spLocks noGrp="1" noRot="1" noChangeAspect="1" noChangeArrowheads="1" noTextEdit="1"/>
          </p:cNvSpPr>
          <p:nvPr>
            <p:ph type="sldImg"/>
          </p:nvPr>
        </p:nvSpPr>
        <p:spPr>
          <a:xfrm>
            <a:off x="947738" y="347663"/>
            <a:ext cx="5114925" cy="3835400"/>
          </a:xfrm>
        </p:spPr>
      </p:sp>
      <p:sp>
        <p:nvSpPr>
          <p:cNvPr id="137220"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latin typeface="Arial" panose="020B0604020202020204" pitchFamily="34" charset="0"/>
            </a:endParaRPr>
          </a:p>
        </p:txBody>
      </p:sp>
    </p:spTree>
    <p:extLst>
      <p:ext uri="{BB962C8B-B14F-4D97-AF65-F5344CB8AC3E}">
        <p14:creationId xmlns:p14="http://schemas.microsoft.com/office/powerpoint/2010/main" val="281631471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4294967295"/>
          </p:nvPr>
        </p:nvSpPr>
        <p:spPr bwMode="auto">
          <a:xfrm>
            <a:off x="3970938" y="8829823"/>
            <a:ext cx="3037840" cy="4649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eaLnBrk="0" hangingPunct="0">
              <a:defRPr sz="1300">
                <a:solidFill>
                  <a:schemeClr val="tx1"/>
                </a:solidFill>
                <a:latin typeface="Times New Roman" panose="02020603050405020304" pitchFamily="18" charset="0"/>
              </a:defRPr>
            </a:lvl1pPr>
            <a:lvl2pPr marL="752757" indent="-289522" eaLnBrk="0" hangingPunct="0">
              <a:defRPr sz="1300">
                <a:solidFill>
                  <a:schemeClr val="tx1"/>
                </a:solidFill>
                <a:latin typeface="Times New Roman" panose="02020603050405020304" pitchFamily="18" charset="0"/>
              </a:defRPr>
            </a:lvl2pPr>
            <a:lvl3pPr marL="1158088" indent="-231618" eaLnBrk="0" hangingPunct="0">
              <a:defRPr sz="1300">
                <a:solidFill>
                  <a:schemeClr val="tx1"/>
                </a:solidFill>
                <a:latin typeface="Times New Roman" panose="02020603050405020304" pitchFamily="18" charset="0"/>
              </a:defRPr>
            </a:lvl3pPr>
            <a:lvl4pPr marL="1621323" indent="-231618" eaLnBrk="0" hangingPunct="0">
              <a:defRPr sz="1300">
                <a:solidFill>
                  <a:schemeClr val="tx1"/>
                </a:solidFill>
                <a:latin typeface="Times New Roman" panose="02020603050405020304" pitchFamily="18" charset="0"/>
              </a:defRPr>
            </a:lvl4pPr>
            <a:lvl5pPr marL="2084558" indent="-231618" eaLnBrk="0" hangingPunct="0">
              <a:defRPr sz="1300">
                <a:solidFill>
                  <a:schemeClr val="tx1"/>
                </a:solidFill>
                <a:latin typeface="Times New Roman" panose="02020603050405020304" pitchFamily="18" charset="0"/>
              </a:defRPr>
            </a:lvl5pPr>
            <a:lvl6pPr marL="2547793" indent="-231618" eaLnBrk="0" fontAlgn="base" hangingPunct="0">
              <a:spcBef>
                <a:spcPct val="0"/>
              </a:spcBef>
              <a:spcAft>
                <a:spcPct val="0"/>
              </a:spcAft>
              <a:defRPr sz="1300">
                <a:solidFill>
                  <a:schemeClr val="tx1"/>
                </a:solidFill>
                <a:latin typeface="Times New Roman" panose="02020603050405020304" pitchFamily="18" charset="0"/>
              </a:defRPr>
            </a:lvl6pPr>
            <a:lvl7pPr marL="3011028" indent="-231618" eaLnBrk="0" fontAlgn="base" hangingPunct="0">
              <a:spcBef>
                <a:spcPct val="0"/>
              </a:spcBef>
              <a:spcAft>
                <a:spcPct val="0"/>
              </a:spcAft>
              <a:defRPr sz="1300">
                <a:solidFill>
                  <a:schemeClr val="tx1"/>
                </a:solidFill>
                <a:latin typeface="Times New Roman" panose="02020603050405020304" pitchFamily="18" charset="0"/>
              </a:defRPr>
            </a:lvl7pPr>
            <a:lvl8pPr marL="3474263" indent="-231618" eaLnBrk="0" fontAlgn="base" hangingPunct="0">
              <a:spcBef>
                <a:spcPct val="0"/>
              </a:spcBef>
              <a:spcAft>
                <a:spcPct val="0"/>
              </a:spcAft>
              <a:defRPr sz="1300">
                <a:solidFill>
                  <a:schemeClr val="tx1"/>
                </a:solidFill>
                <a:latin typeface="Times New Roman" panose="02020603050405020304" pitchFamily="18" charset="0"/>
              </a:defRPr>
            </a:lvl8pPr>
            <a:lvl9pPr marL="3937498" indent="-23161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633B8CFE-315C-4E59-8F1F-1BDD07088BBB}" type="slidenum">
              <a:rPr lang="en-US" altLang="en-US" sz="1200"/>
              <a:pPr eaLnBrk="1" hangingPunct="1"/>
              <a:t>104</a:t>
            </a:fld>
            <a:endParaRPr lang="en-US" altLang="en-US" sz="1200"/>
          </a:p>
        </p:txBody>
      </p:sp>
      <p:sp>
        <p:nvSpPr>
          <p:cNvPr id="138243" name="Rectangle 4"/>
          <p:cNvSpPr>
            <a:spLocks noGrp="1" noRot="1" noChangeAspect="1" noChangeArrowheads="1" noTextEdit="1"/>
          </p:cNvSpPr>
          <p:nvPr>
            <p:ph type="sldImg"/>
          </p:nvPr>
        </p:nvSpPr>
        <p:spPr>
          <a:xfrm>
            <a:off x="947738" y="347663"/>
            <a:ext cx="5114925" cy="3835400"/>
          </a:xfrm>
        </p:spPr>
      </p:sp>
      <p:sp>
        <p:nvSpPr>
          <p:cNvPr id="138244"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latin typeface="Arial" panose="020B0604020202020204" pitchFamily="34" charset="0"/>
            </a:endParaRPr>
          </a:p>
        </p:txBody>
      </p:sp>
    </p:spTree>
    <p:extLst>
      <p:ext uri="{BB962C8B-B14F-4D97-AF65-F5344CB8AC3E}">
        <p14:creationId xmlns:p14="http://schemas.microsoft.com/office/powerpoint/2010/main" val="250937975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b="1">
                <a:solidFill>
                  <a:schemeClr val="tx1"/>
                </a:solidFill>
                <a:latin typeface="Arial" charset="0"/>
              </a:defRPr>
            </a:lvl1pPr>
            <a:lvl2pPr marL="752757" indent="-289522">
              <a:defRPr sz="2000" b="1">
                <a:solidFill>
                  <a:schemeClr val="tx1"/>
                </a:solidFill>
                <a:latin typeface="Arial" charset="0"/>
              </a:defRPr>
            </a:lvl2pPr>
            <a:lvl3pPr marL="1158088" indent="-231618">
              <a:defRPr sz="2000" b="1">
                <a:solidFill>
                  <a:schemeClr val="tx1"/>
                </a:solidFill>
                <a:latin typeface="Arial" charset="0"/>
              </a:defRPr>
            </a:lvl3pPr>
            <a:lvl4pPr marL="1621323" indent="-231618">
              <a:defRPr sz="2000" b="1">
                <a:solidFill>
                  <a:schemeClr val="tx1"/>
                </a:solidFill>
                <a:latin typeface="Arial" charset="0"/>
              </a:defRPr>
            </a:lvl4pPr>
            <a:lvl5pPr marL="2084558" indent="-231618">
              <a:defRPr sz="2000" b="1">
                <a:solidFill>
                  <a:schemeClr val="tx1"/>
                </a:solidFill>
                <a:latin typeface="Arial" charset="0"/>
              </a:defRPr>
            </a:lvl5pPr>
            <a:lvl6pPr marL="2547793" indent="-231618" algn="ctr" eaLnBrk="0" fontAlgn="base" hangingPunct="0">
              <a:spcBef>
                <a:spcPct val="0"/>
              </a:spcBef>
              <a:spcAft>
                <a:spcPct val="0"/>
              </a:spcAft>
              <a:defRPr sz="2000" b="1">
                <a:solidFill>
                  <a:schemeClr val="tx1"/>
                </a:solidFill>
                <a:latin typeface="Arial" charset="0"/>
              </a:defRPr>
            </a:lvl6pPr>
            <a:lvl7pPr marL="3011028" indent="-231618" algn="ctr" eaLnBrk="0" fontAlgn="base" hangingPunct="0">
              <a:spcBef>
                <a:spcPct val="0"/>
              </a:spcBef>
              <a:spcAft>
                <a:spcPct val="0"/>
              </a:spcAft>
              <a:defRPr sz="2000" b="1">
                <a:solidFill>
                  <a:schemeClr val="tx1"/>
                </a:solidFill>
                <a:latin typeface="Arial" charset="0"/>
              </a:defRPr>
            </a:lvl7pPr>
            <a:lvl8pPr marL="3474263" indent="-231618" algn="ctr" eaLnBrk="0" fontAlgn="base" hangingPunct="0">
              <a:spcBef>
                <a:spcPct val="0"/>
              </a:spcBef>
              <a:spcAft>
                <a:spcPct val="0"/>
              </a:spcAft>
              <a:defRPr sz="2000" b="1">
                <a:solidFill>
                  <a:schemeClr val="tx1"/>
                </a:solidFill>
                <a:latin typeface="Arial" charset="0"/>
              </a:defRPr>
            </a:lvl8pPr>
            <a:lvl9pPr marL="3937498" indent="-231618" algn="ctr" eaLnBrk="0" fontAlgn="base" hangingPunct="0">
              <a:spcBef>
                <a:spcPct val="0"/>
              </a:spcBef>
              <a:spcAft>
                <a:spcPct val="0"/>
              </a:spcAft>
              <a:defRPr sz="2000" b="1">
                <a:solidFill>
                  <a:schemeClr val="tx1"/>
                </a:solidFill>
                <a:latin typeface="Arial" charset="0"/>
              </a:defRPr>
            </a:lvl9pPr>
          </a:lstStyle>
          <a:p>
            <a:fld id="{88070360-D48C-46F3-90B8-D4DA4604CBD0}" type="slidenum">
              <a:rPr lang="en-US" sz="1200" b="0">
                <a:latin typeface="Times New Roman" pitchFamily="18" charset="0"/>
              </a:rPr>
              <a:pPr/>
              <a:t>106</a:t>
            </a:fld>
            <a:endParaRPr lang="en-US" sz="1200" b="0">
              <a:latin typeface="Times New Roman" pitchFamily="18" charset="0"/>
            </a:endParaRPr>
          </a:p>
        </p:txBody>
      </p:sp>
      <p:sp>
        <p:nvSpPr>
          <p:cNvPr id="224259" name="Rectangle 4"/>
          <p:cNvSpPr>
            <a:spLocks noGrp="1" noRot="1" noChangeAspect="1" noChangeArrowheads="1" noTextEdit="1"/>
          </p:cNvSpPr>
          <p:nvPr>
            <p:ph type="sldImg"/>
          </p:nvPr>
        </p:nvSpPr>
        <p:spPr>
          <a:xfrm>
            <a:off x="973138" y="344488"/>
            <a:ext cx="5064125" cy="3797300"/>
          </a:xfrm>
          <a:ln/>
        </p:spPr>
      </p:sp>
      <p:sp>
        <p:nvSpPr>
          <p:cNvPr id="224260"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spTree>
    <p:extLst>
      <p:ext uri="{BB962C8B-B14F-4D97-AF65-F5344CB8AC3E}">
        <p14:creationId xmlns:p14="http://schemas.microsoft.com/office/powerpoint/2010/main" val="223967211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Rot="1" noChangeAspect="1" noChangeArrowheads="1" noTextEdit="1"/>
          </p:cNvSpPr>
          <p:nvPr>
            <p:ph type="sldImg"/>
          </p:nvPr>
        </p:nvSpPr>
        <p:spPr>
          <a:xfrm>
            <a:off x="857250" y="323850"/>
            <a:ext cx="5297488" cy="3973513"/>
          </a:xfrm>
          <a:ln/>
        </p:spPr>
      </p:sp>
      <p:sp>
        <p:nvSpPr>
          <p:cNvPr id="221187" name="Rectangle 3"/>
          <p:cNvSpPr>
            <a:spLocks noGrp="1" noChangeArrowheads="1"/>
          </p:cNvSpPr>
          <p:nvPr>
            <p:ph type="body" idx="1"/>
          </p:nvPr>
        </p:nvSpPr>
        <p:spPr>
          <a:xfrm>
            <a:off x="934720" y="4371769"/>
            <a:ext cx="5140960" cy="41384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59768297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b="1">
                <a:solidFill>
                  <a:schemeClr val="tx1"/>
                </a:solidFill>
                <a:latin typeface="Arial" charset="0"/>
              </a:defRPr>
            </a:lvl1pPr>
            <a:lvl2pPr marL="752757" indent="-289522">
              <a:defRPr sz="2000" b="1">
                <a:solidFill>
                  <a:schemeClr val="tx1"/>
                </a:solidFill>
                <a:latin typeface="Arial" charset="0"/>
              </a:defRPr>
            </a:lvl2pPr>
            <a:lvl3pPr marL="1158088" indent="-231618">
              <a:defRPr sz="2000" b="1">
                <a:solidFill>
                  <a:schemeClr val="tx1"/>
                </a:solidFill>
                <a:latin typeface="Arial" charset="0"/>
              </a:defRPr>
            </a:lvl3pPr>
            <a:lvl4pPr marL="1621323" indent="-231618">
              <a:defRPr sz="2000" b="1">
                <a:solidFill>
                  <a:schemeClr val="tx1"/>
                </a:solidFill>
                <a:latin typeface="Arial" charset="0"/>
              </a:defRPr>
            </a:lvl4pPr>
            <a:lvl5pPr marL="2084558" indent="-231618">
              <a:defRPr sz="2000" b="1">
                <a:solidFill>
                  <a:schemeClr val="tx1"/>
                </a:solidFill>
                <a:latin typeface="Arial" charset="0"/>
              </a:defRPr>
            </a:lvl5pPr>
            <a:lvl6pPr marL="2547793" indent="-231618" algn="ctr" eaLnBrk="0" fontAlgn="base" hangingPunct="0">
              <a:spcBef>
                <a:spcPct val="0"/>
              </a:spcBef>
              <a:spcAft>
                <a:spcPct val="0"/>
              </a:spcAft>
              <a:defRPr sz="2000" b="1">
                <a:solidFill>
                  <a:schemeClr val="tx1"/>
                </a:solidFill>
                <a:latin typeface="Arial" charset="0"/>
              </a:defRPr>
            </a:lvl6pPr>
            <a:lvl7pPr marL="3011028" indent="-231618" algn="ctr" eaLnBrk="0" fontAlgn="base" hangingPunct="0">
              <a:spcBef>
                <a:spcPct val="0"/>
              </a:spcBef>
              <a:spcAft>
                <a:spcPct val="0"/>
              </a:spcAft>
              <a:defRPr sz="2000" b="1">
                <a:solidFill>
                  <a:schemeClr val="tx1"/>
                </a:solidFill>
                <a:latin typeface="Arial" charset="0"/>
              </a:defRPr>
            </a:lvl7pPr>
            <a:lvl8pPr marL="3474263" indent="-231618" algn="ctr" eaLnBrk="0" fontAlgn="base" hangingPunct="0">
              <a:spcBef>
                <a:spcPct val="0"/>
              </a:spcBef>
              <a:spcAft>
                <a:spcPct val="0"/>
              </a:spcAft>
              <a:defRPr sz="2000" b="1">
                <a:solidFill>
                  <a:schemeClr val="tx1"/>
                </a:solidFill>
                <a:latin typeface="Arial" charset="0"/>
              </a:defRPr>
            </a:lvl8pPr>
            <a:lvl9pPr marL="3937498" indent="-231618" algn="ctr" eaLnBrk="0" fontAlgn="base" hangingPunct="0">
              <a:spcBef>
                <a:spcPct val="0"/>
              </a:spcBef>
              <a:spcAft>
                <a:spcPct val="0"/>
              </a:spcAft>
              <a:defRPr sz="2000" b="1">
                <a:solidFill>
                  <a:schemeClr val="tx1"/>
                </a:solidFill>
                <a:latin typeface="Arial" charset="0"/>
              </a:defRPr>
            </a:lvl9pPr>
          </a:lstStyle>
          <a:p>
            <a:fld id="{FD663EED-3766-486C-AED4-836AD8899B0D}" type="slidenum">
              <a:rPr lang="en-US" sz="1200" b="0">
                <a:latin typeface="Times New Roman" pitchFamily="18" charset="0"/>
              </a:rPr>
              <a:pPr/>
              <a:t>108</a:t>
            </a:fld>
            <a:endParaRPr lang="en-US" sz="1200" b="0">
              <a:latin typeface="Times New Roman" pitchFamily="18" charset="0"/>
            </a:endParaRPr>
          </a:p>
        </p:txBody>
      </p:sp>
      <p:sp>
        <p:nvSpPr>
          <p:cNvPr id="222211" name="Rectangle 4"/>
          <p:cNvSpPr>
            <a:spLocks noGrp="1" noRot="1" noChangeAspect="1" noChangeArrowheads="1" noTextEdit="1"/>
          </p:cNvSpPr>
          <p:nvPr>
            <p:ph type="sldImg"/>
          </p:nvPr>
        </p:nvSpPr>
        <p:spPr>
          <a:xfrm>
            <a:off x="973138" y="344488"/>
            <a:ext cx="5064125" cy="3797300"/>
          </a:xfrm>
          <a:ln/>
        </p:spPr>
      </p:sp>
      <p:sp>
        <p:nvSpPr>
          <p:cNvPr id="222212"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spTree>
    <p:extLst>
      <p:ext uri="{BB962C8B-B14F-4D97-AF65-F5344CB8AC3E}">
        <p14:creationId xmlns:p14="http://schemas.microsoft.com/office/powerpoint/2010/main" val="383844944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xfrm>
            <a:off x="3970938" y="8741940"/>
            <a:ext cx="3037840" cy="4601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47" tIns="46324" rIns="92647" bIns="46324"/>
          <a:lstStyle>
            <a:lvl1pPr>
              <a:defRPr sz="2000" b="1">
                <a:solidFill>
                  <a:schemeClr val="tx1"/>
                </a:solidFill>
                <a:latin typeface="Arial" charset="0"/>
              </a:defRPr>
            </a:lvl1pPr>
            <a:lvl2pPr marL="752757" indent="-289522">
              <a:defRPr sz="2000" b="1">
                <a:solidFill>
                  <a:schemeClr val="tx1"/>
                </a:solidFill>
                <a:latin typeface="Arial" charset="0"/>
              </a:defRPr>
            </a:lvl2pPr>
            <a:lvl3pPr marL="1158088" indent="-231618">
              <a:defRPr sz="2000" b="1">
                <a:solidFill>
                  <a:schemeClr val="tx1"/>
                </a:solidFill>
                <a:latin typeface="Arial" charset="0"/>
              </a:defRPr>
            </a:lvl3pPr>
            <a:lvl4pPr marL="1621323" indent="-231618">
              <a:defRPr sz="2000" b="1">
                <a:solidFill>
                  <a:schemeClr val="tx1"/>
                </a:solidFill>
                <a:latin typeface="Arial" charset="0"/>
              </a:defRPr>
            </a:lvl4pPr>
            <a:lvl5pPr marL="2084558" indent="-231618">
              <a:defRPr sz="2000" b="1">
                <a:solidFill>
                  <a:schemeClr val="tx1"/>
                </a:solidFill>
                <a:latin typeface="Arial" charset="0"/>
              </a:defRPr>
            </a:lvl5pPr>
            <a:lvl6pPr marL="2547793" indent="-231618" algn="ctr" eaLnBrk="0" fontAlgn="base" hangingPunct="0">
              <a:spcBef>
                <a:spcPct val="0"/>
              </a:spcBef>
              <a:spcAft>
                <a:spcPct val="0"/>
              </a:spcAft>
              <a:defRPr sz="2000" b="1">
                <a:solidFill>
                  <a:schemeClr val="tx1"/>
                </a:solidFill>
                <a:latin typeface="Arial" charset="0"/>
              </a:defRPr>
            </a:lvl6pPr>
            <a:lvl7pPr marL="3011028" indent="-231618" algn="ctr" eaLnBrk="0" fontAlgn="base" hangingPunct="0">
              <a:spcBef>
                <a:spcPct val="0"/>
              </a:spcBef>
              <a:spcAft>
                <a:spcPct val="0"/>
              </a:spcAft>
              <a:defRPr sz="2000" b="1">
                <a:solidFill>
                  <a:schemeClr val="tx1"/>
                </a:solidFill>
                <a:latin typeface="Arial" charset="0"/>
              </a:defRPr>
            </a:lvl7pPr>
            <a:lvl8pPr marL="3474263" indent="-231618" algn="ctr" eaLnBrk="0" fontAlgn="base" hangingPunct="0">
              <a:spcBef>
                <a:spcPct val="0"/>
              </a:spcBef>
              <a:spcAft>
                <a:spcPct val="0"/>
              </a:spcAft>
              <a:defRPr sz="2000" b="1">
                <a:solidFill>
                  <a:schemeClr val="tx1"/>
                </a:solidFill>
                <a:latin typeface="Arial" charset="0"/>
              </a:defRPr>
            </a:lvl8pPr>
            <a:lvl9pPr marL="3937498" indent="-231618" algn="ctr" eaLnBrk="0" fontAlgn="base" hangingPunct="0">
              <a:spcBef>
                <a:spcPct val="0"/>
              </a:spcBef>
              <a:spcAft>
                <a:spcPct val="0"/>
              </a:spcAft>
              <a:defRPr sz="2000" b="1">
                <a:solidFill>
                  <a:schemeClr val="tx1"/>
                </a:solidFill>
                <a:latin typeface="Arial" charset="0"/>
              </a:defRPr>
            </a:lvl9pPr>
          </a:lstStyle>
          <a:p>
            <a:fld id="{24519043-3BAE-4516-A824-A76A3EBE5475}" type="slidenum">
              <a:rPr lang="en-US" sz="1200" b="0">
                <a:latin typeface="Times New Roman" pitchFamily="18" charset="0"/>
              </a:rPr>
              <a:pPr/>
              <a:t>109</a:t>
            </a:fld>
            <a:endParaRPr lang="en-US" sz="1200" b="0">
              <a:latin typeface="Times New Roman" pitchFamily="18" charset="0"/>
            </a:endParaRPr>
          </a:p>
        </p:txBody>
      </p:sp>
      <p:sp>
        <p:nvSpPr>
          <p:cNvPr id="225283" name="Rectangle 4"/>
          <p:cNvSpPr>
            <a:spLocks noGrp="1" noRot="1" noChangeAspect="1" noChangeArrowheads="1" noTextEdit="1"/>
          </p:cNvSpPr>
          <p:nvPr>
            <p:ph type="sldImg"/>
          </p:nvPr>
        </p:nvSpPr>
        <p:spPr>
          <a:xfrm>
            <a:off x="973138" y="344488"/>
            <a:ext cx="5064125" cy="3797300"/>
          </a:xfrm>
          <a:ln/>
        </p:spPr>
      </p:sp>
      <p:sp>
        <p:nvSpPr>
          <p:cNvPr id="225284"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spTree>
    <p:extLst>
      <p:ext uri="{BB962C8B-B14F-4D97-AF65-F5344CB8AC3E}">
        <p14:creationId xmlns:p14="http://schemas.microsoft.com/office/powerpoint/2010/main" val="207468932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xfrm>
            <a:off x="3970938" y="8741940"/>
            <a:ext cx="3037840" cy="460186"/>
          </a:xfrm>
          <a:prstGeom prst="rect">
            <a:avLst/>
          </a:prstGeom>
          <a:ln/>
        </p:spPr>
        <p:txBody>
          <a:bodyPr lIns="92647" tIns="46324" rIns="92647" bIns="46324"/>
          <a:lstStyle/>
          <a:p>
            <a:fld id="{7B6E1F47-D8E8-4636-9F83-EF95092EE559}" type="slidenum">
              <a:rPr lang="en-US" altLang="en-US"/>
              <a:pPr/>
              <a:t>110</a:t>
            </a:fld>
            <a:endParaRPr lang="en-US" altLang="en-US"/>
          </a:p>
        </p:txBody>
      </p:sp>
      <p:sp>
        <p:nvSpPr>
          <p:cNvPr id="5" name="Rectangle 9"/>
          <p:cNvSpPr>
            <a:spLocks noGrp="1" noChangeArrowheads="1"/>
          </p:cNvSpPr>
          <p:nvPr>
            <p:ph type="ftr" sz="quarter" idx="4"/>
          </p:nvPr>
        </p:nvSpPr>
        <p:spPr>
          <a:xfrm>
            <a:off x="0" y="8741940"/>
            <a:ext cx="3037840" cy="460186"/>
          </a:xfrm>
          <a:prstGeom prst="rect">
            <a:avLst/>
          </a:prstGeom>
          <a:ln/>
        </p:spPr>
        <p:txBody>
          <a:bodyPr lIns="92647" tIns="46324" rIns="92647" bIns="46324"/>
          <a:lstStyle/>
          <a:p>
            <a:r>
              <a:rPr lang="en-US" altLang="en-US"/>
              <a:t>© 2000 Johnson &amp; Johnson, All Rights Reserved</a:t>
            </a:r>
          </a:p>
          <a:p>
            <a:endParaRPr lang="en-US" altLang="en-US"/>
          </a:p>
        </p:txBody>
      </p:sp>
      <p:sp>
        <p:nvSpPr>
          <p:cNvPr id="394242" name="Rectangle 2"/>
          <p:cNvSpPr>
            <a:spLocks noGrp="1" noRot="1" noChangeAspect="1" noChangeArrowheads="1" noTextEdit="1"/>
          </p:cNvSpPr>
          <p:nvPr>
            <p:ph type="sldImg"/>
          </p:nvPr>
        </p:nvSpPr>
        <p:spPr>
          <a:xfrm>
            <a:off x="708025" y="234950"/>
            <a:ext cx="5340350" cy="4005263"/>
          </a:xfrm>
          <a:ln/>
        </p:spPr>
      </p:sp>
      <p:sp>
        <p:nvSpPr>
          <p:cNvPr id="394243" name="Rectangle 3"/>
          <p:cNvSpPr>
            <a:spLocks noGrp="1" noChangeArrowheads="1"/>
          </p:cNvSpPr>
          <p:nvPr>
            <p:ph type="body" idx="1"/>
          </p:nvPr>
        </p:nvSpPr>
        <p:spPr/>
        <p:txBody>
          <a:bodyPr/>
          <a:lstStyle/>
          <a:p>
            <a:endParaRPr lang="en-GB" altLang="en-US"/>
          </a:p>
        </p:txBody>
      </p:sp>
    </p:spTree>
    <p:extLst>
      <p:ext uri="{BB962C8B-B14F-4D97-AF65-F5344CB8AC3E}">
        <p14:creationId xmlns:p14="http://schemas.microsoft.com/office/powerpoint/2010/main" val="332229807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4"/>
          <p:cNvSpPr>
            <a:spLocks noGrp="1" noRot="1" noChangeAspect="1" noChangeArrowheads="1" noTextEdit="1"/>
          </p:cNvSpPr>
          <p:nvPr>
            <p:ph type="sldImg"/>
          </p:nvPr>
        </p:nvSpPr>
        <p:spPr>
          <a:xfrm>
            <a:off x="947738" y="306388"/>
            <a:ext cx="5114925" cy="3835400"/>
          </a:xfrm>
        </p:spPr>
      </p:sp>
      <p:sp>
        <p:nvSpPr>
          <p:cNvPr id="212995" name="Rectangle 5"/>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2341281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227908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50446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0751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898650" y="457200"/>
            <a:ext cx="6864350" cy="381000"/>
          </a:xfrm>
        </p:spPr>
        <p:txBody>
          <a:bodyPr/>
          <a:lstStyle/>
          <a:p>
            <a:r>
              <a:rPr lang="en-US"/>
              <a:t>Click to edit Master title style</a:t>
            </a:r>
          </a:p>
        </p:txBody>
      </p:sp>
      <p:sp>
        <p:nvSpPr>
          <p:cNvPr id="3" name="Table Placeholder 2"/>
          <p:cNvSpPr>
            <a:spLocks noGrp="1"/>
          </p:cNvSpPr>
          <p:nvPr>
            <p:ph type="tbl" idx="1"/>
          </p:nvPr>
        </p:nvSpPr>
        <p:spPr>
          <a:xfrm>
            <a:off x="304800" y="990600"/>
            <a:ext cx="8382000" cy="5181600"/>
          </a:xfrm>
        </p:spPr>
        <p:txBody>
          <a:bodyPr/>
          <a:lstStyle/>
          <a:p>
            <a:pPr lvl="0"/>
            <a:endParaRPr lang="en-US" noProof="0"/>
          </a:p>
        </p:txBody>
      </p:sp>
      <p:sp>
        <p:nvSpPr>
          <p:cNvPr id="4" name="Rectangle 5"/>
          <p:cNvSpPr>
            <a:spLocks noGrp="1" noChangeArrowheads="1"/>
          </p:cNvSpPr>
          <p:nvPr>
            <p:ph type="sldNum" sz="quarter" idx="10"/>
          </p:nvPr>
        </p:nvSpPr>
        <p:spPr>
          <a:xfrm>
            <a:off x="7196138" y="6324600"/>
            <a:ext cx="1871662" cy="457200"/>
          </a:xfrm>
          <a:prstGeom prst="rect">
            <a:avLst/>
          </a:prstGeom>
        </p:spPr>
        <p:txBody>
          <a:bodyPr vert="horz" wrap="square" lIns="91440" tIns="45720" rIns="91440" bIns="45720" numCol="1" anchor="t" anchorCtr="0" compatLnSpc="1">
            <a:prstTxWarp prst="textNoShape">
              <a:avLst/>
            </a:prstTxWarp>
          </a:bodyPr>
          <a:lstStyle>
            <a:lvl1pPr>
              <a:defRPr/>
            </a:lvl1pPr>
          </a:lstStyle>
          <a:p>
            <a:fld id="{8DBCE3D7-EED2-4A53-8388-732AB907D34B}" type="slidenum">
              <a:rPr lang="en-US" altLang="en-US"/>
              <a:pPr/>
              <a:t>‹#›</a:t>
            </a:fld>
            <a:endParaRPr lang="en-US" altLang="en-US"/>
          </a:p>
        </p:txBody>
      </p:sp>
    </p:spTree>
    <p:extLst>
      <p:ext uri="{BB962C8B-B14F-4D97-AF65-F5344CB8AC3E}">
        <p14:creationId xmlns:p14="http://schemas.microsoft.com/office/powerpoint/2010/main" val="24691658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98650" y="457200"/>
            <a:ext cx="6864350" cy="381000"/>
          </a:xfrm>
        </p:spPr>
        <p:txBody>
          <a:bodyPr/>
          <a:lstStyle/>
          <a:p>
            <a:r>
              <a:rPr lang="en-US"/>
              <a:t>Click to edit Master title style</a:t>
            </a:r>
          </a:p>
        </p:txBody>
      </p:sp>
      <p:sp>
        <p:nvSpPr>
          <p:cNvPr id="3" name="Text Placeholder 2"/>
          <p:cNvSpPr>
            <a:spLocks noGrp="1"/>
          </p:cNvSpPr>
          <p:nvPr>
            <p:ph type="body" sz="half" idx="1"/>
          </p:nvPr>
        </p:nvSpPr>
        <p:spPr>
          <a:xfrm>
            <a:off x="304800" y="990600"/>
            <a:ext cx="4114800" cy="518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72000" y="990600"/>
            <a:ext cx="4114800" cy="518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5"/>
          <p:cNvSpPr>
            <a:spLocks noGrp="1" noChangeArrowheads="1"/>
          </p:cNvSpPr>
          <p:nvPr>
            <p:ph type="sldNum" sz="quarter" idx="10"/>
          </p:nvPr>
        </p:nvSpPr>
        <p:spPr>
          <a:xfrm>
            <a:off x="7196138" y="6324600"/>
            <a:ext cx="1871662" cy="457200"/>
          </a:xfrm>
          <a:prstGeom prst="rect">
            <a:avLst/>
          </a:prstGeom>
        </p:spPr>
        <p:txBody>
          <a:bodyPr vert="horz" wrap="square" lIns="91440" tIns="45720" rIns="91440" bIns="45720" numCol="1" anchor="t" anchorCtr="0" compatLnSpc="1">
            <a:prstTxWarp prst="textNoShape">
              <a:avLst/>
            </a:prstTxWarp>
          </a:bodyPr>
          <a:lstStyle>
            <a:lvl1pPr>
              <a:defRPr/>
            </a:lvl1pPr>
          </a:lstStyle>
          <a:p>
            <a:fld id="{6D1E739F-CB6A-47CA-BC52-08FF5DC9D084}" type="slidenum">
              <a:rPr lang="en-US" altLang="en-US"/>
              <a:pPr/>
              <a:t>‹#›</a:t>
            </a:fld>
            <a:endParaRPr lang="en-US" altLang="en-US"/>
          </a:p>
        </p:txBody>
      </p:sp>
    </p:spTree>
    <p:extLst>
      <p:ext uri="{BB962C8B-B14F-4D97-AF65-F5344CB8AC3E}">
        <p14:creationId xmlns:p14="http://schemas.microsoft.com/office/powerpoint/2010/main" val="30205072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263674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3813540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6075" y="1076325"/>
            <a:ext cx="4149725" cy="5513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76325"/>
            <a:ext cx="4149725" cy="5513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552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53642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49812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16387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3773418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178368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p:cNvSpPr>
            <a:spLocks noChangeShapeType="1"/>
          </p:cNvSpPr>
          <p:nvPr/>
        </p:nvSpPr>
        <p:spPr bwMode="auto">
          <a:xfrm>
            <a:off x="9525" y="739775"/>
            <a:ext cx="9134475" cy="0"/>
          </a:xfrm>
          <a:prstGeom prst="line">
            <a:avLst/>
          </a:prstGeom>
          <a:noFill/>
          <a:ln w="50800">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p:cNvSpPr>
            <a:spLocks noChangeArrowheads="1"/>
          </p:cNvSpPr>
          <p:nvPr/>
        </p:nvSpPr>
        <p:spPr bwMode="auto">
          <a:xfrm>
            <a:off x="6858000" y="0"/>
            <a:ext cx="2286000" cy="739775"/>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2628" tIns="41315" rIns="82628" bIns="41315"/>
          <a:lstStyle>
            <a:lvl1pPr defTabSz="820738" eaLnBrk="0" hangingPunct="0">
              <a:defRPr sz="1300">
                <a:solidFill>
                  <a:schemeClr val="tx1"/>
                </a:solidFill>
                <a:latin typeface="Times New Roman" panose="02020603050405020304" pitchFamily="18" charset="0"/>
              </a:defRPr>
            </a:lvl1pPr>
            <a:lvl2pPr marL="742950" indent="-285750" defTabSz="820738" eaLnBrk="0" hangingPunct="0">
              <a:defRPr sz="1300">
                <a:solidFill>
                  <a:schemeClr val="tx1"/>
                </a:solidFill>
                <a:latin typeface="Times New Roman" panose="02020603050405020304" pitchFamily="18" charset="0"/>
              </a:defRPr>
            </a:lvl2pPr>
            <a:lvl3pPr marL="1143000" indent="-228600" defTabSz="820738" eaLnBrk="0" hangingPunct="0">
              <a:defRPr sz="1300">
                <a:solidFill>
                  <a:schemeClr val="tx1"/>
                </a:solidFill>
                <a:latin typeface="Times New Roman" panose="02020603050405020304" pitchFamily="18" charset="0"/>
              </a:defRPr>
            </a:lvl3pPr>
            <a:lvl4pPr marL="1600200" indent="-228600" defTabSz="820738" eaLnBrk="0" hangingPunct="0">
              <a:defRPr sz="1300">
                <a:solidFill>
                  <a:schemeClr val="tx1"/>
                </a:solidFill>
                <a:latin typeface="Times New Roman" panose="02020603050405020304" pitchFamily="18" charset="0"/>
              </a:defRPr>
            </a:lvl4pPr>
            <a:lvl5pPr marL="2057400" indent="-228600" defTabSz="820738" eaLnBrk="0" hangingPunct="0">
              <a:defRPr sz="1300">
                <a:solidFill>
                  <a:schemeClr val="tx1"/>
                </a:solidFill>
                <a:latin typeface="Times New Roman" panose="02020603050405020304" pitchFamily="18" charset="0"/>
              </a:defRPr>
            </a:lvl5pPr>
            <a:lvl6pPr marL="2514600" indent="-228600" defTabSz="8207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207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207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20738" eaLnBrk="0" fontAlgn="base" hangingPunct="0">
              <a:spcBef>
                <a:spcPct val="0"/>
              </a:spcBef>
              <a:spcAft>
                <a:spcPct val="0"/>
              </a:spcAft>
              <a:defRPr sz="1300">
                <a:solidFill>
                  <a:schemeClr val="tx1"/>
                </a:solidFill>
                <a:latin typeface="Times New Roman" panose="02020603050405020304" pitchFamily="18" charset="0"/>
              </a:defRPr>
            </a:lvl9pPr>
          </a:lstStyle>
          <a:p>
            <a:pPr algn="ctr"/>
            <a:r>
              <a:rPr lang="en-US" altLang="en-US" sz="2000" b="1">
                <a:solidFill>
                  <a:schemeClr val="bg1"/>
                </a:solidFill>
                <a:latin typeface="Arial" panose="020B0604020202020204" pitchFamily="34" charset="0"/>
              </a:rPr>
              <a:t>Quality Function Deployment</a:t>
            </a:r>
            <a:endParaRPr lang="en-US" altLang="en-US" sz="1600" b="1" i="1">
              <a:solidFill>
                <a:schemeClr val="bg1"/>
              </a:solidFill>
              <a:latin typeface="Arial" panose="020B0604020202020204" pitchFamily="34" charset="0"/>
            </a:endParaRPr>
          </a:p>
        </p:txBody>
      </p:sp>
      <p:sp>
        <p:nvSpPr>
          <p:cNvPr id="1030" name="Text Box 6"/>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1300">
                <a:solidFill>
                  <a:schemeClr val="tx1"/>
                </a:solidFill>
                <a:latin typeface="Times New Roman" panose="02020603050405020304" pitchFamily="18" charset="0"/>
              </a:defRPr>
            </a:lvl1pPr>
            <a:lvl2pPr marL="742950" indent="-285750" defTabSz="820738" eaLnBrk="0" hangingPunct="0">
              <a:defRPr sz="1300">
                <a:solidFill>
                  <a:schemeClr val="tx1"/>
                </a:solidFill>
                <a:latin typeface="Times New Roman" panose="02020603050405020304" pitchFamily="18" charset="0"/>
              </a:defRPr>
            </a:lvl2pPr>
            <a:lvl3pPr marL="1143000" indent="-228600" defTabSz="820738" eaLnBrk="0" hangingPunct="0">
              <a:defRPr sz="1300">
                <a:solidFill>
                  <a:schemeClr val="tx1"/>
                </a:solidFill>
                <a:latin typeface="Times New Roman" panose="02020603050405020304" pitchFamily="18" charset="0"/>
              </a:defRPr>
            </a:lvl3pPr>
            <a:lvl4pPr marL="1600200" indent="-228600" defTabSz="820738" eaLnBrk="0" hangingPunct="0">
              <a:defRPr sz="1300">
                <a:solidFill>
                  <a:schemeClr val="tx1"/>
                </a:solidFill>
                <a:latin typeface="Times New Roman" panose="02020603050405020304" pitchFamily="18" charset="0"/>
              </a:defRPr>
            </a:lvl4pPr>
            <a:lvl5pPr marL="2057400" indent="-228600" defTabSz="820738" eaLnBrk="0" hangingPunct="0">
              <a:defRPr sz="1300">
                <a:solidFill>
                  <a:schemeClr val="tx1"/>
                </a:solidFill>
                <a:latin typeface="Times New Roman" panose="02020603050405020304" pitchFamily="18" charset="0"/>
              </a:defRPr>
            </a:lvl5pPr>
            <a:lvl6pPr marL="2514600" indent="-228600" defTabSz="8207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207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207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2073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BA60BC42-7EC6-4A53-8A52-B398B724F97E}" type="slidenum">
              <a:rPr lang="en-US" altLang="en-US">
                <a:latin typeface="Arial" panose="020B0604020202020204" pitchFamily="34" charset="0"/>
              </a:rPr>
              <a:pPr eaLnBrk="1" hangingPunct="1"/>
              <a:t>‹#›</a:t>
            </a:fld>
            <a:endParaRPr lang="en-US"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txStyles>
    <p:titleStyle>
      <a:lvl1pPr algn="l" rtl="0" eaLnBrk="0" fontAlgn="base" hangingPunct="0">
        <a:spcBef>
          <a:spcPct val="0"/>
        </a:spcBef>
        <a:spcAft>
          <a:spcPct val="0"/>
        </a:spcAft>
        <a:defRPr sz="2400" b="1" i="1">
          <a:solidFill>
            <a:srgbClr val="C00000"/>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2400" b="1" i="1">
          <a:solidFill>
            <a:srgbClr val="C00000"/>
          </a:solidFill>
          <a:effectLst>
            <a:outerShdw blurRad="38100" dist="38100" dir="2700000" algn="tl">
              <a:srgbClr val="C0C0C0"/>
            </a:outerShdw>
          </a:effectLst>
          <a:latin typeface="Arial" charset="0"/>
        </a:defRPr>
      </a:lvl2pPr>
      <a:lvl3pPr algn="l" rtl="0" eaLnBrk="0" fontAlgn="base" hangingPunct="0">
        <a:spcBef>
          <a:spcPct val="0"/>
        </a:spcBef>
        <a:spcAft>
          <a:spcPct val="0"/>
        </a:spcAft>
        <a:defRPr sz="2400" b="1" i="1">
          <a:solidFill>
            <a:srgbClr val="C00000"/>
          </a:solidFill>
          <a:effectLst>
            <a:outerShdw blurRad="38100" dist="38100" dir="2700000" algn="tl">
              <a:srgbClr val="C0C0C0"/>
            </a:outerShdw>
          </a:effectLst>
          <a:latin typeface="Arial" charset="0"/>
        </a:defRPr>
      </a:lvl3pPr>
      <a:lvl4pPr algn="l" rtl="0" eaLnBrk="0" fontAlgn="base" hangingPunct="0">
        <a:spcBef>
          <a:spcPct val="0"/>
        </a:spcBef>
        <a:spcAft>
          <a:spcPct val="0"/>
        </a:spcAft>
        <a:defRPr sz="2400" b="1" i="1">
          <a:solidFill>
            <a:srgbClr val="C00000"/>
          </a:solidFill>
          <a:effectLst>
            <a:outerShdw blurRad="38100" dist="38100" dir="2700000" algn="tl">
              <a:srgbClr val="C0C0C0"/>
            </a:outerShdw>
          </a:effectLst>
          <a:latin typeface="Arial" charset="0"/>
        </a:defRPr>
      </a:lvl4pPr>
      <a:lvl5pPr algn="l" rtl="0" eaLnBrk="0" fontAlgn="base" hangingPunct="0">
        <a:spcBef>
          <a:spcPct val="0"/>
        </a:spcBef>
        <a:spcAft>
          <a:spcPct val="0"/>
        </a:spcAft>
        <a:defRPr sz="2400" b="1" i="1">
          <a:solidFill>
            <a:srgbClr val="C00000"/>
          </a:solidFill>
          <a:effectLst>
            <a:outerShdw blurRad="38100" dist="38100" dir="2700000" algn="tl">
              <a:srgbClr val="C0C0C0"/>
            </a:outerShdw>
          </a:effectLst>
          <a:latin typeface="Arial"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charset="0"/>
        </a:defRPr>
      </a:lvl9pPr>
    </p:titleStyle>
    <p:bodyStyle>
      <a:lvl1pPr marL="342900" indent="-342900" algn="l" rtl="0" eaLnBrk="0" fontAlgn="base" hangingPunct="0">
        <a:spcBef>
          <a:spcPct val="20000"/>
        </a:spcBef>
        <a:spcAft>
          <a:spcPct val="0"/>
        </a:spcAft>
        <a:buClr>
          <a:srgbClr val="C00000"/>
        </a:buClr>
        <a:buFont typeface="Symbol" panose="05050102010706020507" pitchFamily="18"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Courier New" panose="02070309020205020404" pitchFamily="49" charset="0"/>
        <a:buChar char="o"/>
        <a:defRPr sz="2000">
          <a:solidFill>
            <a:schemeClr val="tx1"/>
          </a:solidFill>
          <a:latin typeface="+mn-lt"/>
        </a:defRPr>
      </a:lvl2pPr>
      <a:lvl3pPr marL="1143000" indent="-228600" algn="l" rtl="0" eaLnBrk="0" fontAlgn="base" hangingPunct="0">
        <a:spcBef>
          <a:spcPct val="20000"/>
        </a:spcBef>
        <a:spcAft>
          <a:spcPct val="0"/>
        </a:spcAft>
        <a:buClr>
          <a:srgbClr val="C00000"/>
        </a:buClr>
        <a:buChar char="•"/>
        <a:defRPr sz="2000">
          <a:solidFill>
            <a:schemeClr val="tx1"/>
          </a:solidFill>
          <a:latin typeface="+mn-lt"/>
        </a:defRPr>
      </a:lvl3pPr>
      <a:lvl4pPr marL="1600200" indent="-228600" algn="l" rtl="0" eaLnBrk="0" fontAlgn="base" hangingPunct="0">
        <a:spcBef>
          <a:spcPct val="20000"/>
        </a:spcBef>
        <a:spcAft>
          <a:spcPct val="0"/>
        </a:spcAft>
        <a:buClr>
          <a:srgbClr val="C00000"/>
        </a:buClr>
        <a:buChar char="–"/>
        <a:defRPr sz="2000">
          <a:solidFill>
            <a:schemeClr val="tx1"/>
          </a:solidFill>
          <a:latin typeface="+mn-lt"/>
        </a:defRPr>
      </a:lvl4pPr>
      <a:lvl5pPr marL="2057400" indent="-228600" algn="l" rtl="0" eaLnBrk="0" fontAlgn="base" hangingPunct="0">
        <a:spcBef>
          <a:spcPct val="20000"/>
        </a:spcBef>
        <a:spcAft>
          <a:spcPct val="0"/>
        </a:spcAft>
        <a:buClr>
          <a:srgbClr val="C00000"/>
        </a:buClr>
        <a:buChar char="»"/>
        <a:defRPr sz="2000">
          <a:solidFill>
            <a:schemeClr val="tx1"/>
          </a:solidFill>
          <a:latin typeface="+mn-lt"/>
        </a:defRPr>
      </a:lvl5pPr>
      <a:lvl6pPr marL="2514600" indent="-228600" algn="l" rtl="0" fontAlgn="base">
        <a:spcBef>
          <a:spcPct val="20000"/>
        </a:spcBef>
        <a:spcAft>
          <a:spcPct val="0"/>
        </a:spcAft>
        <a:buClr>
          <a:schemeClr val="accent2"/>
        </a:buClr>
        <a:buChar char="»"/>
        <a:defRPr sz="2000">
          <a:solidFill>
            <a:schemeClr val="tx1"/>
          </a:solidFill>
          <a:latin typeface="+mn-lt"/>
        </a:defRPr>
      </a:lvl6pPr>
      <a:lvl7pPr marL="2971800" indent="-228600" algn="l" rtl="0" fontAlgn="base">
        <a:spcBef>
          <a:spcPct val="20000"/>
        </a:spcBef>
        <a:spcAft>
          <a:spcPct val="0"/>
        </a:spcAft>
        <a:buClr>
          <a:schemeClr val="accent2"/>
        </a:buClr>
        <a:buChar char="»"/>
        <a:defRPr sz="2000">
          <a:solidFill>
            <a:schemeClr val="tx1"/>
          </a:solidFill>
          <a:latin typeface="+mn-lt"/>
        </a:defRPr>
      </a:lvl7pPr>
      <a:lvl8pPr marL="3429000" indent="-228600" algn="l" rtl="0" fontAlgn="base">
        <a:spcBef>
          <a:spcPct val="20000"/>
        </a:spcBef>
        <a:spcAft>
          <a:spcPct val="0"/>
        </a:spcAft>
        <a:buClr>
          <a:schemeClr val="accent2"/>
        </a:buClr>
        <a:buChar char="»"/>
        <a:defRPr sz="2000">
          <a:solidFill>
            <a:schemeClr val="tx1"/>
          </a:solidFill>
          <a:latin typeface="+mn-lt"/>
        </a:defRPr>
      </a:lvl8pPr>
      <a:lvl9pPr marL="3886200" indent="-228600" algn="l" rtl="0" fontAlgn="base">
        <a:spcBef>
          <a:spcPct val="20000"/>
        </a:spcBef>
        <a:spcAft>
          <a:spcPct val="0"/>
        </a:spcAft>
        <a:buClr>
          <a:schemeClr val="accent2"/>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slides/_rels/slide100.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notesSlide" Target="../notesSlides/notesSlide96.xml"/><Relationship Id="rId1" Type="http://schemas.openxmlformats.org/officeDocument/2006/relationships/slideLayout" Target="../slideLayouts/slideLayout6.xml"/><Relationship Id="rId5" Type="http://schemas.openxmlformats.org/officeDocument/2006/relationships/image" Target="../media/image41.wmf"/><Relationship Id="rId4" Type="http://schemas.openxmlformats.org/officeDocument/2006/relationships/image" Target="../media/image11.wmf"/></Relationships>
</file>

<file path=ppt/slides/_rels/slide10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2.xml"/></Relationships>
</file>

<file path=ppt/slides/_rels/slide114.xml.rels><?xml version="1.0" encoding="UTF-8" standalone="yes"?>
<Relationships xmlns="http://schemas.openxmlformats.org/package/2006/relationships"><Relationship Id="rId3" Type="http://schemas.openxmlformats.org/officeDocument/2006/relationships/image" Target="../media/image40.png"/><Relationship Id="rId1" Type="http://schemas.openxmlformats.org/officeDocument/2006/relationships/slideLayout" Target="../slideLayouts/slideLayout12.xml"/><Relationship Id="rId5" Type="http://schemas.openxmlformats.org/officeDocument/2006/relationships/image" Target="../media/image46.wmf"/><Relationship Id="rId4" Type="http://schemas.openxmlformats.org/officeDocument/2006/relationships/oleObject" Target="../embeddings/oleObject2.bin"/></Relationships>
</file>

<file path=ppt/slides/_rels/slide115.xml.rels><?xml version="1.0" encoding="UTF-8" standalone="yes"?>
<Relationships xmlns="http://schemas.openxmlformats.org/package/2006/relationships"><Relationship Id="rId8" Type="http://schemas.openxmlformats.org/officeDocument/2006/relationships/hyperlink" Target="../04-Analyze%20Phase/Analyze%20Support%20&amp;%20Templates/BeerLauncher.wmv" TargetMode="External"/><Relationship Id="rId3" Type="http://schemas.openxmlformats.org/officeDocument/2006/relationships/image" Target="../media/image47.wmf"/><Relationship Id="rId7" Type="http://schemas.openxmlformats.org/officeDocument/2006/relationships/image" Target="../media/image51.jpeg"/><Relationship Id="rId2" Type="http://schemas.openxmlformats.org/officeDocument/2006/relationships/notesSlide" Target="../notesSlides/notesSlide101.xml"/><Relationship Id="rId1" Type="http://schemas.openxmlformats.org/officeDocument/2006/relationships/slideLayout" Target="../slideLayouts/slideLayout7.xml"/><Relationship Id="rId6" Type="http://schemas.openxmlformats.org/officeDocument/2006/relationships/image" Target="../media/image50.wmf"/><Relationship Id="rId5" Type="http://schemas.openxmlformats.org/officeDocument/2006/relationships/image" Target="../media/image49.wmf"/><Relationship Id="rId4" Type="http://schemas.openxmlformats.org/officeDocument/2006/relationships/image" Target="../media/image48.wmf"/></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amp;ehk=xu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6.gif"/></Relationships>
</file>

<file path=ppt/slides/_rels/slide2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hyperlink" Target="QFD%20-%20Support%20&amp;%20Templates/QFD-OneSheetrevPD.xls" TargetMode="External"/><Relationship Id="rId2" Type="http://schemas.openxmlformats.org/officeDocument/2006/relationships/notesSlide" Target="../notesSlides/notesSlide34.xml"/><Relationship Id="rId1" Type="http://schemas.openxmlformats.org/officeDocument/2006/relationships/slideLayout" Target="../slideLayouts/slideLayout13.xml"/><Relationship Id="rId5" Type="http://schemas.openxmlformats.org/officeDocument/2006/relationships/hyperlink" Target="QFD%20-%20Support%20&amp;%20Templates/QFD-Large.xls" TargetMode="External"/><Relationship Id="rId4" Type="http://schemas.openxmlformats.org/officeDocument/2006/relationships/hyperlink" Target="QFD%20-%20Support%20&amp;%20Templates/QFD%20Matrix.xls"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9.xml"/><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32.emf"/></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4"/>
          <p:cNvGrpSpPr>
            <a:grpSpLocks/>
          </p:cNvGrpSpPr>
          <p:nvPr/>
        </p:nvGrpSpPr>
        <p:grpSpPr bwMode="auto">
          <a:xfrm>
            <a:off x="831850" y="4102100"/>
            <a:ext cx="2673350" cy="2351088"/>
            <a:chOff x="831850" y="4102100"/>
            <a:chExt cx="2673350" cy="2351088"/>
          </a:xfrm>
        </p:grpSpPr>
        <p:sp>
          <p:nvSpPr>
            <p:cNvPr id="4104" name="Line 4"/>
            <p:cNvSpPr>
              <a:spLocks noChangeShapeType="1"/>
            </p:cNvSpPr>
            <p:nvPr/>
          </p:nvSpPr>
          <p:spPr bwMode="auto">
            <a:xfrm>
              <a:off x="1178103" y="4312269"/>
              <a:ext cx="0" cy="194055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 name="Rectangle 150"/>
            <p:cNvSpPr>
              <a:spLocks noChangeArrowheads="1"/>
            </p:cNvSpPr>
            <p:nvPr/>
          </p:nvSpPr>
          <p:spPr bwMode="auto">
            <a:xfrm>
              <a:off x="1562100" y="4731205"/>
              <a:ext cx="1142634" cy="566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4106" name="Rectangle 152"/>
            <p:cNvSpPr>
              <a:spLocks noChangeArrowheads="1"/>
            </p:cNvSpPr>
            <p:nvPr/>
          </p:nvSpPr>
          <p:spPr bwMode="auto">
            <a:xfrm>
              <a:off x="833293" y="4102100"/>
              <a:ext cx="689620" cy="33346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4107" name="Rectangle 153"/>
            <p:cNvSpPr>
              <a:spLocks noChangeArrowheads="1"/>
            </p:cNvSpPr>
            <p:nvPr/>
          </p:nvSpPr>
          <p:spPr bwMode="auto">
            <a:xfrm>
              <a:off x="833293" y="4572878"/>
              <a:ext cx="689620" cy="33346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4108" name="Rectangle 154"/>
            <p:cNvSpPr>
              <a:spLocks noChangeArrowheads="1"/>
            </p:cNvSpPr>
            <p:nvPr/>
          </p:nvSpPr>
          <p:spPr bwMode="auto">
            <a:xfrm>
              <a:off x="833293" y="5043656"/>
              <a:ext cx="689620" cy="33346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4109" name="Rectangle 155"/>
            <p:cNvSpPr>
              <a:spLocks noChangeArrowheads="1"/>
            </p:cNvSpPr>
            <p:nvPr/>
          </p:nvSpPr>
          <p:spPr bwMode="auto">
            <a:xfrm>
              <a:off x="833293" y="6119720"/>
              <a:ext cx="689620" cy="33346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4110" name="Freeform 156"/>
            <p:cNvSpPr>
              <a:spLocks/>
            </p:cNvSpPr>
            <p:nvPr/>
          </p:nvSpPr>
          <p:spPr bwMode="auto">
            <a:xfrm>
              <a:off x="831850" y="5378525"/>
              <a:ext cx="693948" cy="472179"/>
            </a:xfrm>
            <a:custGeom>
              <a:avLst/>
              <a:gdLst>
                <a:gd name="T0" fmla="*/ 499545898 w 481"/>
                <a:gd name="T1" fmla="*/ 0 h 337"/>
                <a:gd name="T2" fmla="*/ 0 w 481"/>
                <a:gd name="T3" fmla="*/ 329809325 h 337"/>
                <a:gd name="T4" fmla="*/ 499545898 w 481"/>
                <a:gd name="T5" fmla="*/ 659618651 h 337"/>
                <a:gd name="T6" fmla="*/ 999090353 w 481"/>
                <a:gd name="T7" fmla="*/ 329809325 h 337"/>
                <a:gd name="T8" fmla="*/ 499545898 w 481"/>
                <a:gd name="T9" fmla="*/ 0 h 3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11" name="Line 157"/>
            <p:cNvSpPr>
              <a:spLocks noChangeShapeType="1"/>
            </p:cNvSpPr>
            <p:nvPr/>
          </p:nvSpPr>
          <p:spPr bwMode="auto">
            <a:xfrm>
              <a:off x="1524000" y="5623560"/>
              <a:ext cx="128402"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2" name="Rectangle 135"/>
            <p:cNvSpPr>
              <a:spLocks noChangeArrowheads="1"/>
            </p:cNvSpPr>
            <p:nvPr/>
          </p:nvSpPr>
          <p:spPr bwMode="auto">
            <a:xfrm>
              <a:off x="1664533" y="5943179"/>
              <a:ext cx="70693" cy="92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4113" name="Rectangle 136"/>
            <p:cNvSpPr>
              <a:spLocks noChangeArrowheads="1"/>
            </p:cNvSpPr>
            <p:nvPr/>
          </p:nvSpPr>
          <p:spPr bwMode="auto">
            <a:xfrm>
              <a:off x="1664533" y="5947382"/>
              <a:ext cx="82235" cy="10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1300">
                  <a:solidFill>
                    <a:schemeClr val="tx1"/>
                  </a:solidFill>
                  <a:latin typeface="Times New Roman" panose="02020603050405020304" pitchFamily="18" charset="0"/>
                </a:defRPr>
              </a:lvl1pPr>
              <a:lvl2pPr marL="742950" indent="-285750" defTabSz="820738" eaLnBrk="0" hangingPunct="0">
                <a:defRPr sz="1300">
                  <a:solidFill>
                    <a:schemeClr val="tx1"/>
                  </a:solidFill>
                  <a:latin typeface="Times New Roman" panose="02020603050405020304" pitchFamily="18" charset="0"/>
                </a:defRPr>
              </a:lvl2pPr>
              <a:lvl3pPr marL="1143000" indent="-228600" defTabSz="820738" eaLnBrk="0" hangingPunct="0">
                <a:defRPr sz="1300">
                  <a:solidFill>
                    <a:schemeClr val="tx1"/>
                  </a:solidFill>
                  <a:latin typeface="Times New Roman" panose="02020603050405020304" pitchFamily="18" charset="0"/>
                </a:defRPr>
              </a:lvl3pPr>
              <a:lvl4pPr marL="1600200" indent="-228600" defTabSz="820738" eaLnBrk="0" hangingPunct="0">
                <a:defRPr sz="1300">
                  <a:solidFill>
                    <a:schemeClr val="tx1"/>
                  </a:solidFill>
                  <a:latin typeface="Times New Roman" panose="02020603050405020304" pitchFamily="18" charset="0"/>
                </a:defRPr>
              </a:lvl4pPr>
              <a:lvl5pPr marL="2057400" indent="-228600" defTabSz="820738" eaLnBrk="0" hangingPunct="0">
                <a:defRPr sz="1300">
                  <a:solidFill>
                    <a:schemeClr val="tx1"/>
                  </a:solidFill>
                  <a:latin typeface="Times New Roman" panose="02020603050405020304" pitchFamily="18" charset="0"/>
                </a:defRPr>
              </a:lvl5pPr>
              <a:lvl6pPr marL="2514600" indent="-228600" defTabSz="8207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207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207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20738"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grpSp>
          <p:nvGrpSpPr>
            <p:cNvPr id="4114" name="Group 3"/>
            <p:cNvGrpSpPr>
              <a:grpSpLocks/>
            </p:cNvGrpSpPr>
            <p:nvPr/>
          </p:nvGrpSpPr>
          <p:grpSpPr bwMode="auto">
            <a:xfrm>
              <a:off x="929945" y="4788651"/>
              <a:ext cx="2575255" cy="1266618"/>
              <a:chOff x="1691945" y="4788651"/>
              <a:chExt cx="2575255" cy="1266618"/>
            </a:xfrm>
          </p:grpSpPr>
          <p:sp>
            <p:nvSpPr>
              <p:cNvPr id="4117" name="Line 7"/>
              <p:cNvSpPr>
                <a:spLocks noChangeShapeType="1"/>
              </p:cNvSpPr>
              <p:nvPr/>
            </p:nvSpPr>
            <p:spPr bwMode="auto">
              <a:xfrm>
                <a:off x="1702044" y="5882931"/>
                <a:ext cx="2533416" cy="140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8"/>
              <p:cNvSpPr>
                <a:spLocks noChangeShapeType="1"/>
              </p:cNvSpPr>
              <p:nvPr/>
            </p:nvSpPr>
            <p:spPr bwMode="auto">
              <a:xfrm flipV="1">
                <a:off x="1691945" y="5888535"/>
                <a:ext cx="0" cy="1261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9"/>
              <p:cNvSpPr>
                <a:spLocks noChangeShapeType="1"/>
              </p:cNvSpPr>
              <p:nvPr/>
            </p:nvSpPr>
            <p:spPr bwMode="auto">
              <a:xfrm flipV="1">
                <a:off x="2118990" y="5888535"/>
                <a:ext cx="0" cy="1261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10"/>
              <p:cNvSpPr>
                <a:spLocks noChangeShapeType="1"/>
              </p:cNvSpPr>
              <p:nvPr/>
            </p:nvSpPr>
            <p:spPr bwMode="auto">
              <a:xfrm flipV="1">
                <a:off x="2538821" y="5888535"/>
                <a:ext cx="0" cy="1261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11"/>
              <p:cNvSpPr>
                <a:spLocks noChangeShapeType="1"/>
              </p:cNvSpPr>
              <p:nvPr/>
            </p:nvSpPr>
            <p:spPr bwMode="auto">
              <a:xfrm flipV="1">
                <a:off x="2962981" y="5888535"/>
                <a:ext cx="0" cy="1261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Line 12"/>
              <p:cNvSpPr>
                <a:spLocks noChangeShapeType="1"/>
              </p:cNvSpPr>
              <p:nvPr/>
            </p:nvSpPr>
            <p:spPr bwMode="auto">
              <a:xfrm flipV="1">
                <a:off x="3390026" y="5888535"/>
                <a:ext cx="0" cy="1261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3" name="Line 13"/>
              <p:cNvSpPr>
                <a:spLocks noChangeShapeType="1"/>
              </p:cNvSpPr>
              <p:nvPr/>
            </p:nvSpPr>
            <p:spPr bwMode="auto">
              <a:xfrm flipV="1">
                <a:off x="3809858" y="5888535"/>
                <a:ext cx="0" cy="1261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14"/>
              <p:cNvSpPr>
                <a:spLocks noChangeShapeType="1"/>
              </p:cNvSpPr>
              <p:nvPr/>
            </p:nvSpPr>
            <p:spPr bwMode="auto">
              <a:xfrm flipV="1">
                <a:off x="4235460" y="5888535"/>
                <a:ext cx="0" cy="12610"/>
              </a:xfrm>
              <a:prstGeom prst="line">
                <a:avLst/>
              </a:prstGeom>
              <a:noFill/>
              <a:ln w="12700">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15"/>
              <p:cNvSpPr>
                <a:spLocks noChangeShapeType="1"/>
              </p:cNvSpPr>
              <p:nvPr/>
            </p:nvSpPr>
            <p:spPr bwMode="auto">
              <a:xfrm>
                <a:off x="1702044" y="5882931"/>
                <a:ext cx="12984" cy="140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Line 16"/>
              <p:cNvSpPr>
                <a:spLocks noChangeShapeType="1"/>
              </p:cNvSpPr>
              <p:nvPr/>
            </p:nvSpPr>
            <p:spPr bwMode="auto">
              <a:xfrm>
                <a:off x="1725127" y="5882931"/>
                <a:ext cx="7214" cy="1401"/>
              </a:xfrm>
              <a:prstGeom prst="line">
                <a:avLst/>
              </a:prstGeom>
              <a:noFill/>
              <a:ln w="12700">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7" name="Line 17"/>
              <p:cNvSpPr>
                <a:spLocks noChangeShapeType="1"/>
              </p:cNvSpPr>
              <p:nvPr/>
            </p:nvSpPr>
            <p:spPr bwMode="auto">
              <a:xfrm>
                <a:off x="1742440" y="5882931"/>
                <a:ext cx="12984" cy="1401"/>
              </a:xfrm>
              <a:prstGeom prst="line">
                <a:avLst/>
              </a:prstGeom>
              <a:noFill/>
              <a:ln w="12700">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18"/>
              <p:cNvSpPr>
                <a:spLocks noChangeShapeType="1"/>
              </p:cNvSpPr>
              <p:nvPr/>
            </p:nvSpPr>
            <p:spPr bwMode="auto">
              <a:xfrm>
                <a:off x="1765524" y="5882931"/>
                <a:ext cx="11542"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19"/>
              <p:cNvSpPr>
                <a:spLocks noChangeShapeType="1"/>
              </p:cNvSpPr>
              <p:nvPr/>
            </p:nvSpPr>
            <p:spPr bwMode="auto">
              <a:xfrm>
                <a:off x="1787164" y="5882931"/>
                <a:ext cx="1298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20"/>
              <p:cNvSpPr>
                <a:spLocks noChangeShapeType="1"/>
              </p:cNvSpPr>
              <p:nvPr/>
            </p:nvSpPr>
            <p:spPr bwMode="auto">
              <a:xfrm>
                <a:off x="1810248" y="5882931"/>
                <a:ext cx="721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21"/>
              <p:cNvSpPr>
                <a:spLocks noChangeShapeType="1"/>
              </p:cNvSpPr>
              <p:nvPr/>
            </p:nvSpPr>
            <p:spPr bwMode="auto">
              <a:xfrm>
                <a:off x="1827560" y="5882931"/>
                <a:ext cx="1298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22"/>
              <p:cNvSpPr>
                <a:spLocks noChangeShapeType="1"/>
              </p:cNvSpPr>
              <p:nvPr/>
            </p:nvSpPr>
            <p:spPr bwMode="auto">
              <a:xfrm>
                <a:off x="1850644" y="5882931"/>
                <a:ext cx="11542"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23"/>
              <p:cNvSpPr>
                <a:spLocks noChangeShapeType="1"/>
              </p:cNvSpPr>
              <p:nvPr/>
            </p:nvSpPr>
            <p:spPr bwMode="auto">
              <a:xfrm>
                <a:off x="1872285" y="5882931"/>
                <a:ext cx="1298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24"/>
              <p:cNvSpPr>
                <a:spLocks noChangeShapeType="1"/>
              </p:cNvSpPr>
              <p:nvPr/>
            </p:nvSpPr>
            <p:spPr bwMode="auto">
              <a:xfrm>
                <a:off x="1895368" y="5882931"/>
                <a:ext cx="721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25"/>
              <p:cNvSpPr>
                <a:spLocks noChangeShapeType="1"/>
              </p:cNvSpPr>
              <p:nvPr/>
            </p:nvSpPr>
            <p:spPr bwMode="auto">
              <a:xfrm>
                <a:off x="1912681" y="5882931"/>
                <a:ext cx="1298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Freeform 26"/>
              <p:cNvSpPr>
                <a:spLocks/>
              </p:cNvSpPr>
              <p:nvPr/>
            </p:nvSpPr>
            <p:spPr bwMode="auto">
              <a:xfrm>
                <a:off x="1925665" y="5877326"/>
                <a:ext cx="24526" cy="7006"/>
              </a:xfrm>
              <a:custGeom>
                <a:avLst/>
                <a:gdLst>
                  <a:gd name="T0" fmla="*/ 0 w 17"/>
                  <a:gd name="T1" fmla="*/ 7853726 h 5"/>
                  <a:gd name="T2" fmla="*/ 16651711 w 17"/>
                  <a:gd name="T3" fmla="*/ 0 h 5"/>
                  <a:gd name="T4" fmla="*/ 33301980 w 17"/>
                  <a:gd name="T5" fmla="*/ 0 h 5"/>
                  <a:gd name="T6" fmla="*/ 0 60000 65536"/>
                  <a:gd name="T7" fmla="*/ 0 60000 65536"/>
                  <a:gd name="T8" fmla="*/ 0 60000 65536"/>
                </a:gdLst>
                <a:ahLst/>
                <a:cxnLst>
                  <a:cxn ang="T6">
                    <a:pos x="T0" y="T1"/>
                  </a:cxn>
                  <a:cxn ang="T7">
                    <a:pos x="T2" y="T3"/>
                  </a:cxn>
                  <a:cxn ang="T8">
                    <a:pos x="T4" y="T5"/>
                  </a:cxn>
                </a:cxnLst>
                <a:rect l="0" t="0" r="r" b="b"/>
                <a:pathLst>
                  <a:path w="17" h="5">
                    <a:moveTo>
                      <a:pt x="0" y="4"/>
                    </a:moveTo>
                    <a:lnTo>
                      <a:pt x="8" y="0"/>
                    </a:lnTo>
                    <a:lnTo>
                      <a:pt x="16" y="0"/>
                    </a:lnTo>
                  </a:path>
                </a:pathLst>
              </a:custGeom>
              <a:noFill/>
              <a:ln w="28575" cap="rnd" cmpd="sng">
                <a:solidFill>
                  <a:srgbClr val="C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37" name="Line 27"/>
              <p:cNvSpPr>
                <a:spLocks noChangeShapeType="1"/>
              </p:cNvSpPr>
              <p:nvPr/>
            </p:nvSpPr>
            <p:spPr bwMode="auto">
              <a:xfrm>
                <a:off x="1958848" y="5877326"/>
                <a:ext cx="1298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28"/>
              <p:cNvSpPr>
                <a:spLocks noChangeShapeType="1"/>
              </p:cNvSpPr>
              <p:nvPr/>
            </p:nvSpPr>
            <p:spPr bwMode="auto">
              <a:xfrm>
                <a:off x="1981932" y="5877326"/>
                <a:ext cx="5771"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29"/>
              <p:cNvSpPr>
                <a:spLocks noChangeShapeType="1"/>
              </p:cNvSpPr>
              <p:nvPr/>
            </p:nvSpPr>
            <p:spPr bwMode="auto">
              <a:xfrm>
                <a:off x="1997801" y="5877326"/>
                <a:ext cx="1298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Freeform 30"/>
              <p:cNvSpPr>
                <a:spLocks/>
              </p:cNvSpPr>
              <p:nvPr/>
            </p:nvSpPr>
            <p:spPr bwMode="auto">
              <a:xfrm>
                <a:off x="2010786" y="5871722"/>
                <a:ext cx="24526" cy="7006"/>
              </a:xfrm>
              <a:custGeom>
                <a:avLst/>
                <a:gdLst>
                  <a:gd name="T0" fmla="*/ 0 w 17"/>
                  <a:gd name="T1" fmla="*/ 7853726 h 5"/>
                  <a:gd name="T2" fmla="*/ 16651711 w 17"/>
                  <a:gd name="T3" fmla="*/ 0 h 5"/>
                  <a:gd name="T4" fmla="*/ 33301980 w 17"/>
                  <a:gd name="T5" fmla="*/ 0 h 5"/>
                  <a:gd name="T6" fmla="*/ 0 60000 65536"/>
                  <a:gd name="T7" fmla="*/ 0 60000 65536"/>
                  <a:gd name="T8" fmla="*/ 0 60000 65536"/>
                </a:gdLst>
                <a:ahLst/>
                <a:cxnLst>
                  <a:cxn ang="T6">
                    <a:pos x="T0" y="T1"/>
                  </a:cxn>
                  <a:cxn ang="T7">
                    <a:pos x="T2" y="T3"/>
                  </a:cxn>
                  <a:cxn ang="T8">
                    <a:pos x="T4" y="T5"/>
                  </a:cxn>
                </a:cxnLst>
                <a:rect l="0" t="0" r="r" b="b"/>
                <a:pathLst>
                  <a:path w="17" h="5">
                    <a:moveTo>
                      <a:pt x="0" y="4"/>
                    </a:moveTo>
                    <a:lnTo>
                      <a:pt x="8" y="0"/>
                    </a:lnTo>
                    <a:lnTo>
                      <a:pt x="16" y="0"/>
                    </a:lnTo>
                  </a:path>
                </a:pathLst>
              </a:custGeom>
              <a:noFill/>
              <a:ln w="28575" cap="rnd" cmpd="sng">
                <a:solidFill>
                  <a:srgbClr val="C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41" name="Line 31"/>
              <p:cNvSpPr>
                <a:spLocks noChangeShapeType="1"/>
              </p:cNvSpPr>
              <p:nvPr/>
            </p:nvSpPr>
            <p:spPr bwMode="auto">
              <a:xfrm>
                <a:off x="2043968" y="5871722"/>
                <a:ext cx="5771"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32"/>
              <p:cNvSpPr>
                <a:spLocks noChangeShapeType="1"/>
              </p:cNvSpPr>
              <p:nvPr/>
            </p:nvSpPr>
            <p:spPr bwMode="auto">
              <a:xfrm>
                <a:off x="2059838" y="5871722"/>
                <a:ext cx="1298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33"/>
              <p:cNvSpPr>
                <a:spLocks noChangeShapeType="1"/>
              </p:cNvSpPr>
              <p:nvPr/>
            </p:nvSpPr>
            <p:spPr bwMode="auto">
              <a:xfrm>
                <a:off x="2080036" y="5868919"/>
                <a:ext cx="12984" cy="0"/>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34"/>
              <p:cNvSpPr>
                <a:spLocks noChangeShapeType="1"/>
              </p:cNvSpPr>
              <p:nvPr/>
            </p:nvSpPr>
            <p:spPr bwMode="auto">
              <a:xfrm>
                <a:off x="2104563" y="5863315"/>
                <a:ext cx="12984" cy="0"/>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35"/>
              <p:cNvSpPr>
                <a:spLocks noChangeShapeType="1"/>
              </p:cNvSpPr>
              <p:nvPr/>
            </p:nvSpPr>
            <p:spPr bwMode="auto">
              <a:xfrm>
                <a:off x="2129089" y="5861914"/>
                <a:ext cx="721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36"/>
              <p:cNvSpPr>
                <a:spLocks noChangeShapeType="1"/>
              </p:cNvSpPr>
              <p:nvPr/>
            </p:nvSpPr>
            <p:spPr bwMode="auto">
              <a:xfrm>
                <a:off x="2143516" y="5859111"/>
                <a:ext cx="12984" cy="0"/>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37"/>
              <p:cNvSpPr>
                <a:spLocks noChangeShapeType="1"/>
              </p:cNvSpPr>
              <p:nvPr/>
            </p:nvSpPr>
            <p:spPr bwMode="auto">
              <a:xfrm flipV="1">
                <a:off x="2163714" y="5850705"/>
                <a:ext cx="11542"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38"/>
              <p:cNvSpPr>
                <a:spLocks noChangeShapeType="1"/>
              </p:cNvSpPr>
              <p:nvPr/>
            </p:nvSpPr>
            <p:spPr bwMode="auto">
              <a:xfrm>
                <a:off x="2188240" y="5842298"/>
                <a:ext cx="12984" cy="0"/>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39"/>
              <p:cNvSpPr>
                <a:spLocks noChangeShapeType="1"/>
              </p:cNvSpPr>
              <p:nvPr/>
            </p:nvSpPr>
            <p:spPr bwMode="auto">
              <a:xfrm>
                <a:off x="2211324" y="5836693"/>
                <a:ext cx="7214" cy="0"/>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40"/>
              <p:cNvSpPr>
                <a:spLocks noChangeShapeType="1"/>
              </p:cNvSpPr>
              <p:nvPr/>
            </p:nvSpPr>
            <p:spPr bwMode="auto">
              <a:xfrm flipV="1">
                <a:off x="2227194" y="5828287"/>
                <a:ext cx="1298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41"/>
              <p:cNvSpPr>
                <a:spLocks noChangeShapeType="1"/>
              </p:cNvSpPr>
              <p:nvPr/>
            </p:nvSpPr>
            <p:spPr bwMode="auto">
              <a:xfrm flipV="1">
                <a:off x="2248835" y="5817078"/>
                <a:ext cx="11542"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42"/>
              <p:cNvSpPr>
                <a:spLocks noChangeShapeType="1"/>
              </p:cNvSpPr>
              <p:nvPr/>
            </p:nvSpPr>
            <p:spPr bwMode="auto">
              <a:xfrm flipV="1">
                <a:off x="2271918" y="5805869"/>
                <a:ext cx="1298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43"/>
              <p:cNvSpPr>
                <a:spLocks noChangeShapeType="1"/>
              </p:cNvSpPr>
              <p:nvPr/>
            </p:nvSpPr>
            <p:spPr bwMode="auto">
              <a:xfrm flipV="1">
                <a:off x="2295002" y="5789055"/>
                <a:ext cx="7214" cy="7006"/>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44"/>
              <p:cNvSpPr>
                <a:spLocks noChangeShapeType="1"/>
              </p:cNvSpPr>
              <p:nvPr/>
            </p:nvSpPr>
            <p:spPr bwMode="auto">
              <a:xfrm flipV="1">
                <a:off x="2310872" y="5772242"/>
                <a:ext cx="11542" cy="5605"/>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Line 45"/>
              <p:cNvSpPr>
                <a:spLocks noChangeShapeType="1"/>
              </p:cNvSpPr>
              <p:nvPr/>
            </p:nvSpPr>
            <p:spPr bwMode="auto">
              <a:xfrm flipV="1">
                <a:off x="2333955" y="5756829"/>
                <a:ext cx="12984" cy="7006"/>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6" name="Line 46"/>
              <p:cNvSpPr>
                <a:spLocks noChangeShapeType="1"/>
              </p:cNvSpPr>
              <p:nvPr/>
            </p:nvSpPr>
            <p:spPr bwMode="auto">
              <a:xfrm flipV="1">
                <a:off x="2357039" y="5734411"/>
                <a:ext cx="7214" cy="11209"/>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Line 47"/>
              <p:cNvSpPr>
                <a:spLocks noChangeShapeType="1"/>
              </p:cNvSpPr>
              <p:nvPr/>
            </p:nvSpPr>
            <p:spPr bwMode="auto">
              <a:xfrm flipV="1">
                <a:off x="2374351" y="5713394"/>
                <a:ext cx="12984" cy="12610"/>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8" name="Line 48"/>
              <p:cNvSpPr>
                <a:spLocks noChangeShapeType="1"/>
              </p:cNvSpPr>
              <p:nvPr/>
            </p:nvSpPr>
            <p:spPr bwMode="auto">
              <a:xfrm flipV="1">
                <a:off x="2395992" y="5685372"/>
                <a:ext cx="11542" cy="18215"/>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49"/>
              <p:cNvSpPr>
                <a:spLocks noChangeShapeType="1"/>
              </p:cNvSpPr>
              <p:nvPr/>
            </p:nvSpPr>
            <p:spPr bwMode="auto">
              <a:xfrm flipV="1">
                <a:off x="2419076" y="5657349"/>
                <a:ext cx="12984" cy="18215"/>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50"/>
              <p:cNvSpPr>
                <a:spLocks noChangeShapeType="1"/>
              </p:cNvSpPr>
              <p:nvPr/>
            </p:nvSpPr>
            <p:spPr bwMode="auto">
              <a:xfrm flipV="1">
                <a:off x="2442159" y="5629327"/>
                <a:ext cx="7214" cy="16814"/>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51"/>
              <p:cNvSpPr>
                <a:spLocks noChangeShapeType="1"/>
              </p:cNvSpPr>
              <p:nvPr/>
            </p:nvSpPr>
            <p:spPr bwMode="auto">
              <a:xfrm flipV="1">
                <a:off x="2459472" y="5597101"/>
                <a:ext cx="12984" cy="22418"/>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52"/>
              <p:cNvSpPr>
                <a:spLocks noChangeShapeType="1"/>
              </p:cNvSpPr>
              <p:nvPr/>
            </p:nvSpPr>
            <p:spPr bwMode="auto">
              <a:xfrm flipV="1">
                <a:off x="2481113" y="5564875"/>
                <a:ext cx="11542" cy="23819"/>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53"/>
              <p:cNvSpPr>
                <a:spLocks noChangeShapeType="1"/>
              </p:cNvSpPr>
              <p:nvPr/>
            </p:nvSpPr>
            <p:spPr bwMode="auto">
              <a:xfrm flipV="1">
                <a:off x="2504196" y="5525644"/>
                <a:ext cx="12984" cy="29424"/>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54"/>
              <p:cNvSpPr>
                <a:spLocks noChangeShapeType="1"/>
              </p:cNvSpPr>
              <p:nvPr/>
            </p:nvSpPr>
            <p:spPr bwMode="auto">
              <a:xfrm flipV="1">
                <a:off x="2527280" y="5486412"/>
                <a:ext cx="7214" cy="28023"/>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55"/>
              <p:cNvSpPr>
                <a:spLocks noChangeShapeType="1"/>
              </p:cNvSpPr>
              <p:nvPr/>
            </p:nvSpPr>
            <p:spPr bwMode="auto">
              <a:xfrm flipV="1">
                <a:off x="2544592" y="5442977"/>
                <a:ext cx="12984" cy="33627"/>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Line 56"/>
              <p:cNvSpPr>
                <a:spLocks noChangeShapeType="1"/>
              </p:cNvSpPr>
              <p:nvPr/>
            </p:nvSpPr>
            <p:spPr bwMode="auto">
              <a:xfrm flipV="1">
                <a:off x="2566233" y="5399542"/>
                <a:ext cx="11542" cy="35028"/>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7" name="Line 57"/>
              <p:cNvSpPr>
                <a:spLocks noChangeShapeType="1"/>
              </p:cNvSpPr>
              <p:nvPr/>
            </p:nvSpPr>
            <p:spPr bwMode="auto">
              <a:xfrm flipV="1">
                <a:off x="2589317" y="5354706"/>
                <a:ext cx="12984" cy="33627"/>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58"/>
              <p:cNvSpPr>
                <a:spLocks noChangeShapeType="1"/>
              </p:cNvSpPr>
              <p:nvPr/>
            </p:nvSpPr>
            <p:spPr bwMode="auto">
              <a:xfrm flipV="1">
                <a:off x="2612400" y="5311271"/>
                <a:ext cx="7214" cy="33627"/>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59"/>
              <p:cNvSpPr>
                <a:spLocks/>
              </p:cNvSpPr>
              <p:nvPr/>
            </p:nvSpPr>
            <p:spPr bwMode="auto">
              <a:xfrm>
                <a:off x="2623942" y="5256627"/>
                <a:ext cx="23084" cy="51842"/>
              </a:xfrm>
              <a:custGeom>
                <a:avLst/>
                <a:gdLst>
                  <a:gd name="T0" fmla="*/ 0 w 16"/>
                  <a:gd name="T1" fmla="*/ 70674657 h 37"/>
                  <a:gd name="T2" fmla="*/ 14570332 w 16"/>
                  <a:gd name="T3" fmla="*/ 31410647 h 37"/>
                  <a:gd name="T4" fmla="*/ 31222553 w 16"/>
                  <a:gd name="T5" fmla="*/ 0 h 37"/>
                  <a:gd name="T6" fmla="*/ 0 60000 65536"/>
                  <a:gd name="T7" fmla="*/ 0 60000 65536"/>
                  <a:gd name="T8" fmla="*/ 0 60000 65536"/>
                </a:gdLst>
                <a:ahLst/>
                <a:cxnLst>
                  <a:cxn ang="T6">
                    <a:pos x="T0" y="T1"/>
                  </a:cxn>
                  <a:cxn ang="T7">
                    <a:pos x="T2" y="T3"/>
                  </a:cxn>
                  <a:cxn ang="T8">
                    <a:pos x="T4" y="T5"/>
                  </a:cxn>
                </a:cxnLst>
                <a:rect l="0" t="0" r="r" b="b"/>
                <a:pathLst>
                  <a:path w="16" h="37">
                    <a:moveTo>
                      <a:pt x="0" y="36"/>
                    </a:moveTo>
                    <a:lnTo>
                      <a:pt x="7" y="16"/>
                    </a:lnTo>
                    <a:lnTo>
                      <a:pt x="15" y="0"/>
                    </a:lnTo>
                  </a:path>
                </a:pathLst>
              </a:custGeom>
              <a:noFill/>
              <a:ln w="28575" cap="rnd" cmpd="sng">
                <a:solidFill>
                  <a:srgbClr val="C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Line 60"/>
              <p:cNvSpPr>
                <a:spLocks noChangeShapeType="1"/>
              </p:cNvSpPr>
              <p:nvPr/>
            </p:nvSpPr>
            <p:spPr bwMode="auto">
              <a:xfrm flipV="1">
                <a:off x="2651354" y="5217396"/>
                <a:ext cx="12984" cy="35028"/>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1" name="Freeform 61"/>
              <p:cNvSpPr>
                <a:spLocks/>
              </p:cNvSpPr>
              <p:nvPr/>
            </p:nvSpPr>
            <p:spPr bwMode="auto">
              <a:xfrm>
                <a:off x="2668666" y="5162752"/>
                <a:ext cx="18755" cy="50441"/>
              </a:xfrm>
              <a:custGeom>
                <a:avLst/>
                <a:gdLst>
                  <a:gd name="T0" fmla="*/ 0 w 13"/>
                  <a:gd name="T1" fmla="*/ 68711851 h 36"/>
                  <a:gd name="T2" fmla="*/ 8325777 w 13"/>
                  <a:gd name="T3" fmla="*/ 31410732 h 36"/>
                  <a:gd name="T4" fmla="*/ 24975889 w 13"/>
                  <a:gd name="T5" fmla="*/ 0 h 36"/>
                  <a:gd name="T6" fmla="*/ 0 60000 65536"/>
                  <a:gd name="T7" fmla="*/ 0 60000 65536"/>
                  <a:gd name="T8" fmla="*/ 0 60000 65536"/>
                </a:gdLst>
                <a:ahLst/>
                <a:cxnLst>
                  <a:cxn ang="T6">
                    <a:pos x="T0" y="T1"/>
                  </a:cxn>
                  <a:cxn ang="T7">
                    <a:pos x="T2" y="T3"/>
                  </a:cxn>
                  <a:cxn ang="T8">
                    <a:pos x="T4" y="T5"/>
                  </a:cxn>
                </a:cxnLst>
                <a:rect l="0" t="0" r="r" b="b"/>
                <a:pathLst>
                  <a:path w="13" h="36">
                    <a:moveTo>
                      <a:pt x="0" y="35"/>
                    </a:moveTo>
                    <a:lnTo>
                      <a:pt x="4" y="16"/>
                    </a:lnTo>
                    <a:lnTo>
                      <a:pt x="12" y="0"/>
                    </a:lnTo>
                  </a:path>
                </a:pathLst>
              </a:custGeom>
              <a:noFill/>
              <a:ln w="28575" cap="rnd" cmpd="sng">
                <a:solidFill>
                  <a:srgbClr val="C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Line 62"/>
              <p:cNvSpPr>
                <a:spLocks noChangeShapeType="1"/>
              </p:cNvSpPr>
              <p:nvPr/>
            </p:nvSpPr>
            <p:spPr bwMode="auto">
              <a:xfrm flipV="1">
                <a:off x="2691750" y="5123520"/>
                <a:ext cx="12984" cy="33627"/>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3" name="Line 63"/>
              <p:cNvSpPr>
                <a:spLocks noChangeShapeType="1"/>
              </p:cNvSpPr>
              <p:nvPr/>
            </p:nvSpPr>
            <p:spPr bwMode="auto">
              <a:xfrm flipV="1">
                <a:off x="2713391" y="5080086"/>
                <a:ext cx="11542" cy="35028"/>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64"/>
              <p:cNvSpPr>
                <a:spLocks noChangeShapeType="1"/>
              </p:cNvSpPr>
              <p:nvPr/>
            </p:nvSpPr>
            <p:spPr bwMode="auto">
              <a:xfrm flipV="1">
                <a:off x="2736474" y="5035250"/>
                <a:ext cx="12984" cy="33627"/>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Line 65"/>
              <p:cNvSpPr>
                <a:spLocks noChangeShapeType="1"/>
              </p:cNvSpPr>
              <p:nvPr/>
            </p:nvSpPr>
            <p:spPr bwMode="auto">
              <a:xfrm flipV="1">
                <a:off x="2759558" y="4991815"/>
                <a:ext cx="7214" cy="35028"/>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6" name="Line 66"/>
              <p:cNvSpPr>
                <a:spLocks noChangeShapeType="1"/>
              </p:cNvSpPr>
              <p:nvPr/>
            </p:nvSpPr>
            <p:spPr bwMode="auto">
              <a:xfrm flipV="1">
                <a:off x="2776870" y="4955385"/>
                <a:ext cx="12984" cy="2662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67"/>
              <p:cNvSpPr>
                <a:spLocks noChangeShapeType="1"/>
              </p:cNvSpPr>
              <p:nvPr/>
            </p:nvSpPr>
            <p:spPr bwMode="auto">
              <a:xfrm flipV="1">
                <a:off x="2798511" y="4921758"/>
                <a:ext cx="11542" cy="23819"/>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68"/>
              <p:cNvSpPr>
                <a:spLocks noChangeShapeType="1"/>
              </p:cNvSpPr>
              <p:nvPr/>
            </p:nvSpPr>
            <p:spPr bwMode="auto">
              <a:xfrm flipV="1">
                <a:off x="2821595" y="4888131"/>
                <a:ext cx="12984" cy="23819"/>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69"/>
              <p:cNvSpPr>
                <a:spLocks noChangeShapeType="1"/>
              </p:cNvSpPr>
              <p:nvPr/>
            </p:nvSpPr>
            <p:spPr bwMode="auto">
              <a:xfrm flipV="1">
                <a:off x="2844678" y="4860109"/>
                <a:ext cx="7214" cy="18215"/>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Freeform 70"/>
              <p:cNvSpPr>
                <a:spLocks/>
              </p:cNvSpPr>
              <p:nvPr/>
            </p:nvSpPr>
            <p:spPr bwMode="auto">
              <a:xfrm>
                <a:off x="2856220" y="4827883"/>
                <a:ext cx="24526" cy="28023"/>
              </a:xfrm>
              <a:custGeom>
                <a:avLst/>
                <a:gdLst>
                  <a:gd name="T0" fmla="*/ 0 w 17"/>
                  <a:gd name="T1" fmla="*/ 37301415 h 20"/>
                  <a:gd name="T2" fmla="*/ 16651711 w 17"/>
                  <a:gd name="T3" fmla="*/ 13742479 h 20"/>
                  <a:gd name="T4" fmla="*/ 33301980 w 17"/>
                  <a:gd name="T5" fmla="*/ 0 h 20"/>
                  <a:gd name="T6" fmla="*/ 0 60000 65536"/>
                  <a:gd name="T7" fmla="*/ 0 60000 65536"/>
                  <a:gd name="T8" fmla="*/ 0 60000 65536"/>
                </a:gdLst>
                <a:ahLst/>
                <a:cxnLst>
                  <a:cxn ang="T6">
                    <a:pos x="T0" y="T1"/>
                  </a:cxn>
                  <a:cxn ang="T7">
                    <a:pos x="T2" y="T3"/>
                  </a:cxn>
                  <a:cxn ang="T8">
                    <a:pos x="T4" y="T5"/>
                  </a:cxn>
                </a:cxnLst>
                <a:rect l="0" t="0" r="r" b="b"/>
                <a:pathLst>
                  <a:path w="17" h="20">
                    <a:moveTo>
                      <a:pt x="0" y="19"/>
                    </a:moveTo>
                    <a:lnTo>
                      <a:pt x="8" y="7"/>
                    </a:lnTo>
                    <a:lnTo>
                      <a:pt x="16" y="0"/>
                    </a:lnTo>
                  </a:path>
                </a:pathLst>
              </a:custGeom>
              <a:noFill/>
              <a:ln w="28575" cap="rnd" cmpd="sng">
                <a:solidFill>
                  <a:srgbClr val="C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1" name="Line 71"/>
              <p:cNvSpPr>
                <a:spLocks noChangeShapeType="1"/>
              </p:cNvSpPr>
              <p:nvPr/>
            </p:nvSpPr>
            <p:spPr bwMode="auto">
              <a:xfrm flipV="1">
                <a:off x="2883632" y="4816674"/>
                <a:ext cx="11542" cy="7006"/>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72"/>
              <p:cNvSpPr>
                <a:spLocks noChangeShapeType="1"/>
              </p:cNvSpPr>
              <p:nvPr/>
            </p:nvSpPr>
            <p:spPr bwMode="auto">
              <a:xfrm flipV="1">
                <a:off x="2906715" y="4805465"/>
                <a:ext cx="1298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Freeform 73"/>
              <p:cNvSpPr>
                <a:spLocks/>
              </p:cNvSpPr>
              <p:nvPr/>
            </p:nvSpPr>
            <p:spPr bwMode="auto">
              <a:xfrm>
                <a:off x="2924028" y="4788651"/>
                <a:ext cx="18755" cy="12610"/>
              </a:xfrm>
              <a:custGeom>
                <a:avLst/>
                <a:gdLst>
                  <a:gd name="T0" fmla="*/ 0 w 13"/>
                  <a:gd name="T1" fmla="*/ 15705054 h 9"/>
                  <a:gd name="T2" fmla="*/ 6243972 w 13"/>
                  <a:gd name="T3" fmla="*/ 7851827 h 9"/>
                  <a:gd name="T4" fmla="*/ 24975889 w 13"/>
                  <a:gd name="T5" fmla="*/ 0 h 9"/>
                  <a:gd name="T6" fmla="*/ 0 60000 65536"/>
                  <a:gd name="T7" fmla="*/ 0 60000 65536"/>
                  <a:gd name="T8" fmla="*/ 0 60000 65536"/>
                </a:gdLst>
                <a:ahLst/>
                <a:cxnLst>
                  <a:cxn ang="T6">
                    <a:pos x="T0" y="T1"/>
                  </a:cxn>
                  <a:cxn ang="T7">
                    <a:pos x="T2" y="T3"/>
                  </a:cxn>
                  <a:cxn ang="T8">
                    <a:pos x="T4" y="T5"/>
                  </a:cxn>
                </a:cxnLst>
                <a:rect l="0" t="0" r="r" b="b"/>
                <a:pathLst>
                  <a:path w="13" h="9">
                    <a:moveTo>
                      <a:pt x="0" y="8"/>
                    </a:moveTo>
                    <a:lnTo>
                      <a:pt x="3" y="4"/>
                    </a:lnTo>
                    <a:lnTo>
                      <a:pt x="12" y="0"/>
                    </a:lnTo>
                  </a:path>
                </a:pathLst>
              </a:custGeom>
              <a:noFill/>
              <a:ln w="28575" cap="rnd" cmpd="sng">
                <a:solidFill>
                  <a:srgbClr val="C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4" name="Freeform 74"/>
              <p:cNvSpPr>
                <a:spLocks/>
              </p:cNvSpPr>
              <p:nvPr/>
            </p:nvSpPr>
            <p:spPr bwMode="auto">
              <a:xfrm>
                <a:off x="2941340" y="4788651"/>
                <a:ext cx="23084" cy="1401"/>
              </a:xfrm>
              <a:custGeom>
                <a:avLst/>
                <a:gdLst>
                  <a:gd name="T0" fmla="*/ 0 w 16"/>
                  <a:gd name="T1" fmla="*/ 0 h 1"/>
                  <a:gd name="T2" fmla="*/ 14570332 w 16"/>
                  <a:gd name="T3" fmla="*/ 0 h 1"/>
                  <a:gd name="T4" fmla="*/ 31222553 w 16"/>
                  <a:gd name="T5" fmla="*/ 0 h 1"/>
                  <a:gd name="T6" fmla="*/ 0 60000 65536"/>
                  <a:gd name="T7" fmla="*/ 0 60000 65536"/>
                  <a:gd name="T8" fmla="*/ 0 60000 65536"/>
                </a:gdLst>
                <a:ahLst/>
                <a:cxnLst>
                  <a:cxn ang="T6">
                    <a:pos x="T0" y="T1"/>
                  </a:cxn>
                  <a:cxn ang="T7">
                    <a:pos x="T2" y="T3"/>
                  </a:cxn>
                  <a:cxn ang="T8">
                    <a:pos x="T4" y="T5"/>
                  </a:cxn>
                </a:cxnLst>
                <a:rect l="0" t="0" r="r" b="b"/>
                <a:pathLst>
                  <a:path w="16" h="1">
                    <a:moveTo>
                      <a:pt x="0" y="0"/>
                    </a:moveTo>
                    <a:lnTo>
                      <a:pt x="7" y="0"/>
                    </a:lnTo>
                    <a:lnTo>
                      <a:pt x="15" y="0"/>
                    </a:lnTo>
                  </a:path>
                </a:pathLst>
              </a:custGeom>
              <a:noFill/>
              <a:ln w="28575" cap="rnd" cmpd="sng">
                <a:solidFill>
                  <a:srgbClr val="C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Freeform 75"/>
              <p:cNvSpPr>
                <a:spLocks/>
              </p:cNvSpPr>
              <p:nvPr/>
            </p:nvSpPr>
            <p:spPr bwMode="auto">
              <a:xfrm>
                <a:off x="2962981" y="4788651"/>
                <a:ext cx="24526" cy="1401"/>
              </a:xfrm>
              <a:custGeom>
                <a:avLst/>
                <a:gdLst>
                  <a:gd name="T0" fmla="*/ 0 w 17"/>
                  <a:gd name="T1" fmla="*/ 0 h 1"/>
                  <a:gd name="T2" fmla="*/ 16651711 w 17"/>
                  <a:gd name="T3" fmla="*/ 0 h 1"/>
                  <a:gd name="T4" fmla="*/ 33301980 w 17"/>
                  <a:gd name="T5" fmla="*/ 0 h 1"/>
                  <a:gd name="T6" fmla="*/ 0 60000 65536"/>
                  <a:gd name="T7" fmla="*/ 0 60000 65536"/>
                  <a:gd name="T8" fmla="*/ 0 60000 65536"/>
                </a:gdLst>
                <a:ahLst/>
                <a:cxnLst>
                  <a:cxn ang="T6">
                    <a:pos x="T0" y="T1"/>
                  </a:cxn>
                  <a:cxn ang="T7">
                    <a:pos x="T2" y="T3"/>
                  </a:cxn>
                  <a:cxn ang="T8">
                    <a:pos x="T4" y="T5"/>
                  </a:cxn>
                </a:cxnLst>
                <a:rect l="0" t="0" r="r" b="b"/>
                <a:pathLst>
                  <a:path w="17" h="1">
                    <a:moveTo>
                      <a:pt x="0" y="0"/>
                    </a:moveTo>
                    <a:lnTo>
                      <a:pt x="8" y="0"/>
                    </a:lnTo>
                    <a:lnTo>
                      <a:pt x="16" y="0"/>
                    </a:lnTo>
                  </a:path>
                </a:pathLst>
              </a:custGeom>
              <a:noFill/>
              <a:ln w="28575" cap="rnd" cmpd="sng">
                <a:solidFill>
                  <a:srgbClr val="C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6" name="Freeform 76"/>
              <p:cNvSpPr>
                <a:spLocks/>
              </p:cNvSpPr>
              <p:nvPr/>
            </p:nvSpPr>
            <p:spPr bwMode="auto">
              <a:xfrm>
                <a:off x="2986065" y="4788651"/>
                <a:ext cx="18755" cy="12610"/>
              </a:xfrm>
              <a:custGeom>
                <a:avLst/>
                <a:gdLst>
                  <a:gd name="T0" fmla="*/ 0 w 13"/>
                  <a:gd name="T1" fmla="*/ 0 h 9"/>
                  <a:gd name="T2" fmla="*/ 8325777 w 13"/>
                  <a:gd name="T3" fmla="*/ 7851827 h 9"/>
                  <a:gd name="T4" fmla="*/ 24975889 w 13"/>
                  <a:gd name="T5" fmla="*/ 15705054 h 9"/>
                  <a:gd name="T6" fmla="*/ 0 60000 65536"/>
                  <a:gd name="T7" fmla="*/ 0 60000 65536"/>
                  <a:gd name="T8" fmla="*/ 0 60000 65536"/>
                </a:gdLst>
                <a:ahLst/>
                <a:cxnLst>
                  <a:cxn ang="T6">
                    <a:pos x="T0" y="T1"/>
                  </a:cxn>
                  <a:cxn ang="T7">
                    <a:pos x="T2" y="T3"/>
                  </a:cxn>
                  <a:cxn ang="T8">
                    <a:pos x="T4" y="T5"/>
                  </a:cxn>
                </a:cxnLst>
                <a:rect l="0" t="0" r="r" b="b"/>
                <a:pathLst>
                  <a:path w="13" h="9">
                    <a:moveTo>
                      <a:pt x="0" y="0"/>
                    </a:moveTo>
                    <a:lnTo>
                      <a:pt x="4" y="4"/>
                    </a:lnTo>
                    <a:lnTo>
                      <a:pt x="12" y="8"/>
                    </a:lnTo>
                  </a:path>
                </a:pathLst>
              </a:custGeom>
              <a:noFill/>
              <a:ln w="28575" cap="rnd" cmpd="sng">
                <a:solidFill>
                  <a:srgbClr val="C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77"/>
              <p:cNvSpPr>
                <a:spLocks noChangeShapeType="1"/>
              </p:cNvSpPr>
              <p:nvPr/>
            </p:nvSpPr>
            <p:spPr bwMode="auto">
              <a:xfrm>
                <a:off x="3013476" y="4809668"/>
                <a:ext cx="1298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78"/>
              <p:cNvSpPr>
                <a:spLocks noChangeShapeType="1"/>
              </p:cNvSpPr>
              <p:nvPr/>
            </p:nvSpPr>
            <p:spPr bwMode="auto">
              <a:xfrm>
                <a:off x="3036560" y="4820877"/>
                <a:ext cx="11542" cy="7006"/>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Freeform 79"/>
              <p:cNvSpPr>
                <a:spLocks/>
              </p:cNvSpPr>
              <p:nvPr/>
            </p:nvSpPr>
            <p:spPr bwMode="auto">
              <a:xfrm>
                <a:off x="3048102" y="4827883"/>
                <a:ext cx="25969" cy="28023"/>
              </a:xfrm>
              <a:custGeom>
                <a:avLst/>
                <a:gdLst>
                  <a:gd name="T0" fmla="*/ 0 w 18"/>
                  <a:gd name="T1" fmla="*/ 0 h 20"/>
                  <a:gd name="T2" fmla="*/ 18733748 w 18"/>
                  <a:gd name="T3" fmla="*/ 13742479 h 20"/>
                  <a:gd name="T4" fmla="*/ 35384205 w 18"/>
                  <a:gd name="T5" fmla="*/ 37301415 h 20"/>
                  <a:gd name="T6" fmla="*/ 0 60000 65536"/>
                  <a:gd name="T7" fmla="*/ 0 60000 65536"/>
                  <a:gd name="T8" fmla="*/ 0 60000 65536"/>
                </a:gdLst>
                <a:ahLst/>
                <a:cxnLst>
                  <a:cxn ang="T6">
                    <a:pos x="T0" y="T1"/>
                  </a:cxn>
                  <a:cxn ang="T7">
                    <a:pos x="T2" y="T3"/>
                  </a:cxn>
                  <a:cxn ang="T8">
                    <a:pos x="T4" y="T5"/>
                  </a:cxn>
                </a:cxnLst>
                <a:rect l="0" t="0" r="r" b="b"/>
                <a:pathLst>
                  <a:path w="18" h="20">
                    <a:moveTo>
                      <a:pt x="0" y="0"/>
                    </a:moveTo>
                    <a:lnTo>
                      <a:pt x="9" y="7"/>
                    </a:lnTo>
                    <a:lnTo>
                      <a:pt x="17" y="19"/>
                    </a:lnTo>
                  </a:path>
                </a:pathLst>
              </a:custGeom>
              <a:noFill/>
              <a:ln w="28575" cap="rnd" cmpd="sng">
                <a:solidFill>
                  <a:srgbClr val="C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90" name="Line 80"/>
              <p:cNvSpPr>
                <a:spLocks noChangeShapeType="1"/>
              </p:cNvSpPr>
              <p:nvPr/>
            </p:nvSpPr>
            <p:spPr bwMode="auto">
              <a:xfrm>
                <a:off x="3082727" y="4864312"/>
                <a:ext cx="5771" cy="18215"/>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81"/>
              <p:cNvSpPr>
                <a:spLocks noChangeShapeType="1"/>
              </p:cNvSpPr>
              <p:nvPr/>
            </p:nvSpPr>
            <p:spPr bwMode="auto">
              <a:xfrm>
                <a:off x="3098597" y="4892335"/>
                <a:ext cx="12984" cy="23819"/>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82"/>
              <p:cNvSpPr>
                <a:spLocks noChangeShapeType="1"/>
              </p:cNvSpPr>
              <p:nvPr/>
            </p:nvSpPr>
            <p:spPr bwMode="auto">
              <a:xfrm>
                <a:off x="3121680" y="4925962"/>
                <a:ext cx="12984" cy="23819"/>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83"/>
              <p:cNvSpPr>
                <a:spLocks noChangeShapeType="1"/>
              </p:cNvSpPr>
              <p:nvPr/>
            </p:nvSpPr>
            <p:spPr bwMode="auto">
              <a:xfrm>
                <a:off x="3144764" y="4959589"/>
                <a:ext cx="12984" cy="2662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84"/>
              <p:cNvSpPr>
                <a:spLocks noChangeShapeType="1"/>
              </p:cNvSpPr>
              <p:nvPr/>
            </p:nvSpPr>
            <p:spPr bwMode="auto">
              <a:xfrm>
                <a:off x="3167847" y="4996018"/>
                <a:ext cx="5771" cy="35028"/>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85"/>
              <p:cNvSpPr>
                <a:spLocks noChangeShapeType="1"/>
              </p:cNvSpPr>
              <p:nvPr/>
            </p:nvSpPr>
            <p:spPr bwMode="auto">
              <a:xfrm>
                <a:off x="3183717" y="5040854"/>
                <a:ext cx="12984" cy="33627"/>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86"/>
              <p:cNvSpPr>
                <a:spLocks noChangeShapeType="1"/>
              </p:cNvSpPr>
              <p:nvPr/>
            </p:nvSpPr>
            <p:spPr bwMode="auto">
              <a:xfrm>
                <a:off x="3206801" y="5084289"/>
                <a:ext cx="12984" cy="35028"/>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87"/>
              <p:cNvSpPr>
                <a:spLocks noChangeShapeType="1"/>
              </p:cNvSpPr>
              <p:nvPr/>
            </p:nvSpPr>
            <p:spPr bwMode="auto">
              <a:xfrm>
                <a:off x="3229884" y="5129125"/>
                <a:ext cx="12984" cy="33627"/>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Freeform 88"/>
              <p:cNvSpPr>
                <a:spLocks/>
              </p:cNvSpPr>
              <p:nvPr/>
            </p:nvSpPr>
            <p:spPr bwMode="auto">
              <a:xfrm>
                <a:off x="3242869" y="5162752"/>
                <a:ext cx="18755" cy="50441"/>
              </a:xfrm>
              <a:custGeom>
                <a:avLst/>
                <a:gdLst>
                  <a:gd name="T0" fmla="*/ 0 w 13"/>
                  <a:gd name="T1" fmla="*/ 0 h 36"/>
                  <a:gd name="T2" fmla="*/ 6243972 w 13"/>
                  <a:gd name="T3" fmla="*/ 31410732 h 36"/>
                  <a:gd name="T4" fmla="*/ 24975889 w 13"/>
                  <a:gd name="T5" fmla="*/ 68711851 h 36"/>
                  <a:gd name="T6" fmla="*/ 0 60000 65536"/>
                  <a:gd name="T7" fmla="*/ 0 60000 65536"/>
                  <a:gd name="T8" fmla="*/ 0 60000 65536"/>
                </a:gdLst>
                <a:ahLst/>
                <a:cxnLst>
                  <a:cxn ang="T6">
                    <a:pos x="T0" y="T1"/>
                  </a:cxn>
                  <a:cxn ang="T7">
                    <a:pos x="T2" y="T3"/>
                  </a:cxn>
                  <a:cxn ang="T8">
                    <a:pos x="T4" y="T5"/>
                  </a:cxn>
                </a:cxnLst>
                <a:rect l="0" t="0" r="r" b="b"/>
                <a:pathLst>
                  <a:path w="13" h="36">
                    <a:moveTo>
                      <a:pt x="0" y="0"/>
                    </a:moveTo>
                    <a:lnTo>
                      <a:pt x="3" y="16"/>
                    </a:lnTo>
                    <a:lnTo>
                      <a:pt x="12" y="35"/>
                    </a:lnTo>
                  </a:path>
                </a:pathLst>
              </a:custGeom>
              <a:noFill/>
              <a:ln w="28575" cap="rnd" cmpd="sng">
                <a:solidFill>
                  <a:srgbClr val="C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99" name="Line 89"/>
              <p:cNvSpPr>
                <a:spLocks noChangeShapeType="1"/>
              </p:cNvSpPr>
              <p:nvPr/>
            </p:nvSpPr>
            <p:spPr bwMode="auto">
              <a:xfrm>
                <a:off x="3270280" y="5221599"/>
                <a:ext cx="11542" cy="35028"/>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Freeform 90"/>
              <p:cNvSpPr>
                <a:spLocks/>
              </p:cNvSpPr>
              <p:nvPr/>
            </p:nvSpPr>
            <p:spPr bwMode="auto">
              <a:xfrm>
                <a:off x="3281822" y="5256627"/>
                <a:ext cx="24526" cy="51842"/>
              </a:xfrm>
              <a:custGeom>
                <a:avLst/>
                <a:gdLst>
                  <a:gd name="T0" fmla="*/ 0 w 17"/>
                  <a:gd name="T1" fmla="*/ 0 h 37"/>
                  <a:gd name="T2" fmla="*/ 16651711 w 17"/>
                  <a:gd name="T3" fmla="*/ 31410647 h 37"/>
                  <a:gd name="T4" fmla="*/ 33301980 w 17"/>
                  <a:gd name="T5" fmla="*/ 70674657 h 37"/>
                  <a:gd name="T6" fmla="*/ 0 60000 65536"/>
                  <a:gd name="T7" fmla="*/ 0 60000 65536"/>
                  <a:gd name="T8" fmla="*/ 0 60000 65536"/>
                </a:gdLst>
                <a:ahLst/>
                <a:cxnLst>
                  <a:cxn ang="T6">
                    <a:pos x="T0" y="T1"/>
                  </a:cxn>
                  <a:cxn ang="T7">
                    <a:pos x="T2" y="T3"/>
                  </a:cxn>
                  <a:cxn ang="T8">
                    <a:pos x="T4" y="T5"/>
                  </a:cxn>
                </a:cxnLst>
                <a:rect l="0" t="0" r="r" b="b"/>
                <a:pathLst>
                  <a:path w="17" h="37">
                    <a:moveTo>
                      <a:pt x="0" y="0"/>
                    </a:moveTo>
                    <a:lnTo>
                      <a:pt x="8" y="16"/>
                    </a:lnTo>
                    <a:lnTo>
                      <a:pt x="16" y="36"/>
                    </a:lnTo>
                  </a:path>
                </a:pathLst>
              </a:custGeom>
              <a:noFill/>
              <a:ln w="28575" cap="rnd" cmpd="sng">
                <a:solidFill>
                  <a:srgbClr val="C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1" name="Line 91"/>
              <p:cNvSpPr>
                <a:spLocks noChangeShapeType="1"/>
              </p:cNvSpPr>
              <p:nvPr/>
            </p:nvSpPr>
            <p:spPr bwMode="auto">
              <a:xfrm>
                <a:off x="3315005" y="5316876"/>
                <a:ext cx="7214" cy="33627"/>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92"/>
              <p:cNvSpPr>
                <a:spLocks noChangeShapeType="1"/>
              </p:cNvSpPr>
              <p:nvPr/>
            </p:nvSpPr>
            <p:spPr bwMode="auto">
              <a:xfrm>
                <a:off x="3332317" y="5360311"/>
                <a:ext cx="12984" cy="33627"/>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93"/>
              <p:cNvSpPr>
                <a:spLocks noChangeShapeType="1"/>
              </p:cNvSpPr>
              <p:nvPr/>
            </p:nvSpPr>
            <p:spPr bwMode="auto">
              <a:xfrm>
                <a:off x="3355401" y="5403746"/>
                <a:ext cx="11542" cy="35028"/>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94"/>
              <p:cNvSpPr>
                <a:spLocks noChangeShapeType="1"/>
              </p:cNvSpPr>
              <p:nvPr/>
            </p:nvSpPr>
            <p:spPr bwMode="auto">
              <a:xfrm>
                <a:off x="3377042" y="5448582"/>
                <a:ext cx="12984" cy="33627"/>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95"/>
              <p:cNvSpPr>
                <a:spLocks noChangeShapeType="1"/>
              </p:cNvSpPr>
              <p:nvPr/>
            </p:nvSpPr>
            <p:spPr bwMode="auto">
              <a:xfrm>
                <a:off x="3400125" y="5492017"/>
                <a:ext cx="7214" cy="28023"/>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96"/>
              <p:cNvSpPr>
                <a:spLocks noChangeShapeType="1"/>
              </p:cNvSpPr>
              <p:nvPr/>
            </p:nvSpPr>
            <p:spPr bwMode="auto">
              <a:xfrm>
                <a:off x="3417438" y="5529847"/>
                <a:ext cx="12984" cy="29424"/>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97"/>
              <p:cNvSpPr>
                <a:spLocks noChangeShapeType="1"/>
              </p:cNvSpPr>
              <p:nvPr/>
            </p:nvSpPr>
            <p:spPr bwMode="auto">
              <a:xfrm>
                <a:off x="3440521" y="5569078"/>
                <a:ext cx="11542" cy="23819"/>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98"/>
              <p:cNvSpPr>
                <a:spLocks noChangeShapeType="1"/>
              </p:cNvSpPr>
              <p:nvPr/>
            </p:nvSpPr>
            <p:spPr bwMode="auto">
              <a:xfrm>
                <a:off x="3462162" y="5602705"/>
                <a:ext cx="12984" cy="22418"/>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99"/>
              <p:cNvSpPr>
                <a:spLocks noChangeShapeType="1"/>
              </p:cNvSpPr>
              <p:nvPr/>
            </p:nvSpPr>
            <p:spPr bwMode="auto">
              <a:xfrm>
                <a:off x="3485246" y="5634931"/>
                <a:ext cx="7214" cy="16814"/>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00"/>
              <p:cNvSpPr>
                <a:spLocks noChangeShapeType="1"/>
              </p:cNvSpPr>
              <p:nvPr/>
            </p:nvSpPr>
            <p:spPr bwMode="auto">
              <a:xfrm>
                <a:off x="3502558" y="5661553"/>
                <a:ext cx="12984" cy="18215"/>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01"/>
              <p:cNvSpPr>
                <a:spLocks noChangeShapeType="1"/>
              </p:cNvSpPr>
              <p:nvPr/>
            </p:nvSpPr>
            <p:spPr bwMode="auto">
              <a:xfrm>
                <a:off x="3525642" y="5689575"/>
                <a:ext cx="11542" cy="18215"/>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02"/>
              <p:cNvSpPr>
                <a:spLocks noChangeShapeType="1"/>
              </p:cNvSpPr>
              <p:nvPr/>
            </p:nvSpPr>
            <p:spPr bwMode="auto">
              <a:xfrm>
                <a:off x="3547283" y="5717598"/>
                <a:ext cx="12984" cy="12610"/>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03"/>
              <p:cNvSpPr>
                <a:spLocks noChangeShapeType="1"/>
              </p:cNvSpPr>
              <p:nvPr/>
            </p:nvSpPr>
            <p:spPr bwMode="auto">
              <a:xfrm>
                <a:off x="3570366" y="5740016"/>
                <a:ext cx="7214" cy="11209"/>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04"/>
              <p:cNvSpPr>
                <a:spLocks noChangeShapeType="1"/>
              </p:cNvSpPr>
              <p:nvPr/>
            </p:nvSpPr>
            <p:spPr bwMode="auto">
              <a:xfrm>
                <a:off x="3587679" y="5761033"/>
                <a:ext cx="11542" cy="7006"/>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Line 105"/>
              <p:cNvSpPr>
                <a:spLocks noChangeShapeType="1"/>
              </p:cNvSpPr>
              <p:nvPr/>
            </p:nvSpPr>
            <p:spPr bwMode="auto">
              <a:xfrm>
                <a:off x="3609320" y="5777846"/>
                <a:ext cx="12984" cy="5605"/>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6" name="Line 106"/>
              <p:cNvSpPr>
                <a:spLocks noChangeShapeType="1"/>
              </p:cNvSpPr>
              <p:nvPr/>
            </p:nvSpPr>
            <p:spPr bwMode="auto">
              <a:xfrm>
                <a:off x="3632403" y="5793259"/>
                <a:ext cx="7214" cy="7006"/>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07"/>
              <p:cNvSpPr>
                <a:spLocks noChangeShapeType="1"/>
              </p:cNvSpPr>
              <p:nvPr/>
            </p:nvSpPr>
            <p:spPr bwMode="auto">
              <a:xfrm>
                <a:off x="3649716" y="5810072"/>
                <a:ext cx="1298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08"/>
              <p:cNvSpPr>
                <a:spLocks noChangeShapeType="1"/>
              </p:cNvSpPr>
              <p:nvPr/>
            </p:nvSpPr>
            <p:spPr bwMode="auto">
              <a:xfrm>
                <a:off x="3672799" y="5821281"/>
                <a:ext cx="11542"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Line 109"/>
              <p:cNvSpPr>
                <a:spLocks noChangeShapeType="1"/>
              </p:cNvSpPr>
              <p:nvPr/>
            </p:nvSpPr>
            <p:spPr bwMode="auto">
              <a:xfrm>
                <a:off x="3694440" y="5832490"/>
                <a:ext cx="1298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0" name="Line 110"/>
              <p:cNvSpPr>
                <a:spLocks noChangeShapeType="1"/>
              </p:cNvSpPr>
              <p:nvPr/>
            </p:nvSpPr>
            <p:spPr bwMode="auto">
              <a:xfrm>
                <a:off x="3717524" y="5838095"/>
                <a:ext cx="721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11"/>
              <p:cNvSpPr>
                <a:spLocks noChangeShapeType="1"/>
              </p:cNvSpPr>
              <p:nvPr/>
            </p:nvSpPr>
            <p:spPr bwMode="auto">
              <a:xfrm>
                <a:off x="3734836" y="5843699"/>
                <a:ext cx="1298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12"/>
              <p:cNvSpPr>
                <a:spLocks noChangeShapeType="1"/>
              </p:cNvSpPr>
              <p:nvPr/>
            </p:nvSpPr>
            <p:spPr bwMode="auto">
              <a:xfrm>
                <a:off x="3757920" y="5854908"/>
                <a:ext cx="11542"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13"/>
              <p:cNvSpPr>
                <a:spLocks noChangeShapeType="1"/>
              </p:cNvSpPr>
              <p:nvPr/>
            </p:nvSpPr>
            <p:spPr bwMode="auto">
              <a:xfrm>
                <a:off x="3779561" y="5860513"/>
                <a:ext cx="1298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14"/>
              <p:cNvSpPr>
                <a:spLocks noChangeShapeType="1"/>
              </p:cNvSpPr>
              <p:nvPr/>
            </p:nvSpPr>
            <p:spPr bwMode="auto">
              <a:xfrm>
                <a:off x="3802644" y="5861914"/>
                <a:ext cx="721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15"/>
              <p:cNvSpPr>
                <a:spLocks noChangeShapeType="1"/>
              </p:cNvSpPr>
              <p:nvPr/>
            </p:nvSpPr>
            <p:spPr bwMode="auto">
              <a:xfrm>
                <a:off x="3819957" y="5864716"/>
                <a:ext cx="1298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16"/>
              <p:cNvSpPr>
                <a:spLocks noChangeShapeType="1"/>
              </p:cNvSpPr>
              <p:nvPr/>
            </p:nvSpPr>
            <p:spPr bwMode="auto">
              <a:xfrm>
                <a:off x="3843040" y="5870320"/>
                <a:ext cx="11542"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17"/>
              <p:cNvSpPr>
                <a:spLocks noChangeShapeType="1"/>
              </p:cNvSpPr>
              <p:nvPr/>
            </p:nvSpPr>
            <p:spPr bwMode="auto">
              <a:xfrm>
                <a:off x="3864681" y="5871722"/>
                <a:ext cx="1298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18"/>
              <p:cNvSpPr>
                <a:spLocks noChangeShapeType="1"/>
              </p:cNvSpPr>
              <p:nvPr/>
            </p:nvSpPr>
            <p:spPr bwMode="auto">
              <a:xfrm>
                <a:off x="3887765" y="5871722"/>
                <a:ext cx="721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Freeform 119"/>
              <p:cNvSpPr>
                <a:spLocks/>
              </p:cNvSpPr>
              <p:nvPr/>
            </p:nvSpPr>
            <p:spPr bwMode="auto">
              <a:xfrm>
                <a:off x="3894978" y="5871722"/>
                <a:ext cx="23084" cy="7006"/>
              </a:xfrm>
              <a:custGeom>
                <a:avLst/>
                <a:gdLst>
                  <a:gd name="T0" fmla="*/ 0 w 16"/>
                  <a:gd name="T1" fmla="*/ 0 h 5"/>
                  <a:gd name="T2" fmla="*/ 14570332 w 16"/>
                  <a:gd name="T3" fmla="*/ 0 h 5"/>
                  <a:gd name="T4" fmla="*/ 31222553 w 16"/>
                  <a:gd name="T5" fmla="*/ 7853726 h 5"/>
                  <a:gd name="T6" fmla="*/ 0 60000 65536"/>
                  <a:gd name="T7" fmla="*/ 0 60000 65536"/>
                  <a:gd name="T8" fmla="*/ 0 60000 65536"/>
                </a:gdLst>
                <a:ahLst/>
                <a:cxnLst>
                  <a:cxn ang="T6">
                    <a:pos x="T0" y="T1"/>
                  </a:cxn>
                  <a:cxn ang="T7">
                    <a:pos x="T2" y="T3"/>
                  </a:cxn>
                  <a:cxn ang="T8">
                    <a:pos x="T4" y="T5"/>
                  </a:cxn>
                </a:cxnLst>
                <a:rect l="0" t="0" r="r" b="b"/>
                <a:pathLst>
                  <a:path w="16" h="5">
                    <a:moveTo>
                      <a:pt x="0" y="0"/>
                    </a:moveTo>
                    <a:lnTo>
                      <a:pt x="7" y="0"/>
                    </a:lnTo>
                    <a:lnTo>
                      <a:pt x="15" y="4"/>
                    </a:lnTo>
                  </a:path>
                </a:pathLst>
              </a:custGeom>
              <a:noFill/>
              <a:ln w="28575" cap="rnd" cmpd="sng">
                <a:solidFill>
                  <a:srgbClr val="C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30" name="Line 120"/>
              <p:cNvSpPr>
                <a:spLocks noChangeShapeType="1"/>
              </p:cNvSpPr>
              <p:nvPr/>
            </p:nvSpPr>
            <p:spPr bwMode="auto">
              <a:xfrm>
                <a:off x="3926718" y="5877326"/>
                <a:ext cx="1298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Line 121"/>
              <p:cNvSpPr>
                <a:spLocks noChangeShapeType="1"/>
              </p:cNvSpPr>
              <p:nvPr/>
            </p:nvSpPr>
            <p:spPr bwMode="auto">
              <a:xfrm>
                <a:off x="3949802" y="5877326"/>
                <a:ext cx="721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Line 122"/>
              <p:cNvSpPr>
                <a:spLocks noChangeShapeType="1"/>
              </p:cNvSpPr>
              <p:nvPr/>
            </p:nvSpPr>
            <p:spPr bwMode="auto">
              <a:xfrm>
                <a:off x="3967114" y="5877326"/>
                <a:ext cx="1298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3" name="Freeform 123"/>
              <p:cNvSpPr>
                <a:spLocks/>
              </p:cNvSpPr>
              <p:nvPr/>
            </p:nvSpPr>
            <p:spPr bwMode="auto">
              <a:xfrm>
                <a:off x="3980099" y="5877326"/>
                <a:ext cx="23084" cy="7006"/>
              </a:xfrm>
              <a:custGeom>
                <a:avLst/>
                <a:gdLst>
                  <a:gd name="T0" fmla="*/ 0 w 16"/>
                  <a:gd name="T1" fmla="*/ 0 h 5"/>
                  <a:gd name="T2" fmla="*/ 14570332 w 16"/>
                  <a:gd name="T3" fmla="*/ 0 h 5"/>
                  <a:gd name="T4" fmla="*/ 31222553 w 16"/>
                  <a:gd name="T5" fmla="*/ 7853726 h 5"/>
                  <a:gd name="T6" fmla="*/ 0 60000 65536"/>
                  <a:gd name="T7" fmla="*/ 0 60000 65536"/>
                  <a:gd name="T8" fmla="*/ 0 60000 65536"/>
                </a:gdLst>
                <a:ahLst/>
                <a:cxnLst>
                  <a:cxn ang="T6">
                    <a:pos x="T0" y="T1"/>
                  </a:cxn>
                  <a:cxn ang="T7">
                    <a:pos x="T2" y="T3"/>
                  </a:cxn>
                  <a:cxn ang="T8">
                    <a:pos x="T4" y="T5"/>
                  </a:cxn>
                </a:cxnLst>
                <a:rect l="0" t="0" r="r" b="b"/>
                <a:pathLst>
                  <a:path w="16" h="5">
                    <a:moveTo>
                      <a:pt x="0" y="0"/>
                    </a:moveTo>
                    <a:lnTo>
                      <a:pt x="7" y="0"/>
                    </a:lnTo>
                    <a:lnTo>
                      <a:pt x="15" y="4"/>
                    </a:lnTo>
                  </a:path>
                </a:pathLst>
              </a:custGeom>
              <a:noFill/>
              <a:ln w="28575" cap="rnd" cmpd="sng">
                <a:solidFill>
                  <a:srgbClr val="C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34" name="Line 124"/>
              <p:cNvSpPr>
                <a:spLocks noChangeShapeType="1"/>
              </p:cNvSpPr>
              <p:nvPr/>
            </p:nvSpPr>
            <p:spPr bwMode="auto">
              <a:xfrm>
                <a:off x="4011839" y="5882931"/>
                <a:ext cx="1298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5" name="Line 125"/>
              <p:cNvSpPr>
                <a:spLocks noChangeShapeType="1"/>
              </p:cNvSpPr>
              <p:nvPr/>
            </p:nvSpPr>
            <p:spPr bwMode="auto">
              <a:xfrm>
                <a:off x="4034922" y="5882931"/>
                <a:ext cx="721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Line 126"/>
              <p:cNvSpPr>
                <a:spLocks noChangeShapeType="1"/>
              </p:cNvSpPr>
              <p:nvPr/>
            </p:nvSpPr>
            <p:spPr bwMode="auto">
              <a:xfrm>
                <a:off x="4052235" y="5882931"/>
                <a:ext cx="12984"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7" name="Line 127"/>
              <p:cNvSpPr>
                <a:spLocks noChangeShapeType="1"/>
              </p:cNvSpPr>
              <p:nvPr/>
            </p:nvSpPr>
            <p:spPr bwMode="auto">
              <a:xfrm>
                <a:off x="4075318" y="5882931"/>
                <a:ext cx="11542" cy="1401"/>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Line 128"/>
              <p:cNvSpPr>
                <a:spLocks noChangeShapeType="1"/>
              </p:cNvSpPr>
              <p:nvPr/>
            </p:nvSpPr>
            <p:spPr bwMode="auto">
              <a:xfrm>
                <a:off x="4096959" y="5882931"/>
                <a:ext cx="12984" cy="1401"/>
              </a:xfrm>
              <a:prstGeom prst="line">
                <a:avLst/>
              </a:prstGeom>
              <a:noFill/>
              <a:ln w="12700">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9" name="Line 129"/>
              <p:cNvSpPr>
                <a:spLocks noChangeShapeType="1"/>
              </p:cNvSpPr>
              <p:nvPr/>
            </p:nvSpPr>
            <p:spPr bwMode="auto">
              <a:xfrm>
                <a:off x="4120043" y="5882931"/>
                <a:ext cx="7214" cy="1401"/>
              </a:xfrm>
              <a:prstGeom prst="line">
                <a:avLst/>
              </a:prstGeom>
              <a:noFill/>
              <a:ln w="12700">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Line 130"/>
              <p:cNvSpPr>
                <a:spLocks noChangeShapeType="1"/>
              </p:cNvSpPr>
              <p:nvPr/>
            </p:nvSpPr>
            <p:spPr bwMode="auto">
              <a:xfrm>
                <a:off x="4137355" y="5882931"/>
                <a:ext cx="12984" cy="1401"/>
              </a:xfrm>
              <a:prstGeom prst="line">
                <a:avLst/>
              </a:prstGeom>
              <a:noFill/>
              <a:ln w="12700">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1" name="Line 131"/>
              <p:cNvSpPr>
                <a:spLocks noChangeShapeType="1"/>
              </p:cNvSpPr>
              <p:nvPr/>
            </p:nvSpPr>
            <p:spPr bwMode="auto">
              <a:xfrm>
                <a:off x="4160439" y="5882931"/>
                <a:ext cx="11542" cy="1401"/>
              </a:xfrm>
              <a:prstGeom prst="line">
                <a:avLst/>
              </a:prstGeom>
              <a:noFill/>
              <a:ln w="12700">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Line 132"/>
              <p:cNvSpPr>
                <a:spLocks noChangeShapeType="1"/>
              </p:cNvSpPr>
              <p:nvPr/>
            </p:nvSpPr>
            <p:spPr bwMode="auto">
              <a:xfrm>
                <a:off x="4182080" y="5882931"/>
                <a:ext cx="14427" cy="1401"/>
              </a:xfrm>
              <a:prstGeom prst="line">
                <a:avLst/>
              </a:prstGeom>
              <a:noFill/>
              <a:ln w="12700">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3" name="Line 133"/>
              <p:cNvSpPr>
                <a:spLocks noChangeShapeType="1"/>
              </p:cNvSpPr>
              <p:nvPr/>
            </p:nvSpPr>
            <p:spPr bwMode="auto">
              <a:xfrm>
                <a:off x="4206606" y="5882931"/>
                <a:ext cx="5771" cy="1401"/>
              </a:xfrm>
              <a:prstGeom prst="line">
                <a:avLst/>
              </a:prstGeom>
              <a:noFill/>
              <a:ln w="12700">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Line 134"/>
              <p:cNvSpPr>
                <a:spLocks noChangeShapeType="1"/>
              </p:cNvSpPr>
              <p:nvPr/>
            </p:nvSpPr>
            <p:spPr bwMode="auto">
              <a:xfrm>
                <a:off x="4222476" y="5882931"/>
                <a:ext cx="12984" cy="1401"/>
              </a:xfrm>
              <a:prstGeom prst="line">
                <a:avLst/>
              </a:prstGeom>
              <a:noFill/>
              <a:ln w="12700">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5" name="Rectangle 137"/>
              <p:cNvSpPr>
                <a:spLocks noChangeArrowheads="1"/>
              </p:cNvSpPr>
              <p:nvPr/>
            </p:nvSpPr>
            <p:spPr bwMode="auto">
              <a:xfrm>
                <a:off x="2090136" y="5943179"/>
                <a:ext cx="70693" cy="92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4246" name="Rectangle 138"/>
              <p:cNvSpPr>
                <a:spLocks noChangeArrowheads="1"/>
              </p:cNvSpPr>
              <p:nvPr/>
            </p:nvSpPr>
            <p:spPr bwMode="auto">
              <a:xfrm>
                <a:off x="2090136" y="5947382"/>
                <a:ext cx="82235" cy="10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1300">
                    <a:solidFill>
                      <a:schemeClr val="tx1"/>
                    </a:solidFill>
                    <a:latin typeface="Times New Roman" panose="02020603050405020304" pitchFamily="18" charset="0"/>
                  </a:defRPr>
                </a:lvl1pPr>
                <a:lvl2pPr marL="742950" indent="-285750" defTabSz="820738" eaLnBrk="0" hangingPunct="0">
                  <a:defRPr sz="1300">
                    <a:solidFill>
                      <a:schemeClr val="tx1"/>
                    </a:solidFill>
                    <a:latin typeface="Times New Roman" panose="02020603050405020304" pitchFamily="18" charset="0"/>
                  </a:defRPr>
                </a:lvl2pPr>
                <a:lvl3pPr marL="1143000" indent="-228600" defTabSz="820738" eaLnBrk="0" hangingPunct="0">
                  <a:defRPr sz="1300">
                    <a:solidFill>
                      <a:schemeClr val="tx1"/>
                    </a:solidFill>
                    <a:latin typeface="Times New Roman" panose="02020603050405020304" pitchFamily="18" charset="0"/>
                  </a:defRPr>
                </a:lvl3pPr>
                <a:lvl4pPr marL="1600200" indent="-228600" defTabSz="820738" eaLnBrk="0" hangingPunct="0">
                  <a:defRPr sz="1300">
                    <a:solidFill>
                      <a:schemeClr val="tx1"/>
                    </a:solidFill>
                    <a:latin typeface="Times New Roman" panose="02020603050405020304" pitchFamily="18" charset="0"/>
                  </a:defRPr>
                </a:lvl4pPr>
                <a:lvl5pPr marL="2057400" indent="-228600" defTabSz="820738" eaLnBrk="0" hangingPunct="0">
                  <a:defRPr sz="1300">
                    <a:solidFill>
                      <a:schemeClr val="tx1"/>
                    </a:solidFill>
                    <a:latin typeface="Times New Roman" panose="02020603050405020304" pitchFamily="18" charset="0"/>
                  </a:defRPr>
                </a:lvl5pPr>
                <a:lvl6pPr marL="2514600" indent="-228600" defTabSz="8207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207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207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20738"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47" name="Rectangle 139"/>
              <p:cNvSpPr>
                <a:spLocks noChangeArrowheads="1"/>
              </p:cNvSpPr>
              <p:nvPr/>
            </p:nvSpPr>
            <p:spPr bwMode="auto">
              <a:xfrm>
                <a:off x="2509967" y="5943179"/>
                <a:ext cx="70693" cy="92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4248" name="Rectangle 140"/>
              <p:cNvSpPr>
                <a:spLocks noChangeArrowheads="1"/>
              </p:cNvSpPr>
              <p:nvPr/>
            </p:nvSpPr>
            <p:spPr bwMode="auto">
              <a:xfrm>
                <a:off x="2509967" y="5947382"/>
                <a:ext cx="79350" cy="106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1300">
                    <a:solidFill>
                      <a:schemeClr val="tx1"/>
                    </a:solidFill>
                    <a:latin typeface="Times New Roman" panose="02020603050405020304" pitchFamily="18" charset="0"/>
                  </a:defRPr>
                </a:lvl1pPr>
                <a:lvl2pPr marL="742950" indent="-285750" defTabSz="820738" eaLnBrk="0" hangingPunct="0">
                  <a:defRPr sz="1300">
                    <a:solidFill>
                      <a:schemeClr val="tx1"/>
                    </a:solidFill>
                    <a:latin typeface="Times New Roman" panose="02020603050405020304" pitchFamily="18" charset="0"/>
                  </a:defRPr>
                </a:lvl2pPr>
                <a:lvl3pPr marL="1143000" indent="-228600" defTabSz="820738" eaLnBrk="0" hangingPunct="0">
                  <a:defRPr sz="1300">
                    <a:solidFill>
                      <a:schemeClr val="tx1"/>
                    </a:solidFill>
                    <a:latin typeface="Times New Roman" panose="02020603050405020304" pitchFamily="18" charset="0"/>
                  </a:defRPr>
                </a:lvl3pPr>
                <a:lvl4pPr marL="1600200" indent="-228600" defTabSz="820738" eaLnBrk="0" hangingPunct="0">
                  <a:defRPr sz="1300">
                    <a:solidFill>
                      <a:schemeClr val="tx1"/>
                    </a:solidFill>
                    <a:latin typeface="Times New Roman" panose="02020603050405020304" pitchFamily="18" charset="0"/>
                  </a:defRPr>
                </a:lvl4pPr>
                <a:lvl5pPr marL="2057400" indent="-228600" defTabSz="820738" eaLnBrk="0" hangingPunct="0">
                  <a:defRPr sz="1300">
                    <a:solidFill>
                      <a:schemeClr val="tx1"/>
                    </a:solidFill>
                    <a:latin typeface="Times New Roman" panose="02020603050405020304" pitchFamily="18" charset="0"/>
                  </a:defRPr>
                </a:lvl5pPr>
                <a:lvl6pPr marL="2514600" indent="-228600" defTabSz="8207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207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207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20738"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49" name="Rectangle 141"/>
              <p:cNvSpPr>
                <a:spLocks noChangeArrowheads="1"/>
              </p:cNvSpPr>
              <p:nvPr/>
            </p:nvSpPr>
            <p:spPr bwMode="auto">
              <a:xfrm>
                <a:off x="2947111" y="5943179"/>
                <a:ext cx="44724" cy="92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4250" name="Rectangle 142"/>
              <p:cNvSpPr>
                <a:spLocks noChangeArrowheads="1"/>
              </p:cNvSpPr>
              <p:nvPr/>
            </p:nvSpPr>
            <p:spPr bwMode="auto">
              <a:xfrm>
                <a:off x="2947111" y="5947382"/>
                <a:ext cx="51938" cy="10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1300">
                    <a:solidFill>
                      <a:schemeClr val="tx1"/>
                    </a:solidFill>
                    <a:latin typeface="Times New Roman" panose="02020603050405020304" pitchFamily="18" charset="0"/>
                  </a:defRPr>
                </a:lvl1pPr>
                <a:lvl2pPr marL="742950" indent="-285750" defTabSz="820738" eaLnBrk="0" hangingPunct="0">
                  <a:defRPr sz="1300">
                    <a:solidFill>
                      <a:schemeClr val="tx1"/>
                    </a:solidFill>
                    <a:latin typeface="Times New Roman" panose="02020603050405020304" pitchFamily="18" charset="0"/>
                  </a:defRPr>
                </a:lvl2pPr>
                <a:lvl3pPr marL="1143000" indent="-228600" defTabSz="820738" eaLnBrk="0" hangingPunct="0">
                  <a:defRPr sz="1300">
                    <a:solidFill>
                      <a:schemeClr val="tx1"/>
                    </a:solidFill>
                    <a:latin typeface="Times New Roman" panose="02020603050405020304" pitchFamily="18" charset="0"/>
                  </a:defRPr>
                </a:lvl3pPr>
                <a:lvl4pPr marL="1600200" indent="-228600" defTabSz="820738" eaLnBrk="0" hangingPunct="0">
                  <a:defRPr sz="1300">
                    <a:solidFill>
                      <a:schemeClr val="tx1"/>
                    </a:solidFill>
                    <a:latin typeface="Times New Roman" panose="02020603050405020304" pitchFamily="18" charset="0"/>
                  </a:defRPr>
                </a:lvl4pPr>
                <a:lvl5pPr marL="2057400" indent="-228600" defTabSz="820738" eaLnBrk="0" hangingPunct="0">
                  <a:defRPr sz="1300">
                    <a:solidFill>
                      <a:schemeClr val="tx1"/>
                    </a:solidFill>
                    <a:latin typeface="Times New Roman" panose="02020603050405020304" pitchFamily="18" charset="0"/>
                  </a:defRPr>
                </a:lvl5pPr>
                <a:lvl6pPr marL="2514600" indent="-228600" defTabSz="8207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207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207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20738"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4251" name="Rectangle 143"/>
              <p:cNvSpPr>
                <a:spLocks noChangeArrowheads="1"/>
              </p:cNvSpPr>
              <p:nvPr/>
            </p:nvSpPr>
            <p:spPr bwMode="auto">
              <a:xfrm>
                <a:off x="3372714" y="5943179"/>
                <a:ext cx="44724" cy="92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4252" name="Rectangle 144"/>
              <p:cNvSpPr>
                <a:spLocks noChangeArrowheads="1"/>
              </p:cNvSpPr>
              <p:nvPr/>
            </p:nvSpPr>
            <p:spPr bwMode="auto">
              <a:xfrm>
                <a:off x="3372714" y="5947382"/>
                <a:ext cx="51938" cy="10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1300">
                    <a:solidFill>
                      <a:schemeClr val="tx1"/>
                    </a:solidFill>
                    <a:latin typeface="Times New Roman" panose="02020603050405020304" pitchFamily="18" charset="0"/>
                  </a:defRPr>
                </a:lvl1pPr>
                <a:lvl2pPr marL="742950" indent="-285750" defTabSz="820738" eaLnBrk="0" hangingPunct="0">
                  <a:defRPr sz="1300">
                    <a:solidFill>
                      <a:schemeClr val="tx1"/>
                    </a:solidFill>
                    <a:latin typeface="Times New Roman" panose="02020603050405020304" pitchFamily="18" charset="0"/>
                  </a:defRPr>
                </a:lvl2pPr>
                <a:lvl3pPr marL="1143000" indent="-228600" defTabSz="820738" eaLnBrk="0" hangingPunct="0">
                  <a:defRPr sz="1300">
                    <a:solidFill>
                      <a:schemeClr val="tx1"/>
                    </a:solidFill>
                    <a:latin typeface="Times New Roman" panose="02020603050405020304" pitchFamily="18" charset="0"/>
                  </a:defRPr>
                </a:lvl3pPr>
                <a:lvl4pPr marL="1600200" indent="-228600" defTabSz="820738" eaLnBrk="0" hangingPunct="0">
                  <a:defRPr sz="1300">
                    <a:solidFill>
                      <a:schemeClr val="tx1"/>
                    </a:solidFill>
                    <a:latin typeface="Times New Roman" panose="02020603050405020304" pitchFamily="18" charset="0"/>
                  </a:defRPr>
                </a:lvl4pPr>
                <a:lvl5pPr marL="2057400" indent="-228600" defTabSz="820738" eaLnBrk="0" hangingPunct="0">
                  <a:defRPr sz="1300">
                    <a:solidFill>
                      <a:schemeClr val="tx1"/>
                    </a:solidFill>
                    <a:latin typeface="Times New Roman" panose="02020603050405020304" pitchFamily="18" charset="0"/>
                  </a:defRPr>
                </a:lvl5pPr>
                <a:lvl6pPr marL="2514600" indent="-228600" defTabSz="8207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207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207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20738"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53" name="Rectangle 145"/>
              <p:cNvSpPr>
                <a:spLocks noChangeArrowheads="1"/>
              </p:cNvSpPr>
              <p:nvPr/>
            </p:nvSpPr>
            <p:spPr bwMode="auto">
              <a:xfrm>
                <a:off x="3792545" y="5943179"/>
                <a:ext cx="44724" cy="92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4254" name="Rectangle 146"/>
              <p:cNvSpPr>
                <a:spLocks noChangeArrowheads="1"/>
              </p:cNvSpPr>
              <p:nvPr/>
            </p:nvSpPr>
            <p:spPr bwMode="auto">
              <a:xfrm>
                <a:off x="3792545" y="5947382"/>
                <a:ext cx="49052" cy="106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1300">
                    <a:solidFill>
                      <a:schemeClr val="tx1"/>
                    </a:solidFill>
                    <a:latin typeface="Times New Roman" panose="02020603050405020304" pitchFamily="18" charset="0"/>
                  </a:defRPr>
                </a:lvl1pPr>
                <a:lvl2pPr marL="742950" indent="-285750" defTabSz="820738" eaLnBrk="0" hangingPunct="0">
                  <a:defRPr sz="1300">
                    <a:solidFill>
                      <a:schemeClr val="tx1"/>
                    </a:solidFill>
                    <a:latin typeface="Times New Roman" panose="02020603050405020304" pitchFamily="18" charset="0"/>
                  </a:defRPr>
                </a:lvl2pPr>
                <a:lvl3pPr marL="1143000" indent="-228600" defTabSz="820738" eaLnBrk="0" hangingPunct="0">
                  <a:defRPr sz="1300">
                    <a:solidFill>
                      <a:schemeClr val="tx1"/>
                    </a:solidFill>
                    <a:latin typeface="Times New Roman" panose="02020603050405020304" pitchFamily="18" charset="0"/>
                  </a:defRPr>
                </a:lvl3pPr>
                <a:lvl4pPr marL="1600200" indent="-228600" defTabSz="820738" eaLnBrk="0" hangingPunct="0">
                  <a:defRPr sz="1300">
                    <a:solidFill>
                      <a:schemeClr val="tx1"/>
                    </a:solidFill>
                    <a:latin typeface="Times New Roman" panose="02020603050405020304" pitchFamily="18" charset="0"/>
                  </a:defRPr>
                </a:lvl4pPr>
                <a:lvl5pPr marL="2057400" indent="-228600" defTabSz="820738" eaLnBrk="0" hangingPunct="0">
                  <a:defRPr sz="1300">
                    <a:solidFill>
                      <a:schemeClr val="tx1"/>
                    </a:solidFill>
                    <a:latin typeface="Times New Roman" panose="02020603050405020304" pitchFamily="18" charset="0"/>
                  </a:defRPr>
                </a:lvl5pPr>
                <a:lvl6pPr marL="2514600" indent="-228600" defTabSz="8207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207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207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20738"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55" name="Rectangle 147"/>
              <p:cNvSpPr>
                <a:spLocks noChangeArrowheads="1"/>
              </p:cNvSpPr>
              <p:nvPr/>
            </p:nvSpPr>
            <p:spPr bwMode="auto">
              <a:xfrm>
                <a:off x="4218148" y="5943179"/>
                <a:ext cx="44724" cy="92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4256" name="Rectangle 148"/>
              <p:cNvSpPr>
                <a:spLocks noChangeArrowheads="1"/>
              </p:cNvSpPr>
              <p:nvPr/>
            </p:nvSpPr>
            <p:spPr bwMode="auto">
              <a:xfrm>
                <a:off x="4218148" y="5948783"/>
                <a:ext cx="49052" cy="106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1300">
                    <a:solidFill>
                      <a:schemeClr val="tx1"/>
                    </a:solidFill>
                    <a:latin typeface="Times New Roman" panose="02020603050405020304" pitchFamily="18" charset="0"/>
                  </a:defRPr>
                </a:lvl1pPr>
                <a:lvl2pPr marL="742950" indent="-285750" defTabSz="820738" eaLnBrk="0" hangingPunct="0">
                  <a:defRPr sz="1300">
                    <a:solidFill>
                      <a:schemeClr val="tx1"/>
                    </a:solidFill>
                    <a:latin typeface="Times New Roman" panose="02020603050405020304" pitchFamily="18" charset="0"/>
                  </a:defRPr>
                </a:lvl2pPr>
                <a:lvl3pPr marL="1143000" indent="-228600" defTabSz="820738" eaLnBrk="0" hangingPunct="0">
                  <a:defRPr sz="1300">
                    <a:solidFill>
                      <a:schemeClr val="tx1"/>
                    </a:solidFill>
                    <a:latin typeface="Times New Roman" panose="02020603050405020304" pitchFamily="18" charset="0"/>
                  </a:defRPr>
                </a:lvl3pPr>
                <a:lvl4pPr marL="1600200" indent="-228600" defTabSz="820738" eaLnBrk="0" hangingPunct="0">
                  <a:defRPr sz="1300">
                    <a:solidFill>
                      <a:schemeClr val="tx1"/>
                    </a:solidFill>
                    <a:latin typeface="Times New Roman" panose="02020603050405020304" pitchFamily="18" charset="0"/>
                  </a:defRPr>
                </a:lvl4pPr>
                <a:lvl5pPr marL="2057400" indent="-228600" defTabSz="820738" eaLnBrk="0" hangingPunct="0">
                  <a:defRPr sz="1300">
                    <a:solidFill>
                      <a:schemeClr val="tx1"/>
                    </a:solidFill>
                    <a:latin typeface="Times New Roman" panose="02020603050405020304" pitchFamily="18" charset="0"/>
                  </a:defRPr>
                </a:lvl5pPr>
                <a:lvl6pPr marL="2514600" indent="-228600" defTabSz="8207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207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207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20738"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57" name="Line 149"/>
              <p:cNvSpPr>
                <a:spLocks noChangeShapeType="1"/>
              </p:cNvSpPr>
              <p:nvPr/>
            </p:nvSpPr>
            <p:spPr bwMode="auto">
              <a:xfrm flipV="1">
                <a:off x="2964424" y="4792855"/>
                <a:ext cx="0" cy="11180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115" name="Line 158"/>
            <p:cNvSpPr>
              <a:spLocks noChangeShapeType="1"/>
            </p:cNvSpPr>
            <p:nvPr/>
          </p:nvSpPr>
          <p:spPr bwMode="auto">
            <a:xfrm flipV="1">
              <a:off x="1662857" y="5230368"/>
              <a:ext cx="0" cy="39371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6" name="Line 159"/>
            <p:cNvSpPr>
              <a:spLocks noChangeShapeType="1"/>
            </p:cNvSpPr>
            <p:nvPr/>
          </p:nvSpPr>
          <p:spPr bwMode="auto">
            <a:xfrm flipH="1">
              <a:off x="1524000" y="5235276"/>
              <a:ext cx="128402"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258" name="Rectangle 162"/>
          <p:cNvSpPr>
            <a:spLocks noChangeArrowheads="1"/>
          </p:cNvSpPr>
          <p:nvPr/>
        </p:nvSpPr>
        <p:spPr bwMode="auto">
          <a:xfrm>
            <a:off x="228600" y="2255157"/>
            <a:ext cx="8598797" cy="8984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p>
            <a:pPr defTabSz="820738">
              <a:defRPr/>
            </a:pPr>
            <a:r>
              <a:rPr lang="en-US" sz="2900" b="1" i="1" dirty="0">
                <a:solidFill>
                  <a:srgbClr val="C00000"/>
                </a:solidFill>
                <a:effectLst>
                  <a:outerShdw blurRad="38100" dist="38100" dir="2700000" algn="tl">
                    <a:srgbClr val="C0C0C0"/>
                  </a:outerShdw>
                </a:effectLst>
                <a:latin typeface="Arial" charset="0"/>
              </a:rPr>
              <a:t>Quality Function Deployment (QFD)</a:t>
            </a:r>
          </a:p>
          <a:p>
            <a:pPr defTabSz="820738">
              <a:defRPr/>
            </a:pPr>
            <a:r>
              <a:rPr lang="en-US" sz="2400" b="1" i="1" dirty="0">
                <a:solidFill>
                  <a:srgbClr val="C00000"/>
                </a:solidFill>
                <a:effectLst>
                  <a:outerShdw blurRad="38100" dist="38100" dir="2700000" algn="tl">
                    <a:srgbClr val="C0C0C0"/>
                  </a:outerShdw>
                </a:effectLst>
                <a:latin typeface="Arial" charset="0"/>
              </a:rPr>
              <a:t>- Developing Products/Processes Faster, Better, Cheaper!</a:t>
            </a:r>
          </a:p>
        </p:txBody>
      </p:sp>
      <p:grpSp>
        <p:nvGrpSpPr>
          <p:cNvPr id="4100" name="Group 182"/>
          <p:cNvGrpSpPr>
            <a:grpSpLocks/>
          </p:cNvGrpSpPr>
          <p:nvPr/>
        </p:nvGrpSpPr>
        <p:grpSpPr bwMode="auto">
          <a:xfrm>
            <a:off x="5181600" y="4953000"/>
            <a:ext cx="3678238" cy="1312863"/>
            <a:chOff x="3312" y="3408"/>
            <a:chExt cx="2317" cy="827"/>
          </a:xfrm>
        </p:grpSpPr>
        <p:sp>
          <p:nvSpPr>
            <p:cNvPr id="4101" name="Line 183"/>
            <p:cNvSpPr>
              <a:spLocks noChangeShapeType="1"/>
            </p:cNvSpPr>
            <p:nvPr/>
          </p:nvSpPr>
          <p:spPr bwMode="auto">
            <a:xfrm>
              <a:off x="3360" y="4024"/>
              <a:ext cx="2269" cy="0"/>
            </a:xfrm>
            <a:prstGeom prst="line">
              <a:avLst/>
            </a:prstGeom>
            <a:noFill/>
            <a:ln w="28575">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2" name="Rectangle 184"/>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700">
                  <a:latin typeface="Copperplate Gothic Bold" panose="020E0705020206020404" pitchFamily="34" charset="0"/>
                </a:rPr>
                <a:t>Sigma Quality Management</a:t>
              </a:r>
            </a:p>
          </p:txBody>
        </p:sp>
        <p:pic>
          <p:nvPicPr>
            <p:cNvPr id="4103" name="Picture 185" descr="SQM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4" name="AutoShape 916"/>
          <p:cNvSpPr>
            <a:spLocks noChangeArrowheads="1"/>
          </p:cNvSpPr>
          <p:nvPr/>
        </p:nvSpPr>
        <p:spPr bwMode="auto">
          <a:xfrm>
            <a:off x="2947147" y="2703420"/>
            <a:ext cx="433294" cy="771338"/>
          </a:xfrm>
          <a:prstGeom prst="rightArrow">
            <a:avLst>
              <a:gd name="adj1" fmla="val 47370"/>
              <a:gd name="adj2" fmla="val 68491"/>
            </a:avLst>
          </a:prstGeom>
          <a:solidFill>
            <a:schemeClr val="accent2"/>
          </a:solidFill>
          <a:ln w="28575">
            <a:solidFill>
              <a:srgbClr val="FFC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23445" name="AutoShape 917"/>
          <p:cNvSpPr>
            <a:spLocks noChangeArrowheads="1"/>
          </p:cNvSpPr>
          <p:nvPr/>
        </p:nvSpPr>
        <p:spPr bwMode="auto">
          <a:xfrm>
            <a:off x="6021294" y="2703420"/>
            <a:ext cx="433294" cy="771338"/>
          </a:xfrm>
          <a:prstGeom prst="rightArrow">
            <a:avLst>
              <a:gd name="adj1" fmla="val 47370"/>
              <a:gd name="adj2" fmla="val 68491"/>
            </a:avLst>
          </a:prstGeom>
          <a:solidFill>
            <a:schemeClr val="accent2"/>
          </a:solidFill>
          <a:ln w="28575">
            <a:solidFill>
              <a:srgbClr val="FFC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23450" name="AutoShape 922"/>
          <p:cNvSpPr>
            <a:spLocks noChangeArrowheads="1"/>
          </p:cNvSpPr>
          <p:nvPr/>
        </p:nvSpPr>
        <p:spPr bwMode="auto">
          <a:xfrm rot="5400000">
            <a:off x="-141007" y="3021853"/>
            <a:ext cx="494926" cy="196103"/>
          </a:xfrm>
          <a:prstGeom prst="triangle">
            <a:avLst>
              <a:gd name="adj" fmla="val 50000"/>
            </a:avLst>
          </a:prstGeom>
          <a:solidFill>
            <a:srgbClr val="000066"/>
          </a:solidFill>
          <a:ln w="28575">
            <a:solidFill>
              <a:srgbClr val="FFC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483" name="AutoShape 59"/>
          <p:cNvSpPr>
            <a:spLocks noChangeArrowheads="1"/>
          </p:cNvSpPr>
          <p:nvPr/>
        </p:nvSpPr>
        <p:spPr bwMode="auto">
          <a:xfrm rot="5400000">
            <a:off x="-149411" y="3021853"/>
            <a:ext cx="494926" cy="196103"/>
          </a:xfrm>
          <a:prstGeom prst="triangle">
            <a:avLst>
              <a:gd name="adj" fmla="val 50000"/>
            </a:avLst>
          </a:prstGeom>
          <a:solidFill>
            <a:schemeClr val="accent2"/>
          </a:solidFill>
          <a:ln>
            <a:noFill/>
          </a:ln>
          <a:effectLst/>
          <a:extLst>
            <a:ext uri="{91240B29-F687-4F45-9708-019B960494DF}">
              <a14:hiddenLine xmlns:a14="http://schemas.microsoft.com/office/drawing/2010/main" w="28575">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487" name="AutoShape 63"/>
          <p:cNvSpPr>
            <a:spLocks noChangeArrowheads="1"/>
          </p:cNvSpPr>
          <p:nvPr/>
        </p:nvSpPr>
        <p:spPr bwMode="auto">
          <a:xfrm>
            <a:off x="3260912" y="806824"/>
            <a:ext cx="2823882" cy="358588"/>
          </a:xfrm>
          <a:prstGeom prst="homePlate">
            <a:avLst>
              <a:gd name="adj" fmla="val 92896"/>
            </a:avLst>
          </a:prstGeom>
          <a:gradFill rotWithShape="0">
            <a:gsLst>
              <a:gs pos="0">
                <a:srgbClr val="FFFF00">
                  <a:gamma/>
                  <a:tint val="37647"/>
                  <a:invGamma/>
                </a:srgbClr>
              </a:gs>
              <a:gs pos="100000">
                <a:srgbClr val="FFFF00"/>
              </a:gs>
            </a:gsLst>
            <a:lin ang="5400000" scaled="1"/>
          </a:gradFill>
          <a:ln w="12700">
            <a:miter lim="800000"/>
            <a:headEnd/>
            <a:tailEnd/>
          </a:ln>
          <a:effectLst/>
          <a:scene3d>
            <a:camera prst="legacyObliqueBottomLeft"/>
            <a:lightRig rig="legacyFlat3" dir="t"/>
          </a:scene3d>
          <a:sp3d extrusionH="430200" prstMaterial="legacyMatte">
            <a:bevelT w="13500" h="13500" prst="angle"/>
            <a:bevelB w="13500" h="13500" prst="angle"/>
            <a:extrusionClr>
              <a:srgbClr val="FFFF00"/>
            </a:extrusionClr>
            <a:contourClr>
              <a:srgbClr val="FFFF0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endParaRPr lang="en-US" sz="765"/>
          </a:p>
        </p:txBody>
      </p:sp>
      <p:sp>
        <p:nvSpPr>
          <p:cNvPr id="103488" name="Rectangle 64"/>
          <p:cNvSpPr>
            <a:spLocks noChangeArrowheads="1"/>
          </p:cNvSpPr>
          <p:nvPr/>
        </p:nvSpPr>
        <p:spPr bwMode="auto">
          <a:xfrm>
            <a:off x="3305735" y="762000"/>
            <a:ext cx="2734235" cy="448235"/>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outerShdw>
                </a:effectLst>
              </a14:hiddenEffects>
            </a:ext>
          </a:extLst>
        </p:spPr>
        <p:txBody>
          <a:bodyPr lIns="5603" tIns="5603" rIns="5603" bIns="5603" anchor="ctr" anchorCtr="1"/>
          <a:lstStyle>
            <a:lvl1pPr marL="406400" indent="-406400" algn="l" defTabSz="977900">
              <a:defRPr sz="2400">
                <a:solidFill>
                  <a:schemeClr val="tx1"/>
                </a:solidFill>
                <a:latin typeface="Times New Roman" panose="02020603050405020304" pitchFamily="18" charset="0"/>
              </a:defRPr>
            </a:lvl1pPr>
            <a:lvl2pPr marL="863600" indent="-236538" algn="l" defTabSz="977900">
              <a:defRPr sz="2400">
                <a:solidFill>
                  <a:schemeClr val="tx1"/>
                </a:solidFill>
                <a:latin typeface="Times New Roman" panose="02020603050405020304" pitchFamily="18" charset="0"/>
              </a:defRPr>
            </a:lvl2pPr>
            <a:lvl3pPr marL="1222375" indent="-244475" algn="l" defTabSz="977900">
              <a:defRPr sz="2400">
                <a:solidFill>
                  <a:schemeClr val="tx1"/>
                </a:solidFill>
                <a:latin typeface="Times New Roman" panose="02020603050405020304" pitchFamily="18" charset="0"/>
              </a:defRPr>
            </a:lvl3pPr>
            <a:lvl4pPr marL="1712913" indent="-246063" algn="l" defTabSz="977900">
              <a:defRPr sz="2400">
                <a:solidFill>
                  <a:schemeClr val="tx1"/>
                </a:solidFill>
                <a:latin typeface="Times New Roman" panose="02020603050405020304" pitchFamily="18" charset="0"/>
              </a:defRPr>
            </a:lvl4pPr>
            <a:lvl5pPr marL="2201863" indent="-244475" algn="l" defTabSz="977900">
              <a:defRPr sz="2400">
                <a:solidFill>
                  <a:schemeClr val="tx1"/>
                </a:solidFill>
                <a:latin typeface="Times New Roman" panose="02020603050405020304" pitchFamily="18" charset="0"/>
              </a:defRPr>
            </a:lvl5pPr>
            <a:lvl6pPr marL="2659063" indent="-244475" defTabSz="977900" eaLnBrk="0" fontAlgn="base" hangingPunct="0">
              <a:spcBef>
                <a:spcPct val="0"/>
              </a:spcBef>
              <a:spcAft>
                <a:spcPct val="0"/>
              </a:spcAft>
              <a:defRPr sz="2400">
                <a:solidFill>
                  <a:schemeClr val="tx1"/>
                </a:solidFill>
                <a:latin typeface="Times New Roman" panose="02020603050405020304" pitchFamily="18" charset="0"/>
              </a:defRPr>
            </a:lvl6pPr>
            <a:lvl7pPr marL="3116263" indent="-244475" defTabSz="977900" eaLnBrk="0" fontAlgn="base" hangingPunct="0">
              <a:spcBef>
                <a:spcPct val="0"/>
              </a:spcBef>
              <a:spcAft>
                <a:spcPct val="0"/>
              </a:spcAft>
              <a:defRPr sz="2400">
                <a:solidFill>
                  <a:schemeClr val="tx1"/>
                </a:solidFill>
                <a:latin typeface="Times New Roman" panose="02020603050405020304" pitchFamily="18" charset="0"/>
              </a:defRPr>
            </a:lvl7pPr>
            <a:lvl8pPr marL="3573463" indent="-244475" defTabSz="977900" eaLnBrk="0" fontAlgn="base" hangingPunct="0">
              <a:spcBef>
                <a:spcPct val="0"/>
              </a:spcBef>
              <a:spcAft>
                <a:spcPct val="0"/>
              </a:spcAft>
              <a:defRPr sz="2400">
                <a:solidFill>
                  <a:schemeClr val="tx1"/>
                </a:solidFill>
                <a:latin typeface="Times New Roman" panose="02020603050405020304" pitchFamily="18" charset="0"/>
              </a:defRPr>
            </a:lvl8pPr>
            <a:lvl9pPr marL="4030663" indent="-244475" defTabSz="9779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059" b="1">
                <a:effectLst>
                  <a:outerShdw blurRad="38100" dist="38100" dir="2700000" algn="tl">
                    <a:srgbClr val="C0C0C0"/>
                  </a:outerShdw>
                </a:effectLst>
                <a:latin typeface="Arial" panose="020B0604020202020204" pitchFamily="34" charset="0"/>
              </a:rPr>
              <a:t>Phase 4 - Design</a:t>
            </a:r>
          </a:p>
        </p:txBody>
      </p:sp>
      <p:grpSp>
        <p:nvGrpSpPr>
          <p:cNvPr id="101417" name="Group 41"/>
          <p:cNvGrpSpPr>
            <a:grpSpLocks/>
          </p:cNvGrpSpPr>
          <p:nvPr/>
        </p:nvGrpSpPr>
        <p:grpSpPr bwMode="auto">
          <a:xfrm>
            <a:off x="1713567" y="841376"/>
            <a:ext cx="240926" cy="311897"/>
            <a:chOff x="5443" y="160"/>
            <a:chExt cx="258" cy="334"/>
          </a:xfrm>
        </p:grpSpPr>
        <p:sp>
          <p:nvSpPr>
            <p:cNvPr id="101418" name="AutoShape 42"/>
            <p:cNvSpPr>
              <a:spLocks noChangeArrowheads="1"/>
            </p:cNvSpPr>
            <p:nvPr/>
          </p:nvSpPr>
          <p:spPr bwMode="auto">
            <a:xfrm rot="18051262" flipH="1">
              <a:off x="5418" y="211"/>
              <a:ext cx="308" cy="258"/>
            </a:xfrm>
            <a:prstGeom prst="triangle">
              <a:avLst>
                <a:gd name="adj" fmla="val 50000"/>
              </a:avLst>
            </a:prstGeom>
            <a:solidFill>
              <a:srgbClr val="000066"/>
            </a:solidFill>
            <a:ln w="9525">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p>
          </p:txBody>
        </p:sp>
        <p:sp>
          <p:nvSpPr>
            <p:cNvPr id="101419" name="AutoShape 43"/>
            <p:cNvSpPr>
              <a:spLocks noChangeArrowheads="1"/>
            </p:cNvSpPr>
            <p:nvPr/>
          </p:nvSpPr>
          <p:spPr bwMode="auto">
            <a:xfrm rot="18051262" flipH="1">
              <a:off x="5418" y="185"/>
              <a:ext cx="308" cy="258"/>
            </a:xfrm>
            <a:prstGeom prst="triangle">
              <a:avLst>
                <a:gd name="adj" fmla="val 50000"/>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p>
          </p:txBody>
        </p:sp>
        <p:sp>
          <p:nvSpPr>
            <p:cNvPr id="101420" name="Line 44"/>
            <p:cNvSpPr>
              <a:spLocks noChangeShapeType="1"/>
            </p:cNvSpPr>
            <p:nvPr/>
          </p:nvSpPr>
          <p:spPr bwMode="auto">
            <a:xfrm>
              <a:off x="5612" y="171"/>
              <a:ext cx="0" cy="283"/>
            </a:xfrm>
            <a:prstGeom prst="line">
              <a:avLst/>
            </a:prstGeom>
            <a:noFill/>
            <a:ln w="76200">
              <a:solidFill>
                <a:srgbClr val="00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p>
          </p:txBody>
        </p:sp>
      </p:grpSp>
      <p:sp>
        <p:nvSpPr>
          <p:cNvPr id="103485" name="AutoShape 61"/>
          <p:cNvSpPr>
            <a:spLocks noChangeArrowheads="1"/>
          </p:cNvSpPr>
          <p:nvPr/>
        </p:nvSpPr>
        <p:spPr bwMode="auto">
          <a:xfrm>
            <a:off x="260535" y="816162"/>
            <a:ext cx="2742641" cy="358588"/>
          </a:xfrm>
          <a:prstGeom prst="homePlate">
            <a:avLst>
              <a:gd name="adj" fmla="val 94647"/>
            </a:avLst>
          </a:prstGeom>
          <a:gradFill rotWithShape="0">
            <a:gsLst>
              <a:gs pos="0">
                <a:srgbClr val="FFFF00">
                  <a:gamma/>
                  <a:tint val="37647"/>
                  <a:invGamma/>
                </a:srgbClr>
              </a:gs>
              <a:gs pos="100000">
                <a:srgbClr val="FFFF00"/>
              </a:gs>
            </a:gsLst>
            <a:lin ang="5400000" scaled="1"/>
          </a:gradFill>
          <a:ln w="12700">
            <a:miter lim="800000"/>
            <a:headEnd/>
            <a:tailEnd/>
          </a:ln>
          <a:effectLst/>
          <a:scene3d>
            <a:camera prst="legacyObliqueBottomLeft"/>
            <a:lightRig rig="legacyFlat3" dir="t"/>
          </a:scene3d>
          <a:sp3d extrusionH="430200" prstMaterial="legacyMatte">
            <a:bevelT w="13500" h="13500" prst="angle"/>
            <a:bevelB w="13500" h="13500" prst="angle"/>
            <a:extrusionClr>
              <a:srgbClr val="FFFF00"/>
            </a:extrusionClr>
            <a:contourClr>
              <a:srgbClr val="FFFF0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endParaRPr lang="en-US" sz="765"/>
          </a:p>
        </p:txBody>
      </p:sp>
      <p:sp>
        <p:nvSpPr>
          <p:cNvPr id="103486" name="Rectangle 62"/>
          <p:cNvSpPr>
            <a:spLocks noChangeArrowheads="1"/>
          </p:cNvSpPr>
          <p:nvPr/>
        </p:nvSpPr>
        <p:spPr bwMode="auto">
          <a:xfrm>
            <a:off x="134471" y="771339"/>
            <a:ext cx="2481169" cy="448235"/>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outerShdw>
                </a:effectLst>
              </a14:hiddenEffects>
            </a:ext>
          </a:extLst>
        </p:spPr>
        <p:txBody>
          <a:bodyPr lIns="5603" tIns="5603" rIns="5603" bIns="5603" anchor="ctr" anchorCtr="1"/>
          <a:lstStyle>
            <a:lvl1pPr marL="406400" indent="-406400" algn="l" defTabSz="977900">
              <a:defRPr sz="2400">
                <a:solidFill>
                  <a:schemeClr val="tx1"/>
                </a:solidFill>
                <a:latin typeface="Times New Roman" panose="02020603050405020304" pitchFamily="18" charset="0"/>
              </a:defRPr>
            </a:lvl1pPr>
            <a:lvl2pPr marL="863600" indent="-236538" algn="l" defTabSz="977900">
              <a:defRPr sz="2400">
                <a:solidFill>
                  <a:schemeClr val="tx1"/>
                </a:solidFill>
                <a:latin typeface="Times New Roman" panose="02020603050405020304" pitchFamily="18" charset="0"/>
              </a:defRPr>
            </a:lvl2pPr>
            <a:lvl3pPr marL="1222375" indent="-244475" algn="l" defTabSz="977900">
              <a:defRPr sz="2400">
                <a:solidFill>
                  <a:schemeClr val="tx1"/>
                </a:solidFill>
                <a:latin typeface="Times New Roman" panose="02020603050405020304" pitchFamily="18" charset="0"/>
              </a:defRPr>
            </a:lvl3pPr>
            <a:lvl4pPr marL="1712913" indent="-246063" algn="l" defTabSz="977900">
              <a:defRPr sz="2400">
                <a:solidFill>
                  <a:schemeClr val="tx1"/>
                </a:solidFill>
                <a:latin typeface="Times New Roman" panose="02020603050405020304" pitchFamily="18" charset="0"/>
              </a:defRPr>
            </a:lvl4pPr>
            <a:lvl5pPr marL="2201863" indent="-244475" algn="l" defTabSz="977900">
              <a:defRPr sz="2400">
                <a:solidFill>
                  <a:schemeClr val="tx1"/>
                </a:solidFill>
                <a:latin typeface="Times New Roman" panose="02020603050405020304" pitchFamily="18" charset="0"/>
              </a:defRPr>
            </a:lvl5pPr>
            <a:lvl6pPr marL="2659063" indent="-244475" defTabSz="977900" eaLnBrk="0" fontAlgn="base" hangingPunct="0">
              <a:spcBef>
                <a:spcPct val="0"/>
              </a:spcBef>
              <a:spcAft>
                <a:spcPct val="0"/>
              </a:spcAft>
              <a:defRPr sz="2400">
                <a:solidFill>
                  <a:schemeClr val="tx1"/>
                </a:solidFill>
                <a:latin typeface="Times New Roman" panose="02020603050405020304" pitchFamily="18" charset="0"/>
              </a:defRPr>
            </a:lvl6pPr>
            <a:lvl7pPr marL="3116263" indent="-244475" defTabSz="977900" eaLnBrk="0" fontAlgn="base" hangingPunct="0">
              <a:spcBef>
                <a:spcPct val="0"/>
              </a:spcBef>
              <a:spcAft>
                <a:spcPct val="0"/>
              </a:spcAft>
              <a:defRPr sz="2400">
                <a:solidFill>
                  <a:schemeClr val="tx1"/>
                </a:solidFill>
                <a:latin typeface="Times New Roman" panose="02020603050405020304" pitchFamily="18" charset="0"/>
              </a:defRPr>
            </a:lvl7pPr>
            <a:lvl8pPr marL="3573463" indent="-244475" defTabSz="977900" eaLnBrk="0" fontAlgn="base" hangingPunct="0">
              <a:spcBef>
                <a:spcPct val="0"/>
              </a:spcBef>
              <a:spcAft>
                <a:spcPct val="0"/>
              </a:spcAft>
              <a:defRPr sz="2400">
                <a:solidFill>
                  <a:schemeClr val="tx1"/>
                </a:solidFill>
                <a:latin typeface="Times New Roman" panose="02020603050405020304" pitchFamily="18" charset="0"/>
              </a:defRPr>
            </a:lvl8pPr>
            <a:lvl9pPr marL="4030663" indent="-244475" defTabSz="9779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059" b="1">
                <a:effectLst>
                  <a:outerShdw blurRad="38100" dist="38100" dir="2700000" algn="tl">
                    <a:srgbClr val="C0C0C0"/>
                  </a:outerShdw>
                </a:effectLst>
                <a:latin typeface="Arial" panose="020B0604020202020204" pitchFamily="34" charset="0"/>
              </a:rPr>
              <a:t>Phase 3 – Explore</a:t>
            </a:r>
          </a:p>
        </p:txBody>
      </p:sp>
      <p:grpSp>
        <p:nvGrpSpPr>
          <p:cNvPr id="103489" name="Group 65"/>
          <p:cNvGrpSpPr>
            <a:grpSpLocks/>
          </p:cNvGrpSpPr>
          <p:nvPr/>
        </p:nvGrpSpPr>
        <p:grpSpPr bwMode="auto">
          <a:xfrm>
            <a:off x="7798361" y="896471"/>
            <a:ext cx="240926" cy="311897"/>
            <a:chOff x="5443" y="160"/>
            <a:chExt cx="258" cy="334"/>
          </a:xfrm>
        </p:grpSpPr>
        <p:sp>
          <p:nvSpPr>
            <p:cNvPr id="103490" name="AutoShape 66"/>
            <p:cNvSpPr>
              <a:spLocks noChangeArrowheads="1"/>
            </p:cNvSpPr>
            <p:nvPr/>
          </p:nvSpPr>
          <p:spPr bwMode="auto">
            <a:xfrm rot="18051262" flipH="1">
              <a:off x="5418" y="211"/>
              <a:ext cx="308" cy="258"/>
            </a:xfrm>
            <a:prstGeom prst="triangle">
              <a:avLst>
                <a:gd name="adj" fmla="val 50000"/>
              </a:avLst>
            </a:prstGeom>
            <a:solidFill>
              <a:srgbClr val="000066"/>
            </a:solidFill>
            <a:ln w="9525">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p>
          </p:txBody>
        </p:sp>
        <p:sp>
          <p:nvSpPr>
            <p:cNvPr id="103491" name="AutoShape 67"/>
            <p:cNvSpPr>
              <a:spLocks noChangeArrowheads="1"/>
            </p:cNvSpPr>
            <p:nvPr/>
          </p:nvSpPr>
          <p:spPr bwMode="auto">
            <a:xfrm rot="18051262" flipH="1">
              <a:off x="5418" y="185"/>
              <a:ext cx="308" cy="258"/>
            </a:xfrm>
            <a:prstGeom prst="triangle">
              <a:avLst>
                <a:gd name="adj" fmla="val 50000"/>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p>
          </p:txBody>
        </p:sp>
        <p:sp>
          <p:nvSpPr>
            <p:cNvPr id="103492" name="Line 68"/>
            <p:cNvSpPr>
              <a:spLocks noChangeShapeType="1"/>
            </p:cNvSpPr>
            <p:nvPr/>
          </p:nvSpPr>
          <p:spPr bwMode="auto">
            <a:xfrm>
              <a:off x="5612" y="171"/>
              <a:ext cx="0" cy="283"/>
            </a:xfrm>
            <a:prstGeom prst="line">
              <a:avLst/>
            </a:prstGeom>
            <a:noFill/>
            <a:ln w="76200">
              <a:solidFill>
                <a:srgbClr val="00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p>
          </p:txBody>
        </p:sp>
      </p:grpSp>
      <p:sp>
        <p:nvSpPr>
          <p:cNvPr id="103493" name="AutoShape 69"/>
          <p:cNvSpPr>
            <a:spLocks noChangeArrowheads="1"/>
          </p:cNvSpPr>
          <p:nvPr/>
        </p:nvSpPr>
        <p:spPr bwMode="auto">
          <a:xfrm>
            <a:off x="6320118" y="806824"/>
            <a:ext cx="2823882" cy="358588"/>
          </a:xfrm>
          <a:prstGeom prst="homePlate">
            <a:avLst>
              <a:gd name="adj" fmla="val 92896"/>
            </a:avLst>
          </a:prstGeom>
          <a:gradFill rotWithShape="0">
            <a:gsLst>
              <a:gs pos="0">
                <a:srgbClr val="FFFF00">
                  <a:gamma/>
                  <a:tint val="37647"/>
                  <a:invGamma/>
                </a:srgbClr>
              </a:gs>
              <a:gs pos="100000">
                <a:srgbClr val="FFFF00"/>
              </a:gs>
            </a:gsLst>
            <a:lin ang="5400000" scaled="1"/>
          </a:gradFill>
          <a:ln w="12700">
            <a:miter lim="800000"/>
            <a:headEnd/>
            <a:tailEnd/>
          </a:ln>
          <a:effectLst/>
          <a:scene3d>
            <a:camera prst="legacyObliqueBottomLeft"/>
            <a:lightRig rig="legacyFlat3" dir="t"/>
          </a:scene3d>
          <a:sp3d extrusionH="430200" prstMaterial="legacyMatte">
            <a:bevelT w="13500" h="13500" prst="angle"/>
            <a:bevelB w="13500" h="13500" prst="angle"/>
            <a:extrusionClr>
              <a:srgbClr val="FFFF00"/>
            </a:extrusionClr>
            <a:contourClr>
              <a:srgbClr val="FFFF0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endParaRPr lang="en-US" sz="765"/>
          </a:p>
        </p:txBody>
      </p:sp>
      <p:sp>
        <p:nvSpPr>
          <p:cNvPr id="103494" name="Rectangle 70"/>
          <p:cNvSpPr>
            <a:spLocks noChangeArrowheads="1"/>
          </p:cNvSpPr>
          <p:nvPr/>
        </p:nvSpPr>
        <p:spPr bwMode="auto">
          <a:xfrm>
            <a:off x="6214596" y="762000"/>
            <a:ext cx="2884581" cy="448235"/>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outerShdw>
                </a:effectLst>
              </a14:hiddenEffects>
            </a:ext>
          </a:extLst>
        </p:spPr>
        <p:txBody>
          <a:bodyPr lIns="5603" tIns="5603" rIns="5603" bIns="5603" anchor="ctr" anchorCtr="1"/>
          <a:lstStyle>
            <a:lvl1pPr marL="406400" indent="-406400" algn="l" defTabSz="977900">
              <a:defRPr sz="2400">
                <a:solidFill>
                  <a:schemeClr val="tx1"/>
                </a:solidFill>
                <a:latin typeface="Times New Roman" panose="02020603050405020304" pitchFamily="18" charset="0"/>
              </a:defRPr>
            </a:lvl1pPr>
            <a:lvl2pPr marL="863600" indent="-236538" algn="l" defTabSz="977900">
              <a:defRPr sz="2400">
                <a:solidFill>
                  <a:schemeClr val="tx1"/>
                </a:solidFill>
                <a:latin typeface="Times New Roman" panose="02020603050405020304" pitchFamily="18" charset="0"/>
              </a:defRPr>
            </a:lvl2pPr>
            <a:lvl3pPr marL="1222375" indent="-244475" algn="l" defTabSz="977900">
              <a:defRPr sz="2400">
                <a:solidFill>
                  <a:schemeClr val="tx1"/>
                </a:solidFill>
                <a:latin typeface="Times New Roman" panose="02020603050405020304" pitchFamily="18" charset="0"/>
              </a:defRPr>
            </a:lvl3pPr>
            <a:lvl4pPr marL="1712913" indent="-246063" algn="l" defTabSz="977900">
              <a:defRPr sz="2400">
                <a:solidFill>
                  <a:schemeClr val="tx1"/>
                </a:solidFill>
                <a:latin typeface="Times New Roman" panose="02020603050405020304" pitchFamily="18" charset="0"/>
              </a:defRPr>
            </a:lvl4pPr>
            <a:lvl5pPr marL="2201863" indent="-244475" algn="l" defTabSz="977900">
              <a:defRPr sz="2400">
                <a:solidFill>
                  <a:schemeClr val="tx1"/>
                </a:solidFill>
                <a:latin typeface="Times New Roman" panose="02020603050405020304" pitchFamily="18" charset="0"/>
              </a:defRPr>
            </a:lvl5pPr>
            <a:lvl6pPr marL="2659063" indent="-244475" defTabSz="977900" eaLnBrk="0" fontAlgn="base" hangingPunct="0">
              <a:spcBef>
                <a:spcPct val="0"/>
              </a:spcBef>
              <a:spcAft>
                <a:spcPct val="0"/>
              </a:spcAft>
              <a:defRPr sz="2400">
                <a:solidFill>
                  <a:schemeClr val="tx1"/>
                </a:solidFill>
                <a:latin typeface="Times New Roman" panose="02020603050405020304" pitchFamily="18" charset="0"/>
              </a:defRPr>
            </a:lvl6pPr>
            <a:lvl7pPr marL="3116263" indent="-244475" defTabSz="977900" eaLnBrk="0" fontAlgn="base" hangingPunct="0">
              <a:spcBef>
                <a:spcPct val="0"/>
              </a:spcBef>
              <a:spcAft>
                <a:spcPct val="0"/>
              </a:spcAft>
              <a:defRPr sz="2400">
                <a:solidFill>
                  <a:schemeClr val="tx1"/>
                </a:solidFill>
                <a:latin typeface="Times New Roman" panose="02020603050405020304" pitchFamily="18" charset="0"/>
              </a:defRPr>
            </a:lvl7pPr>
            <a:lvl8pPr marL="3573463" indent="-244475" defTabSz="977900" eaLnBrk="0" fontAlgn="base" hangingPunct="0">
              <a:spcBef>
                <a:spcPct val="0"/>
              </a:spcBef>
              <a:spcAft>
                <a:spcPct val="0"/>
              </a:spcAft>
              <a:defRPr sz="2400">
                <a:solidFill>
                  <a:schemeClr val="tx1"/>
                </a:solidFill>
                <a:latin typeface="Times New Roman" panose="02020603050405020304" pitchFamily="18" charset="0"/>
              </a:defRPr>
            </a:lvl8pPr>
            <a:lvl9pPr marL="4030663" indent="-244475" defTabSz="9779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059" b="1">
                <a:effectLst>
                  <a:outerShdw blurRad="38100" dist="38100" dir="2700000" algn="tl">
                    <a:srgbClr val="C0C0C0"/>
                  </a:outerShdw>
                </a:effectLst>
                <a:latin typeface="Arial" panose="020B0604020202020204" pitchFamily="34" charset="0"/>
              </a:rPr>
              <a:t>Phase 5 - Verify &amp; Validate</a:t>
            </a:r>
          </a:p>
        </p:txBody>
      </p:sp>
      <p:sp>
        <p:nvSpPr>
          <p:cNvPr id="103502" name="Line 78"/>
          <p:cNvSpPr>
            <a:spLocks noChangeShapeType="1"/>
          </p:cNvSpPr>
          <p:nvPr/>
        </p:nvSpPr>
        <p:spPr bwMode="auto">
          <a:xfrm>
            <a:off x="403412" y="5916706"/>
            <a:ext cx="8740588" cy="0"/>
          </a:xfrm>
          <a:prstGeom prst="line">
            <a:avLst/>
          </a:prstGeom>
          <a:noFill/>
          <a:ln w="76200" cmpd="tri">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503" name="Text Box 79"/>
          <p:cNvSpPr txBox="1">
            <a:spLocks noChangeArrowheads="1"/>
          </p:cNvSpPr>
          <p:nvPr/>
        </p:nvSpPr>
        <p:spPr bwMode="auto">
          <a:xfrm rot="10800000">
            <a:off x="30238" y="5987731"/>
            <a:ext cx="437940" cy="806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lgn="ctr"/>
            <a:r>
              <a:rPr lang="en-US" altLang="en-US" sz="823" b="1" i="1" dirty="0">
                <a:latin typeface="+mn-lt"/>
              </a:rPr>
              <a:t>Key</a:t>
            </a:r>
          </a:p>
          <a:p>
            <a:pPr algn="ctr"/>
            <a:r>
              <a:rPr lang="en-US" altLang="en-US" sz="823" b="1" i="1" dirty="0">
                <a:latin typeface="+mn-lt"/>
              </a:rPr>
              <a:t>Deliverables</a:t>
            </a:r>
          </a:p>
        </p:txBody>
      </p:sp>
      <p:sp>
        <p:nvSpPr>
          <p:cNvPr id="103505" name="Rectangle 81"/>
          <p:cNvSpPr>
            <a:spLocks noChangeArrowheads="1"/>
          </p:cNvSpPr>
          <p:nvPr/>
        </p:nvSpPr>
        <p:spPr bwMode="auto">
          <a:xfrm>
            <a:off x="3810000" y="5953126"/>
            <a:ext cx="1748118" cy="852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Char char="•"/>
            </a:pPr>
            <a:r>
              <a:rPr lang="en-US" altLang="en-US" sz="706" b="1">
                <a:latin typeface="+mn-lt"/>
              </a:rPr>
              <a:t>Producible Product Design (Frozen)</a:t>
            </a:r>
          </a:p>
          <a:p>
            <a:pPr algn="ctr">
              <a:buFontTx/>
              <a:buChar char="•"/>
            </a:pPr>
            <a:r>
              <a:rPr lang="en-US" altLang="en-US" sz="706" b="1">
                <a:latin typeface="+mn-lt"/>
              </a:rPr>
              <a:t>Component Design &amp; Specifications</a:t>
            </a:r>
          </a:p>
          <a:p>
            <a:pPr algn="ctr">
              <a:buFontTx/>
              <a:buChar char="•"/>
            </a:pPr>
            <a:r>
              <a:rPr lang="en-US" altLang="en-US" sz="706" b="1">
                <a:latin typeface="+mn-lt"/>
              </a:rPr>
              <a:t>Optimized Production Process</a:t>
            </a:r>
          </a:p>
          <a:p>
            <a:pPr algn="ctr">
              <a:buFontTx/>
              <a:buChar char="•"/>
            </a:pPr>
            <a:r>
              <a:rPr lang="en-US" altLang="en-US" sz="706" b="1">
                <a:latin typeface="+mn-lt"/>
              </a:rPr>
              <a:t>Control Plans</a:t>
            </a:r>
          </a:p>
          <a:p>
            <a:pPr algn="ctr">
              <a:buFontTx/>
              <a:buChar char="•"/>
            </a:pPr>
            <a:r>
              <a:rPr lang="en-US" altLang="en-US" sz="706" b="1">
                <a:latin typeface="+mn-lt"/>
              </a:rPr>
              <a:t>Qualification Plans</a:t>
            </a:r>
          </a:p>
        </p:txBody>
      </p:sp>
      <p:sp>
        <p:nvSpPr>
          <p:cNvPr id="103506" name="Rectangle 82"/>
          <p:cNvSpPr>
            <a:spLocks noChangeArrowheads="1"/>
          </p:cNvSpPr>
          <p:nvPr/>
        </p:nvSpPr>
        <p:spPr bwMode="auto">
          <a:xfrm>
            <a:off x="6667500" y="5953126"/>
            <a:ext cx="2151529" cy="635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Char char="•"/>
            </a:pPr>
            <a:r>
              <a:rPr lang="en-US" altLang="en-US" sz="706" b="1">
                <a:latin typeface="+mn-lt"/>
              </a:rPr>
              <a:t>Product Design Verified</a:t>
            </a:r>
          </a:p>
          <a:p>
            <a:pPr algn="ctr">
              <a:buFontTx/>
              <a:buChar char="•"/>
            </a:pPr>
            <a:r>
              <a:rPr lang="en-US" altLang="en-US" sz="706" b="1">
                <a:latin typeface="+mn-lt"/>
              </a:rPr>
              <a:t>Final Product  Validated</a:t>
            </a:r>
          </a:p>
          <a:p>
            <a:pPr algn="ctr">
              <a:buFontTx/>
              <a:buChar char="•"/>
            </a:pPr>
            <a:r>
              <a:rPr lang="en-US" altLang="en-US" sz="706" b="1">
                <a:latin typeface="+mn-lt"/>
              </a:rPr>
              <a:t>Product Release Authorization (PRA)</a:t>
            </a:r>
          </a:p>
          <a:p>
            <a:pPr algn="ctr">
              <a:buFontTx/>
              <a:buChar char="•"/>
            </a:pPr>
            <a:r>
              <a:rPr lang="en-US" altLang="en-US" sz="706" b="1">
                <a:latin typeface="+mn-lt"/>
              </a:rPr>
              <a:t>Process Validated</a:t>
            </a:r>
          </a:p>
          <a:p>
            <a:pPr algn="ctr">
              <a:buFontTx/>
              <a:buChar char="•"/>
            </a:pPr>
            <a:r>
              <a:rPr lang="en-US" altLang="en-US" sz="706" b="1">
                <a:latin typeface="+mn-lt"/>
              </a:rPr>
              <a:t>Launch Quantities Produced and Shipped</a:t>
            </a:r>
          </a:p>
        </p:txBody>
      </p:sp>
      <p:sp>
        <p:nvSpPr>
          <p:cNvPr id="103508" name="Line 84"/>
          <p:cNvSpPr>
            <a:spLocks noChangeShapeType="1"/>
          </p:cNvSpPr>
          <p:nvPr/>
        </p:nvSpPr>
        <p:spPr bwMode="auto">
          <a:xfrm flipV="1">
            <a:off x="4524376" y="3316941"/>
            <a:ext cx="860985"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grpSp>
        <p:nvGrpSpPr>
          <p:cNvPr id="103509" name="Group 85"/>
          <p:cNvGrpSpPr>
            <a:grpSpLocks/>
          </p:cNvGrpSpPr>
          <p:nvPr/>
        </p:nvGrpSpPr>
        <p:grpSpPr bwMode="auto">
          <a:xfrm>
            <a:off x="3647515" y="2886449"/>
            <a:ext cx="537882" cy="493059"/>
            <a:chOff x="336" y="2016"/>
            <a:chExt cx="576" cy="528"/>
          </a:xfrm>
        </p:grpSpPr>
        <p:sp>
          <p:nvSpPr>
            <p:cNvPr id="103510" name="Rectangle 86"/>
            <p:cNvSpPr>
              <a:spLocks noChangeArrowheads="1"/>
            </p:cNvSpPr>
            <p:nvPr/>
          </p:nvSpPr>
          <p:spPr bwMode="auto">
            <a:xfrm>
              <a:off x="336" y="2182"/>
              <a:ext cx="576" cy="249"/>
            </a:xfrm>
            <a:prstGeom prst="rect">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altLang="en-US" sz="588" b="1">
                <a:latin typeface="+mn-lt"/>
              </a:endParaRPr>
            </a:p>
          </p:txBody>
        </p:sp>
        <p:sp>
          <p:nvSpPr>
            <p:cNvPr id="103511" name="AutoShape 87"/>
            <p:cNvSpPr>
              <a:spLocks noChangeArrowheads="1"/>
            </p:cNvSpPr>
            <p:nvPr/>
          </p:nvSpPr>
          <p:spPr bwMode="auto">
            <a:xfrm>
              <a:off x="480" y="2016"/>
              <a:ext cx="336" cy="166"/>
            </a:xfrm>
            <a:prstGeom prst="triangle">
              <a:avLst>
                <a:gd name="adj" fmla="val 50000"/>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512" name="Line 88"/>
            <p:cNvSpPr>
              <a:spLocks noChangeShapeType="1"/>
            </p:cNvSpPr>
            <p:nvPr/>
          </p:nvSpPr>
          <p:spPr bwMode="auto">
            <a:xfrm>
              <a:off x="336" y="2251"/>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513" name="Line 89"/>
            <p:cNvSpPr>
              <a:spLocks noChangeShapeType="1"/>
            </p:cNvSpPr>
            <p:nvPr/>
          </p:nvSpPr>
          <p:spPr bwMode="auto">
            <a:xfrm>
              <a:off x="336" y="2309"/>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514" name="Line 90"/>
            <p:cNvSpPr>
              <a:spLocks noChangeShapeType="1"/>
            </p:cNvSpPr>
            <p:nvPr/>
          </p:nvSpPr>
          <p:spPr bwMode="auto">
            <a:xfrm>
              <a:off x="336" y="2368"/>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515" name="Rectangle 91"/>
            <p:cNvSpPr>
              <a:spLocks noChangeArrowheads="1"/>
            </p:cNvSpPr>
            <p:nvPr/>
          </p:nvSpPr>
          <p:spPr bwMode="auto">
            <a:xfrm>
              <a:off x="480" y="2182"/>
              <a:ext cx="336" cy="362"/>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588" b="1">
                  <a:latin typeface="+mn-lt"/>
                </a:rPr>
                <a:t>HOQ-2</a:t>
              </a:r>
            </a:p>
          </p:txBody>
        </p:sp>
        <p:sp>
          <p:nvSpPr>
            <p:cNvPr id="103516" name="Rectangle 92"/>
            <p:cNvSpPr>
              <a:spLocks noChangeArrowheads="1"/>
            </p:cNvSpPr>
            <p:nvPr/>
          </p:nvSpPr>
          <p:spPr bwMode="auto">
            <a:xfrm>
              <a:off x="480" y="2428"/>
              <a:ext cx="336" cy="116"/>
            </a:xfrm>
            <a:prstGeom prst="rect">
              <a:avLst/>
            </a:prstGeom>
            <a:solidFill>
              <a:srgbClr val="C0C0C0"/>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grpSp>
      <p:grpSp>
        <p:nvGrpSpPr>
          <p:cNvPr id="103517" name="Group 93"/>
          <p:cNvGrpSpPr>
            <a:grpSpLocks/>
          </p:cNvGrpSpPr>
          <p:nvPr/>
        </p:nvGrpSpPr>
        <p:grpSpPr bwMode="auto">
          <a:xfrm>
            <a:off x="3737162" y="2935941"/>
            <a:ext cx="537882" cy="493059"/>
            <a:chOff x="336" y="2016"/>
            <a:chExt cx="576" cy="528"/>
          </a:xfrm>
        </p:grpSpPr>
        <p:sp>
          <p:nvSpPr>
            <p:cNvPr id="103518" name="Rectangle 94"/>
            <p:cNvSpPr>
              <a:spLocks noChangeArrowheads="1"/>
            </p:cNvSpPr>
            <p:nvPr/>
          </p:nvSpPr>
          <p:spPr bwMode="auto">
            <a:xfrm>
              <a:off x="336" y="2182"/>
              <a:ext cx="576" cy="249"/>
            </a:xfrm>
            <a:prstGeom prst="rect">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altLang="en-US" sz="588" b="1">
                <a:latin typeface="+mn-lt"/>
              </a:endParaRPr>
            </a:p>
          </p:txBody>
        </p:sp>
        <p:sp>
          <p:nvSpPr>
            <p:cNvPr id="103519" name="AutoShape 95"/>
            <p:cNvSpPr>
              <a:spLocks noChangeArrowheads="1"/>
            </p:cNvSpPr>
            <p:nvPr/>
          </p:nvSpPr>
          <p:spPr bwMode="auto">
            <a:xfrm>
              <a:off x="480" y="2016"/>
              <a:ext cx="336" cy="166"/>
            </a:xfrm>
            <a:prstGeom prst="triangle">
              <a:avLst>
                <a:gd name="adj" fmla="val 50000"/>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520" name="Line 96"/>
            <p:cNvSpPr>
              <a:spLocks noChangeShapeType="1"/>
            </p:cNvSpPr>
            <p:nvPr/>
          </p:nvSpPr>
          <p:spPr bwMode="auto">
            <a:xfrm>
              <a:off x="336" y="2251"/>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521" name="Line 97"/>
            <p:cNvSpPr>
              <a:spLocks noChangeShapeType="1"/>
            </p:cNvSpPr>
            <p:nvPr/>
          </p:nvSpPr>
          <p:spPr bwMode="auto">
            <a:xfrm>
              <a:off x="336" y="2309"/>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522" name="Line 98"/>
            <p:cNvSpPr>
              <a:spLocks noChangeShapeType="1"/>
            </p:cNvSpPr>
            <p:nvPr/>
          </p:nvSpPr>
          <p:spPr bwMode="auto">
            <a:xfrm>
              <a:off x="336" y="2368"/>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523" name="Rectangle 99"/>
            <p:cNvSpPr>
              <a:spLocks noChangeArrowheads="1"/>
            </p:cNvSpPr>
            <p:nvPr/>
          </p:nvSpPr>
          <p:spPr bwMode="auto">
            <a:xfrm>
              <a:off x="480" y="2182"/>
              <a:ext cx="336" cy="362"/>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588" b="1" dirty="0">
                  <a:latin typeface="+mn-lt"/>
                </a:rPr>
                <a:t>HOQ-4</a:t>
              </a:r>
            </a:p>
          </p:txBody>
        </p:sp>
        <p:sp>
          <p:nvSpPr>
            <p:cNvPr id="103524" name="Rectangle 100"/>
            <p:cNvSpPr>
              <a:spLocks noChangeArrowheads="1"/>
            </p:cNvSpPr>
            <p:nvPr/>
          </p:nvSpPr>
          <p:spPr bwMode="auto">
            <a:xfrm>
              <a:off x="480" y="2428"/>
              <a:ext cx="336" cy="116"/>
            </a:xfrm>
            <a:prstGeom prst="rect">
              <a:avLst/>
            </a:prstGeom>
            <a:solidFill>
              <a:srgbClr val="C0C0C0"/>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grpSp>
      <p:sp>
        <p:nvSpPr>
          <p:cNvPr id="103525" name="Text Box 101"/>
          <p:cNvSpPr txBox="1">
            <a:spLocks noChangeArrowheads="1"/>
          </p:cNvSpPr>
          <p:nvPr/>
        </p:nvSpPr>
        <p:spPr bwMode="auto">
          <a:xfrm>
            <a:off x="3314140" y="2707155"/>
            <a:ext cx="1212103" cy="200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r>
              <a:rPr lang="en-US" altLang="en-US" sz="706" b="1" dirty="0">
                <a:latin typeface="+mn-lt"/>
              </a:rPr>
              <a:t>Parts Requirements</a:t>
            </a:r>
          </a:p>
        </p:txBody>
      </p:sp>
      <p:sp>
        <p:nvSpPr>
          <p:cNvPr id="103526" name="Line 102"/>
          <p:cNvSpPr>
            <a:spLocks noChangeShapeType="1"/>
          </p:cNvSpPr>
          <p:nvPr/>
        </p:nvSpPr>
        <p:spPr bwMode="auto">
          <a:xfrm flipV="1">
            <a:off x="5154706" y="2914464"/>
            <a:ext cx="860985"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527" name="Rectangle 103"/>
          <p:cNvSpPr>
            <a:spLocks noChangeArrowheads="1"/>
          </p:cNvSpPr>
          <p:nvPr/>
        </p:nvSpPr>
        <p:spPr bwMode="auto">
          <a:xfrm flipV="1">
            <a:off x="4965140" y="2824817"/>
            <a:ext cx="280147" cy="179294"/>
          </a:xfrm>
          <a:prstGeom prst="rect">
            <a:avLst/>
          </a:prstGeom>
          <a:solidFill>
            <a:srgbClr val="F8F8F8"/>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eaLnBrk="1" hangingPunct="1"/>
            <a:r>
              <a:rPr lang="en-US" altLang="en-US" sz="529" b="1">
                <a:latin typeface="+mn-lt"/>
              </a:rPr>
              <a:t>Extrude/</a:t>
            </a:r>
          </a:p>
          <a:p>
            <a:pPr algn="ctr" eaLnBrk="1" hangingPunct="1"/>
            <a:r>
              <a:rPr lang="en-US" altLang="en-US" sz="529" b="1">
                <a:latin typeface="+mn-lt"/>
              </a:rPr>
              <a:t>Anneal</a:t>
            </a:r>
            <a:endParaRPr lang="en-US" altLang="en-US" sz="588" b="1">
              <a:latin typeface="+mn-lt"/>
            </a:endParaRPr>
          </a:p>
        </p:txBody>
      </p:sp>
      <p:sp>
        <p:nvSpPr>
          <p:cNvPr id="103528" name="Rectangle 104"/>
          <p:cNvSpPr>
            <a:spLocks noChangeArrowheads="1"/>
          </p:cNvSpPr>
          <p:nvPr/>
        </p:nvSpPr>
        <p:spPr bwMode="auto">
          <a:xfrm flipV="1">
            <a:off x="5311589" y="2824817"/>
            <a:ext cx="300691" cy="179294"/>
          </a:xfrm>
          <a:prstGeom prst="rect">
            <a:avLst/>
          </a:prstGeom>
          <a:solidFill>
            <a:srgbClr val="F8F8F8"/>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eaLnBrk="1" hangingPunct="1"/>
            <a:r>
              <a:rPr lang="en-US" altLang="en-US" sz="588" b="1">
                <a:latin typeface="+mn-lt"/>
              </a:rPr>
              <a:t>Cut</a:t>
            </a:r>
          </a:p>
        </p:txBody>
      </p:sp>
      <p:sp>
        <p:nvSpPr>
          <p:cNvPr id="103529" name="Rectangle 105"/>
          <p:cNvSpPr>
            <a:spLocks noChangeArrowheads="1"/>
          </p:cNvSpPr>
          <p:nvPr/>
        </p:nvSpPr>
        <p:spPr bwMode="auto">
          <a:xfrm flipV="1">
            <a:off x="5657103" y="2824817"/>
            <a:ext cx="224118" cy="179294"/>
          </a:xfrm>
          <a:prstGeom prst="rect">
            <a:avLst/>
          </a:prstGeom>
          <a:solidFill>
            <a:srgbClr val="33CCFF"/>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eaLnBrk="1" hangingPunct="1"/>
            <a:r>
              <a:rPr lang="en-US" altLang="en-US" sz="588" b="1">
                <a:latin typeface="+mn-lt"/>
              </a:rPr>
              <a:t>Assy</a:t>
            </a:r>
          </a:p>
        </p:txBody>
      </p:sp>
      <p:sp>
        <p:nvSpPr>
          <p:cNvPr id="103531" name="Line 107"/>
          <p:cNvSpPr>
            <a:spLocks noChangeShapeType="1"/>
          </p:cNvSpPr>
          <p:nvPr/>
        </p:nvSpPr>
        <p:spPr bwMode="auto">
          <a:xfrm>
            <a:off x="3493434" y="3047066"/>
            <a:ext cx="142875" cy="85912"/>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532" name="Text Box 108"/>
          <p:cNvSpPr txBox="1">
            <a:spLocks noChangeArrowheads="1"/>
          </p:cNvSpPr>
          <p:nvPr/>
        </p:nvSpPr>
        <p:spPr bwMode="auto">
          <a:xfrm>
            <a:off x="3613203" y="3402848"/>
            <a:ext cx="941290" cy="200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1" hangingPunct="1"/>
            <a:r>
              <a:rPr lang="en-US" altLang="en-US" sz="706" b="1" dirty="0">
                <a:latin typeface="+mn-lt"/>
              </a:rPr>
              <a:t>Process “X’s”</a:t>
            </a:r>
          </a:p>
        </p:txBody>
      </p:sp>
      <p:sp>
        <p:nvSpPr>
          <p:cNvPr id="103533" name="Line 109"/>
          <p:cNvSpPr>
            <a:spLocks noChangeShapeType="1"/>
          </p:cNvSpPr>
          <p:nvPr/>
        </p:nvSpPr>
        <p:spPr bwMode="auto">
          <a:xfrm flipH="1">
            <a:off x="3493434" y="2864971"/>
            <a:ext cx="88713" cy="182096"/>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534" name="Line 110"/>
          <p:cNvSpPr>
            <a:spLocks noChangeShapeType="1"/>
          </p:cNvSpPr>
          <p:nvPr/>
        </p:nvSpPr>
        <p:spPr bwMode="auto">
          <a:xfrm flipV="1">
            <a:off x="4300257" y="3030258"/>
            <a:ext cx="224118" cy="403412"/>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536" name="Line 112"/>
          <p:cNvSpPr>
            <a:spLocks noChangeShapeType="1"/>
          </p:cNvSpPr>
          <p:nvPr/>
        </p:nvSpPr>
        <p:spPr bwMode="auto">
          <a:xfrm flipH="1" flipV="1">
            <a:off x="4793317" y="2914464"/>
            <a:ext cx="17929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537" name="Text Box 113"/>
          <p:cNvSpPr txBox="1">
            <a:spLocks noChangeArrowheads="1"/>
          </p:cNvSpPr>
          <p:nvPr/>
        </p:nvSpPr>
        <p:spPr bwMode="auto">
          <a:xfrm>
            <a:off x="4479552" y="3003177"/>
            <a:ext cx="627529" cy="309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r>
              <a:rPr lang="en-US" altLang="en-US" sz="706" b="1">
                <a:latin typeface="+mn-lt"/>
              </a:rPr>
              <a:t>Supplier A</a:t>
            </a:r>
          </a:p>
        </p:txBody>
      </p:sp>
      <p:grpSp>
        <p:nvGrpSpPr>
          <p:cNvPr id="103538" name="Group 114"/>
          <p:cNvGrpSpPr>
            <a:grpSpLocks/>
          </p:cNvGrpSpPr>
          <p:nvPr/>
        </p:nvGrpSpPr>
        <p:grpSpPr bwMode="auto">
          <a:xfrm>
            <a:off x="3672728" y="3612963"/>
            <a:ext cx="582706" cy="224118"/>
            <a:chOff x="2832" y="3216"/>
            <a:chExt cx="624" cy="240"/>
          </a:xfrm>
        </p:grpSpPr>
        <p:sp>
          <p:nvSpPr>
            <p:cNvPr id="103539" name="Rectangle 115"/>
            <p:cNvSpPr>
              <a:spLocks noChangeArrowheads="1"/>
            </p:cNvSpPr>
            <p:nvPr/>
          </p:nvSpPr>
          <p:spPr bwMode="auto">
            <a:xfrm>
              <a:off x="3072" y="3250"/>
              <a:ext cx="384" cy="206"/>
            </a:xfrm>
            <a:prstGeom prst="rect">
              <a:avLst/>
            </a:prstGeom>
            <a:solidFill>
              <a:srgbClr val="C0C0C0"/>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540" name="Line 116"/>
            <p:cNvSpPr>
              <a:spLocks noChangeShapeType="1"/>
            </p:cNvSpPr>
            <p:nvPr/>
          </p:nvSpPr>
          <p:spPr bwMode="auto">
            <a:xfrm>
              <a:off x="2832" y="3250"/>
              <a:ext cx="624"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3541" name="Rectangle 117"/>
            <p:cNvSpPr>
              <a:spLocks noChangeArrowheads="1"/>
            </p:cNvSpPr>
            <p:nvPr/>
          </p:nvSpPr>
          <p:spPr bwMode="auto">
            <a:xfrm>
              <a:off x="2832" y="3216"/>
              <a:ext cx="624" cy="24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altLang="en-US" sz="471" b="1">
                <a:latin typeface="+mn-lt"/>
              </a:endParaRPr>
            </a:p>
          </p:txBody>
        </p:sp>
      </p:grpSp>
      <p:sp>
        <p:nvSpPr>
          <p:cNvPr id="103542" name="Text Box 118"/>
          <p:cNvSpPr txBox="1">
            <a:spLocks noChangeArrowheads="1"/>
          </p:cNvSpPr>
          <p:nvPr/>
        </p:nvSpPr>
        <p:spPr bwMode="auto">
          <a:xfrm>
            <a:off x="3869074" y="3656853"/>
            <a:ext cx="518091" cy="23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lnSpc>
                <a:spcPct val="90000"/>
              </a:lnSpc>
            </a:pPr>
            <a:r>
              <a:rPr lang="en-US" altLang="en-US" sz="529" b="1">
                <a:latin typeface="+mn-lt"/>
              </a:rPr>
              <a:t>Process</a:t>
            </a:r>
          </a:p>
          <a:p>
            <a:pPr algn="ctr" eaLnBrk="1" hangingPunct="1">
              <a:lnSpc>
                <a:spcPct val="90000"/>
              </a:lnSpc>
            </a:pPr>
            <a:r>
              <a:rPr lang="en-US" altLang="en-US" sz="529" b="1">
                <a:latin typeface="+mn-lt"/>
              </a:rPr>
              <a:t>Scorecard</a:t>
            </a:r>
            <a:endParaRPr lang="en-US" altLang="en-US" sz="529">
              <a:latin typeface="+mn-lt"/>
            </a:endParaRPr>
          </a:p>
        </p:txBody>
      </p:sp>
      <p:sp>
        <p:nvSpPr>
          <p:cNvPr id="103543" name="Rectangle 119"/>
          <p:cNvSpPr>
            <a:spLocks noChangeArrowheads="1"/>
          </p:cNvSpPr>
          <p:nvPr/>
        </p:nvSpPr>
        <p:spPr bwMode="auto">
          <a:xfrm flipV="1">
            <a:off x="4614023" y="2823883"/>
            <a:ext cx="300691" cy="179294"/>
          </a:xfrm>
          <a:prstGeom prst="rect">
            <a:avLst/>
          </a:prstGeom>
          <a:solidFill>
            <a:schemeClr val="accent1"/>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eaLnBrk="1" hangingPunct="1"/>
            <a:r>
              <a:rPr lang="en-US" altLang="en-US" sz="588" b="1">
                <a:latin typeface="+mn-lt"/>
              </a:rPr>
              <a:t>Mix</a:t>
            </a:r>
          </a:p>
        </p:txBody>
      </p:sp>
      <p:sp>
        <p:nvSpPr>
          <p:cNvPr id="103544" name="Rectangle 120"/>
          <p:cNvSpPr>
            <a:spLocks noChangeArrowheads="1"/>
          </p:cNvSpPr>
          <p:nvPr/>
        </p:nvSpPr>
        <p:spPr bwMode="auto">
          <a:xfrm flipV="1">
            <a:off x="4479552" y="3227294"/>
            <a:ext cx="300691" cy="179294"/>
          </a:xfrm>
          <a:prstGeom prst="rect">
            <a:avLst/>
          </a:prstGeom>
          <a:solidFill>
            <a:srgbClr val="33CCFF"/>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eaLnBrk="1" hangingPunct="1"/>
            <a:r>
              <a:rPr lang="en-US" altLang="en-US" sz="588" b="1">
                <a:latin typeface="+mn-lt"/>
              </a:rPr>
              <a:t>Base</a:t>
            </a:r>
          </a:p>
        </p:txBody>
      </p:sp>
      <p:sp>
        <p:nvSpPr>
          <p:cNvPr id="103545" name="Rectangle 121"/>
          <p:cNvSpPr>
            <a:spLocks noChangeArrowheads="1"/>
          </p:cNvSpPr>
          <p:nvPr/>
        </p:nvSpPr>
        <p:spPr bwMode="auto">
          <a:xfrm flipV="1">
            <a:off x="4825066" y="3227294"/>
            <a:ext cx="224118" cy="179294"/>
          </a:xfrm>
          <a:prstGeom prst="rect">
            <a:avLst/>
          </a:prstGeom>
          <a:solidFill>
            <a:srgbClr val="33CCFF"/>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eaLnBrk="1" hangingPunct="1"/>
            <a:r>
              <a:rPr lang="en-US" altLang="en-US" sz="588" b="1">
                <a:latin typeface="+mn-lt"/>
              </a:rPr>
              <a:t>Pad</a:t>
            </a:r>
          </a:p>
        </p:txBody>
      </p:sp>
      <p:sp>
        <p:nvSpPr>
          <p:cNvPr id="103546" name="Rectangle 122"/>
          <p:cNvSpPr>
            <a:spLocks noChangeArrowheads="1"/>
          </p:cNvSpPr>
          <p:nvPr/>
        </p:nvSpPr>
        <p:spPr bwMode="auto">
          <a:xfrm flipV="1">
            <a:off x="5094008" y="3227294"/>
            <a:ext cx="322169" cy="179294"/>
          </a:xfrm>
          <a:prstGeom prst="rect">
            <a:avLst/>
          </a:prstGeom>
          <a:solidFill>
            <a:srgbClr val="33CCFF"/>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eaLnBrk="1" hangingPunct="1"/>
            <a:r>
              <a:rPr lang="en-US" altLang="en-US" sz="588" b="1">
                <a:latin typeface="+mn-lt"/>
              </a:rPr>
              <a:t>Seal</a:t>
            </a:r>
          </a:p>
        </p:txBody>
      </p:sp>
      <p:sp>
        <p:nvSpPr>
          <p:cNvPr id="103547" name="Line 123"/>
          <p:cNvSpPr>
            <a:spLocks noChangeShapeType="1"/>
          </p:cNvSpPr>
          <p:nvPr/>
        </p:nvSpPr>
        <p:spPr bwMode="auto">
          <a:xfrm flipH="1">
            <a:off x="4479552" y="3003176"/>
            <a:ext cx="1165412" cy="22411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548" name="Line 124"/>
          <p:cNvSpPr>
            <a:spLocks noChangeShapeType="1"/>
          </p:cNvSpPr>
          <p:nvPr/>
        </p:nvSpPr>
        <p:spPr bwMode="auto">
          <a:xfrm flipH="1">
            <a:off x="5420846" y="3003176"/>
            <a:ext cx="448235" cy="22411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pic>
        <p:nvPicPr>
          <p:cNvPr id="103549" name="Picture 1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24493" y="3209552"/>
            <a:ext cx="380066" cy="425824"/>
          </a:xfrm>
          <a:prstGeom prst="rect">
            <a:avLst/>
          </a:prstGeom>
          <a:noFill/>
          <a:extLst>
            <a:ext uri="{909E8E84-426E-40DD-AFC4-6F175D3DCCD1}">
              <a14:hiddenFill xmlns:a14="http://schemas.microsoft.com/office/drawing/2010/main">
                <a:solidFill>
                  <a:srgbClr val="FFFFFF"/>
                </a:solidFill>
              </a14:hiddenFill>
            </a:ext>
          </a:extLst>
        </p:spPr>
      </p:pic>
      <p:sp>
        <p:nvSpPr>
          <p:cNvPr id="103550" name="AutoShape 126"/>
          <p:cNvSpPr>
            <a:spLocks noChangeArrowheads="1"/>
          </p:cNvSpPr>
          <p:nvPr/>
        </p:nvSpPr>
        <p:spPr bwMode="auto">
          <a:xfrm>
            <a:off x="5555316" y="3182471"/>
            <a:ext cx="376331" cy="313765"/>
          </a:xfrm>
          <a:prstGeom prst="horizontalScroll">
            <a:avLst>
              <a:gd name="adj" fmla="val 12500"/>
            </a:avLst>
          </a:prstGeom>
          <a:solidFill>
            <a:schemeClr val="accent2"/>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529" b="1">
                <a:solidFill>
                  <a:schemeClr val="bg1"/>
                </a:solidFill>
                <a:latin typeface="+mn-lt"/>
              </a:rPr>
              <a:t>Capital</a:t>
            </a:r>
          </a:p>
          <a:p>
            <a:pPr algn="ctr" eaLnBrk="1" hangingPunct="1"/>
            <a:r>
              <a:rPr lang="en-US" altLang="en-US" sz="529" b="1">
                <a:solidFill>
                  <a:schemeClr val="bg1"/>
                </a:solidFill>
                <a:latin typeface="+mn-lt"/>
              </a:rPr>
              <a:t>AR</a:t>
            </a:r>
          </a:p>
        </p:txBody>
      </p:sp>
      <p:sp>
        <p:nvSpPr>
          <p:cNvPr id="103552" name="AutoShape 128"/>
          <p:cNvSpPr>
            <a:spLocks noChangeArrowheads="1"/>
          </p:cNvSpPr>
          <p:nvPr/>
        </p:nvSpPr>
        <p:spPr bwMode="auto">
          <a:xfrm>
            <a:off x="4532780" y="3541059"/>
            <a:ext cx="1515595" cy="345607"/>
          </a:xfrm>
          <a:prstGeom prst="homePlate">
            <a:avLst>
              <a:gd name="adj" fmla="val 41437"/>
            </a:avLst>
          </a:prstGeom>
          <a:solidFill>
            <a:srgbClr val="FFFF00"/>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en-US" sz="823" b="1">
                <a:latin typeface="+mn-lt"/>
              </a:rPr>
              <a:t>Production Equipment</a:t>
            </a:r>
          </a:p>
          <a:p>
            <a:pPr algn="ctr"/>
            <a:r>
              <a:rPr lang="en-US" altLang="en-US" sz="823" b="1">
                <a:latin typeface="+mn-lt"/>
              </a:rPr>
              <a:t>Fabrication</a:t>
            </a:r>
          </a:p>
        </p:txBody>
      </p:sp>
      <p:grpSp>
        <p:nvGrpSpPr>
          <p:cNvPr id="103554" name="Group 130"/>
          <p:cNvGrpSpPr>
            <a:grpSpLocks/>
          </p:cNvGrpSpPr>
          <p:nvPr/>
        </p:nvGrpSpPr>
        <p:grpSpPr bwMode="auto">
          <a:xfrm>
            <a:off x="3511177" y="4388971"/>
            <a:ext cx="334309" cy="330574"/>
            <a:chOff x="1776" y="1440"/>
            <a:chExt cx="1872" cy="1904"/>
          </a:xfrm>
        </p:grpSpPr>
        <p:sp>
          <p:nvSpPr>
            <p:cNvPr id="103555" name="Line 131"/>
            <p:cNvSpPr>
              <a:spLocks noChangeShapeType="1"/>
            </p:cNvSpPr>
            <p:nvPr/>
          </p:nvSpPr>
          <p:spPr bwMode="auto">
            <a:xfrm flipV="1">
              <a:off x="1920" y="1536"/>
              <a:ext cx="288" cy="43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556" name="Line 132"/>
            <p:cNvSpPr>
              <a:spLocks noChangeShapeType="1"/>
            </p:cNvSpPr>
            <p:nvPr/>
          </p:nvSpPr>
          <p:spPr bwMode="auto">
            <a:xfrm flipV="1">
              <a:off x="3264" y="1536"/>
              <a:ext cx="288" cy="43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557" name="Line 133"/>
            <p:cNvSpPr>
              <a:spLocks noChangeShapeType="1"/>
            </p:cNvSpPr>
            <p:nvPr/>
          </p:nvSpPr>
          <p:spPr bwMode="auto">
            <a:xfrm flipV="1">
              <a:off x="3264" y="2784"/>
              <a:ext cx="288" cy="43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558" name="Line 134"/>
            <p:cNvSpPr>
              <a:spLocks noChangeShapeType="1"/>
            </p:cNvSpPr>
            <p:nvPr/>
          </p:nvSpPr>
          <p:spPr bwMode="auto">
            <a:xfrm flipV="1">
              <a:off x="1920" y="2784"/>
              <a:ext cx="288" cy="432"/>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grpSp>
          <p:nvGrpSpPr>
            <p:cNvPr id="103559" name="Group 135"/>
            <p:cNvGrpSpPr>
              <a:grpSpLocks/>
            </p:cNvGrpSpPr>
            <p:nvPr/>
          </p:nvGrpSpPr>
          <p:grpSpPr bwMode="auto">
            <a:xfrm>
              <a:off x="1776" y="1440"/>
              <a:ext cx="1872" cy="1904"/>
              <a:chOff x="2976" y="1488"/>
              <a:chExt cx="1872" cy="1904"/>
            </a:xfrm>
          </p:grpSpPr>
          <p:sp>
            <p:nvSpPr>
              <p:cNvPr id="103560" name="Rectangle 136"/>
              <p:cNvSpPr>
                <a:spLocks noChangeArrowheads="1"/>
              </p:cNvSpPr>
              <p:nvPr/>
            </p:nvSpPr>
            <p:spPr bwMode="auto">
              <a:xfrm>
                <a:off x="3072" y="2048"/>
                <a:ext cx="1344" cy="1247"/>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561" name="Oval 137"/>
              <p:cNvSpPr>
                <a:spLocks noChangeArrowheads="1"/>
              </p:cNvSpPr>
              <p:nvPr/>
            </p:nvSpPr>
            <p:spPr bwMode="auto">
              <a:xfrm>
                <a:off x="2976" y="1968"/>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562" name="Oval 138"/>
              <p:cNvSpPr>
                <a:spLocks noChangeArrowheads="1"/>
              </p:cNvSpPr>
              <p:nvPr/>
            </p:nvSpPr>
            <p:spPr bwMode="auto">
              <a:xfrm>
                <a:off x="4317" y="3200"/>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563" name="Oval 139"/>
              <p:cNvSpPr>
                <a:spLocks noChangeArrowheads="1"/>
              </p:cNvSpPr>
              <p:nvPr/>
            </p:nvSpPr>
            <p:spPr bwMode="auto">
              <a:xfrm>
                <a:off x="4329" y="1986"/>
                <a:ext cx="183" cy="177"/>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grpSp>
            <p:nvGrpSpPr>
              <p:cNvPr id="103564" name="Group 140"/>
              <p:cNvGrpSpPr>
                <a:grpSpLocks/>
              </p:cNvGrpSpPr>
              <p:nvPr/>
            </p:nvGrpSpPr>
            <p:grpSpPr bwMode="auto">
              <a:xfrm>
                <a:off x="3408" y="1584"/>
                <a:ext cx="1344" cy="1248"/>
                <a:chOff x="3408" y="1584"/>
                <a:chExt cx="1344" cy="1248"/>
              </a:xfrm>
            </p:grpSpPr>
            <p:sp>
              <p:nvSpPr>
                <p:cNvPr id="103565" name="Line 141"/>
                <p:cNvSpPr>
                  <a:spLocks noChangeShapeType="1"/>
                </p:cNvSpPr>
                <p:nvPr/>
              </p:nvSpPr>
              <p:spPr bwMode="auto">
                <a:xfrm>
                  <a:off x="4752" y="1584"/>
                  <a:ext cx="0" cy="12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566" name="Line 142"/>
                <p:cNvSpPr>
                  <a:spLocks noChangeShapeType="1"/>
                </p:cNvSpPr>
                <p:nvPr/>
              </p:nvSpPr>
              <p:spPr bwMode="auto">
                <a:xfrm>
                  <a:off x="3408" y="1584"/>
                  <a:ext cx="0" cy="1248"/>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567" name="Line 143"/>
                <p:cNvSpPr>
                  <a:spLocks noChangeShapeType="1"/>
                </p:cNvSpPr>
                <p:nvPr/>
              </p:nvSpPr>
              <p:spPr bwMode="auto">
                <a:xfrm>
                  <a:off x="3408" y="2832"/>
                  <a:ext cx="1344" cy="0"/>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568" name="Line 144"/>
                <p:cNvSpPr>
                  <a:spLocks noChangeShapeType="1"/>
                </p:cNvSpPr>
                <p:nvPr/>
              </p:nvSpPr>
              <p:spPr bwMode="auto">
                <a:xfrm>
                  <a:off x="3408" y="1584"/>
                  <a:ext cx="134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grpSp>
          <p:sp>
            <p:nvSpPr>
              <p:cNvPr id="103569" name="Oval 145"/>
              <p:cNvSpPr>
                <a:spLocks noChangeArrowheads="1"/>
              </p:cNvSpPr>
              <p:nvPr/>
            </p:nvSpPr>
            <p:spPr bwMode="auto">
              <a:xfrm>
                <a:off x="2985" y="3216"/>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570" name="Oval 146"/>
              <p:cNvSpPr>
                <a:spLocks noChangeArrowheads="1"/>
              </p:cNvSpPr>
              <p:nvPr/>
            </p:nvSpPr>
            <p:spPr bwMode="auto">
              <a:xfrm>
                <a:off x="3321" y="1488"/>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571" name="Oval 147"/>
              <p:cNvSpPr>
                <a:spLocks noChangeArrowheads="1"/>
              </p:cNvSpPr>
              <p:nvPr/>
            </p:nvSpPr>
            <p:spPr bwMode="auto">
              <a:xfrm>
                <a:off x="3321" y="2752"/>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572" name="Oval 148"/>
              <p:cNvSpPr>
                <a:spLocks noChangeArrowheads="1"/>
              </p:cNvSpPr>
              <p:nvPr/>
            </p:nvSpPr>
            <p:spPr bwMode="auto">
              <a:xfrm>
                <a:off x="4665" y="2752"/>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573" name="Oval 149"/>
              <p:cNvSpPr>
                <a:spLocks noChangeArrowheads="1"/>
              </p:cNvSpPr>
              <p:nvPr/>
            </p:nvSpPr>
            <p:spPr bwMode="auto">
              <a:xfrm>
                <a:off x="4665" y="1488"/>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grpSp>
      </p:grpSp>
      <p:sp>
        <p:nvSpPr>
          <p:cNvPr id="103575" name="Line 151"/>
          <p:cNvSpPr>
            <a:spLocks noChangeShapeType="1"/>
          </p:cNvSpPr>
          <p:nvPr/>
        </p:nvSpPr>
        <p:spPr bwMode="auto">
          <a:xfrm>
            <a:off x="3891243" y="4699000"/>
            <a:ext cx="268941" cy="44824"/>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576" name="Line 152"/>
          <p:cNvSpPr>
            <a:spLocks noChangeShapeType="1"/>
          </p:cNvSpPr>
          <p:nvPr/>
        </p:nvSpPr>
        <p:spPr bwMode="auto">
          <a:xfrm flipH="1">
            <a:off x="3891243" y="4430059"/>
            <a:ext cx="268941" cy="34552"/>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590" name="Text Box 166"/>
          <p:cNvSpPr txBox="1">
            <a:spLocks noChangeArrowheads="1"/>
          </p:cNvSpPr>
          <p:nvPr/>
        </p:nvSpPr>
        <p:spPr bwMode="auto">
          <a:xfrm>
            <a:off x="3859860" y="4474883"/>
            <a:ext cx="470000" cy="255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r>
              <a:rPr lang="en-US" altLang="en-US" sz="529" b="1">
                <a:latin typeface="+mn-lt"/>
              </a:rPr>
              <a:t>Process </a:t>
            </a:r>
          </a:p>
          <a:p>
            <a:pPr algn="ctr" eaLnBrk="1" hangingPunct="1"/>
            <a:r>
              <a:rPr lang="en-US" altLang="en-US" sz="529" b="1">
                <a:latin typeface="+mn-lt"/>
              </a:rPr>
              <a:t>Pilots</a:t>
            </a:r>
            <a:endParaRPr lang="en-US" altLang="en-US" sz="471" b="1">
              <a:latin typeface="+mn-lt"/>
            </a:endParaRPr>
          </a:p>
        </p:txBody>
      </p:sp>
      <p:sp>
        <p:nvSpPr>
          <p:cNvPr id="103591" name="AutoShape 167"/>
          <p:cNvSpPr>
            <a:spLocks noChangeArrowheads="1"/>
          </p:cNvSpPr>
          <p:nvPr/>
        </p:nvSpPr>
        <p:spPr bwMode="auto">
          <a:xfrm>
            <a:off x="4228353" y="4374964"/>
            <a:ext cx="582706" cy="448235"/>
          </a:xfrm>
          <a:prstGeom prst="leftRightArrow">
            <a:avLst>
              <a:gd name="adj1" fmla="val 69657"/>
              <a:gd name="adj2" fmla="val 31044"/>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706" b="1" i="1">
                <a:latin typeface="+mn-lt"/>
              </a:rPr>
              <a:t>Optimization</a:t>
            </a:r>
          </a:p>
        </p:txBody>
      </p:sp>
      <p:sp>
        <p:nvSpPr>
          <p:cNvPr id="103592" name="AutoShape 168"/>
          <p:cNvSpPr>
            <a:spLocks noChangeArrowheads="1"/>
          </p:cNvSpPr>
          <p:nvPr/>
        </p:nvSpPr>
        <p:spPr bwMode="auto">
          <a:xfrm>
            <a:off x="5156574" y="4643905"/>
            <a:ext cx="524809" cy="358588"/>
          </a:xfrm>
          <a:prstGeom prst="diamond">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529" b="1" i="1">
                <a:latin typeface="+mn-lt"/>
              </a:rPr>
              <a:t>Evaluation</a:t>
            </a:r>
            <a:endParaRPr lang="en-US" altLang="en-US" sz="588" b="1" i="1">
              <a:latin typeface="+mn-lt"/>
            </a:endParaRPr>
          </a:p>
        </p:txBody>
      </p:sp>
      <p:sp>
        <p:nvSpPr>
          <p:cNvPr id="103593" name="Line 169"/>
          <p:cNvSpPr>
            <a:spLocks noChangeShapeType="1"/>
          </p:cNvSpPr>
          <p:nvPr/>
        </p:nvSpPr>
        <p:spPr bwMode="auto">
          <a:xfrm>
            <a:off x="5670177" y="4823199"/>
            <a:ext cx="19236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3594" name="Line 170"/>
          <p:cNvSpPr>
            <a:spLocks noChangeShapeType="1"/>
          </p:cNvSpPr>
          <p:nvPr/>
        </p:nvSpPr>
        <p:spPr bwMode="auto">
          <a:xfrm flipV="1">
            <a:off x="5869081" y="4374964"/>
            <a:ext cx="0" cy="44823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3595" name="Line 171"/>
          <p:cNvSpPr>
            <a:spLocks noChangeShapeType="1"/>
          </p:cNvSpPr>
          <p:nvPr/>
        </p:nvSpPr>
        <p:spPr bwMode="auto">
          <a:xfrm flipH="1">
            <a:off x="5683250" y="4374964"/>
            <a:ext cx="179294"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3596" name="Rectangle 172"/>
          <p:cNvSpPr>
            <a:spLocks noChangeArrowheads="1"/>
          </p:cNvSpPr>
          <p:nvPr/>
        </p:nvSpPr>
        <p:spPr bwMode="auto">
          <a:xfrm>
            <a:off x="5055721" y="4240493"/>
            <a:ext cx="627529" cy="268941"/>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706" b="1" i="1">
                <a:latin typeface="+mn-lt"/>
              </a:rPr>
              <a:t>Production</a:t>
            </a:r>
          </a:p>
          <a:p>
            <a:pPr algn="ctr" eaLnBrk="1" hangingPunct="1"/>
            <a:r>
              <a:rPr lang="en-US" altLang="en-US" sz="706" b="1" i="1">
                <a:latin typeface="+mn-lt"/>
              </a:rPr>
              <a:t>Design</a:t>
            </a:r>
          </a:p>
        </p:txBody>
      </p:sp>
      <p:sp>
        <p:nvSpPr>
          <p:cNvPr id="103597" name="Text Box 173"/>
          <p:cNvSpPr txBox="1">
            <a:spLocks noChangeArrowheads="1"/>
          </p:cNvSpPr>
          <p:nvPr/>
        </p:nvSpPr>
        <p:spPr bwMode="auto">
          <a:xfrm>
            <a:off x="4718144" y="4497307"/>
            <a:ext cx="806824" cy="273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55563" indent="-55563" algn="l">
              <a:defRPr sz="2400">
                <a:solidFill>
                  <a:schemeClr val="tx1"/>
                </a:solidFill>
                <a:latin typeface="Times New Roman" panose="02020603050405020304" pitchFamily="18" charset="0"/>
              </a:defRPr>
            </a:lvl1pPr>
            <a:lvl2pPr algn="l">
              <a:defRPr sz="2400">
                <a:solidFill>
                  <a:schemeClr val="tx1"/>
                </a:solidFill>
                <a:latin typeface="Times New Roman" panose="02020603050405020304" pitchFamily="18" charset="0"/>
              </a:defRPr>
            </a:lvl2pPr>
            <a:lvl3pPr algn="l">
              <a:defRPr sz="2400">
                <a:solidFill>
                  <a:schemeClr val="tx1"/>
                </a:solidFill>
                <a:latin typeface="Times New Roman" panose="02020603050405020304" pitchFamily="18" charset="0"/>
              </a:defRPr>
            </a:lvl3pPr>
            <a:lvl4pPr algn="l">
              <a:defRPr sz="2400">
                <a:solidFill>
                  <a:schemeClr val="tx1"/>
                </a:solidFill>
                <a:latin typeface="Times New Roman" panose="02020603050405020304" pitchFamily="18" charset="0"/>
              </a:defRPr>
            </a:lvl4pPr>
            <a:lvl5pPr algn="l">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buFontTx/>
              <a:buChar char="•"/>
            </a:pPr>
            <a:r>
              <a:rPr lang="en-US" altLang="en-US" sz="588" b="1" dirty="0">
                <a:latin typeface="+mn-lt"/>
              </a:rPr>
              <a:t>Product, Packaging</a:t>
            </a:r>
          </a:p>
        </p:txBody>
      </p:sp>
      <p:sp>
        <p:nvSpPr>
          <p:cNvPr id="103602" name="Rectangle 178"/>
          <p:cNvSpPr>
            <a:spLocks noChangeArrowheads="1"/>
          </p:cNvSpPr>
          <p:nvPr/>
        </p:nvSpPr>
        <p:spPr bwMode="auto">
          <a:xfrm>
            <a:off x="3227294" y="5135050"/>
            <a:ext cx="1318612" cy="345607"/>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eaLnBrk="1" hangingPunct="1"/>
            <a:r>
              <a:rPr lang="en-US" altLang="en-US" sz="823" b="1" i="1" dirty="0">
                <a:latin typeface="+mn-lt"/>
              </a:rPr>
              <a:t>Process Validation (IQ, OQ, PQ) Planning</a:t>
            </a:r>
          </a:p>
        </p:txBody>
      </p:sp>
      <p:grpSp>
        <p:nvGrpSpPr>
          <p:cNvPr id="103611" name="Group 187"/>
          <p:cNvGrpSpPr>
            <a:grpSpLocks/>
          </p:cNvGrpSpPr>
          <p:nvPr/>
        </p:nvGrpSpPr>
        <p:grpSpPr bwMode="auto">
          <a:xfrm>
            <a:off x="7844118" y="3924861"/>
            <a:ext cx="762000" cy="519206"/>
            <a:chOff x="2496" y="3413"/>
            <a:chExt cx="444" cy="330"/>
          </a:xfrm>
        </p:grpSpPr>
        <p:sp>
          <p:nvSpPr>
            <p:cNvPr id="103612" name="Freeform 188"/>
            <p:cNvSpPr>
              <a:spLocks/>
            </p:cNvSpPr>
            <p:nvPr/>
          </p:nvSpPr>
          <p:spPr bwMode="auto">
            <a:xfrm>
              <a:off x="2604" y="3499"/>
              <a:ext cx="10" cy="10"/>
            </a:xfrm>
            <a:custGeom>
              <a:avLst/>
              <a:gdLst>
                <a:gd name="T0" fmla="*/ 35 w 67"/>
                <a:gd name="T1" fmla="*/ 67 h 67"/>
                <a:gd name="T2" fmla="*/ 46 w 67"/>
                <a:gd name="T3" fmla="*/ 63 h 67"/>
                <a:gd name="T4" fmla="*/ 57 w 67"/>
                <a:gd name="T5" fmla="*/ 56 h 67"/>
                <a:gd name="T6" fmla="*/ 65 w 67"/>
                <a:gd name="T7" fmla="*/ 44 h 67"/>
                <a:gd name="T8" fmla="*/ 67 w 67"/>
                <a:gd name="T9" fmla="*/ 35 h 67"/>
                <a:gd name="T10" fmla="*/ 65 w 67"/>
                <a:gd name="T11" fmla="*/ 19 h 67"/>
                <a:gd name="T12" fmla="*/ 57 w 67"/>
                <a:gd name="T13" fmla="*/ 8 h 67"/>
                <a:gd name="T14" fmla="*/ 46 w 67"/>
                <a:gd name="T15" fmla="*/ 2 h 67"/>
                <a:gd name="T16" fmla="*/ 35 w 67"/>
                <a:gd name="T17" fmla="*/ 0 h 67"/>
                <a:gd name="T18" fmla="*/ 19 w 67"/>
                <a:gd name="T19" fmla="*/ 2 h 67"/>
                <a:gd name="T20" fmla="*/ 8 w 67"/>
                <a:gd name="T21" fmla="*/ 8 h 67"/>
                <a:gd name="T22" fmla="*/ 2 w 67"/>
                <a:gd name="T23" fmla="*/ 19 h 67"/>
                <a:gd name="T24" fmla="*/ 0 w 67"/>
                <a:gd name="T25" fmla="*/ 35 h 67"/>
                <a:gd name="T26" fmla="*/ 2 w 67"/>
                <a:gd name="T27" fmla="*/ 44 h 67"/>
                <a:gd name="T28" fmla="*/ 8 w 67"/>
                <a:gd name="T29" fmla="*/ 56 h 67"/>
                <a:gd name="T30" fmla="*/ 19 w 67"/>
                <a:gd name="T31" fmla="*/ 63 h 67"/>
                <a:gd name="T32" fmla="*/ 35 w 67"/>
                <a:gd name="T33" fmla="*/ 67 h 67"/>
                <a:gd name="T34" fmla="*/ 35 w 67"/>
                <a:gd name="T35"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67">
                  <a:moveTo>
                    <a:pt x="35" y="67"/>
                  </a:moveTo>
                  <a:lnTo>
                    <a:pt x="46" y="63"/>
                  </a:lnTo>
                  <a:lnTo>
                    <a:pt x="57" y="56"/>
                  </a:lnTo>
                  <a:lnTo>
                    <a:pt x="65" y="44"/>
                  </a:lnTo>
                  <a:lnTo>
                    <a:pt x="67" y="35"/>
                  </a:lnTo>
                  <a:lnTo>
                    <a:pt x="65" y="19"/>
                  </a:lnTo>
                  <a:lnTo>
                    <a:pt x="57" y="8"/>
                  </a:lnTo>
                  <a:lnTo>
                    <a:pt x="46" y="2"/>
                  </a:lnTo>
                  <a:lnTo>
                    <a:pt x="35" y="0"/>
                  </a:lnTo>
                  <a:lnTo>
                    <a:pt x="19" y="2"/>
                  </a:lnTo>
                  <a:lnTo>
                    <a:pt x="8" y="8"/>
                  </a:lnTo>
                  <a:lnTo>
                    <a:pt x="2" y="19"/>
                  </a:lnTo>
                  <a:lnTo>
                    <a:pt x="0" y="35"/>
                  </a:lnTo>
                  <a:lnTo>
                    <a:pt x="2" y="44"/>
                  </a:lnTo>
                  <a:lnTo>
                    <a:pt x="8" y="56"/>
                  </a:lnTo>
                  <a:lnTo>
                    <a:pt x="19" y="63"/>
                  </a:lnTo>
                  <a:lnTo>
                    <a:pt x="35" y="67"/>
                  </a:lnTo>
                  <a:lnTo>
                    <a:pt x="35" y="67"/>
                  </a:lnTo>
                  <a:close/>
                </a:path>
              </a:pathLst>
            </a:custGeom>
            <a:solidFill>
              <a:srgbClr val="C2D6C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13" name="Freeform 189"/>
            <p:cNvSpPr>
              <a:spLocks/>
            </p:cNvSpPr>
            <p:nvPr/>
          </p:nvSpPr>
          <p:spPr bwMode="auto">
            <a:xfrm>
              <a:off x="2754" y="3506"/>
              <a:ext cx="105" cy="117"/>
            </a:xfrm>
            <a:custGeom>
              <a:avLst/>
              <a:gdLst>
                <a:gd name="T0" fmla="*/ 418 w 764"/>
                <a:gd name="T1" fmla="*/ 760 h 764"/>
                <a:gd name="T2" fmla="*/ 490 w 764"/>
                <a:gd name="T3" fmla="*/ 745 h 764"/>
                <a:gd name="T4" fmla="*/ 561 w 764"/>
                <a:gd name="T5" fmla="*/ 715 h 764"/>
                <a:gd name="T6" fmla="*/ 621 w 764"/>
                <a:gd name="T7" fmla="*/ 675 h 764"/>
                <a:gd name="T8" fmla="*/ 675 w 764"/>
                <a:gd name="T9" fmla="*/ 624 h 764"/>
                <a:gd name="T10" fmla="*/ 715 w 764"/>
                <a:gd name="T11" fmla="*/ 563 h 764"/>
                <a:gd name="T12" fmla="*/ 745 w 764"/>
                <a:gd name="T13" fmla="*/ 492 h 764"/>
                <a:gd name="T14" fmla="*/ 760 w 764"/>
                <a:gd name="T15" fmla="*/ 420 h 764"/>
                <a:gd name="T16" fmla="*/ 760 w 764"/>
                <a:gd name="T17" fmla="*/ 342 h 764"/>
                <a:gd name="T18" fmla="*/ 745 w 764"/>
                <a:gd name="T19" fmla="*/ 268 h 764"/>
                <a:gd name="T20" fmla="*/ 715 w 764"/>
                <a:gd name="T21" fmla="*/ 198 h 764"/>
                <a:gd name="T22" fmla="*/ 675 w 764"/>
                <a:gd name="T23" fmla="*/ 137 h 764"/>
                <a:gd name="T24" fmla="*/ 621 w 764"/>
                <a:gd name="T25" fmla="*/ 86 h 764"/>
                <a:gd name="T26" fmla="*/ 561 w 764"/>
                <a:gd name="T27" fmla="*/ 44 h 764"/>
                <a:gd name="T28" fmla="*/ 490 w 764"/>
                <a:gd name="T29" fmla="*/ 17 h 764"/>
                <a:gd name="T30" fmla="*/ 418 w 764"/>
                <a:gd name="T31" fmla="*/ 2 h 764"/>
                <a:gd name="T32" fmla="*/ 340 w 764"/>
                <a:gd name="T33" fmla="*/ 2 h 764"/>
                <a:gd name="T34" fmla="*/ 266 w 764"/>
                <a:gd name="T35" fmla="*/ 17 h 764"/>
                <a:gd name="T36" fmla="*/ 196 w 764"/>
                <a:gd name="T37" fmla="*/ 44 h 764"/>
                <a:gd name="T38" fmla="*/ 135 w 764"/>
                <a:gd name="T39" fmla="*/ 86 h 764"/>
                <a:gd name="T40" fmla="*/ 85 w 764"/>
                <a:gd name="T41" fmla="*/ 137 h 764"/>
                <a:gd name="T42" fmla="*/ 43 w 764"/>
                <a:gd name="T43" fmla="*/ 198 h 764"/>
                <a:gd name="T44" fmla="*/ 17 w 764"/>
                <a:gd name="T45" fmla="*/ 268 h 764"/>
                <a:gd name="T46" fmla="*/ 2 w 764"/>
                <a:gd name="T47" fmla="*/ 342 h 764"/>
                <a:gd name="T48" fmla="*/ 2 w 764"/>
                <a:gd name="T49" fmla="*/ 420 h 764"/>
                <a:gd name="T50" fmla="*/ 17 w 764"/>
                <a:gd name="T51" fmla="*/ 492 h 764"/>
                <a:gd name="T52" fmla="*/ 43 w 764"/>
                <a:gd name="T53" fmla="*/ 563 h 764"/>
                <a:gd name="T54" fmla="*/ 85 w 764"/>
                <a:gd name="T55" fmla="*/ 624 h 764"/>
                <a:gd name="T56" fmla="*/ 135 w 764"/>
                <a:gd name="T57" fmla="*/ 675 h 764"/>
                <a:gd name="T58" fmla="*/ 196 w 764"/>
                <a:gd name="T59" fmla="*/ 715 h 764"/>
                <a:gd name="T60" fmla="*/ 266 w 764"/>
                <a:gd name="T61" fmla="*/ 745 h 764"/>
                <a:gd name="T62" fmla="*/ 340 w 764"/>
                <a:gd name="T63" fmla="*/ 760 h 764"/>
                <a:gd name="T64" fmla="*/ 380 w 764"/>
                <a:gd name="T65" fmla="*/ 76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4" h="764">
                  <a:moveTo>
                    <a:pt x="380" y="764"/>
                  </a:moveTo>
                  <a:lnTo>
                    <a:pt x="418" y="760"/>
                  </a:lnTo>
                  <a:lnTo>
                    <a:pt x="456" y="755"/>
                  </a:lnTo>
                  <a:lnTo>
                    <a:pt x="490" y="745"/>
                  </a:lnTo>
                  <a:lnTo>
                    <a:pt x="528" y="732"/>
                  </a:lnTo>
                  <a:lnTo>
                    <a:pt x="561" y="715"/>
                  </a:lnTo>
                  <a:lnTo>
                    <a:pt x="593" y="698"/>
                  </a:lnTo>
                  <a:lnTo>
                    <a:pt x="621" y="675"/>
                  </a:lnTo>
                  <a:lnTo>
                    <a:pt x="650" y="652"/>
                  </a:lnTo>
                  <a:lnTo>
                    <a:pt x="675" y="624"/>
                  </a:lnTo>
                  <a:lnTo>
                    <a:pt x="696" y="595"/>
                  </a:lnTo>
                  <a:lnTo>
                    <a:pt x="715" y="563"/>
                  </a:lnTo>
                  <a:lnTo>
                    <a:pt x="734" y="530"/>
                  </a:lnTo>
                  <a:lnTo>
                    <a:pt x="745" y="492"/>
                  </a:lnTo>
                  <a:lnTo>
                    <a:pt x="755" y="458"/>
                  </a:lnTo>
                  <a:lnTo>
                    <a:pt x="760" y="420"/>
                  </a:lnTo>
                  <a:lnTo>
                    <a:pt x="764" y="382"/>
                  </a:lnTo>
                  <a:lnTo>
                    <a:pt x="760" y="342"/>
                  </a:lnTo>
                  <a:lnTo>
                    <a:pt x="755" y="304"/>
                  </a:lnTo>
                  <a:lnTo>
                    <a:pt x="745" y="268"/>
                  </a:lnTo>
                  <a:lnTo>
                    <a:pt x="734" y="234"/>
                  </a:lnTo>
                  <a:lnTo>
                    <a:pt x="715" y="198"/>
                  </a:lnTo>
                  <a:lnTo>
                    <a:pt x="696" y="169"/>
                  </a:lnTo>
                  <a:lnTo>
                    <a:pt x="675" y="137"/>
                  </a:lnTo>
                  <a:lnTo>
                    <a:pt x="650" y="112"/>
                  </a:lnTo>
                  <a:lnTo>
                    <a:pt x="621" y="86"/>
                  </a:lnTo>
                  <a:lnTo>
                    <a:pt x="593" y="63"/>
                  </a:lnTo>
                  <a:lnTo>
                    <a:pt x="561" y="44"/>
                  </a:lnTo>
                  <a:lnTo>
                    <a:pt x="528" y="31"/>
                  </a:lnTo>
                  <a:lnTo>
                    <a:pt x="490" y="17"/>
                  </a:lnTo>
                  <a:lnTo>
                    <a:pt x="456" y="8"/>
                  </a:lnTo>
                  <a:lnTo>
                    <a:pt x="418" y="2"/>
                  </a:lnTo>
                  <a:lnTo>
                    <a:pt x="380" y="0"/>
                  </a:lnTo>
                  <a:lnTo>
                    <a:pt x="340" y="2"/>
                  </a:lnTo>
                  <a:lnTo>
                    <a:pt x="302" y="8"/>
                  </a:lnTo>
                  <a:lnTo>
                    <a:pt x="266" y="17"/>
                  </a:lnTo>
                  <a:lnTo>
                    <a:pt x="232" y="31"/>
                  </a:lnTo>
                  <a:lnTo>
                    <a:pt x="196" y="44"/>
                  </a:lnTo>
                  <a:lnTo>
                    <a:pt x="167" y="63"/>
                  </a:lnTo>
                  <a:lnTo>
                    <a:pt x="135" y="86"/>
                  </a:lnTo>
                  <a:lnTo>
                    <a:pt x="110" y="112"/>
                  </a:lnTo>
                  <a:lnTo>
                    <a:pt x="85" y="137"/>
                  </a:lnTo>
                  <a:lnTo>
                    <a:pt x="62" y="169"/>
                  </a:lnTo>
                  <a:lnTo>
                    <a:pt x="43" y="198"/>
                  </a:lnTo>
                  <a:lnTo>
                    <a:pt x="30" y="234"/>
                  </a:lnTo>
                  <a:lnTo>
                    <a:pt x="17" y="268"/>
                  </a:lnTo>
                  <a:lnTo>
                    <a:pt x="7" y="304"/>
                  </a:lnTo>
                  <a:lnTo>
                    <a:pt x="2" y="342"/>
                  </a:lnTo>
                  <a:lnTo>
                    <a:pt x="0" y="382"/>
                  </a:lnTo>
                  <a:lnTo>
                    <a:pt x="2" y="420"/>
                  </a:lnTo>
                  <a:lnTo>
                    <a:pt x="7" y="458"/>
                  </a:lnTo>
                  <a:lnTo>
                    <a:pt x="17" y="492"/>
                  </a:lnTo>
                  <a:lnTo>
                    <a:pt x="30" y="530"/>
                  </a:lnTo>
                  <a:lnTo>
                    <a:pt x="43" y="563"/>
                  </a:lnTo>
                  <a:lnTo>
                    <a:pt x="62" y="595"/>
                  </a:lnTo>
                  <a:lnTo>
                    <a:pt x="85" y="624"/>
                  </a:lnTo>
                  <a:lnTo>
                    <a:pt x="110" y="652"/>
                  </a:lnTo>
                  <a:lnTo>
                    <a:pt x="135" y="675"/>
                  </a:lnTo>
                  <a:lnTo>
                    <a:pt x="167" y="698"/>
                  </a:lnTo>
                  <a:lnTo>
                    <a:pt x="196" y="715"/>
                  </a:lnTo>
                  <a:lnTo>
                    <a:pt x="232" y="732"/>
                  </a:lnTo>
                  <a:lnTo>
                    <a:pt x="266" y="745"/>
                  </a:lnTo>
                  <a:lnTo>
                    <a:pt x="302" y="755"/>
                  </a:lnTo>
                  <a:lnTo>
                    <a:pt x="340" y="760"/>
                  </a:lnTo>
                  <a:lnTo>
                    <a:pt x="380" y="764"/>
                  </a:lnTo>
                  <a:lnTo>
                    <a:pt x="380" y="764"/>
                  </a:lnTo>
                  <a:close/>
                </a:path>
              </a:pathLst>
            </a:custGeom>
            <a:solidFill>
              <a:srgbClr val="6670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14" name="Freeform 190"/>
            <p:cNvSpPr>
              <a:spLocks/>
            </p:cNvSpPr>
            <p:nvPr/>
          </p:nvSpPr>
          <p:spPr bwMode="auto">
            <a:xfrm>
              <a:off x="2679" y="3422"/>
              <a:ext cx="259" cy="290"/>
            </a:xfrm>
            <a:custGeom>
              <a:avLst/>
              <a:gdLst>
                <a:gd name="T0" fmla="*/ 0 w 1888"/>
                <a:gd name="T1" fmla="*/ 845 h 1883"/>
                <a:gd name="T2" fmla="*/ 57 w 1888"/>
                <a:gd name="T3" fmla="*/ 615 h 1883"/>
                <a:gd name="T4" fmla="*/ 206 w 1888"/>
                <a:gd name="T5" fmla="*/ 351 h 1883"/>
                <a:gd name="T6" fmla="*/ 462 w 1888"/>
                <a:gd name="T7" fmla="*/ 116 h 1883"/>
                <a:gd name="T8" fmla="*/ 755 w 1888"/>
                <a:gd name="T9" fmla="*/ 5 h 1883"/>
                <a:gd name="T10" fmla="*/ 1099 w 1888"/>
                <a:gd name="T11" fmla="*/ 0 h 1883"/>
                <a:gd name="T12" fmla="*/ 1451 w 1888"/>
                <a:gd name="T13" fmla="*/ 112 h 1883"/>
                <a:gd name="T14" fmla="*/ 1641 w 1888"/>
                <a:gd name="T15" fmla="*/ 254 h 1883"/>
                <a:gd name="T16" fmla="*/ 1837 w 1888"/>
                <a:gd name="T17" fmla="*/ 543 h 1883"/>
                <a:gd name="T18" fmla="*/ 1879 w 1888"/>
                <a:gd name="T19" fmla="*/ 777 h 1883"/>
                <a:gd name="T20" fmla="*/ 1888 w 1888"/>
                <a:gd name="T21" fmla="*/ 1075 h 1883"/>
                <a:gd name="T22" fmla="*/ 1812 w 1888"/>
                <a:gd name="T23" fmla="*/ 1351 h 1883"/>
                <a:gd name="T24" fmla="*/ 1647 w 1888"/>
                <a:gd name="T25" fmla="*/ 1606 h 1883"/>
                <a:gd name="T26" fmla="*/ 1363 w 1888"/>
                <a:gd name="T27" fmla="*/ 1784 h 1883"/>
                <a:gd name="T28" fmla="*/ 1082 w 1888"/>
                <a:gd name="T29" fmla="*/ 1883 h 1883"/>
                <a:gd name="T30" fmla="*/ 671 w 1888"/>
                <a:gd name="T31" fmla="*/ 1857 h 1883"/>
                <a:gd name="T32" fmla="*/ 458 w 1888"/>
                <a:gd name="T33" fmla="*/ 1744 h 1883"/>
                <a:gd name="T34" fmla="*/ 1192 w 1888"/>
                <a:gd name="T35" fmla="*/ 1731 h 1883"/>
                <a:gd name="T36" fmla="*/ 1192 w 1888"/>
                <a:gd name="T37" fmla="*/ 1693 h 1883"/>
                <a:gd name="T38" fmla="*/ 1280 w 1888"/>
                <a:gd name="T39" fmla="*/ 1663 h 1883"/>
                <a:gd name="T40" fmla="*/ 1468 w 1888"/>
                <a:gd name="T41" fmla="*/ 1518 h 1883"/>
                <a:gd name="T42" fmla="*/ 1652 w 1888"/>
                <a:gd name="T43" fmla="*/ 1288 h 1883"/>
                <a:gd name="T44" fmla="*/ 1729 w 1888"/>
                <a:gd name="T45" fmla="*/ 1070 h 1883"/>
                <a:gd name="T46" fmla="*/ 1729 w 1888"/>
                <a:gd name="T47" fmla="*/ 807 h 1883"/>
                <a:gd name="T48" fmla="*/ 1622 w 1888"/>
                <a:gd name="T49" fmla="*/ 513 h 1883"/>
                <a:gd name="T50" fmla="*/ 1459 w 1888"/>
                <a:gd name="T51" fmla="*/ 313 h 1883"/>
                <a:gd name="T52" fmla="*/ 1228 w 1888"/>
                <a:gd name="T53" fmla="*/ 182 h 1883"/>
                <a:gd name="T54" fmla="*/ 1025 w 1888"/>
                <a:gd name="T55" fmla="*/ 140 h 1883"/>
                <a:gd name="T56" fmla="*/ 824 w 1888"/>
                <a:gd name="T57" fmla="*/ 146 h 1883"/>
                <a:gd name="T58" fmla="*/ 635 w 1888"/>
                <a:gd name="T59" fmla="*/ 199 h 1883"/>
                <a:gd name="T60" fmla="*/ 474 w 1888"/>
                <a:gd name="T61" fmla="*/ 271 h 1883"/>
                <a:gd name="T62" fmla="*/ 318 w 1888"/>
                <a:gd name="T63" fmla="*/ 439 h 1883"/>
                <a:gd name="T64" fmla="*/ 166 w 1888"/>
                <a:gd name="T65" fmla="*/ 680 h 1883"/>
                <a:gd name="T66" fmla="*/ 120 w 1888"/>
                <a:gd name="T67" fmla="*/ 897 h 1883"/>
                <a:gd name="T68" fmla="*/ 0 w 1888"/>
                <a:gd name="T69" fmla="*/ 845 h 1883"/>
                <a:gd name="T70" fmla="*/ 0 w 1888"/>
                <a:gd name="T71" fmla="*/ 845 h 1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88" h="1883">
                  <a:moveTo>
                    <a:pt x="0" y="845"/>
                  </a:moveTo>
                  <a:lnTo>
                    <a:pt x="57" y="615"/>
                  </a:lnTo>
                  <a:lnTo>
                    <a:pt x="206" y="351"/>
                  </a:lnTo>
                  <a:lnTo>
                    <a:pt x="462" y="116"/>
                  </a:lnTo>
                  <a:lnTo>
                    <a:pt x="755" y="5"/>
                  </a:lnTo>
                  <a:lnTo>
                    <a:pt x="1099" y="0"/>
                  </a:lnTo>
                  <a:lnTo>
                    <a:pt x="1451" y="112"/>
                  </a:lnTo>
                  <a:lnTo>
                    <a:pt x="1641" y="254"/>
                  </a:lnTo>
                  <a:lnTo>
                    <a:pt x="1837" y="543"/>
                  </a:lnTo>
                  <a:lnTo>
                    <a:pt x="1879" y="777"/>
                  </a:lnTo>
                  <a:lnTo>
                    <a:pt x="1888" y="1075"/>
                  </a:lnTo>
                  <a:lnTo>
                    <a:pt x="1812" y="1351"/>
                  </a:lnTo>
                  <a:lnTo>
                    <a:pt x="1647" y="1606"/>
                  </a:lnTo>
                  <a:lnTo>
                    <a:pt x="1363" y="1784"/>
                  </a:lnTo>
                  <a:lnTo>
                    <a:pt x="1082" y="1883"/>
                  </a:lnTo>
                  <a:lnTo>
                    <a:pt x="671" y="1857"/>
                  </a:lnTo>
                  <a:lnTo>
                    <a:pt x="458" y="1744"/>
                  </a:lnTo>
                  <a:lnTo>
                    <a:pt x="1192" y="1731"/>
                  </a:lnTo>
                  <a:lnTo>
                    <a:pt x="1192" y="1693"/>
                  </a:lnTo>
                  <a:lnTo>
                    <a:pt x="1280" y="1663"/>
                  </a:lnTo>
                  <a:lnTo>
                    <a:pt x="1468" y="1518"/>
                  </a:lnTo>
                  <a:lnTo>
                    <a:pt x="1652" y="1288"/>
                  </a:lnTo>
                  <a:lnTo>
                    <a:pt x="1729" y="1070"/>
                  </a:lnTo>
                  <a:lnTo>
                    <a:pt x="1729" y="807"/>
                  </a:lnTo>
                  <a:lnTo>
                    <a:pt x="1622" y="513"/>
                  </a:lnTo>
                  <a:lnTo>
                    <a:pt x="1459" y="313"/>
                  </a:lnTo>
                  <a:lnTo>
                    <a:pt x="1228" y="182"/>
                  </a:lnTo>
                  <a:lnTo>
                    <a:pt x="1025" y="140"/>
                  </a:lnTo>
                  <a:lnTo>
                    <a:pt x="824" y="146"/>
                  </a:lnTo>
                  <a:lnTo>
                    <a:pt x="635" y="199"/>
                  </a:lnTo>
                  <a:lnTo>
                    <a:pt x="474" y="271"/>
                  </a:lnTo>
                  <a:lnTo>
                    <a:pt x="318" y="439"/>
                  </a:lnTo>
                  <a:lnTo>
                    <a:pt x="166" y="680"/>
                  </a:lnTo>
                  <a:lnTo>
                    <a:pt x="120" y="897"/>
                  </a:lnTo>
                  <a:lnTo>
                    <a:pt x="0" y="845"/>
                  </a:lnTo>
                  <a:lnTo>
                    <a:pt x="0" y="845"/>
                  </a:lnTo>
                  <a:close/>
                </a:path>
              </a:pathLst>
            </a:custGeom>
            <a:solidFill>
              <a:srgbClr val="D4EBD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15" name="Freeform 191"/>
            <p:cNvSpPr>
              <a:spLocks/>
            </p:cNvSpPr>
            <p:nvPr/>
          </p:nvSpPr>
          <p:spPr bwMode="auto">
            <a:xfrm>
              <a:off x="2696" y="3453"/>
              <a:ext cx="221" cy="222"/>
            </a:xfrm>
            <a:custGeom>
              <a:avLst/>
              <a:gdLst>
                <a:gd name="T0" fmla="*/ 116 w 1604"/>
                <a:gd name="T1" fmla="*/ 688 h 1449"/>
                <a:gd name="T2" fmla="*/ 669 w 1604"/>
                <a:gd name="T3" fmla="*/ 665 h 1449"/>
                <a:gd name="T4" fmla="*/ 684 w 1604"/>
                <a:gd name="T5" fmla="*/ 614 h 1449"/>
                <a:gd name="T6" fmla="*/ 414 w 1604"/>
                <a:gd name="T7" fmla="*/ 124 h 1449"/>
                <a:gd name="T8" fmla="*/ 325 w 1604"/>
                <a:gd name="T9" fmla="*/ 95 h 1449"/>
                <a:gd name="T10" fmla="*/ 503 w 1604"/>
                <a:gd name="T11" fmla="*/ 0 h 1449"/>
                <a:gd name="T12" fmla="*/ 482 w 1604"/>
                <a:gd name="T13" fmla="*/ 78 h 1449"/>
                <a:gd name="T14" fmla="*/ 724 w 1604"/>
                <a:gd name="T15" fmla="*/ 437 h 1449"/>
                <a:gd name="T16" fmla="*/ 800 w 1604"/>
                <a:gd name="T17" fmla="*/ 420 h 1449"/>
                <a:gd name="T18" fmla="*/ 887 w 1604"/>
                <a:gd name="T19" fmla="*/ 475 h 1449"/>
                <a:gd name="T20" fmla="*/ 1159 w 1604"/>
                <a:gd name="T21" fmla="*/ 72 h 1449"/>
                <a:gd name="T22" fmla="*/ 1156 w 1604"/>
                <a:gd name="T23" fmla="*/ 0 h 1449"/>
                <a:gd name="T24" fmla="*/ 1300 w 1604"/>
                <a:gd name="T25" fmla="*/ 99 h 1449"/>
                <a:gd name="T26" fmla="*/ 1213 w 1604"/>
                <a:gd name="T27" fmla="*/ 129 h 1449"/>
                <a:gd name="T28" fmla="*/ 943 w 1604"/>
                <a:gd name="T29" fmla="*/ 620 h 1449"/>
                <a:gd name="T30" fmla="*/ 948 w 1604"/>
                <a:gd name="T31" fmla="*/ 675 h 1449"/>
                <a:gd name="T32" fmla="*/ 1536 w 1604"/>
                <a:gd name="T33" fmla="*/ 700 h 1449"/>
                <a:gd name="T34" fmla="*/ 1604 w 1604"/>
                <a:gd name="T35" fmla="*/ 673 h 1449"/>
                <a:gd name="T36" fmla="*/ 1587 w 1604"/>
                <a:gd name="T37" fmla="*/ 812 h 1449"/>
                <a:gd name="T38" fmla="*/ 1519 w 1604"/>
                <a:gd name="T39" fmla="*/ 783 h 1449"/>
                <a:gd name="T40" fmla="*/ 952 w 1604"/>
                <a:gd name="T41" fmla="*/ 795 h 1449"/>
                <a:gd name="T42" fmla="*/ 948 w 1604"/>
                <a:gd name="T43" fmla="*/ 827 h 1449"/>
                <a:gd name="T44" fmla="*/ 1224 w 1604"/>
                <a:gd name="T45" fmla="*/ 1338 h 1449"/>
                <a:gd name="T46" fmla="*/ 1281 w 1604"/>
                <a:gd name="T47" fmla="*/ 1365 h 1449"/>
                <a:gd name="T48" fmla="*/ 1142 w 1604"/>
                <a:gd name="T49" fmla="*/ 1449 h 1449"/>
                <a:gd name="T50" fmla="*/ 1161 w 1604"/>
                <a:gd name="T51" fmla="*/ 1373 h 1449"/>
                <a:gd name="T52" fmla="*/ 694 w 1604"/>
                <a:gd name="T53" fmla="*/ 789 h 1449"/>
                <a:gd name="T54" fmla="*/ 593 w 1604"/>
                <a:gd name="T55" fmla="*/ 776 h 1449"/>
                <a:gd name="T56" fmla="*/ 144 w 1604"/>
                <a:gd name="T57" fmla="*/ 760 h 1449"/>
                <a:gd name="T58" fmla="*/ 0 w 1604"/>
                <a:gd name="T59" fmla="*/ 719 h 1449"/>
                <a:gd name="T60" fmla="*/ 116 w 1604"/>
                <a:gd name="T61" fmla="*/ 688 h 1449"/>
                <a:gd name="T62" fmla="*/ 116 w 1604"/>
                <a:gd name="T63" fmla="*/ 688 h 1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04" h="1449">
                  <a:moveTo>
                    <a:pt x="116" y="688"/>
                  </a:moveTo>
                  <a:lnTo>
                    <a:pt x="669" y="665"/>
                  </a:lnTo>
                  <a:lnTo>
                    <a:pt x="684" y="614"/>
                  </a:lnTo>
                  <a:lnTo>
                    <a:pt x="414" y="124"/>
                  </a:lnTo>
                  <a:lnTo>
                    <a:pt x="325" y="95"/>
                  </a:lnTo>
                  <a:lnTo>
                    <a:pt x="503" y="0"/>
                  </a:lnTo>
                  <a:lnTo>
                    <a:pt x="482" y="78"/>
                  </a:lnTo>
                  <a:lnTo>
                    <a:pt x="724" y="437"/>
                  </a:lnTo>
                  <a:lnTo>
                    <a:pt x="800" y="420"/>
                  </a:lnTo>
                  <a:lnTo>
                    <a:pt x="887" y="475"/>
                  </a:lnTo>
                  <a:lnTo>
                    <a:pt x="1159" y="72"/>
                  </a:lnTo>
                  <a:lnTo>
                    <a:pt x="1156" y="0"/>
                  </a:lnTo>
                  <a:lnTo>
                    <a:pt x="1300" y="99"/>
                  </a:lnTo>
                  <a:lnTo>
                    <a:pt x="1213" y="129"/>
                  </a:lnTo>
                  <a:lnTo>
                    <a:pt x="943" y="620"/>
                  </a:lnTo>
                  <a:lnTo>
                    <a:pt x="948" y="675"/>
                  </a:lnTo>
                  <a:lnTo>
                    <a:pt x="1536" y="700"/>
                  </a:lnTo>
                  <a:lnTo>
                    <a:pt x="1604" y="673"/>
                  </a:lnTo>
                  <a:lnTo>
                    <a:pt x="1587" y="812"/>
                  </a:lnTo>
                  <a:lnTo>
                    <a:pt x="1519" y="783"/>
                  </a:lnTo>
                  <a:lnTo>
                    <a:pt x="952" y="795"/>
                  </a:lnTo>
                  <a:lnTo>
                    <a:pt x="948" y="827"/>
                  </a:lnTo>
                  <a:lnTo>
                    <a:pt x="1224" y="1338"/>
                  </a:lnTo>
                  <a:lnTo>
                    <a:pt x="1281" y="1365"/>
                  </a:lnTo>
                  <a:lnTo>
                    <a:pt x="1142" y="1449"/>
                  </a:lnTo>
                  <a:lnTo>
                    <a:pt x="1161" y="1373"/>
                  </a:lnTo>
                  <a:lnTo>
                    <a:pt x="694" y="789"/>
                  </a:lnTo>
                  <a:lnTo>
                    <a:pt x="593" y="776"/>
                  </a:lnTo>
                  <a:lnTo>
                    <a:pt x="144" y="760"/>
                  </a:lnTo>
                  <a:lnTo>
                    <a:pt x="0" y="719"/>
                  </a:lnTo>
                  <a:lnTo>
                    <a:pt x="116" y="688"/>
                  </a:lnTo>
                  <a:lnTo>
                    <a:pt x="116" y="688"/>
                  </a:lnTo>
                  <a:close/>
                </a:path>
              </a:pathLst>
            </a:custGeom>
            <a:solidFill>
              <a:srgbClr val="C2D6C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16" name="Freeform 192"/>
            <p:cNvSpPr>
              <a:spLocks/>
            </p:cNvSpPr>
            <p:nvPr/>
          </p:nvSpPr>
          <p:spPr bwMode="auto">
            <a:xfrm>
              <a:off x="2782" y="3573"/>
              <a:ext cx="56" cy="58"/>
            </a:xfrm>
            <a:custGeom>
              <a:avLst/>
              <a:gdLst>
                <a:gd name="T0" fmla="*/ 120 w 405"/>
                <a:gd name="T1" fmla="*/ 0 h 382"/>
                <a:gd name="T2" fmla="*/ 82 w 405"/>
                <a:gd name="T3" fmla="*/ 45 h 382"/>
                <a:gd name="T4" fmla="*/ 74 w 405"/>
                <a:gd name="T5" fmla="*/ 220 h 382"/>
                <a:gd name="T6" fmla="*/ 0 w 405"/>
                <a:gd name="T7" fmla="*/ 296 h 382"/>
                <a:gd name="T8" fmla="*/ 2 w 405"/>
                <a:gd name="T9" fmla="*/ 376 h 382"/>
                <a:gd name="T10" fmla="*/ 401 w 405"/>
                <a:gd name="T11" fmla="*/ 382 h 382"/>
                <a:gd name="T12" fmla="*/ 405 w 405"/>
                <a:gd name="T13" fmla="*/ 323 h 382"/>
                <a:gd name="T14" fmla="*/ 289 w 405"/>
                <a:gd name="T15" fmla="*/ 250 h 382"/>
                <a:gd name="T16" fmla="*/ 270 w 405"/>
                <a:gd name="T17" fmla="*/ 7 h 382"/>
                <a:gd name="T18" fmla="*/ 251 w 405"/>
                <a:gd name="T19" fmla="*/ 3 h 382"/>
                <a:gd name="T20" fmla="*/ 184 w 405"/>
                <a:gd name="T21" fmla="*/ 24 h 382"/>
                <a:gd name="T22" fmla="*/ 120 w 405"/>
                <a:gd name="T23" fmla="*/ 0 h 382"/>
                <a:gd name="T24" fmla="*/ 120 w 405"/>
                <a:gd name="T25"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5" h="382">
                  <a:moveTo>
                    <a:pt x="120" y="0"/>
                  </a:moveTo>
                  <a:lnTo>
                    <a:pt x="82" y="45"/>
                  </a:lnTo>
                  <a:lnTo>
                    <a:pt x="74" y="220"/>
                  </a:lnTo>
                  <a:lnTo>
                    <a:pt x="0" y="296"/>
                  </a:lnTo>
                  <a:lnTo>
                    <a:pt x="2" y="376"/>
                  </a:lnTo>
                  <a:lnTo>
                    <a:pt x="401" y="382"/>
                  </a:lnTo>
                  <a:lnTo>
                    <a:pt x="405" y="323"/>
                  </a:lnTo>
                  <a:lnTo>
                    <a:pt x="289" y="250"/>
                  </a:lnTo>
                  <a:lnTo>
                    <a:pt x="270" y="7"/>
                  </a:lnTo>
                  <a:lnTo>
                    <a:pt x="251" y="3"/>
                  </a:lnTo>
                  <a:lnTo>
                    <a:pt x="184" y="24"/>
                  </a:lnTo>
                  <a:lnTo>
                    <a:pt x="120" y="0"/>
                  </a:lnTo>
                  <a:lnTo>
                    <a:pt x="120" y="0"/>
                  </a:lnTo>
                  <a:close/>
                </a:path>
              </a:pathLst>
            </a:custGeom>
            <a:solidFill>
              <a:srgbClr val="B0C2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17" name="Freeform 193"/>
            <p:cNvSpPr>
              <a:spLocks/>
            </p:cNvSpPr>
            <p:nvPr/>
          </p:nvSpPr>
          <p:spPr bwMode="auto">
            <a:xfrm>
              <a:off x="2576" y="3534"/>
              <a:ext cx="216" cy="186"/>
            </a:xfrm>
            <a:custGeom>
              <a:avLst/>
              <a:gdLst>
                <a:gd name="T0" fmla="*/ 29 w 1569"/>
                <a:gd name="T1" fmla="*/ 0 h 1208"/>
                <a:gd name="T2" fmla="*/ 0 w 1569"/>
                <a:gd name="T3" fmla="*/ 653 h 1208"/>
                <a:gd name="T4" fmla="*/ 268 w 1569"/>
                <a:gd name="T5" fmla="*/ 1208 h 1208"/>
                <a:gd name="T6" fmla="*/ 1097 w 1569"/>
                <a:gd name="T7" fmla="*/ 1208 h 1208"/>
                <a:gd name="T8" fmla="*/ 1088 w 1569"/>
                <a:gd name="T9" fmla="*/ 971 h 1208"/>
                <a:gd name="T10" fmla="*/ 1502 w 1569"/>
                <a:gd name="T11" fmla="*/ 543 h 1208"/>
                <a:gd name="T12" fmla="*/ 1569 w 1569"/>
                <a:gd name="T13" fmla="*/ 492 h 1208"/>
                <a:gd name="T14" fmla="*/ 1569 w 1569"/>
                <a:gd name="T15" fmla="*/ 376 h 1208"/>
                <a:gd name="T16" fmla="*/ 504 w 1569"/>
                <a:gd name="T17" fmla="*/ 81 h 1208"/>
                <a:gd name="T18" fmla="*/ 29 w 1569"/>
                <a:gd name="T19" fmla="*/ 0 h 1208"/>
                <a:gd name="T20" fmla="*/ 29 w 1569"/>
                <a:gd name="T21" fmla="*/ 0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69" h="1208">
                  <a:moveTo>
                    <a:pt x="29" y="0"/>
                  </a:moveTo>
                  <a:lnTo>
                    <a:pt x="0" y="653"/>
                  </a:lnTo>
                  <a:lnTo>
                    <a:pt x="268" y="1208"/>
                  </a:lnTo>
                  <a:lnTo>
                    <a:pt x="1097" y="1208"/>
                  </a:lnTo>
                  <a:lnTo>
                    <a:pt x="1088" y="971"/>
                  </a:lnTo>
                  <a:lnTo>
                    <a:pt x="1502" y="543"/>
                  </a:lnTo>
                  <a:lnTo>
                    <a:pt x="1569" y="492"/>
                  </a:lnTo>
                  <a:lnTo>
                    <a:pt x="1569" y="376"/>
                  </a:lnTo>
                  <a:lnTo>
                    <a:pt x="504" y="81"/>
                  </a:lnTo>
                  <a:lnTo>
                    <a:pt x="29" y="0"/>
                  </a:lnTo>
                  <a:lnTo>
                    <a:pt x="29" y="0"/>
                  </a:lnTo>
                  <a:close/>
                </a:path>
              </a:pathLst>
            </a:custGeom>
            <a:solidFill>
              <a:srgbClr val="96A3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18" name="Freeform 194"/>
            <p:cNvSpPr>
              <a:spLocks/>
            </p:cNvSpPr>
            <p:nvPr/>
          </p:nvSpPr>
          <p:spPr bwMode="auto">
            <a:xfrm>
              <a:off x="2554" y="3415"/>
              <a:ext cx="24" cy="94"/>
            </a:xfrm>
            <a:custGeom>
              <a:avLst/>
              <a:gdLst>
                <a:gd name="T0" fmla="*/ 14 w 173"/>
                <a:gd name="T1" fmla="*/ 612 h 612"/>
                <a:gd name="T2" fmla="*/ 0 w 173"/>
                <a:gd name="T3" fmla="*/ 19 h 612"/>
                <a:gd name="T4" fmla="*/ 97 w 173"/>
                <a:gd name="T5" fmla="*/ 0 h 612"/>
                <a:gd name="T6" fmla="*/ 173 w 173"/>
                <a:gd name="T7" fmla="*/ 15 h 612"/>
                <a:gd name="T8" fmla="*/ 156 w 173"/>
                <a:gd name="T9" fmla="*/ 604 h 612"/>
                <a:gd name="T10" fmla="*/ 14 w 173"/>
                <a:gd name="T11" fmla="*/ 612 h 612"/>
                <a:gd name="T12" fmla="*/ 14 w 173"/>
                <a:gd name="T13" fmla="*/ 612 h 612"/>
              </a:gdLst>
              <a:ahLst/>
              <a:cxnLst>
                <a:cxn ang="0">
                  <a:pos x="T0" y="T1"/>
                </a:cxn>
                <a:cxn ang="0">
                  <a:pos x="T2" y="T3"/>
                </a:cxn>
                <a:cxn ang="0">
                  <a:pos x="T4" y="T5"/>
                </a:cxn>
                <a:cxn ang="0">
                  <a:pos x="T6" y="T7"/>
                </a:cxn>
                <a:cxn ang="0">
                  <a:pos x="T8" y="T9"/>
                </a:cxn>
                <a:cxn ang="0">
                  <a:pos x="T10" y="T11"/>
                </a:cxn>
                <a:cxn ang="0">
                  <a:pos x="T12" y="T13"/>
                </a:cxn>
              </a:cxnLst>
              <a:rect l="0" t="0" r="r" b="b"/>
              <a:pathLst>
                <a:path w="173" h="612">
                  <a:moveTo>
                    <a:pt x="14" y="612"/>
                  </a:moveTo>
                  <a:lnTo>
                    <a:pt x="0" y="19"/>
                  </a:lnTo>
                  <a:lnTo>
                    <a:pt x="97" y="0"/>
                  </a:lnTo>
                  <a:lnTo>
                    <a:pt x="173" y="15"/>
                  </a:lnTo>
                  <a:lnTo>
                    <a:pt x="156" y="604"/>
                  </a:lnTo>
                  <a:lnTo>
                    <a:pt x="14" y="612"/>
                  </a:lnTo>
                  <a:lnTo>
                    <a:pt x="14" y="612"/>
                  </a:lnTo>
                  <a:close/>
                </a:path>
              </a:pathLst>
            </a:custGeom>
            <a:solidFill>
              <a:srgbClr val="C2D6C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19" name="Freeform 195"/>
            <p:cNvSpPr>
              <a:spLocks/>
            </p:cNvSpPr>
            <p:nvPr/>
          </p:nvSpPr>
          <p:spPr bwMode="auto">
            <a:xfrm>
              <a:off x="2497" y="3540"/>
              <a:ext cx="66" cy="157"/>
            </a:xfrm>
            <a:custGeom>
              <a:avLst/>
              <a:gdLst>
                <a:gd name="T0" fmla="*/ 277 w 481"/>
                <a:gd name="T1" fmla="*/ 0 h 1016"/>
                <a:gd name="T2" fmla="*/ 123 w 481"/>
                <a:gd name="T3" fmla="*/ 19 h 1016"/>
                <a:gd name="T4" fmla="*/ 47 w 481"/>
                <a:gd name="T5" fmla="*/ 53 h 1016"/>
                <a:gd name="T6" fmla="*/ 34 w 481"/>
                <a:gd name="T7" fmla="*/ 131 h 1016"/>
                <a:gd name="T8" fmla="*/ 32 w 481"/>
                <a:gd name="T9" fmla="*/ 256 h 1016"/>
                <a:gd name="T10" fmla="*/ 0 w 481"/>
                <a:gd name="T11" fmla="*/ 260 h 1016"/>
                <a:gd name="T12" fmla="*/ 2 w 481"/>
                <a:gd name="T13" fmla="*/ 332 h 1016"/>
                <a:gd name="T14" fmla="*/ 32 w 481"/>
                <a:gd name="T15" fmla="*/ 345 h 1016"/>
                <a:gd name="T16" fmla="*/ 46 w 481"/>
                <a:gd name="T17" fmla="*/ 705 h 1016"/>
                <a:gd name="T18" fmla="*/ 9 w 481"/>
                <a:gd name="T19" fmla="*/ 705 h 1016"/>
                <a:gd name="T20" fmla="*/ 15 w 481"/>
                <a:gd name="T21" fmla="*/ 775 h 1016"/>
                <a:gd name="T22" fmla="*/ 51 w 481"/>
                <a:gd name="T23" fmla="*/ 781 h 1016"/>
                <a:gd name="T24" fmla="*/ 55 w 481"/>
                <a:gd name="T25" fmla="*/ 868 h 1016"/>
                <a:gd name="T26" fmla="*/ 65 w 481"/>
                <a:gd name="T27" fmla="*/ 933 h 1016"/>
                <a:gd name="T28" fmla="*/ 103 w 481"/>
                <a:gd name="T29" fmla="*/ 978 h 1016"/>
                <a:gd name="T30" fmla="*/ 264 w 481"/>
                <a:gd name="T31" fmla="*/ 976 h 1016"/>
                <a:gd name="T32" fmla="*/ 277 w 481"/>
                <a:gd name="T33" fmla="*/ 1016 h 1016"/>
                <a:gd name="T34" fmla="*/ 359 w 481"/>
                <a:gd name="T35" fmla="*/ 1011 h 1016"/>
                <a:gd name="T36" fmla="*/ 359 w 481"/>
                <a:gd name="T37" fmla="*/ 990 h 1016"/>
                <a:gd name="T38" fmla="*/ 466 w 481"/>
                <a:gd name="T39" fmla="*/ 984 h 1016"/>
                <a:gd name="T40" fmla="*/ 481 w 481"/>
                <a:gd name="T41" fmla="*/ 954 h 1016"/>
                <a:gd name="T42" fmla="*/ 481 w 481"/>
                <a:gd name="T43" fmla="*/ 916 h 1016"/>
                <a:gd name="T44" fmla="*/ 473 w 481"/>
                <a:gd name="T45" fmla="*/ 881 h 1016"/>
                <a:gd name="T46" fmla="*/ 359 w 481"/>
                <a:gd name="T47" fmla="*/ 872 h 1016"/>
                <a:gd name="T48" fmla="*/ 350 w 481"/>
                <a:gd name="T49" fmla="*/ 845 h 1016"/>
                <a:gd name="T50" fmla="*/ 281 w 481"/>
                <a:gd name="T51" fmla="*/ 847 h 1016"/>
                <a:gd name="T52" fmla="*/ 281 w 481"/>
                <a:gd name="T53" fmla="*/ 864 h 1016"/>
                <a:gd name="T54" fmla="*/ 219 w 481"/>
                <a:gd name="T55" fmla="*/ 866 h 1016"/>
                <a:gd name="T56" fmla="*/ 184 w 481"/>
                <a:gd name="T57" fmla="*/ 832 h 1016"/>
                <a:gd name="T58" fmla="*/ 184 w 481"/>
                <a:gd name="T59" fmla="*/ 781 h 1016"/>
                <a:gd name="T60" fmla="*/ 203 w 481"/>
                <a:gd name="T61" fmla="*/ 779 h 1016"/>
                <a:gd name="T62" fmla="*/ 203 w 481"/>
                <a:gd name="T63" fmla="*/ 712 h 1016"/>
                <a:gd name="T64" fmla="*/ 192 w 481"/>
                <a:gd name="T65" fmla="*/ 712 h 1016"/>
                <a:gd name="T66" fmla="*/ 179 w 481"/>
                <a:gd name="T67" fmla="*/ 330 h 1016"/>
                <a:gd name="T68" fmla="*/ 200 w 481"/>
                <a:gd name="T69" fmla="*/ 330 h 1016"/>
                <a:gd name="T70" fmla="*/ 219 w 481"/>
                <a:gd name="T71" fmla="*/ 258 h 1016"/>
                <a:gd name="T72" fmla="*/ 173 w 481"/>
                <a:gd name="T73" fmla="*/ 256 h 1016"/>
                <a:gd name="T74" fmla="*/ 177 w 481"/>
                <a:gd name="T75" fmla="*/ 159 h 1016"/>
                <a:gd name="T76" fmla="*/ 203 w 481"/>
                <a:gd name="T77" fmla="*/ 131 h 1016"/>
                <a:gd name="T78" fmla="*/ 291 w 481"/>
                <a:gd name="T79" fmla="*/ 125 h 1016"/>
                <a:gd name="T80" fmla="*/ 277 w 481"/>
                <a:gd name="T81" fmla="*/ 0 h 1016"/>
                <a:gd name="T82" fmla="*/ 277 w 481"/>
                <a:gd name="T83" fmla="*/ 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1" h="1016">
                  <a:moveTo>
                    <a:pt x="277" y="0"/>
                  </a:moveTo>
                  <a:lnTo>
                    <a:pt x="123" y="19"/>
                  </a:lnTo>
                  <a:lnTo>
                    <a:pt x="47" y="53"/>
                  </a:lnTo>
                  <a:lnTo>
                    <a:pt x="34" y="131"/>
                  </a:lnTo>
                  <a:lnTo>
                    <a:pt x="32" y="256"/>
                  </a:lnTo>
                  <a:lnTo>
                    <a:pt x="0" y="260"/>
                  </a:lnTo>
                  <a:lnTo>
                    <a:pt x="2" y="332"/>
                  </a:lnTo>
                  <a:lnTo>
                    <a:pt x="32" y="345"/>
                  </a:lnTo>
                  <a:lnTo>
                    <a:pt x="46" y="705"/>
                  </a:lnTo>
                  <a:lnTo>
                    <a:pt x="9" y="705"/>
                  </a:lnTo>
                  <a:lnTo>
                    <a:pt x="15" y="775"/>
                  </a:lnTo>
                  <a:lnTo>
                    <a:pt x="51" y="781"/>
                  </a:lnTo>
                  <a:lnTo>
                    <a:pt x="55" y="868"/>
                  </a:lnTo>
                  <a:lnTo>
                    <a:pt x="65" y="933"/>
                  </a:lnTo>
                  <a:lnTo>
                    <a:pt x="103" y="978"/>
                  </a:lnTo>
                  <a:lnTo>
                    <a:pt x="264" y="976"/>
                  </a:lnTo>
                  <a:lnTo>
                    <a:pt x="277" y="1016"/>
                  </a:lnTo>
                  <a:lnTo>
                    <a:pt x="359" y="1011"/>
                  </a:lnTo>
                  <a:lnTo>
                    <a:pt x="359" y="990"/>
                  </a:lnTo>
                  <a:lnTo>
                    <a:pt x="466" y="984"/>
                  </a:lnTo>
                  <a:lnTo>
                    <a:pt x="481" y="954"/>
                  </a:lnTo>
                  <a:lnTo>
                    <a:pt x="481" y="916"/>
                  </a:lnTo>
                  <a:lnTo>
                    <a:pt x="473" y="881"/>
                  </a:lnTo>
                  <a:lnTo>
                    <a:pt x="359" y="872"/>
                  </a:lnTo>
                  <a:lnTo>
                    <a:pt x="350" y="845"/>
                  </a:lnTo>
                  <a:lnTo>
                    <a:pt x="281" y="847"/>
                  </a:lnTo>
                  <a:lnTo>
                    <a:pt x="281" y="864"/>
                  </a:lnTo>
                  <a:lnTo>
                    <a:pt x="219" y="866"/>
                  </a:lnTo>
                  <a:lnTo>
                    <a:pt x="184" y="832"/>
                  </a:lnTo>
                  <a:lnTo>
                    <a:pt x="184" y="781"/>
                  </a:lnTo>
                  <a:lnTo>
                    <a:pt x="203" y="779"/>
                  </a:lnTo>
                  <a:lnTo>
                    <a:pt x="203" y="712"/>
                  </a:lnTo>
                  <a:lnTo>
                    <a:pt x="192" y="712"/>
                  </a:lnTo>
                  <a:lnTo>
                    <a:pt x="179" y="330"/>
                  </a:lnTo>
                  <a:lnTo>
                    <a:pt x="200" y="330"/>
                  </a:lnTo>
                  <a:lnTo>
                    <a:pt x="219" y="258"/>
                  </a:lnTo>
                  <a:lnTo>
                    <a:pt x="173" y="256"/>
                  </a:lnTo>
                  <a:lnTo>
                    <a:pt x="177" y="159"/>
                  </a:lnTo>
                  <a:lnTo>
                    <a:pt x="203" y="131"/>
                  </a:lnTo>
                  <a:lnTo>
                    <a:pt x="291" y="125"/>
                  </a:lnTo>
                  <a:lnTo>
                    <a:pt x="277" y="0"/>
                  </a:lnTo>
                  <a:lnTo>
                    <a:pt x="277" y="0"/>
                  </a:lnTo>
                  <a:close/>
                </a:path>
              </a:pathLst>
            </a:custGeom>
            <a:solidFill>
              <a:srgbClr val="CFDE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20" name="Freeform 196"/>
            <p:cNvSpPr>
              <a:spLocks/>
            </p:cNvSpPr>
            <p:nvPr/>
          </p:nvSpPr>
          <p:spPr bwMode="auto">
            <a:xfrm>
              <a:off x="2642" y="3630"/>
              <a:ext cx="200" cy="62"/>
            </a:xfrm>
            <a:custGeom>
              <a:avLst/>
              <a:gdLst>
                <a:gd name="T0" fmla="*/ 0 w 1456"/>
                <a:gd name="T1" fmla="*/ 0 h 407"/>
                <a:gd name="T2" fmla="*/ 1456 w 1456"/>
                <a:gd name="T3" fmla="*/ 15 h 407"/>
                <a:gd name="T4" fmla="*/ 1456 w 1456"/>
                <a:gd name="T5" fmla="*/ 374 h 407"/>
                <a:gd name="T6" fmla="*/ 707 w 1456"/>
                <a:gd name="T7" fmla="*/ 407 h 407"/>
                <a:gd name="T8" fmla="*/ 13 w 1456"/>
                <a:gd name="T9" fmla="*/ 395 h 407"/>
                <a:gd name="T10" fmla="*/ 0 w 1456"/>
                <a:gd name="T11" fmla="*/ 0 h 407"/>
                <a:gd name="T12" fmla="*/ 0 w 1456"/>
                <a:gd name="T13" fmla="*/ 0 h 407"/>
              </a:gdLst>
              <a:ahLst/>
              <a:cxnLst>
                <a:cxn ang="0">
                  <a:pos x="T0" y="T1"/>
                </a:cxn>
                <a:cxn ang="0">
                  <a:pos x="T2" y="T3"/>
                </a:cxn>
                <a:cxn ang="0">
                  <a:pos x="T4" y="T5"/>
                </a:cxn>
                <a:cxn ang="0">
                  <a:pos x="T6" y="T7"/>
                </a:cxn>
                <a:cxn ang="0">
                  <a:pos x="T8" y="T9"/>
                </a:cxn>
                <a:cxn ang="0">
                  <a:pos x="T10" y="T11"/>
                </a:cxn>
                <a:cxn ang="0">
                  <a:pos x="T12" y="T13"/>
                </a:cxn>
              </a:cxnLst>
              <a:rect l="0" t="0" r="r" b="b"/>
              <a:pathLst>
                <a:path w="1456" h="407">
                  <a:moveTo>
                    <a:pt x="0" y="0"/>
                  </a:moveTo>
                  <a:lnTo>
                    <a:pt x="1456" y="15"/>
                  </a:lnTo>
                  <a:lnTo>
                    <a:pt x="1456" y="374"/>
                  </a:lnTo>
                  <a:lnTo>
                    <a:pt x="707" y="407"/>
                  </a:lnTo>
                  <a:lnTo>
                    <a:pt x="13" y="395"/>
                  </a:lnTo>
                  <a:lnTo>
                    <a:pt x="0" y="0"/>
                  </a:lnTo>
                  <a:lnTo>
                    <a:pt x="0" y="0"/>
                  </a:lnTo>
                  <a:close/>
                </a:path>
              </a:pathLst>
            </a:custGeom>
            <a:solidFill>
              <a:srgbClr val="D4EBD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21" name="Freeform 197"/>
            <p:cNvSpPr>
              <a:spLocks/>
            </p:cNvSpPr>
            <p:nvPr/>
          </p:nvSpPr>
          <p:spPr bwMode="auto">
            <a:xfrm>
              <a:off x="2672" y="3517"/>
              <a:ext cx="147" cy="55"/>
            </a:xfrm>
            <a:custGeom>
              <a:avLst/>
              <a:gdLst>
                <a:gd name="T0" fmla="*/ 137 w 1070"/>
                <a:gd name="T1" fmla="*/ 239 h 357"/>
                <a:gd name="T2" fmla="*/ 68 w 1070"/>
                <a:gd name="T3" fmla="*/ 252 h 357"/>
                <a:gd name="T4" fmla="*/ 2 w 1070"/>
                <a:gd name="T5" fmla="*/ 279 h 357"/>
                <a:gd name="T6" fmla="*/ 0 w 1070"/>
                <a:gd name="T7" fmla="*/ 326 h 357"/>
                <a:gd name="T8" fmla="*/ 40 w 1070"/>
                <a:gd name="T9" fmla="*/ 357 h 357"/>
                <a:gd name="T10" fmla="*/ 165 w 1070"/>
                <a:gd name="T11" fmla="*/ 338 h 357"/>
                <a:gd name="T12" fmla="*/ 169 w 1070"/>
                <a:gd name="T13" fmla="*/ 311 h 357"/>
                <a:gd name="T14" fmla="*/ 859 w 1070"/>
                <a:gd name="T15" fmla="*/ 148 h 357"/>
                <a:gd name="T16" fmla="*/ 882 w 1070"/>
                <a:gd name="T17" fmla="*/ 178 h 357"/>
                <a:gd name="T18" fmla="*/ 941 w 1070"/>
                <a:gd name="T19" fmla="*/ 205 h 357"/>
                <a:gd name="T20" fmla="*/ 983 w 1070"/>
                <a:gd name="T21" fmla="*/ 186 h 357"/>
                <a:gd name="T22" fmla="*/ 1070 w 1070"/>
                <a:gd name="T23" fmla="*/ 72 h 357"/>
                <a:gd name="T24" fmla="*/ 1049 w 1070"/>
                <a:gd name="T25" fmla="*/ 41 h 357"/>
                <a:gd name="T26" fmla="*/ 969 w 1070"/>
                <a:gd name="T27" fmla="*/ 0 h 357"/>
                <a:gd name="T28" fmla="*/ 888 w 1070"/>
                <a:gd name="T29" fmla="*/ 34 h 357"/>
                <a:gd name="T30" fmla="*/ 850 w 1070"/>
                <a:gd name="T31" fmla="*/ 78 h 357"/>
                <a:gd name="T32" fmla="*/ 144 w 1070"/>
                <a:gd name="T33" fmla="*/ 252 h 357"/>
                <a:gd name="T34" fmla="*/ 137 w 1070"/>
                <a:gd name="T35" fmla="*/ 239 h 357"/>
                <a:gd name="T36" fmla="*/ 137 w 1070"/>
                <a:gd name="T37" fmla="*/ 23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70" h="357">
                  <a:moveTo>
                    <a:pt x="137" y="239"/>
                  </a:moveTo>
                  <a:lnTo>
                    <a:pt x="68" y="252"/>
                  </a:lnTo>
                  <a:lnTo>
                    <a:pt x="2" y="279"/>
                  </a:lnTo>
                  <a:lnTo>
                    <a:pt x="0" y="326"/>
                  </a:lnTo>
                  <a:lnTo>
                    <a:pt x="40" y="357"/>
                  </a:lnTo>
                  <a:lnTo>
                    <a:pt x="165" y="338"/>
                  </a:lnTo>
                  <a:lnTo>
                    <a:pt x="169" y="311"/>
                  </a:lnTo>
                  <a:lnTo>
                    <a:pt x="859" y="148"/>
                  </a:lnTo>
                  <a:lnTo>
                    <a:pt x="882" y="178"/>
                  </a:lnTo>
                  <a:lnTo>
                    <a:pt x="941" y="205"/>
                  </a:lnTo>
                  <a:lnTo>
                    <a:pt x="983" y="186"/>
                  </a:lnTo>
                  <a:lnTo>
                    <a:pt x="1070" y="72"/>
                  </a:lnTo>
                  <a:lnTo>
                    <a:pt x="1049" y="41"/>
                  </a:lnTo>
                  <a:lnTo>
                    <a:pt x="969" y="0"/>
                  </a:lnTo>
                  <a:lnTo>
                    <a:pt x="888" y="34"/>
                  </a:lnTo>
                  <a:lnTo>
                    <a:pt x="850" y="78"/>
                  </a:lnTo>
                  <a:lnTo>
                    <a:pt x="144" y="252"/>
                  </a:lnTo>
                  <a:lnTo>
                    <a:pt x="137" y="239"/>
                  </a:lnTo>
                  <a:lnTo>
                    <a:pt x="137" y="239"/>
                  </a:lnTo>
                  <a:close/>
                </a:path>
              </a:pathLst>
            </a:custGeom>
            <a:solidFill>
              <a:srgbClr val="D4EBD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22" name="Freeform 198"/>
            <p:cNvSpPr>
              <a:spLocks/>
            </p:cNvSpPr>
            <p:nvPr/>
          </p:nvSpPr>
          <p:spPr bwMode="auto">
            <a:xfrm>
              <a:off x="2716" y="3601"/>
              <a:ext cx="66" cy="29"/>
            </a:xfrm>
            <a:custGeom>
              <a:avLst/>
              <a:gdLst>
                <a:gd name="T0" fmla="*/ 0 w 481"/>
                <a:gd name="T1" fmla="*/ 0 h 188"/>
                <a:gd name="T2" fmla="*/ 458 w 481"/>
                <a:gd name="T3" fmla="*/ 40 h 188"/>
                <a:gd name="T4" fmla="*/ 481 w 481"/>
                <a:gd name="T5" fmla="*/ 188 h 188"/>
                <a:gd name="T6" fmla="*/ 2 w 481"/>
                <a:gd name="T7" fmla="*/ 182 h 188"/>
                <a:gd name="T8" fmla="*/ 0 w 481"/>
                <a:gd name="T9" fmla="*/ 0 h 188"/>
                <a:gd name="T10" fmla="*/ 0 w 481"/>
                <a:gd name="T11" fmla="*/ 0 h 188"/>
              </a:gdLst>
              <a:ahLst/>
              <a:cxnLst>
                <a:cxn ang="0">
                  <a:pos x="T0" y="T1"/>
                </a:cxn>
                <a:cxn ang="0">
                  <a:pos x="T2" y="T3"/>
                </a:cxn>
                <a:cxn ang="0">
                  <a:pos x="T4" y="T5"/>
                </a:cxn>
                <a:cxn ang="0">
                  <a:pos x="T6" y="T7"/>
                </a:cxn>
                <a:cxn ang="0">
                  <a:pos x="T8" y="T9"/>
                </a:cxn>
                <a:cxn ang="0">
                  <a:pos x="T10" y="T11"/>
                </a:cxn>
              </a:cxnLst>
              <a:rect l="0" t="0" r="r" b="b"/>
              <a:pathLst>
                <a:path w="481" h="188">
                  <a:moveTo>
                    <a:pt x="0" y="0"/>
                  </a:moveTo>
                  <a:lnTo>
                    <a:pt x="458" y="40"/>
                  </a:lnTo>
                  <a:lnTo>
                    <a:pt x="481" y="188"/>
                  </a:lnTo>
                  <a:lnTo>
                    <a:pt x="2" y="182"/>
                  </a:lnTo>
                  <a:lnTo>
                    <a:pt x="0" y="0"/>
                  </a:lnTo>
                  <a:lnTo>
                    <a:pt x="0" y="0"/>
                  </a:lnTo>
                  <a:close/>
                </a:path>
              </a:pathLst>
            </a:custGeom>
            <a:solidFill>
              <a:srgbClr val="C2D6C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23" name="Freeform 199"/>
            <p:cNvSpPr>
              <a:spLocks/>
            </p:cNvSpPr>
            <p:nvPr/>
          </p:nvSpPr>
          <p:spPr bwMode="auto">
            <a:xfrm>
              <a:off x="2651" y="3584"/>
              <a:ext cx="65" cy="45"/>
            </a:xfrm>
            <a:custGeom>
              <a:avLst/>
              <a:gdLst>
                <a:gd name="T0" fmla="*/ 177 w 475"/>
                <a:gd name="T1" fmla="*/ 0 h 294"/>
                <a:gd name="T2" fmla="*/ 99 w 475"/>
                <a:gd name="T3" fmla="*/ 95 h 294"/>
                <a:gd name="T4" fmla="*/ 70 w 475"/>
                <a:gd name="T5" fmla="*/ 197 h 294"/>
                <a:gd name="T6" fmla="*/ 0 w 475"/>
                <a:gd name="T7" fmla="*/ 254 h 294"/>
                <a:gd name="T8" fmla="*/ 0 w 475"/>
                <a:gd name="T9" fmla="*/ 294 h 294"/>
                <a:gd name="T10" fmla="*/ 475 w 475"/>
                <a:gd name="T11" fmla="*/ 292 h 294"/>
                <a:gd name="T12" fmla="*/ 466 w 475"/>
                <a:gd name="T13" fmla="*/ 13 h 294"/>
                <a:gd name="T14" fmla="*/ 177 w 475"/>
                <a:gd name="T15" fmla="*/ 0 h 294"/>
                <a:gd name="T16" fmla="*/ 177 w 475"/>
                <a:gd name="T1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294">
                  <a:moveTo>
                    <a:pt x="177" y="0"/>
                  </a:moveTo>
                  <a:lnTo>
                    <a:pt x="99" y="95"/>
                  </a:lnTo>
                  <a:lnTo>
                    <a:pt x="70" y="197"/>
                  </a:lnTo>
                  <a:lnTo>
                    <a:pt x="0" y="254"/>
                  </a:lnTo>
                  <a:lnTo>
                    <a:pt x="0" y="294"/>
                  </a:lnTo>
                  <a:lnTo>
                    <a:pt x="475" y="292"/>
                  </a:lnTo>
                  <a:lnTo>
                    <a:pt x="466" y="13"/>
                  </a:lnTo>
                  <a:lnTo>
                    <a:pt x="177" y="0"/>
                  </a:lnTo>
                  <a:lnTo>
                    <a:pt x="177" y="0"/>
                  </a:lnTo>
                  <a:close/>
                </a:path>
              </a:pathLst>
            </a:custGeom>
            <a:solidFill>
              <a:srgbClr val="D4EBD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24" name="Freeform 200"/>
            <p:cNvSpPr>
              <a:spLocks/>
            </p:cNvSpPr>
            <p:nvPr/>
          </p:nvSpPr>
          <p:spPr bwMode="auto">
            <a:xfrm>
              <a:off x="2551" y="3614"/>
              <a:ext cx="69" cy="127"/>
            </a:xfrm>
            <a:custGeom>
              <a:avLst/>
              <a:gdLst>
                <a:gd name="T0" fmla="*/ 32 w 505"/>
                <a:gd name="T1" fmla="*/ 0 h 830"/>
                <a:gd name="T2" fmla="*/ 469 w 505"/>
                <a:gd name="T3" fmla="*/ 13 h 830"/>
                <a:gd name="T4" fmla="*/ 475 w 505"/>
                <a:gd name="T5" fmla="*/ 207 h 830"/>
                <a:gd name="T6" fmla="*/ 505 w 505"/>
                <a:gd name="T7" fmla="*/ 216 h 830"/>
                <a:gd name="T8" fmla="*/ 505 w 505"/>
                <a:gd name="T9" fmla="*/ 330 h 830"/>
                <a:gd name="T10" fmla="*/ 492 w 505"/>
                <a:gd name="T11" fmla="*/ 336 h 830"/>
                <a:gd name="T12" fmla="*/ 475 w 505"/>
                <a:gd name="T13" fmla="*/ 712 h 830"/>
                <a:gd name="T14" fmla="*/ 498 w 505"/>
                <a:gd name="T15" fmla="*/ 811 h 830"/>
                <a:gd name="T16" fmla="*/ 323 w 505"/>
                <a:gd name="T17" fmla="*/ 830 h 830"/>
                <a:gd name="T18" fmla="*/ 7 w 505"/>
                <a:gd name="T19" fmla="*/ 811 h 830"/>
                <a:gd name="T20" fmla="*/ 38 w 505"/>
                <a:gd name="T21" fmla="*/ 743 h 830"/>
                <a:gd name="T22" fmla="*/ 36 w 505"/>
                <a:gd name="T23" fmla="*/ 338 h 830"/>
                <a:gd name="T24" fmla="*/ 0 w 505"/>
                <a:gd name="T25" fmla="*/ 323 h 830"/>
                <a:gd name="T26" fmla="*/ 5 w 505"/>
                <a:gd name="T27" fmla="*/ 216 h 830"/>
                <a:gd name="T28" fmla="*/ 26 w 505"/>
                <a:gd name="T29" fmla="*/ 216 h 830"/>
                <a:gd name="T30" fmla="*/ 32 w 505"/>
                <a:gd name="T31" fmla="*/ 0 h 830"/>
                <a:gd name="T32" fmla="*/ 32 w 505"/>
                <a:gd name="T33" fmla="*/ 0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5" h="830">
                  <a:moveTo>
                    <a:pt x="32" y="0"/>
                  </a:moveTo>
                  <a:lnTo>
                    <a:pt x="469" y="13"/>
                  </a:lnTo>
                  <a:lnTo>
                    <a:pt x="475" y="207"/>
                  </a:lnTo>
                  <a:lnTo>
                    <a:pt x="505" y="216"/>
                  </a:lnTo>
                  <a:lnTo>
                    <a:pt x="505" y="330"/>
                  </a:lnTo>
                  <a:lnTo>
                    <a:pt x="492" y="336"/>
                  </a:lnTo>
                  <a:lnTo>
                    <a:pt x="475" y="712"/>
                  </a:lnTo>
                  <a:lnTo>
                    <a:pt x="498" y="811"/>
                  </a:lnTo>
                  <a:lnTo>
                    <a:pt x="323" y="830"/>
                  </a:lnTo>
                  <a:lnTo>
                    <a:pt x="7" y="811"/>
                  </a:lnTo>
                  <a:lnTo>
                    <a:pt x="38" y="743"/>
                  </a:lnTo>
                  <a:lnTo>
                    <a:pt x="36" y="338"/>
                  </a:lnTo>
                  <a:lnTo>
                    <a:pt x="0" y="323"/>
                  </a:lnTo>
                  <a:lnTo>
                    <a:pt x="5" y="216"/>
                  </a:lnTo>
                  <a:lnTo>
                    <a:pt x="26" y="216"/>
                  </a:lnTo>
                  <a:lnTo>
                    <a:pt x="32" y="0"/>
                  </a:lnTo>
                  <a:lnTo>
                    <a:pt x="32" y="0"/>
                  </a:lnTo>
                  <a:close/>
                </a:path>
              </a:pathLst>
            </a:custGeom>
            <a:solidFill>
              <a:srgbClr val="D4EBD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25" name="Freeform 201"/>
            <p:cNvSpPr>
              <a:spLocks/>
            </p:cNvSpPr>
            <p:nvPr/>
          </p:nvSpPr>
          <p:spPr bwMode="auto">
            <a:xfrm>
              <a:off x="2629" y="3523"/>
              <a:ext cx="22" cy="53"/>
            </a:xfrm>
            <a:custGeom>
              <a:avLst/>
              <a:gdLst>
                <a:gd name="T0" fmla="*/ 13 w 158"/>
                <a:gd name="T1" fmla="*/ 0 h 341"/>
                <a:gd name="T2" fmla="*/ 120 w 158"/>
                <a:gd name="T3" fmla="*/ 38 h 341"/>
                <a:gd name="T4" fmla="*/ 154 w 158"/>
                <a:gd name="T5" fmla="*/ 71 h 341"/>
                <a:gd name="T6" fmla="*/ 158 w 158"/>
                <a:gd name="T7" fmla="*/ 282 h 341"/>
                <a:gd name="T8" fmla="*/ 120 w 158"/>
                <a:gd name="T9" fmla="*/ 322 h 341"/>
                <a:gd name="T10" fmla="*/ 0 w 158"/>
                <a:gd name="T11" fmla="*/ 341 h 341"/>
                <a:gd name="T12" fmla="*/ 13 w 158"/>
                <a:gd name="T13" fmla="*/ 0 h 341"/>
                <a:gd name="T14" fmla="*/ 13 w 158"/>
                <a:gd name="T15" fmla="*/ 0 h 3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341">
                  <a:moveTo>
                    <a:pt x="13" y="0"/>
                  </a:moveTo>
                  <a:lnTo>
                    <a:pt x="120" y="38"/>
                  </a:lnTo>
                  <a:lnTo>
                    <a:pt x="154" y="71"/>
                  </a:lnTo>
                  <a:lnTo>
                    <a:pt x="158" y="282"/>
                  </a:lnTo>
                  <a:lnTo>
                    <a:pt x="120" y="322"/>
                  </a:lnTo>
                  <a:lnTo>
                    <a:pt x="0" y="341"/>
                  </a:lnTo>
                  <a:lnTo>
                    <a:pt x="13" y="0"/>
                  </a:lnTo>
                  <a:lnTo>
                    <a:pt x="13" y="0"/>
                  </a:lnTo>
                  <a:close/>
                </a:path>
              </a:pathLst>
            </a:custGeom>
            <a:solidFill>
              <a:srgbClr val="C2D6C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26" name="Freeform 202"/>
            <p:cNvSpPr>
              <a:spLocks/>
            </p:cNvSpPr>
            <p:nvPr/>
          </p:nvSpPr>
          <p:spPr bwMode="auto">
            <a:xfrm>
              <a:off x="2642" y="3634"/>
              <a:ext cx="199" cy="58"/>
            </a:xfrm>
            <a:custGeom>
              <a:avLst/>
              <a:gdLst>
                <a:gd name="T0" fmla="*/ 31 w 1445"/>
                <a:gd name="T1" fmla="*/ 0 h 378"/>
                <a:gd name="T2" fmla="*/ 63 w 1445"/>
                <a:gd name="T3" fmla="*/ 51 h 378"/>
                <a:gd name="T4" fmla="*/ 69 w 1445"/>
                <a:gd name="T5" fmla="*/ 287 h 378"/>
                <a:gd name="T6" fmla="*/ 76 w 1445"/>
                <a:gd name="T7" fmla="*/ 287 h 378"/>
                <a:gd name="T8" fmla="*/ 101 w 1445"/>
                <a:gd name="T9" fmla="*/ 287 h 378"/>
                <a:gd name="T10" fmla="*/ 139 w 1445"/>
                <a:gd name="T11" fmla="*/ 289 h 378"/>
                <a:gd name="T12" fmla="*/ 192 w 1445"/>
                <a:gd name="T13" fmla="*/ 292 h 378"/>
                <a:gd name="T14" fmla="*/ 255 w 1445"/>
                <a:gd name="T15" fmla="*/ 294 h 378"/>
                <a:gd name="T16" fmla="*/ 331 w 1445"/>
                <a:gd name="T17" fmla="*/ 296 h 378"/>
                <a:gd name="T18" fmla="*/ 415 w 1445"/>
                <a:gd name="T19" fmla="*/ 300 h 378"/>
                <a:gd name="T20" fmla="*/ 508 w 1445"/>
                <a:gd name="T21" fmla="*/ 304 h 378"/>
                <a:gd name="T22" fmla="*/ 605 w 1445"/>
                <a:gd name="T23" fmla="*/ 304 h 378"/>
                <a:gd name="T24" fmla="*/ 709 w 1445"/>
                <a:gd name="T25" fmla="*/ 304 h 378"/>
                <a:gd name="T26" fmla="*/ 818 w 1445"/>
                <a:gd name="T27" fmla="*/ 304 h 378"/>
                <a:gd name="T28" fmla="*/ 928 w 1445"/>
                <a:gd name="T29" fmla="*/ 304 h 378"/>
                <a:gd name="T30" fmla="*/ 1038 w 1445"/>
                <a:gd name="T31" fmla="*/ 300 h 378"/>
                <a:gd name="T32" fmla="*/ 1150 w 1445"/>
                <a:gd name="T33" fmla="*/ 296 h 378"/>
                <a:gd name="T34" fmla="*/ 1261 w 1445"/>
                <a:gd name="T35" fmla="*/ 291 h 378"/>
                <a:gd name="T36" fmla="*/ 1367 w 1445"/>
                <a:gd name="T37" fmla="*/ 283 h 378"/>
                <a:gd name="T38" fmla="*/ 1445 w 1445"/>
                <a:gd name="T39" fmla="*/ 342 h 378"/>
                <a:gd name="T40" fmla="*/ 576 w 1445"/>
                <a:gd name="T41" fmla="*/ 378 h 378"/>
                <a:gd name="T42" fmla="*/ 0 w 1445"/>
                <a:gd name="T43" fmla="*/ 365 h 378"/>
                <a:gd name="T44" fmla="*/ 31 w 1445"/>
                <a:gd name="T45" fmla="*/ 0 h 378"/>
                <a:gd name="T46" fmla="*/ 31 w 1445"/>
                <a:gd name="T47" fmla="*/ 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45" h="378">
                  <a:moveTo>
                    <a:pt x="31" y="0"/>
                  </a:moveTo>
                  <a:lnTo>
                    <a:pt x="63" y="51"/>
                  </a:lnTo>
                  <a:lnTo>
                    <a:pt x="69" y="287"/>
                  </a:lnTo>
                  <a:lnTo>
                    <a:pt x="76" y="287"/>
                  </a:lnTo>
                  <a:lnTo>
                    <a:pt x="101" y="287"/>
                  </a:lnTo>
                  <a:lnTo>
                    <a:pt x="139" y="289"/>
                  </a:lnTo>
                  <a:lnTo>
                    <a:pt x="192" y="292"/>
                  </a:lnTo>
                  <a:lnTo>
                    <a:pt x="255" y="294"/>
                  </a:lnTo>
                  <a:lnTo>
                    <a:pt x="331" y="296"/>
                  </a:lnTo>
                  <a:lnTo>
                    <a:pt x="415" y="300"/>
                  </a:lnTo>
                  <a:lnTo>
                    <a:pt x="508" y="304"/>
                  </a:lnTo>
                  <a:lnTo>
                    <a:pt x="605" y="304"/>
                  </a:lnTo>
                  <a:lnTo>
                    <a:pt x="709" y="304"/>
                  </a:lnTo>
                  <a:lnTo>
                    <a:pt x="818" y="304"/>
                  </a:lnTo>
                  <a:lnTo>
                    <a:pt x="928" y="304"/>
                  </a:lnTo>
                  <a:lnTo>
                    <a:pt x="1038" y="300"/>
                  </a:lnTo>
                  <a:lnTo>
                    <a:pt x="1150" y="296"/>
                  </a:lnTo>
                  <a:lnTo>
                    <a:pt x="1261" y="291"/>
                  </a:lnTo>
                  <a:lnTo>
                    <a:pt x="1367" y="283"/>
                  </a:lnTo>
                  <a:lnTo>
                    <a:pt x="1445" y="342"/>
                  </a:lnTo>
                  <a:lnTo>
                    <a:pt x="576" y="378"/>
                  </a:lnTo>
                  <a:lnTo>
                    <a:pt x="0" y="365"/>
                  </a:lnTo>
                  <a:lnTo>
                    <a:pt x="31" y="0"/>
                  </a:lnTo>
                  <a:lnTo>
                    <a:pt x="31" y="0"/>
                  </a:lnTo>
                  <a:close/>
                </a:path>
              </a:pathLst>
            </a:custGeom>
            <a:solidFill>
              <a:srgbClr val="B0C2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27" name="Freeform 203"/>
            <p:cNvSpPr>
              <a:spLocks/>
            </p:cNvSpPr>
            <p:nvPr/>
          </p:nvSpPr>
          <p:spPr bwMode="auto">
            <a:xfrm>
              <a:off x="2538" y="3509"/>
              <a:ext cx="91" cy="70"/>
            </a:xfrm>
            <a:custGeom>
              <a:avLst/>
              <a:gdLst>
                <a:gd name="T0" fmla="*/ 134 w 664"/>
                <a:gd name="T1" fmla="*/ 2 h 458"/>
                <a:gd name="T2" fmla="*/ 132 w 664"/>
                <a:gd name="T3" fmla="*/ 55 h 458"/>
                <a:gd name="T4" fmla="*/ 0 w 664"/>
                <a:gd name="T5" fmla="*/ 61 h 458"/>
                <a:gd name="T6" fmla="*/ 6 w 664"/>
                <a:gd name="T7" fmla="*/ 458 h 458"/>
                <a:gd name="T8" fmla="*/ 664 w 664"/>
                <a:gd name="T9" fmla="*/ 458 h 458"/>
                <a:gd name="T10" fmla="*/ 664 w 664"/>
                <a:gd name="T11" fmla="*/ 59 h 458"/>
                <a:gd name="T12" fmla="*/ 280 w 664"/>
                <a:gd name="T13" fmla="*/ 55 h 458"/>
                <a:gd name="T14" fmla="*/ 274 w 664"/>
                <a:gd name="T15" fmla="*/ 0 h 458"/>
                <a:gd name="T16" fmla="*/ 134 w 664"/>
                <a:gd name="T17" fmla="*/ 2 h 458"/>
                <a:gd name="T18" fmla="*/ 134 w 664"/>
                <a:gd name="T19" fmla="*/ 2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4" h="458">
                  <a:moveTo>
                    <a:pt x="134" y="2"/>
                  </a:moveTo>
                  <a:lnTo>
                    <a:pt x="132" y="55"/>
                  </a:lnTo>
                  <a:lnTo>
                    <a:pt x="0" y="61"/>
                  </a:lnTo>
                  <a:lnTo>
                    <a:pt x="6" y="458"/>
                  </a:lnTo>
                  <a:lnTo>
                    <a:pt x="664" y="458"/>
                  </a:lnTo>
                  <a:lnTo>
                    <a:pt x="664" y="59"/>
                  </a:lnTo>
                  <a:lnTo>
                    <a:pt x="280" y="55"/>
                  </a:lnTo>
                  <a:lnTo>
                    <a:pt x="274" y="0"/>
                  </a:lnTo>
                  <a:lnTo>
                    <a:pt x="134" y="2"/>
                  </a:lnTo>
                  <a:lnTo>
                    <a:pt x="134" y="2"/>
                  </a:lnTo>
                  <a:close/>
                </a:path>
              </a:pathLst>
            </a:custGeom>
            <a:solidFill>
              <a:srgbClr val="C2D6C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28" name="Freeform 204"/>
            <p:cNvSpPr>
              <a:spLocks/>
            </p:cNvSpPr>
            <p:nvPr/>
          </p:nvSpPr>
          <p:spPr bwMode="auto">
            <a:xfrm>
              <a:off x="2694" y="3440"/>
              <a:ext cx="226" cy="245"/>
            </a:xfrm>
            <a:custGeom>
              <a:avLst/>
              <a:gdLst>
                <a:gd name="T0" fmla="*/ 0 w 1648"/>
                <a:gd name="T1" fmla="*/ 724 h 1590"/>
                <a:gd name="T2" fmla="*/ 9 w 1648"/>
                <a:gd name="T3" fmla="*/ 665 h 1590"/>
                <a:gd name="T4" fmla="*/ 36 w 1648"/>
                <a:gd name="T5" fmla="*/ 564 h 1590"/>
                <a:gd name="T6" fmla="*/ 89 w 1648"/>
                <a:gd name="T7" fmla="*/ 437 h 1590"/>
                <a:gd name="T8" fmla="*/ 174 w 1648"/>
                <a:gd name="T9" fmla="*/ 300 h 1590"/>
                <a:gd name="T10" fmla="*/ 298 w 1648"/>
                <a:gd name="T11" fmla="*/ 173 h 1590"/>
                <a:gd name="T12" fmla="*/ 473 w 1648"/>
                <a:gd name="T13" fmla="*/ 70 h 1590"/>
                <a:gd name="T14" fmla="*/ 699 w 1648"/>
                <a:gd name="T15" fmla="*/ 9 h 1590"/>
                <a:gd name="T16" fmla="*/ 975 w 1648"/>
                <a:gd name="T17" fmla="*/ 5 h 1590"/>
                <a:gd name="T18" fmla="*/ 1199 w 1648"/>
                <a:gd name="T19" fmla="*/ 68 h 1590"/>
                <a:gd name="T20" fmla="*/ 1370 w 1648"/>
                <a:gd name="T21" fmla="*/ 178 h 1590"/>
                <a:gd name="T22" fmla="*/ 1490 w 1648"/>
                <a:gd name="T23" fmla="*/ 321 h 1590"/>
                <a:gd name="T24" fmla="*/ 1570 w 1648"/>
                <a:gd name="T25" fmla="*/ 477 h 1590"/>
                <a:gd name="T26" fmla="*/ 1618 w 1648"/>
                <a:gd name="T27" fmla="*/ 625 h 1590"/>
                <a:gd name="T28" fmla="*/ 1640 w 1648"/>
                <a:gd name="T29" fmla="*/ 752 h 1590"/>
                <a:gd name="T30" fmla="*/ 1646 w 1648"/>
                <a:gd name="T31" fmla="*/ 838 h 1590"/>
                <a:gd name="T32" fmla="*/ 1646 w 1648"/>
                <a:gd name="T33" fmla="*/ 878 h 1590"/>
                <a:gd name="T34" fmla="*/ 1637 w 1648"/>
                <a:gd name="T35" fmla="*/ 937 h 1590"/>
                <a:gd name="T36" fmla="*/ 1614 w 1648"/>
                <a:gd name="T37" fmla="*/ 1020 h 1590"/>
                <a:gd name="T38" fmla="*/ 1576 w 1648"/>
                <a:gd name="T39" fmla="*/ 1121 h 1590"/>
                <a:gd name="T40" fmla="*/ 1521 w 1648"/>
                <a:gd name="T41" fmla="*/ 1233 h 1590"/>
                <a:gd name="T42" fmla="*/ 1441 w 1648"/>
                <a:gd name="T43" fmla="*/ 1347 h 1590"/>
                <a:gd name="T44" fmla="*/ 1334 w 1648"/>
                <a:gd name="T45" fmla="*/ 1456 h 1590"/>
                <a:gd name="T46" fmla="*/ 1197 w 1648"/>
                <a:gd name="T47" fmla="*/ 1549 h 1590"/>
                <a:gd name="T48" fmla="*/ 1106 w 1648"/>
                <a:gd name="T49" fmla="*/ 1585 h 1590"/>
                <a:gd name="T50" fmla="*/ 1106 w 1648"/>
                <a:gd name="T51" fmla="*/ 1558 h 1590"/>
                <a:gd name="T52" fmla="*/ 1114 w 1648"/>
                <a:gd name="T53" fmla="*/ 1549 h 1590"/>
                <a:gd name="T54" fmla="*/ 1152 w 1648"/>
                <a:gd name="T55" fmla="*/ 1524 h 1590"/>
                <a:gd name="T56" fmla="*/ 1220 w 1648"/>
                <a:gd name="T57" fmla="*/ 1478 h 1590"/>
                <a:gd name="T58" fmla="*/ 1308 w 1648"/>
                <a:gd name="T59" fmla="*/ 1412 h 1590"/>
                <a:gd name="T60" fmla="*/ 1399 w 1648"/>
                <a:gd name="T61" fmla="*/ 1322 h 1590"/>
                <a:gd name="T62" fmla="*/ 1484 w 1648"/>
                <a:gd name="T63" fmla="*/ 1212 h 1590"/>
                <a:gd name="T64" fmla="*/ 1553 w 1648"/>
                <a:gd name="T65" fmla="*/ 1081 h 1590"/>
                <a:gd name="T66" fmla="*/ 1593 w 1648"/>
                <a:gd name="T67" fmla="*/ 929 h 1590"/>
                <a:gd name="T68" fmla="*/ 1593 w 1648"/>
                <a:gd name="T69" fmla="*/ 764 h 1590"/>
                <a:gd name="T70" fmla="*/ 1564 w 1648"/>
                <a:gd name="T71" fmla="*/ 602 h 1590"/>
                <a:gd name="T72" fmla="*/ 1511 w 1648"/>
                <a:gd name="T73" fmla="*/ 456 h 1590"/>
                <a:gd name="T74" fmla="*/ 1433 w 1648"/>
                <a:gd name="T75" fmla="*/ 327 h 1590"/>
                <a:gd name="T76" fmla="*/ 1334 w 1648"/>
                <a:gd name="T77" fmla="*/ 216 h 1590"/>
                <a:gd name="T78" fmla="*/ 1214 w 1648"/>
                <a:gd name="T79" fmla="*/ 129 h 1590"/>
                <a:gd name="T80" fmla="*/ 1076 w 1648"/>
                <a:gd name="T81" fmla="*/ 70 h 1590"/>
                <a:gd name="T82" fmla="*/ 922 w 1648"/>
                <a:gd name="T83" fmla="*/ 43 h 1590"/>
                <a:gd name="T84" fmla="*/ 754 w 1648"/>
                <a:gd name="T85" fmla="*/ 45 h 1590"/>
                <a:gd name="T86" fmla="*/ 598 w 1648"/>
                <a:gd name="T87" fmla="*/ 76 h 1590"/>
                <a:gd name="T88" fmla="*/ 460 w 1648"/>
                <a:gd name="T89" fmla="*/ 135 h 1590"/>
                <a:gd name="T90" fmla="*/ 338 w 1648"/>
                <a:gd name="T91" fmla="*/ 211 h 1590"/>
                <a:gd name="T92" fmla="*/ 235 w 1648"/>
                <a:gd name="T93" fmla="*/ 308 h 1590"/>
                <a:gd name="T94" fmla="*/ 154 w 1648"/>
                <a:gd name="T95" fmla="*/ 418 h 1590"/>
                <a:gd name="T96" fmla="*/ 93 w 1648"/>
                <a:gd name="T97" fmla="*/ 539 h 1590"/>
                <a:gd name="T98" fmla="*/ 55 w 1648"/>
                <a:gd name="T99" fmla="*/ 671 h 1590"/>
                <a:gd name="T100" fmla="*/ 43 w 1648"/>
                <a:gd name="T101" fmla="*/ 741 h 1590"/>
                <a:gd name="T102" fmla="*/ 30 w 1648"/>
                <a:gd name="T103" fmla="*/ 741 h 1590"/>
                <a:gd name="T104" fmla="*/ 15 w 1648"/>
                <a:gd name="T105" fmla="*/ 737 h 1590"/>
                <a:gd name="T106" fmla="*/ 1 w 1648"/>
                <a:gd name="T107" fmla="*/ 733 h 1590"/>
                <a:gd name="T108" fmla="*/ 0 w 1648"/>
                <a:gd name="T109" fmla="*/ 733 h 1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8" h="1590">
                  <a:moveTo>
                    <a:pt x="0" y="733"/>
                  </a:moveTo>
                  <a:lnTo>
                    <a:pt x="0" y="724"/>
                  </a:lnTo>
                  <a:lnTo>
                    <a:pt x="1" y="701"/>
                  </a:lnTo>
                  <a:lnTo>
                    <a:pt x="9" y="665"/>
                  </a:lnTo>
                  <a:lnTo>
                    <a:pt x="22" y="619"/>
                  </a:lnTo>
                  <a:lnTo>
                    <a:pt x="36" y="564"/>
                  </a:lnTo>
                  <a:lnTo>
                    <a:pt x="60" y="503"/>
                  </a:lnTo>
                  <a:lnTo>
                    <a:pt x="89" y="437"/>
                  </a:lnTo>
                  <a:lnTo>
                    <a:pt x="129" y="370"/>
                  </a:lnTo>
                  <a:lnTo>
                    <a:pt x="174" y="300"/>
                  </a:lnTo>
                  <a:lnTo>
                    <a:pt x="232" y="235"/>
                  </a:lnTo>
                  <a:lnTo>
                    <a:pt x="298" y="173"/>
                  </a:lnTo>
                  <a:lnTo>
                    <a:pt x="380" y="117"/>
                  </a:lnTo>
                  <a:lnTo>
                    <a:pt x="473" y="70"/>
                  </a:lnTo>
                  <a:lnTo>
                    <a:pt x="579" y="34"/>
                  </a:lnTo>
                  <a:lnTo>
                    <a:pt x="699" y="9"/>
                  </a:lnTo>
                  <a:lnTo>
                    <a:pt x="838" y="0"/>
                  </a:lnTo>
                  <a:lnTo>
                    <a:pt x="975" y="5"/>
                  </a:lnTo>
                  <a:lnTo>
                    <a:pt x="1095" y="30"/>
                  </a:lnTo>
                  <a:lnTo>
                    <a:pt x="1199" y="68"/>
                  </a:lnTo>
                  <a:lnTo>
                    <a:pt x="1291" y="119"/>
                  </a:lnTo>
                  <a:lnTo>
                    <a:pt x="1370" y="178"/>
                  </a:lnTo>
                  <a:lnTo>
                    <a:pt x="1435" y="249"/>
                  </a:lnTo>
                  <a:lnTo>
                    <a:pt x="1490" y="321"/>
                  </a:lnTo>
                  <a:lnTo>
                    <a:pt x="1536" y="399"/>
                  </a:lnTo>
                  <a:lnTo>
                    <a:pt x="1570" y="477"/>
                  </a:lnTo>
                  <a:lnTo>
                    <a:pt x="1599" y="553"/>
                  </a:lnTo>
                  <a:lnTo>
                    <a:pt x="1618" y="625"/>
                  </a:lnTo>
                  <a:lnTo>
                    <a:pt x="1633" y="693"/>
                  </a:lnTo>
                  <a:lnTo>
                    <a:pt x="1640" y="752"/>
                  </a:lnTo>
                  <a:lnTo>
                    <a:pt x="1646" y="802"/>
                  </a:lnTo>
                  <a:lnTo>
                    <a:pt x="1646" y="838"/>
                  </a:lnTo>
                  <a:lnTo>
                    <a:pt x="1648" y="863"/>
                  </a:lnTo>
                  <a:lnTo>
                    <a:pt x="1646" y="878"/>
                  </a:lnTo>
                  <a:lnTo>
                    <a:pt x="1642" y="904"/>
                  </a:lnTo>
                  <a:lnTo>
                    <a:pt x="1637" y="937"/>
                  </a:lnTo>
                  <a:lnTo>
                    <a:pt x="1627" y="977"/>
                  </a:lnTo>
                  <a:lnTo>
                    <a:pt x="1614" y="1020"/>
                  </a:lnTo>
                  <a:lnTo>
                    <a:pt x="1599" y="1070"/>
                  </a:lnTo>
                  <a:lnTo>
                    <a:pt x="1576" y="1121"/>
                  </a:lnTo>
                  <a:lnTo>
                    <a:pt x="1553" y="1180"/>
                  </a:lnTo>
                  <a:lnTo>
                    <a:pt x="1521" y="1233"/>
                  </a:lnTo>
                  <a:lnTo>
                    <a:pt x="1483" y="1292"/>
                  </a:lnTo>
                  <a:lnTo>
                    <a:pt x="1441" y="1347"/>
                  </a:lnTo>
                  <a:lnTo>
                    <a:pt x="1391" y="1404"/>
                  </a:lnTo>
                  <a:lnTo>
                    <a:pt x="1334" y="1456"/>
                  </a:lnTo>
                  <a:lnTo>
                    <a:pt x="1270" y="1503"/>
                  </a:lnTo>
                  <a:lnTo>
                    <a:pt x="1197" y="1549"/>
                  </a:lnTo>
                  <a:lnTo>
                    <a:pt x="1116" y="1590"/>
                  </a:lnTo>
                  <a:lnTo>
                    <a:pt x="1106" y="1585"/>
                  </a:lnTo>
                  <a:lnTo>
                    <a:pt x="1106" y="1573"/>
                  </a:lnTo>
                  <a:lnTo>
                    <a:pt x="1106" y="1558"/>
                  </a:lnTo>
                  <a:lnTo>
                    <a:pt x="1108" y="1552"/>
                  </a:lnTo>
                  <a:lnTo>
                    <a:pt x="1114" y="1549"/>
                  </a:lnTo>
                  <a:lnTo>
                    <a:pt x="1129" y="1539"/>
                  </a:lnTo>
                  <a:lnTo>
                    <a:pt x="1152" y="1524"/>
                  </a:lnTo>
                  <a:lnTo>
                    <a:pt x="1186" y="1505"/>
                  </a:lnTo>
                  <a:lnTo>
                    <a:pt x="1220" y="1478"/>
                  </a:lnTo>
                  <a:lnTo>
                    <a:pt x="1264" y="1448"/>
                  </a:lnTo>
                  <a:lnTo>
                    <a:pt x="1308" y="1412"/>
                  </a:lnTo>
                  <a:lnTo>
                    <a:pt x="1355" y="1372"/>
                  </a:lnTo>
                  <a:lnTo>
                    <a:pt x="1399" y="1322"/>
                  </a:lnTo>
                  <a:lnTo>
                    <a:pt x="1445" y="1269"/>
                  </a:lnTo>
                  <a:lnTo>
                    <a:pt x="1484" y="1212"/>
                  </a:lnTo>
                  <a:lnTo>
                    <a:pt x="1522" y="1149"/>
                  </a:lnTo>
                  <a:lnTo>
                    <a:pt x="1553" y="1081"/>
                  </a:lnTo>
                  <a:lnTo>
                    <a:pt x="1580" y="1009"/>
                  </a:lnTo>
                  <a:lnTo>
                    <a:pt x="1593" y="929"/>
                  </a:lnTo>
                  <a:lnTo>
                    <a:pt x="1600" y="849"/>
                  </a:lnTo>
                  <a:lnTo>
                    <a:pt x="1593" y="764"/>
                  </a:lnTo>
                  <a:lnTo>
                    <a:pt x="1583" y="682"/>
                  </a:lnTo>
                  <a:lnTo>
                    <a:pt x="1564" y="602"/>
                  </a:lnTo>
                  <a:lnTo>
                    <a:pt x="1541" y="528"/>
                  </a:lnTo>
                  <a:lnTo>
                    <a:pt x="1511" y="456"/>
                  </a:lnTo>
                  <a:lnTo>
                    <a:pt x="1475" y="389"/>
                  </a:lnTo>
                  <a:lnTo>
                    <a:pt x="1433" y="327"/>
                  </a:lnTo>
                  <a:lnTo>
                    <a:pt x="1387" y="270"/>
                  </a:lnTo>
                  <a:lnTo>
                    <a:pt x="1334" y="216"/>
                  </a:lnTo>
                  <a:lnTo>
                    <a:pt x="1277" y="171"/>
                  </a:lnTo>
                  <a:lnTo>
                    <a:pt x="1214" y="129"/>
                  </a:lnTo>
                  <a:lnTo>
                    <a:pt x="1148" y="98"/>
                  </a:lnTo>
                  <a:lnTo>
                    <a:pt x="1076" y="70"/>
                  </a:lnTo>
                  <a:lnTo>
                    <a:pt x="1002" y="53"/>
                  </a:lnTo>
                  <a:lnTo>
                    <a:pt x="922" y="43"/>
                  </a:lnTo>
                  <a:lnTo>
                    <a:pt x="838" y="43"/>
                  </a:lnTo>
                  <a:lnTo>
                    <a:pt x="754" y="45"/>
                  </a:lnTo>
                  <a:lnTo>
                    <a:pt x="675" y="59"/>
                  </a:lnTo>
                  <a:lnTo>
                    <a:pt x="598" y="76"/>
                  </a:lnTo>
                  <a:lnTo>
                    <a:pt x="528" y="102"/>
                  </a:lnTo>
                  <a:lnTo>
                    <a:pt x="460" y="135"/>
                  </a:lnTo>
                  <a:lnTo>
                    <a:pt x="397" y="171"/>
                  </a:lnTo>
                  <a:lnTo>
                    <a:pt x="338" y="211"/>
                  </a:lnTo>
                  <a:lnTo>
                    <a:pt x="285" y="258"/>
                  </a:lnTo>
                  <a:lnTo>
                    <a:pt x="235" y="308"/>
                  </a:lnTo>
                  <a:lnTo>
                    <a:pt x="192" y="361"/>
                  </a:lnTo>
                  <a:lnTo>
                    <a:pt x="154" y="418"/>
                  </a:lnTo>
                  <a:lnTo>
                    <a:pt x="121" y="479"/>
                  </a:lnTo>
                  <a:lnTo>
                    <a:pt x="93" y="539"/>
                  </a:lnTo>
                  <a:lnTo>
                    <a:pt x="72" y="604"/>
                  </a:lnTo>
                  <a:lnTo>
                    <a:pt x="55" y="671"/>
                  </a:lnTo>
                  <a:lnTo>
                    <a:pt x="47" y="739"/>
                  </a:lnTo>
                  <a:lnTo>
                    <a:pt x="43" y="741"/>
                  </a:lnTo>
                  <a:lnTo>
                    <a:pt x="39" y="743"/>
                  </a:lnTo>
                  <a:lnTo>
                    <a:pt x="30" y="741"/>
                  </a:lnTo>
                  <a:lnTo>
                    <a:pt x="22" y="741"/>
                  </a:lnTo>
                  <a:lnTo>
                    <a:pt x="15" y="737"/>
                  </a:lnTo>
                  <a:lnTo>
                    <a:pt x="7" y="735"/>
                  </a:lnTo>
                  <a:lnTo>
                    <a:pt x="1" y="733"/>
                  </a:lnTo>
                  <a:lnTo>
                    <a:pt x="0" y="733"/>
                  </a:lnTo>
                  <a:lnTo>
                    <a:pt x="0" y="7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29" name="Freeform 205"/>
            <p:cNvSpPr>
              <a:spLocks/>
            </p:cNvSpPr>
            <p:nvPr/>
          </p:nvSpPr>
          <p:spPr bwMode="auto">
            <a:xfrm>
              <a:off x="2560" y="3542"/>
              <a:ext cx="11" cy="12"/>
            </a:xfrm>
            <a:custGeom>
              <a:avLst/>
              <a:gdLst>
                <a:gd name="T0" fmla="*/ 40 w 80"/>
                <a:gd name="T1" fmla="*/ 78 h 78"/>
                <a:gd name="T2" fmla="*/ 46 w 80"/>
                <a:gd name="T3" fmla="*/ 76 h 78"/>
                <a:gd name="T4" fmla="*/ 55 w 80"/>
                <a:gd name="T5" fmla="*/ 74 h 78"/>
                <a:gd name="T6" fmla="*/ 61 w 80"/>
                <a:gd name="T7" fmla="*/ 68 h 78"/>
                <a:gd name="T8" fmla="*/ 69 w 80"/>
                <a:gd name="T9" fmla="*/ 67 h 78"/>
                <a:gd name="T10" fmla="*/ 73 w 80"/>
                <a:gd name="T11" fmla="*/ 59 h 78"/>
                <a:gd name="T12" fmla="*/ 76 w 80"/>
                <a:gd name="T13" fmla="*/ 53 h 78"/>
                <a:gd name="T14" fmla="*/ 80 w 80"/>
                <a:gd name="T15" fmla="*/ 46 h 78"/>
                <a:gd name="T16" fmla="*/ 80 w 80"/>
                <a:gd name="T17" fmla="*/ 38 h 78"/>
                <a:gd name="T18" fmla="*/ 76 w 80"/>
                <a:gd name="T19" fmla="*/ 23 h 78"/>
                <a:gd name="T20" fmla="*/ 69 w 80"/>
                <a:gd name="T21" fmla="*/ 10 h 78"/>
                <a:gd name="T22" fmla="*/ 61 w 80"/>
                <a:gd name="T23" fmla="*/ 6 h 78"/>
                <a:gd name="T24" fmla="*/ 55 w 80"/>
                <a:gd name="T25" fmla="*/ 4 h 78"/>
                <a:gd name="T26" fmla="*/ 46 w 80"/>
                <a:gd name="T27" fmla="*/ 0 h 78"/>
                <a:gd name="T28" fmla="*/ 40 w 80"/>
                <a:gd name="T29" fmla="*/ 0 h 78"/>
                <a:gd name="T30" fmla="*/ 23 w 80"/>
                <a:gd name="T31" fmla="*/ 4 h 78"/>
                <a:gd name="T32" fmla="*/ 12 w 80"/>
                <a:gd name="T33" fmla="*/ 10 h 78"/>
                <a:gd name="T34" fmla="*/ 4 w 80"/>
                <a:gd name="T35" fmla="*/ 23 h 78"/>
                <a:gd name="T36" fmla="*/ 0 w 80"/>
                <a:gd name="T37" fmla="*/ 38 h 78"/>
                <a:gd name="T38" fmla="*/ 0 w 80"/>
                <a:gd name="T39" fmla="*/ 46 h 78"/>
                <a:gd name="T40" fmla="*/ 4 w 80"/>
                <a:gd name="T41" fmla="*/ 53 h 78"/>
                <a:gd name="T42" fmla="*/ 6 w 80"/>
                <a:gd name="T43" fmla="*/ 59 h 78"/>
                <a:gd name="T44" fmla="*/ 12 w 80"/>
                <a:gd name="T45" fmla="*/ 67 h 78"/>
                <a:gd name="T46" fmla="*/ 23 w 80"/>
                <a:gd name="T47" fmla="*/ 74 h 78"/>
                <a:gd name="T48" fmla="*/ 40 w 80"/>
                <a:gd name="T49" fmla="*/ 78 h 78"/>
                <a:gd name="T50" fmla="*/ 40 w 80"/>
                <a:gd name="T5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78">
                  <a:moveTo>
                    <a:pt x="40" y="78"/>
                  </a:moveTo>
                  <a:lnTo>
                    <a:pt x="46" y="76"/>
                  </a:lnTo>
                  <a:lnTo>
                    <a:pt x="55" y="74"/>
                  </a:lnTo>
                  <a:lnTo>
                    <a:pt x="61" y="68"/>
                  </a:lnTo>
                  <a:lnTo>
                    <a:pt x="69" y="67"/>
                  </a:lnTo>
                  <a:lnTo>
                    <a:pt x="73" y="59"/>
                  </a:lnTo>
                  <a:lnTo>
                    <a:pt x="76" y="53"/>
                  </a:lnTo>
                  <a:lnTo>
                    <a:pt x="80" y="46"/>
                  </a:lnTo>
                  <a:lnTo>
                    <a:pt x="80" y="38"/>
                  </a:lnTo>
                  <a:lnTo>
                    <a:pt x="76" y="23"/>
                  </a:lnTo>
                  <a:lnTo>
                    <a:pt x="69" y="10"/>
                  </a:lnTo>
                  <a:lnTo>
                    <a:pt x="61" y="6"/>
                  </a:lnTo>
                  <a:lnTo>
                    <a:pt x="55" y="4"/>
                  </a:lnTo>
                  <a:lnTo>
                    <a:pt x="46" y="0"/>
                  </a:lnTo>
                  <a:lnTo>
                    <a:pt x="40" y="0"/>
                  </a:lnTo>
                  <a:lnTo>
                    <a:pt x="23" y="4"/>
                  </a:lnTo>
                  <a:lnTo>
                    <a:pt x="12" y="10"/>
                  </a:lnTo>
                  <a:lnTo>
                    <a:pt x="4" y="23"/>
                  </a:lnTo>
                  <a:lnTo>
                    <a:pt x="0" y="38"/>
                  </a:lnTo>
                  <a:lnTo>
                    <a:pt x="0" y="46"/>
                  </a:lnTo>
                  <a:lnTo>
                    <a:pt x="4" y="53"/>
                  </a:lnTo>
                  <a:lnTo>
                    <a:pt x="6" y="59"/>
                  </a:lnTo>
                  <a:lnTo>
                    <a:pt x="12" y="67"/>
                  </a:lnTo>
                  <a:lnTo>
                    <a:pt x="23" y="74"/>
                  </a:lnTo>
                  <a:lnTo>
                    <a:pt x="40" y="78"/>
                  </a:lnTo>
                  <a:lnTo>
                    <a:pt x="40" y="78"/>
                  </a:lnTo>
                  <a:close/>
                </a:path>
              </a:pathLst>
            </a:custGeom>
            <a:solidFill>
              <a:srgbClr val="E6FF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30" name="Freeform 206"/>
            <p:cNvSpPr>
              <a:spLocks/>
            </p:cNvSpPr>
            <p:nvPr/>
          </p:nvSpPr>
          <p:spPr bwMode="auto">
            <a:xfrm>
              <a:off x="2673" y="3419"/>
              <a:ext cx="267" cy="297"/>
            </a:xfrm>
            <a:custGeom>
              <a:avLst/>
              <a:gdLst>
                <a:gd name="T0" fmla="*/ 4 w 1943"/>
                <a:gd name="T1" fmla="*/ 857 h 1935"/>
                <a:gd name="T2" fmla="*/ 48 w 1943"/>
                <a:gd name="T3" fmla="*/ 688 h 1935"/>
                <a:gd name="T4" fmla="*/ 156 w 1943"/>
                <a:gd name="T5" fmla="*/ 450 h 1935"/>
                <a:gd name="T6" fmla="*/ 350 w 1943"/>
                <a:gd name="T7" fmla="*/ 209 h 1935"/>
                <a:gd name="T8" fmla="*/ 660 w 1943"/>
                <a:gd name="T9" fmla="*/ 40 h 1935"/>
                <a:gd name="T10" fmla="*/ 1092 w 1943"/>
                <a:gd name="T11" fmla="*/ 6 h 1935"/>
                <a:gd name="T12" fmla="*/ 1453 w 1943"/>
                <a:gd name="T13" fmla="*/ 93 h 1935"/>
                <a:gd name="T14" fmla="*/ 1698 w 1943"/>
                <a:gd name="T15" fmla="*/ 264 h 1935"/>
                <a:gd name="T16" fmla="*/ 1846 w 1943"/>
                <a:gd name="T17" fmla="*/ 487 h 1935"/>
                <a:gd name="T18" fmla="*/ 1923 w 1943"/>
                <a:gd name="T19" fmla="*/ 724 h 1935"/>
                <a:gd name="T20" fmla="*/ 1943 w 1943"/>
                <a:gd name="T21" fmla="*/ 946 h 1935"/>
                <a:gd name="T22" fmla="*/ 1921 w 1943"/>
                <a:gd name="T23" fmla="*/ 1165 h 1935"/>
                <a:gd name="T24" fmla="*/ 1845 w 1943"/>
                <a:gd name="T25" fmla="*/ 1406 h 1935"/>
                <a:gd name="T26" fmla="*/ 1694 w 1943"/>
                <a:gd name="T27" fmla="*/ 1631 h 1935"/>
                <a:gd name="T28" fmla="*/ 1457 w 1943"/>
                <a:gd name="T29" fmla="*/ 1815 h 1935"/>
                <a:gd name="T30" fmla="*/ 1107 w 1943"/>
                <a:gd name="T31" fmla="*/ 1922 h 1935"/>
                <a:gd name="T32" fmla="*/ 938 w 1943"/>
                <a:gd name="T33" fmla="*/ 1935 h 1935"/>
                <a:gd name="T34" fmla="*/ 860 w 1943"/>
                <a:gd name="T35" fmla="*/ 1925 h 1935"/>
                <a:gd name="T36" fmla="*/ 753 w 1943"/>
                <a:gd name="T37" fmla="*/ 1910 h 1935"/>
                <a:gd name="T38" fmla="*/ 633 w 1943"/>
                <a:gd name="T39" fmla="*/ 1880 h 1935"/>
                <a:gd name="T40" fmla="*/ 523 w 1943"/>
                <a:gd name="T41" fmla="*/ 1830 h 1935"/>
                <a:gd name="T42" fmla="*/ 559 w 1943"/>
                <a:gd name="T43" fmla="*/ 1788 h 1935"/>
                <a:gd name="T44" fmla="*/ 586 w 1943"/>
                <a:gd name="T45" fmla="*/ 1800 h 1935"/>
                <a:gd name="T46" fmla="*/ 641 w 1943"/>
                <a:gd name="T47" fmla="*/ 1819 h 1935"/>
                <a:gd name="T48" fmla="*/ 727 w 1943"/>
                <a:gd name="T49" fmla="*/ 1842 h 1935"/>
                <a:gd name="T50" fmla="*/ 841 w 1943"/>
                <a:gd name="T51" fmla="*/ 1859 h 1935"/>
                <a:gd name="T52" fmla="*/ 983 w 1943"/>
                <a:gd name="T53" fmla="*/ 1868 h 1935"/>
                <a:gd name="T54" fmla="*/ 1168 w 1943"/>
                <a:gd name="T55" fmla="*/ 1845 h 1935"/>
                <a:gd name="T56" fmla="*/ 1390 w 1943"/>
                <a:gd name="T57" fmla="*/ 1775 h 1935"/>
                <a:gd name="T58" fmla="*/ 1611 w 1943"/>
                <a:gd name="T59" fmla="*/ 1635 h 1935"/>
                <a:gd name="T60" fmla="*/ 1788 w 1943"/>
                <a:gd name="T61" fmla="*/ 1412 h 1935"/>
                <a:gd name="T62" fmla="*/ 1881 w 1943"/>
                <a:gd name="T63" fmla="*/ 1089 h 1935"/>
                <a:gd name="T64" fmla="*/ 1856 w 1943"/>
                <a:gd name="T65" fmla="*/ 699 h 1935"/>
                <a:gd name="T66" fmla="*/ 1731 w 1943"/>
                <a:gd name="T67" fmla="*/ 412 h 1935"/>
                <a:gd name="T68" fmla="*/ 1540 w 1943"/>
                <a:gd name="T69" fmla="*/ 222 h 1935"/>
                <a:gd name="T70" fmla="*/ 1320 w 1943"/>
                <a:gd name="T71" fmla="*/ 106 h 1935"/>
                <a:gd name="T72" fmla="*/ 1107 w 1943"/>
                <a:gd name="T73" fmla="*/ 57 h 1935"/>
                <a:gd name="T74" fmla="*/ 926 w 1943"/>
                <a:gd name="T75" fmla="*/ 49 h 1935"/>
                <a:gd name="T76" fmla="*/ 729 w 1943"/>
                <a:gd name="T77" fmla="*/ 84 h 1935"/>
                <a:gd name="T78" fmla="*/ 510 w 1943"/>
                <a:gd name="T79" fmla="*/ 171 h 1935"/>
                <a:gd name="T80" fmla="*/ 306 w 1943"/>
                <a:gd name="T81" fmla="*/ 325 h 1935"/>
                <a:gd name="T82" fmla="*/ 141 w 1943"/>
                <a:gd name="T83" fmla="*/ 557 h 1935"/>
                <a:gd name="T84" fmla="*/ 48 w 1943"/>
                <a:gd name="T85" fmla="*/ 884 h 1935"/>
                <a:gd name="T86" fmla="*/ 29 w 1943"/>
                <a:gd name="T87" fmla="*/ 891 h 1935"/>
                <a:gd name="T88" fmla="*/ 6 w 1943"/>
                <a:gd name="T89" fmla="*/ 895 h 1935"/>
                <a:gd name="T90" fmla="*/ 0 w 1943"/>
                <a:gd name="T91" fmla="*/ 89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43" h="1935">
                  <a:moveTo>
                    <a:pt x="0" y="897"/>
                  </a:moveTo>
                  <a:lnTo>
                    <a:pt x="0" y="886"/>
                  </a:lnTo>
                  <a:lnTo>
                    <a:pt x="4" y="857"/>
                  </a:lnTo>
                  <a:lnTo>
                    <a:pt x="14" y="812"/>
                  </a:lnTo>
                  <a:lnTo>
                    <a:pt x="29" y="756"/>
                  </a:lnTo>
                  <a:lnTo>
                    <a:pt x="48" y="688"/>
                  </a:lnTo>
                  <a:lnTo>
                    <a:pt x="75" y="614"/>
                  </a:lnTo>
                  <a:lnTo>
                    <a:pt x="111" y="532"/>
                  </a:lnTo>
                  <a:lnTo>
                    <a:pt x="156" y="450"/>
                  </a:lnTo>
                  <a:lnTo>
                    <a:pt x="209" y="367"/>
                  </a:lnTo>
                  <a:lnTo>
                    <a:pt x="274" y="285"/>
                  </a:lnTo>
                  <a:lnTo>
                    <a:pt x="350" y="209"/>
                  </a:lnTo>
                  <a:lnTo>
                    <a:pt x="441" y="143"/>
                  </a:lnTo>
                  <a:lnTo>
                    <a:pt x="542" y="84"/>
                  </a:lnTo>
                  <a:lnTo>
                    <a:pt x="660" y="40"/>
                  </a:lnTo>
                  <a:lnTo>
                    <a:pt x="793" y="11"/>
                  </a:lnTo>
                  <a:lnTo>
                    <a:pt x="943" y="0"/>
                  </a:lnTo>
                  <a:lnTo>
                    <a:pt x="1092" y="6"/>
                  </a:lnTo>
                  <a:lnTo>
                    <a:pt x="1227" y="23"/>
                  </a:lnTo>
                  <a:lnTo>
                    <a:pt x="1346" y="51"/>
                  </a:lnTo>
                  <a:lnTo>
                    <a:pt x="1453" y="93"/>
                  </a:lnTo>
                  <a:lnTo>
                    <a:pt x="1546" y="143"/>
                  </a:lnTo>
                  <a:lnTo>
                    <a:pt x="1628" y="201"/>
                  </a:lnTo>
                  <a:lnTo>
                    <a:pt x="1698" y="264"/>
                  </a:lnTo>
                  <a:lnTo>
                    <a:pt x="1757" y="336"/>
                  </a:lnTo>
                  <a:lnTo>
                    <a:pt x="1807" y="409"/>
                  </a:lnTo>
                  <a:lnTo>
                    <a:pt x="1846" y="487"/>
                  </a:lnTo>
                  <a:lnTo>
                    <a:pt x="1879" y="564"/>
                  </a:lnTo>
                  <a:lnTo>
                    <a:pt x="1904" y="646"/>
                  </a:lnTo>
                  <a:lnTo>
                    <a:pt x="1923" y="724"/>
                  </a:lnTo>
                  <a:lnTo>
                    <a:pt x="1936" y="802"/>
                  </a:lnTo>
                  <a:lnTo>
                    <a:pt x="1942" y="876"/>
                  </a:lnTo>
                  <a:lnTo>
                    <a:pt x="1943" y="946"/>
                  </a:lnTo>
                  <a:lnTo>
                    <a:pt x="1942" y="1015"/>
                  </a:lnTo>
                  <a:lnTo>
                    <a:pt x="1934" y="1089"/>
                  </a:lnTo>
                  <a:lnTo>
                    <a:pt x="1921" y="1165"/>
                  </a:lnTo>
                  <a:lnTo>
                    <a:pt x="1902" y="1245"/>
                  </a:lnTo>
                  <a:lnTo>
                    <a:pt x="1877" y="1325"/>
                  </a:lnTo>
                  <a:lnTo>
                    <a:pt x="1845" y="1406"/>
                  </a:lnTo>
                  <a:lnTo>
                    <a:pt x="1805" y="1484"/>
                  </a:lnTo>
                  <a:lnTo>
                    <a:pt x="1755" y="1560"/>
                  </a:lnTo>
                  <a:lnTo>
                    <a:pt x="1694" y="1631"/>
                  </a:lnTo>
                  <a:lnTo>
                    <a:pt x="1626" y="1699"/>
                  </a:lnTo>
                  <a:lnTo>
                    <a:pt x="1546" y="1760"/>
                  </a:lnTo>
                  <a:lnTo>
                    <a:pt x="1457" y="1815"/>
                  </a:lnTo>
                  <a:lnTo>
                    <a:pt x="1352" y="1861"/>
                  </a:lnTo>
                  <a:lnTo>
                    <a:pt x="1238" y="1897"/>
                  </a:lnTo>
                  <a:lnTo>
                    <a:pt x="1107" y="1922"/>
                  </a:lnTo>
                  <a:lnTo>
                    <a:pt x="964" y="1935"/>
                  </a:lnTo>
                  <a:lnTo>
                    <a:pt x="953" y="1935"/>
                  </a:lnTo>
                  <a:lnTo>
                    <a:pt x="938" y="1935"/>
                  </a:lnTo>
                  <a:lnTo>
                    <a:pt x="917" y="1931"/>
                  </a:lnTo>
                  <a:lnTo>
                    <a:pt x="890" y="1929"/>
                  </a:lnTo>
                  <a:lnTo>
                    <a:pt x="860" y="1925"/>
                  </a:lnTo>
                  <a:lnTo>
                    <a:pt x="826" y="1922"/>
                  </a:lnTo>
                  <a:lnTo>
                    <a:pt x="791" y="1916"/>
                  </a:lnTo>
                  <a:lnTo>
                    <a:pt x="753" y="1910"/>
                  </a:lnTo>
                  <a:lnTo>
                    <a:pt x="713" y="1901"/>
                  </a:lnTo>
                  <a:lnTo>
                    <a:pt x="673" y="1891"/>
                  </a:lnTo>
                  <a:lnTo>
                    <a:pt x="633" y="1880"/>
                  </a:lnTo>
                  <a:lnTo>
                    <a:pt x="595" y="1866"/>
                  </a:lnTo>
                  <a:lnTo>
                    <a:pt x="557" y="1849"/>
                  </a:lnTo>
                  <a:lnTo>
                    <a:pt x="523" y="1830"/>
                  </a:lnTo>
                  <a:lnTo>
                    <a:pt x="491" y="1809"/>
                  </a:lnTo>
                  <a:lnTo>
                    <a:pt x="464" y="1788"/>
                  </a:lnTo>
                  <a:lnTo>
                    <a:pt x="559" y="1788"/>
                  </a:lnTo>
                  <a:lnTo>
                    <a:pt x="565" y="1790"/>
                  </a:lnTo>
                  <a:lnTo>
                    <a:pt x="573" y="1794"/>
                  </a:lnTo>
                  <a:lnTo>
                    <a:pt x="586" y="1800"/>
                  </a:lnTo>
                  <a:lnTo>
                    <a:pt x="601" y="1804"/>
                  </a:lnTo>
                  <a:lnTo>
                    <a:pt x="620" y="1811"/>
                  </a:lnTo>
                  <a:lnTo>
                    <a:pt x="641" y="1819"/>
                  </a:lnTo>
                  <a:lnTo>
                    <a:pt x="668" y="1828"/>
                  </a:lnTo>
                  <a:lnTo>
                    <a:pt x="694" y="1834"/>
                  </a:lnTo>
                  <a:lnTo>
                    <a:pt x="727" y="1842"/>
                  </a:lnTo>
                  <a:lnTo>
                    <a:pt x="761" y="1847"/>
                  </a:lnTo>
                  <a:lnTo>
                    <a:pt x="801" y="1855"/>
                  </a:lnTo>
                  <a:lnTo>
                    <a:pt x="841" y="1859"/>
                  </a:lnTo>
                  <a:lnTo>
                    <a:pt x="884" y="1863"/>
                  </a:lnTo>
                  <a:lnTo>
                    <a:pt x="932" y="1866"/>
                  </a:lnTo>
                  <a:lnTo>
                    <a:pt x="983" y="1868"/>
                  </a:lnTo>
                  <a:lnTo>
                    <a:pt x="1038" y="1864"/>
                  </a:lnTo>
                  <a:lnTo>
                    <a:pt x="1099" y="1859"/>
                  </a:lnTo>
                  <a:lnTo>
                    <a:pt x="1168" y="1845"/>
                  </a:lnTo>
                  <a:lnTo>
                    <a:pt x="1242" y="1830"/>
                  </a:lnTo>
                  <a:lnTo>
                    <a:pt x="1316" y="1806"/>
                  </a:lnTo>
                  <a:lnTo>
                    <a:pt x="1390" y="1775"/>
                  </a:lnTo>
                  <a:lnTo>
                    <a:pt x="1466" y="1737"/>
                  </a:lnTo>
                  <a:lnTo>
                    <a:pt x="1540" y="1692"/>
                  </a:lnTo>
                  <a:lnTo>
                    <a:pt x="1611" y="1635"/>
                  </a:lnTo>
                  <a:lnTo>
                    <a:pt x="1675" y="1572"/>
                  </a:lnTo>
                  <a:lnTo>
                    <a:pt x="1734" y="1496"/>
                  </a:lnTo>
                  <a:lnTo>
                    <a:pt x="1788" y="1412"/>
                  </a:lnTo>
                  <a:lnTo>
                    <a:pt x="1829" y="1315"/>
                  </a:lnTo>
                  <a:lnTo>
                    <a:pt x="1862" y="1209"/>
                  </a:lnTo>
                  <a:lnTo>
                    <a:pt x="1881" y="1089"/>
                  </a:lnTo>
                  <a:lnTo>
                    <a:pt x="1888" y="956"/>
                  </a:lnTo>
                  <a:lnTo>
                    <a:pt x="1877" y="821"/>
                  </a:lnTo>
                  <a:lnTo>
                    <a:pt x="1856" y="699"/>
                  </a:lnTo>
                  <a:lnTo>
                    <a:pt x="1824" y="593"/>
                  </a:lnTo>
                  <a:lnTo>
                    <a:pt x="1784" y="498"/>
                  </a:lnTo>
                  <a:lnTo>
                    <a:pt x="1731" y="412"/>
                  </a:lnTo>
                  <a:lnTo>
                    <a:pt x="1673" y="338"/>
                  </a:lnTo>
                  <a:lnTo>
                    <a:pt x="1609" y="276"/>
                  </a:lnTo>
                  <a:lnTo>
                    <a:pt x="1540" y="222"/>
                  </a:lnTo>
                  <a:lnTo>
                    <a:pt x="1468" y="175"/>
                  </a:lnTo>
                  <a:lnTo>
                    <a:pt x="1394" y="137"/>
                  </a:lnTo>
                  <a:lnTo>
                    <a:pt x="1320" y="106"/>
                  </a:lnTo>
                  <a:lnTo>
                    <a:pt x="1246" y="84"/>
                  </a:lnTo>
                  <a:lnTo>
                    <a:pt x="1173" y="66"/>
                  </a:lnTo>
                  <a:lnTo>
                    <a:pt x="1107" y="57"/>
                  </a:lnTo>
                  <a:lnTo>
                    <a:pt x="1040" y="51"/>
                  </a:lnTo>
                  <a:lnTo>
                    <a:pt x="985" y="49"/>
                  </a:lnTo>
                  <a:lnTo>
                    <a:pt x="926" y="49"/>
                  </a:lnTo>
                  <a:lnTo>
                    <a:pt x="864" y="55"/>
                  </a:lnTo>
                  <a:lnTo>
                    <a:pt x="797" y="65"/>
                  </a:lnTo>
                  <a:lnTo>
                    <a:pt x="729" y="84"/>
                  </a:lnTo>
                  <a:lnTo>
                    <a:pt x="656" y="105"/>
                  </a:lnTo>
                  <a:lnTo>
                    <a:pt x="584" y="135"/>
                  </a:lnTo>
                  <a:lnTo>
                    <a:pt x="510" y="171"/>
                  </a:lnTo>
                  <a:lnTo>
                    <a:pt x="441" y="215"/>
                  </a:lnTo>
                  <a:lnTo>
                    <a:pt x="371" y="264"/>
                  </a:lnTo>
                  <a:lnTo>
                    <a:pt x="306" y="325"/>
                  </a:lnTo>
                  <a:lnTo>
                    <a:pt x="246" y="393"/>
                  </a:lnTo>
                  <a:lnTo>
                    <a:pt x="192" y="471"/>
                  </a:lnTo>
                  <a:lnTo>
                    <a:pt x="141" y="557"/>
                  </a:lnTo>
                  <a:lnTo>
                    <a:pt x="101" y="654"/>
                  </a:lnTo>
                  <a:lnTo>
                    <a:pt x="69" y="762"/>
                  </a:lnTo>
                  <a:lnTo>
                    <a:pt x="48" y="884"/>
                  </a:lnTo>
                  <a:lnTo>
                    <a:pt x="44" y="886"/>
                  </a:lnTo>
                  <a:lnTo>
                    <a:pt x="38" y="888"/>
                  </a:lnTo>
                  <a:lnTo>
                    <a:pt x="29" y="891"/>
                  </a:lnTo>
                  <a:lnTo>
                    <a:pt x="21" y="893"/>
                  </a:lnTo>
                  <a:lnTo>
                    <a:pt x="14" y="893"/>
                  </a:lnTo>
                  <a:lnTo>
                    <a:pt x="6" y="895"/>
                  </a:lnTo>
                  <a:lnTo>
                    <a:pt x="0" y="895"/>
                  </a:lnTo>
                  <a:lnTo>
                    <a:pt x="0" y="897"/>
                  </a:lnTo>
                  <a:lnTo>
                    <a:pt x="0" y="8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31" name="Freeform 207"/>
            <p:cNvSpPr>
              <a:spLocks/>
            </p:cNvSpPr>
            <p:nvPr/>
          </p:nvSpPr>
          <p:spPr bwMode="auto">
            <a:xfrm>
              <a:off x="2752" y="3469"/>
              <a:ext cx="33" cy="64"/>
            </a:xfrm>
            <a:custGeom>
              <a:avLst/>
              <a:gdLst>
                <a:gd name="T0" fmla="*/ 0 w 243"/>
                <a:gd name="T1" fmla="*/ 13 h 418"/>
                <a:gd name="T2" fmla="*/ 0 w 243"/>
                <a:gd name="T3" fmla="*/ 15 h 418"/>
                <a:gd name="T4" fmla="*/ 5 w 243"/>
                <a:gd name="T5" fmla="*/ 23 h 418"/>
                <a:gd name="T6" fmla="*/ 11 w 243"/>
                <a:gd name="T7" fmla="*/ 38 h 418"/>
                <a:gd name="T8" fmla="*/ 22 w 243"/>
                <a:gd name="T9" fmla="*/ 57 h 418"/>
                <a:gd name="T10" fmla="*/ 32 w 243"/>
                <a:gd name="T11" fmla="*/ 78 h 418"/>
                <a:gd name="T12" fmla="*/ 45 w 243"/>
                <a:gd name="T13" fmla="*/ 104 h 418"/>
                <a:gd name="T14" fmla="*/ 58 w 243"/>
                <a:gd name="T15" fmla="*/ 133 h 418"/>
                <a:gd name="T16" fmla="*/ 77 w 243"/>
                <a:gd name="T17" fmla="*/ 165 h 418"/>
                <a:gd name="T18" fmla="*/ 93 w 243"/>
                <a:gd name="T19" fmla="*/ 196 h 418"/>
                <a:gd name="T20" fmla="*/ 110 w 243"/>
                <a:gd name="T21" fmla="*/ 230 h 418"/>
                <a:gd name="T22" fmla="*/ 129 w 243"/>
                <a:gd name="T23" fmla="*/ 264 h 418"/>
                <a:gd name="T24" fmla="*/ 146 w 243"/>
                <a:gd name="T25" fmla="*/ 298 h 418"/>
                <a:gd name="T26" fmla="*/ 163 w 243"/>
                <a:gd name="T27" fmla="*/ 329 h 418"/>
                <a:gd name="T28" fmla="*/ 180 w 243"/>
                <a:gd name="T29" fmla="*/ 361 h 418"/>
                <a:gd name="T30" fmla="*/ 195 w 243"/>
                <a:gd name="T31" fmla="*/ 390 h 418"/>
                <a:gd name="T32" fmla="*/ 212 w 243"/>
                <a:gd name="T33" fmla="*/ 418 h 418"/>
                <a:gd name="T34" fmla="*/ 243 w 243"/>
                <a:gd name="T35" fmla="*/ 407 h 418"/>
                <a:gd name="T36" fmla="*/ 239 w 243"/>
                <a:gd name="T37" fmla="*/ 403 h 418"/>
                <a:gd name="T38" fmla="*/ 235 w 243"/>
                <a:gd name="T39" fmla="*/ 395 h 418"/>
                <a:gd name="T40" fmla="*/ 228 w 243"/>
                <a:gd name="T41" fmla="*/ 382 h 418"/>
                <a:gd name="T42" fmla="*/ 218 w 243"/>
                <a:gd name="T43" fmla="*/ 365 h 418"/>
                <a:gd name="T44" fmla="*/ 205 w 243"/>
                <a:gd name="T45" fmla="*/ 342 h 418"/>
                <a:gd name="T46" fmla="*/ 192 w 243"/>
                <a:gd name="T47" fmla="*/ 317 h 418"/>
                <a:gd name="T48" fmla="*/ 176 w 243"/>
                <a:gd name="T49" fmla="*/ 291 h 418"/>
                <a:gd name="T50" fmla="*/ 161 w 243"/>
                <a:gd name="T51" fmla="*/ 260 h 418"/>
                <a:gd name="T52" fmla="*/ 142 w 243"/>
                <a:gd name="T53" fmla="*/ 228 h 418"/>
                <a:gd name="T54" fmla="*/ 125 w 243"/>
                <a:gd name="T55" fmla="*/ 196 h 418"/>
                <a:gd name="T56" fmla="*/ 104 w 243"/>
                <a:gd name="T57" fmla="*/ 161 h 418"/>
                <a:gd name="T58" fmla="*/ 87 w 243"/>
                <a:gd name="T59" fmla="*/ 129 h 418"/>
                <a:gd name="T60" fmla="*/ 70 w 243"/>
                <a:gd name="T61" fmla="*/ 95 h 418"/>
                <a:gd name="T62" fmla="*/ 51 w 243"/>
                <a:gd name="T63" fmla="*/ 64 h 418"/>
                <a:gd name="T64" fmla="*/ 34 w 243"/>
                <a:gd name="T65" fmla="*/ 34 h 418"/>
                <a:gd name="T66" fmla="*/ 19 w 243"/>
                <a:gd name="T67" fmla="*/ 6 h 418"/>
                <a:gd name="T68" fmla="*/ 13 w 243"/>
                <a:gd name="T69" fmla="*/ 0 h 418"/>
                <a:gd name="T70" fmla="*/ 7 w 243"/>
                <a:gd name="T71" fmla="*/ 4 h 418"/>
                <a:gd name="T72" fmla="*/ 1 w 243"/>
                <a:gd name="T73" fmla="*/ 9 h 418"/>
                <a:gd name="T74" fmla="*/ 0 w 243"/>
                <a:gd name="T75" fmla="*/ 13 h 418"/>
                <a:gd name="T76" fmla="*/ 0 w 243"/>
                <a:gd name="T77" fmla="*/ 1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3" h="418">
                  <a:moveTo>
                    <a:pt x="0" y="13"/>
                  </a:moveTo>
                  <a:lnTo>
                    <a:pt x="0" y="15"/>
                  </a:lnTo>
                  <a:lnTo>
                    <a:pt x="5" y="23"/>
                  </a:lnTo>
                  <a:lnTo>
                    <a:pt x="11" y="38"/>
                  </a:lnTo>
                  <a:lnTo>
                    <a:pt x="22" y="57"/>
                  </a:lnTo>
                  <a:lnTo>
                    <a:pt x="32" y="78"/>
                  </a:lnTo>
                  <a:lnTo>
                    <a:pt x="45" y="104"/>
                  </a:lnTo>
                  <a:lnTo>
                    <a:pt x="58" y="133"/>
                  </a:lnTo>
                  <a:lnTo>
                    <a:pt x="77" y="165"/>
                  </a:lnTo>
                  <a:lnTo>
                    <a:pt x="93" y="196"/>
                  </a:lnTo>
                  <a:lnTo>
                    <a:pt x="110" y="230"/>
                  </a:lnTo>
                  <a:lnTo>
                    <a:pt x="129" y="264"/>
                  </a:lnTo>
                  <a:lnTo>
                    <a:pt x="146" y="298"/>
                  </a:lnTo>
                  <a:lnTo>
                    <a:pt x="163" y="329"/>
                  </a:lnTo>
                  <a:lnTo>
                    <a:pt x="180" y="361"/>
                  </a:lnTo>
                  <a:lnTo>
                    <a:pt x="195" y="390"/>
                  </a:lnTo>
                  <a:lnTo>
                    <a:pt x="212" y="418"/>
                  </a:lnTo>
                  <a:lnTo>
                    <a:pt x="243" y="407"/>
                  </a:lnTo>
                  <a:lnTo>
                    <a:pt x="239" y="403"/>
                  </a:lnTo>
                  <a:lnTo>
                    <a:pt x="235" y="395"/>
                  </a:lnTo>
                  <a:lnTo>
                    <a:pt x="228" y="382"/>
                  </a:lnTo>
                  <a:lnTo>
                    <a:pt x="218" y="365"/>
                  </a:lnTo>
                  <a:lnTo>
                    <a:pt x="205" y="342"/>
                  </a:lnTo>
                  <a:lnTo>
                    <a:pt x="192" y="317"/>
                  </a:lnTo>
                  <a:lnTo>
                    <a:pt x="176" y="291"/>
                  </a:lnTo>
                  <a:lnTo>
                    <a:pt x="161" y="260"/>
                  </a:lnTo>
                  <a:lnTo>
                    <a:pt x="142" y="228"/>
                  </a:lnTo>
                  <a:lnTo>
                    <a:pt x="125" y="196"/>
                  </a:lnTo>
                  <a:lnTo>
                    <a:pt x="104" y="161"/>
                  </a:lnTo>
                  <a:lnTo>
                    <a:pt x="87" y="129"/>
                  </a:lnTo>
                  <a:lnTo>
                    <a:pt x="70" y="95"/>
                  </a:lnTo>
                  <a:lnTo>
                    <a:pt x="51" y="64"/>
                  </a:lnTo>
                  <a:lnTo>
                    <a:pt x="34" y="34"/>
                  </a:lnTo>
                  <a:lnTo>
                    <a:pt x="19" y="6"/>
                  </a:lnTo>
                  <a:lnTo>
                    <a:pt x="13" y="0"/>
                  </a:lnTo>
                  <a:lnTo>
                    <a:pt x="7" y="4"/>
                  </a:lnTo>
                  <a:lnTo>
                    <a:pt x="1" y="9"/>
                  </a:lnTo>
                  <a:lnTo>
                    <a:pt x="0" y="13"/>
                  </a:lnTo>
                  <a:lnTo>
                    <a:pt x="0"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32" name="Freeform 208"/>
            <p:cNvSpPr>
              <a:spLocks/>
            </p:cNvSpPr>
            <p:nvPr/>
          </p:nvSpPr>
          <p:spPr bwMode="auto">
            <a:xfrm>
              <a:off x="2761" y="3464"/>
              <a:ext cx="36" cy="59"/>
            </a:xfrm>
            <a:custGeom>
              <a:avLst/>
              <a:gdLst>
                <a:gd name="T0" fmla="*/ 17 w 262"/>
                <a:gd name="T1" fmla="*/ 0 h 384"/>
                <a:gd name="T2" fmla="*/ 17 w 262"/>
                <a:gd name="T3" fmla="*/ 0 h 384"/>
                <a:gd name="T4" fmla="*/ 23 w 262"/>
                <a:gd name="T5" fmla="*/ 10 h 384"/>
                <a:gd name="T6" fmla="*/ 32 w 262"/>
                <a:gd name="T7" fmla="*/ 21 h 384"/>
                <a:gd name="T8" fmla="*/ 44 w 262"/>
                <a:gd name="T9" fmla="*/ 38 h 384"/>
                <a:gd name="T10" fmla="*/ 57 w 262"/>
                <a:gd name="T11" fmla="*/ 56 h 384"/>
                <a:gd name="T12" fmla="*/ 72 w 262"/>
                <a:gd name="T13" fmla="*/ 80 h 384"/>
                <a:gd name="T14" fmla="*/ 89 w 262"/>
                <a:gd name="T15" fmla="*/ 105 h 384"/>
                <a:gd name="T16" fmla="*/ 110 w 262"/>
                <a:gd name="T17" fmla="*/ 134 h 384"/>
                <a:gd name="T18" fmla="*/ 127 w 262"/>
                <a:gd name="T19" fmla="*/ 160 h 384"/>
                <a:gd name="T20" fmla="*/ 148 w 262"/>
                <a:gd name="T21" fmla="*/ 192 h 384"/>
                <a:gd name="T22" fmla="*/ 169 w 262"/>
                <a:gd name="T23" fmla="*/ 221 h 384"/>
                <a:gd name="T24" fmla="*/ 190 w 262"/>
                <a:gd name="T25" fmla="*/ 251 h 384"/>
                <a:gd name="T26" fmla="*/ 209 w 262"/>
                <a:gd name="T27" fmla="*/ 280 h 384"/>
                <a:gd name="T28" fmla="*/ 228 w 262"/>
                <a:gd name="T29" fmla="*/ 310 h 384"/>
                <a:gd name="T30" fmla="*/ 247 w 262"/>
                <a:gd name="T31" fmla="*/ 335 h 384"/>
                <a:gd name="T32" fmla="*/ 262 w 262"/>
                <a:gd name="T33" fmla="*/ 362 h 384"/>
                <a:gd name="T34" fmla="*/ 262 w 262"/>
                <a:gd name="T35" fmla="*/ 371 h 384"/>
                <a:gd name="T36" fmla="*/ 253 w 262"/>
                <a:gd name="T37" fmla="*/ 377 h 384"/>
                <a:gd name="T38" fmla="*/ 243 w 262"/>
                <a:gd name="T39" fmla="*/ 381 h 384"/>
                <a:gd name="T40" fmla="*/ 240 w 262"/>
                <a:gd name="T41" fmla="*/ 384 h 384"/>
                <a:gd name="T42" fmla="*/ 236 w 262"/>
                <a:gd name="T43" fmla="*/ 379 h 384"/>
                <a:gd name="T44" fmla="*/ 232 w 262"/>
                <a:gd name="T45" fmla="*/ 371 h 384"/>
                <a:gd name="T46" fmla="*/ 222 w 262"/>
                <a:gd name="T47" fmla="*/ 360 h 384"/>
                <a:gd name="T48" fmla="*/ 213 w 262"/>
                <a:gd name="T49" fmla="*/ 344 h 384"/>
                <a:gd name="T50" fmla="*/ 200 w 262"/>
                <a:gd name="T51" fmla="*/ 324 h 384"/>
                <a:gd name="T52" fmla="*/ 184 w 262"/>
                <a:gd name="T53" fmla="*/ 301 h 384"/>
                <a:gd name="T54" fmla="*/ 167 w 262"/>
                <a:gd name="T55" fmla="*/ 274 h 384"/>
                <a:gd name="T56" fmla="*/ 152 w 262"/>
                <a:gd name="T57" fmla="*/ 249 h 384"/>
                <a:gd name="T58" fmla="*/ 133 w 262"/>
                <a:gd name="T59" fmla="*/ 219 h 384"/>
                <a:gd name="T60" fmla="*/ 114 w 262"/>
                <a:gd name="T61" fmla="*/ 189 h 384"/>
                <a:gd name="T62" fmla="*/ 93 w 262"/>
                <a:gd name="T63" fmla="*/ 158 h 384"/>
                <a:gd name="T64" fmla="*/ 74 w 262"/>
                <a:gd name="T65" fmla="*/ 128 h 384"/>
                <a:gd name="T66" fmla="*/ 53 w 262"/>
                <a:gd name="T67" fmla="*/ 97 h 384"/>
                <a:gd name="T68" fmla="*/ 34 w 262"/>
                <a:gd name="T69" fmla="*/ 67 h 384"/>
                <a:gd name="T70" fmla="*/ 17 w 262"/>
                <a:gd name="T71" fmla="*/ 38 h 384"/>
                <a:gd name="T72" fmla="*/ 0 w 262"/>
                <a:gd name="T73" fmla="*/ 14 h 384"/>
                <a:gd name="T74" fmla="*/ 0 w 262"/>
                <a:gd name="T75" fmla="*/ 6 h 384"/>
                <a:gd name="T76" fmla="*/ 6 w 262"/>
                <a:gd name="T77" fmla="*/ 0 h 384"/>
                <a:gd name="T78" fmla="*/ 13 w 262"/>
                <a:gd name="T79" fmla="*/ 0 h 384"/>
                <a:gd name="T80" fmla="*/ 17 w 262"/>
                <a:gd name="T81" fmla="*/ 0 h 384"/>
                <a:gd name="T82" fmla="*/ 17 w 262"/>
                <a:gd name="T8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 h="384">
                  <a:moveTo>
                    <a:pt x="17" y="0"/>
                  </a:moveTo>
                  <a:lnTo>
                    <a:pt x="17" y="0"/>
                  </a:lnTo>
                  <a:lnTo>
                    <a:pt x="23" y="10"/>
                  </a:lnTo>
                  <a:lnTo>
                    <a:pt x="32" y="21"/>
                  </a:lnTo>
                  <a:lnTo>
                    <a:pt x="44" y="38"/>
                  </a:lnTo>
                  <a:lnTo>
                    <a:pt x="57" y="56"/>
                  </a:lnTo>
                  <a:lnTo>
                    <a:pt x="72" y="80"/>
                  </a:lnTo>
                  <a:lnTo>
                    <a:pt x="89" y="105"/>
                  </a:lnTo>
                  <a:lnTo>
                    <a:pt x="110" y="134"/>
                  </a:lnTo>
                  <a:lnTo>
                    <a:pt x="127" y="160"/>
                  </a:lnTo>
                  <a:lnTo>
                    <a:pt x="148" y="192"/>
                  </a:lnTo>
                  <a:lnTo>
                    <a:pt x="169" y="221"/>
                  </a:lnTo>
                  <a:lnTo>
                    <a:pt x="190" y="251"/>
                  </a:lnTo>
                  <a:lnTo>
                    <a:pt x="209" y="280"/>
                  </a:lnTo>
                  <a:lnTo>
                    <a:pt x="228" y="310"/>
                  </a:lnTo>
                  <a:lnTo>
                    <a:pt x="247" y="335"/>
                  </a:lnTo>
                  <a:lnTo>
                    <a:pt x="262" y="362"/>
                  </a:lnTo>
                  <a:lnTo>
                    <a:pt x="262" y="371"/>
                  </a:lnTo>
                  <a:lnTo>
                    <a:pt x="253" y="377"/>
                  </a:lnTo>
                  <a:lnTo>
                    <a:pt x="243" y="381"/>
                  </a:lnTo>
                  <a:lnTo>
                    <a:pt x="240" y="384"/>
                  </a:lnTo>
                  <a:lnTo>
                    <a:pt x="236" y="379"/>
                  </a:lnTo>
                  <a:lnTo>
                    <a:pt x="232" y="371"/>
                  </a:lnTo>
                  <a:lnTo>
                    <a:pt x="222" y="360"/>
                  </a:lnTo>
                  <a:lnTo>
                    <a:pt x="213" y="344"/>
                  </a:lnTo>
                  <a:lnTo>
                    <a:pt x="200" y="324"/>
                  </a:lnTo>
                  <a:lnTo>
                    <a:pt x="184" y="301"/>
                  </a:lnTo>
                  <a:lnTo>
                    <a:pt x="167" y="274"/>
                  </a:lnTo>
                  <a:lnTo>
                    <a:pt x="152" y="249"/>
                  </a:lnTo>
                  <a:lnTo>
                    <a:pt x="133" y="219"/>
                  </a:lnTo>
                  <a:lnTo>
                    <a:pt x="114" y="189"/>
                  </a:lnTo>
                  <a:lnTo>
                    <a:pt x="93" y="158"/>
                  </a:lnTo>
                  <a:lnTo>
                    <a:pt x="74" y="128"/>
                  </a:lnTo>
                  <a:lnTo>
                    <a:pt x="53" y="97"/>
                  </a:lnTo>
                  <a:lnTo>
                    <a:pt x="34" y="67"/>
                  </a:lnTo>
                  <a:lnTo>
                    <a:pt x="17" y="38"/>
                  </a:lnTo>
                  <a:lnTo>
                    <a:pt x="0" y="14"/>
                  </a:lnTo>
                  <a:lnTo>
                    <a:pt x="0" y="6"/>
                  </a:lnTo>
                  <a:lnTo>
                    <a:pt x="6" y="0"/>
                  </a:lnTo>
                  <a:lnTo>
                    <a:pt x="13" y="0"/>
                  </a:lnTo>
                  <a:lnTo>
                    <a:pt x="17" y="0"/>
                  </a:lnTo>
                  <a:lnTo>
                    <a:pt x="1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33" name="Freeform 209"/>
            <p:cNvSpPr>
              <a:spLocks/>
            </p:cNvSpPr>
            <p:nvPr/>
          </p:nvSpPr>
          <p:spPr bwMode="auto">
            <a:xfrm>
              <a:off x="2752" y="3464"/>
              <a:ext cx="13" cy="10"/>
            </a:xfrm>
            <a:custGeom>
              <a:avLst/>
              <a:gdLst>
                <a:gd name="T0" fmla="*/ 97 w 97"/>
                <a:gd name="T1" fmla="*/ 19 h 62"/>
                <a:gd name="T2" fmla="*/ 93 w 97"/>
                <a:gd name="T3" fmla="*/ 19 h 62"/>
                <a:gd name="T4" fmla="*/ 87 w 97"/>
                <a:gd name="T5" fmla="*/ 20 h 62"/>
                <a:gd name="T6" fmla="*/ 77 w 97"/>
                <a:gd name="T7" fmla="*/ 24 h 62"/>
                <a:gd name="T8" fmla="*/ 66 w 97"/>
                <a:gd name="T9" fmla="*/ 30 h 62"/>
                <a:gd name="T10" fmla="*/ 53 w 97"/>
                <a:gd name="T11" fmla="*/ 36 h 62"/>
                <a:gd name="T12" fmla="*/ 39 w 97"/>
                <a:gd name="T13" fmla="*/ 43 h 62"/>
                <a:gd name="T14" fmla="*/ 28 w 97"/>
                <a:gd name="T15" fmla="*/ 53 h 62"/>
                <a:gd name="T16" fmla="*/ 19 w 97"/>
                <a:gd name="T17" fmla="*/ 62 h 62"/>
                <a:gd name="T18" fmla="*/ 11 w 97"/>
                <a:gd name="T19" fmla="*/ 60 h 62"/>
                <a:gd name="T20" fmla="*/ 5 w 97"/>
                <a:gd name="T21" fmla="*/ 57 h 62"/>
                <a:gd name="T22" fmla="*/ 0 w 97"/>
                <a:gd name="T23" fmla="*/ 49 h 62"/>
                <a:gd name="T24" fmla="*/ 0 w 97"/>
                <a:gd name="T25" fmla="*/ 47 h 62"/>
                <a:gd name="T26" fmla="*/ 0 w 97"/>
                <a:gd name="T27" fmla="*/ 45 h 62"/>
                <a:gd name="T28" fmla="*/ 3 w 97"/>
                <a:gd name="T29" fmla="*/ 41 h 62"/>
                <a:gd name="T30" fmla="*/ 9 w 97"/>
                <a:gd name="T31" fmla="*/ 34 h 62"/>
                <a:gd name="T32" fmla="*/ 19 w 97"/>
                <a:gd name="T33" fmla="*/ 28 h 62"/>
                <a:gd name="T34" fmla="*/ 24 w 97"/>
                <a:gd name="T35" fmla="*/ 24 h 62"/>
                <a:gd name="T36" fmla="*/ 32 w 97"/>
                <a:gd name="T37" fmla="*/ 20 h 62"/>
                <a:gd name="T38" fmla="*/ 38 w 97"/>
                <a:gd name="T39" fmla="*/ 15 h 62"/>
                <a:gd name="T40" fmla="*/ 47 w 97"/>
                <a:gd name="T41" fmla="*/ 13 h 62"/>
                <a:gd name="T42" fmla="*/ 57 w 97"/>
                <a:gd name="T43" fmla="*/ 7 h 62"/>
                <a:gd name="T44" fmla="*/ 66 w 97"/>
                <a:gd name="T45" fmla="*/ 3 h 62"/>
                <a:gd name="T46" fmla="*/ 77 w 97"/>
                <a:gd name="T47" fmla="*/ 1 h 62"/>
                <a:gd name="T48" fmla="*/ 91 w 97"/>
                <a:gd name="T49" fmla="*/ 0 h 62"/>
                <a:gd name="T50" fmla="*/ 97 w 97"/>
                <a:gd name="T51" fmla="*/ 19 h 62"/>
                <a:gd name="T52" fmla="*/ 97 w 97"/>
                <a:gd name="T53" fmla="*/ 1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7" h="62">
                  <a:moveTo>
                    <a:pt x="97" y="19"/>
                  </a:moveTo>
                  <a:lnTo>
                    <a:pt x="93" y="19"/>
                  </a:lnTo>
                  <a:lnTo>
                    <a:pt x="87" y="20"/>
                  </a:lnTo>
                  <a:lnTo>
                    <a:pt x="77" y="24"/>
                  </a:lnTo>
                  <a:lnTo>
                    <a:pt x="66" y="30"/>
                  </a:lnTo>
                  <a:lnTo>
                    <a:pt x="53" y="36"/>
                  </a:lnTo>
                  <a:lnTo>
                    <a:pt x="39" y="43"/>
                  </a:lnTo>
                  <a:lnTo>
                    <a:pt x="28" y="53"/>
                  </a:lnTo>
                  <a:lnTo>
                    <a:pt x="19" y="62"/>
                  </a:lnTo>
                  <a:lnTo>
                    <a:pt x="11" y="60"/>
                  </a:lnTo>
                  <a:lnTo>
                    <a:pt x="5" y="57"/>
                  </a:lnTo>
                  <a:lnTo>
                    <a:pt x="0" y="49"/>
                  </a:lnTo>
                  <a:lnTo>
                    <a:pt x="0" y="47"/>
                  </a:lnTo>
                  <a:lnTo>
                    <a:pt x="0" y="45"/>
                  </a:lnTo>
                  <a:lnTo>
                    <a:pt x="3" y="41"/>
                  </a:lnTo>
                  <a:lnTo>
                    <a:pt x="9" y="34"/>
                  </a:lnTo>
                  <a:lnTo>
                    <a:pt x="19" y="28"/>
                  </a:lnTo>
                  <a:lnTo>
                    <a:pt x="24" y="24"/>
                  </a:lnTo>
                  <a:lnTo>
                    <a:pt x="32" y="20"/>
                  </a:lnTo>
                  <a:lnTo>
                    <a:pt x="38" y="15"/>
                  </a:lnTo>
                  <a:lnTo>
                    <a:pt x="47" y="13"/>
                  </a:lnTo>
                  <a:lnTo>
                    <a:pt x="57" y="7"/>
                  </a:lnTo>
                  <a:lnTo>
                    <a:pt x="66" y="3"/>
                  </a:lnTo>
                  <a:lnTo>
                    <a:pt x="77" y="1"/>
                  </a:lnTo>
                  <a:lnTo>
                    <a:pt x="91" y="0"/>
                  </a:lnTo>
                  <a:lnTo>
                    <a:pt x="97" y="19"/>
                  </a:lnTo>
                  <a:lnTo>
                    <a:pt x="97"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34" name="Freeform 210"/>
            <p:cNvSpPr>
              <a:spLocks/>
            </p:cNvSpPr>
            <p:nvPr/>
          </p:nvSpPr>
          <p:spPr bwMode="auto">
            <a:xfrm>
              <a:off x="2741" y="3467"/>
              <a:ext cx="14" cy="7"/>
            </a:xfrm>
            <a:custGeom>
              <a:avLst/>
              <a:gdLst>
                <a:gd name="T0" fmla="*/ 0 w 102"/>
                <a:gd name="T1" fmla="*/ 26 h 45"/>
                <a:gd name="T2" fmla="*/ 0 w 102"/>
                <a:gd name="T3" fmla="*/ 24 h 45"/>
                <a:gd name="T4" fmla="*/ 7 w 102"/>
                <a:gd name="T5" fmla="*/ 24 h 45"/>
                <a:gd name="T6" fmla="*/ 19 w 102"/>
                <a:gd name="T7" fmla="*/ 24 h 45"/>
                <a:gd name="T8" fmla="*/ 32 w 102"/>
                <a:gd name="T9" fmla="*/ 26 h 45"/>
                <a:gd name="T10" fmla="*/ 47 w 102"/>
                <a:gd name="T11" fmla="*/ 26 h 45"/>
                <a:gd name="T12" fmla="*/ 61 w 102"/>
                <a:gd name="T13" fmla="*/ 30 h 45"/>
                <a:gd name="T14" fmla="*/ 72 w 102"/>
                <a:gd name="T15" fmla="*/ 36 h 45"/>
                <a:gd name="T16" fmla="*/ 85 w 102"/>
                <a:gd name="T17" fmla="*/ 45 h 45"/>
                <a:gd name="T18" fmla="*/ 102 w 102"/>
                <a:gd name="T19" fmla="*/ 19 h 45"/>
                <a:gd name="T20" fmla="*/ 99 w 102"/>
                <a:gd name="T21" fmla="*/ 15 h 45"/>
                <a:gd name="T22" fmla="*/ 93 w 102"/>
                <a:gd name="T23" fmla="*/ 15 h 45"/>
                <a:gd name="T24" fmla="*/ 85 w 102"/>
                <a:gd name="T25" fmla="*/ 9 h 45"/>
                <a:gd name="T26" fmla="*/ 78 w 102"/>
                <a:gd name="T27" fmla="*/ 5 h 45"/>
                <a:gd name="T28" fmla="*/ 66 w 102"/>
                <a:gd name="T29" fmla="*/ 1 h 45"/>
                <a:gd name="T30" fmla="*/ 53 w 102"/>
                <a:gd name="T31" fmla="*/ 0 h 45"/>
                <a:gd name="T32" fmla="*/ 42 w 102"/>
                <a:gd name="T33" fmla="*/ 0 h 45"/>
                <a:gd name="T34" fmla="*/ 32 w 102"/>
                <a:gd name="T35" fmla="*/ 3 h 45"/>
                <a:gd name="T36" fmla="*/ 26 w 102"/>
                <a:gd name="T37" fmla="*/ 7 h 45"/>
                <a:gd name="T38" fmla="*/ 13 w 102"/>
                <a:gd name="T39" fmla="*/ 15 h 45"/>
                <a:gd name="T40" fmla="*/ 3 w 102"/>
                <a:gd name="T41" fmla="*/ 22 h 45"/>
                <a:gd name="T42" fmla="*/ 0 w 102"/>
                <a:gd name="T43" fmla="*/ 26 h 45"/>
                <a:gd name="T44" fmla="*/ 0 w 102"/>
                <a:gd name="T45"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2" h="45">
                  <a:moveTo>
                    <a:pt x="0" y="26"/>
                  </a:moveTo>
                  <a:lnTo>
                    <a:pt x="0" y="24"/>
                  </a:lnTo>
                  <a:lnTo>
                    <a:pt x="7" y="24"/>
                  </a:lnTo>
                  <a:lnTo>
                    <a:pt x="19" y="24"/>
                  </a:lnTo>
                  <a:lnTo>
                    <a:pt x="32" y="26"/>
                  </a:lnTo>
                  <a:lnTo>
                    <a:pt x="47" y="26"/>
                  </a:lnTo>
                  <a:lnTo>
                    <a:pt x="61" y="30"/>
                  </a:lnTo>
                  <a:lnTo>
                    <a:pt x="72" y="36"/>
                  </a:lnTo>
                  <a:lnTo>
                    <a:pt x="85" y="45"/>
                  </a:lnTo>
                  <a:lnTo>
                    <a:pt x="102" y="19"/>
                  </a:lnTo>
                  <a:lnTo>
                    <a:pt x="99" y="15"/>
                  </a:lnTo>
                  <a:lnTo>
                    <a:pt x="93" y="15"/>
                  </a:lnTo>
                  <a:lnTo>
                    <a:pt x="85" y="9"/>
                  </a:lnTo>
                  <a:lnTo>
                    <a:pt x="78" y="5"/>
                  </a:lnTo>
                  <a:lnTo>
                    <a:pt x="66" y="1"/>
                  </a:lnTo>
                  <a:lnTo>
                    <a:pt x="53" y="0"/>
                  </a:lnTo>
                  <a:lnTo>
                    <a:pt x="42" y="0"/>
                  </a:lnTo>
                  <a:lnTo>
                    <a:pt x="32" y="3"/>
                  </a:lnTo>
                  <a:lnTo>
                    <a:pt x="26" y="7"/>
                  </a:lnTo>
                  <a:lnTo>
                    <a:pt x="13" y="15"/>
                  </a:lnTo>
                  <a:lnTo>
                    <a:pt x="3" y="22"/>
                  </a:lnTo>
                  <a:lnTo>
                    <a:pt x="0" y="26"/>
                  </a:lnTo>
                  <a:lnTo>
                    <a:pt x="0"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35" name="Freeform 211"/>
            <p:cNvSpPr>
              <a:spLocks/>
            </p:cNvSpPr>
            <p:nvPr/>
          </p:nvSpPr>
          <p:spPr bwMode="auto">
            <a:xfrm>
              <a:off x="2761" y="3453"/>
              <a:ext cx="7" cy="13"/>
            </a:xfrm>
            <a:custGeom>
              <a:avLst/>
              <a:gdLst>
                <a:gd name="T0" fmla="*/ 53 w 53"/>
                <a:gd name="T1" fmla="*/ 0 h 88"/>
                <a:gd name="T2" fmla="*/ 50 w 53"/>
                <a:gd name="T3" fmla="*/ 2 h 88"/>
                <a:gd name="T4" fmla="*/ 46 w 53"/>
                <a:gd name="T5" fmla="*/ 8 h 88"/>
                <a:gd name="T6" fmla="*/ 42 w 53"/>
                <a:gd name="T7" fmla="*/ 17 h 88"/>
                <a:gd name="T8" fmla="*/ 38 w 53"/>
                <a:gd name="T9" fmla="*/ 31 h 88"/>
                <a:gd name="T10" fmla="*/ 34 w 53"/>
                <a:gd name="T11" fmla="*/ 44 h 88"/>
                <a:gd name="T12" fmla="*/ 31 w 53"/>
                <a:gd name="T13" fmla="*/ 59 h 88"/>
                <a:gd name="T14" fmla="*/ 29 w 53"/>
                <a:gd name="T15" fmla="*/ 74 h 88"/>
                <a:gd name="T16" fmla="*/ 33 w 53"/>
                <a:gd name="T17" fmla="*/ 88 h 88"/>
                <a:gd name="T18" fmla="*/ 2 w 53"/>
                <a:gd name="T19" fmla="*/ 88 h 88"/>
                <a:gd name="T20" fmla="*/ 0 w 53"/>
                <a:gd name="T21" fmla="*/ 86 h 88"/>
                <a:gd name="T22" fmla="*/ 0 w 53"/>
                <a:gd name="T23" fmla="*/ 80 h 88"/>
                <a:gd name="T24" fmla="*/ 0 w 53"/>
                <a:gd name="T25" fmla="*/ 71 h 88"/>
                <a:gd name="T26" fmla="*/ 0 w 53"/>
                <a:gd name="T27" fmla="*/ 61 h 88"/>
                <a:gd name="T28" fmla="*/ 0 w 53"/>
                <a:gd name="T29" fmla="*/ 50 h 88"/>
                <a:gd name="T30" fmla="*/ 6 w 53"/>
                <a:gd name="T31" fmla="*/ 40 h 88"/>
                <a:gd name="T32" fmla="*/ 10 w 53"/>
                <a:gd name="T33" fmla="*/ 29 h 88"/>
                <a:gd name="T34" fmla="*/ 17 w 53"/>
                <a:gd name="T35" fmla="*/ 21 h 88"/>
                <a:gd name="T36" fmla="*/ 23 w 53"/>
                <a:gd name="T37" fmla="*/ 16 h 88"/>
                <a:gd name="T38" fmla="*/ 36 w 53"/>
                <a:gd name="T39" fmla="*/ 8 h 88"/>
                <a:gd name="T40" fmla="*/ 46 w 53"/>
                <a:gd name="T41" fmla="*/ 2 h 88"/>
                <a:gd name="T42" fmla="*/ 53 w 53"/>
                <a:gd name="T43" fmla="*/ 0 h 88"/>
                <a:gd name="T44" fmla="*/ 53 w 53"/>
                <a:gd name="T4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88">
                  <a:moveTo>
                    <a:pt x="53" y="0"/>
                  </a:moveTo>
                  <a:lnTo>
                    <a:pt x="50" y="2"/>
                  </a:lnTo>
                  <a:lnTo>
                    <a:pt x="46" y="8"/>
                  </a:lnTo>
                  <a:lnTo>
                    <a:pt x="42" y="17"/>
                  </a:lnTo>
                  <a:lnTo>
                    <a:pt x="38" y="31"/>
                  </a:lnTo>
                  <a:lnTo>
                    <a:pt x="34" y="44"/>
                  </a:lnTo>
                  <a:lnTo>
                    <a:pt x="31" y="59"/>
                  </a:lnTo>
                  <a:lnTo>
                    <a:pt x="29" y="74"/>
                  </a:lnTo>
                  <a:lnTo>
                    <a:pt x="33" y="88"/>
                  </a:lnTo>
                  <a:lnTo>
                    <a:pt x="2" y="88"/>
                  </a:lnTo>
                  <a:lnTo>
                    <a:pt x="0" y="86"/>
                  </a:lnTo>
                  <a:lnTo>
                    <a:pt x="0" y="80"/>
                  </a:lnTo>
                  <a:lnTo>
                    <a:pt x="0" y="71"/>
                  </a:lnTo>
                  <a:lnTo>
                    <a:pt x="0" y="61"/>
                  </a:lnTo>
                  <a:lnTo>
                    <a:pt x="0" y="50"/>
                  </a:lnTo>
                  <a:lnTo>
                    <a:pt x="6" y="40"/>
                  </a:lnTo>
                  <a:lnTo>
                    <a:pt x="10" y="29"/>
                  </a:lnTo>
                  <a:lnTo>
                    <a:pt x="17" y="21"/>
                  </a:lnTo>
                  <a:lnTo>
                    <a:pt x="23" y="16"/>
                  </a:lnTo>
                  <a:lnTo>
                    <a:pt x="36" y="8"/>
                  </a:lnTo>
                  <a:lnTo>
                    <a:pt x="46" y="2"/>
                  </a:lnTo>
                  <a:lnTo>
                    <a:pt x="53" y="0"/>
                  </a:lnTo>
                  <a:lnTo>
                    <a:pt x="5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36" name="Freeform 212"/>
            <p:cNvSpPr>
              <a:spLocks/>
            </p:cNvSpPr>
            <p:nvPr/>
          </p:nvSpPr>
          <p:spPr bwMode="auto">
            <a:xfrm>
              <a:off x="2809" y="3461"/>
              <a:ext cx="49" cy="80"/>
            </a:xfrm>
            <a:custGeom>
              <a:avLst/>
              <a:gdLst>
                <a:gd name="T0" fmla="*/ 333 w 352"/>
                <a:gd name="T1" fmla="*/ 0 h 524"/>
                <a:gd name="T2" fmla="*/ 331 w 352"/>
                <a:gd name="T3" fmla="*/ 3 h 524"/>
                <a:gd name="T4" fmla="*/ 323 w 352"/>
                <a:gd name="T5" fmla="*/ 15 h 524"/>
                <a:gd name="T6" fmla="*/ 310 w 352"/>
                <a:gd name="T7" fmla="*/ 30 h 524"/>
                <a:gd name="T8" fmla="*/ 296 w 352"/>
                <a:gd name="T9" fmla="*/ 53 h 524"/>
                <a:gd name="T10" fmla="*/ 275 w 352"/>
                <a:gd name="T11" fmla="*/ 79 h 524"/>
                <a:gd name="T12" fmla="*/ 255 w 352"/>
                <a:gd name="T13" fmla="*/ 112 h 524"/>
                <a:gd name="T14" fmla="*/ 232 w 352"/>
                <a:gd name="T15" fmla="*/ 146 h 524"/>
                <a:gd name="T16" fmla="*/ 207 w 352"/>
                <a:gd name="T17" fmla="*/ 186 h 524"/>
                <a:gd name="T18" fmla="*/ 179 w 352"/>
                <a:gd name="T19" fmla="*/ 224 h 524"/>
                <a:gd name="T20" fmla="*/ 152 w 352"/>
                <a:gd name="T21" fmla="*/ 264 h 524"/>
                <a:gd name="T22" fmla="*/ 125 w 352"/>
                <a:gd name="T23" fmla="*/ 304 h 524"/>
                <a:gd name="T24" fmla="*/ 99 w 352"/>
                <a:gd name="T25" fmla="*/ 347 h 524"/>
                <a:gd name="T26" fmla="*/ 72 w 352"/>
                <a:gd name="T27" fmla="*/ 387 h 524"/>
                <a:gd name="T28" fmla="*/ 47 w 352"/>
                <a:gd name="T29" fmla="*/ 427 h 524"/>
                <a:gd name="T30" fmla="*/ 25 w 352"/>
                <a:gd name="T31" fmla="*/ 463 h 524"/>
                <a:gd name="T32" fmla="*/ 4 w 352"/>
                <a:gd name="T33" fmla="*/ 498 h 524"/>
                <a:gd name="T34" fmla="*/ 0 w 352"/>
                <a:gd name="T35" fmla="*/ 509 h 524"/>
                <a:gd name="T36" fmla="*/ 9 w 352"/>
                <a:gd name="T37" fmla="*/ 518 h 524"/>
                <a:gd name="T38" fmla="*/ 17 w 352"/>
                <a:gd name="T39" fmla="*/ 522 h 524"/>
                <a:gd name="T40" fmla="*/ 23 w 352"/>
                <a:gd name="T41" fmla="*/ 524 h 524"/>
                <a:gd name="T42" fmla="*/ 25 w 352"/>
                <a:gd name="T43" fmla="*/ 520 h 524"/>
                <a:gd name="T44" fmla="*/ 30 w 352"/>
                <a:gd name="T45" fmla="*/ 509 h 524"/>
                <a:gd name="T46" fmla="*/ 42 w 352"/>
                <a:gd name="T47" fmla="*/ 492 h 524"/>
                <a:gd name="T48" fmla="*/ 57 w 352"/>
                <a:gd name="T49" fmla="*/ 469 h 524"/>
                <a:gd name="T50" fmla="*/ 74 w 352"/>
                <a:gd name="T51" fmla="*/ 442 h 524"/>
                <a:gd name="T52" fmla="*/ 93 w 352"/>
                <a:gd name="T53" fmla="*/ 410 h 524"/>
                <a:gd name="T54" fmla="*/ 114 w 352"/>
                <a:gd name="T55" fmla="*/ 378 h 524"/>
                <a:gd name="T56" fmla="*/ 141 w 352"/>
                <a:gd name="T57" fmla="*/ 340 h 524"/>
                <a:gd name="T58" fmla="*/ 167 w 352"/>
                <a:gd name="T59" fmla="*/ 298 h 524"/>
                <a:gd name="T60" fmla="*/ 192 w 352"/>
                <a:gd name="T61" fmla="*/ 258 h 524"/>
                <a:gd name="T62" fmla="*/ 220 w 352"/>
                <a:gd name="T63" fmla="*/ 214 h 524"/>
                <a:gd name="T64" fmla="*/ 249 w 352"/>
                <a:gd name="T65" fmla="*/ 173 h 524"/>
                <a:gd name="T66" fmla="*/ 275 w 352"/>
                <a:gd name="T67" fmla="*/ 129 h 524"/>
                <a:gd name="T68" fmla="*/ 302 w 352"/>
                <a:gd name="T69" fmla="*/ 89 h 524"/>
                <a:gd name="T70" fmla="*/ 327 w 352"/>
                <a:gd name="T71" fmla="*/ 49 h 524"/>
                <a:gd name="T72" fmla="*/ 352 w 352"/>
                <a:gd name="T73" fmla="*/ 15 h 524"/>
                <a:gd name="T74" fmla="*/ 352 w 352"/>
                <a:gd name="T75" fmla="*/ 3 h 524"/>
                <a:gd name="T76" fmla="*/ 346 w 352"/>
                <a:gd name="T77" fmla="*/ 0 h 524"/>
                <a:gd name="T78" fmla="*/ 336 w 352"/>
                <a:gd name="T79" fmla="*/ 0 h 524"/>
                <a:gd name="T80" fmla="*/ 333 w 352"/>
                <a:gd name="T81" fmla="*/ 0 h 524"/>
                <a:gd name="T82" fmla="*/ 333 w 352"/>
                <a:gd name="T83" fmla="*/ 0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2" h="524">
                  <a:moveTo>
                    <a:pt x="333" y="0"/>
                  </a:moveTo>
                  <a:lnTo>
                    <a:pt x="331" y="3"/>
                  </a:lnTo>
                  <a:lnTo>
                    <a:pt x="323" y="15"/>
                  </a:lnTo>
                  <a:lnTo>
                    <a:pt x="310" y="30"/>
                  </a:lnTo>
                  <a:lnTo>
                    <a:pt x="296" y="53"/>
                  </a:lnTo>
                  <a:lnTo>
                    <a:pt x="275" y="79"/>
                  </a:lnTo>
                  <a:lnTo>
                    <a:pt x="255" y="112"/>
                  </a:lnTo>
                  <a:lnTo>
                    <a:pt x="232" y="146"/>
                  </a:lnTo>
                  <a:lnTo>
                    <a:pt x="207" y="186"/>
                  </a:lnTo>
                  <a:lnTo>
                    <a:pt x="179" y="224"/>
                  </a:lnTo>
                  <a:lnTo>
                    <a:pt x="152" y="264"/>
                  </a:lnTo>
                  <a:lnTo>
                    <a:pt x="125" y="304"/>
                  </a:lnTo>
                  <a:lnTo>
                    <a:pt x="99" y="347"/>
                  </a:lnTo>
                  <a:lnTo>
                    <a:pt x="72" y="387"/>
                  </a:lnTo>
                  <a:lnTo>
                    <a:pt x="47" y="427"/>
                  </a:lnTo>
                  <a:lnTo>
                    <a:pt x="25" y="463"/>
                  </a:lnTo>
                  <a:lnTo>
                    <a:pt x="4" y="498"/>
                  </a:lnTo>
                  <a:lnTo>
                    <a:pt x="0" y="509"/>
                  </a:lnTo>
                  <a:lnTo>
                    <a:pt x="9" y="518"/>
                  </a:lnTo>
                  <a:lnTo>
                    <a:pt x="17" y="522"/>
                  </a:lnTo>
                  <a:lnTo>
                    <a:pt x="23" y="524"/>
                  </a:lnTo>
                  <a:lnTo>
                    <a:pt x="25" y="520"/>
                  </a:lnTo>
                  <a:lnTo>
                    <a:pt x="30" y="509"/>
                  </a:lnTo>
                  <a:lnTo>
                    <a:pt x="42" y="492"/>
                  </a:lnTo>
                  <a:lnTo>
                    <a:pt x="57" y="469"/>
                  </a:lnTo>
                  <a:lnTo>
                    <a:pt x="74" y="442"/>
                  </a:lnTo>
                  <a:lnTo>
                    <a:pt x="93" y="410"/>
                  </a:lnTo>
                  <a:lnTo>
                    <a:pt x="114" y="378"/>
                  </a:lnTo>
                  <a:lnTo>
                    <a:pt x="141" y="340"/>
                  </a:lnTo>
                  <a:lnTo>
                    <a:pt x="167" y="298"/>
                  </a:lnTo>
                  <a:lnTo>
                    <a:pt x="192" y="258"/>
                  </a:lnTo>
                  <a:lnTo>
                    <a:pt x="220" y="214"/>
                  </a:lnTo>
                  <a:lnTo>
                    <a:pt x="249" y="173"/>
                  </a:lnTo>
                  <a:lnTo>
                    <a:pt x="275" y="129"/>
                  </a:lnTo>
                  <a:lnTo>
                    <a:pt x="302" y="89"/>
                  </a:lnTo>
                  <a:lnTo>
                    <a:pt x="327" y="49"/>
                  </a:lnTo>
                  <a:lnTo>
                    <a:pt x="352" y="15"/>
                  </a:lnTo>
                  <a:lnTo>
                    <a:pt x="352" y="3"/>
                  </a:lnTo>
                  <a:lnTo>
                    <a:pt x="346" y="0"/>
                  </a:lnTo>
                  <a:lnTo>
                    <a:pt x="336" y="0"/>
                  </a:lnTo>
                  <a:lnTo>
                    <a:pt x="333" y="0"/>
                  </a:lnTo>
                  <a:lnTo>
                    <a:pt x="3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37" name="Freeform 213"/>
            <p:cNvSpPr>
              <a:spLocks/>
            </p:cNvSpPr>
            <p:nvPr/>
          </p:nvSpPr>
          <p:spPr bwMode="auto">
            <a:xfrm>
              <a:off x="2823" y="3468"/>
              <a:ext cx="45" cy="83"/>
            </a:xfrm>
            <a:custGeom>
              <a:avLst/>
              <a:gdLst>
                <a:gd name="T0" fmla="*/ 329 w 329"/>
                <a:gd name="T1" fmla="*/ 15 h 538"/>
                <a:gd name="T2" fmla="*/ 327 w 329"/>
                <a:gd name="T3" fmla="*/ 17 h 538"/>
                <a:gd name="T4" fmla="*/ 321 w 329"/>
                <a:gd name="T5" fmla="*/ 29 h 538"/>
                <a:gd name="T6" fmla="*/ 309 w 329"/>
                <a:gd name="T7" fmla="*/ 46 h 538"/>
                <a:gd name="T8" fmla="*/ 296 w 329"/>
                <a:gd name="T9" fmla="*/ 70 h 538"/>
                <a:gd name="T10" fmla="*/ 279 w 329"/>
                <a:gd name="T11" fmla="*/ 99 h 538"/>
                <a:gd name="T12" fmla="*/ 262 w 329"/>
                <a:gd name="T13" fmla="*/ 133 h 538"/>
                <a:gd name="T14" fmla="*/ 243 w 329"/>
                <a:gd name="T15" fmla="*/ 167 h 538"/>
                <a:gd name="T16" fmla="*/ 222 w 329"/>
                <a:gd name="T17" fmla="*/ 209 h 538"/>
                <a:gd name="T18" fmla="*/ 197 w 329"/>
                <a:gd name="T19" fmla="*/ 249 h 538"/>
                <a:gd name="T20" fmla="*/ 173 w 329"/>
                <a:gd name="T21" fmla="*/ 293 h 538"/>
                <a:gd name="T22" fmla="*/ 148 w 329"/>
                <a:gd name="T23" fmla="*/ 335 h 538"/>
                <a:gd name="T24" fmla="*/ 125 w 329"/>
                <a:gd name="T25" fmla="*/ 378 h 538"/>
                <a:gd name="T26" fmla="*/ 98 w 329"/>
                <a:gd name="T27" fmla="*/ 418 h 538"/>
                <a:gd name="T28" fmla="*/ 78 w 329"/>
                <a:gd name="T29" fmla="*/ 460 h 538"/>
                <a:gd name="T30" fmla="*/ 55 w 329"/>
                <a:gd name="T31" fmla="*/ 498 h 538"/>
                <a:gd name="T32" fmla="*/ 36 w 329"/>
                <a:gd name="T33" fmla="*/ 532 h 538"/>
                <a:gd name="T34" fmla="*/ 24 w 329"/>
                <a:gd name="T35" fmla="*/ 538 h 538"/>
                <a:gd name="T36" fmla="*/ 13 w 329"/>
                <a:gd name="T37" fmla="*/ 536 h 538"/>
                <a:gd name="T38" fmla="*/ 3 w 329"/>
                <a:gd name="T39" fmla="*/ 527 h 538"/>
                <a:gd name="T40" fmla="*/ 0 w 329"/>
                <a:gd name="T41" fmla="*/ 525 h 538"/>
                <a:gd name="T42" fmla="*/ 1 w 329"/>
                <a:gd name="T43" fmla="*/ 519 h 538"/>
                <a:gd name="T44" fmla="*/ 7 w 329"/>
                <a:gd name="T45" fmla="*/ 510 h 538"/>
                <a:gd name="T46" fmla="*/ 17 w 329"/>
                <a:gd name="T47" fmla="*/ 491 h 538"/>
                <a:gd name="T48" fmla="*/ 32 w 329"/>
                <a:gd name="T49" fmla="*/ 470 h 538"/>
                <a:gd name="T50" fmla="*/ 45 w 329"/>
                <a:gd name="T51" fmla="*/ 441 h 538"/>
                <a:gd name="T52" fmla="*/ 66 w 329"/>
                <a:gd name="T53" fmla="*/ 411 h 538"/>
                <a:gd name="T54" fmla="*/ 85 w 329"/>
                <a:gd name="T55" fmla="*/ 375 h 538"/>
                <a:gd name="T56" fmla="*/ 110 w 329"/>
                <a:gd name="T57" fmla="*/ 338 h 538"/>
                <a:gd name="T58" fmla="*/ 131 w 329"/>
                <a:gd name="T59" fmla="*/ 297 h 538"/>
                <a:gd name="T60" fmla="*/ 157 w 329"/>
                <a:gd name="T61" fmla="*/ 253 h 538"/>
                <a:gd name="T62" fmla="*/ 182 w 329"/>
                <a:gd name="T63" fmla="*/ 211 h 538"/>
                <a:gd name="T64" fmla="*/ 209 w 329"/>
                <a:gd name="T65" fmla="*/ 167 h 538"/>
                <a:gd name="T66" fmla="*/ 233 w 329"/>
                <a:gd name="T67" fmla="*/ 124 h 538"/>
                <a:gd name="T68" fmla="*/ 258 w 329"/>
                <a:gd name="T69" fmla="*/ 82 h 538"/>
                <a:gd name="T70" fmla="*/ 281 w 329"/>
                <a:gd name="T71" fmla="*/ 42 h 538"/>
                <a:gd name="T72" fmla="*/ 304 w 329"/>
                <a:gd name="T73" fmla="*/ 8 h 538"/>
                <a:gd name="T74" fmla="*/ 311 w 329"/>
                <a:gd name="T75" fmla="*/ 0 h 538"/>
                <a:gd name="T76" fmla="*/ 321 w 329"/>
                <a:gd name="T77" fmla="*/ 4 h 538"/>
                <a:gd name="T78" fmla="*/ 327 w 329"/>
                <a:gd name="T79" fmla="*/ 10 h 538"/>
                <a:gd name="T80" fmla="*/ 329 w 329"/>
                <a:gd name="T81" fmla="*/ 15 h 538"/>
                <a:gd name="T82" fmla="*/ 329 w 329"/>
                <a:gd name="T83" fmla="*/ 1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9" h="538">
                  <a:moveTo>
                    <a:pt x="329" y="15"/>
                  </a:moveTo>
                  <a:lnTo>
                    <a:pt x="327" y="17"/>
                  </a:lnTo>
                  <a:lnTo>
                    <a:pt x="321" y="29"/>
                  </a:lnTo>
                  <a:lnTo>
                    <a:pt x="309" y="46"/>
                  </a:lnTo>
                  <a:lnTo>
                    <a:pt x="296" y="70"/>
                  </a:lnTo>
                  <a:lnTo>
                    <a:pt x="279" y="99"/>
                  </a:lnTo>
                  <a:lnTo>
                    <a:pt x="262" y="133"/>
                  </a:lnTo>
                  <a:lnTo>
                    <a:pt x="243" y="167"/>
                  </a:lnTo>
                  <a:lnTo>
                    <a:pt x="222" y="209"/>
                  </a:lnTo>
                  <a:lnTo>
                    <a:pt x="197" y="249"/>
                  </a:lnTo>
                  <a:lnTo>
                    <a:pt x="173" y="293"/>
                  </a:lnTo>
                  <a:lnTo>
                    <a:pt x="148" y="335"/>
                  </a:lnTo>
                  <a:lnTo>
                    <a:pt x="125" y="378"/>
                  </a:lnTo>
                  <a:lnTo>
                    <a:pt x="98" y="418"/>
                  </a:lnTo>
                  <a:lnTo>
                    <a:pt x="78" y="460"/>
                  </a:lnTo>
                  <a:lnTo>
                    <a:pt x="55" y="498"/>
                  </a:lnTo>
                  <a:lnTo>
                    <a:pt x="36" y="532"/>
                  </a:lnTo>
                  <a:lnTo>
                    <a:pt x="24" y="538"/>
                  </a:lnTo>
                  <a:lnTo>
                    <a:pt x="13" y="536"/>
                  </a:lnTo>
                  <a:lnTo>
                    <a:pt x="3" y="527"/>
                  </a:lnTo>
                  <a:lnTo>
                    <a:pt x="0" y="525"/>
                  </a:lnTo>
                  <a:lnTo>
                    <a:pt x="1" y="519"/>
                  </a:lnTo>
                  <a:lnTo>
                    <a:pt x="7" y="510"/>
                  </a:lnTo>
                  <a:lnTo>
                    <a:pt x="17" y="491"/>
                  </a:lnTo>
                  <a:lnTo>
                    <a:pt x="32" y="470"/>
                  </a:lnTo>
                  <a:lnTo>
                    <a:pt x="45" y="441"/>
                  </a:lnTo>
                  <a:lnTo>
                    <a:pt x="66" y="411"/>
                  </a:lnTo>
                  <a:lnTo>
                    <a:pt x="85" y="375"/>
                  </a:lnTo>
                  <a:lnTo>
                    <a:pt x="110" y="338"/>
                  </a:lnTo>
                  <a:lnTo>
                    <a:pt x="131" y="297"/>
                  </a:lnTo>
                  <a:lnTo>
                    <a:pt x="157" y="253"/>
                  </a:lnTo>
                  <a:lnTo>
                    <a:pt x="182" y="211"/>
                  </a:lnTo>
                  <a:lnTo>
                    <a:pt x="209" y="167"/>
                  </a:lnTo>
                  <a:lnTo>
                    <a:pt x="233" y="124"/>
                  </a:lnTo>
                  <a:lnTo>
                    <a:pt x="258" y="82"/>
                  </a:lnTo>
                  <a:lnTo>
                    <a:pt x="281" y="42"/>
                  </a:lnTo>
                  <a:lnTo>
                    <a:pt x="304" y="8"/>
                  </a:lnTo>
                  <a:lnTo>
                    <a:pt x="311" y="0"/>
                  </a:lnTo>
                  <a:lnTo>
                    <a:pt x="321" y="4"/>
                  </a:lnTo>
                  <a:lnTo>
                    <a:pt x="327" y="10"/>
                  </a:lnTo>
                  <a:lnTo>
                    <a:pt x="329" y="15"/>
                  </a:lnTo>
                  <a:lnTo>
                    <a:pt x="329"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38" name="Freeform 214"/>
            <p:cNvSpPr>
              <a:spLocks/>
            </p:cNvSpPr>
            <p:nvPr/>
          </p:nvSpPr>
          <p:spPr bwMode="auto">
            <a:xfrm>
              <a:off x="2854" y="3462"/>
              <a:ext cx="13" cy="12"/>
            </a:xfrm>
            <a:custGeom>
              <a:avLst/>
              <a:gdLst>
                <a:gd name="T0" fmla="*/ 80 w 93"/>
                <a:gd name="T1" fmla="*/ 78 h 78"/>
                <a:gd name="T2" fmla="*/ 78 w 93"/>
                <a:gd name="T3" fmla="*/ 76 h 78"/>
                <a:gd name="T4" fmla="*/ 72 w 93"/>
                <a:gd name="T5" fmla="*/ 70 h 78"/>
                <a:gd name="T6" fmla="*/ 63 w 93"/>
                <a:gd name="T7" fmla="*/ 65 h 78"/>
                <a:gd name="T8" fmla="*/ 53 w 93"/>
                <a:gd name="T9" fmla="*/ 57 h 78"/>
                <a:gd name="T10" fmla="*/ 40 w 93"/>
                <a:gd name="T11" fmla="*/ 46 h 78"/>
                <a:gd name="T12" fmla="*/ 29 w 93"/>
                <a:gd name="T13" fmla="*/ 38 h 78"/>
                <a:gd name="T14" fmla="*/ 15 w 93"/>
                <a:gd name="T15" fmla="*/ 30 h 78"/>
                <a:gd name="T16" fmla="*/ 4 w 93"/>
                <a:gd name="T17" fmla="*/ 25 h 78"/>
                <a:gd name="T18" fmla="*/ 0 w 93"/>
                <a:gd name="T19" fmla="*/ 19 h 78"/>
                <a:gd name="T20" fmla="*/ 2 w 93"/>
                <a:gd name="T21" fmla="*/ 11 h 78"/>
                <a:gd name="T22" fmla="*/ 6 w 93"/>
                <a:gd name="T23" fmla="*/ 4 h 78"/>
                <a:gd name="T24" fmla="*/ 8 w 93"/>
                <a:gd name="T25" fmla="*/ 0 h 78"/>
                <a:gd name="T26" fmla="*/ 13 w 93"/>
                <a:gd name="T27" fmla="*/ 2 h 78"/>
                <a:gd name="T28" fmla="*/ 21 w 93"/>
                <a:gd name="T29" fmla="*/ 6 h 78"/>
                <a:gd name="T30" fmla="*/ 34 w 93"/>
                <a:gd name="T31" fmla="*/ 11 h 78"/>
                <a:gd name="T32" fmla="*/ 46 w 93"/>
                <a:gd name="T33" fmla="*/ 17 h 78"/>
                <a:gd name="T34" fmla="*/ 61 w 93"/>
                <a:gd name="T35" fmla="*/ 30 h 78"/>
                <a:gd name="T36" fmla="*/ 67 w 93"/>
                <a:gd name="T37" fmla="*/ 34 h 78"/>
                <a:gd name="T38" fmla="*/ 74 w 93"/>
                <a:gd name="T39" fmla="*/ 44 h 78"/>
                <a:gd name="T40" fmla="*/ 84 w 93"/>
                <a:gd name="T41" fmla="*/ 51 h 78"/>
                <a:gd name="T42" fmla="*/ 93 w 93"/>
                <a:gd name="T43" fmla="*/ 63 h 78"/>
                <a:gd name="T44" fmla="*/ 80 w 93"/>
                <a:gd name="T45" fmla="*/ 78 h 78"/>
                <a:gd name="T46" fmla="*/ 80 w 93"/>
                <a:gd name="T4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3" h="78">
                  <a:moveTo>
                    <a:pt x="80" y="78"/>
                  </a:moveTo>
                  <a:lnTo>
                    <a:pt x="78" y="76"/>
                  </a:lnTo>
                  <a:lnTo>
                    <a:pt x="72" y="70"/>
                  </a:lnTo>
                  <a:lnTo>
                    <a:pt x="63" y="65"/>
                  </a:lnTo>
                  <a:lnTo>
                    <a:pt x="53" y="57"/>
                  </a:lnTo>
                  <a:lnTo>
                    <a:pt x="40" y="46"/>
                  </a:lnTo>
                  <a:lnTo>
                    <a:pt x="29" y="38"/>
                  </a:lnTo>
                  <a:lnTo>
                    <a:pt x="15" y="30"/>
                  </a:lnTo>
                  <a:lnTo>
                    <a:pt x="4" y="25"/>
                  </a:lnTo>
                  <a:lnTo>
                    <a:pt x="0" y="19"/>
                  </a:lnTo>
                  <a:lnTo>
                    <a:pt x="2" y="11"/>
                  </a:lnTo>
                  <a:lnTo>
                    <a:pt x="6" y="4"/>
                  </a:lnTo>
                  <a:lnTo>
                    <a:pt x="8" y="0"/>
                  </a:lnTo>
                  <a:lnTo>
                    <a:pt x="13" y="2"/>
                  </a:lnTo>
                  <a:lnTo>
                    <a:pt x="21" y="6"/>
                  </a:lnTo>
                  <a:lnTo>
                    <a:pt x="34" y="11"/>
                  </a:lnTo>
                  <a:lnTo>
                    <a:pt x="46" y="17"/>
                  </a:lnTo>
                  <a:lnTo>
                    <a:pt x="61" y="30"/>
                  </a:lnTo>
                  <a:lnTo>
                    <a:pt x="67" y="34"/>
                  </a:lnTo>
                  <a:lnTo>
                    <a:pt x="74" y="44"/>
                  </a:lnTo>
                  <a:lnTo>
                    <a:pt x="84" y="51"/>
                  </a:lnTo>
                  <a:lnTo>
                    <a:pt x="93" y="63"/>
                  </a:lnTo>
                  <a:lnTo>
                    <a:pt x="80" y="78"/>
                  </a:lnTo>
                  <a:lnTo>
                    <a:pt x="80" y="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39" name="Freeform 215"/>
            <p:cNvSpPr>
              <a:spLocks/>
            </p:cNvSpPr>
            <p:nvPr/>
          </p:nvSpPr>
          <p:spPr bwMode="auto">
            <a:xfrm>
              <a:off x="2850" y="3451"/>
              <a:ext cx="8" cy="14"/>
            </a:xfrm>
            <a:custGeom>
              <a:avLst/>
              <a:gdLst>
                <a:gd name="T0" fmla="*/ 0 w 59"/>
                <a:gd name="T1" fmla="*/ 0 h 91"/>
                <a:gd name="T2" fmla="*/ 0 w 59"/>
                <a:gd name="T3" fmla="*/ 0 h 91"/>
                <a:gd name="T4" fmla="*/ 5 w 59"/>
                <a:gd name="T5" fmla="*/ 8 h 91"/>
                <a:gd name="T6" fmla="*/ 9 w 59"/>
                <a:gd name="T7" fmla="*/ 17 h 91"/>
                <a:gd name="T8" fmla="*/ 17 w 59"/>
                <a:gd name="T9" fmla="*/ 32 h 91"/>
                <a:gd name="T10" fmla="*/ 21 w 59"/>
                <a:gd name="T11" fmla="*/ 46 h 91"/>
                <a:gd name="T12" fmla="*/ 24 w 59"/>
                <a:gd name="T13" fmla="*/ 61 h 91"/>
                <a:gd name="T14" fmla="*/ 24 w 59"/>
                <a:gd name="T15" fmla="*/ 76 h 91"/>
                <a:gd name="T16" fmla="*/ 24 w 59"/>
                <a:gd name="T17" fmla="*/ 91 h 91"/>
                <a:gd name="T18" fmla="*/ 59 w 59"/>
                <a:gd name="T19" fmla="*/ 91 h 91"/>
                <a:gd name="T20" fmla="*/ 57 w 59"/>
                <a:gd name="T21" fmla="*/ 87 h 91"/>
                <a:gd name="T22" fmla="*/ 57 w 59"/>
                <a:gd name="T23" fmla="*/ 82 h 91"/>
                <a:gd name="T24" fmla="*/ 55 w 59"/>
                <a:gd name="T25" fmla="*/ 72 h 91"/>
                <a:gd name="T26" fmla="*/ 55 w 59"/>
                <a:gd name="T27" fmla="*/ 61 h 91"/>
                <a:gd name="T28" fmla="*/ 51 w 59"/>
                <a:gd name="T29" fmla="*/ 47 h 91"/>
                <a:gd name="T30" fmla="*/ 49 w 59"/>
                <a:gd name="T31" fmla="*/ 36 h 91"/>
                <a:gd name="T32" fmla="*/ 43 w 59"/>
                <a:gd name="T33" fmla="*/ 27 h 91"/>
                <a:gd name="T34" fmla="*/ 38 w 59"/>
                <a:gd name="T35" fmla="*/ 19 h 91"/>
                <a:gd name="T36" fmla="*/ 30 w 59"/>
                <a:gd name="T37" fmla="*/ 13 h 91"/>
                <a:gd name="T38" fmla="*/ 17 w 59"/>
                <a:gd name="T39" fmla="*/ 8 h 91"/>
                <a:gd name="T40" fmla="*/ 5 w 59"/>
                <a:gd name="T41" fmla="*/ 0 h 91"/>
                <a:gd name="T42" fmla="*/ 0 w 59"/>
                <a:gd name="T43" fmla="*/ 0 h 91"/>
                <a:gd name="T44" fmla="*/ 0 w 59"/>
                <a:gd name="T4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91">
                  <a:moveTo>
                    <a:pt x="0" y="0"/>
                  </a:moveTo>
                  <a:lnTo>
                    <a:pt x="0" y="0"/>
                  </a:lnTo>
                  <a:lnTo>
                    <a:pt x="5" y="8"/>
                  </a:lnTo>
                  <a:lnTo>
                    <a:pt x="9" y="17"/>
                  </a:lnTo>
                  <a:lnTo>
                    <a:pt x="17" y="32"/>
                  </a:lnTo>
                  <a:lnTo>
                    <a:pt x="21" y="46"/>
                  </a:lnTo>
                  <a:lnTo>
                    <a:pt x="24" y="61"/>
                  </a:lnTo>
                  <a:lnTo>
                    <a:pt x="24" y="76"/>
                  </a:lnTo>
                  <a:lnTo>
                    <a:pt x="24" y="91"/>
                  </a:lnTo>
                  <a:lnTo>
                    <a:pt x="59" y="91"/>
                  </a:lnTo>
                  <a:lnTo>
                    <a:pt x="57" y="87"/>
                  </a:lnTo>
                  <a:lnTo>
                    <a:pt x="57" y="82"/>
                  </a:lnTo>
                  <a:lnTo>
                    <a:pt x="55" y="72"/>
                  </a:lnTo>
                  <a:lnTo>
                    <a:pt x="55" y="61"/>
                  </a:lnTo>
                  <a:lnTo>
                    <a:pt x="51" y="47"/>
                  </a:lnTo>
                  <a:lnTo>
                    <a:pt x="49" y="36"/>
                  </a:lnTo>
                  <a:lnTo>
                    <a:pt x="43" y="27"/>
                  </a:lnTo>
                  <a:lnTo>
                    <a:pt x="38" y="19"/>
                  </a:lnTo>
                  <a:lnTo>
                    <a:pt x="30" y="13"/>
                  </a:lnTo>
                  <a:lnTo>
                    <a:pt x="17" y="8"/>
                  </a:lnTo>
                  <a:lnTo>
                    <a:pt x="5"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40" name="Freeform 216"/>
            <p:cNvSpPr>
              <a:spLocks/>
            </p:cNvSpPr>
            <p:nvPr/>
          </p:nvSpPr>
          <p:spPr bwMode="auto">
            <a:xfrm>
              <a:off x="2863" y="3466"/>
              <a:ext cx="14" cy="8"/>
            </a:xfrm>
            <a:custGeom>
              <a:avLst/>
              <a:gdLst>
                <a:gd name="T0" fmla="*/ 102 w 102"/>
                <a:gd name="T1" fmla="*/ 26 h 53"/>
                <a:gd name="T2" fmla="*/ 100 w 102"/>
                <a:gd name="T3" fmla="*/ 24 h 53"/>
                <a:gd name="T4" fmla="*/ 93 w 102"/>
                <a:gd name="T5" fmla="*/ 24 h 53"/>
                <a:gd name="T6" fmla="*/ 81 w 102"/>
                <a:gd name="T7" fmla="*/ 24 h 53"/>
                <a:gd name="T8" fmla="*/ 68 w 102"/>
                <a:gd name="T9" fmla="*/ 26 h 53"/>
                <a:gd name="T10" fmla="*/ 53 w 102"/>
                <a:gd name="T11" fmla="*/ 30 h 53"/>
                <a:gd name="T12" fmla="*/ 40 w 102"/>
                <a:gd name="T13" fmla="*/ 34 h 53"/>
                <a:gd name="T14" fmla="*/ 26 w 102"/>
                <a:gd name="T15" fmla="*/ 42 h 53"/>
                <a:gd name="T16" fmla="*/ 17 w 102"/>
                <a:gd name="T17" fmla="*/ 53 h 53"/>
                <a:gd name="T18" fmla="*/ 0 w 102"/>
                <a:gd name="T19" fmla="*/ 24 h 53"/>
                <a:gd name="T20" fmla="*/ 0 w 102"/>
                <a:gd name="T21" fmla="*/ 21 h 53"/>
                <a:gd name="T22" fmla="*/ 5 w 102"/>
                <a:gd name="T23" fmla="*/ 19 h 53"/>
                <a:gd name="T24" fmla="*/ 13 w 102"/>
                <a:gd name="T25" fmla="*/ 13 h 53"/>
                <a:gd name="T26" fmla="*/ 22 w 102"/>
                <a:gd name="T27" fmla="*/ 9 h 53"/>
                <a:gd name="T28" fmla="*/ 32 w 102"/>
                <a:gd name="T29" fmla="*/ 4 h 53"/>
                <a:gd name="T30" fmla="*/ 43 w 102"/>
                <a:gd name="T31" fmla="*/ 0 h 53"/>
                <a:gd name="T32" fmla="*/ 55 w 102"/>
                <a:gd name="T33" fmla="*/ 0 h 53"/>
                <a:gd name="T34" fmla="*/ 66 w 102"/>
                <a:gd name="T35" fmla="*/ 4 h 53"/>
                <a:gd name="T36" fmla="*/ 74 w 102"/>
                <a:gd name="T37" fmla="*/ 5 h 53"/>
                <a:gd name="T38" fmla="*/ 87 w 102"/>
                <a:gd name="T39" fmla="*/ 13 h 53"/>
                <a:gd name="T40" fmla="*/ 97 w 102"/>
                <a:gd name="T41" fmla="*/ 21 h 53"/>
                <a:gd name="T42" fmla="*/ 102 w 102"/>
                <a:gd name="T43" fmla="*/ 26 h 53"/>
                <a:gd name="T44" fmla="*/ 102 w 102"/>
                <a:gd name="T45" fmla="*/ 2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2" h="53">
                  <a:moveTo>
                    <a:pt x="102" y="26"/>
                  </a:moveTo>
                  <a:lnTo>
                    <a:pt x="100" y="24"/>
                  </a:lnTo>
                  <a:lnTo>
                    <a:pt x="93" y="24"/>
                  </a:lnTo>
                  <a:lnTo>
                    <a:pt x="81" y="24"/>
                  </a:lnTo>
                  <a:lnTo>
                    <a:pt x="68" y="26"/>
                  </a:lnTo>
                  <a:lnTo>
                    <a:pt x="53" y="30"/>
                  </a:lnTo>
                  <a:lnTo>
                    <a:pt x="40" y="34"/>
                  </a:lnTo>
                  <a:lnTo>
                    <a:pt x="26" y="42"/>
                  </a:lnTo>
                  <a:lnTo>
                    <a:pt x="17" y="53"/>
                  </a:lnTo>
                  <a:lnTo>
                    <a:pt x="0" y="24"/>
                  </a:lnTo>
                  <a:lnTo>
                    <a:pt x="0" y="21"/>
                  </a:lnTo>
                  <a:lnTo>
                    <a:pt x="5" y="19"/>
                  </a:lnTo>
                  <a:lnTo>
                    <a:pt x="13" y="13"/>
                  </a:lnTo>
                  <a:lnTo>
                    <a:pt x="22" y="9"/>
                  </a:lnTo>
                  <a:lnTo>
                    <a:pt x="32" y="4"/>
                  </a:lnTo>
                  <a:lnTo>
                    <a:pt x="43" y="0"/>
                  </a:lnTo>
                  <a:lnTo>
                    <a:pt x="55" y="0"/>
                  </a:lnTo>
                  <a:lnTo>
                    <a:pt x="66" y="4"/>
                  </a:lnTo>
                  <a:lnTo>
                    <a:pt x="74" y="5"/>
                  </a:lnTo>
                  <a:lnTo>
                    <a:pt x="87" y="13"/>
                  </a:lnTo>
                  <a:lnTo>
                    <a:pt x="97" y="21"/>
                  </a:lnTo>
                  <a:lnTo>
                    <a:pt x="102" y="26"/>
                  </a:lnTo>
                  <a:lnTo>
                    <a:pt x="102"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41" name="Freeform 217"/>
            <p:cNvSpPr>
              <a:spLocks/>
            </p:cNvSpPr>
            <p:nvPr/>
          </p:nvSpPr>
          <p:spPr bwMode="auto">
            <a:xfrm>
              <a:off x="2831" y="3555"/>
              <a:ext cx="79" cy="7"/>
            </a:xfrm>
            <a:custGeom>
              <a:avLst/>
              <a:gdLst>
                <a:gd name="T0" fmla="*/ 572 w 574"/>
                <a:gd name="T1" fmla="*/ 30 h 51"/>
                <a:gd name="T2" fmla="*/ 566 w 574"/>
                <a:gd name="T3" fmla="*/ 28 h 51"/>
                <a:gd name="T4" fmla="*/ 553 w 574"/>
                <a:gd name="T5" fmla="*/ 28 h 51"/>
                <a:gd name="T6" fmla="*/ 534 w 574"/>
                <a:gd name="T7" fmla="*/ 26 h 51"/>
                <a:gd name="T8" fmla="*/ 509 w 574"/>
                <a:gd name="T9" fmla="*/ 24 h 51"/>
                <a:gd name="T10" fmla="*/ 479 w 574"/>
                <a:gd name="T11" fmla="*/ 22 h 51"/>
                <a:gd name="T12" fmla="*/ 443 w 574"/>
                <a:gd name="T13" fmla="*/ 21 h 51"/>
                <a:gd name="T14" fmla="*/ 403 w 574"/>
                <a:gd name="T15" fmla="*/ 19 h 51"/>
                <a:gd name="T16" fmla="*/ 361 w 574"/>
                <a:gd name="T17" fmla="*/ 17 h 51"/>
                <a:gd name="T18" fmla="*/ 315 w 574"/>
                <a:gd name="T19" fmla="*/ 13 h 51"/>
                <a:gd name="T20" fmla="*/ 271 w 574"/>
                <a:gd name="T21" fmla="*/ 11 h 51"/>
                <a:gd name="T22" fmla="*/ 224 w 574"/>
                <a:gd name="T23" fmla="*/ 7 h 51"/>
                <a:gd name="T24" fmla="*/ 178 w 574"/>
                <a:gd name="T25" fmla="*/ 5 h 51"/>
                <a:gd name="T26" fmla="*/ 133 w 574"/>
                <a:gd name="T27" fmla="*/ 3 h 51"/>
                <a:gd name="T28" fmla="*/ 91 w 574"/>
                <a:gd name="T29" fmla="*/ 3 h 51"/>
                <a:gd name="T30" fmla="*/ 51 w 574"/>
                <a:gd name="T31" fmla="*/ 2 h 51"/>
                <a:gd name="T32" fmla="*/ 15 w 574"/>
                <a:gd name="T33" fmla="*/ 2 h 51"/>
                <a:gd name="T34" fmla="*/ 7 w 574"/>
                <a:gd name="T35" fmla="*/ 0 h 51"/>
                <a:gd name="T36" fmla="*/ 3 w 574"/>
                <a:gd name="T37" fmla="*/ 5 h 51"/>
                <a:gd name="T38" fmla="*/ 0 w 574"/>
                <a:gd name="T39" fmla="*/ 9 h 51"/>
                <a:gd name="T40" fmla="*/ 0 w 574"/>
                <a:gd name="T41" fmla="*/ 15 h 51"/>
                <a:gd name="T42" fmla="*/ 1 w 574"/>
                <a:gd name="T43" fmla="*/ 26 h 51"/>
                <a:gd name="T44" fmla="*/ 5 w 574"/>
                <a:gd name="T45" fmla="*/ 32 h 51"/>
                <a:gd name="T46" fmla="*/ 7 w 574"/>
                <a:gd name="T47" fmla="*/ 32 h 51"/>
                <a:gd name="T48" fmla="*/ 19 w 574"/>
                <a:gd name="T49" fmla="*/ 32 h 51"/>
                <a:gd name="T50" fmla="*/ 36 w 574"/>
                <a:gd name="T51" fmla="*/ 32 h 51"/>
                <a:gd name="T52" fmla="*/ 62 w 574"/>
                <a:gd name="T53" fmla="*/ 34 h 51"/>
                <a:gd name="T54" fmla="*/ 91 w 574"/>
                <a:gd name="T55" fmla="*/ 34 h 51"/>
                <a:gd name="T56" fmla="*/ 125 w 574"/>
                <a:gd name="T57" fmla="*/ 36 h 51"/>
                <a:gd name="T58" fmla="*/ 165 w 574"/>
                <a:gd name="T59" fmla="*/ 38 h 51"/>
                <a:gd name="T60" fmla="*/ 207 w 574"/>
                <a:gd name="T61" fmla="*/ 38 h 51"/>
                <a:gd name="T62" fmla="*/ 250 w 574"/>
                <a:gd name="T63" fmla="*/ 38 h 51"/>
                <a:gd name="T64" fmla="*/ 296 w 574"/>
                <a:gd name="T65" fmla="*/ 41 h 51"/>
                <a:gd name="T66" fmla="*/ 342 w 574"/>
                <a:gd name="T67" fmla="*/ 41 h 51"/>
                <a:gd name="T68" fmla="*/ 389 w 574"/>
                <a:gd name="T69" fmla="*/ 45 h 51"/>
                <a:gd name="T70" fmla="*/ 435 w 574"/>
                <a:gd name="T71" fmla="*/ 45 h 51"/>
                <a:gd name="T72" fmla="*/ 481 w 574"/>
                <a:gd name="T73" fmla="*/ 47 h 51"/>
                <a:gd name="T74" fmla="*/ 524 w 574"/>
                <a:gd name="T75" fmla="*/ 49 h 51"/>
                <a:gd name="T76" fmla="*/ 566 w 574"/>
                <a:gd name="T77" fmla="*/ 51 h 51"/>
                <a:gd name="T78" fmla="*/ 572 w 574"/>
                <a:gd name="T79" fmla="*/ 47 h 51"/>
                <a:gd name="T80" fmla="*/ 574 w 574"/>
                <a:gd name="T81" fmla="*/ 40 h 51"/>
                <a:gd name="T82" fmla="*/ 572 w 574"/>
                <a:gd name="T83" fmla="*/ 32 h 51"/>
                <a:gd name="T84" fmla="*/ 572 w 574"/>
                <a:gd name="T85" fmla="*/ 30 h 51"/>
                <a:gd name="T86" fmla="*/ 572 w 574"/>
                <a:gd name="T8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74" h="51">
                  <a:moveTo>
                    <a:pt x="572" y="30"/>
                  </a:moveTo>
                  <a:lnTo>
                    <a:pt x="566" y="28"/>
                  </a:lnTo>
                  <a:lnTo>
                    <a:pt x="553" y="28"/>
                  </a:lnTo>
                  <a:lnTo>
                    <a:pt x="534" y="26"/>
                  </a:lnTo>
                  <a:lnTo>
                    <a:pt x="509" y="24"/>
                  </a:lnTo>
                  <a:lnTo>
                    <a:pt x="479" y="22"/>
                  </a:lnTo>
                  <a:lnTo>
                    <a:pt x="443" y="21"/>
                  </a:lnTo>
                  <a:lnTo>
                    <a:pt x="403" y="19"/>
                  </a:lnTo>
                  <a:lnTo>
                    <a:pt x="361" y="17"/>
                  </a:lnTo>
                  <a:lnTo>
                    <a:pt x="315" y="13"/>
                  </a:lnTo>
                  <a:lnTo>
                    <a:pt x="271" y="11"/>
                  </a:lnTo>
                  <a:lnTo>
                    <a:pt x="224" y="7"/>
                  </a:lnTo>
                  <a:lnTo>
                    <a:pt x="178" y="5"/>
                  </a:lnTo>
                  <a:lnTo>
                    <a:pt x="133" y="3"/>
                  </a:lnTo>
                  <a:lnTo>
                    <a:pt x="91" y="3"/>
                  </a:lnTo>
                  <a:lnTo>
                    <a:pt x="51" y="2"/>
                  </a:lnTo>
                  <a:lnTo>
                    <a:pt x="15" y="2"/>
                  </a:lnTo>
                  <a:lnTo>
                    <a:pt x="7" y="0"/>
                  </a:lnTo>
                  <a:lnTo>
                    <a:pt x="3" y="5"/>
                  </a:lnTo>
                  <a:lnTo>
                    <a:pt x="0" y="9"/>
                  </a:lnTo>
                  <a:lnTo>
                    <a:pt x="0" y="15"/>
                  </a:lnTo>
                  <a:lnTo>
                    <a:pt x="1" y="26"/>
                  </a:lnTo>
                  <a:lnTo>
                    <a:pt x="5" y="32"/>
                  </a:lnTo>
                  <a:lnTo>
                    <a:pt x="7" y="32"/>
                  </a:lnTo>
                  <a:lnTo>
                    <a:pt x="19" y="32"/>
                  </a:lnTo>
                  <a:lnTo>
                    <a:pt x="36" y="32"/>
                  </a:lnTo>
                  <a:lnTo>
                    <a:pt x="62" y="34"/>
                  </a:lnTo>
                  <a:lnTo>
                    <a:pt x="91" y="34"/>
                  </a:lnTo>
                  <a:lnTo>
                    <a:pt x="125" y="36"/>
                  </a:lnTo>
                  <a:lnTo>
                    <a:pt x="165" y="38"/>
                  </a:lnTo>
                  <a:lnTo>
                    <a:pt x="207" y="38"/>
                  </a:lnTo>
                  <a:lnTo>
                    <a:pt x="250" y="38"/>
                  </a:lnTo>
                  <a:lnTo>
                    <a:pt x="296" y="41"/>
                  </a:lnTo>
                  <a:lnTo>
                    <a:pt x="342" y="41"/>
                  </a:lnTo>
                  <a:lnTo>
                    <a:pt x="389" y="45"/>
                  </a:lnTo>
                  <a:lnTo>
                    <a:pt x="435" y="45"/>
                  </a:lnTo>
                  <a:lnTo>
                    <a:pt x="481" y="47"/>
                  </a:lnTo>
                  <a:lnTo>
                    <a:pt x="524" y="49"/>
                  </a:lnTo>
                  <a:lnTo>
                    <a:pt x="566" y="51"/>
                  </a:lnTo>
                  <a:lnTo>
                    <a:pt x="572" y="47"/>
                  </a:lnTo>
                  <a:lnTo>
                    <a:pt x="574" y="40"/>
                  </a:lnTo>
                  <a:lnTo>
                    <a:pt x="572" y="32"/>
                  </a:lnTo>
                  <a:lnTo>
                    <a:pt x="572" y="30"/>
                  </a:lnTo>
                  <a:lnTo>
                    <a:pt x="572"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42" name="Freeform 218"/>
            <p:cNvSpPr>
              <a:spLocks/>
            </p:cNvSpPr>
            <p:nvPr/>
          </p:nvSpPr>
          <p:spPr bwMode="auto">
            <a:xfrm>
              <a:off x="2828" y="3571"/>
              <a:ext cx="81" cy="6"/>
            </a:xfrm>
            <a:custGeom>
              <a:avLst/>
              <a:gdLst>
                <a:gd name="T0" fmla="*/ 585 w 589"/>
                <a:gd name="T1" fmla="*/ 19 h 38"/>
                <a:gd name="T2" fmla="*/ 580 w 589"/>
                <a:gd name="T3" fmla="*/ 19 h 38"/>
                <a:gd name="T4" fmla="*/ 568 w 589"/>
                <a:gd name="T5" fmla="*/ 19 h 38"/>
                <a:gd name="T6" fmla="*/ 547 w 589"/>
                <a:gd name="T7" fmla="*/ 19 h 38"/>
                <a:gd name="T8" fmla="*/ 523 w 589"/>
                <a:gd name="T9" fmla="*/ 21 h 38"/>
                <a:gd name="T10" fmla="*/ 490 w 589"/>
                <a:gd name="T11" fmla="*/ 23 h 38"/>
                <a:gd name="T12" fmla="*/ 452 w 589"/>
                <a:gd name="T13" fmla="*/ 23 h 38"/>
                <a:gd name="T14" fmla="*/ 412 w 589"/>
                <a:gd name="T15" fmla="*/ 25 h 38"/>
                <a:gd name="T16" fmla="*/ 370 w 589"/>
                <a:gd name="T17" fmla="*/ 29 h 38"/>
                <a:gd name="T18" fmla="*/ 323 w 589"/>
                <a:gd name="T19" fmla="*/ 29 h 38"/>
                <a:gd name="T20" fmla="*/ 275 w 589"/>
                <a:gd name="T21" fmla="*/ 30 h 38"/>
                <a:gd name="T22" fmla="*/ 228 w 589"/>
                <a:gd name="T23" fmla="*/ 30 h 38"/>
                <a:gd name="T24" fmla="*/ 180 w 589"/>
                <a:gd name="T25" fmla="*/ 34 h 38"/>
                <a:gd name="T26" fmla="*/ 135 w 589"/>
                <a:gd name="T27" fmla="*/ 36 h 38"/>
                <a:gd name="T28" fmla="*/ 91 w 589"/>
                <a:gd name="T29" fmla="*/ 36 h 38"/>
                <a:gd name="T30" fmla="*/ 49 w 589"/>
                <a:gd name="T31" fmla="*/ 36 h 38"/>
                <a:gd name="T32" fmla="*/ 15 w 589"/>
                <a:gd name="T33" fmla="*/ 38 h 38"/>
                <a:gd name="T34" fmla="*/ 5 w 589"/>
                <a:gd name="T35" fmla="*/ 36 h 38"/>
                <a:gd name="T36" fmla="*/ 4 w 589"/>
                <a:gd name="T37" fmla="*/ 32 h 38"/>
                <a:gd name="T38" fmla="*/ 0 w 589"/>
                <a:gd name="T39" fmla="*/ 29 h 38"/>
                <a:gd name="T40" fmla="*/ 0 w 589"/>
                <a:gd name="T41" fmla="*/ 23 h 38"/>
                <a:gd name="T42" fmla="*/ 2 w 589"/>
                <a:gd name="T43" fmla="*/ 15 h 38"/>
                <a:gd name="T44" fmla="*/ 4 w 589"/>
                <a:gd name="T45" fmla="*/ 10 h 38"/>
                <a:gd name="T46" fmla="*/ 7 w 589"/>
                <a:gd name="T47" fmla="*/ 10 h 38"/>
                <a:gd name="T48" fmla="*/ 19 w 589"/>
                <a:gd name="T49" fmla="*/ 10 h 38"/>
                <a:gd name="T50" fmla="*/ 38 w 589"/>
                <a:gd name="T51" fmla="*/ 8 h 38"/>
                <a:gd name="T52" fmla="*/ 64 w 589"/>
                <a:gd name="T53" fmla="*/ 8 h 38"/>
                <a:gd name="T54" fmla="*/ 95 w 589"/>
                <a:gd name="T55" fmla="*/ 6 h 38"/>
                <a:gd name="T56" fmla="*/ 129 w 589"/>
                <a:gd name="T57" fmla="*/ 6 h 38"/>
                <a:gd name="T58" fmla="*/ 169 w 589"/>
                <a:gd name="T59" fmla="*/ 4 h 38"/>
                <a:gd name="T60" fmla="*/ 215 w 589"/>
                <a:gd name="T61" fmla="*/ 4 h 38"/>
                <a:gd name="T62" fmla="*/ 258 w 589"/>
                <a:gd name="T63" fmla="*/ 2 h 38"/>
                <a:gd name="T64" fmla="*/ 306 w 589"/>
                <a:gd name="T65" fmla="*/ 2 h 38"/>
                <a:gd name="T66" fmla="*/ 351 w 589"/>
                <a:gd name="T67" fmla="*/ 2 h 38"/>
                <a:gd name="T68" fmla="*/ 401 w 589"/>
                <a:gd name="T69" fmla="*/ 2 h 38"/>
                <a:gd name="T70" fmla="*/ 448 w 589"/>
                <a:gd name="T71" fmla="*/ 0 h 38"/>
                <a:gd name="T72" fmla="*/ 496 w 589"/>
                <a:gd name="T73" fmla="*/ 0 h 38"/>
                <a:gd name="T74" fmla="*/ 538 w 589"/>
                <a:gd name="T75" fmla="*/ 0 h 38"/>
                <a:gd name="T76" fmla="*/ 581 w 589"/>
                <a:gd name="T77" fmla="*/ 0 h 38"/>
                <a:gd name="T78" fmla="*/ 589 w 589"/>
                <a:gd name="T79" fmla="*/ 2 h 38"/>
                <a:gd name="T80" fmla="*/ 589 w 589"/>
                <a:gd name="T81" fmla="*/ 8 h 38"/>
                <a:gd name="T82" fmla="*/ 587 w 589"/>
                <a:gd name="T83" fmla="*/ 15 h 38"/>
                <a:gd name="T84" fmla="*/ 585 w 589"/>
                <a:gd name="T85" fmla="*/ 19 h 38"/>
                <a:gd name="T86" fmla="*/ 585 w 589"/>
                <a:gd name="T87"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89" h="38">
                  <a:moveTo>
                    <a:pt x="585" y="19"/>
                  </a:moveTo>
                  <a:lnTo>
                    <a:pt x="580" y="19"/>
                  </a:lnTo>
                  <a:lnTo>
                    <a:pt x="568" y="19"/>
                  </a:lnTo>
                  <a:lnTo>
                    <a:pt x="547" y="19"/>
                  </a:lnTo>
                  <a:lnTo>
                    <a:pt x="523" y="21"/>
                  </a:lnTo>
                  <a:lnTo>
                    <a:pt x="490" y="23"/>
                  </a:lnTo>
                  <a:lnTo>
                    <a:pt x="452" y="23"/>
                  </a:lnTo>
                  <a:lnTo>
                    <a:pt x="412" y="25"/>
                  </a:lnTo>
                  <a:lnTo>
                    <a:pt x="370" y="29"/>
                  </a:lnTo>
                  <a:lnTo>
                    <a:pt x="323" y="29"/>
                  </a:lnTo>
                  <a:lnTo>
                    <a:pt x="275" y="30"/>
                  </a:lnTo>
                  <a:lnTo>
                    <a:pt x="228" y="30"/>
                  </a:lnTo>
                  <a:lnTo>
                    <a:pt x="180" y="34"/>
                  </a:lnTo>
                  <a:lnTo>
                    <a:pt x="135" y="36"/>
                  </a:lnTo>
                  <a:lnTo>
                    <a:pt x="91" y="36"/>
                  </a:lnTo>
                  <a:lnTo>
                    <a:pt x="49" y="36"/>
                  </a:lnTo>
                  <a:lnTo>
                    <a:pt x="15" y="38"/>
                  </a:lnTo>
                  <a:lnTo>
                    <a:pt x="5" y="36"/>
                  </a:lnTo>
                  <a:lnTo>
                    <a:pt x="4" y="32"/>
                  </a:lnTo>
                  <a:lnTo>
                    <a:pt x="0" y="29"/>
                  </a:lnTo>
                  <a:lnTo>
                    <a:pt x="0" y="23"/>
                  </a:lnTo>
                  <a:lnTo>
                    <a:pt x="2" y="15"/>
                  </a:lnTo>
                  <a:lnTo>
                    <a:pt x="4" y="10"/>
                  </a:lnTo>
                  <a:lnTo>
                    <a:pt x="7" y="10"/>
                  </a:lnTo>
                  <a:lnTo>
                    <a:pt x="19" y="10"/>
                  </a:lnTo>
                  <a:lnTo>
                    <a:pt x="38" y="8"/>
                  </a:lnTo>
                  <a:lnTo>
                    <a:pt x="64" y="8"/>
                  </a:lnTo>
                  <a:lnTo>
                    <a:pt x="95" y="6"/>
                  </a:lnTo>
                  <a:lnTo>
                    <a:pt x="129" y="6"/>
                  </a:lnTo>
                  <a:lnTo>
                    <a:pt x="169" y="4"/>
                  </a:lnTo>
                  <a:lnTo>
                    <a:pt x="215" y="4"/>
                  </a:lnTo>
                  <a:lnTo>
                    <a:pt x="258" y="2"/>
                  </a:lnTo>
                  <a:lnTo>
                    <a:pt x="306" y="2"/>
                  </a:lnTo>
                  <a:lnTo>
                    <a:pt x="351" y="2"/>
                  </a:lnTo>
                  <a:lnTo>
                    <a:pt x="401" y="2"/>
                  </a:lnTo>
                  <a:lnTo>
                    <a:pt x="448" y="0"/>
                  </a:lnTo>
                  <a:lnTo>
                    <a:pt x="496" y="0"/>
                  </a:lnTo>
                  <a:lnTo>
                    <a:pt x="538" y="0"/>
                  </a:lnTo>
                  <a:lnTo>
                    <a:pt x="581" y="0"/>
                  </a:lnTo>
                  <a:lnTo>
                    <a:pt x="589" y="2"/>
                  </a:lnTo>
                  <a:lnTo>
                    <a:pt x="589" y="8"/>
                  </a:lnTo>
                  <a:lnTo>
                    <a:pt x="587" y="15"/>
                  </a:lnTo>
                  <a:lnTo>
                    <a:pt x="585" y="19"/>
                  </a:lnTo>
                  <a:lnTo>
                    <a:pt x="585"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43" name="Freeform 219"/>
            <p:cNvSpPr>
              <a:spLocks/>
            </p:cNvSpPr>
            <p:nvPr/>
          </p:nvSpPr>
          <p:spPr bwMode="auto">
            <a:xfrm>
              <a:off x="2904" y="3559"/>
              <a:ext cx="5" cy="15"/>
            </a:xfrm>
            <a:custGeom>
              <a:avLst/>
              <a:gdLst>
                <a:gd name="T0" fmla="*/ 0 w 38"/>
                <a:gd name="T1" fmla="*/ 93 h 99"/>
                <a:gd name="T2" fmla="*/ 0 w 38"/>
                <a:gd name="T3" fmla="*/ 89 h 99"/>
                <a:gd name="T4" fmla="*/ 2 w 38"/>
                <a:gd name="T5" fmla="*/ 84 h 99"/>
                <a:gd name="T6" fmla="*/ 2 w 38"/>
                <a:gd name="T7" fmla="*/ 74 h 99"/>
                <a:gd name="T8" fmla="*/ 4 w 38"/>
                <a:gd name="T9" fmla="*/ 61 h 99"/>
                <a:gd name="T10" fmla="*/ 4 w 38"/>
                <a:gd name="T11" fmla="*/ 48 h 99"/>
                <a:gd name="T12" fmla="*/ 6 w 38"/>
                <a:gd name="T13" fmla="*/ 34 h 99"/>
                <a:gd name="T14" fmla="*/ 4 w 38"/>
                <a:gd name="T15" fmla="*/ 19 h 99"/>
                <a:gd name="T16" fmla="*/ 4 w 38"/>
                <a:gd name="T17" fmla="*/ 8 h 99"/>
                <a:gd name="T18" fmla="*/ 8 w 38"/>
                <a:gd name="T19" fmla="*/ 2 h 99"/>
                <a:gd name="T20" fmla="*/ 17 w 38"/>
                <a:gd name="T21" fmla="*/ 2 h 99"/>
                <a:gd name="T22" fmla="*/ 29 w 38"/>
                <a:gd name="T23" fmla="*/ 0 h 99"/>
                <a:gd name="T24" fmla="*/ 34 w 38"/>
                <a:gd name="T25" fmla="*/ 0 h 99"/>
                <a:gd name="T26" fmla="*/ 36 w 38"/>
                <a:gd name="T27" fmla="*/ 6 h 99"/>
                <a:gd name="T28" fmla="*/ 36 w 38"/>
                <a:gd name="T29" fmla="*/ 13 h 99"/>
                <a:gd name="T30" fmla="*/ 38 w 38"/>
                <a:gd name="T31" fmla="*/ 27 h 99"/>
                <a:gd name="T32" fmla="*/ 38 w 38"/>
                <a:gd name="T33" fmla="*/ 32 h 99"/>
                <a:gd name="T34" fmla="*/ 38 w 38"/>
                <a:gd name="T35" fmla="*/ 40 h 99"/>
                <a:gd name="T36" fmla="*/ 36 w 38"/>
                <a:gd name="T37" fmla="*/ 48 h 99"/>
                <a:gd name="T38" fmla="*/ 36 w 38"/>
                <a:gd name="T39" fmla="*/ 57 h 99"/>
                <a:gd name="T40" fmla="*/ 32 w 38"/>
                <a:gd name="T41" fmla="*/ 67 h 99"/>
                <a:gd name="T42" fmla="*/ 30 w 38"/>
                <a:gd name="T43" fmla="*/ 76 h 99"/>
                <a:gd name="T44" fmla="*/ 27 w 38"/>
                <a:gd name="T45" fmla="*/ 88 h 99"/>
                <a:gd name="T46" fmla="*/ 23 w 38"/>
                <a:gd name="T47" fmla="*/ 99 h 99"/>
                <a:gd name="T48" fmla="*/ 0 w 38"/>
                <a:gd name="T49" fmla="*/ 93 h 99"/>
                <a:gd name="T50" fmla="*/ 0 w 38"/>
                <a:gd name="T51" fmla="*/ 9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 h="99">
                  <a:moveTo>
                    <a:pt x="0" y="93"/>
                  </a:moveTo>
                  <a:lnTo>
                    <a:pt x="0" y="89"/>
                  </a:lnTo>
                  <a:lnTo>
                    <a:pt x="2" y="84"/>
                  </a:lnTo>
                  <a:lnTo>
                    <a:pt x="2" y="74"/>
                  </a:lnTo>
                  <a:lnTo>
                    <a:pt x="4" y="61"/>
                  </a:lnTo>
                  <a:lnTo>
                    <a:pt x="4" y="48"/>
                  </a:lnTo>
                  <a:lnTo>
                    <a:pt x="6" y="34"/>
                  </a:lnTo>
                  <a:lnTo>
                    <a:pt x="4" y="19"/>
                  </a:lnTo>
                  <a:lnTo>
                    <a:pt x="4" y="8"/>
                  </a:lnTo>
                  <a:lnTo>
                    <a:pt x="8" y="2"/>
                  </a:lnTo>
                  <a:lnTo>
                    <a:pt x="17" y="2"/>
                  </a:lnTo>
                  <a:lnTo>
                    <a:pt x="29" y="0"/>
                  </a:lnTo>
                  <a:lnTo>
                    <a:pt x="34" y="0"/>
                  </a:lnTo>
                  <a:lnTo>
                    <a:pt x="36" y="6"/>
                  </a:lnTo>
                  <a:lnTo>
                    <a:pt x="36" y="13"/>
                  </a:lnTo>
                  <a:lnTo>
                    <a:pt x="38" y="27"/>
                  </a:lnTo>
                  <a:lnTo>
                    <a:pt x="38" y="32"/>
                  </a:lnTo>
                  <a:lnTo>
                    <a:pt x="38" y="40"/>
                  </a:lnTo>
                  <a:lnTo>
                    <a:pt x="36" y="48"/>
                  </a:lnTo>
                  <a:lnTo>
                    <a:pt x="36" y="57"/>
                  </a:lnTo>
                  <a:lnTo>
                    <a:pt x="32" y="67"/>
                  </a:lnTo>
                  <a:lnTo>
                    <a:pt x="30" y="76"/>
                  </a:lnTo>
                  <a:lnTo>
                    <a:pt x="27" y="88"/>
                  </a:lnTo>
                  <a:lnTo>
                    <a:pt x="23" y="99"/>
                  </a:lnTo>
                  <a:lnTo>
                    <a:pt x="0" y="93"/>
                  </a:lnTo>
                  <a:lnTo>
                    <a:pt x="0" y="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44" name="Freeform 220"/>
            <p:cNvSpPr>
              <a:spLocks/>
            </p:cNvSpPr>
            <p:nvPr/>
          </p:nvSpPr>
          <p:spPr bwMode="auto">
            <a:xfrm>
              <a:off x="2905" y="3550"/>
              <a:ext cx="11" cy="13"/>
            </a:xfrm>
            <a:custGeom>
              <a:avLst/>
              <a:gdLst>
                <a:gd name="T0" fmla="*/ 73 w 77"/>
                <a:gd name="T1" fmla="*/ 0 h 88"/>
                <a:gd name="T2" fmla="*/ 71 w 77"/>
                <a:gd name="T3" fmla="*/ 2 h 88"/>
                <a:gd name="T4" fmla="*/ 65 w 77"/>
                <a:gd name="T5" fmla="*/ 8 h 88"/>
                <a:gd name="T6" fmla="*/ 59 w 77"/>
                <a:gd name="T7" fmla="*/ 16 h 88"/>
                <a:gd name="T8" fmla="*/ 52 w 77"/>
                <a:gd name="T9" fmla="*/ 27 h 88"/>
                <a:gd name="T10" fmla="*/ 39 w 77"/>
                <a:gd name="T11" fmla="*/ 36 h 88"/>
                <a:gd name="T12" fmla="*/ 27 w 77"/>
                <a:gd name="T13" fmla="*/ 46 h 88"/>
                <a:gd name="T14" fmla="*/ 12 w 77"/>
                <a:gd name="T15" fmla="*/ 55 h 88"/>
                <a:gd name="T16" fmla="*/ 0 w 77"/>
                <a:gd name="T17" fmla="*/ 63 h 88"/>
                <a:gd name="T18" fmla="*/ 19 w 77"/>
                <a:gd name="T19" fmla="*/ 88 h 88"/>
                <a:gd name="T20" fmla="*/ 19 w 77"/>
                <a:gd name="T21" fmla="*/ 86 h 88"/>
                <a:gd name="T22" fmla="*/ 27 w 77"/>
                <a:gd name="T23" fmla="*/ 84 h 88"/>
                <a:gd name="T24" fmla="*/ 35 w 77"/>
                <a:gd name="T25" fmla="*/ 78 h 88"/>
                <a:gd name="T26" fmla="*/ 46 w 77"/>
                <a:gd name="T27" fmla="*/ 73 h 88"/>
                <a:gd name="T28" fmla="*/ 54 w 77"/>
                <a:gd name="T29" fmla="*/ 65 h 88"/>
                <a:gd name="T30" fmla="*/ 65 w 77"/>
                <a:gd name="T31" fmla="*/ 57 h 88"/>
                <a:gd name="T32" fmla="*/ 73 w 77"/>
                <a:gd name="T33" fmla="*/ 48 h 88"/>
                <a:gd name="T34" fmla="*/ 77 w 77"/>
                <a:gd name="T35" fmla="*/ 40 h 88"/>
                <a:gd name="T36" fmla="*/ 75 w 77"/>
                <a:gd name="T37" fmla="*/ 33 h 88"/>
                <a:gd name="T38" fmla="*/ 75 w 77"/>
                <a:gd name="T39" fmla="*/ 17 h 88"/>
                <a:gd name="T40" fmla="*/ 73 w 77"/>
                <a:gd name="T41" fmla="*/ 6 h 88"/>
                <a:gd name="T42" fmla="*/ 73 w 77"/>
                <a:gd name="T43" fmla="*/ 0 h 88"/>
                <a:gd name="T44" fmla="*/ 73 w 77"/>
                <a:gd name="T4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7" h="88">
                  <a:moveTo>
                    <a:pt x="73" y="0"/>
                  </a:moveTo>
                  <a:lnTo>
                    <a:pt x="71" y="2"/>
                  </a:lnTo>
                  <a:lnTo>
                    <a:pt x="65" y="8"/>
                  </a:lnTo>
                  <a:lnTo>
                    <a:pt x="59" y="16"/>
                  </a:lnTo>
                  <a:lnTo>
                    <a:pt x="52" y="27"/>
                  </a:lnTo>
                  <a:lnTo>
                    <a:pt x="39" y="36"/>
                  </a:lnTo>
                  <a:lnTo>
                    <a:pt x="27" y="46"/>
                  </a:lnTo>
                  <a:lnTo>
                    <a:pt x="12" y="55"/>
                  </a:lnTo>
                  <a:lnTo>
                    <a:pt x="0" y="63"/>
                  </a:lnTo>
                  <a:lnTo>
                    <a:pt x="19" y="88"/>
                  </a:lnTo>
                  <a:lnTo>
                    <a:pt x="19" y="86"/>
                  </a:lnTo>
                  <a:lnTo>
                    <a:pt x="27" y="84"/>
                  </a:lnTo>
                  <a:lnTo>
                    <a:pt x="35" y="78"/>
                  </a:lnTo>
                  <a:lnTo>
                    <a:pt x="46" y="73"/>
                  </a:lnTo>
                  <a:lnTo>
                    <a:pt x="54" y="65"/>
                  </a:lnTo>
                  <a:lnTo>
                    <a:pt x="65" y="57"/>
                  </a:lnTo>
                  <a:lnTo>
                    <a:pt x="73" y="48"/>
                  </a:lnTo>
                  <a:lnTo>
                    <a:pt x="77" y="40"/>
                  </a:lnTo>
                  <a:lnTo>
                    <a:pt x="75" y="33"/>
                  </a:lnTo>
                  <a:lnTo>
                    <a:pt x="75" y="17"/>
                  </a:lnTo>
                  <a:lnTo>
                    <a:pt x="73" y="6"/>
                  </a:lnTo>
                  <a:lnTo>
                    <a:pt x="73" y="0"/>
                  </a:lnTo>
                  <a:lnTo>
                    <a:pt x="7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45" name="Freeform 221"/>
            <p:cNvSpPr>
              <a:spLocks/>
            </p:cNvSpPr>
            <p:nvPr/>
          </p:nvSpPr>
          <p:spPr bwMode="auto">
            <a:xfrm>
              <a:off x="2904" y="3570"/>
              <a:ext cx="11" cy="13"/>
            </a:xfrm>
            <a:custGeom>
              <a:avLst/>
              <a:gdLst>
                <a:gd name="T0" fmla="*/ 78 w 78"/>
                <a:gd name="T1" fmla="*/ 86 h 86"/>
                <a:gd name="T2" fmla="*/ 74 w 78"/>
                <a:gd name="T3" fmla="*/ 84 h 86"/>
                <a:gd name="T4" fmla="*/ 70 w 78"/>
                <a:gd name="T5" fmla="*/ 78 h 86"/>
                <a:gd name="T6" fmla="*/ 63 w 78"/>
                <a:gd name="T7" fmla="*/ 67 h 86"/>
                <a:gd name="T8" fmla="*/ 55 w 78"/>
                <a:gd name="T9" fmla="*/ 59 h 86"/>
                <a:gd name="T10" fmla="*/ 42 w 78"/>
                <a:gd name="T11" fmla="*/ 46 h 86"/>
                <a:gd name="T12" fmla="*/ 28 w 78"/>
                <a:gd name="T13" fmla="*/ 39 h 86"/>
                <a:gd name="T14" fmla="*/ 15 w 78"/>
                <a:gd name="T15" fmla="*/ 29 h 86"/>
                <a:gd name="T16" fmla="*/ 0 w 78"/>
                <a:gd name="T17" fmla="*/ 27 h 86"/>
                <a:gd name="T18" fmla="*/ 19 w 78"/>
                <a:gd name="T19" fmla="*/ 0 h 86"/>
                <a:gd name="T20" fmla="*/ 21 w 78"/>
                <a:gd name="T21" fmla="*/ 0 h 86"/>
                <a:gd name="T22" fmla="*/ 27 w 78"/>
                <a:gd name="T23" fmla="*/ 4 h 86"/>
                <a:gd name="T24" fmla="*/ 36 w 78"/>
                <a:gd name="T25" fmla="*/ 6 h 86"/>
                <a:gd name="T26" fmla="*/ 46 w 78"/>
                <a:gd name="T27" fmla="*/ 12 h 86"/>
                <a:gd name="T28" fmla="*/ 55 w 78"/>
                <a:gd name="T29" fmla="*/ 20 h 86"/>
                <a:gd name="T30" fmla="*/ 67 w 78"/>
                <a:gd name="T31" fmla="*/ 27 h 86"/>
                <a:gd name="T32" fmla="*/ 74 w 78"/>
                <a:gd name="T33" fmla="*/ 35 h 86"/>
                <a:gd name="T34" fmla="*/ 78 w 78"/>
                <a:gd name="T35" fmla="*/ 46 h 86"/>
                <a:gd name="T36" fmla="*/ 78 w 78"/>
                <a:gd name="T37" fmla="*/ 54 h 86"/>
                <a:gd name="T38" fmla="*/ 78 w 78"/>
                <a:gd name="T39" fmla="*/ 67 h 86"/>
                <a:gd name="T40" fmla="*/ 78 w 78"/>
                <a:gd name="T41" fmla="*/ 80 h 86"/>
                <a:gd name="T42" fmla="*/ 78 w 78"/>
                <a:gd name="T43" fmla="*/ 86 h 86"/>
                <a:gd name="T44" fmla="*/ 78 w 78"/>
                <a:gd name="T4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8" h="86">
                  <a:moveTo>
                    <a:pt x="78" y="86"/>
                  </a:moveTo>
                  <a:lnTo>
                    <a:pt x="74" y="84"/>
                  </a:lnTo>
                  <a:lnTo>
                    <a:pt x="70" y="78"/>
                  </a:lnTo>
                  <a:lnTo>
                    <a:pt x="63" y="67"/>
                  </a:lnTo>
                  <a:lnTo>
                    <a:pt x="55" y="59"/>
                  </a:lnTo>
                  <a:lnTo>
                    <a:pt x="42" y="46"/>
                  </a:lnTo>
                  <a:lnTo>
                    <a:pt x="28" y="39"/>
                  </a:lnTo>
                  <a:lnTo>
                    <a:pt x="15" y="29"/>
                  </a:lnTo>
                  <a:lnTo>
                    <a:pt x="0" y="27"/>
                  </a:lnTo>
                  <a:lnTo>
                    <a:pt x="19" y="0"/>
                  </a:lnTo>
                  <a:lnTo>
                    <a:pt x="21" y="0"/>
                  </a:lnTo>
                  <a:lnTo>
                    <a:pt x="27" y="4"/>
                  </a:lnTo>
                  <a:lnTo>
                    <a:pt x="36" y="6"/>
                  </a:lnTo>
                  <a:lnTo>
                    <a:pt x="46" y="12"/>
                  </a:lnTo>
                  <a:lnTo>
                    <a:pt x="55" y="20"/>
                  </a:lnTo>
                  <a:lnTo>
                    <a:pt x="67" y="27"/>
                  </a:lnTo>
                  <a:lnTo>
                    <a:pt x="74" y="35"/>
                  </a:lnTo>
                  <a:lnTo>
                    <a:pt x="78" y="46"/>
                  </a:lnTo>
                  <a:lnTo>
                    <a:pt x="78" y="54"/>
                  </a:lnTo>
                  <a:lnTo>
                    <a:pt x="78" y="67"/>
                  </a:lnTo>
                  <a:lnTo>
                    <a:pt x="78" y="80"/>
                  </a:lnTo>
                  <a:lnTo>
                    <a:pt x="78" y="86"/>
                  </a:lnTo>
                  <a:lnTo>
                    <a:pt x="78" y="8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46" name="Freeform 222"/>
            <p:cNvSpPr>
              <a:spLocks/>
            </p:cNvSpPr>
            <p:nvPr/>
          </p:nvSpPr>
          <p:spPr bwMode="auto">
            <a:xfrm>
              <a:off x="2500" y="3539"/>
              <a:ext cx="37" cy="42"/>
            </a:xfrm>
            <a:custGeom>
              <a:avLst/>
              <a:gdLst>
                <a:gd name="T0" fmla="*/ 266 w 270"/>
                <a:gd name="T1" fmla="*/ 0 h 272"/>
                <a:gd name="T2" fmla="*/ 253 w 270"/>
                <a:gd name="T3" fmla="*/ 0 h 272"/>
                <a:gd name="T4" fmla="*/ 230 w 270"/>
                <a:gd name="T5" fmla="*/ 0 h 272"/>
                <a:gd name="T6" fmla="*/ 202 w 270"/>
                <a:gd name="T7" fmla="*/ 0 h 272"/>
                <a:gd name="T8" fmla="*/ 167 w 270"/>
                <a:gd name="T9" fmla="*/ 0 h 272"/>
                <a:gd name="T10" fmla="*/ 133 w 270"/>
                <a:gd name="T11" fmla="*/ 2 h 272"/>
                <a:gd name="T12" fmla="*/ 101 w 270"/>
                <a:gd name="T13" fmla="*/ 8 h 272"/>
                <a:gd name="T14" fmla="*/ 76 w 270"/>
                <a:gd name="T15" fmla="*/ 13 h 272"/>
                <a:gd name="T16" fmla="*/ 55 w 270"/>
                <a:gd name="T17" fmla="*/ 21 h 272"/>
                <a:gd name="T18" fmla="*/ 32 w 270"/>
                <a:gd name="T19" fmla="*/ 38 h 272"/>
                <a:gd name="T20" fmla="*/ 15 w 270"/>
                <a:gd name="T21" fmla="*/ 57 h 272"/>
                <a:gd name="T22" fmla="*/ 8 w 270"/>
                <a:gd name="T23" fmla="*/ 80 h 272"/>
                <a:gd name="T24" fmla="*/ 6 w 270"/>
                <a:gd name="T25" fmla="*/ 112 h 272"/>
                <a:gd name="T26" fmla="*/ 4 w 270"/>
                <a:gd name="T27" fmla="*/ 146 h 272"/>
                <a:gd name="T28" fmla="*/ 4 w 270"/>
                <a:gd name="T29" fmla="*/ 179 h 272"/>
                <a:gd name="T30" fmla="*/ 2 w 270"/>
                <a:gd name="T31" fmla="*/ 209 h 272"/>
                <a:gd name="T32" fmla="*/ 0 w 270"/>
                <a:gd name="T33" fmla="*/ 232 h 272"/>
                <a:gd name="T34" fmla="*/ 0 w 270"/>
                <a:gd name="T35" fmla="*/ 251 h 272"/>
                <a:gd name="T36" fmla="*/ 0 w 270"/>
                <a:gd name="T37" fmla="*/ 268 h 272"/>
                <a:gd name="T38" fmla="*/ 42 w 270"/>
                <a:gd name="T39" fmla="*/ 272 h 272"/>
                <a:gd name="T40" fmla="*/ 42 w 270"/>
                <a:gd name="T41" fmla="*/ 264 h 272"/>
                <a:gd name="T42" fmla="*/ 42 w 270"/>
                <a:gd name="T43" fmla="*/ 251 h 272"/>
                <a:gd name="T44" fmla="*/ 42 w 270"/>
                <a:gd name="T45" fmla="*/ 226 h 272"/>
                <a:gd name="T46" fmla="*/ 42 w 270"/>
                <a:gd name="T47" fmla="*/ 199 h 272"/>
                <a:gd name="T48" fmla="*/ 42 w 270"/>
                <a:gd name="T49" fmla="*/ 171 h 272"/>
                <a:gd name="T50" fmla="*/ 42 w 270"/>
                <a:gd name="T51" fmla="*/ 144 h 272"/>
                <a:gd name="T52" fmla="*/ 42 w 270"/>
                <a:gd name="T53" fmla="*/ 122 h 272"/>
                <a:gd name="T54" fmla="*/ 46 w 270"/>
                <a:gd name="T55" fmla="*/ 106 h 272"/>
                <a:gd name="T56" fmla="*/ 51 w 270"/>
                <a:gd name="T57" fmla="*/ 80 h 272"/>
                <a:gd name="T58" fmla="*/ 63 w 270"/>
                <a:gd name="T59" fmla="*/ 65 h 272"/>
                <a:gd name="T60" fmla="*/ 82 w 270"/>
                <a:gd name="T61" fmla="*/ 53 h 272"/>
                <a:gd name="T62" fmla="*/ 105 w 270"/>
                <a:gd name="T63" fmla="*/ 46 h 272"/>
                <a:gd name="T64" fmla="*/ 122 w 270"/>
                <a:gd name="T65" fmla="*/ 40 h 272"/>
                <a:gd name="T66" fmla="*/ 143 w 270"/>
                <a:gd name="T67" fmla="*/ 38 h 272"/>
                <a:gd name="T68" fmla="*/ 167 w 270"/>
                <a:gd name="T69" fmla="*/ 34 h 272"/>
                <a:gd name="T70" fmla="*/ 196 w 270"/>
                <a:gd name="T71" fmla="*/ 34 h 272"/>
                <a:gd name="T72" fmla="*/ 228 w 270"/>
                <a:gd name="T73" fmla="*/ 34 h 272"/>
                <a:gd name="T74" fmla="*/ 266 w 270"/>
                <a:gd name="T75" fmla="*/ 34 h 272"/>
                <a:gd name="T76" fmla="*/ 270 w 270"/>
                <a:gd name="T77" fmla="*/ 17 h 272"/>
                <a:gd name="T78" fmla="*/ 270 w 270"/>
                <a:gd name="T79"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0" h="272">
                  <a:moveTo>
                    <a:pt x="270" y="0"/>
                  </a:moveTo>
                  <a:lnTo>
                    <a:pt x="266" y="0"/>
                  </a:lnTo>
                  <a:lnTo>
                    <a:pt x="262" y="0"/>
                  </a:lnTo>
                  <a:lnTo>
                    <a:pt x="253" y="0"/>
                  </a:lnTo>
                  <a:lnTo>
                    <a:pt x="243" y="0"/>
                  </a:lnTo>
                  <a:lnTo>
                    <a:pt x="230" y="0"/>
                  </a:lnTo>
                  <a:lnTo>
                    <a:pt x="217" y="0"/>
                  </a:lnTo>
                  <a:lnTo>
                    <a:pt x="202" y="0"/>
                  </a:lnTo>
                  <a:lnTo>
                    <a:pt x="186" y="0"/>
                  </a:lnTo>
                  <a:lnTo>
                    <a:pt x="167" y="0"/>
                  </a:lnTo>
                  <a:lnTo>
                    <a:pt x="150" y="0"/>
                  </a:lnTo>
                  <a:lnTo>
                    <a:pt x="133" y="2"/>
                  </a:lnTo>
                  <a:lnTo>
                    <a:pt x="118" y="6"/>
                  </a:lnTo>
                  <a:lnTo>
                    <a:pt x="101" y="8"/>
                  </a:lnTo>
                  <a:lnTo>
                    <a:pt x="89" y="9"/>
                  </a:lnTo>
                  <a:lnTo>
                    <a:pt x="76" y="13"/>
                  </a:lnTo>
                  <a:lnTo>
                    <a:pt x="68" y="17"/>
                  </a:lnTo>
                  <a:lnTo>
                    <a:pt x="55" y="21"/>
                  </a:lnTo>
                  <a:lnTo>
                    <a:pt x="42" y="30"/>
                  </a:lnTo>
                  <a:lnTo>
                    <a:pt x="32" y="38"/>
                  </a:lnTo>
                  <a:lnTo>
                    <a:pt x="23" y="47"/>
                  </a:lnTo>
                  <a:lnTo>
                    <a:pt x="15" y="57"/>
                  </a:lnTo>
                  <a:lnTo>
                    <a:pt x="10" y="68"/>
                  </a:lnTo>
                  <a:lnTo>
                    <a:pt x="8" y="80"/>
                  </a:lnTo>
                  <a:lnTo>
                    <a:pt x="8" y="93"/>
                  </a:lnTo>
                  <a:lnTo>
                    <a:pt x="6" y="112"/>
                  </a:lnTo>
                  <a:lnTo>
                    <a:pt x="4" y="129"/>
                  </a:lnTo>
                  <a:lnTo>
                    <a:pt x="4" y="146"/>
                  </a:lnTo>
                  <a:lnTo>
                    <a:pt x="4" y="165"/>
                  </a:lnTo>
                  <a:lnTo>
                    <a:pt x="4" y="179"/>
                  </a:lnTo>
                  <a:lnTo>
                    <a:pt x="2" y="196"/>
                  </a:lnTo>
                  <a:lnTo>
                    <a:pt x="2" y="209"/>
                  </a:lnTo>
                  <a:lnTo>
                    <a:pt x="2" y="222"/>
                  </a:lnTo>
                  <a:lnTo>
                    <a:pt x="0" y="232"/>
                  </a:lnTo>
                  <a:lnTo>
                    <a:pt x="0" y="241"/>
                  </a:lnTo>
                  <a:lnTo>
                    <a:pt x="0" y="251"/>
                  </a:lnTo>
                  <a:lnTo>
                    <a:pt x="0" y="258"/>
                  </a:lnTo>
                  <a:lnTo>
                    <a:pt x="0" y="268"/>
                  </a:lnTo>
                  <a:lnTo>
                    <a:pt x="0" y="272"/>
                  </a:lnTo>
                  <a:lnTo>
                    <a:pt x="42" y="272"/>
                  </a:lnTo>
                  <a:lnTo>
                    <a:pt x="42" y="270"/>
                  </a:lnTo>
                  <a:lnTo>
                    <a:pt x="42" y="264"/>
                  </a:lnTo>
                  <a:lnTo>
                    <a:pt x="42" y="258"/>
                  </a:lnTo>
                  <a:lnTo>
                    <a:pt x="42" y="251"/>
                  </a:lnTo>
                  <a:lnTo>
                    <a:pt x="42" y="238"/>
                  </a:lnTo>
                  <a:lnTo>
                    <a:pt x="42" y="226"/>
                  </a:lnTo>
                  <a:lnTo>
                    <a:pt x="42" y="213"/>
                  </a:lnTo>
                  <a:lnTo>
                    <a:pt x="42" y="199"/>
                  </a:lnTo>
                  <a:lnTo>
                    <a:pt x="42" y="184"/>
                  </a:lnTo>
                  <a:lnTo>
                    <a:pt x="42" y="171"/>
                  </a:lnTo>
                  <a:lnTo>
                    <a:pt x="42" y="158"/>
                  </a:lnTo>
                  <a:lnTo>
                    <a:pt x="42" y="144"/>
                  </a:lnTo>
                  <a:lnTo>
                    <a:pt x="42" y="131"/>
                  </a:lnTo>
                  <a:lnTo>
                    <a:pt x="42" y="122"/>
                  </a:lnTo>
                  <a:lnTo>
                    <a:pt x="44" y="112"/>
                  </a:lnTo>
                  <a:lnTo>
                    <a:pt x="46" y="106"/>
                  </a:lnTo>
                  <a:lnTo>
                    <a:pt x="46" y="93"/>
                  </a:lnTo>
                  <a:lnTo>
                    <a:pt x="51" y="80"/>
                  </a:lnTo>
                  <a:lnTo>
                    <a:pt x="55" y="70"/>
                  </a:lnTo>
                  <a:lnTo>
                    <a:pt x="63" y="65"/>
                  </a:lnTo>
                  <a:lnTo>
                    <a:pt x="70" y="57"/>
                  </a:lnTo>
                  <a:lnTo>
                    <a:pt x="82" y="53"/>
                  </a:lnTo>
                  <a:lnTo>
                    <a:pt x="89" y="49"/>
                  </a:lnTo>
                  <a:lnTo>
                    <a:pt x="105" y="46"/>
                  </a:lnTo>
                  <a:lnTo>
                    <a:pt x="112" y="42"/>
                  </a:lnTo>
                  <a:lnTo>
                    <a:pt x="122" y="40"/>
                  </a:lnTo>
                  <a:lnTo>
                    <a:pt x="131" y="38"/>
                  </a:lnTo>
                  <a:lnTo>
                    <a:pt x="143" y="38"/>
                  </a:lnTo>
                  <a:lnTo>
                    <a:pt x="154" y="36"/>
                  </a:lnTo>
                  <a:lnTo>
                    <a:pt x="167" y="34"/>
                  </a:lnTo>
                  <a:lnTo>
                    <a:pt x="181" y="34"/>
                  </a:lnTo>
                  <a:lnTo>
                    <a:pt x="196" y="34"/>
                  </a:lnTo>
                  <a:lnTo>
                    <a:pt x="211" y="34"/>
                  </a:lnTo>
                  <a:lnTo>
                    <a:pt x="228" y="34"/>
                  </a:lnTo>
                  <a:lnTo>
                    <a:pt x="247" y="34"/>
                  </a:lnTo>
                  <a:lnTo>
                    <a:pt x="266" y="34"/>
                  </a:lnTo>
                  <a:lnTo>
                    <a:pt x="270" y="28"/>
                  </a:lnTo>
                  <a:lnTo>
                    <a:pt x="270" y="17"/>
                  </a:lnTo>
                  <a:lnTo>
                    <a:pt x="270" y="6"/>
                  </a:lnTo>
                  <a:lnTo>
                    <a:pt x="270" y="0"/>
                  </a:lnTo>
                  <a:lnTo>
                    <a:pt x="27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47" name="Freeform 223"/>
            <p:cNvSpPr>
              <a:spLocks/>
            </p:cNvSpPr>
            <p:nvPr/>
          </p:nvSpPr>
          <p:spPr bwMode="auto">
            <a:xfrm>
              <a:off x="2539" y="3525"/>
              <a:ext cx="90" cy="6"/>
            </a:xfrm>
            <a:custGeom>
              <a:avLst/>
              <a:gdLst>
                <a:gd name="T0" fmla="*/ 6 w 660"/>
                <a:gd name="T1" fmla="*/ 0 h 42"/>
                <a:gd name="T2" fmla="*/ 660 w 660"/>
                <a:gd name="T3" fmla="*/ 4 h 42"/>
                <a:gd name="T4" fmla="*/ 660 w 660"/>
                <a:gd name="T5" fmla="*/ 40 h 42"/>
                <a:gd name="T6" fmla="*/ 0 w 660"/>
                <a:gd name="T7" fmla="*/ 42 h 42"/>
                <a:gd name="T8" fmla="*/ 6 w 660"/>
                <a:gd name="T9" fmla="*/ 0 h 42"/>
                <a:gd name="T10" fmla="*/ 6 w 660"/>
                <a:gd name="T11" fmla="*/ 0 h 42"/>
              </a:gdLst>
              <a:ahLst/>
              <a:cxnLst>
                <a:cxn ang="0">
                  <a:pos x="T0" y="T1"/>
                </a:cxn>
                <a:cxn ang="0">
                  <a:pos x="T2" y="T3"/>
                </a:cxn>
                <a:cxn ang="0">
                  <a:pos x="T4" y="T5"/>
                </a:cxn>
                <a:cxn ang="0">
                  <a:pos x="T6" y="T7"/>
                </a:cxn>
                <a:cxn ang="0">
                  <a:pos x="T8" y="T9"/>
                </a:cxn>
                <a:cxn ang="0">
                  <a:pos x="T10" y="T11"/>
                </a:cxn>
              </a:cxnLst>
              <a:rect l="0" t="0" r="r" b="b"/>
              <a:pathLst>
                <a:path w="660" h="42">
                  <a:moveTo>
                    <a:pt x="6" y="0"/>
                  </a:moveTo>
                  <a:lnTo>
                    <a:pt x="660" y="4"/>
                  </a:lnTo>
                  <a:lnTo>
                    <a:pt x="660" y="40"/>
                  </a:lnTo>
                  <a:lnTo>
                    <a:pt x="0" y="42"/>
                  </a:lnTo>
                  <a:lnTo>
                    <a:pt x="6" y="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48" name="Freeform 224"/>
            <p:cNvSpPr>
              <a:spLocks/>
            </p:cNvSpPr>
            <p:nvPr/>
          </p:nvSpPr>
          <p:spPr bwMode="auto">
            <a:xfrm>
              <a:off x="2539" y="3564"/>
              <a:ext cx="90" cy="5"/>
            </a:xfrm>
            <a:custGeom>
              <a:avLst/>
              <a:gdLst>
                <a:gd name="T0" fmla="*/ 4 w 658"/>
                <a:gd name="T1" fmla="*/ 29 h 31"/>
                <a:gd name="T2" fmla="*/ 658 w 658"/>
                <a:gd name="T3" fmla="*/ 31 h 31"/>
                <a:gd name="T4" fmla="*/ 654 w 658"/>
                <a:gd name="T5" fmla="*/ 0 h 31"/>
                <a:gd name="T6" fmla="*/ 0 w 658"/>
                <a:gd name="T7" fmla="*/ 0 h 31"/>
                <a:gd name="T8" fmla="*/ 4 w 658"/>
                <a:gd name="T9" fmla="*/ 29 h 31"/>
                <a:gd name="T10" fmla="*/ 4 w 658"/>
                <a:gd name="T11" fmla="*/ 29 h 31"/>
              </a:gdLst>
              <a:ahLst/>
              <a:cxnLst>
                <a:cxn ang="0">
                  <a:pos x="T0" y="T1"/>
                </a:cxn>
                <a:cxn ang="0">
                  <a:pos x="T2" y="T3"/>
                </a:cxn>
                <a:cxn ang="0">
                  <a:pos x="T4" y="T5"/>
                </a:cxn>
                <a:cxn ang="0">
                  <a:pos x="T6" y="T7"/>
                </a:cxn>
                <a:cxn ang="0">
                  <a:pos x="T8" y="T9"/>
                </a:cxn>
                <a:cxn ang="0">
                  <a:pos x="T10" y="T11"/>
                </a:cxn>
              </a:cxnLst>
              <a:rect l="0" t="0" r="r" b="b"/>
              <a:pathLst>
                <a:path w="658" h="31">
                  <a:moveTo>
                    <a:pt x="4" y="29"/>
                  </a:moveTo>
                  <a:lnTo>
                    <a:pt x="658" y="31"/>
                  </a:lnTo>
                  <a:lnTo>
                    <a:pt x="654" y="0"/>
                  </a:lnTo>
                  <a:lnTo>
                    <a:pt x="0" y="0"/>
                  </a:lnTo>
                  <a:lnTo>
                    <a:pt x="4" y="29"/>
                  </a:lnTo>
                  <a:lnTo>
                    <a:pt x="4"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49" name="Freeform 225"/>
            <p:cNvSpPr>
              <a:spLocks/>
            </p:cNvSpPr>
            <p:nvPr/>
          </p:nvSpPr>
          <p:spPr bwMode="auto">
            <a:xfrm>
              <a:off x="2587" y="3540"/>
              <a:ext cx="16" cy="11"/>
            </a:xfrm>
            <a:custGeom>
              <a:avLst/>
              <a:gdLst>
                <a:gd name="T0" fmla="*/ 0 w 114"/>
                <a:gd name="T1" fmla="*/ 0 h 66"/>
                <a:gd name="T2" fmla="*/ 6 w 114"/>
                <a:gd name="T3" fmla="*/ 66 h 66"/>
                <a:gd name="T4" fmla="*/ 114 w 114"/>
                <a:gd name="T5" fmla="*/ 66 h 66"/>
                <a:gd name="T6" fmla="*/ 110 w 114"/>
                <a:gd name="T7" fmla="*/ 0 h 66"/>
                <a:gd name="T8" fmla="*/ 32 w 114"/>
                <a:gd name="T9" fmla="*/ 19 h 66"/>
                <a:gd name="T10" fmla="*/ 91 w 114"/>
                <a:gd name="T11" fmla="*/ 19 h 66"/>
                <a:gd name="T12" fmla="*/ 91 w 114"/>
                <a:gd name="T13" fmla="*/ 43 h 66"/>
                <a:gd name="T14" fmla="*/ 32 w 114"/>
                <a:gd name="T15" fmla="*/ 41 h 66"/>
                <a:gd name="T16" fmla="*/ 32 w 114"/>
                <a:gd name="T17" fmla="*/ 19 h 66"/>
                <a:gd name="T18" fmla="*/ 0 w 114"/>
                <a:gd name="T19" fmla="*/ 0 h 66"/>
                <a:gd name="T20" fmla="*/ 0 w 114"/>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4" h="66">
                  <a:moveTo>
                    <a:pt x="0" y="0"/>
                  </a:moveTo>
                  <a:lnTo>
                    <a:pt x="6" y="66"/>
                  </a:lnTo>
                  <a:lnTo>
                    <a:pt x="114" y="66"/>
                  </a:lnTo>
                  <a:lnTo>
                    <a:pt x="110" y="0"/>
                  </a:lnTo>
                  <a:lnTo>
                    <a:pt x="32" y="19"/>
                  </a:lnTo>
                  <a:lnTo>
                    <a:pt x="91" y="19"/>
                  </a:lnTo>
                  <a:lnTo>
                    <a:pt x="91" y="43"/>
                  </a:lnTo>
                  <a:lnTo>
                    <a:pt x="32" y="41"/>
                  </a:lnTo>
                  <a:lnTo>
                    <a:pt x="32" y="19"/>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50" name="Freeform 226"/>
            <p:cNvSpPr>
              <a:spLocks/>
            </p:cNvSpPr>
            <p:nvPr/>
          </p:nvSpPr>
          <p:spPr bwMode="auto">
            <a:xfrm>
              <a:off x="2558" y="3539"/>
              <a:ext cx="14" cy="17"/>
            </a:xfrm>
            <a:custGeom>
              <a:avLst/>
              <a:gdLst>
                <a:gd name="T0" fmla="*/ 48 w 107"/>
                <a:gd name="T1" fmla="*/ 27 h 112"/>
                <a:gd name="T2" fmla="*/ 32 w 107"/>
                <a:gd name="T3" fmla="*/ 34 h 112"/>
                <a:gd name="T4" fmla="*/ 25 w 107"/>
                <a:gd name="T5" fmla="*/ 46 h 112"/>
                <a:gd name="T6" fmla="*/ 27 w 107"/>
                <a:gd name="T7" fmla="*/ 66 h 112"/>
                <a:gd name="T8" fmla="*/ 42 w 107"/>
                <a:gd name="T9" fmla="*/ 80 h 112"/>
                <a:gd name="T10" fmla="*/ 65 w 107"/>
                <a:gd name="T11" fmla="*/ 82 h 112"/>
                <a:gd name="T12" fmla="*/ 76 w 107"/>
                <a:gd name="T13" fmla="*/ 72 h 112"/>
                <a:gd name="T14" fmla="*/ 80 w 107"/>
                <a:gd name="T15" fmla="*/ 61 h 112"/>
                <a:gd name="T16" fmla="*/ 80 w 107"/>
                <a:gd name="T17" fmla="*/ 46 h 112"/>
                <a:gd name="T18" fmla="*/ 74 w 107"/>
                <a:gd name="T19" fmla="*/ 34 h 112"/>
                <a:gd name="T20" fmla="*/ 59 w 107"/>
                <a:gd name="T21" fmla="*/ 28 h 112"/>
                <a:gd name="T22" fmla="*/ 53 w 107"/>
                <a:gd name="T23" fmla="*/ 0 h 112"/>
                <a:gd name="T24" fmla="*/ 61 w 107"/>
                <a:gd name="T25" fmla="*/ 2 h 112"/>
                <a:gd name="T26" fmla="*/ 80 w 107"/>
                <a:gd name="T27" fmla="*/ 9 h 112"/>
                <a:gd name="T28" fmla="*/ 97 w 107"/>
                <a:gd name="T29" fmla="*/ 27 h 112"/>
                <a:gd name="T30" fmla="*/ 103 w 107"/>
                <a:gd name="T31" fmla="*/ 38 h 112"/>
                <a:gd name="T32" fmla="*/ 107 w 107"/>
                <a:gd name="T33" fmla="*/ 55 h 112"/>
                <a:gd name="T34" fmla="*/ 103 w 107"/>
                <a:gd name="T35" fmla="*/ 72 h 112"/>
                <a:gd name="T36" fmla="*/ 99 w 107"/>
                <a:gd name="T37" fmla="*/ 85 h 112"/>
                <a:gd name="T38" fmla="*/ 82 w 107"/>
                <a:gd name="T39" fmla="*/ 103 h 112"/>
                <a:gd name="T40" fmla="*/ 65 w 107"/>
                <a:gd name="T41" fmla="*/ 108 h 112"/>
                <a:gd name="T42" fmla="*/ 55 w 107"/>
                <a:gd name="T43" fmla="*/ 112 h 112"/>
                <a:gd name="T44" fmla="*/ 42 w 107"/>
                <a:gd name="T45" fmla="*/ 110 h 112"/>
                <a:gd name="T46" fmla="*/ 25 w 107"/>
                <a:gd name="T47" fmla="*/ 104 h 112"/>
                <a:gd name="T48" fmla="*/ 8 w 107"/>
                <a:gd name="T49" fmla="*/ 85 h 112"/>
                <a:gd name="T50" fmla="*/ 2 w 107"/>
                <a:gd name="T51" fmla="*/ 74 h 112"/>
                <a:gd name="T52" fmla="*/ 0 w 107"/>
                <a:gd name="T53" fmla="*/ 55 h 112"/>
                <a:gd name="T54" fmla="*/ 2 w 107"/>
                <a:gd name="T55" fmla="*/ 36 h 112"/>
                <a:gd name="T56" fmla="*/ 8 w 107"/>
                <a:gd name="T57" fmla="*/ 23 h 112"/>
                <a:gd name="T58" fmla="*/ 27 w 107"/>
                <a:gd name="T59" fmla="*/ 8 h 112"/>
                <a:gd name="T60" fmla="*/ 44 w 107"/>
                <a:gd name="T61" fmla="*/ 0 h 112"/>
                <a:gd name="T62" fmla="*/ 53 w 107"/>
                <a:gd name="T63" fmla="*/ 0 h 112"/>
                <a:gd name="T64" fmla="*/ 53 w 107"/>
                <a:gd name="T65" fmla="*/ 2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12">
                  <a:moveTo>
                    <a:pt x="53" y="27"/>
                  </a:moveTo>
                  <a:lnTo>
                    <a:pt x="48" y="27"/>
                  </a:lnTo>
                  <a:lnTo>
                    <a:pt x="38" y="32"/>
                  </a:lnTo>
                  <a:lnTo>
                    <a:pt x="32" y="34"/>
                  </a:lnTo>
                  <a:lnTo>
                    <a:pt x="29" y="40"/>
                  </a:lnTo>
                  <a:lnTo>
                    <a:pt x="25" y="46"/>
                  </a:lnTo>
                  <a:lnTo>
                    <a:pt x="25" y="53"/>
                  </a:lnTo>
                  <a:lnTo>
                    <a:pt x="27" y="66"/>
                  </a:lnTo>
                  <a:lnTo>
                    <a:pt x="34" y="76"/>
                  </a:lnTo>
                  <a:lnTo>
                    <a:pt x="42" y="80"/>
                  </a:lnTo>
                  <a:lnTo>
                    <a:pt x="55" y="84"/>
                  </a:lnTo>
                  <a:lnTo>
                    <a:pt x="65" y="82"/>
                  </a:lnTo>
                  <a:lnTo>
                    <a:pt x="74" y="78"/>
                  </a:lnTo>
                  <a:lnTo>
                    <a:pt x="76" y="72"/>
                  </a:lnTo>
                  <a:lnTo>
                    <a:pt x="80" y="66"/>
                  </a:lnTo>
                  <a:lnTo>
                    <a:pt x="80" y="61"/>
                  </a:lnTo>
                  <a:lnTo>
                    <a:pt x="82" y="53"/>
                  </a:lnTo>
                  <a:lnTo>
                    <a:pt x="80" y="46"/>
                  </a:lnTo>
                  <a:lnTo>
                    <a:pt x="78" y="40"/>
                  </a:lnTo>
                  <a:lnTo>
                    <a:pt x="74" y="34"/>
                  </a:lnTo>
                  <a:lnTo>
                    <a:pt x="69" y="32"/>
                  </a:lnTo>
                  <a:lnTo>
                    <a:pt x="59" y="28"/>
                  </a:lnTo>
                  <a:lnTo>
                    <a:pt x="53" y="30"/>
                  </a:lnTo>
                  <a:lnTo>
                    <a:pt x="53" y="0"/>
                  </a:lnTo>
                  <a:lnTo>
                    <a:pt x="55" y="0"/>
                  </a:lnTo>
                  <a:lnTo>
                    <a:pt x="61" y="2"/>
                  </a:lnTo>
                  <a:lnTo>
                    <a:pt x="69" y="4"/>
                  </a:lnTo>
                  <a:lnTo>
                    <a:pt x="80" y="9"/>
                  </a:lnTo>
                  <a:lnTo>
                    <a:pt x="88" y="15"/>
                  </a:lnTo>
                  <a:lnTo>
                    <a:pt x="97" y="27"/>
                  </a:lnTo>
                  <a:lnTo>
                    <a:pt x="101" y="30"/>
                  </a:lnTo>
                  <a:lnTo>
                    <a:pt x="103" y="38"/>
                  </a:lnTo>
                  <a:lnTo>
                    <a:pt x="105" y="46"/>
                  </a:lnTo>
                  <a:lnTo>
                    <a:pt x="107" y="55"/>
                  </a:lnTo>
                  <a:lnTo>
                    <a:pt x="105" y="63"/>
                  </a:lnTo>
                  <a:lnTo>
                    <a:pt x="103" y="72"/>
                  </a:lnTo>
                  <a:lnTo>
                    <a:pt x="101" y="78"/>
                  </a:lnTo>
                  <a:lnTo>
                    <a:pt x="99" y="85"/>
                  </a:lnTo>
                  <a:lnTo>
                    <a:pt x="89" y="93"/>
                  </a:lnTo>
                  <a:lnTo>
                    <a:pt x="82" y="103"/>
                  </a:lnTo>
                  <a:lnTo>
                    <a:pt x="72" y="106"/>
                  </a:lnTo>
                  <a:lnTo>
                    <a:pt x="65" y="108"/>
                  </a:lnTo>
                  <a:lnTo>
                    <a:pt x="57" y="110"/>
                  </a:lnTo>
                  <a:lnTo>
                    <a:pt x="55" y="112"/>
                  </a:lnTo>
                  <a:lnTo>
                    <a:pt x="50" y="110"/>
                  </a:lnTo>
                  <a:lnTo>
                    <a:pt x="42" y="110"/>
                  </a:lnTo>
                  <a:lnTo>
                    <a:pt x="34" y="106"/>
                  </a:lnTo>
                  <a:lnTo>
                    <a:pt x="25" y="104"/>
                  </a:lnTo>
                  <a:lnTo>
                    <a:pt x="15" y="97"/>
                  </a:lnTo>
                  <a:lnTo>
                    <a:pt x="8" y="85"/>
                  </a:lnTo>
                  <a:lnTo>
                    <a:pt x="2" y="80"/>
                  </a:lnTo>
                  <a:lnTo>
                    <a:pt x="2" y="74"/>
                  </a:lnTo>
                  <a:lnTo>
                    <a:pt x="0" y="65"/>
                  </a:lnTo>
                  <a:lnTo>
                    <a:pt x="0" y="55"/>
                  </a:lnTo>
                  <a:lnTo>
                    <a:pt x="0" y="44"/>
                  </a:lnTo>
                  <a:lnTo>
                    <a:pt x="2" y="36"/>
                  </a:lnTo>
                  <a:lnTo>
                    <a:pt x="2" y="27"/>
                  </a:lnTo>
                  <a:lnTo>
                    <a:pt x="8" y="23"/>
                  </a:lnTo>
                  <a:lnTo>
                    <a:pt x="15" y="13"/>
                  </a:lnTo>
                  <a:lnTo>
                    <a:pt x="27" y="8"/>
                  </a:lnTo>
                  <a:lnTo>
                    <a:pt x="34" y="2"/>
                  </a:lnTo>
                  <a:lnTo>
                    <a:pt x="44" y="0"/>
                  </a:lnTo>
                  <a:lnTo>
                    <a:pt x="50" y="0"/>
                  </a:lnTo>
                  <a:lnTo>
                    <a:pt x="53" y="0"/>
                  </a:lnTo>
                  <a:lnTo>
                    <a:pt x="53" y="27"/>
                  </a:lnTo>
                  <a:lnTo>
                    <a:pt x="53"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51" name="Freeform 227"/>
            <p:cNvSpPr>
              <a:spLocks/>
            </p:cNvSpPr>
            <p:nvPr/>
          </p:nvSpPr>
          <p:spPr bwMode="auto">
            <a:xfrm>
              <a:off x="2781" y="3577"/>
              <a:ext cx="15" cy="44"/>
            </a:xfrm>
            <a:custGeom>
              <a:avLst/>
              <a:gdLst>
                <a:gd name="T0" fmla="*/ 70 w 110"/>
                <a:gd name="T1" fmla="*/ 0 h 281"/>
                <a:gd name="T2" fmla="*/ 70 w 110"/>
                <a:gd name="T3" fmla="*/ 6 h 281"/>
                <a:gd name="T4" fmla="*/ 70 w 110"/>
                <a:gd name="T5" fmla="*/ 13 h 281"/>
                <a:gd name="T6" fmla="*/ 70 w 110"/>
                <a:gd name="T7" fmla="*/ 25 h 281"/>
                <a:gd name="T8" fmla="*/ 70 w 110"/>
                <a:gd name="T9" fmla="*/ 36 h 281"/>
                <a:gd name="T10" fmla="*/ 70 w 110"/>
                <a:gd name="T11" fmla="*/ 49 h 281"/>
                <a:gd name="T12" fmla="*/ 70 w 110"/>
                <a:gd name="T13" fmla="*/ 65 h 281"/>
                <a:gd name="T14" fmla="*/ 72 w 110"/>
                <a:gd name="T15" fmla="*/ 82 h 281"/>
                <a:gd name="T16" fmla="*/ 70 w 110"/>
                <a:gd name="T17" fmla="*/ 97 h 281"/>
                <a:gd name="T18" fmla="*/ 70 w 110"/>
                <a:gd name="T19" fmla="*/ 114 h 281"/>
                <a:gd name="T20" fmla="*/ 70 w 110"/>
                <a:gd name="T21" fmla="*/ 127 h 281"/>
                <a:gd name="T22" fmla="*/ 70 w 110"/>
                <a:gd name="T23" fmla="*/ 142 h 281"/>
                <a:gd name="T24" fmla="*/ 68 w 110"/>
                <a:gd name="T25" fmla="*/ 154 h 281"/>
                <a:gd name="T26" fmla="*/ 68 w 110"/>
                <a:gd name="T27" fmla="*/ 167 h 281"/>
                <a:gd name="T28" fmla="*/ 68 w 110"/>
                <a:gd name="T29" fmla="*/ 175 h 281"/>
                <a:gd name="T30" fmla="*/ 68 w 110"/>
                <a:gd name="T31" fmla="*/ 180 h 281"/>
                <a:gd name="T32" fmla="*/ 62 w 110"/>
                <a:gd name="T33" fmla="*/ 188 h 281"/>
                <a:gd name="T34" fmla="*/ 59 w 110"/>
                <a:gd name="T35" fmla="*/ 198 h 281"/>
                <a:gd name="T36" fmla="*/ 51 w 110"/>
                <a:gd name="T37" fmla="*/ 207 h 281"/>
                <a:gd name="T38" fmla="*/ 43 w 110"/>
                <a:gd name="T39" fmla="*/ 217 h 281"/>
                <a:gd name="T40" fmla="*/ 34 w 110"/>
                <a:gd name="T41" fmla="*/ 224 h 281"/>
                <a:gd name="T42" fmla="*/ 24 w 110"/>
                <a:gd name="T43" fmla="*/ 234 h 281"/>
                <a:gd name="T44" fmla="*/ 15 w 110"/>
                <a:gd name="T45" fmla="*/ 239 h 281"/>
                <a:gd name="T46" fmla="*/ 7 w 110"/>
                <a:gd name="T47" fmla="*/ 243 h 281"/>
                <a:gd name="T48" fmla="*/ 0 w 110"/>
                <a:gd name="T49" fmla="*/ 249 h 281"/>
                <a:gd name="T50" fmla="*/ 3 w 110"/>
                <a:gd name="T51" fmla="*/ 262 h 281"/>
                <a:gd name="T52" fmla="*/ 7 w 110"/>
                <a:gd name="T53" fmla="*/ 274 h 281"/>
                <a:gd name="T54" fmla="*/ 11 w 110"/>
                <a:gd name="T55" fmla="*/ 281 h 281"/>
                <a:gd name="T56" fmla="*/ 13 w 110"/>
                <a:gd name="T57" fmla="*/ 279 h 281"/>
                <a:gd name="T58" fmla="*/ 22 w 110"/>
                <a:gd name="T59" fmla="*/ 274 h 281"/>
                <a:gd name="T60" fmla="*/ 34 w 110"/>
                <a:gd name="T61" fmla="*/ 266 h 281"/>
                <a:gd name="T62" fmla="*/ 51 w 110"/>
                <a:gd name="T63" fmla="*/ 258 h 281"/>
                <a:gd name="T64" fmla="*/ 59 w 110"/>
                <a:gd name="T65" fmla="*/ 251 h 281"/>
                <a:gd name="T66" fmla="*/ 66 w 110"/>
                <a:gd name="T67" fmla="*/ 245 h 281"/>
                <a:gd name="T68" fmla="*/ 72 w 110"/>
                <a:gd name="T69" fmla="*/ 237 h 281"/>
                <a:gd name="T70" fmla="*/ 81 w 110"/>
                <a:gd name="T71" fmla="*/ 230 h 281"/>
                <a:gd name="T72" fmla="*/ 87 w 110"/>
                <a:gd name="T73" fmla="*/ 220 h 281"/>
                <a:gd name="T74" fmla="*/ 93 w 110"/>
                <a:gd name="T75" fmla="*/ 213 h 281"/>
                <a:gd name="T76" fmla="*/ 99 w 110"/>
                <a:gd name="T77" fmla="*/ 201 h 281"/>
                <a:gd name="T78" fmla="*/ 102 w 110"/>
                <a:gd name="T79" fmla="*/ 194 h 281"/>
                <a:gd name="T80" fmla="*/ 102 w 110"/>
                <a:gd name="T81" fmla="*/ 180 h 281"/>
                <a:gd name="T82" fmla="*/ 104 w 110"/>
                <a:gd name="T83" fmla="*/ 167 h 281"/>
                <a:gd name="T84" fmla="*/ 106 w 110"/>
                <a:gd name="T85" fmla="*/ 154 h 281"/>
                <a:gd name="T86" fmla="*/ 106 w 110"/>
                <a:gd name="T87" fmla="*/ 141 h 281"/>
                <a:gd name="T88" fmla="*/ 106 w 110"/>
                <a:gd name="T89" fmla="*/ 123 h 281"/>
                <a:gd name="T90" fmla="*/ 108 w 110"/>
                <a:gd name="T91" fmla="*/ 108 h 281"/>
                <a:gd name="T92" fmla="*/ 108 w 110"/>
                <a:gd name="T93" fmla="*/ 93 h 281"/>
                <a:gd name="T94" fmla="*/ 110 w 110"/>
                <a:gd name="T95" fmla="*/ 80 h 281"/>
                <a:gd name="T96" fmla="*/ 110 w 110"/>
                <a:gd name="T97" fmla="*/ 65 h 281"/>
                <a:gd name="T98" fmla="*/ 110 w 110"/>
                <a:gd name="T99" fmla="*/ 51 h 281"/>
                <a:gd name="T100" fmla="*/ 110 w 110"/>
                <a:gd name="T101" fmla="*/ 38 h 281"/>
                <a:gd name="T102" fmla="*/ 110 w 110"/>
                <a:gd name="T103" fmla="*/ 28 h 281"/>
                <a:gd name="T104" fmla="*/ 110 w 110"/>
                <a:gd name="T105" fmla="*/ 21 h 281"/>
                <a:gd name="T106" fmla="*/ 110 w 110"/>
                <a:gd name="T107" fmla="*/ 15 h 281"/>
                <a:gd name="T108" fmla="*/ 110 w 110"/>
                <a:gd name="T109" fmla="*/ 9 h 281"/>
                <a:gd name="T110" fmla="*/ 70 w 110"/>
                <a:gd name="T111" fmla="*/ 0 h 281"/>
                <a:gd name="T112" fmla="*/ 70 w 110"/>
                <a:gd name="T113"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 h="281">
                  <a:moveTo>
                    <a:pt x="70" y="0"/>
                  </a:moveTo>
                  <a:lnTo>
                    <a:pt x="70" y="6"/>
                  </a:lnTo>
                  <a:lnTo>
                    <a:pt x="70" y="13"/>
                  </a:lnTo>
                  <a:lnTo>
                    <a:pt x="70" y="25"/>
                  </a:lnTo>
                  <a:lnTo>
                    <a:pt x="70" y="36"/>
                  </a:lnTo>
                  <a:lnTo>
                    <a:pt x="70" y="49"/>
                  </a:lnTo>
                  <a:lnTo>
                    <a:pt x="70" y="65"/>
                  </a:lnTo>
                  <a:lnTo>
                    <a:pt x="72" y="82"/>
                  </a:lnTo>
                  <a:lnTo>
                    <a:pt x="70" y="97"/>
                  </a:lnTo>
                  <a:lnTo>
                    <a:pt x="70" y="114"/>
                  </a:lnTo>
                  <a:lnTo>
                    <a:pt x="70" y="127"/>
                  </a:lnTo>
                  <a:lnTo>
                    <a:pt x="70" y="142"/>
                  </a:lnTo>
                  <a:lnTo>
                    <a:pt x="68" y="154"/>
                  </a:lnTo>
                  <a:lnTo>
                    <a:pt x="68" y="167"/>
                  </a:lnTo>
                  <a:lnTo>
                    <a:pt x="68" y="175"/>
                  </a:lnTo>
                  <a:lnTo>
                    <a:pt x="68" y="180"/>
                  </a:lnTo>
                  <a:lnTo>
                    <a:pt x="62" y="188"/>
                  </a:lnTo>
                  <a:lnTo>
                    <a:pt x="59" y="198"/>
                  </a:lnTo>
                  <a:lnTo>
                    <a:pt x="51" y="207"/>
                  </a:lnTo>
                  <a:lnTo>
                    <a:pt x="43" y="217"/>
                  </a:lnTo>
                  <a:lnTo>
                    <a:pt x="34" y="224"/>
                  </a:lnTo>
                  <a:lnTo>
                    <a:pt x="24" y="234"/>
                  </a:lnTo>
                  <a:lnTo>
                    <a:pt x="15" y="239"/>
                  </a:lnTo>
                  <a:lnTo>
                    <a:pt x="7" y="243"/>
                  </a:lnTo>
                  <a:lnTo>
                    <a:pt x="0" y="249"/>
                  </a:lnTo>
                  <a:lnTo>
                    <a:pt x="3" y="262"/>
                  </a:lnTo>
                  <a:lnTo>
                    <a:pt x="7" y="274"/>
                  </a:lnTo>
                  <a:lnTo>
                    <a:pt x="11" y="281"/>
                  </a:lnTo>
                  <a:lnTo>
                    <a:pt x="13" y="279"/>
                  </a:lnTo>
                  <a:lnTo>
                    <a:pt x="22" y="274"/>
                  </a:lnTo>
                  <a:lnTo>
                    <a:pt x="34" y="266"/>
                  </a:lnTo>
                  <a:lnTo>
                    <a:pt x="51" y="258"/>
                  </a:lnTo>
                  <a:lnTo>
                    <a:pt x="59" y="251"/>
                  </a:lnTo>
                  <a:lnTo>
                    <a:pt x="66" y="245"/>
                  </a:lnTo>
                  <a:lnTo>
                    <a:pt x="72" y="237"/>
                  </a:lnTo>
                  <a:lnTo>
                    <a:pt x="81" y="230"/>
                  </a:lnTo>
                  <a:lnTo>
                    <a:pt x="87" y="220"/>
                  </a:lnTo>
                  <a:lnTo>
                    <a:pt x="93" y="213"/>
                  </a:lnTo>
                  <a:lnTo>
                    <a:pt x="99" y="201"/>
                  </a:lnTo>
                  <a:lnTo>
                    <a:pt x="102" y="194"/>
                  </a:lnTo>
                  <a:lnTo>
                    <a:pt x="102" y="180"/>
                  </a:lnTo>
                  <a:lnTo>
                    <a:pt x="104" y="167"/>
                  </a:lnTo>
                  <a:lnTo>
                    <a:pt x="106" y="154"/>
                  </a:lnTo>
                  <a:lnTo>
                    <a:pt x="106" y="141"/>
                  </a:lnTo>
                  <a:lnTo>
                    <a:pt x="106" y="123"/>
                  </a:lnTo>
                  <a:lnTo>
                    <a:pt x="108" y="108"/>
                  </a:lnTo>
                  <a:lnTo>
                    <a:pt x="108" y="93"/>
                  </a:lnTo>
                  <a:lnTo>
                    <a:pt x="110" y="80"/>
                  </a:lnTo>
                  <a:lnTo>
                    <a:pt x="110" y="65"/>
                  </a:lnTo>
                  <a:lnTo>
                    <a:pt x="110" y="51"/>
                  </a:lnTo>
                  <a:lnTo>
                    <a:pt x="110" y="38"/>
                  </a:lnTo>
                  <a:lnTo>
                    <a:pt x="110" y="28"/>
                  </a:lnTo>
                  <a:lnTo>
                    <a:pt x="110" y="21"/>
                  </a:lnTo>
                  <a:lnTo>
                    <a:pt x="110" y="15"/>
                  </a:lnTo>
                  <a:lnTo>
                    <a:pt x="110" y="9"/>
                  </a:lnTo>
                  <a:lnTo>
                    <a:pt x="70" y="0"/>
                  </a:lnTo>
                  <a:lnTo>
                    <a:pt x="7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52" name="Freeform 228"/>
            <p:cNvSpPr>
              <a:spLocks/>
            </p:cNvSpPr>
            <p:nvPr/>
          </p:nvSpPr>
          <p:spPr bwMode="auto">
            <a:xfrm>
              <a:off x="2818" y="3576"/>
              <a:ext cx="23" cy="48"/>
            </a:xfrm>
            <a:custGeom>
              <a:avLst/>
              <a:gdLst>
                <a:gd name="T0" fmla="*/ 0 w 167"/>
                <a:gd name="T1" fmla="*/ 21 h 308"/>
                <a:gd name="T2" fmla="*/ 0 w 167"/>
                <a:gd name="T3" fmla="*/ 40 h 308"/>
                <a:gd name="T4" fmla="*/ 0 w 167"/>
                <a:gd name="T5" fmla="*/ 65 h 308"/>
                <a:gd name="T6" fmla="*/ 0 w 167"/>
                <a:gd name="T7" fmla="*/ 97 h 308"/>
                <a:gd name="T8" fmla="*/ 0 w 167"/>
                <a:gd name="T9" fmla="*/ 128 h 308"/>
                <a:gd name="T10" fmla="*/ 0 w 167"/>
                <a:gd name="T11" fmla="*/ 158 h 308"/>
                <a:gd name="T12" fmla="*/ 2 w 167"/>
                <a:gd name="T13" fmla="*/ 181 h 308"/>
                <a:gd name="T14" fmla="*/ 4 w 167"/>
                <a:gd name="T15" fmla="*/ 196 h 308"/>
                <a:gd name="T16" fmla="*/ 5 w 167"/>
                <a:gd name="T17" fmla="*/ 205 h 308"/>
                <a:gd name="T18" fmla="*/ 11 w 167"/>
                <a:gd name="T19" fmla="*/ 221 h 308"/>
                <a:gd name="T20" fmla="*/ 23 w 167"/>
                <a:gd name="T21" fmla="*/ 238 h 308"/>
                <a:gd name="T22" fmla="*/ 38 w 167"/>
                <a:gd name="T23" fmla="*/ 257 h 308"/>
                <a:gd name="T24" fmla="*/ 57 w 167"/>
                <a:gd name="T25" fmla="*/ 272 h 308"/>
                <a:gd name="T26" fmla="*/ 85 w 167"/>
                <a:gd name="T27" fmla="*/ 289 h 308"/>
                <a:gd name="T28" fmla="*/ 120 w 167"/>
                <a:gd name="T29" fmla="*/ 301 h 308"/>
                <a:gd name="T30" fmla="*/ 163 w 167"/>
                <a:gd name="T31" fmla="*/ 308 h 308"/>
                <a:gd name="T32" fmla="*/ 165 w 167"/>
                <a:gd name="T33" fmla="*/ 291 h 308"/>
                <a:gd name="T34" fmla="*/ 161 w 167"/>
                <a:gd name="T35" fmla="*/ 274 h 308"/>
                <a:gd name="T36" fmla="*/ 146 w 167"/>
                <a:gd name="T37" fmla="*/ 270 h 308"/>
                <a:gd name="T38" fmla="*/ 127 w 167"/>
                <a:gd name="T39" fmla="*/ 264 h 308"/>
                <a:gd name="T40" fmla="*/ 110 w 167"/>
                <a:gd name="T41" fmla="*/ 259 h 308"/>
                <a:gd name="T42" fmla="*/ 89 w 167"/>
                <a:gd name="T43" fmla="*/ 247 h 308"/>
                <a:gd name="T44" fmla="*/ 70 w 167"/>
                <a:gd name="T45" fmla="*/ 234 h 308"/>
                <a:gd name="T46" fmla="*/ 55 w 167"/>
                <a:gd name="T47" fmla="*/ 217 h 308"/>
                <a:gd name="T48" fmla="*/ 47 w 167"/>
                <a:gd name="T49" fmla="*/ 198 h 308"/>
                <a:gd name="T50" fmla="*/ 42 w 167"/>
                <a:gd name="T51" fmla="*/ 171 h 308"/>
                <a:gd name="T52" fmla="*/ 36 w 167"/>
                <a:gd name="T53" fmla="*/ 141 h 308"/>
                <a:gd name="T54" fmla="*/ 34 w 167"/>
                <a:gd name="T55" fmla="*/ 107 h 308"/>
                <a:gd name="T56" fmla="*/ 34 w 167"/>
                <a:gd name="T57" fmla="*/ 76 h 308"/>
                <a:gd name="T58" fmla="*/ 34 w 167"/>
                <a:gd name="T59" fmla="*/ 46 h 308"/>
                <a:gd name="T60" fmla="*/ 36 w 167"/>
                <a:gd name="T61" fmla="*/ 21 h 308"/>
                <a:gd name="T62" fmla="*/ 36 w 167"/>
                <a:gd name="T63" fmla="*/ 4 h 308"/>
                <a:gd name="T64" fmla="*/ 0 w 167"/>
                <a:gd name="T65" fmla="*/ 15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7" h="308">
                  <a:moveTo>
                    <a:pt x="0" y="15"/>
                  </a:moveTo>
                  <a:lnTo>
                    <a:pt x="0" y="21"/>
                  </a:lnTo>
                  <a:lnTo>
                    <a:pt x="0" y="29"/>
                  </a:lnTo>
                  <a:lnTo>
                    <a:pt x="0" y="40"/>
                  </a:lnTo>
                  <a:lnTo>
                    <a:pt x="0" y="52"/>
                  </a:lnTo>
                  <a:lnTo>
                    <a:pt x="0" y="65"/>
                  </a:lnTo>
                  <a:lnTo>
                    <a:pt x="0" y="80"/>
                  </a:lnTo>
                  <a:lnTo>
                    <a:pt x="0" y="97"/>
                  </a:lnTo>
                  <a:lnTo>
                    <a:pt x="0" y="112"/>
                  </a:lnTo>
                  <a:lnTo>
                    <a:pt x="0" y="128"/>
                  </a:lnTo>
                  <a:lnTo>
                    <a:pt x="0" y="141"/>
                  </a:lnTo>
                  <a:lnTo>
                    <a:pt x="0" y="158"/>
                  </a:lnTo>
                  <a:lnTo>
                    <a:pt x="0" y="169"/>
                  </a:lnTo>
                  <a:lnTo>
                    <a:pt x="2" y="181"/>
                  </a:lnTo>
                  <a:lnTo>
                    <a:pt x="2" y="188"/>
                  </a:lnTo>
                  <a:lnTo>
                    <a:pt x="4" y="196"/>
                  </a:lnTo>
                  <a:lnTo>
                    <a:pt x="4" y="200"/>
                  </a:lnTo>
                  <a:lnTo>
                    <a:pt x="5" y="205"/>
                  </a:lnTo>
                  <a:lnTo>
                    <a:pt x="7" y="213"/>
                  </a:lnTo>
                  <a:lnTo>
                    <a:pt x="11" y="221"/>
                  </a:lnTo>
                  <a:lnTo>
                    <a:pt x="15" y="228"/>
                  </a:lnTo>
                  <a:lnTo>
                    <a:pt x="23" y="238"/>
                  </a:lnTo>
                  <a:lnTo>
                    <a:pt x="28" y="247"/>
                  </a:lnTo>
                  <a:lnTo>
                    <a:pt x="38" y="257"/>
                  </a:lnTo>
                  <a:lnTo>
                    <a:pt x="47" y="264"/>
                  </a:lnTo>
                  <a:lnTo>
                    <a:pt x="57" y="272"/>
                  </a:lnTo>
                  <a:lnTo>
                    <a:pt x="70" y="280"/>
                  </a:lnTo>
                  <a:lnTo>
                    <a:pt x="85" y="289"/>
                  </a:lnTo>
                  <a:lnTo>
                    <a:pt x="101" y="295"/>
                  </a:lnTo>
                  <a:lnTo>
                    <a:pt x="120" y="301"/>
                  </a:lnTo>
                  <a:lnTo>
                    <a:pt x="140" y="304"/>
                  </a:lnTo>
                  <a:lnTo>
                    <a:pt x="163" y="308"/>
                  </a:lnTo>
                  <a:lnTo>
                    <a:pt x="167" y="302"/>
                  </a:lnTo>
                  <a:lnTo>
                    <a:pt x="165" y="291"/>
                  </a:lnTo>
                  <a:lnTo>
                    <a:pt x="161" y="280"/>
                  </a:lnTo>
                  <a:lnTo>
                    <a:pt x="161" y="274"/>
                  </a:lnTo>
                  <a:lnTo>
                    <a:pt x="156" y="272"/>
                  </a:lnTo>
                  <a:lnTo>
                    <a:pt x="146" y="270"/>
                  </a:lnTo>
                  <a:lnTo>
                    <a:pt x="137" y="266"/>
                  </a:lnTo>
                  <a:lnTo>
                    <a:pt x="127" y="264"/>
                  </a:lnTo>
                  <a:lnTo>
                    <a:pt x="120" y="261"/>
                  </a:lnTo>
                  <a:lnTo>
                    <a:pt x="110" y="259"/>
                  </a:lnTo>
                  <a:lnTo>
                    <a:pt x="99" y="253"/>
                  </a:lnTo>
                  <a:lnTo>
                    <a:pt x="89" y="247"/>
                  </a:lnTo>
                  <a:lnTo>
                    <a:pt x="80" y="240"/>
                  </a:lnTo>
                  <a:lnTo>
                    <a:pt x="70" y="234"/>
                  </a:lnTo>
                  <a:lnTo>
                    <a:pt x="61" y="226"/>
                  </a:lnTo>
                  <a:lnTo>
                    <a:pt x="55" y="217"/>
                  </a:lnTo>
                  <a:lnTo>
                    <a:pt x="49" y="207"/>
                  </a:lnTo>
                  <a:lnTo>
                    <a:pt x="47" y="198"/>
                  </a:lnTo>
                  <a:lnTo>
                    <a:pt x="42" y="185"/>
                  </a:lnTo>
                  <a:lnTo>
                    <a:pt x="42" y="171"/>
                  </a:lnTo>
                  <a:lnTo>
                    <a:pt x="38" y="156"/>
                  </a:lnTo>
                  <a:lnTo>
                    <a:pt x="36" y="141"/>
                  </a:lnTo>
                  <a:lnTo>
                    <a:pt x="34" y="124"/>
                  </a:lnTo>
                  <a:lnTo>
                    <a:pt x="34" y="107"/>
                  </a:lnTo>
                  <a:lnTo>
                    <a:pt x="34" y="91"/>
                  </a:lnTo>
                  <a:lnTo>
                    <a:pt x="34" y="76"/>
                  </a:lnTo>
                  <a:lnTo>
                    <a:pt x="34" y="59"/>
                  </a:lnTo>
                  <a:lnTo>
                    <a:pt x="34" y="46"/>
                  </a:lnTo>
                  <a:lnTo>
                    <a:pt x="34" y="33"/>
                  </a:lnTo>
                  <a:lnTo>
                    <a:pt x="36" y="21"/>
                  </a:lnTo>
                  <a:lnTo>
                    <a:pt x="36" y="12"/>
                  </a:lnTo>
                  <a:lnTo>
                    <a:pt x="36" y="4"/>
                  </a:lnTo>
                  <a:lnTo>
                    <a:pt x="38" y="0"/>
                  </a:lnTo>
                  <a:lnTo>
                    <a:pt x="0" y="15"/>
                  </a:lnTo>
                  <a:lnTo>
                    <a:pt x="0"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53" name="Freeform 229"/>
            <p:cNvSpPr>
              <a:spLocks/>
            </p:cNvSpPr>
            <p:nvPr/>
          </p:nvSpPr>
          <p:spPr bwMode="auto">
            <a:xfrm>
              <a:off x="2641" y="3626"/>
              <a:ext cx="205" cy="10"/>
            </a:xfrm>
            <a:custGeom>
              <a:avLst/>
              <a:gdLst>
                <a:gd name="T0" fmla="*/ 23 w 1491"/>
                <a:gd name="T1" fmla="*/ 13 h 70"/>
                <a:gd name="T2" fmla="*/ 27 w 1491"/>
                <a:gd name="T3" fmla="*/ 11 h 70"/>
                <a:gd name="T4" fmla="*/ 46 w 1491"/>
                <a:gd name="T5" fmla="*/ 9 h 70"/>
                <a:gd name="T6" fmla="*/ 77 w 1491"/>
                <a:gd name="T7" fmla="*/ 7 h 70"/>
                <a:gd name="T8" fmla="*/ 120 w 1491"/>
                <a:gd name="T9" fmla="*/ 7 h 70"/>
                <a:gd name="T10" fmla="*/ 172 w 1491"/>
                <a:gd name="T11" fmla="*/ 5 h 70"/>
                <a:gd name="T12" fmla="*/ 238 w 1491"/>
                <a:gd name="T13" fmla="*/ 3 h 70"/>
                <a:gd name="T14" fmla="*/ 314 w 1491"/>
                <a:gd name="T15" fmla="*/ 1 h 70"/>
                <a:gd name="T16" fmla="*/ 405 w 1491"/>
                <a:gd name="T17" fmla="*/ 1 h 70"/>
                <a:gd name="T18" fmla="*/ 502 w 1491"/>
                <a:gd name="T19" fmla="*/ 0 h 70"/>
                <a:gd name="T20" fmla="*/ 611 w 1491"/>
                <a:gd name="T21" fmla="*/ 0 h 70"/>
                <a:gd name="T22" fmla="*/ 731 w 1491"/>
                <a:gd name="T23" fmla="*/ 0 h 70"/>
                <a:gd name="T24" fmla="*/ 862 w 1491"/>
                <a:gd name="T25" fmla="*/ 3 h 70"/>
                <a:gd name="T26" fmla="*/ 1001 w 1491"/>
                <a:gd name="T27" fmla="*/ 5 h 70"/>
                <a:gd name="T28" fmla="*/ 1151 w 1491"/>
                <a:gd name="T29" fmla="*/ 11 h 70"/>
                <a:gd name="T30" fmla="*/ 1310 w 1491"/>
                <a:gd name="T31" fmla="*/ 15 h 70"/>
                <a:gd name="T32" fmla="*/ 1478 w 1491"/>
                <a:gd name="T33" fmla="*/ 24 h 70"/>
                <a:gd name="T34" fmla="*/ 1491 w 1491"/>
                <a:gd name="T35" fmla="*/ 70 h 70"/>
                <a:gd name="T36" fmla="*/ 1482 w 1491"/>
                <a:gd name="T37" fmla="*/ 68 h 70"/>
                <a:gd name="T38" fmla="*/ 1455 w 1491"/>
                <a:gd name="T39" fmla="*/ 68 h 70"/>
                <a:gd name="T40" fmla="*/ 1413 w 1491"/>
                <a:gd name="T41" fmla="*/ 66 h 70"/>
                <a:gd name="T42" fmla="*/ 1356 w 1491"/>
                <a:gd name="T43" fmla="*/ 66 h 70"/>
                <a:gd name="T44" fmla="*/ 1286 w 1491"/>
                <a:gd name="T45" fmla="*/ 62 h 70"/>
                <a:gd name="T46" fmla="*/ 1204 w 1491"/>
                <a:gd name="T47" fmla="*/ 62 h 70"/>
                <a:gd name="T48" fmla="*/ 1111 w 1491"/>
                <a:gd name="T49" fmla="*/ 58 h 70"/>
                <a:gd name="T50" fmla="*/ 1010 w 1491"/>
                <a:gd name="T51" fmla="*/ 58 h 70"/>
                <a:gd name="T52" fmla="*/ 898 w 1491"/>
                <a:gd name="T53" fmla="*/ 57 h 70"/>
                <a:gd name="T54" fmla="*/ 780 w 1491"/>
                <a:gd name="T55" fmla="*/ 57 h 70"/>
                <a:gd name="T56" fmla="*/ 656 w 1491"/>
                <a:gd name="T57" fmla="*/ 55 h 70"/>
                <a:gd name="T58" fmla="*/ 529 w 1491"/>
                <a:gd name="T59" fmla="*/ 55 h 70"/>
                <a:gd name="T60" fmla="*/ 396 w 1491"/>
                <a:gd name="T61" fmla="*/ 53 h 70"/>
                <a:gd name="T62" fmla="*/ 265 w 1491"/>
                <a:gd name="T63" fmla="*/ 53 h 70"/>
                <a:gd name="T64" fmla="*/ 132 w 1491"/>
                <a:gd name="T65" fmla="*/ 53 h 70"/>
                <a:gd name="T66" fmla="*/ 0 w 1491"/>
                <a:gd name="T67" fmla="*/ 55 h 70"/>
                <a:gd name="T68" fmla="*/ 23 w 1491"/>
                <a:gd name="T69" fmla="*/ 13 h 70"/>
                <a:gd name="T70" fmla="*/ 23 w 1491"/>
                <a:gd name="T71" fmla="*/ 1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91" h="70">
                  <a:moveTo>
                    <a:pt x="23" y="13"/>
                  </a:moveTo>
                  <a:lnTo>
                    <a:pt x="27" y="11"/>
                  </a:lnTo>
                  <a:lnTo>
                    <a:pt x="46" y="9"/>
                  </a:lnTo>
                  <a:lnTo>
                    <a:pt x="77" y="7"/>
                  </a:lnTo>
                  <a:lnTo>
                    <a:pt x="120" y="7"/>
                  </a:lnTo>
                  <a:lnTo>
                    <a:pt x="172" y="5"/>
                  </a:lnTo>
                  <a:lnTo>
                    <a:pt x="238" y="3"/>
                  </a:lnTo>
                  <a:lnTo>
                    <a:pt x="314" y="1"/>
                  </a:lnTo>
                  <a:lnTo>
                    <a:pt x="405" y="1"/>
                  </a:lnTo>
                  <a:lnTo>
                    <a:pt x="502" y="0"/>
                  </a:lnTo>
                  <a:lnTo>
                    <a:pt x="611" y="0"/>
                  </a:lnTo>
                  <a:lnTo>
                    <a:pt x="731" y="0"/>
                  </a:lnTo>
                  <a:lnTo>
                    <a:pt x="862" y="3"/>
                  </a:lnTo>
                  <a:lnTo>
                    <a:pt x="1001" y="5"/>
                  </a:lnTo>
                  <a:lnTo>
                    <a:pt x="1151" y="11"/>
                  </a:lnTo>
                  <a:lnTo>
                    <a:pt x="1310" y="15"/>
                  </a:lnTo>
                  <a:lnTo>
                    <a:pt x="1478" y="24"/>
                  </a:lnTo>
                  <a:lnTo>
                    <a:pt x="1491" y="70"/>
                  </a:lnTo>
                  <a:lnTo>
                    <a:pt x="1482" y="68"/>
                  </a:lnTo>
                  <a:lnTo>
                    <a:pt x="1455" y="68"/>
                  </a:lnTo>
                  <a:lnTo>
                    <a:pt x="1413" y="66"/>
                  </a:lnTo>
                  <a:lnTo>
                    <a:pt x="1356" y="66"/>
                  </a:lnTo>
                  <a:lnTo>
                    <a:pt x="1286" y="62"/>
                  </a:lnTo>
                  <a:lnTo>
                    <a:pt x="1204" y="62"/>
                  </a:lnTo>
                  <a:lnTo>
                    <a:pt x="1111" y="58"/>
                  </a:lnTo>
                  <a:lnTo>
                    <a:pt x="1010" y="58"/>
                  </a:lnTo>
                  <a:lnTo>
                    <a:pt x="898" y="57"/>
                  </a:lnTo>
                  <a:lnTo>
                    <a:pt x="780" y="57"/>
                  </a:lnTo>
                  <a:lnTo>
                    <a:pt x="656" y="55"/>
                  </a:lnTo>
                  <a:lnTo>
                    <a:pt x="529" y="55"/>
                  </a:lnTo>
                  <a:lnTo>
                    <a:pt x="396" y="53"/>
                  </a:lnTo>
                  <a:lnTo>
                    <a:pt x="265" y="53"/>
                  </a:lnTo>
                  <a:lnTo>
                    <a:pt x="132" y="53"/>
                  </a:lnTo>
                  <a:lnTo>
                    <a:pt x="0" y="55"/>
                  </a:lnTo>
                  <a:lnTo>
                    <a:pt x="23" y="13"/>
                  </a:lnTo>
                  <a:lnTo>
                    <a:pt x="23"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54" name="Freeform 230"/>
            <p:cNvSpPr>
              <a:spLocks/>
            </p:cNvSpPr>
            <p:nvPr/>
          </p:nvSpPr>
          <p:spPr bwMode="auto">
            <a:xfrm>
              <a:off x="2642" y="3684"/>
              <a:ext cx="203" cy="11"/>
            </a:xfrm>
            <a:custGeom>
              <a:avLst/>
              <a:gdLst>
                <a:gd name="T0" fmla="*/ 8 w 1473"/>
                <a:gd name="T1" fmla="*/ 64 h 76"/>
                <a:gd name="T2" fmla="*/ 11 w 1473"/>
                <a:gd name="T3" fmla="*/ 64 h 76"/>
                <a:gd name="T4" fmla="*/ 30 w 1473"/>
                <a:gd name="T5" fmla="*/ 64 h 76"/>
                <a:gd name="T6" fmla="*/ 61 w 1473"/>
                <a:gd name="T7" fmla="*/ 66 h 76"/>
                <a:gd name="T8" fmla="*/ 105 w 1473"/>
                <a:gd name="T9" fmla="*/ 68 h 76"/>
                <a:gd name="T10" fmla="*/ 156 w 1473"/>
                <a:gd name="T11" fmla="*/ 70 h 76"/>
                <a:gd name="T12" fmla="*/ 222 w 1473"/>
                <a:gd name="T13" fmla="*/ 70 h 76"/>
                <a:gd name="T14" fmla="*/ 299 w 1473"/>
                <a:gd name="T15" fmla="*/ 72 h 76"/>
                <a:gd name="T16" fmla="*/ 390 w 1473"/>
                <a:gd name="T17" fmla="*/ 76 h 76"/>
                <a:gd name="T18" fmla="*/ 487 w 1473"/>
                <a:gd name="T19" fmla="*/ 76 h 76"/>
                <a:gd name="T20" fmla="*/ 597 w 1473"/>
                <a:gd name="T21" fmla="*/ 76 h 76"/>
                <a:gd name="T22" fmla="*/ 717 w 1473"/>
                <a:gd name="T23" fmla="*/ 74 h 76"/>
                <a:gd name="T24" fmla="*/ 848 w 1473"/>
                <a:gd name="T25" fmla="*/ 72 h 76"/>
                <a:gd name="T26" fmla="*/ 987 w 1473"/>
                <a:gd name="T27" fmla="*/ 68 h 76"/>
                <a:gd name="T28" fmla="*/ 1137 w 1473"/>
                <a:gd name="T29" fmla="*/ 64 h 76"/>
                <a:gd name="T30" fmla="*/ 1299 w 1473"/>
                <a:gd name="T31" fmla="*/ 59 h 76"/>
                <a:gd name="T32" fmla="*/ 1468 w 1473"/>
                <a:gd name="T33" fmla="*/ 53 h 76"/>
                <a:gd name="T34" fmla="*/ 1473 w 1473"/>
                <a:gd name="T35" fmla="*/ 0 h 76"/>
                <a:gd name="T36" fmla="*/ 1464 w 1473"/>
                <a:gd name="T37" fmla="*/ 0 h 76"/>
                <a:gd name="T38" fmla="*/ 1439 w 1473"/>
                <a:gd name="T39" fmla="*/ 0 h 76"/>
                <a:gd name="T40" fmla="*/ 1399 w 1473"/>
                <a:gd name="T41" fmla="*/ 2 h 76"/>
                <a:gd name="T42" fmla="*/ 1346 w 1473"/>
                <a:gd name="T43" fmla="*/ 5 h 76"/>
                <a:gd name="T44" fmla="*/ 1280 w 1473"/>
                <a:gd name="T45" fmla="*/ 7 h 76"/>
                <a:gd name="T46" fmla="*/ 1202 w 1473"/>
                <a:gd name="T47" fmla="*/ 11 h 76"/>
                <a:gd name="T48" fmla="*/ 1114 w 1473"/>
                <a:gd name="T49" fmla="*/ 13 h 76"/>
                <a:gd name="T50" fmla="*/ 1015 w 1473"/>
                <a:gd name="T51" fmla="*/ 19 h 76"/>
                <a:gd name="T52" fmla="*/ 907 w 1473"/>
                <a:gd name="T53" fmla="*/ 19 h 76"/>
                <a:gd name="T54" fmla="*/ 791 w 1473"/>
                <a:gd name="T55" fmla="*/ 21 h 76"/>
                <a:gd name="T56" fmla="*/ 669 w 1473"/>
                <a:gd name="T57" fmla="*/ 23 h 76"/>
                <a:gd name="T58" fmla="*/ 544 w 1473"/>
                <a:gd name="T59" fmla="*/ 24 h 76"/>
                <a:gd name="T60" fmla="*/ 411 w 1473"/>
                <a:gd name="T61" fmla="*/ 23 h 76"/>
                <a:gd name="T62" fmla="*/ 276 w 1473"/>
                <a:gd name="T63" fmla="*/ 23 h 76"/>
                <a:gd name="T64" fmla="*/ 139 w 1473"/>
                <a:gd name="T65" fmla="*/ 19 h 76"/>
                <a:gd name="T66" fmla="*/ 0 w 1473"/>
                <a:gd name="T67" fmla="*/ 17 h 76"/>
                <a:gd name="T68" fmla="*/ 8 w 1473"/>
                <a:gd name="T69" fmla="*/ 64 h 76"/>
                <a:gd name="T70" fmla="*/ 8 w 1473"/>
                <a:gd name="T71" fmla="*/ 6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73" h="76">
                  <a:moveTo>
                    <a:pt x="8" y="64"/>
                  </a:moveTo>
                  <a:lnTo>
                    <a:pt x="11" y="64"/>
                  </a:lnTo>
                  <a:lnTo>
                    <a:pt x="30" y="64"/>
                  </a:lnTo>
                  <a:lnTo>
                    <a:pt x="61" y="66"/>
                  </a:lnTo>
                  <a:lnTo>
                    <a:pt x="105" y="68"/>
                  </a:lnTo>
                  <a:lnTo>
                    <a:pt x="156" y="70"/>
                  </a:lnTo>
                  <a:lnTo>
                    <a:pt x="222" y="70"/>
                  </a:lnTo>
                  <a:lnTo>
                    <a:pt x="299" y="72"/>
                  </a:lnTo>
                  <a:lnTo>
                    <a:pt x="390" y="76"/>
                  </a:lnTo>
                  <a:lnTo>
                    <a:pt x="487" y="76"/>
                  </a:lnTo>
                  <a:lnTo>
                    <a:pt x="597" y="76"/>
                  </a:lnTo>
                  <a:lnTo>
                    <a:pt x="717" y="74"/>
                  </a:lnTo>
                  <a:lnTo>
                    <a:pt x="848" y="72"/>
                  </a:lnTo>
                  <a:lnTo>
                    <a:pt x="987" y="68"/>
                  </a:lnTo>
                  <a:lnTo>
                    <a:pt x="1137" y="64"/>
                  </a:lnTo>
                  <a:lnTo>
                    <a:pt x="1299" y="59"/>
                  </a:lnTo>
                  <a:lnTo>
                    <a:pt x="1468" y="53"/>
                  </a:lnTo>
                  <a:lnTo>
                    <a:pt x="1473" y="0"/>
                  </a:lnTo>
                  <a:lnTo>
                    <a:pt x="1464" y="0"/>
                  </a:lnTo>
                  <a:lnTo>
                    <a:pt x="1439" y="0"/>
                  </a:lnTo>
                  <a:lnTo>
                    <a:pt x="1399" y="2"/>
                  </a:lnTo>
                  <a:lnTo>
                    <a:pt x="1346" y="5"/>
                  </a:lnTo>
                  <a:lnTo>
                    <a:pt x="1280" y="7"/>
                  </a:lnTo>
                  <a:lnTo>
                    <a:pt x="1202" y="11"/>
                  </a:lnTo>
                  <a:lnTo>
                    <a:pt x="1114" y="13"/>
                  </a:lnTo>
                  <a:lnTo>
                    <a:pt x="1015" y="19"/>
                  </a:lnTo>
                  <a:lnTo>
                    <a:pt x="907" y="19"/>
                  </a:lnTo>
                  <a:lnTo>
                    <a:pt x="791" y="21"/>
                  </a:lnTo>
                  <a:lnTo>
                    <a:pt x="669" y="23"/>
                  </a:lnTo>
                  <a:lnTo>
                    <a:pt x="544" y="24"/>
                  </a:lnTo>
                  <a:lnTo>
                    <a:pt x="411" y="23"/>
                  </a:lnTo>
                  <a:lnTo>
                    <a:pt x="276" y="23"/>
                  </a:lnTo>
                  <a:lnTo>
                    <a:pt x="139" y="19"/>
                  </a:lnTo>
                  <a:lnTo>
                    <a:pt x="0" y="17"/>
                  </a:lnTo>
                  <a:lnTo>
                    <a:pt x="8" y="64"/>
                  </a:lnTo>
                  <a:lnTo>
                    <a:pt x="8"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55" name="Freeform 231"/>
            <p:cNvSpPr>
              <a:spLocks/>
            </p:cNvSpPr>
            <p:nvPr/>
          </p:nvSpPr>
          <p:spPr bwMode="auto">
            <a:xfrm>
              <a:off x="2669" y="3551"/>
              <a:ext cx="29" cy="23"/>
            </a:xfrm>
            <a:custGeom>
              <a:avLst/>
              <a:gdLst>
                <a:gd name="T0" fmla="*/ 165 w 207"/>
                <a:gd name="T1" fmla="*/ 0 h 146"/>
                <a:gd name="T2" fmla="*/ 156 w 207"/>
                <a:gd name="T3" fmla="*/ 0 h 146"/>
                <a:gd name="T4" fmla="*/ 139 w 207"/>
                <a:gd name="T5" fmla="*/ 2 h 146"/>
                <a:gd name="T6" fmla="*/ 120 w 207"/>
                <a:gd name="T7" fmla="*/ 5 h 146"/>
                <a:gd name="T8" fmla="*/ 95 w 207"/>
                <a:gd name="T9" fmla="*/ 9 h 146"/>
                <a:gd name="T10" fmla="*/ 74 w 207"/>
                <a:gd name="T11" fmla="*/ 13 h 146"/>
                <a:gd name="T12" fmla="*/ 55 w 207"/>
                <a:gd name="T13" fmla="*/ 19 h 146"/>
                <a:gd name="T14" fmla="*/ 42 w 207"/>
                <a:gd name="T15" fmla="*/ 21 h 146"/>
                <a:gd name="T16" fmla="*/ 30 w 207"/>
                <a:gd name="T17" fmla="*/ 26 h 146"/>
                <a:gd name="T18" fmla="*/ 15 w 207"/>
                <a:gd name="T19" fmla="*/ 40 h 146"/>
                <a:gd name="T20" fmla="*/ 4 w 207"/>
                <a:gd name="T21" fmla="*/ 61 h 146"/>
                <a:gd name="T22" fmla="*/ 0 w 207"/>
                <a:gd name="T23" fmla="*/ 81 h 146"/>
                <a:gd name="T24" fmla="*/ 2 w 207"/>
                <a:gd name="T25" fmla="*/ 99 h 146"/>
                <a:gd name="T26" fmla="*/ 13 w 207"/>
                <a:gd name="T27" fmla="*/ 119 h 146"/>
                <a:gd name="T28" fmla="*/ 36 w 207"/>
                <a:gd name="T29" fmla="*/ 137 h 146"/>
                <a:gd name="T30" fmla="*/ 61 w 207"/>
                <a:gd name="T31" fmla="*/ 144 h 146"/>
                <a:gd name="T32" fmla="*/ 80 w 207"/>
                <a:gd name="T33" fmla="*/ 146 h 146"/>
                <a:gd name="T34" fmla="*/ 89 w 207"/>
                <a:gd name="T35" fmla="*/ 142 h 146"/>
                <a:gd name="T36" fmla="*/ 112 w 207"/>
                <a:gd name="T37" fmla="*/ 137 h 146"/>
                <a:gd name="T38" fmla="*/ 133 w 207"/>
                <a:gd name="T39" fmla="*/ 131 h 146"/>
                <a:gd name="T40" fmla="*/ 154 w 207"/>
                <a:gd name="T41" fmla="*/ 127 h 146"/>
                <a:gd name="T42" fmla="*/ 175 w 207"/>
                <a:gd name="T43" fmla="*/ 121 h 146"/>
                <a:gd name="T44" fmla="*/ 198 w 207"/>
                <a:gd name="T45" fmla="*/ 118 h 146"/>
                <a:gd name="T46" fmla="*/ 199 w 207"/>
                <a:gd name="T47" fmla="*/ 95 h 146"/>
                <a:gd name="T48" fmla="*/ 182 w 207"/>
                <a:gd name="T49" fmla="*/ 99 h 146"/>
                <a:gd name="T50" fmla="*/ 167 w 207"/>
                <a:gd name="T51" fmla="*/ 100 h 146"/>
                <a:gd name="T52" fmla="*/ 150 w 207"/>
                <a:gd name="T53" fmla="*/ 104 h 146"/>
                <a:gd name="T54" fmla="*/ 129 w 207"/>
                <a:gd name="T55" fmla="*/ 108 h 146"/>
                <a:gd name="T56" fmla="*/ 112 w 207"/>
                <a:gd name="T57" fmla="*/ 112 h 146"/>
                <a:gd name="T58" fmla="*/ 89 w 207"/>
                <a:gd name="T59" fmla="*/ 119 h 146"/>
                <a:gd name="T60" fmla="*/ 59 w 207"/>
                <a:gd name="T61" fmla="*/ 116 h 146"/>
                <a:gd name="T62" fmla="*/ 44 w 207"/>
                <a:gd name="T63" fmla="*/ 104 h 146"/>
                <a:gd name="T64" fmla="*/ 36 w 207"/>
                <a:gd name="T65" fmla="*/ 91 h 146"/>
                <a:gd name="T66" fmla="*/ 30 w 207"/>
                <a:gd name="T67" fmla="*/ 72 h 146"/>
                <a:gd name="T68" fmla="*/ 36 w 207"/>
                <a:gd name="T69" fmla="*/ 59 h 146"/>
                <a:gd name="T70" fmla="*/ 53 w 207"/>
                <a:gd name="T71" fmla="*/ 47 h 146"/>
                <a:gd name="T72" fmla="*/ 59 w 207"/>
                <a:gd name="T73" fmla="*/ 45 h 146"/>
                <a:gd name="T74" fmla="*/ 74 w 207"/>
                <a:gd name="T75" fmla="*/ 42 h 146"/>
                <a:gd name="T76" fmla="*/ 95 w 207"/>
                <a:gd name="T77" fmla="*/ 38 h 146"/>
                <a:gd name="T78" fmla="*/ 118 w 207"/>
                <a:gd name="T79" fmla="*/ 34 h 146"/>
                <a:gd name="T80" fmla="*/ 139 w 207"/>
                <a:gd name="T81" fmla="*/ 30 h 146"/>
                <a:gd name="T82" fmla="*/ 160 w 207"/>
                <a:gd name="T83" fmla="*/ 26 h 146"/>
                <a:gd name="T84" fmla="*/ 179 w 207"/>
                <a:gd name="T85" fmla="*/ 23 h 146"/>
                <a:gd name="T86" fmla="*/ 169 w 207"/>
                <a:gd name="T8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7" h="146">
                  <a:moveTo>
                    <a:pt x="169" y="0"/>
                  </a:moveTo>
                  <a:lnTo>
                    <a:pt x="165" y="0"/>
                  </a:lnTo>
                  <a:lnTo>
                    <a:pt x="161" y="0"/>
                  </a:lnTo>
                  <a:lnTo>
                    <a:pt x="156" y="0"/>
                  </a:lnTo>
                  <a:lnTo>
                    <a:pt x="148" y="2"/>
                  </a:lnTo>
                  <a:lnTo>
                    <a:pt x="139" y="2"/>
                  </a:lnTo>
                  <a:lnTo>
                    <a:pt x="129" y="5"/>
                  </a:lnTo>
                  <a:lnTo>
                    <a:pt x="120" y="5"/>
                  </a:lnTo>
                  <a:lnTo>
                    <a:pt x="108" y="9"/>
                  </a:lnTo>
                  <a:lnTo>
                    <a:pt x="95" y="9"/>
                  </a:lnTo>
                  <a:lnTo>
                    <a:pt x="83" y="13"/>
                  </a:lnTo>
                  <a:lnTo>
                    <a:pt x="74" y="13"/>
                  </a:lnTo>
                  <a:lnTo>
                    <a:pt x="64" y="17"/>
                  </a:lnTo>
                  <a:lnTo>
                    <a:pt x="55" y="19"/>
                  </a:lnTo>
                  <a:lnTo>
                    <a:pt x="47" y="21"/>
                  </a:lnTo>
                  <a:lnTo>
                    <a:pt x="42" y="21"/>
                  </a:lnTo>
                  <a:lnTo>
                    <a:pt x="38" y="24"/>
                  </a:lnTo>
                  <a:lnTo>
                    <a:pt x="30" y="26"/>
                  </a:lnTo>
                  <a:lnTo>
                    <a:pt x="23" y="32"/>
                  </a:lnTo>
                  <a:lnTo>
                    <a:pt x="15" y="40"/>
                  </a:lnTo>
                  <a:lnTo>
                    <a:pt x="9" y="51"/>
                  </a:lnTo>
                  <a:lnTo>
                    <a:pt x="4" y="61"/>
                  </a:lnTo>
                  <a:lnTo>
                    <a:pt x="0" y="76"/>
                  </a:lnTo>
                  <a:lnTo>
                    <a:pt x="0" y="81"/>
                  </a:lnTo>
                  <a:lnTo>
                    <a:pt x="0" y="89"/>
                  </a:lnTo>
                  <a:lnTo>
                    <a:pt x="2" y="99"/>
                  </a:lnTo>
                  <a:lnTo>
                    <a:pt x="6" y="106"/>
                  </a:lnTo>
                  <a:lnTo>
                    <a:pt x="13" y="119"/>
                  </a:lnTo>
                  <a:lnTo>
                    <a:pt x="23" y="131"/>
                  </a:lnTo>
                  <a:lnTo>
                    <a:pt x="36" y="137"/>
                  </a:lnTo>
                  <a:lnTo>
                    <a:pt x="49" y="142"/>
                  </a:lnTo>
                  <a:lnTo>
                    <a:pt x="61" y="144"/>
                  </a:lnTo>
                  <a:lnTo>
                    <a:pt x="70" y="146"/>
                  </a:lnTo>
                  <a:lnTo>
                    <a:pt x="80" y="146"/>
                  </a:lnTo>
                  <a:lnTo>
                    <a:pt x="83" y="146"/>
                  </a:lnTo>
                  <a:lnTo>
                    <a:pt x="89" y="142"/>
                  </a:lnTo>
                  <a:lnTo>
                    <a:pt x="103" y="139"/>
                  </a:lnTo>
                  <a:lnTo>
                    <a:pt x="112" y="137"/>
                  </a:lnTo>
                  <a:lnTo>
                    <a:pt x="122" y="135"/>
                  </a:lnTo>
                  <a:lnTo>
                    <a:pt x="133" y="131"/>
                  </a:lnTo>
                  <a:lnTo>
                    <a:pt x="144" y="131"/>
                  </a:lnTo>
                  <a:lnTo>
                    <a:pt x="154" y="127"/>
                  </a:lnTo>
                  <a:lnTo>
                    <a:pt x="163" y="125"/>
                  </a:lnTo>
                  <a:lnTo>
                    <a:pt x="175" y="121"/>
                  </a:lnTo>
                  <a:lnTo>
                    <a:pt x="184" y="119"/>
                  </a:lnTo>
                  <a:lnTo>
                    <a:pt x="198" y="118"/>
                  </a:lnTo>
                  <a:lnTo>
                    <a:pt x="207" y="116"/>
                  </a:lnTo>
                  <a:lnTo>
                    <a:pt x="199" y="95"/>
                  </a:lnTo>
                  <a:lnTo>
                    <a:pt x="194" y="95"/>
                  </a:lnTo>
                  <a:lnTo>
                    <a:pt x="182" y="99"/>
                  </a:lnTo>
                  <a:lnTo>
                    <a:pt x="175" y="99"/>
                  </a:lnTo>
                  <a:lnTo>
                    <a:pt x="167" y="100"/>
                  </a:lnTo>
                  <a:lnTo>
                    <a:pt x="158" y="102"/>
                  </a:lnTo>
                  <a:lnTo>
                    <a:pt x="150" y="104"/>
                  </a:lnTo>
                  <a:lnTo>
                    <a:pt x="141" y="106"/>
                  </a:lnTo>
                  <a:lnTo>
                    <a:pt x="129" y="108"/>
                  </a:lnTo>
                  <a:lnTo>
                    <a:pt x="122" y="110"/>
                  </a:lnTo>
                  <a:lnTo>
                    <a:pt x="112" y="112"/>
                  </a:lnTo>
                  <a:lnTo>
                    <a:pt x="97" y="116"/>
                  </a:lnTo>
                  <a:lnTo>
                    <a:pt x="89" y="119"/>
                  </a:lnTo>
                  <a:lnTo>
                    <a:pt x="72" y="119"/>
                  </a:lnTo>
                  <a:lnTo>
                    <a:pt x="59" y="116"/>
                  </a:lnTo>
                  <a:lnTo>
                    <a:pt x="49" y="110"/>
                  </a:lnTo>
                  <a:lnTo>
                    <a:pt x="44" y="104"/>
                  </a:lnTo>
                  <a:lnTo>
                    <a:pt x="40" y="99"/>
                  </a:lnTo>
                  <a:lnTo>
                    <a:pt x="36" y="91"/>
                  </a:lnTo>
                  <a:lnTo>
                    <a:pt x="30" y="80"/>
                  </a:lnTo>
                  <a:lnTo>
                    <a:pt x="30" y="72"/>
                  </a:lnTo>
                  <a:lnTo>
                    <a:pt x="32" y="62"/>
                  </a:lnTo>
                  <a:lnTo>
                    <a:pt x="36" y="59"/>
                  </a:lnTo>
                  <a:lnTo>
                    <a:pt x="45" y="49"/>
                  </a:lnTo>
                  <a:lnTo>
                    <a:pt x="53" y="47"/>
                  </a:lnTo>
                  <a:lnTo>
                    <a:pt x="55" y="45"/>
                  </a:lnTo>
                  <a:lnTo>
                    <a:pt x="59" y="45"/>
                  </a:lnTo>
                  <a:lnTo>
                    <a:pt x="64" y="43"/>
                  </a:lnTo>
                  <a:lnTo>
                    <a:pt x="74" y="42"/>
                  </a:lnTo>
                  <a:lnTo>
                    <a:pt x="82" y="40"/>
                  </a:lnTo>
                  <a:lnTo>
                    <a:pt x="95" y="38"/>
                  </a:lnTo>
                  <a:lnTo>
                    <a:pt x="104" y="36"/>
                  </a:lnTo>
                  <a:lnTo>
                    <a:pt x="118" y="34"/>
                  </a:lnTo>
                  <a:lnTo>
                    <a:pt x="127" y="32"/>
                  </a:lnTo>
                  <a:lnTo>
                    <a:pt x="139" y="30"/>
                  </a:lnTo>
                  <a:lnTo>
                    <a:pt x="148" y="26"/>
                  </a:lnTo>
                  <a:lnTo>
                    <a:pt x="160" y="26"/>
                  </a:lnTo>
                  <a:lnTo>
                    <a:pt x="173" y="23"/>
                  </a:lnTo>
                  <a:lnTo>
                    <a:pt x="179" y="23"/>
                  </a:lnTo>
                  <a:lnTo>
                    <a:pt x="169" y="0"/>
                  </a:lnTo>
                  <a:lnTo>
                    <a:pt x="16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56" name="Freeform 232"/>
            <p:cNvSpPr>
              <a:spLocks/>
            </p:cNvSpPr>
            <p:nvPr/>
          </p:nvSpPr>
          <p:spPr bwMode="auto">
            <a:xfrm>
              <a:off x="2551" y="3612"/>
              <a:ext cx="8" cy="37"/>
            </a:xfrm>
            <a:custGeom>
              <a:avLst/>
              <a:gdLst>
                <a:gd name="T0" fmla="*/ 12 w 52"/>
                <a:gd name="T1" fmla="*/ 0 h 239"/>
                <a:gd name="T2" fmla="*/ 10 w 52"/>
                <a:gd name="T3" fmla="*/ 0 h 239"/>
                <a:gd name="T4" fmla="*/ 10 w 52"/>
                <a:gd name="T5" fmla="*/ 6 h 239"/>
                <a:gd name="T6" fmla="*/ 8 w 52"/>
                <a:gd name="T7" fmla="*/ 15 h 239"/>
                <a:gd name="T8" fmla="*/ 8 w 52"/>
                <a:gd name="T9" fmla="*/ 30 h 239"/>
                <a:gd name="T10" fmla="*/ 6 w 52"/>
                <a:gd name="T11" fmla="*/ 44 h 239"/>
                <a:gd name="T12" fmla="*/ 6 w 52"/>
                <a:gd name="T13" fmla="*/ 61 h 239"/>
                <a:gd name="T14" fmla="*/ 6 w 52"/>
                <a:gd name="T15" fmla="*/ 80 h 239"/>
                <a:gd name="T16" fmla="*/ 6 w 52"/>
                <a:gd name="T17" fmla="*/ 101 h 239"/>
                <a:gd name="T18" fmla="*/ 4 w 52"/>
                <a:gd name="T19" fmla="*/ 120 h 239"/>
                <a:gd name="T20" fmla="*/ 2 w 52"/>
                <a:gd name="T21" fmla="*/ 141 h 239"/>
                <a:gd name="T22" fmla="*/ 2 w 52"/>
                <a:gd name="T23" fmla="*/ 160 h 239"/>
                <a:gd name="T24" fmla="*/ 2 w 52"/>
                <a:gd name="T25" fmla="*/ 179 h 239"/>
                <a:gd name="T26" fmla="*/ 0 w 52"/>
                <a:gd name="T27" fmla="*/ 196 h 239"/>
                <a:gd name="T28" fmla="*/ 0 w 52"/>
                <a:gd name="T29" fmla="*/ 211 h 239"/>
                <a:gd name="T30" fmla="*/ 0 w 52"/>
                <a:gd name="T31" fmla="*/ 224 h 239"/>
                <a:gd name="T32" fmla="*/ 0 w 52"/>
                <a:gd name="T33" fmla="*/ 234 h 239"/>
                <a:gd name="T34" fmla="*/ 6 w 52"/>
                <a:gd name="T35" fmla="*/ 238 h 239"/>
                <a:gd name="T36" fmla="*/ 21 w 52"/>
                <a:gd name="T37" fmla="*/ 239 h 239"/>
                <a:gd name="T38" fmla="*/ 29 w 52"/>
                <a:gd name="T39" fmla="*/ 238 h 239"/>
                <a:gd name="T40" fmla="*/ 36 w 52"/>
                <a:gd name="T41" fmla="*/ 238 h 239"/>
                <a:gd name="T42" fmla="*/ 40 w 52"/>
                <a:gd name="T43" fmla="*/ 238 h 239"/>
                <a:gd name="T44" fmla="*/ 44 w 52"/>
                <a:gd name="T45" fmla="*/ 238 h 239"/>
                <a:gd name="T46" fmla="*/ 44 w 52"/>
                <a:gd name="T47" fmla="*/ 236 h 239"/>
                <a:gd name="T48" fmla="*/ 44 w 52"/>
                <a:gd name="T49" fmla="*/ 230 h 239"/>
                <a:gd name="T50" fmla="*/ 44 w 52"/>
                <a:gd name="T51" fmla="*/ 220 h 239"/>
                <a:gd name="T52" fmla="*/ 44 w 52"/>
                <a:gd name="T53" fmla="*/ 209 h 239"/>
                <a:gd name="T54" fmla="*/ 44 w 52"/>
                <a:gd name="T55" fmla="*/ 194 h 239"/>
                <a:gd name="T56" fmla="*/ 44 w 52"/>
                <a:gd name="T57" fmla="*/ 179 h 239"/>
                <a:gd name="T58" fmla="*/ 44 w 52"/>
                <a:gd name="T59" fmla="*/ 158 h 239"/>
                <a:gd name="T60" fmla="*/ 46 w 52"/>
                <a:gd name="T61" fmla="*/ 141 h 239"/>
                <a:gd name="T62" fmla="*/ 46 w 52"/>
                <a:gd name="T63" fmla="*/ 120 h 239"/>
                <a:gd name="T64" fmla="*/ 46 w 52"/>
                <a:gd name="T65" fmla="*/ 99 h 239"/>
                <a:gd name="T66" fmla="*/ 46 w 52"/>
                <a:gd name="T67" fmla="*/ 80 h 239"/>
                <a:gd name="T68" fmla="*/ 48 w 52"/>
                <a:gd name="T69" fmla="*/ 61 h 239"/>
                <a:gd name="T70" fmla="*/ 48 w 52"/>
                <a:gd name="T71" fmla="*/ 42 h 239"/>
                <a:gd name="T72" fmla="*/ 50 w 52"/>
                <a:gd name="T73" fmla="*/ 27 h 239"/>
                <a:gd name="T74" fmla="*/ 52 w 52"/>
                <a:gd name="T75" fmla="*/ 11 h 239"/>
                <a:gd name="T76" fmla="*/ 52 w 52"/>
                <a:gd name="T77" fmla="*/ 0 h 239"/>
                <a:gd name="T78" fmla="*/ 12 w 52"/>
                <a:gd name="T79" fmla="*/ 0 h 239"/>
                <a:gd name="T80" fmla="*/ 12 w 52"/>
                <a:gd name="T8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 h="239">
                  <a:moveTo>
                    <a:pt x="12" y="0"/>
                  </a:moveTo>
                  <a:lnTo>
                    <a:pt x="10" y="0"/>
                  </a:lnTo>
                  <a:lnTo>
                    <a:pt x="10" y="6"/>
                  </a:lnTo>
                  <a:lnTo>
                    <a:pt x="8" y="15"/>
                  </a:lnTo>
                  <a:lnTo>
                    <a:pt x="8" y="30"/>
                  </a:lnTo>
                  <a:lnTo>
                    <a:pt x="6" y="44"/>
                  </a:lnTo>
                  <a:lnTo>
                    <a:pt x="6" y="61"/>
                  </a:lnTo>
                  <a:lnTo>
                    <a:pt x="6" y="80"/>
                  </a:lnTo>
                  <a:lnTo>
                    <a:pt x="6" y="101"/>
                  </a:lnTo>
                  <a:lnTo>
                    <a:pt x="4" y="120"/>
                  </a:lnTo>
                  <a:lnTo>
                    <a:pt x="2" y="141"/>
                  </a:lnTo>
                  <a:lnTo>
                    <a:pt x="2" y="160"/>
                  </a:lnTo>
                  <a:lnTo>
                    <a:pt x="2" y="179"/>
                  </a:lnTo>
                  <a:lnTo>
                    <a:pt x="0" y="196"/>
                  </a:lnTo>
                  <a:lnTo>
                    <a:pt x="0" y="211"/>
                  </a:lnTo>
                  <a:lnTo>
                    <a:pt x="0" y="224"/>
                  </a:lnTo>
                  <a:lnTo>
                    <a:pt x="0" y="234"/>
                  </a:lnTo>
                  <a:lnTo>
                    <a:pt x="6" y="238"/>
                  </a:lnTo>
                  <a:lnTo>
                    <a:pt x="21" y="239"/>
                  </a:lnTo>
                  <a:lnTo>
                    <a:pt x="29" y="238"/>
                  </a:lnTo>
                  <a:lnTo>
                    <a:pt x="36" y="238"/>
                  </a:lnTo>
                  <a:lnTo>
                    <a:pt x="40" y="238"/>
                  </a:lnTo>
                  <a:lnTo>
                    <a:pt x="44" y="238"/>
                  </a:lnTo>
                  <a:lnTo>
                    <a:pt x="44" y="236"/>
                  </a:lnTo>
                  <a:lnTo>
                    <a:pt x="44" y="230"/>
                  </a:lnTo>
                  <a:lnTo>
                    <a:pt x="44" y="220"/>
                  </a:lnTo>
                  <a:lnTo>
                    <a:pt x="44" y="209"/>
                  </a:lnTo>
                  <a:lnTo>
                    <a:pt x="44" y="194"/>
                  </a:lnTo>
                  <a:lnTo>
                    <a:pt x="44" y="179"/>
                  </a:lnTo>
                  <a:lnTo>
                    <a:pt x="44" y="158"/>
                  </a:lnTo>
                  <a:lnTo>
                    <a:pt x="46" y="141"/>
                  </a:lnTo>
                  <a:lnTo>
                    <a:pt x="46" y="120"/>
                  </a:lnTo>
                  <a:lnTo>
                    <a:pt x="46" y="99"/>
                  </a:lnTo>
                  <a:lnTo>
                    <a:pt x="46" y="80"/>
                  </a:lnTo>
                  <a:lnTo>
                    <a:pt x="48" y="61"/>
                  </a:lnTo>
                  <a:lnTo>
                    <a:pt x="48" y="42"/>
                  </a:lnTo>
                  <a:lnTo>
                    <a:pt x="50" y="27"/>
                  </a:lnTo>
                  <a:lnTo>
                    <a:pt x="52" y="11"/>
                  </a:lnTo>
                  <a:lnTo>
                    <a:pt x="52" y="0"/>
                  </a:lnTo>
                  <a:lnTo>
                    <a:pt x="12" y="0"/>
                  </a:lnTo>
                  <a:lnTo>
                    <a:pt x="1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57" name="Freeform 233"/>
            <p:cNvSpPr>
              <a:spLocks/>
            </p:cNvSpPr>
            <p:nvPr/>
          </p:nvSpPr>
          <p:spPr bwMode="auto">
            <a:xfrm>
              <a:off x="2613" y="3613"/>
              <a:ext cx="6" cy="38"/>
            </a:xfrm>
            <a:custGeom>
              <a:avLst/>
              <a:gdLst>
                <a:gd name="T0" fmla="*/ 30 w 44"/>
                <a:gd name="T1" fmla="*/ 0 h 247"/>
                <a:gd name="T2" fmla="*/ 30 w 44"/>
                <a:gd name="T3" fmla="*/ 2 h 247"/>
                <a:gd name="T4" fmla="*/ 30 w 44"/>
                <a:gd name="T5" fmla="*/ 7 h 247"/>
                <a:gd name="T6" fmla="*/ 30 w 44"/>
                <a:gd name="T7" fmla="*/ 17 h 247"/>
                <a:gd name="T8" fmla="*/ 30 w 44"/>
                <a:gd name="T9" fmla="*/ 30 h 247"/>
                <a:gd name="T10" fmla="*/ 30 w 44"/>
                <a:gd name="T11" fmla="*/ 47 h 247"/>
                <a:gd name="T12" fmla="*/ 30 w 44"/>
                <a:gd name="T13" fmla="*/ 65 h 247"/>
                <a:gd name="T14" fmla="*/ 32 w 44"/>
                <a:gd name="T15" fmla="*/ 84 h 247"/>
                <a:gd name="T16" fmla="*/ 34 w 44"/>
                <a:gd name="T17" fmla="*/ 106 h 247"/>
                <a:gd name="T18" fmla="*/ 34 w 44"/>
                <a:gd name="T19" fmla="*/ 127 h 247"/>
                <a:gd name="T20" fmla="*/ 36 w 44"/>
                <a:gd name="T21" fmla="*/ 148 h 247"/>
                <a:gd name="T22" fmla="*/ 38 w 44"/>
                <a:gd name="T23" fmla="*/ 169 h 247"/>
                <a:gd name="T24" fmla="*/ 38 w 44"/>
                <a:gd name="T25" fmla="*/ 188 h 247"/>
                <a:gd name="T26" fmla="*/ 38 w 44"/>
                <a:gd name="T27" fmla="*/ 205 h 247"/>
                <a:gd name="T28" fmla="*/ 40 w 44"/>
                <a:gd name="T29" fmla="*/ 222 h 247"/>
                <a:gd name="T30" fmla="*/ 42 w 44"/>
                <a:gd name="T31" fmla="*/ 236 h 247"/>
                <a:gd name="T32" fmla="*/ 44 w 44"/>
                <a:gd name="T33" fmla="*/ 247 h 247"/>
                <a:gd name="T34" fmla="*/ 6 w 44"/>
                <a:gd name="T35" fmla="*/ 247 h 247"/>
                <a:gd name="T36" fmla="*/ 4 w 44"/>
                <a:gd name="T37" fmla="*/ 243 h 247"/>
                <a:gd name="T38" fmla="*/ 4 w 44"/>
                <a:gd name="T39" fmla="*/ 237 h 247"/>
                <a:gd name="T40" fmla="*/ 4 w 44"/>
                <a:gd name="T41" fmla="*/ 228 h 247"/>
                <a:gd name="T42" fmla="*/ 4 w 44"/>
                <a:gd name="T43" fmla="*/ 215 h 247"/>
                <a:gd name="T44" fmla="*/ 4 w 44"/>
                <a:gd name="T45" fmla="*/ 199 h 247"/>
                <a:gd name="T46" fmla="*/ 4 w 44"/>
                <a:gd name="T47" fmla="*/ 182 h 247"/>
                <a:gd name="T48" fmla="*/ 4 w 44"/>
                <a:gd name="T49" fmla="*/ 163 h 247"/>
                <a:gd name="T50" fmla="*/ 4 w 44"/>
                <a:gd name="T51" fmla="*/ 146 h 247"/>
                <a:gd name="T52" fmla="*/ 4 w 44"/>
                <a:gd name="T53" fmla="*/ 125 h 247"/>
                <a:gd name="T54" fmla="*/ 4 w 44"/>
                <a:gd name="T55" fmla="*/ 104 h 247"/>
                <a:gd name="T56" fmla="*/ 2 w 44"/>
                <a:gd name="T57" fmla="*/ 84 h 247"/>
                <a:gd name="T58" fmla="*/ 2 w 44"/>
                <a:gd name="T59" fmla="*/ 63 h 247"/>
                <a:gd name="T60" fmla="*/ 0 w 44"/>
                <a:gd name="T61" fmla="*/ 44 h 247"/>
                <a:gd name="T62" fmla="*/ 0 w 44"/>
                <a:gd name="T63" fmla="*/ 26 h 247"/>
                <a:gd name="T64" fmla="*/ 0 w 44"/>
                <a:gd name="T65" fmla="*/ 11 h 247"/>
                <a:gd name="T66" fmla="*/ 0 w 44"/>
                <a:gd name="T67" fmla="*/ 0 h 247"/>
                <a:gd name="T68" fmla="*/ 30 w 44"/>
                <a:gd name="T69" fmla="*/ 0 h 247"/>
                <a:gd name="T70" fmla="*/ 30 w 44"/>
                <a:gd name="T71"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247">
                  <a:moveTo>
                    <a:pt x="30" y="0"/>
                  </a:moveTo>
                  <a:lnTo>
                    <a:pt x="30" y="2"/>
                  </a:lnTo>
                  <a:lnTo>
                    <a:pt x="30" y="7"/>
                  </a:lnTo>
                  <a:lnTo>
                    <a:pt x="30" y="17"/>
                  </a:lnTo>
                  <a:lnTo>
                    <a:pt x="30" y="30"/>
                  </a:lnTo>
                  <a:lnTo>
                    <a:pt x="30" y="47"/>
                  </a:lnTo>
                  <a:lnTo>
                    <a:pt x="30" y="65"/>
                  </a:lnTo>
                  <a:lnTo>
                    <a:pt x="32" y="84"/>
                  </a:lnTo>
                  <a:lnTo>
                    <a:pt x="34" y="106"/>
                  </a:lnTo>
                  <a:lnTo>
                    <a:pt x="34" y="127"/>
                  </a:lnTo>
                  <a:lnTo>
                    <a:pt x="36" y="148"/>
                  </a:lnTo>
                  <a:lnTo>
                    <a:pt x="38" y="169"/>
                  </a:lnTo>
                  <a:lnTo>
                    <a:pt x="38" y="188"/>
                  </a:lnTo>
                  <a:lnTo>
                    <a:pt x="38" y="205"/>
                  </a:lnTo>
                  <a:lnTo>
                    <a:pt x="40" y="222"/>
                  </a:lnTo>
                  <a:lnTo>
                    <a:pt x="42" y="236"/>
                  </a:lnTo>
                  <a:lnTo>
                    <a:pt x="44" y="247"/>
                  </a:lnTo>
                  <a:lnTo>
                    <a:pt x="6" y="247"/>
                  </a:lnTo>
                  <a:lnTo>
                    <a:pt x="4" y="243"/>
                  </a:lnTo>
                  <a:lnTo>
                    <a:pt x="4" y="237"/>
                  </a:lnTo>
                  <a:lnTo>
                    <a:pt x="4" y="228"/>
                  </a:lnTo>
                  <a:lnTo>
                    <a:pt x="4" y="215"/>
                  </a:lnTo>
                  <a:lnTo>
                    <a:pt x="4" y="199"/>
                  </a:lnTo>
                  <a:lnTo>
                    <a:pt x="4" y="182"/>
                  </a:lnTo>
                  <a:lnTo>
                    <a:pt x="4" y="163"/>
                  </a:lnTo>
                  <a:lnTo>
                    <a:pt x="4" y="146"/>
                  </a:lnTo>
                  <a:lnTo>
                    <a:pt x="4" y="125"/>
                  </a:lnTo>
                  <a:lnTo>
                    <a:pt x="4" y="104"/>
                  </a:lnTo>
                  <a:lnTo>
                    <a:pt x="2" y="84"/>
                  </a:lnTo>
                  <a:lnTo>
                    <a:pt x="2" y="63"/>
                  </a:lnTo>
                  <a:lnTo>
                    <a:pt x="0" y="44"/>
                  </a:lnTo>
                  <a:lnTo>
                    <a:pt x="0" y="26"/>
                  </a:lnTo>
                  <a:lnTo>
                    <a:pt x="0" y="11"/>
                  </a:lnTo>
                  <a:lnTo>
                    <a:pt x="0" y="0"/>
                  </a:lnTo>
                  <a:lnTo>
                    <a:pt x="30" y="0"/>
                  </a:lnTo>
                  <a:lnTo>
                    <a:pt x="3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58" name="Freeform 234"/>
            <p:cNvSpPr>
              <a:spLocks/>
            </p:cNvSpPr>
            <p:nvPr/>
          </p:nvSpPr>
          <p:spPr bwMode="auto">
            <a:xfrm>
              <a:off x="2715" y="3597"/>
              <a:ext cx="70" cy="32"/>
            </a:xfrm>
            <a:custGeom>
              <a:avLst/>
              <a:gdLst>
                <a:gd name="T0" fmla="*/ 22 w 511"/>
                <a:gd name="T1" fmla="*/ 0 h 207"/>
                <a:gd name="T2" fmla="*/ 53 w 511"/>
                <a:gd name="T3" fmla="*/ 0 h 207"/>
                <a:gd name="T4" fmla="*/ 104 w 511"/>
                <a:gd name="T5" fmla="*/ 4 h 207"/>
                <a:gd name="T6" fmla="*/ 176 w 511"/>
                <a:gd name="T7" fmla="*/ 10 h 207"/>
                <a:gd name="T8" fmla="*/ 254 w 511"/>
                <a:gd name="T9" fmla="*/ 15 h 207"/>
                <a:gd name="T10" fmla="*/ 332 w 511"/>
                <a:gd name="T11" fmla="*/ 21 h 207"/>
                <a:gd name="T12" fmla="*/ 405 w 511"/>
                <a:gd name="T13" fmla="*/ 29 h 207"/>
                <a:gd name="T14" fmla="*/ 463 w 511"/>
                <a:gd name="T15" fmla="*/ 38 h 207"/>
                <a:gd name="T16" fmla="*/ 488 w 511"/>
                <a:gd name="T17" fmla="*/ 46 h 207"/>
                <a:gd name="T18" fmla="*/ 494 w 511"/>
                <a:gd name="T19" fmla="*/ 67 h 207"/>
                <a:gd name="T20" fmla="*/ 500 w 511"/>
                <a:gd name="T21" fmla="*/ 89 h 207"/>
                <a:gd name="T22" fmla="*/ 501 w 511"/>
                <a:gd name="T23" fmla="*/ 114 h 207"/>
                <a:gd name="T24" fmla="*/ 505 w 511"/>
                <a:gd name="T25" fmla="*/ 141 h 207"/>
                <a:gd name="T26" fmla="*/ 507 w 511"/>
                <a:gd name="T27" fmla="*/ 167 h 207"/>
                <a:gd name="T28" fmla="*/ 509 w 511"/>
                <a:gd name="T29" fmla="*/ 192 h 207"/>
                <a:gd name="T30" fmla="*/ 507 w 511"/>
                <a:gd name="T31" fmla="*/ 205 h 207"/>
                <a:gd name="T32" fmla="*/ 494 w 511"/>
                <a:gd name="T33" fmla="*/ 205 h 207"/>
                <a:gd name="T34" fmla="*/ 479 w 511"/>
                <a:gd name="T35" fmla="*/ 204 h 207"/>
                <a:gd name="T36" fmla="*/ 465 w 511"/>
                <a:gd name="T37" fmla="*/ 204 h 207"/>
                <a:gd name="T38" fmla="*/ 462 w 511"/>
                <a:gd name="T39" fmla="*/ 198 h 207"/>
                <a:gd name="T40" fmla="*/ 460 w 511"/>
                <a:gd name="T41" fmla="*/ 175 h 207"/>
                <a:gd name="T42" fmla="*/ 458 w 511"/>
                <a:gd name="T43" fmla="*/ 156 h 207"/>
                <a:gd name="T44" fmla="*/ 454 w 511"/>
                <a:gd name="T45" fmla="*/ 133 h 207"/>
                <a:gd name="T46" fmla="*/ 452 w 511"/>
                <a:gd name="T47" fmla="*/ 112 h 207"/>
                <a:gd name="T48" fmla="*/ 448 w 511"/>
                <a:gd name="T49" fmla="*/ 97 h 207"/>
                <a:gd name="T50" fmla="*/ 446 w 511"/>
                <a:gd name="T51" fmla="*/ 86 h 207"/>
                <a:gd name="T52" fmla="*/ 439 w 511"/>
                <a:gd name="T53" fmla="*/ 80 h 207"/>
                <a:gd name="T54" fmla="*/ 420 w 511"/>
                <a:gd name="T55" fmla="*/ 78 h 207"/>
                <a:gd name="T56" fmla="*/ 387 w 511"/>
                <a:gd name="T57" fmla="*/ 74 h 207"/>
                <a:gd name="T58" fmla="*/ 342 w 511"/>
                <a:gd name="T59" fmla="*/ 72 h 207"/>
                <a:gd name="T60" fmla="*/ 287 w 511"/>
                <a:gd name="T61" fmla="*/ 67 h 207"/>
                <a:gd name="T62" fmla="*/ 222 w 511"/>
                <a:gd name="T63" fmla="*/ 61 h 207"/>
                <a:gd name="T64" fmla="*/ 148 w 511"/>
                <a:gd name="T65" fmla="*/ 55 h 207"/>
                <a:gd name="T66" fmla="*/ 66 w 511"/>
                <a:gd name="T67" fmla="*/ 50 h 207"/>
                <a:gd name="T68" fmla="*/ 13 w 511"/>
                <a:gd name="T69" fmla="*/ 46 h 207"/>
                <a:gd name="T70" fmla="*/ 1 w 511"/>
                <a:gd name="T71" fmla="*/ 40 h 207"/>
                <a:gd name="T72" fmla="*/ 0 w 511"/>
                <a:gd name="T73" fmla="*/ 31 h 207"/>
                <a:gd name="T74" fmla="*/ 5 w 511"/>
                <a:gd name="T75" fmla="*/ 13 h 207"/>
                <a:gd name="T76" fmla="*/ 17 w 511"/>
                <a:gd name="T77" fmla="*/ 0 h 207"/>
                <a:gd name="T78" fmla="*/ 19 w 511"/>
                <a:gd name="T79"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1" h="207">
                  <a:moveTo>
                    <a:pt x="19" y="0"/>
                  </a:moveTo>
                  <a:lnTo>
                    <a:pt x="22" y="0"/>
                  </a:lnTo>
                  <a:lnTo>
                    <a:pt x="34" y="0"/>
                  </a:lnTo>
                  <a:lnTo>
                    <a:pt x="53" y="0"/>
                  </a:lnTo>
                  <a:lnTo>
                    <a:pt x="78" y="4"/>
                  </a:lnTo>
                  <a:lnTo>
                    <a:pt x="104" y="4"/>
                  </a:lnTo>
                  <a:lnTo>
                    <a:pt x="138" y="6"/>
                  </a:lnTo>
                  <a:lnTo>
                    <a:pt x="176" y="10"/>
                  </a:lnTo>
                  <a:lnTo>
                    <a:pt x="216" y="13"/>
                  </a:lnTo>
                  <a:lnTo>
                    <a:pt x="254" y="15"/>
                  </a:lnTo>
                  <a:lnTo>
                    <a:pt x="294" y="19"/>
                  </a:lnTo>
                  <a:lnTo>
                    <a:pt x="332" y="21"/>
                  </a:lnTo>
                  <a:lnTo>
                    <a:pt x="370" y="25"/>
                  </a:lnTo>
                  <a:lnTo>
                    <a:pt x="405" y="29"/>
                  </a:lnTo>
                  <a:lnTo>
                    <a:pt x="437" y="32"/>
                  </a:lnTo>
                  <a:lnTo>
                    <a:pt x="463" y="38"/>
                  </a:lnTo>
                  <a:lnTo>
                    <a:pt x="486" y="42"/>
                  </a:lnTo>
                  <a:lnTo>
                    <a:pt x="488" y="46"/>
                  </a:lnTo>
                  <a:lnTo>
                    <a:pt x="492" y="59"/>
                  </a:lnTo>
                  <a:lnTo>
                    <a:pt x="494" y="67"/>
                  </a:lnTo>
                  <a:lnTo>
                    <a:pt x="498" y="78"/>
                  </a:lnTo>
                  <a:lnTo>
                    <a:pt x="500" y="89"/>
                  </a:lnTo>
                  <a:lnTo>
                    <a:pt x="501" y="103"/>
                  </a:lnTo>
                  <a:lnTo>
                    <a:pt x="501" y="114"/>
                  </a:lnTo>
                  <a:lnTo>
                    <a:pt x="505" y="127"/>
                  </a:lnTo>
                  <a:lnTo>
                    <a:pt x="505" y="141"/>
                  </a:lnTo>
                  <a:lnTo>
                    <a:pt x="507" y="156"/>
                  </a:lnTo>
                  <a:lnTo>
                    <a:pt x="507" y="167"/>
                  </a:lnTo>
                  <a:lnTo>
                    <a:pt x="509" y="181"/>
                  </a:lnTo>
                  <a:lnTo>
                    <a:pt x="509" y="192"/>
                  </a:lnTo>
                  <a:lnTo>
                    <a:pt x="511" y="205"/>
                  </a:lnTo>
                  <a:lnTo>
                    <a:pt x="507" y="205"/>
                  </a:lnTo>
                  <a:lnTo>
                    <a:pt x="503" y="207"/>
                  </a:lnTo>
                  <a:lnTo>
                    <a:pt x="494" y="205"/>
                  </a:lnTo>
                  <a:lnTo>
                    <a:pt x="486" y="205"/>
                  </a:lnTo>
                  <a:lnTo>
                    <a:pt x="479" y="204"/>
                  </a:lnTo>
                  <a:lnTo>
                    <a:pt x="471" y="204"/>
                  </a:lnTo>
                  <a:lnTo>
                    <a:pt x="465" y="204"/>
                  </a:lnTo>
                  <a:lnTo>
                    <a:pt x="463" y="204"/>
                  </a:lnTo>
                  <a:lnTo>
                    <a:pt x="462" y="198"/>
                  </a:lnTo>
                  <a:lnTo>
                    <a:pt x="460" y="185"/>
                  </a:lnTo>
                  <a:lnTo>
                    <a:pt x="460" y="175"/>
                  </a:lnTo>
                  <a:lnTo>
                    <a:pt x="460" y="166"/>
                  </a:lnTo>
                  <a:lnTo>
                    <a:pt x="458" y="156"/>
                  </a:lnTo>
                  <a:lnTo>
                    <a:pt x="458" y="145"/>
                  </a:lnTo>
                  <a:lnTo>
                    <a:pt x="454" y="133"/>
                  </a:lnTo>
                  <a:lnTo>
                    <a:pt x="454" y="124"/>
                  </a:lnTo>
                  <a:lnTo>
                    <a:pt x="452" y="112"/>
                  </a:lnTo>
                  <a:lnTo>
                    <a:pt x="452" y="105"/>
                  </a:lnTo>
                  <a:lnTo>
                    <a:pt x="448" y="97"/>
                  </a:lnTo>
                  <a:lnTo>
                    <a:pt x="446" y="89"/>
                  </a:lnTo>
                  <a:lnTo>
                    <a:pt x="446" y="86"/>
                  </a:lnTo>
                  <a:lnTo>
                    <a:pt x="444" y="84"/>
                  </a:lnTo>
                  <a:lnTo>
                    <a:pt x="439" y="80"/>
                  </a:lnTo>
                  <a:lnTo>
                    <a:pt x="431" y="80"/>
                  </a:lnTo>
                  <a:lnTo>
                    <a:pt x="420" y="78"/>
                  </a:lnTo>
                  <a:lnTo>
                    <a:pt x="406" y="78"/>
                  </a:lnTo>
                  <a:lnTo>
                    <a:pt x="387" y="74"/>
                  </a:lnTo>
                  <a:lnTo>
                    <a:pt x="368" y="72"/>
                  </a:lnTo>
                  <a:lnTo>
                    <a:pt x="342" y="72"/>
                  </a:lnTo>
                  <a:lnTo>
                    <a:pt x="317" y="70"/>
                  </a:lnTo>
                  <a:lnTo>
                    <a:pt x="287" y="67"/>
                  </a:lnTo>
                  <a:lnTo>
                    <a:pt x="256" y="65"/>
                  </a:lnTo>
                  <a:lnTo>
                    <a:pt x="222" y="61"/>
                  </a:lnTo>
                  <a:lnTo>
                    <a:pt x="186" y="59"/>
                  </a:lnTo>
                  <a:lnTo>
                    <a:pt x="148" y="55"/>
                  </a:lnTo>
                  <a:lnTo>
                    <a:pt x="108" y="53"/>
                  </a:lnTo>
                  <a:lnTo>
                    <a:pt x="66" y="50"/>
                  </a:lnTo>
                  <a:lnTo>
                    <a:pt x="24" y="48"/>
                  </a:lnTo>
                  <a:lnTo>
                    <a:pt x="13" y="46"/>
                  </a:lnTo>
                  <a:lnTo>
                    <a:pt x="7" y="44"/>
                  </a:lnTo>
                  <a:lnTo>
                    <a:pt x="1" y="40"/>
                  </a:lnTo>
                  <a:lnTo>
                    <a:pt x="0" y="38"/>
                  </a:lnTo>
                  <a:lnTo>
                    <a:pt x="0" y="31"/>
                  </a:lnTo>
                  <a:lnTo>
                    <a:pt x="1" y="23"/>
                  </a:lnTo>
                  <a:lnTo>
                    <a:pt x="5" y="13"/>
                  </a:lnTo>
                  <a:lnTo>
                    <a:pt x="13" y="6"/>
                  </a:lnTo>
                  <a:lnTo>
                    <a:pt x="17" y="0"/>
                  </a:lnTo>
                  <a:lnTo>
                    <a:pt x="19" y="0"/>
                  </a:lnTo>
                  <a:lnTo>
                    <a:pt x="1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59" name="Freeform 235"/>
            <p:cNvSpPr>
              <a:spLocks/>
            </p:cNvSpPr>
            <p:nvPr/>
          </p:nvSpPr>
          <p:spPr bwMode="auto">
            <a:xfrm>
              <a:off x="2648" y="3582"/>
              <a:ext cx="31" cy="47"/>
            </a:xfrm>
            <a:custGeom>
              <a:avLst/>
              <a:gdLst>
                <a:gd name="T0" fmla="*/ 0 w 226"/>
                <a:gd name="T1" fmla="*/ 305 h 310"/>
                <a:gd name="T2" fmla="*/ 0 w 226"/>
                <a:gd name="T3" fmla="*/ 289 h 310"/>
                <a:gd name="T4" fmla="*/ 0 w 226"/>
                <a:gd name="T5" fmla="*/ 268 h 310"/>
                <a:gd name="T6" fmla="*/ 4 w 226"/>
                <a:gd name="T7" fmla="*/ 253 h 310"/>
                <a:gd name="T8" fmla="*/ 9 w 226"/>
                <a:gd name="T9" fmla="*/ 246 h 310"/>
                <a:gd name="T10" fmla="*/ 28 w 226"/>
                <a:gd name="T11" fmla="*/ 232 h 310"/>
                <a:gd name="T12" fmla="*/ 47 w 226"/>
                <a:gd name="T13" fmla="*/ 219 h 310"/>
                <a:gd name="T14" fmla="*/ 64 w 226"/>
                <a:gd name="T15" fmla="*/ 200 h 310"/>
                <a:gd name="T16" fmla="*/ 82 w 226"/>
                <a:gd name="T17" fmla="*/ 175 h 310"/>
                <a:gd name="T18" fmla="*/ 93 w 226"/>
                <a:gd name="T19" fmla="*/ 145 h 310"/>
                <a:gd name="T20" fmla="*/ 99 w 226"/>
                <a:gd name="T21" fmla="*/ 107 h 310"/>
                <a:gd name="T22" fmla="*/ 102 w 226"/>
                <a:gd name="T23" fmla="*/ 82 h 310"/>
                <a:gd name="T24" fmla="*/ 122 w 226"/>
                <a:gd name="T25" fmla="*/ 73 h 310"/>
                <a:gd name="T26" fmla="*/ 146 w 226"/>
                <a:gd name="T27" fmla="*/ 57 h 310"/>
                <a:gd name="T28" fmla="*/ 163 w 226"/>
                <a:gd name="T29" fmla="*/ 35 h 310"/>
                <a:gd name="T30" fmla="*/ 173 w 226"/>
                <a:gd name="T31" fmla="*/ 14 h 310"/>
                <a:gd name="T32" fmla="*/ 226 w 226"/>
                <a:gd name="T33" fmla="*/ 0 h 310"/>
                <a:gd name="T34" fmla="*/ 222 w 226"/>
                <a:gd name="T35" fmla="*/ 14 h 310"/>
                <a:gd name="T36" fmla="*/ 217 w 226"/>
                <a:gd name="T37" fmla="*/ 31 h 310"/>
                <a:gd name="T38" fmla="*/ 211 w 226"/>
                <a:gd name="T39" fmla="*/ 52 h 310"/>
                <a:gd name="T40" fmla="*/ 198 w 226"/>
                <a:gd name="T41" fmla="*/ 71 h 310"/>
                <a:gd name="T42" fmla="*/ 184 w 226"/>
                <a:gd name="T43" fmla="*/ 88 h 310"/>
                <a:gd name="T44" fmla="*/ 163 w 226"/>
                <a:gd name="T45" fmla="*/ 103 h 310"/>
                <a:gd name="T46" fmla="*/ 141 w 226"/>
                <a:gd name="T47" fmla="*/ 113 h 310"/>
                <a:gd name="T48" fmla="*/ 139 w 226"/>
                <a:gd name="T49" fmla="*/ 116 h 310"/>
                <a:gd name="T50" fmla="*/ 135 w 226"/>
                <a:gd name="T51" fmla="*/ 132 h 310"/>
                <a:gd name="T52" fmla="*/ 129 w 226"/>
                <a:gd name="T53" fmla="*/ 152 h 310"/>
                <a:gd name="T54" fmla="*/ 123 w 226"/>
                <a:gd name="T55" fmla="*/ 177 h 310"/>
                <a:gd name="T56" fmla="*/ 110 w 226"/>
                <a:gd name="T57" fmla="*/ 202 h 310"/>
                <a:gd name="T58" fmla="*/ 95 w 226"/>
                <a:gd name="T59" fmla="*/ 227 h 310"/>
                <a:gd name="T60" fmla="*/ 74 w 226"/>
                <a:gd name="T61" fmla="*/ 248 h 310"/>
                <a:gd name="T62" fmla="*/ 49 w 226"/>
                <a:gd name="T63" fmla="*/ 265 h 310"/>
                <a:gd name="T64" fmla="*/ 45 w 226"/>
                <a:gd name="T65" fmla="*/ 270 h 310"/>
                <a:gd name="T66" fmla="*/ 44 w 226"/>
                <a:gd name="T67" fmla="*/ 286 h 310"/>
                <a:gd name="T68" fmla="*/ 44 w 226"/>
                <a:gd name="T69" fmla="*/ 303 h 310"/>
                <a:gd name="T70" fmla="*/ 44 w 226"/>
                <a:gd name="T71" fmla="*/ 310 h 310"/>
                <a:gd name="T72" fmla="*/ 0 w 226"/>
                <a:gd name="T73" fmla="*/ 306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6" h="310">
                  <a:moveTo>
                    <a:pt x="0" y="306"/>
                  </a:moveTo>
                  <a:lnTo>
                    <a:pt x="0" y="305"/>
                  </a:lnTo>
                  <a:lnTo>
                    <a:pt x="0" y="299"/>
                  </a:lnTo>
                  <a:lnTo>
                    <a:pt x="0" y="289"/>
                  </a:lnTo>
                  <a:lnTo>
                    <a:pt x="0" y="280"/>
                  </a:lnTo>
                  <a:lnTo>
                    <a:pt x="0" y="268"/>
                  </a:lnTo>
                  <a:lnTo>
                    <a:pt x="2" y="259"/>
                  </a:lnTo>
                  <a:lnTo>
                    <a:pt x="4" y="253"/>
                  </a:lnTo>
                  <a:lnTo>
                    <a:pt x="6" y="249"/>
                  </a:lnTo>
                  <a:lnTo>
                    <a:pt x="9" y="246"/>
                  </a:lnTo>
                  <a:lnTo>
                    <a:pt x="23" y="238"/>
                  </a:lnTo>
                  <a:lnTo>
                    <a:pt x="28" y="232"/>
                  </a:lnTo>
                  <a:lnTo>
                    <a:pt x="38" y="227"/>
                  </a:lnTo>
                  <a:lnTo>
                    <a:pt x="47" y="219"/>
                  </a:lnTo>
                  <a:lnTo>
                    <a:pt x="59" y="211"/>
                  </a:lnTo>
                  <a:lnTo>
                    <a:pt x="64" y="200"/>
                  </a:lnTo>
                  <a:lnTo>
                    <a:pt x="74" y="189"/>
                  </a:lnTo>
                  <a:lnTo>
                    <a:pt x="82" y="175"/>
                  </a:lnTo>
                  <a:lnTo>
                    <a:pt x="91" y="162"/>
                  </a:lnTo>
                  <a:lnTo>
                    <a:pt x="93" y="145"/>
                  </a:lnTo>
                  <a:lnTo>
                    <a:pt x="99" y="126"/>
                  </a:lnTo>
                  <a:lnTo>
                    <a:pt x="99" y="107"/>
                  </a:lnTo>
                  <a:lnTo>
                    <a:pt x="101" y="88"/>
                  </a:lnTo>
                  <a:lnTo>
                    <a:pt x="102" y="82"/>
                  </a:lnTo>
                  <a:lnTo>
                    <a:pt x="112" y="80"/>
                  </a:lnTo>
                  <a:lnTo>
                    <a:pt x="122" y="73"/>
                  </a:lnTo>
                  <a:lnTo>
                    <a:pt x="135" y="67"/>
                  </a:lnTo>
                  <a:lnTo>
                    <a:pt x="146" y="57"/>
                  </a:lnTo>
                  <a:lnTo>
                    <a:pt x="160" y="44"/>
                  </a:lnTo>
                  <a:lnTo>
                    <a:pt x="163" y="35"/>
                  </a:lnTo>
                  <a:lnTo>
                    <a:pt x="171" y="27"/>
                  </a:lnTo>
                  <a:lnTo>
                    <a:pt x="173" y="14"/>
                  </a:lnTo>
                  <a:lnTo>
                    <a:pt x="177" y="4"/>
                  </a:lnTo>
                  <a:lnTo>
                    <a:pt x="226" y="0"/>
                  </a:lnTo>
                  <a:lnTo>
                    <a:pt x="224" y="2"/>
                  </a:lnTo>
                  <a:lnTo>
                    <a:pt x="222" y="14"/>
                  </a:lnTo>
                  <a:lnTo>
                    <a:pt x="218" y="21"/>
                  </a:lnTo>
                  <a:lnTo>
                    <a:pt x="217" y="31"/>
                  </a:lnTo>
                  <a:lnTo>
                    <a:pt x="213" y="40"/>
                  </a:lnTo>
                  <a:lnTo>
                    <a:pt x="211" y="52"/>
                  </a:lnTo>
                  <a:lnTo>
                    <a:pt x="203" y="61"/>
                  </a:lnTo>
                  <a:lnTo>
                    <a:pt x="198" y="71"/>
                  </a:lnTo>
                  <a:lnTo>
                    <a:pt x="190" y="80"/>
                  </a:lnTo>
                  <a:lnTo>
                    <a:pt x="184" y="88"/>
                  </a:lnTo>
                  <a:lnTo>
                    <a:pt x="173" y="95"/>
                  </a:lnTo>
                  <a:lnTo>
                    <a:pt x="163" y="103"/>
                  </a:lnTo>
                  <a:lnTo>
                    <a:pt x="152" y="107"/>
                  </a:lnTo>
                  <a:lnTo>
                    <a:pt x="141" y="113"/>
                  </a:lnTo>
                  <a:lnTo>
                    <a:pt x="139" y="113"/>
                  </a:lnTo>
                  <a:lnTo>
                    <a:pt x="139" y="116"/>
                  </a:lnTo>
                  <a:lnTo>
                    <a:pt x="137" y="122"/>
                  </a:lnTo>
                  <a:lnTo>
                    <a:pt x="135" y="132"/>
                  </a:lnTo>
                  <a:lnTo>
                    <a:pt x="131" y="139"/>
                  </a:lnTo>
                  <a:lnTo>
                    <a:pt x="129" y="152"/>
                  </a:lnTo>
                  <a:lnTo>
                    <a:pt x="125" y="164"/>
                  </a:lnTo>
                  <a:lnTo>
                    <a:pt x="123" y="177"/>
                  </a:lnTo>
                  <a:lnTo>
                    <a:pt x="116" y="189"/>
                  </a:lnTo>
                  <a:lnTo>
                    <a:pt x="110" y="202"/>
                  </a:lnTo>
                  <a:lnTo>
                    <a:pt x="102" y="213"/>
                  </a:lnTo>
                  <a:lnTo>
                    <a:pt x="95" y="227"/>
                  </a:lnTo>
                  <a:lnTo>
                    <a:pt x="85" y="238"/>
                  </a:lnTo>
                  <a:lnTo>
                    <a:pt x="74" y="248"/>
                  </a:lnTo>
                  <a:lnTo>
                    <a:pt x="61" y="257"/>
                  </a:lnTo>
                  <a:lnTo>
                    <a:pt x="49" y="265"/>
                  </a:lnTo>
                  <a:lnTo>
                    <a:pt x="45" y="265"/>
                  </a:lnTo>
                  <a:lnTo>
                    <a:pt x="45" y="270"/>
                  </a:lnTo>
                  <a:lnTo>
                    <a:pt x="44" y="278"/>
                  </a:lnTo>
                  <a:lnTo>
                    <a:pt x="44" y="286"/>
                  </a:lnTo>
                  <a:lnTo>
                    <a:pt x="44" y="293"/>
                  </a:lnTo>
                  <a:lnTo>
                    <a:pt x="44" y="303"/>
                  </a:lnTo>
                  <a:lnTo>
                    <a:pt x="44" y="306"/>
                  </a:lnTo>
                  <a:lnTo>
                    <a:pt x="44" y="310"/>
                  </a:lnTo>
                  <a:lnTo>
                    <a:pt x="0" y="306"/>
                  </a:lnTo>
                  <a:lnTo>
                    <a:pt x="0" y="30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60" name="Freeform 236"/>
            <p:cNvSpPr>
              <a:spLocks/>
            </p:cNvSpPr>
            <p:nvPr/>
          </p:nvSpPr>
          <p:spPr bwMode="auto">
            <a:xfrm>
              <a:off x="2672" y="3581"/>
              <a:ext cx="47" cy="7"/>
            </a:xfrm>
            <a:custGeom>
              <a:avLst/>
              <a:gdLst>
                <a:gd name="T0" fmla="*/ 0 w 338"/>
                <a:gd name="T1" fmla="*/ 1 h 45"/>
                <a:gd name="T2" fmla="*/ 2 w 338"/>
                <a:gd name="T3" fmla="*/ 1 h 45"/>
                <a:gd name="T4" fmla="*/ 7 w 338"/>
                <a:gd name="T5" fmla="*/ 1 h 45"/>
                <a:gd name="T6" fmla="*/ 17 w 338"/>
                <a:gd name="T7" fmla="*/ 1 h 45"/>
                <a:gd name="T8" fmla="*/ 32 w 338"/>
                <a:gd name="T9" fmla="*/ 1 h 45"/>
                <a:gd name="T10" fmla="*/ 47 w 338"/>
                <a:gd name="T11" fmla="*/ 0 h 45"/>
                <a:gd name="T12" fmla="*/ 66 w 338"/>
                <a:gd name="T13" fmla="*/ 0 h 45"/>
                <a:gd name="T14" fmla="*/ 89 w 338"/>
                <a:gd name="T15" fmla="*/ 0 h 45"/>
                <a:gd name="T16" fmla="*/ 114 w 338"/>
                <a:gd name="T17" fmla="*/ 0 h 45"/>
                <a:gd name="T18" fmla="*/ 138 w 338"/>
                <a:gd name="T19" fmla="*/ 0 h 45"/>
                <a:gd name="T20" fmla="*/ 165 w 338"/>
                <a:gd name="T21" fmla="*/ 0 h 45"/>
                <a:gd name="T22" fmla="*/ 192 w 338"/>
                <a:gd name="T23" fmla="*/ 0 h 45"/>
                <a:gd name="T24" fmla="*/ 222 w 338"/>
                <a:gd name="T25" fmla="*/ 1 h 45"/>
                <a:gd name="T26" fmla="*/ 251 w 338"/>
                <a:gd name="T27" fmla="*/ 1 h 45"/>
                <a:gd name="T28" fmla="*/ 281 w 338"/>
                <a:gd name="T29" fmla="*/ 1 h 45"/>
                <a:gd name="T30" fmla="*/ 310 w 338"/>
                <a:gd name="T31" fmla="*/ 3 h 45"/>
                <a:gd name="T32" fmla="*/ 338 w 338"/>
                <a:gd name="T33" fmla="*/ 7 h 45"/>
                <a:gd name="T34" fmla="*/ 338 w 338"/>
                <a:gd name="T35" fmla="*/ 45 h 45"/>
                <a:gd name="T36" fmla="*/ 336 w 338"/>
                <a:gd name="T37" fmla="*/ 43 h 45"/>
                <a:gd name="T38" fmla="*/ 332 w 338"/>
                <a:gd name="T39" fmla="*/ 43 h 45"/>
                <a:gd name="T40" fmla="*/ 325 w 338"/>
                <a:gd name="T41" fmla="*/ 43 h 45"/>
                <a:gd name="T42" fmla="*/ 315 w 338"/>
                <a:gd name="T43" fmla="*/ 43 h 45"/>
                <a:gd name="T44" fmla="*/ 304 w 338"/>
                <a:gd name="T45" fmla="*/ 41 h 45"/>
                <a:gd name="T46" fmla="*/ 289 w 338"/>
                <a:gd name="T47" fmla="*/ 41 h 45"/>
                <a:gd name="T48" fmla="*/ 272 w 338"/>
                <a:gd name="T49" fmla="*/ 41 h 45"/>
                <a:gd name="T50" fmla="*/ 254 w 338"/>
                <a:gd name="T51" fmla="*/ 41 h 45"/>
                <a:gd name="T52" fmla="*/ 230 w 338"/>
                <a:gd name="T53" fmla="*/ 41 h 45"/>
                <a:gd name="T54" fmla="*/ 205 w 338"/>
                <a:gd name="T55" fmla="*/ 41 h 45"/>
                <a:gd name="T56" fmla="*/ 178 w 338"/>
                <a:gd name="T57" fmla="*/ 39 h 45"/>
                <a:gd name="T58" fmla="*/ 148 w 338"/>
                <a:gd name="T59" fmla="*/ 39 h 45"/>
                <a:gd name="T60" fmla="*/ 114 w 338"/>
                <a:gd name="T61" fmla="*/ 39 h 45"/>
                <a:gd name="T62" fmla="*/ 80 w 338"/>
                <a:gd name="T63" fmla="*/ 39 h 45"/>
                <a:gd name="T64" fmla="*/ 40 w 338"/>
                <a:gd name="T65" fmla="*/ 39 h 45"/>
                <a:gd name="T66" fmla="*/ 0 w 338"/>
                <a:gd name="T67" fmla="*/ 39 h 45"/>
                <a:gd name="T68" fmla="*/ 0 w 338"/>
                <a:gd name="T69" fmla="*/ 1 h 45"/>
                <a:gd name="T70" fmla="*/ 0 w 338"/>
                <a:gd name="T71"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8" h="45">
                  <a:moveTo>
                    <a:pt x="0" y="1"/>
                  </a:moveTo>
                  <a:lnTo>
                    <a:pt x="2" y="1"/>
                  </a:lnTo>
                  <a:lnTo>
                    <a:pt x="7" y="1"/>
                  </a:lnTo>
                  <a:lnTo>
                    <a:pt x="17" y="1"/>
                  </a:lnTo>
                  <a:lnTo>
                    <a:pt x="32" y="1"/>
                  </a:lnTo>
                  <a:lnTo>
                    <a:pt x="47" y="0"/>
                  </a:lnTo>
                  <a:lnTo>
                    <a:pt x="66" y="0"/>
                  </a:lnTo>
                  <a:lnTo>
                    <a:pt x="89" y="0"/>
                  </a:lnTo>
                  <a:lnTo>
                    <a:pt x="114" y="0"/>
                  </a:lnTo>
                  <a:lnTo>
                    <a:pt x="138" y="0"/>
                  </a:lnTo>
                  <a:lnTo>
                    <a:pt x="165" y="0"/>
                  </a:lnTo>
                  <a:lnTo>
                    <a:pt x="192" y="0"/>
                  </a:lnTo>
                  <a:lnTo>
                    <a:pt x="222" y="1"/>
                  </a:lnTo>
                  <a:lnTo>
                    <a:pt x="251" y="1"/>
                  </a:lnTo>
                  <a:lnTo>
                    <a:pt x="281" y="1"/>
                  </a:lnTo>
                  <a:lnTo>
                    <a:pt x="310" y="3"/>
                  </a:lnTo>
                  <a:lnTo>
                    <a:pt x="338" y="7"/>
                  </a:lnTo>
                  <a:lnTo>
                    <a:pt x="338" y="45"/>
                  </a:lnTo>
                  <a:lnTo>
                    <a:pt x="336" y="43"/>
                  </a:lnTo>
                  <a:lnTo>
                    <a:pt x="332" y="43"/>
                  </a:lnTo>
                  <a:lnTo>
                    <a:pt x="325" y="43"/>
                  </a:lnTo>
                  <a:lnTo>
                    <a:pt x="315" y="43"/>
                  </a:lnTo>
                  <a:lnTo>
                    <a:pt x="304" y="41"/>
                  </a:lnTo>
                  <a:lnTo>
                    <a:pt x="289" y="41"/>
                  </a:lnTo>
                  <a:lnTo>
                    <a:pt x="272" y="41"/>
                  </a:lnTo>
                  <a:lnTo>
                    <a:pt x="254" y="41"/>
                  </a:lnTo>
                  <a:lnTo>
                    <a:pt x="230" y="41"/>
                  </a:lnTo>
                  <a:lnTo>
                    <a:pt x="205" y="41"/>
                  </a:lnTo>
                  <a:lnTo>
                    <a:pt x="178" y="39"/>
                  </a:lnTo>
                  <a:lnTo>
                    <a:pt x="148" y="39"/>
                  </a:lnTo>
                  <a:lnTo>
                    <a:pt x="114" y="39"/>
                  </a:lnTo>
                  <a:lnTo>
                    <a:pt x="80" y="39"/>
                  </a:lnTo>
                  <a:lnTo>
                    <a:pt x="40" y="39"/>
                  </a:lnTo>
                  <a:lnTo>
                    <a:pt x="0" y="39"/>
                  </a:lnTo>
                  <a:lnTo>
                    <a:pt x="0" y="1"/>
                  </a:ln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61" name="Freeform 237"/>
            <p:cNvSpPr>
              <a:spLocks/>
            </p:cNvSpPr>
            <p:nvPr/>
          </p:nvSpPr>
          <p:spPr bwMode="auto">
            <a:xfrm>
              <a:off x="2713" y="3582"/>
              <a:ext cx="6" cy="47"/>
            </a:xfrm>
            <a:custGeom>
              <a:avLst/>
              <a:gdLst>
                <a:gd name="T0" fmla="*/ 40 w 48"/>
                <a:gd name="T1" fmla="*/ 0 h 302"/>
                <a:gd name="T2" fmla="*/ 40 w 48"/>
                <a:gd name="T3" fmla="*/ 4 h 302"/>
                <a:gd name="T4" fmla="*/ 40 w 48"/>
                <a:gd name="T5" fmla="*/ 10 h 302"/>
                <a:gd name="T6" fmla="*/ 42 w 48"/>
                <a:gd name="T7" fmla="*/ 19 h 302"/>
                <a:gd name="T8" fmla="*/ 42 w 48"/>
                <a:gd name="T9" fmla="*/ 31 h 302"/>
                <a:gd name="T10" fmla="*/ 42 w 48"/>
                <a:gd name="T11" fmla="*/ 44 h 302"/>
                <a:gd name="T12" fmla="*/ 44 w 48"/>
                <a:gd name="T13" fmla="*/ 57 h 302"/>
                <a:gd name="T14" fmla="*/ 46 w 48"/>
                <a:gd name="T15" fmla="*/ 76 h 302"/>
                <a:gd name="T16" fmla="*/ 46 w 48"/>
                <a:gd name="T17" fmla="*/ 95 h 302"/>
                <a:gd name="T18" fmla="*/ 48 w 48"/>
                <a:gd name="T19" fmla="*/ 120 h 302"/>
                <a:gd name="T20" fmla="*/ 48 w 48"/>
                <a:gd name="T21" fmla="*/ 143 h 302"/>
                <a:gd name="T22" fmla="*/ 48 w 48"/>
                <a:gd name="T23" fmla="*/ 171 h 302"/>
                <a:gd name="T24" fmla="*/ 48 w 48"/>
                <a:gd name="T25" fmla="*/ 200 h 302"/>
                <a:gd name="T26" fmla="*/ 48 w 48"/>
                <a:gd name="T27" fmla="*/ 230 h 302"/>
                <a:gd name="T28" fmla="*/ 48 w 48"/>
                <a:gd name="T29" fmla="*/ 263 h 302"/>
                <a:gd name="T30" fmla="*/ 48 w 48"/>
                <a:gd name="T31" fmla="*/ 301 h 302"/>
                <a:gd name="T32" fmla="*/ 2 w 48"/>
                <a:gd name="T33" fmla="*/ 302 h 302"/>
                <a:gd name="T34" fmla="*/ 2 w 48"/>
                <a:gd name="T35" fmla="*/ 301 h 302"/>
                <a:gd name="T36" fmla="*/ 2 w 48"/>
                <a:gd name="T37" fmla="*/ 295 h 302"/>
                <a:gd name="T38" fmla="*/ 2 w 48"/>
                <a:gd name="T39" fmla="*/ 285 h 302"/>
                <a:gd name="T40" fmla="*/ 2 w 48"/>
                <a:gd name="T41" fmla="*/ 276 h 302"/>
                <a:gd name="T42" fmla="*/ 2 w 48"/>
                <a:gd name="T43" fmla="*/ 261 h 302"/>
                <a:gd name="T44" fmla="*/ 2 w 48"/>
                <a:gd name="T45" fmla="*/ 245 h 302"/>
                <a:gd name="T46" fmla="*/ 4 w 48"/>
                <a:gd name="T47" fmla="*/ 226 h 302"/>
                <a:gd name="T48" fmla="*/ 6 w 48"/>
                <a:gd name="T49" fmla="*/ 207 h 302"/>
                <a:gd name="T50" fmla="*/ 6 w 48"/>
                <a:gd name="T51" fmla="*/ 183 h 302"/>
                <a:gd name="T52" fmla="*/ 6 w 48"/>
                <a:gd name="T53" fmla="*/ 160 h 302"/>
                <a:gd name="T54" fmla="*/ 6 w 48"/>
                <a:gd name="T55" fmla="*/ 135 h 302"/>
                <a:gd name="T56" fmla="*/ 6 w 48"/>
                <a:gd name="T57" fmla="*/ 110 h 302"/>
                <a:gd name="T58" fmla="*/ 4 w 48"/>
                <a:gd name="T59" fmla="*/ 84 h 302"/>
                <a:gd name="T60" fmla="*/ 2 w 48"/>
                <a:gd name="T61" fmla="*/ 57 h 302"/>
                <a:gd name="T62" fmla="*/ 2 w 48"/>
                <a:gd name="T63" fmla="*/ 31 h 302"/>
                <a:gd name="T64" fmla="*/ 0 w 48"/>
                <a:gd name="T65" fmla="*/ 6 h 302"/>
                <a:gd name="T66" fmla="*/ 40 w 48"/>
                <a:gd name="T67" fmla="*/ 0 h 302"/>
                <a:gd name="T68" fmla="*/ 40 w 48"/>
                <a:gd name="T69"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302">
                  <a:moveTo>
                    <a:pt x="40" y="0"/>
                  </a:moveTo>
                  <a:lnTo>
                    <a:pt x="40" y="4"/>
                  </a:lnTo>
                  <a:lnTo>
                    <a:pt x="40" y="10"/>
                  </a:lnTo>
                  <a:lnTo>
                    <a:pt x="42" y="19"/>
                  </a:lnTo>
                  <a:lnTo>
                    <a:pt x="42" y="31"/>
                  </a:lnTo>
                  <a:lnTo>
                    <a:pt x="42" y="44"/>
                  </a:lnTo>
                  <a:lnTo>
                    <a:pt x="44" y="57"/>
                  </a:lnTo>
                  <a:lnTo>
                    <a:pt x="46" y="76"/>
                  </a:lnTo>
                  <a:lnTo>
                    <a:pt x="46" y="95"/>
                  </a:lnTo>
                  <a:lnTo>
                    <a:pt x="48" y="120"/>
                  </a:lnTo>
                  <a:lnTo>
                    <a:pt x="48" y="143"/>
                  </a:lnTo>
                  <a:lnTo>
                    <a:pt x="48" y="171"/>
                  </a:lnTo>
                  <a:lnTo>
                    <a:pt x="48" y="200"/>
                  </a:lnTo>
                  <a:lnTo>
                    <a:pt x="48" y="230"/>
                  </a:lnTo>
                  <a:lnTo>
                    <a:pt x="48" y="263"/>
                  </a:lnTo>
                  <a:lnTo>
                    <a:pt x="48" y="301"/>
                  </a:lnTo>
                  <a:lnTo>
                    <a:pt x="2" y="302"/>
                  </a:lnTo>
                  <a:lnTo>
                    <a:pt x="2" y="301"/>
                  </a:lnTo>
                  <a:lnTo>
                    <a:pt x="2" y="295"/>
                  </a:lnTo>
                  <a:lnTo>
                    <a:pt x="2" y="285"/>
                  </a:lnTo>
                  <a:lnTo>
                    <a:pt x="2" y="276"/>
                  </a:lnTo>
                  <a:lnTo>
                    <a:pt x="2" y="261"/>
                  </a:lnTo>
                  <a:lnTo>
                    <a:pt x="2" y="245"/>
                  </a:lnTo>
                  <a:lnTo>
                    <a:pt x="4" y="226"/>
                  </a:lnTo>
                  <a:lnTo>
                    <a:pt x="6" y="207"/>
                  </a:lnTo>
                  <a:lnTo>
                    <a:pt x="6" y="183"/>
                  </a:lnTo>
                  <a:lnTo>
                    <a:pt x="6" y="160"/>
                  </a:lnTo>
                  <a:lnTo>
                    <a:pt x="6" y="135"/>
                  </a:lnTo>
                  <a:lnTo>
                    <a:pt x="6" y="110"/>
                  </a:lnTo>
                  <a:lnTo>
                    <a:pt x="4" y="84"/>
                  </a:lnTo>
                  <a:lnTo>
                    <a:pt x="2" y="57"/>
                  </a:lnTo>
                  <a:lnTo>
                    <a:pt x="2" y="31"/>
                  </a:lnTo>
                  <a:lnTo>
                    <a:pt x="0" y="6"/>
                  </a:lnTo>
                  <a:lnTo>
                    <a:pt x="40" y="0"/>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62" name="Freeform 238"/>
            <p:cNvSpPr>
              <a:spLocks/>
            </p:cNvSpPr>
            <p:nvPr/>
          </p:nvSpPr>
          <p:spPr bwMode="auto">
            <a:xfrm>
              <a:off x="2499" y="3592"/>
              <a:ext cx="8" cy="56"/>
            </a:xfrm>
            <a:custGeom>
              <a:avLst/>
              <a:gdLst>
                <a:gd name="T0" fmla="*/ 40 w 55"/>
                <a:gd name="T1" fmla="*/ 4 h 369"/>
                <a:gd name="T2" fmla="*/ 40 w 55"/>
                <a:gd name="T3" fmla="*/ 4 h 369"/>
                <a:gd name="T4" fmla="*/ 40 w 55"/>
                <a:gd name="T5" fmla="*/ 13 h 369"/>
                <a:gd name="T6" fmla="*/ 40 w 55"/>
                <a:gd name="T7" fmla="*/ 27 h 369"/>
                <a:gd name="T8" fmla="*/ 42 w 55"/>
                <a:gd name="T9" fmla="*/ 44 h 369"/>
                <a:gd name="T10" fmla="*/ 42 w 55"/>
                <a:gd name="T11" fmla="*/ 63 h 369"/>
                <a:gd name="T12" fmla="*/ 44 w 55"/>
                <a:gd name="T13" fmla="*/ 89 h 369"/>
                <a:gd name="T14" fmla="*/ 44 w 55"/>
                <a:gd name="T15" fmla="*/ 114 h 369"/>
                <a:gd name="T16" fmla="*/ 46 w 55"/>
                <a:gd name="T17" fmla="*/ 143 h 369"/>
                <a:gd name="T18" fmla="*/ 46 w 55"/>
                <a:gd name="T19" fmla="*/ 171 h 369"/>
                <a:gd name="T20" fmla="*/ 48 w 55"/>
                <a:gd name="T21" fmla="*/ 202 h 369"/>
                <a:gd name="T22" fmla="*/ 50 w 55"/>
                <a:gd name="T23" fmla="*/ 232 h 369"/>
                <a:gd name="T24" fmla="*/ 51 w 55"/>
                <a:gd name="T25" fmla="*/ 262 h 369"/>
                <a:gd name="T26" fmla="*/ 51 w 55"/>
                <a:gd name="T27" fmla="*/ 291 h 369"/>
                <a:gd name="T28" fmla="*/ 51 w 55"/>
                <a:gd name="T29" fmla="*/ 319 h 369"/>
                <a:gd name="T30" fmla="*/ 53 w 55"/>
                <a:gd name="T31" fmla="*/ 342 h 369"/>
                <a:gd name="T32" fmla="*/ 55 w 55"/>
                <a:gd name="T33" fmla="*/ 367 h 369"/>
                <a:gd name="T34" fmla="*/ 13 w 55"/>
                <a:gd name="T35" fmla="*/ 369 h 369"/>
                <a:gd name="T36" fmla="*/ 12 w 55"/>
                <a:gd name="T37" fmla="*/ 367 h 369"/>
                <a:gd name="T38" fmla="*/ 12 w 55"/>
                <a:gd name="T39" fmla="*/ 359 h 369"/>
                <a:gd name="T40" fmla="*/ 12 w 55"/>
                <a:gd name="T41" fmla="*/ 346 h 369"/>
                <a:gd name="T42" fmla="*/ 12 w 55"/>
                <a:gd name="T43" fmla="*/ 333 h 369"/>
                <a:gd name="T44" fmla="*/ 10 w 55"/>
                <a:gd name="T45" fmla="*/ 314 h 369"/>
                <a:gd name="T46" fmla="*/ 10 w 55"/>
                <a:gd name="T47" fmla="*/ 291 h 369"/>
                <a:gd name="T48" fmla="*/ 10 w 55"/>
                <a:gd name="T49" fmla="*/ 268 h 369"/>
                <a:gd name="T50" fmla="*/ 10 w 55"/>
                <a:gd name="T51" fmla="*/ 242 h 369"/>
                <a:gd name="T52" fmla="*/ 8 w 55"/>
                <a:gd name="T53" fmla="*/ 213 h 369"/>
                <a:gd name="T54" fmla="*/ 6 w 55"/>
                <a:gd name="T55" fmla="*/ 183 h 369"/>
                <a:gd name="T56" fmla="*/ 6 w 55"/>
                <a:gd name="T57" fmla="*/ 152 h 369"/>
                <a:gd name="T58" fmla="*/ 6 w 55"/>
                <a:gd name="T59" fmla="*/ 122 h 369"/>
                <a:gd name="T60" fmla="*/ 4 w 55"/>
                <a:gd name="T61" fmla="*/ 89 h 369"/>
                <a:gd name="T62" fmla="*/ 2 w 55"/>
                <a:gd name="T63" fmla="*/ 59 h 369"/>
                <a:gd name="T64" fmla="*/ 0 w 55"/>
                <a:gd name="T65" fmla="*/ 29 h 369"/>
                <a:gd name="T66" fmla="*/ 0 w 55"/>
                <a:gd name="T67" fmla="*/ 0 h 369"/>
                <a:gd name="T68" fmla="*/ 40 w 55"/>
                <a:gd name="T69" fmla="*/ 4 h 369"/>
                <a:gd name="T70" fmla="*/ 40 w 55"/>
                <a:gd name="T71" fmla="*/ 4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9">
                  <a:moveTo>
                    <a:pt x="40" y="4"/>
                  </a:moveTo>
                  <a:lnTo>
                    <a:pt x="40" y="4"/>
                  </a:lnTo>
                  <a:lnTo>
                    <a:pt x="40" y="13"/>
                  </a:lnTo>
                  <a:lnTo>
                    <a:pt x="40" y="27"/>
                  </a:lnTo>
                  <a:lnTo>
                    <a:pt x="42" y="44"/>
                  </a:lnTo>
                  <a:lnTo>
                    <a:pt x="42" y="63"/>
                  </a:lnTo>
                  <a:lnTo>
                    <a:pt x="44" y="89"/>
                  </a:lnTo>
                  <a:lnTo>
                    <a:pt x="44" y="114"/>
                  </a:lnTo>
                  <a:lnTo>
                    <a:pt x="46" y="143"/>
                  </a:lnTo>
                  <a:lnTo>
                    <a:pt x="46" y="171"/>
                  </a:lnTo>
                  <a:lnTo>
                    <a:pt x="48" y="202"/>
                  </a:lnTo>
                  <a:lnTo>
                    <a:pt x="50" y="232"/>
                  </a:lnTo>
                  <a:lnTo>
                    <a:pt x="51" y="262"/>
                  </a:lnTo>
                  <a:lnTo>
                    <a:pt x="51" y="291"/>
                  </a:lnTo>
                  <a:lnTo>
                    <a:pt x="51" y="319"/>
                  </a:lnTo>
                  <a:lnTo>
                    <a:pt x="53" y="342"/>
                  </a:lnTo>
                  <a:lnTo>
                    <a:pt x="55" y="367"/>
                  </a:lnTo>
                  <a:lnTo>
                    <a:pt x="13" y="369"/>
                  </a:lnTo>
                  <a:lnTo>
                    <a:pt x="12" y="367"/>
                  </a:lnTo>
                  <a:lnTo>
                    <a:pt x="12" y="359"/>
                  </a:lnTo>
                  <a:lnTo>
                    <a:pt x="12" y="346"/>
                  </a:lnTo>
                  <a:lnTo>
                    <a:pt x="12" y="333"/>
                  </a:lnTo>
                  <a:lnTo>
                    <a:pt x="10" y="314"/>
                  </a:lnTo>
                  <a:lnTo>
                    <a:pt x="10" y="291"/>
                  </a:lnTo>
                  <a:lnTo>
                    <a:pt x="10" y="268"/>
                  </a:lnTo>
                  <a:lnTo>
                    <a:pt x="10" y="242"/>
                  </a:lnTo>
                  <a:lnTo>
                    <a:pt x="8" y="213"/>
                  </a:lnTo>
                  <a:lnTo>
                    <a:pt x="6" y="183"/>
                  </a:lnTo>
                  <a:lnTo>
                    <a:pt x="6" y="152"/>
                  </a:lnTo>
                  <a:lnTo>
                    <a:pt x="6" y="122"/>
                  </a:lnTo>
                  <a:lnTo>
                    <a:pt x="4" y="89"/>
                  </a:lnTo>
                  <a:lnTo>
                    <a:pt x="2" y="59"/>
                  </a:lnTo>
                  <a:lnTo>
                    <a:pt x="0" y="29"/>
                  </a:lnTo>
                  <a:lnTo>
                    <a:pt x="0" y="0"/>
                  </a:lnTo>
                  <a:lnTo>
                    <a:pt x="40" y="4"/>
                  </a:lnTo>
                  <a:lnTo>
                    <a:pt x="4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63" name="Freeform 239"/>
            <p:cNvSpPr>
              <a:spLocks/>
            </p:cNvSpPr>
            <p:nvPr/>
          </p:nvSpPr>
          <p:spPr bwMode="auto">
            <a:xfrm>
              <a:off x="2550" y="3644"/>
              <a:ext cx="71" cy="7"/>
            </a:xfrm>
            <a:custGeom>
              <a:avLst/>
              <a:gdLst>
                <a:gd name="T0" fmla="*/ 0 w 515"/>
                <a:gd name="T1" fmla="*/ 40 h 48"/>
                <a:gd name="T2" fmla="*/ 2 w 515"/>
                <a:gd name="T3" fmla="*/ 38 h 48"/>
                <a:gd name="T4" fmla="*/ 11 w 515"/>
                <a:gd name="T5" fmla="*/ 38 h 48"/>
                <a:gd name="T6" fmla="*/ 25 w 515"/>
                <a:gd name="T7" fmla="*/ 38 h 48"/>
                <a:gd name="T8" fmla="*/ 45 w 515"/>
                <a:gd name="T9" fmla="*/ 38 h 48"/>
                <a:gd name="T10" fmla="*/ 68 w 515"/>
                <a:gd name="T11" fmla="*/ 38 h 48"/>
                <a:gd name="T12" fmla="*/ 97 w 515"/>
                <a:gd name="T13" fmla="*/ 38 h 48"/>
                <a:gd name="T14" fmla="*/ 129 w 515"/>
                <a:gd name="T15" fmla="*/ 38 h 48"/>
                <a:gd name="T16" fmla="*/ 167 w 515"/>
                <a:gd name="T17" fmla="*/ 38 h 48"/>
                <a:gd name="T18" fmla="*/ 203 w 515"/>
                <a:gd name="T19" fmla="*/ 38 h 48"/>
                <a:gd name="T20" fmla="*/ 245 w 515"/>
                <a:gd name="T21" fmla="*/ 38 h 48"/>
                <a:gd name="T22" fmla="*/ 287 w 515"/>
                <a:gd name="T23" fmla="*/ 38 h 48"/>
                <a:gd name="T24" fmla="*/ 331 w 515"/>
                <a:gd name="T25" fmla="*/ 38 h 48"/>
                <a:gd name="T26" fmla="*/ 376 w 515"/>
                <a:gd name="T27" fmla="*/ 38 h 48"/>
                <a:gd name="T28" fmla="*/ 422 w 515"/>
                <a:gd name="T29" fmla="*/ 42 h 48"/>
                <a:gd name="T30" fmla="*/ 468 w 515"/>
                <a:gd name="T31" fmla="*/ 44 h 48"/>
                <a:gd name="T32" fmla="*/ 515 w 515"/>
                <a:gd name="T33" fmla="*/ 48 h 48"/>
                <a:gd name="T34" fmla="*/ 515 w 515"/>
                <a:gd name="T35" fmla="*/ 4 h 48"/>
                <a:gd name="T36" fmla="*/ 511 w 515"/>
                <a:gd name="T37" fmla="*/ 2 h 48"/>
                <a:gd name="T38" fmla="*/ 502 w 515"/>
                <a:gd name="T39" fmla="*/ 2 h 48"/>
                <a:gd name="T40" fmla="*/ 488 w 515"/>
                <a:gd name="T41" fmla="*/ 2 h 48"/>
                <a:gd name="T42" fmla="*/ 469 w 515"/>
                <a:gd name="T43" fmla="*/ 2 h 48"/>
                <a:gd name="T44" fmla="*/ 443 w 515"/>
                <a:gd name="T45" fmla="*/ 0 h 48"/>
                <a:gd name="T46" fmla="*/ 414 w 515"/>
                <a:gd name="T47" fmla="*/ 0 h 48"/>
                <a:gd name="T48" fmla="*/ 382 w 515"/>
                <a:gd name="T49" fmla="*/ 0 h 48"/>
                <a:gd name="T50" fmla="*/ 348 w 515"/>
                <a:gd name="T51" fmla="*/ 0 h 48"/>
                <a:gd name="T52" fmla="*/ 308 w 515"/>
                <a:gd name="T53" fmla="*/ 0 h 48"/>
                <a:gd name="T54" fmla="*/ 268 w 515"/>
                <a:gd name="T55" fmla="*/ 0 h 48"/>
                <a:gd name="T56" fmla="*/ 224 w 515"/>
                <a:gd name="T57" fmla="*/ 0 h 48"/>
                <a:gd name="T58" fmla="*/ 180 w 515"/>
                <a:gd name="T59" fmla="*/ 0 h 48"/>
                <a:gd name="T60" fmla="*/ 135 w 515"/>
                <a:gd name="T61" fmla="*/ 0 h 48"/>
                <a:gd name="T62" fmla="*/ 89 w 515"/>
                <a:gd name="T63" fmla="*/ 0 h 48"/>
                <a:gd name="T64" fmla="*/ 44 w 515"/>
                <a:gd name="T65" fmla="*/ 2 h 48"/>
                <a:gd name="T66" fmla="*/ 0 w 515"/>
                <a:gd name="T67" fmla="*/ 4 h 48"/>
                <a:gd name="T68" fmla="*/ 0 w 515"/>
                <a:gd name="T69" fmla="*/ 40 h 48"/>
                <a:gd name="T70" fmla="*/ 0 w 515"/>
                <a:gd name="T71"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5" h="48">
                  <a:moveTo>
                    <a:pt x="0" y="40"/>
                  </a:moveTo>
                  <a:lnTo>
                    <a:pt x="2" y="38"/>
                  </a:lnTo>
                  <a:lnTo>
                    <a:pt x="11" y="38"/>
                  </a:lnTo>
                  <a:lnTo>
                    <a:pt x="25" y="38"/>
                  </a:lnTo>
                  <a:lnTo>
                    <a:pt x="45" y="38"/>
                  </a:lnTo>
                  <a:lnTo>
                    <a:pt x="68" y="38"/>
                  </a:lnTo>
                  <a:lnTo>
                    <a:pt x="97" y="38"/>
                  </a:lnTo>
                  <a:lnTo>
                    <a:pt x="129" y="38"/>
                  </a:lnTo>
                  <a:lnTo>
                    <a:pt x="167" y="38"/>
                  </a:lnTo>
                  <a:lnTo>
                    <a:pt x="203" y="38"/>
                  </a:lnTo>
                  <a:lnTo>
                    <a:pt x="245" y="38"/>
                  </a:lnTo>
                  <a:lnTo>
                    <a:pt x="287" y="38"/>
                  </a:lnTo>
                  <a:lnTo>
                    <a:pt x="331" y="38"/>
                  </a:lnTo>
                  <a:lnTo>
                    <a:pt x="376" y="38"/>
                  </a:lnTo>
                  <a:lnTo>
                    <a:pt x="422" y="42"/>
                  </a:lnTo>
                  <a:lnTo>
                    <a:pt x="468" y="44"/>
                  </a:lnTo>
                  <a:lnTo>
                    <a:pt x="515" y="48"/>
                  </a:lnTo>
                  <a:lnTo>
                    <a:pt x="515" y="4"/>
                  </a:lnTo>
                  <a:lnTo>
                    <a:pt x="511" y="2"/>
                  </a:lnTo>
                  <a:lnTo>
                    <a:pt x="502" y="2"/>
                  </a:lnTo>
                  <a:lnTo>
                    <a:pt x="488" y="2"/>
                  </a:lnTo>
                  <a:lnTo>
                    <a:pt x="469" y="2"/>
                  </a:lnTo>
                  <a:lnTo>
                    <a:pt x="443" y="0"/>
                  </a:lnTo>
                  <a:lnTo>
                    <a:pt x="414" y="0"/>
                  </a:lnTo>
                  <a:lnTo>
                    <a:pt x="382" y="0"/>
                  </a:lnTo>
                  <a:lnTo>
                    <a:pt x="348" y="0"/>
                  </a:lnTo>
                  <a:lnTo>
                    <a:pt x="308" y="0"/>
                  </a:lnTo>
                  <a:lnTo>
                    <a:pt x="268" y="0"/>
                  </a:lnTo>
                  <a:lnTo>
                    <a:pt x="224" y="0"/>
                  </a:lnTo>
                  <a:lnTo>
                    <a:pt x="180" y="0"/>
                  </a:lnTo>
                  <a:lnTo>
                    <a:pt x="135" y="0"/>
                  </a:lnTo>
                  <a:lnTo>
                    <a:pt x="89" y="0"/>
                  </a:lnTo>
                  <a:lnTo>
                    <a:pt x="44" y="2"/>
                  </a:lnTo>
                  <a:lnTo>
                    <a:pt x="0" y="4"/>
                  </a:lnTo>
                  <a:lnTo>
                    <a:pt x="0" y="40"/>
                  </a:lnTo>
                  <a:lnTo>
                    <a:pt x="0"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64" name="Freeform 240"/>
            <p:cNvSpPr>
              <a:spLocks/>
            </p:cNvSpPr>
            <p:nvPr/>
          </p:nvSpPr>
          <p:spPr bwMode="auto">
            <a:xfrm>
              <a:off x="2550" y="3659"/>
              <a:ext cx="71" cy="7"/>
            </a:xfrm>
            <a:custGeom>
              <a:avLst/>
              <a:gdLst>
                <a:gd name="T0" fmla="*/ 0 w 517"/>
                <a:gd name="T1" fmla="*/ 11 h 48"/>
                <a:gd name="T2" fmla="*/ 2 w 517"/>
                <a:gd name="T3" fmla="*/ 11 h 48"/>
                <a:gd name="T4" fmla="*/ 11 w 517"/>
                <a:gd name="T5" fmla="*/ 11 h 48"/>
                <a:gd name="T6" fmla="*/ 25 w 517"/>
                <a:gd name="T7" fmla="*/ 11 h 48"/>
                <a:gd name="T8" fmla="*/ 45 w 517"/>
                <a:gd name="T9" fmla="*/ 11 h 48"/>
                <a:gd name="T10" fmla="*/ 68 w 517"/>
                <a:gd name="T11" fmla="*/ 11 h 48"/>
                <a:gd name="T12" fmla="*/ 97 w 517"/>
                <a:gd name="T13" fmla="*/ 11 h 48"/>
                <a:gd name="T14" fmla="*/ 129 w 517"/>
                <a:gd name="T15" fmla="*/ 11 h 48"/>
                <a:gd name="T16" fmla="*/ 167 w 517"/>
                <a:gd name="T17" fmla="*/ 11 h 48"/>
                <a:gd name="T18" fmla="*/ 203 w 517"/>
                <a:gd name="T19" fmla="*/ 10 h 48"/>
                <a:gd name="T20" fmla="*/ 245 w 517"/>
                <a:gd name="T21" fmla="*/ 10 h 48"/>
                <a:gd name="T22" fmla="*/ 287 w 517"/>
                <a:gd name="T23" fmla="*/ 8 h 48"/>
                <a:gd name="T24" fmla="*/ 331 w 517"/>
                <a:gd name="T25" fmla="*/ 8 h 48"/>
                <a:gd name="T26" fmla="*/ 376 w 517"/>
                <a:gd name="T27" fmla="*/ 6 h 48"/>
                <a:gd name="T28" fmla="*/ 422 w 517"/>
                <a:gd name="T29" fmla="*/ 4 h 48"/>
                <a:gd name="T30" fmla="*/ 468 w 517"/>
                <a:gd name="T31" fmla="*/ 2 h 48"/>
                <a:gd name="T32" fmla="*/ 515 w 517"/>
                <a:gd name="T33" fmla="*/ 0 h 48"/>
                <a:gd name="T34" fmla="*/ 517 w 517"/>
                <a:gd name="T35" fmla="*/ 46 h 48"/>
                <a:gd name="T36" fmla="*/ 513 w 517"/>
                <a:gd name="T37" fmla="*/ 46 h 48"/>
                <a:gd name="T38" fmla="*/ 504 w 517"/>
                <a:gd name="T39" fmla="*/ 46 h 48"/>
                <a:gd name="T40" fmla="*/ 488 w 517"/>
                <a:gd name="T41" fmla="*/ 46 h 48"/>
                <a:gd name="T42" fmla="*/ 469 w 517"/>
                <a:gd name="T43" fmla="*/ 46 h 48"/>
                <a:gd name="T44" fmla="*/ 445 w 517"/>
                <a:gd name="T45" fmla="*/ 46 h 48"/>
                <a:gd name="T46" fmla="*/ 416 w 517"/>
                <a:gd name="T47" fmla="*/ 46 h 48"/>
                <a:gd name="T48" fmla="*/ 384 w 517"/>
                <a:gd name="T49" fmla="*/ 46 h 48"/>
                <a:gd name="T50" fmla="*/ 350 w 517"/>
                <a:gd name="T51" fmla="*/ 48 h 48"/>
                <a:gd name="T52" fmla="*/ 310 w 517"/>
                <a:gd name="T53" fmla="*/ 48 h 48"/>
                <a:gd name="T54" fmla="*/ 268 w 517"/>
                <a:gd name="T55" fmla="*/ 48 h 48"/>
                <a:gd name="T56" fmla="*/ 224 w 517"/>
                <a:gd name="T57" fmla="*/ 48 h 48"/>
                <a:gd name="T58" fmla="*/ 180 w 517"/>
                <a:gd name="T59" fmla="*/ 48 h 48"/>
                <a:gd name="T60" fmla="*/ 135 w 517"/>
                <a:gd name="T61" fmla="*/ 46 h 48"/>
                <a:gd name="T62" fmla="*/ 89 w 517"/>
                <a:gd name="T63" fmla="*/ 46 h 48"/>
                <a:gd name="T64" fmla="*/ 44 w 517"/>
                <a:gd name="T65" fmla="*/ 46 h 48"/>
                <a:gd name="T66" fmla="*/ 0 w 517"/>
                <a:gd name="T67" fmla="*/ 46 h 48"/>
                <a:gd name="T68" fmla="*/ 0 w 517"/>
                <a:gd name="T69" fmla="*/ 11 h 48"/>
                <a:gd name="T70" fmla="*/ 0 w 517"/>
                <a:gd name="T71" fmla="*/ 1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7" h="48">
                  <a:moveTo>
                    <a:pt x="0" y="11"/>
                  </a:moveTo>
                  <a:lnTo>
                    <a:pt x="2" y="11"/>
                  </a:lnTo>
                  <a:lnTo>
                    <a:pt x="11" y="11"/>
                  </a:lnTo>
                  <a:lnTo>
                    <a:pt x="25" y="11"/>
                  </a:lnTo>
                  <a:lnTo>
                    <a:pt x="45" y="11"/>
                  </a:lnTo>
                  <a:lnTo>
                    <a:pt x="68" y="11"/>
                  </a:lnTo>
                  <a:lnTo>
                    <a:pt x="97" y="11"/>
                  </a:lnTo>
                  <a:lnTo>
                    <a:pt x="129" y="11"/>
                  </a:lnTo>
                  <a:lnTo>
                    <a:pt x="167" y="11"/>
                  </a:lnTo>
                  <a:lnTo>
                    <a:pt x="203" y="10"/>
                  </a:lnTo>
                  <a:lnTo>
                    <a:pt x="245" y="10"/>
                  </a:lnTo>
                  <a:lnTo>
                    <a:pt x="287" y="8"/>
                  </a:lnTo>
                  <a:lnTo>
                    <a:pt x="331" y="8"/>
                  </a:lnTo>
                  <a:lnTo>
                    <a:pt x="376" y="6"/>
                  </a:lnTo>
                  <a:lnTo>
                    <a:pt x="422" y="4"/>
                  </a:lnTo>
                  <a:lnTo>
                    <a:pt x="468" y="2"/>
                  </a:lnTo>
                  <a:lnTo>
                    <a:pt x="515" y="0"/>
                  </a:lnTo>
                  <a:lnTo>
                    <a:pt x="517" y="46"/>
                  </a:lnTo>
                  <a:lnTo>
                    <a:pt x="513" y="46"/>
                  </a:lnTo>
                  <a:lnTo>
                    <a:pt x="504" y="46"/>
                  </a:lnTo>
                  <a:lnTo>
                    <a:pt x="488" y="46"/>
                  </a:lnTo>
                  <a:lnTo>
                    <a:pt x="469" y="46"/>
                  </a:lnTo>
                  <a:lnTo>
                    <a:pt x="445" y="46"/>
                  </a:lnTo>
                  <a:lnTo>
                    <a:pt x="416" y="46"/>
                  </a:lnTo>
                  <a:lnTo>
                    <a:pt x="384" y="46"/>
                  </a:lnTo>
                  <a:lnTo>
                    <a:pt x="350" y="48"/>
                  </a:lnTo>
                  <a:lnTo>
                    <a:pt x="310" y="48"/>
                  </a:lnTo>
                  <a:lnTo>
                    <a:pt x="268" y="48"/>
                  </a:lnTo>
                  <a:lnTo>
                    <a:pt x="224" y="48"/>
                  </a:lnTo>
                  <a:lnTo>
                    <a:pt x="180" y="48"/>
                  </a:lnTo>
                  <a:lnTo>
                    <a:pt x="135" y="46"/>
                  </a:lnTo>
                  <a:lnTo>
                    <a:pt x="89" y="46"/>
                  </a:lnTo>
                  <a:lnTo>
                    <a:pt x="44" y="46"/>
                  </a:lnTo>
                  <a:lnTo>
                    <a:pt x="0" y="46"/>
                  </a:lnTo>
                  <a:lnTo>
                    <a:pt x="0" y="11"/>
                  </a:lnTo>
                  <a:lnTo>
                    <a:pt x="0"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65" name="Freeform 241"/>
            <p:cNvSpPr>
              <a:spLocks/>
            </p:cNvSpPr>
            <p:nvPr/>
          </p:nvSpPr>
          <p:spPr bwMode="auto">
            <a:xfrm>
              <a:off x="2556" y="3612"/>
              <a:ext cx="61" cy="6"/>
            </a:xfrm>
            <a:custGeom>
              <a:avLst/>
              <a:gdLst>
                <a:gd name="T0" fmla="*/ 9 w 448"/>
                <a:gd name="T1" fmla="*/ 36 h 38"/>
                <a:gd name="T2" fmla="*/ 9 w 448"/>
                <a:gd name="T3" fmla="*/ 36 h 38"/>
                <a:gd name="T4" fmla="*/ 15 w 448"/>
                <a:gd name="T5" fmla="*/ 36 h 38"/>
                <a:gd name="T6" fmla="*/ 26 w 448"/>
                <a:gd name="T7" fmla="*/ 36 h 38"/>
                <a:gd name="T8" fmla="*/ 42 w 448"/>
                <a:gd name="T9" fmla="*/ 36 h 38"/>
                <a:gd name="T10" fmla="*/ 61 w 448"/>
                <a:gd name="T11" fmla="*/ 36 h 38"/>
                <a:gd name="T12" fmla="*/ 82 w 448"/>
                <a:gd name="T13" fmla="*/ 36 h 38"/>
                <a:gd name="T14" fmla="*/ 108 w 448"/>
                <a:gd name="T15" fmla="*/ 36 h 38"/>
                <a:gd name="T16" fmla="*/ 137 w 448"/>
                <a:gd name="T17" fmla="*/ 36 h 38"/>
                <a:gd name="T18" fmla="*/ 167 w 448"/>
                <a:gd name="T19" fmla="*/ 36 h 38"/>
                <a:gd name="T20" fmla="*/ 199 w 448"/>
                <a:gd name="T21" fmla="*/ 36 h 38"/>
                <a:gd name="T22" fmla="*/ 234 w 448"/>
                <a:gd name="T23" fmla="*/ 36 h 38"/>
                <a:gd name="T24" fmla="*/ 272 w 448"/>
                <a:gd name="T25" fmla="*/ 36 h 38"/>
                <a:gd name="T26" fmla="*/ 312 w 448"/>
                <a:gd name="T27" fmla="*/ 36 h 38"/>
                <a:gd name="T28" fmla="*/ 352 w 448"/>
                <a:gd name="T29" fmla="*/ 36 h 38"/>
                <a:gd name="T30" fmla="*/ 391 w 448"/>
                <a:gd name="T31" fmla="*/ 36 h 38"/>
                <a:gd name="T32" fmla="*/ 435 w 448"/>
                <a:gd name="T33" fmla="*/ 38 h 38"/>
                <a:gd name="T34" fmla="*/ 439 w 448"/>
                <a:gd name="T35" fmla="*/ 32 h 38"/>
                <a:gd name="T36" fmla="*/ 443 w 448"/>
                <a:gd name="T37" fmla="*/ 19 h 38"/>
                <a:gd name="T38" fmla="*/ 447 w 448"/>
                <a:gd name="T39" fmla="*/ 8 h 38"/>
                <a:gd name="T40" fmla="*/ 448 w 448"/>
                <a:gd name="T41" fmla="*/ 4 h 38"/>
                <a:gd name="T42" fmla="*/ 445 w 448"/>
                <a:gd name="T43" fmla="*/ 2 h 38"/>
                <a:gd name="T44" fmla="*/ 437 w 448"/>
                <a:gd name="T45" fmla="*/ 2 h 38"/>
                <a:gd name="T46" fmla="*/ 426 w 448"/>
                <a:gd name="T47" fmla="*/ 2 h 38"/>
                <a:gd name="T48" fmla="*/ 410 w 448"/>
                <a:gd name="T49" fmla="*/ 2 h 38"/>
                <a:gd name="T50" fmla="*/ 391 w 448"/>
                <a:gd name="T51" fmla="*/ 0 h 38"/>
                <a:gd name="T52" fmla="*/ 371 w 448"/>
                <a:gd name="T53" fmla="*/ 0 h 38"/>
                <a:gd name="T54" fmla="*/ 344 w 448"/>
                <a:gd name="T55" fmla="*/ 0 h 38"/>
                <a:gd name="T56" fmla="*/ 317 w 448"/>
                <a:gd name="T57" fmla="*/ 0 h 38"/>
                <a:gd name="T58" fmla="*/ 285 w 448"/>
                <a:gd name="T59" fmla="*/ 0 h 38"/>
                <a:gd name="T60" fmla="*/ 251 w 448"/>
                <a:gd name="T61" fmla="*/ 0 h 38"/>
                <a:gd name="T62" fmla="*/ 213 w 448"/>
                <a:gd name="T63" fmla="*/ 0 h 38"/>
                <a:gd name="T64" fmla="*/ 175 w 448"/>
                <a:gd name="T65" fmla="*/ 0 h 38"/>
                <a:gd name="T66" fmla="*/ 133 w 448"/>
                <a:gd name="T67" fmla="*/ 0 h 38"/>
                <a:gd name="T68" fmla="*/ 91 w 448"/>
                <a:gd name="T69" fmla="*/ 0 h 38"/>
                <a:gd name="T70" fmla="*/ 47 w 448"/>
                <a:gd name="T71" fmla="*/ 0 h 38"/>
                <a:gd name="T72" fmla="*/ 4 w 448"/>
                <a:gd name="T73" fmla="*/ 2 h 38"/>
                <a:gd name="T74" fmla="*/ 0 w 448"/>
                <a:gd name="T75" fmla="*/ 6 h 38"/>
                <a:gd name="T76" fmla="*/ 2 w 448"/>
                <a:gd name="T77" fmla="*/ 19 h 38"/>
                <a:gd name="T78" fmla="*/ 5 w 448"/>
                <a:gd name="T79" fmla="*/ 30 h 38"/>
                <a:gd name="T80" fmla="*/ 9 w 448"/>
                <a:gd name="T81" fmla="*/ 36 h 38"/>
                <a:gd name="T82" fmla="*/ 9 w 448"/>
                <a:gd name="T83"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48" h="38">
                  <a:moveTo>
                    <a:pt x="9" y="36"/>
                  </a:moveTo>
                  <a:lnTo>
                    <a:pt x="9" y="36"/>
                  </a:lnTo>
                  <a:lnTo>
                    <a:pt x="15" y="36"/>
                  </a:lnTo>
                  <a:lnTo>
                    <a:pt x="26" y="36"/>
                  </a:lnTo>
                  <a:lnTo>
                    <a:pt x="42" y="36"/>
                  </a:lnTo>
                  <a:lnTo>
                    <a:pt x="61" y="36"/>
                  </a:lnTo>
                  <a:lnTo>
                    <a:pt x="82" y="36"/>
                  </a:lnTo>
                  <a:lnTo>
                    <a:pt x="108" y="36"/>
                  </a:lnTo>
                  <a:lnTo>
                    <a:pt x="137" y="36"/>
                  </a:lnTo>
                  <a:lnTo>
                    <a:pt x="167" y="36"/>
                  </a:lnTo>
                  <a:lnTo>
                    <a:pt x="199" y="36"/>
                  </a:lnTo>
                  <a:lnTo>
                    <a:pt x="234" y="36"/>
                  </a:lnTo>
                  <a:lnTo>
                    <a:pt x="272" y="36"/>
                  </a:lnTo>
                  <a:lnTo>
                    <a:pt x="312" y="36"/>
                  </a:lnTo>
                  <a:lnTo>
                    <a:pt x="352" y="36"/>
                  </a:lnTo>
                  <a:lnTo>
                    <a:pt x="391" y="36"/>
                  </a:lnTo>
                  <a:lnTo>
                    <a:pt x="435" y="38"/>
                  </a:lnTo>
                  <a:lnTo>
                    <a:pt x="439" y="32"/>
                  </a:lnTo>
                  <a:lnTo>
                    <a:pt x="443" y="19"/>
                  </a:lnTo>
                  <a:lnTo>
                    <a:pt x="447" y="8"/>
                  </a:lnTo>
                  <a:lnTo>
                    <a:pt x="448" y="4"/>
                  </a:lnTo>
                  <a:lnTo>
                    <a:pt x="445" y="2"/>
                  </a:lnTo>
                  <a:lnTo>
                    <a:pt x="437" y="2"/>
                  </a:lnTo>
                  <a:lnTo>
                    <a:pt x="426" y="2"/>
                  </a:lnTo>
                  <a:lnTo>
                    <a:pt x="410" y="2"/>
                  </a:lnTo>
                  <a:lnTo>
                    <a:pt x="391" y="0"/>
                  </a:lnTo>
                  <a:lnTo>
                    <a:pt x="371" y="0"/>
                  </a:lnTo>
                  <a:lnTo>
                    <a:pt x="344" y="0"/>
                  </a:lnTo>
                  <a:lnTo>
                    <a:pt x="317" y="0"/>
                  </a:lnTo>
                  <a:lnTo>
                    <a:pt x="285" y="0"/>
                  </a:lnTo>
                  <a:lnTo>
                    <a:pt x="251" y="0"/>
                  </a:lnTo>
                  <a:lnTo>
                    <a:pt x="213" y="0"/>
                  </a:lnTo>
                  <a:lnTo>
                    <a:pt x="175" y="0"/>
                  </a:lnTo>
                  <a:lnTo>
                    <a:pt x="133" y="0"/>
                  </a:lnTo>
                  <a:lnTo>
                    <a:pt x="91" y="0"/>
                  </a:lnTo>
                  <a:lnTo>
                    <a:pt x="47" y="0"/>
                  </a:lnTo>
                  <a:lnTo>
                    <a:pt x="4" y="2"/>
                  </a:lnTo>
                  <a:lnTo>
                    <a:pt x="0" y="6"/>
                  </a:lnTo>
                  <a:lnTo>
                    <a:pt x="2" y="19"/>
                  </a:lnTo>
                  <a:lnTo>
                    <a:pt x="5" y="30"/>
                  </a:lnTo>
                  <a:lnTo>
                    <a:pt x="9" y="36"/>
                  </a:lnTo>
                  <a:lnTo>
                    <a:pt x="9"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66" name="Freeform 242"/>
            <p:cNvSpPr>
              <a:spLocks/>
            </p:cNvSpPr>
            <p:nvPr/>
          </p:nvSpPr>
          <p:spPr bwMode="auto">
            <a:xfrm>
              <a:off x="2558" y="3703"/>
              <a:ext cx="60" cy="9"/>
            </a:xfrm>
            <a:custGeom>
              <a:avLst/>
              <a:gdLst>
                <a:gd name="T0" fmla="*/ 8 w 443"/>
                <a:gd name="T1" fmla="*/ 4 h 55"/>
                <a:gd name="T2" fmla="*/ 10 w 443"/>
                <a:gd name="T3" fmla="*/ 4 h 55"/>
                <a:gd name="T4" fmla="*/ 15 w 443"/>
                <a:gd name="T5" fmla="*/ 4 h 55"/>
                <a:gd name="T6" fmla="*/ 27 w 443"/>
                <a:gd name="T7" fmla="*/ 4 h 55"/>
                <a:gd name="T8" fmla="*/ 42 w 443"/>
                <a:gd name="T9" fmla="*/ 6 h 55"/>
                <a:gd name="T10" fmla="*/ 61 w 443"/>
                <a:gd name="T11" fmla="*/ 6 h 55"/>
                <a:gd name="T12" fmla="*/ 82 w 443"/>
                <a:gd name="T13" fmla="*/ 8 h 55"/>
                <a:gd name="T14" fmla="*/ 107 w 443"/>
                <a:gd name="T15" fmla="*/ 10 h 55"/>
                <a:gd name="T16" fmla="*/ 135 w 443"/>
                <a:gd name="T17" fmla="*/ 10 h 55"/>
                <a:gd name="T18" fmla="*/ 166 w 443"/>
                <a:gd name="T19" fmla="*/ 10 h 55"/>
                <a:gd name="T20" fmla="*/ 198 w 443"/>
                <a:gd name="T21" fmla="*/ 10 h 55"/>
                <a:gd name="T22" fmla="*/ 232 w 443"/>
                <a:gd name="T23" fmla="*/ 10 h 55"/>
                <a:gd name="T24" fmla="*/ 268 w 443"/>
                <a:gd name="T25" fmla="*/ 10 h 55"/>
                <a:gd name="T26" fmla="*/ 304 w 443"/>
                <a:gd name="T27" fmla="*/ 6 h 55"/>
                <a:gd name="T28" fmla="*/ 346 w 443"/>
                <a:gd name="T29" fmla="*/ 4 h 55"/>
                <a:gd name="T30" fmla="*/ 386 w 443"/>
                <a:gd name="T31" fmla="*/ 2 h 55"/>
                <a:gd name="T32" fmla="*/ 430 w 443"/>
                <a:gd name="T33" fmla="*/ 0 h 55"/>
                <a:gd name="T34" fmla="*/ 443 w 443"/>
                <a:gd name="T35" fmla="*/ 44 h 55"/>
                <a:gd name="T36" fmla="*/ 439 w 443"/>
                <a:gd name="T37" fmla="*/ 44 h 55"/>
                <a:gd name="T38" fmla="*/ 432 w 443"/>
                <a:gd name="T39" fmla="*/ 44 h 55"/>
                <a:gd name="T40" fmla="*/ 420 w 443"/>
                <a:gd name="T41" fmla="*/ 44 h 55"/>
                <a:gd name="T42" fmla="*/ 405 w 443"/>
                <a:gd name="T43" fmla="*/ 46 h 55"/>
                <a:gd name="T44" fmla="*/ 386 w 443"/>
                <a:gd name="T45" fmla="*/ 46 h 55"/>
                <a:gd name="T46" fmla="*/ 363 w 443"/>
                <a:gd name="T47" fmla="*/ 50 h 55"/>
                <a:gd name="T48" fmla="*/ 339 w 443"/>
                <a:gd name="T49" fmla="*/ 50 h 55"/>
                <a:gd name="T50" fmla="*/ 310 w 443"/>
                <a:gd name="T51" fmla="*/ 51 h 55"/>
                <a:gd name="T52" fmla="*/ 278 w 443"/>
                <a:gd name="T53" fmla="*/ 51 h 55"/>
                <a:gd name="T54" fmla="*/ 243 w 443"/>
                <a:gd name="T55" fmla="*/ 53 h 55"/>
                <a:gd name="T56" fmla="*/ 205 w 443"/>
                <a:gd name="T57" fmla="*/ 53 h 55"/>
                <a:gd name="T58" fmla="*/ 167 w 443"/>
                <a:gd name="T59" fmla="*/ 55 h 55"/>
                <a:gd name="T60" fmla="*/ 127 w 443"/>
                <a:gd name="T61" fmla="*/ 53 h 55"/>
                <a:gd name="T62" fmla="*/ 86 w 443"/>
                <a:gd name="T63" fmla="*/ 53 h 55"/>
                <a:gd name="T64" fmla="*/ 42 w 443"/>
                <a:gd name="T65" fmla="*/ 50 h 55"/>
                <a:gd name="T66" fmla="*/ 0 w 443"/>
                <a:gd name="T67" fmla="*/ 50 h 55"/>
                <a:gd name="T68" fmla="*/ 8 w 443"/>
                <a:gd name="T69" fmla="*/ 4 h 55"/>
                <a:gd name="T70" fmla="*/ 8 w 443"/>
                <a:gd name="T71" fmla="*/ 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3" h="55">
                  <a:moveTo>
                    <a:pt x="8" y="4"/>
                  </a:moveTo>
                  <a:lnTo>
                    <a:pt x="10" y="4"/>
                  </a:lnTo>
                  <a:lnTo>
                    <a:pt x="15" y="4"/>
                  </a:lnTo>
                  <a:lnTo>
                    <a:pt x="27" y="4"/>
                  </a:lnTo>
                  <a:lnTo>
                    <a:pt x="42" y="6"/>
                  </a:lnTo>
                  <a:lnTo>
                    <a:pt x="61" y="6"/>
                  </a:lnTo>
                  <a:lnTo>
                    <a:pt x="82" y="8"/>
                  </a:lnTo>
                  <a:lnTo>
                    <a:pt x="107" y="10"/>
                  </a:lnTo>
                  <a:lnTo>
                    <a:pt x="135" y="10"/>
                  </a:lnTo>
                  <a:lnTo>
                    <a:pt x="166" y="10"/>
                  </a:lnTo>
                  <a:lnTo>
                    <a:pt x="198" y="10"/>
                  </a:lnTo>
                  <a:lnTo>
                    <a:pt x="232" y="10"/>
                  </a:lnTo>
                  <a:lnTo>
                    <a:pt x="268" y="10"/>
                  </a:lnTo>
                  <a:lnTo>
                    <a:pt x="304" y="6"/>
                  </a:lnTo>
                  <a:lnTo>
                    <a:pt x="346" y="4"/>
                  </a:lnTo>
                  <a:lnTo>
                    <a:pt x="386" y="2"/>
                  </a:lnTo>
                  <a:lnTo>
                    <a:pt x="430" y="0"/>
                  </a:lnTo>
                  <a:lnTo>
                    <a:pt x="443" y="44"/>
                  </a:lnTo>
                  <a:lnTo>
                    <a:pt x="439" y="44"/>
                  </a:lnTo>
                  <a:lnTo>
                    <a:pt x="432" y="44"/>
                  </a:lnTo>
                  <a:lnTo>
                    <a:pt x="420" y="44"/>
                  </a:lnTo>
                  <a:lnTo>
                    <a:pt x="405" y="46"/>
                  </a:lnTo>
                  <a:lnTo>
                    <a:pt x="386" y="46"/>
                  </a:lnTo>
                  <a:lnTo>
                    <a:pt x="363" y="50"/>
                  </a:lnTo>
                  <a:lnTo>
                    <a:pt x="339" y="50"/>
                  </a:lnTo>
                  <a:lnTo>
                    <a:pt x="310" y="51"/>
                  </a:lnTo>
                  <a:lnTo>
                    <a:pt x="278" y="51"/>
                  </a:lnTo>
                  <a:lnTo>
                    <a:pt x="243" y="53"/>
                  </a:lnTo>
                  <a:lnTo>
                    <a:pt x="205" y="53"/>
                  </a:lnTo>
                  <a:lnTo>
                    <a:pt x="167" y="55"/>
                  </a:lnTo>
                  <a:lnTo>
                    <a:pt x="127" y="53"/>
                  </a:lnTo>
                  <a:lnTo>
                    <a:pt x="86" y="53"/>
                  </a:lnTo>
                  <a:lnTo>
                    <a:pt x="42" y="50"/>
                  </a:lnTo>
                  <a:lnTo>
                    <a:pt x="0" y="50"/>
                  </a:lnTo>
                  <a:lnTo>
                    <a:pt x="8" y="4"/>
                  </a:lnTo>
                  <a:lnTo>
                    <a:pt x="8"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67" name="Freeform 243"/>
            <p:cNvSpPr>
              <a:spLocks/>
            </p:cNvSpPr>
            <p:nvPr/>
          </p:nvSpPr>
          <p:spPr bwMode="auto">
            <a:xfrm>
              <a:off x="2551" y="3736"/>
              <a:ext cx="73" cy="7"/>
            </a:xfrm>
            <a:custGeom>
              <a:avLst/>
              <a:gdLst>
                <a:gd name="T0" fmla="*/ 21 w 527"/>
                <a:gd name="T1" fmla="*/ 2 h 48"/>
                <a:gd name="T2" fmla="*/ 23 w 527"/>
                <a:gd name="T3" fmla="*/ 2 h 48"/>
                <a:gd name="T4" fmla="*/ 31 w 527"/>
                <a:gd name="T5" fmla="*/ 2 h 48"/>
                <a:gd name="T6" fmla="*/ 44 w 527"/>
                <a:gd name="T7" fmla="*/ 2 h 48"/>
                <a:gd name="T8" fmla="*/ 61 w 527"/>
                <a:gd name="T9" fmla="*/ 4 h 48"/>
                <a:gd name="T10" fmla="*/ 82 w 527"/>
                <a:gd name="T11" fmla="*/ 4 h 48"/>
                <a:gd name="T12" fmla="*/ 107 w 527"/>
                <a:gd name="T13" fmla="*/ 4 h 48"/>
                <a:gd name="T14" fmla="*/ 135 w 527"/>
                <a:gd name="T15" fmla="*/ 4 h 48"/>
                <a:gd name="T16" fmla="*/ 170 w 527"/>
                <a:gd name="T17" fmla="*/ 6 h 48"/>
                <a:gd name="T18" fmla="*/ 204 w 527"/>
                <a:gd name="T19" fmla="*/ 6 h 48"/>
                <a:gd name="T20" fmla="*/ 242 w 527"/>
                <a:gd name="T21" fmla="*/ 6 h 48"/>
                <a:gd name="T22" fmla="*/ 282 w 527"/>
                <a:gd name="T23" fmla="*/ 6 h 48"/>
                <a:gd name="T24" fmla="*/ 326 w 527"/>
                <a:gd name="T25" fmla="*/ 6 h 48"/>
                <a:gd name="T26" fmla="*/ 369 w 527"/>
                <a:gd name="T27" fmla="*/ 4 h 48"/>
                <a:gd name="T28" fmla="*/ 417 w 527"/>
                <a:gd name="T29" fmla="*/ 4 h 48"/>
                <a:gd name="T30" fmla="*/ 464 w 527"/>
                <a:gd name="T31" fmla="*/ 2 h 48"/>
                <a:gd name="T32" fmla="*/ 514 w 527"/>
                <a:gd name="T33" fmla="*/ 0 h 48"/>
                <a:gd name="T34" fmla="*/ 527 w 527"/>
                <a:gd name="T35" fmla="*/ 36 h 48"/>
                <a:gd name="T36" fmla="*/ 521 w 527"/>
                <a:gd name="T37" fmla="*/ 36 h 48"/>
                <a:gd name="T38" fmla="*/ 516 w 527"/>
                <a:gd name="T39" fmla="*/ 36 h 48"/>
                <a:gd name="T40" fmla="*/ 500 w 527"/>
                <a:gd name="T41" fmla="*/ 36 h 48"/>
                <a:gd name="T42" fmla="*/ 481 w 527"/>
                <a:gd name="T43" fmla="*/ 38 h 48"/>
                <a:gd name="T44" fmla="*/ 459 w 527"/>
                <a:gd name="T45" fmla="*/ 38 h 48"/>
                <a:gd name="T46" fmla="*/ 432 w 527"/>
                <a:gd name="T47" fmla="*/ 42 h 48"/>
                <a:gd name="T48" fmla="*/ 402 w 527"/>
                <a:gd name="T49" fmla="*/ 44 h 48"/>
                <a:gd name="T50" fmla="*/ 369 w 527"/>
                <a:gd name="T51" fmla="*/ 46 h 48"/>
                <a:gd name="T52" fmla="*/ 331 w 527"/>
                <a:gd name="T53" fmla="*/ 46 h 48"/>
                <a:gd name="T54" fmla="*/ 291 w 527"/>
                <a:gd name="T55" fmla="*/ 46 h 48"/>
                <a:gd name="T56" fmla="*/ 246 w 527"/>
                <a:gd name="T57" fmla="*/ 46 h 48"/>
                <a:gd name="T58" fmla="*/ 202 w 527"/>
                <a:gd name="T59" fmla="*/ 48 h 48"/>
                <a:gd name="T60" fmla="*/ 153 w 527"/>
                <a:gd name="T61" fmla="*/ 46 h 48"/>
                <a:gd name="T62" fmla="*/ 105 w 527"/>
                <a:gd name="T63" fmla="*/ 44 h 48"/>
                <a:gd name="T64" fmla="*/ 54 w 527"/>
                <a:gd name="T65" fmla="*/ 42 h 48"/>
                <a:gd name="T66" fmla="*/ 4 w 527"/>
                <a:gd name="T67" fmla="*/ 40 h 48"/>
                <a:gd name="T68" fmla="*/ 0 w 527"/>
                <a:gd name="T69" fmla="*/ 32 h 48"/>
                <a:gd name="T70" fmla="*/ 8 w 527"/>
                <a:gd name="T71" fmla="*/ 21 h 48"/>
                <a:gd name="T72" fmla="*/ 16 w 527"/>
                <a:gd name="T73" fmla="*/ 6 h 48"/>
                <a:gd name="T74" fmla="*/ 21 w 527"/>
                <a:gd name="T75" fmla="*/ 2 h 48"/>
                <a:gd name="T76" fmla="*/ 21 w 527"/>
                <a:gd name="T77"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7" h="48">
                  <a:moveTo>
                    <a:pt x="21" y="2"/>
                  </a:moveTo>
                  <a:lnTo>
                    <a:pt x="23" y="2"/>
                  </a:lnTo>
                  <a:lnTo>
                    <a:pt x="31" y="2"/>
                  </a:lnTo>
                  <a:lnTo>
                    <a:pt x="44" y="2"/>
                  </a:lnTo>
                  <a:lnTo>
                    <a:pt x="61" y="4"/>
                  </a:lnTo>
                  <a:lnTo>
                    <a:pt x="82" y="4"/>
                  </a:lnTo>
                  <a:lnTo>
                    <a:pt x="107" y="4"/>
                  </a:lnTo>
                  <a:lnTo>
                    <a:pt x="135" y="4"/>
                  </a:lnTo>
                  <a:lnTo>
                    <a:pt x="170" y="6"/>
                  </a:lnTo>
                  <a:lnTo>
                    <a:pt x="204" y="6"/>
                  </a:lnTo>
                  <a:lnTo>
                    <a:pt x="242" y="6"/>
                  </a:lnTo>
                  <a:lnTo>
                    <a:pt x="282" y="6"/>
                  </a:lnTo>
                  <a:lnTo>
                    <a:pt x="326" y="6"/>
                  </a:lnTo>
                  <a:lnTo>
                    <a:pt x="369" y="4"/>
                  </a:lnTo>
                  <a:lnTo>
                    <a:pt x="417" y="4"/>
                  </a:lnTo>
                  <a:lnTo>
                    <a:pt x="464" y="2"/>
                  </a:lnTo>
                  <a:lnTo>
                    <a:pt x="514" y="0"/>
                  </a:lnTo>
                  <a:lnTo>
                    <a:pt x="527" y="36"/>
                  </a:lnTo>
                  <a:lnTo>
                    <a:pt x="521" y="36"/>
                  </a:lnTo>
                  <a:lnTo>
                    <a:pt x="516" y="36"/>
                  </a:lnTo>
                  <a:lnTo>
                    <a:pt x="500" y="36"/>
                  </a:lnTo>
                  <a:lnTo>
                    <a:pt x="481" y="38"/>
                  </a:lnTo>
                  <a:lnTo>
                    <a:pt x="459" y="38"/>
                  </a:lnTo>
                  <a:lnTo>
                    <a:pt x="432" y="42"/>
                  </a:lnTo>
                  <a:lnTo>
                    <a:pt x="402" y="44"/>
                  </a:lnTo>
                  <a:lnTo>
                    <a:pt x="369" y="46"/>
                  </a:lnTo>
                  <a:lnTo>
                    <a:pt x="331" y="46"/>
                  </a:lnTo>
                  <a:lnTo>
                    <a:pt x="291" y="46"/>
                  </a:lnTo>
                  <a:lnTo>
                    <a:pt x="246" y="46"/>
                  </a:lnTo>
                  <a:lnTo>
                    <a:pt x="202" y="48"/>
                  </a:lnTo>
                  <a:lnTo>
                    <a:pt x="153" y="46"/>
                  </a:lnTo>
                  <a:lnTo>
                    <a:pt x="105" y="44"/>
                  </a:lnTo>
                  <a:lnTo>
                    <a:pt x="54" y="42"/>
                  </a:lnTo>
                  <a:lnTo>
                    <a:pt x="4" y="40"/>
                  </a:lnTo>
                  <a:lnTo>
                    <a:pt x="0" y="32"/>
                  </a:lnTo>
                  <a:lnTo>
                    <a:pt x="8" y="21"/>
                  </a:lnTo>
                  <a:lnTo>
                    <a:pt x="16" y="6"/>
                  </a:lnTo>
                  <a:lnTo>
                    <a:pt x="21" y="2"/>
                  </a:lnTo>
                  <a:lnTo>
                    <a:pt x="21"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68" name="Freeform 244"/>
            <p:cNvSpPr>
              <a:spLocks/>
            </p:cNvSpPr>
            <p:nvPr/>
          </p:nvSpPr>
          <p:spPr bwMode="auto">
            <a:xfrm>
              <a:off x="2519" y="3591"/>
              <a:ext cx="6" cy="58"/>
            </a:xfrm>
            <a:custGeom>
              <a:avLst/>
              <a:gdLst>
                <a:gd name="T0" fmla="*/ 0 w 42"/>
                <a:gd name="T1" fmla="*/ 2 h 379"/>
                <a:gd name="T2" fmla="*/ 0 w 42"/>
                <a:gd name="T3" fmla="*/ 4 h 379"/>
                <a:gd name="T4" fmla="*/ 0 w 42"/>
                <a:gd name="T5" fmla="*/ 12 h 379"/>
                <a:gd name="T6" fmla="*/ 0 w 42"/>
                <a:gd name="T7" fmla="*/ 25 h 379"/>
                <a:gd name="T8" fmla="*/ 0 w 42"/>
                <a:gd name="T9" fmla="*/ 42 h 379"/>
                <a:gd name="T10" fmla="*/ 0 w 42"/>
                <a:gd name="T11" fmla="*/ 63 h 379"/>
                <a:gd name="T12" fmla="*/ 0 w 42"/>
                <a:gd name="T13" fmla="*/ 90 h 379"/>
                <a:gd name="T14" fmla="*/ 0 w 42"/>
                <a:gd name="T15" fmla="*/ 116 h 379"/>
                <a:gd name="T16" fmla="*/ 0 w 42"/>
                <a:gd name="T17" fmla="*/ 147 h 379"/>
                <a:gd name="T18" fmla="*/ 0 w 42"/>
                <a:gd name="T19" fmla="*/ 175 h 379"/>
                <a:gd name="T20" fmla="*/ 0 w 42"/>
                <a:gd name="T21" fmla="*/ 208 h 379"/>
                <a:gd name="T22" fmla="*/ 0 w 42"/>
                <a:gd name="T23" fmla="*/ 238 h 379"/>
                <a:gd name="T24" fmla="*/ 2 w 42"/>
                <a:gd name="T25" fmla="*/ 270 h 379"/>
                <a:gd name="T26" fmla="*/ 2 w 42"/>
                <a:gd name="T27" fmla="*/ 299 h 379"/>
                <a:gd name="T28" fmla="*/ 4 w 42"/>
                <a:gd name="T29" fmla="*/ 327 h 379"/>
                <a:gd name="T30" fmla="*/ 5 w 42"/>
                <a:gd name="T31" fmla="*/ 354 h 379"/>
                <a:gd name="T32" fmla="*/ 7 w 42"/>
                <a:gd name="T33" fmla="*/ 377 h 379"/>
                <a:gd name="T34" fmla="*/ 42 w 42"/>
                <a:gd name="T35" fmla="*/ 379 h 379"/>
                <a:gd name="T36" fmla="*/ 40 w 42"/>
                <a:gd name="T37" fmla="*/ 375 h 379"/>
                <a:gd name="T38" fmla="*/ 40 w 42"/>
                <a:gd name="T39" fmla="*/ 367 h 379"/>
                <a:gd name="T40" fmla="*/ 40 w 42"/>
                <a:gd name="T41" fmla="*/ 354 h 379"/>
                <a:gd name="T42" fmla="*/ 40 w 42"/>
                <a:gd name="T43" fmla="*/ 341 h 379"/>
                <a:gd name="T44" fmla="*/ 40 w 42"/>
                <a:gd name="T45" fmla="*/ 322 h 379"/>
                <a:gd name="T46" fmla="*/ 40 w 42"/>
                <a:gd name="T47" fmla="*/ 299 h 379"/>
                <a:gd name="T48" fmla="*/ 40 w 42"/>
                <a:gd name="T49" fmla="*/ 274 h 379"/>
                <a:gd name="T50" fmla="*/ 40 w 42"/>
                <a:gd name="T51" fmla="*/ 248 h 379"/>
                <a:gd name="T52" fmla="*/ 38 w 42"/>
                <a:gd name="T53" fmla="*/ 217 h 379"/>
                <a:gd name="T54" fmla="*/ 38 w 42"/>
                <a:gd name="T55" fmla="*/ 189 h 379"/>
                <a:gd name="T56" fmla="*/ 36 w 42"/>
                <a:gd name="T57" fmla="*/ 156 h 379"/>
                <a:gd name="T58" fmla="*/ 36 w 42"/>
                <a:gd name="T59" fmla="*/ 124 h 379"/>
                <a:gd name="T60" fmla="*/ 34 w 42"/>
                <a:gd name="T61" fmla="*/ 92 h 379"/>
                <a:gd name="T62" fmla="*/ 34 w 42"/>
                <a:gd name="T63" fmla="*/ 59 h 379"/>
                <a:gd name="T64" fmla="*/ 34 w 42"/>
                <a:gd name="T65" fmla="*/ 29 h 379"/>
                <a:gd name="T66" fmla="*/ 34 w 42"/>
                <a:gd name="T67" fmla="*/ 0 h 379"/>
                <a:gd name="T68" fmla="*/ 0 w 42"/>
                <a:gd name="T69" fmla="*/ 2 h 379"/>
                <a:gd name="T70" fmla="*/ 0 w 42"/>
                <a:gd name="T71" fmla="*/ 2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 h="379">
                  <a:moveTo>
                    <a:pt x="0" y="2"/>
                  </a:moveTo>
                  <a:lnTo>
                    <a:pt x="0" y="4"/>
                  </a:lnTo>
                  <a:lnTo>
                    <a:pt x="0" y="12"/>
                  </a:lnTo>
                  <a:lnTo>
                    <a:pt x="0" y="25"/>
                  </a:lnTo>
                  <a:lnTo>
                    <a:pt x="0" y="42"/>
                  </a:lnTo>
                  <a:lnTo>
                    <a:pt x="0" y="63"/>
                  </a:lnTo>
                  <a:lnTo>
                    <a:pt x="0" y="90"/>
                  </a:lnTo>
                  <a:lnTo>
                    <a:pt x="0" y="116"/>
                  </a:lnTo>
                  <a:lnTo>
                    <a:pt x="0" y="147"/>
                  </a:lnTo>
                  <a:lnTo>
                    <a:pt x="0" y="175"/>
                  </a:lnTo>
                  <a:lnTo>
                    <a:pt x="0" y="208"/>
                  </a:lnTo>
                  <a:lnTo>
                    <a:pt x="0" y="238"/>
                  </a:lnTo>
                  <a:lnTo>
                    <a:pt x="2" y="270"/>
                  </a:lnTo>
                  <a:lnTo>
                    <a:pt x="2" y="299"/>
                  </a:lnTo>
                  <a:lnTo>
                    <a:pt x="4" y="327"/>
                  </a:lnTo>
                  <a:lnTo>
                    <a:pt x="5" y="354"/>
                  </a:lnTo>
                  <a:lnTo>
                    <a:pt x="7" y="377"/>
                  </a:lnTo>
                  <a:lnTo>
                    <a:pt x="42" y="379"/>
                  </a:lnTo>
                  <a:lnTo>
                    <a:pt x="40" y="375"/>
                  </a:lnTo>
                  <a:lnTo>
                    <a:pt x="40" y="367"/>
                  </a:lnTo>
                  <a:lnTo>
                    <a:pt x="40" y="354"/>
                  </a:lnTo>
                  <a:lnTo>
                    <a:pt x="40" y="341"/>
                  </a:lnTo>
                  <a:lnTo>
                    <a:pt x="40" y="322"/>
                  </a:lnTo>
                  <a:lnTo>
                    <a:pt x="40" y="299"/>
                  </a:lnTo>
                  <a:lnTo>
                    <a:pt x="40" y="274"/>
                  </a:lnTo>
                  <a:lnTo>
                    <a:pt x="40" y="248"/>
                  </a:lnTo>
                  <a:lnTo>
                    <a:pt x="38" y="217"/>
                  </a:lnTo>
                  <a:lnTo>
                    <a:pt x="38" y="189"/>
                  </a:lnTo>
                  <a:lnTo>
                    <a:pt x="36" y="156"/>
                  </a:lnTo>
                  <a:lnTo>
                    <a:pt x="36" y="124"/>
                  </a:lnTo>
                  <a:lnTo>
                    <a:pt x="34" y="92"/>
                  </a:lnTo>
                  <a:lnTo>
                    <a:pt x="34" y="59"/>
                  </a:lnTo>
                  <a:lnTo>
                    <a:pt x="34" y="29"/>
                  </a:lnTo>
                  <a:lnTo>
                    <a:pt x="34" y="0"/>
                  </a:lnTo>
                  <a:lnTo>
                    <a:pt x="0" y="2"/>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69" name="Freeform 245"/>
            <p:cNvSpPr>
              <a:spLocks/>
            </p:cNvSpPr>
            <p:nvPr/>
          </p:nvSpPr>
          <p:spPr bwMode="auto">
            <a:xfrm>
              <a:off x="2518" y="3557"/>
              <a:ext cx="19" cy="22"/>
            </a:xfrm>
            <a:custGeom>
              <a:avLst/>
              <a:gdLst>
                <a:gd name="T0" fmla="*/ 133 w 137"/>
                <a:gd name="T1" fmla="*/ 32 h 137"/>
                <a:gd name="T2" fmla="*/ 129 w 137"/>
                <a:gd name="T3" fmla="*/ 30 h 137"/>
                <a:gd name="T4" fmla="*/ 122 w 137"/>
                <a:gd name="T5" fmla="*/ 30 h 137"/>
                <a:gd name="T6" fmla="*/ 110 w 137"/>
                <a:gd name="T7" fmla="*/ 30 h 137"/>
                <a:gd name="T8" fmla="*/ 99 w 137"/>
                <a:gd name="T9" fmla="*/ 30 h 137"/>
                <a:gd name="T10" fmla="*/ 84 w 137"/>
                <a:gd name="T11" fmla="*/ 30 h 137"/>
                <a:gd name="T12" fmla="*/ 70 w 137"/>
                <a:gd name="T13" fmla="*/ 32 h 137"/>
                <a:gd name="T14" fmla="*/ 57 w 137"/>
                <a:gd name="T15" fmla="*/ 34 h 137"/>
                <a:gd name="T16" fmla="*/ 48 w 137"/>
                <a:gd name="T17" fmla="*/ 40 h 137"/>
                <a:gd name="T18" fmla="*/ 44 w 137"/>
                <a:gd name="T19" fmla="*/ 43 h 137"/>
                <a:gd name="T20" fmla="*/ 40 w 137"/>
                <a:gd name="T21" fmla="*/ 53 h 137"/>
                <a:gd name="T22" fmla="*/ 38 w 137"/>
                <a:gd name="T23" fmla="*/ 59 h 137"/>
                <a:gd name="T24" fmla="*/ 38 w 137"/>
                <a:gd name="T25" fmla="*/ 64 h 137"/>
                <a:gd name="T26" fmla="*/ 36 w 137"/>
                <a:gd name="T27" fmla="*/ 70 h 137"/>
                <a:gd name="T28" fmla="*/ 36 w 137"/>
                <a:gd name="T29" fmla="*/ 79 h 137"/>
                <a:gd name="T30" fmla="*/ 36 w 137"/>
                <a:gd name="T31" fmla="*/ 91 h 137"/>
                <a:gd name="T32" fmla="*/ 36 w 137"/>
                <a:gd name="T33" fmla="*/ 106 h 137"/>
                <a:gd name="T34" fmla="*/ 36 w 137"/>
                <a:gd name="T35" fmla="*/ 116 h 137"/>
                <a:gd name="T36" fmla="*/ 36 w 137"/>
                <a:gd name="T37" fmla="*/ 125 h 137"/>
                <a:gd name="T38" fmla="*/ 36 w 137"/>
                <a:gd name="T39" fmla="*/ 133 h 137"/>
                <a:gd name="T40" fmla="*/ 36 w 137"/>
                <a:gd name="T41" fmla="*/ 137 h 137"/>
                <a:gd name="T42" fmla="*/ 0 w 137"/>
                <a:gd name="T43" fmla="*/ 137 h 137"/>
                <a:gd name="T44" fmla="*/ 0 w 137"/>
                <a:gd name="T45" fmla="*/ 131 h 137"/>
                <a:gd name="T46" fmla="*/ 0 w 137"/>
                <a:gd name="T47" fmla="*/ 125 h 137"/>
                <a:gd name="T48" fmla="*/ 0 w 137"/>
                <a:gd name="T49" fmla="*/ 112 h 137"/>
                <a:gd name="T50" fmla="*/ 0 w 137"/>
                <a:gd name="T51" fmla="*/ 99 h 137"/>
                <a:gd name="T52" fmla="*/ 0 w 137"/>
                <a:gd name="T53" fmla="*/ 83 h 137"/>
                <a:gd name="T54" fmla="*/ 0 w 137"/>
                <a:gd name="T55" fmla="*/ 70 h 137"/>
                <a:gd name="T56" fmla="*/ 0 w 137"/>
                <a:gd name="T57" fmla="*/ 59 h 137"/>
                <a:gd name="T58" fmla="*/ 2 w 137"/>
                <a:gd name="T59" fmla="*/ 51 h 137"/>
                <a:gd name="T60" fmla="*/ 4 w 137"/>
                <a:gd name="T61" fmla="*/ 43 h 137"/>
                <a:gd name="T62" fmla="*/ 11 w 137"/>
                <a:gd name="T63" fmla="*/ 32 h 137"/>
                <a:gd name="T64" fmla="*/ 19 w 137"/>
                <a:gd name="T65" fmla="*/ 19 h 137"/>
                <a:gd name="T66" fmla="*/ 29 w 137"/>
                <a:gd name="T67" fmla="*/ 13 h 137"/>
                <a:gd name="T68" fmla="*/ 42 w 137"/>
                <a:gd name="T69" fmla="*/ 7 h 137"/>
                <a:gd name="T70" fmla="*/ 59 w 137"/>
                <a:gd name="T71" fmla="*/ 3 h 137"/>
                <a:gd name="T72" fmla="*/ 72 w 137"/>
                <a:gd name="T73" fmla="*/ 0 h 137"/>
                <a:gd name="T74" fmla="*/ 87 w 137"/>
                <a:gd name="T75" fmla="*/ 0 h 137"/>
                <a:gd name="T76" fmla="*/ 99 w 137"/>
                <a:gd name="T77" fmla="*/ 0 h 137"/>
                <a:gd name="T78" fmla="*/ 112 w 137"/>
                <a:gd name="T79" fmla="*/ 0 h 137"/>
                <a:gd name="T80" fmla="*/ 124 w 137"/>
                <a:gd name="T81" fmla="*/ 0 h 137"/>
                <a:gd name="T82" fmla="*/ 131 w 137"/>
                <a:gd name="T83" fmla="*/ 2 h 137"/>
                <a:gd name="T84" fmla="*/ 135 w 137"/>
                <a:gd name="T85" fmla="*/ 5 h 137"/>
                <a:gd name="T86" fmla="*/ 137 w 137"/>
                <a:gd name="T87" fmla="*/ 15 h 137"/>
                <a:gd name="T88" fmla="*/ 133 w 137"/>
                <a:gd name="T89" fmla="*/ 26 h 137"/>
                <a:gd name="T90" fmla="*/ 133 w 137"/>
                <a:gd name="T91" fmla="*/ 32 h 137"/>
                <a:gd name="T92" fmla="*/ 133 w 137"/>
                <a:gd name="T93" fmla="*/ 3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7" h="137">
                  <a:moveTo>
                    <a:pt x="133" y="32"/>
                  </a:moveTo>
                  <a:lnTo>
                    <a:pt x="129" y="30"/>
                  </a:lnTo>
                  <a:lnTo>
                    <a:pt x="122" y="30"/>
                  </a:lnTo>
                  <a:lnTo>
                    <a:pt x="110" y="30"/>
                  </a:lnTo>
                  <a:lnTo>
                    <a:pt x="99" y="30"/>
                  </a:lnTo>
                  <a:lnTo>
                    <a:pt x="84" y="30"/>
                  </a:lnTo>
                  <a:lnTo>
                    <a:pt x="70" y="32"/>
                  </a:lnTo>
                  <a:lnTo>
                    <a:pt x="57" y="34"/>
                  </a:lnTo>
                  <a:lnTo>
                    <a:pt x="48" y="40"/>
                  </a:lnTo>
                  <a:lnTo>
                    <a:pt x="44" y="43"/>
                  </a:lnTo>
                  <a:lnTo>
                    <a:pt x="40" y="53"/>
                  </a:lnTo>
                  <a:lnTo>
                    <a:pt x="38" y="59"/>
                  </a:lnTo>
                  <a:lnTo>
                    <a:pt x="38" y="64"/>
                  </a:lnTo>
                  <a:lnTo>
                    <a:pt x="36" y="70"/>
                  </a:lnTo>
                  <a:lnTo>
                    <a:pt x="36" y="79"/>
                  </a:lnTo>
                  <a:lnTo>
                    <a:pt x="36" y="91"/>
                  </a:lnTo>
                  <a:lnTo>
                    <a:pt x="36" y="106"/>
                  </a:lnTo>
                  <a:lnTo>
                    <a:pt x="36" y="116"/>
                  </a:lnTo>
                  <a:lnTo>
                    <a:pt x="36" y="125"/>
                  </a:lnTo>
                  <a:lnTo>
                    <a:pt x="36" y="133"/>
                  </a:lnTo>
                  <a:lnTo>
                    <a:pt x="36" y="137"/>
                  </a:lnTo>
                  <a:lnTo>
                    <a:pt x="0" y="137"/>
                  </a:lnTo>
                  <a:lnTo>
                    <a:pt x="0" y="131"/>
                  </a:lnTo>
                  <a:lnTo>
                    <a:pt x="0" y="125"/>
                  </a:lnTo>
                  <a:lnTo>
                    <a:pt x="0" y="112"/>
                  </a:lnTo>
                  <a:lnTo>
                    <a:pt x="0" y="99"/>
                  </a:lnTo>
                  <a:lnTo>
                    <a:pt x="0" y="83"/>
                  </a:lnTo>
                  <a:lnTo>
                    <a:pt x="0" y="70"/>
                  </a:lnTo>
                  <a:lnTo>
                    <a:pt x="0" y="59"/>
                  </a:lnTo>
                  <a:lnTo>
                    <a:pt x="2" y="51"/>
                  </a:lnTo>
                  <a:lnTo>
                    <a:pt x="4" y="43"/>
                  </a:lnTo>
                  <a:lnTo>
                    <a:pt x="11" y="32"/>
                  </a:lnTo>
                  <a:lnTo>
                    <a:pt x="19" y="19"/>
                  </a:lnTo>
                  <a:lnTo>
                    <a:pt x="29" y="13"/>
                  </a:lnTo>
                  <a:lnTo>
                    <a:pt x="42" y="7"/>
                  </a:lnTo>
                  <a:lnTo>
                    <a:pt x="59" y="3"/>
                  </a:lnTo>
                  <a:lnTo>
                    <a:pt x="72" y="0"/>
                  </a:lnTo>
                  <a:lnTo>
                    <a:pt x="87" y="0"/>
                  </a:lnTo>
                  <a:lnTo>
                    <a:pt x="99" y="0"/>
                  </a:lnTo>
                  <a:lnTo>
                    <a:pt x="112" y="0"/>
                  </a:lnTo>
                  <a:lnTo>
                    <a:pt x="124" y="0"/>
                  </a:lnTo>
                  <a:lnTo>
                    <a:pt x="131" y="2"/>
                  </a:lnTo>
                  <a:lnTo>
                    <a:pt x="135" y="5"/>
                  </a:lnTo>
                  <a:lnTo>
                    <a:pt x="137" y="15"/>
                  </a:lnTo>
                  <a:lnTo>
                    <a:pt x="133" y="26"/>
                  </a:lnTo>
                  <a:lnTo>
                    <a:pt x="133" y="32"/>
                  </a:lnTo>
                  <a:lnTo>
                    <a:pt x="133"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70" name="Freeform 246"/>
            <p:cNvSpPr>
              <a:spLocks/>
            </p:cNvSpPr>
            <p:nvPr/>
          </p:nvSpPr>
          <p:spPr bwMode="auto">
            <a:xfrm>
              <a:off x="2502" y="3661"/>
              <a:ext cx="32" cy="32"/>
            </a:xfrm>
            <a:custGeom>
              <a:avLst/>
              <a:gdLst>
                <a:gd name="T0" fmla="*/ 0 w 240"/>
                <a:gd name="T1" fmla="*/ 18 h 209"/>
                <a:gd name="T2" fmla="*/ 0 w 240"/>
                <a:gd name="T3" fmla="*/ 33 h 209"/>
                <a:gd name="T4" fmla="*/ 0 w 240"/>
                <a:gd name="T5" fmla="*/ 54 h 209"/>
                <a:gd name="T6" fmla="*/ 4 w 240"/>
                <a:gd name="T7" fmla="*/ 80 h 209"/>
                <a:gd name="T8" fmla="*/ 8 w 240"/>
                <a:gd name="T9" fmla="*/ 107 h 209"/>
                <a:gd name="T10" fmla="*/ 15 w 240"/>
                <a:gd name="T11" fmla="*/ 135 h 209"/>
                <a:gd name="T12" fmla="*/ 27 w 240"/>
                <a:gd name="T13" fmla="*/ 158 h 209"/>
                <a:gd name="T14" fmla="*/ 42 w 240"/>
                <a:gd name="T15" fmla="*/ 177 h 209"/>
                <a:gd name="T16" fmla="*/ 59 w 240"/>
                <a:gd name="T17" fmla="*/ 189 h 209"/>
                <a:gd name="T18" fmla="*/ 80 w 240"/>
                <a:gd name="T19" fmla="*/ 200 h 209"/>
                <a:gd name="T20" fmla="*/ 90 w 240"/>
                <a:gd name="T21" fmla="*/ 200 h 209"/>
                <a:gd name="T22" fmla="*/ 107 w 240"/>
                <a:gd name="T23" fmla="*/ 204 h 209"/>
                <a:gd name="T24" fmla="*/ 126 w 240"/>
                <a:gd name="T25" fmla="*/ 204 h 209"/>
                <a:gd name="T26" fmla="*/ 150 w 240"/>
                <a:gd name="T27" fmla="*/ 206 h 209"/>
                <a:gd name="T28" fmla="*/ 171 w 240"/>
                <a:gd name="T29" fmla="*/ 206 h 209"/>
                <a:gd name="T30" fmla="*/ 196 w 240"/>
                <a:gd name="T31" fmla="*/ 208 h 209"/>
                <a:gd name="T32" fmla="*/ 217 w 240"/>
                <a:gd name="T33" fmla="*/ 208 h 209"/>
                <a:gd name="T34" fmla="*/ 234 w 240"/>
                <a:gd name="T35" fmla="*/ 209 h 209"/>
                <a:gd name="T36" fmla="*/ 240 w 240"/>
                <a:gd name="T37" fmla="*/ 194 h 209"/>
                <a:gd name="T38" fmla="*/ 236 w 240"/>
                <a:gd name="T39" fmla="*/ 181 h 209"/>
                <a:gd name="T40" fmla="*/ 219 w 240"/>
                <a:gd name="T41" fmla="*/ 179 h 209"/>
                <a:gd name="T42" fmla="*/ 198 w 240"/>
                <a:gd name="T43" fmla="*/ 179 h 209"/>
                <a:gd name="T44" fmla="*/ 177 w 240"/>
                <a:gd name="T45" fmla="*/ 179 h 209"/>
                <a:gd name="T46" fmla="*/ 152 w 240"/>
                <a:gd name="T47" fmla="*/ 177 h 209"/>
                <a:gd name="T48" fmla="*/ 130 w 240"/>
                <a:gd name="T49" fmla="*/ 175 h 209"/>
                <a:gd name="T50" fmla="*/ 107 w 240"/>
                <a:gd name="T51" fmla="*/ 171 h 209"/>
                <a:gd name="T52" fmla="*/ 91 w 240"/>
                <a:gd name="T53" fmla="*/ 168 h 209"/>
                <a:gd name="T54" fmla="*/ 71 w 240"/>
                <a:gd name="T55" fmla="*/ 156 h 209"/>
                <a:gd name="T56" fmla="*/ 52 w 240"/>
                <a:gd name="T57" fmla="*/ 139 h 209"/>
                <a:gd name="T58" fmla="*/ 42 w 240"/>
                <a:gd name="T59" fmla="*/ 118 h 209"/>
                <a:gd name="T60" fmla="*/ 40 w 240"/>
                <a:gd name="T61" fmla="*/ 103 h 209"/>
                <a:gd name="T62" fmla="*/ 40 w 240"/>
                <a:gd name="T63" fmla="*/ 86 h 209"/>
                <a:gd name="T64" fmla="*/ 38 w 240"/>
                <a:gd name="T65" fmla="*/ 65 h 209"/>
                <a:gd name="T66" fmla="*/ 38 w 240"/>
                <a:gd name="T67" fmla="*/ 48 h 209"/>
                <a:gd name="T68" fmla="*/ 38 w 240"/>
                <a:gd name="T69" fmla="*/ 29 h 209"/>
                <a:gd name="T70" fmla="*/ 38 w 240"/>
                <a:gd name="T71" fmla="*/ 12 h 209"/>
                <a:gd name="T72" fmla="*/ 31 w 240"/>
                <a:gd name="T73" fmla="*/ 2 h 209"/>
                <a:gd name="T74" fmla="*/ 19 w 240"/>
                <a:gd name="T75" fmla="*/ 4 h 209"/>
                <a:gd name="T76" fmla="*/ 0 w 240"/>
                <a:gd name="T77" fmla="*/ 1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0" h="209">
                  <a:moveTo>
                    <a:pt x="0" y="12"/>
                  </a:moveTo>
                  <a:lnTo>
                    <a:pt x="0" y="18"/>
                  </a:lnTo>
                  <a:lnTo>
                    <a:pt x="0" y="23"/>
                  </a:lnTo>
                  <a:lnTo>
                    <a:pt x="0" y="33"/>
                  </a:lnTo>
                  <a:lnTo>
                    <a:pt x="0" y="42"/>
                  </a:lnTo>
                  <a:lnTo>
                    <a:pt x="0" y="54"/>
                  </a:lnTo>
                  <a:lnTo>
                    <a:pt x="2" y="67"/>
                  </a:lnTo>
                  <a:lnTo>
                    <a:pt x="4" y="80"/>
                  </a:lnTo>
                  <a:lnTo>
                    <a:pt x="6" y="94"/>
                  </a:lnTo>
                  <a:lnTo>
                    <a:pt x="8" y="107"/>
                  </a:lnTo>
                  <a:lnTo>
                    <a:pt x="12" y="120"/>
                  </a:lnTo>
                  <a:lnTo>
                    <a:pt x="15" y="135"/>
                  </a:lnTo>
                  <a:lnTo>
                    <a:pt x="21" y="147"/>
                  </a:lnTo>
                  <a:lnTo>
                    <a:pt x="27" y="158"/>
                  </a:lnTo>
                  <a:lnTo>
                    <a:pt x="34" y="168"/>
                  </a:lnTo>
                  <a:lnTo>
                    <a:pt x="42" y="177"/>
                  </a:lnTo>
                  <a:lnTo>
                    <a:pt x="48" y="181"/>
                  </a:lnTo>
                  <a:lnTo>
                    <a:pt x="59" y="189"/>
                  </a:lnTo>
                  <a:lnTo>
                    <a:pt x="67" y="194"/>
                  </a:lnTo>
                  <a:lnTo>
                    <a:pt x="80" y="200"/>
                  </a:lnTo>
                  <a:lnTo>
                    <a:pt x="84" y="200"/>
                  </a:lnTo>
                  <a:lnTo>
                    <a:pt x="90" y="200"/>
                  </a:lnTo>
                  <a:lnTo>
                    <a:pt x="97" y="202"/>
                  </a:lnTo>
                  <a:lnTo>
                    <a:pt x="107" y="204"/>
                  </a:lnTo>
                  <a:lnTo>
                    <a:pt x="116" y="204"/>
                  </a:lnTo>
                  <a:lnTo>
                    <a:pt x="126" y="204"/>
                  </a:lnTo>
                  <a:lnTo>
                    <a:pt x="137" y="204"/>
                  </a:lnTo>
                  <a:lnTo>
                    <a:pt x="150" y="206"/>
                  </a:lnTo>
                  <a:lnTo>
                    <a:pt x="160" y="206"/>
                  </a:lnTo>
                  <a:lnTo>
                    <a:pt x="171" y="206"/>
                  </a:lnTo>
                  <a:lnTo>
                    <a:pt x="185" y="206"/>
                  </a:lnTo>
                  <a:lnTo>
                    <a:pt x="196" y="208"/>
                  </a:lnTo>
                  <a:lnTo>
                    <a:pt x="206" y="208"/>
                  </a:lnTo>
                  <a:lnTo>
                    <a:pt x="217" y="208"/>
                  </a:lnTo>
                  <a:lnTo>
                    <a:pt x="225" y="208"/>
                  </a:lnTo>
                  <a:lnTo>
                    <a:pt x="234" y="209"/>
                  </a:lnTo>
                  <a:lnTo>
                    <a:pt x="240" y="204"/>
                  </a:lnTo>
                  <a:lnTo>
                    <a:pt x="240" y="194"/>
                  </a:lnTo>
                  <a:lnTo>
                    <a:pt x="238" y="185"/>
                  </a:lnTo>
                  <a:lnTo>
                    <a:pt x="236" y="181"/>
                  </a:lnTo>
                  <a:lnTo>
                    <a:pt x="230" y="179"/>
                  </a:lnTo>
                  <a:lnTo>
                    <a:pt x="219" y="179"/>
                  </a:lnTo>
                  <a:lnTo>
                    <a:pt x="207" y="179"/>
                  </a:lnTo>
                  <a:lnTo>
                    <a:pt x="198" y="179"/>
                  </a:lnTo>
                  <a:lnTo>
                    <a:pt x="187" y="179"/>
                  </a:lnTo>
                  <a:lnTo>
                    <a:pt x="177" y="179"/>
                  </a:lnTo>
                  <a:lnTo>
                    <a:pt x="164" y="177"/>
                  </a:lnTo>
                  <a:lnTo>
                    <a:pt x="152" y="177"/>
                  </a:lnTo>
                  <a:lnTo>
                    <a:pt x="139" y="175"/>
                  </a:lnTo>
                  <a:lnTo>
                    <a:pt x="130" y="175"/>
                  </a:lnTo>
                  <a:lnTo>
                    <a:pt x="116" y="171"/>
                  </a:lnTo>
                  <a:lnTo>
                    <a:pt x="107" y="171"/>
                  </a:lnTo>
                  <a:lnTo>
                    <a:pt x="97" y="170"/>
                  </a:lnTo>
                  <a:lnTo>
                    <a:pt x="91" y="168"/>
                  </a:lnTo>
                  <a:lnTo>
                    <a:pt x="80" y="162"/>
                  </a:lnTo>
                  <a:lnTo>
                    <a:pt x="71" y="156"/>
                  </a:lnTo>
                  <a:lnTo>
                    <a:pt x="59" y="147"/>
                  </a:lnTo>
                  <a:lnTo>
                    <a:pt x="52" y="139"/>
                  </a:lnTo>
                  <a:lnTo>
                    <a:pt x="46" y="132"/>
                  </a:lnTo>
                  <a:lnTo>
                    <a:pt x="42" y="118"/>
                  </a:lnTo>
                  <a:lnTo>
                    <a:pt x="40" y="111"/>
                  </a:lnTo>
                  <a:lnTo>
                    <a:pt x="40" y="103"/>
                  </a:lnTo>
                  <a:lnTo>
                    <a:pt x="40" y="94"/>
                  </a:lnTo>
                  <a:lnTo>
                    <a:pt x="40" y="86"/>
                  </a:lnTo>
                  <a:lnTo>
                    <a:pt x="38" y="76"/>
                  </a:lnTo>
                  <a:lnTo>
                    <a:pt x="38" y="65"/>
                  </a:lnTo>
                  <a:lnTo>
                    <a:pt x="38" y="57"/>
                  </a:lnTo>
                  <a:lnTo>
                    <a:pt x="38" y="48"/>
                  </a:lnTo>
                  <a:lnTo>
                    <a:pt x="38" y="38"/>
                  </a:lnTo>
                  <a:lnTo>
                    <a:pt x="38" y="29"/>
                  </a:lnTo>
                  <a:lnTo>
                    <a:pt x="38" y="19"/>
                  </a:lnTo>
                  <a:lnTo>
                    <a:pt x="38" y="12"/>
                  </a:lnTo>
                  <a:lnTo>
                    <a:pt x="34" y="6"/>
                  </a:lnTo>
                  <a:lnTo>
                    <a:pt x="31" y="2"/>
                  </a:lnTo>
                  <a:lnTo>
                    <a:pt x="25" y="0"/>
                  </a:lnTo>
                  <a:lnTo>
                    <a:pt x="19" y="4"/>
                  </a:lnTo>
                  <a:lnTo>
                    <a:pt x="4" y="8"/>
                  </a:lnTo>
                  <a:lnTo>
                    <a:pt x="0" y="12"/>
                  </a:lnTo>
                  <a:lnTo>
                    <a:pt x="0"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71" name="Freeform 247"/>
            <p:cNvSpPr>
              <a:spLocks/>
            </p:cNvSpPr>
            <p:nvPr/>
          </p:nvSpPr>
          <p:spPr bwMode="auto">
            <a:xfrm>
              <a:off x="2521" y="3660"/>
              <a:ext cx="15" cy="15"/>
            </a:xfrm>
            <a:custGeom>
              <a:avLst/>
              <a:gdLst>
                <a:gd name="T0" fmla="*/ 32 w 110"/>
                <a:gd name="T1" fmla="*/ 17 h 101"/>
                <a:gd name="T2" fmla="*/ 32 w 110"/>
                <a:gd name="T3" fmla="*/ 19 h 101"/>
                <a:gd name="T4" fmla="*/ 32 w 110"/>
                <a:gd name="T5" fmla="*/ 26 h 101"/>
                <a:gd name="T6" fmla="*/ 34 w 110"/>
                <a:gd name="T7" fmla="*/ 38 h 101"/>
                <a:gd name="T8" fmla="*/ 40 w 110"/>
                <a:gd name="T9" fmla="*/ 49 h 101"/>
                <a:gd name="T10" fmla="*/ 48 w 110"/>
                <a:gd name="T11" fmla="*/ 59 h 101"/>
                <a:gd name="T12" fmla="*/ 61 w 110"/>
                <a:gd name="T13" fmla="*/ 70 h 101"/>
                <a:gd name="T14" fmla="*/ 70 w 110"/>
                <a:gd name="T15" fmla="*/ 72 h 101"/>
                <a:gd name="T16" fmla="*/ 80 w 110"/>
                <a:gd name="T17" fmla="*/ 74 h 101"/>
                <a:gd name="T18" fmla="*/ 91 w 110"/>
                <a:gd name="T19" fmla="*/ 74 h 101"/>
                <a:gd name="T20" fmla="*/ 106 w 110"/>
                <a:gd name="T21" fmla="*/ 74 h 101"/>
                <a:gd name="T22" fmla="*/ 108 w 110"/>
                <a:gd name="T23" fmla="*/ 78 h 101"/>
                <a:gd name="T24" fmla="*/ 110 w 110"/>
                <a:gd name="T25" fmla="*/ 87 h 101"/>
                <a:gd name="T26" fmla="*/ 110 w 110"/>
                <a:gd name="T27" fmla="*/ 97 h 101"/>
                <a:gd name="T28" fmla="*/ 110 w 110"/>
                <a:gd name="T29" fmla="*/ 101 h 101"/>
                <a:gd name="T30" fmla="*/ 106 w 110"/>
                <a:gd name="T31" fmla="*/ 101 h 101"/>
                <a:gd name="T32" fmla="*/ 105 w 110"/>
                <a:gd name="T33" fmla="*/ 101 h 101"/>
                <a:gd name="T34" fmla="*/ 99 w 110"/>
                <a:gd name="T35" fmla="*/ 101 h 101"/>
                <a:gd name="T36" fmla="*/ 91 w 110"/>
                <a:gd name="T37" fmla="*/ 101 h 101"/>
                <a:gd name="T38" fmla="*/ 80 w 110"/>
                <a:gd name="T39" fmla="*/ 99 h 101"/>
                <a:gd name="T40" fmla="*/ 72 w 110"/>
                <a:gd name="T41" fmla="*/ 99 h 101"/>
                <a:gd name="T42" fmla="*/ 61 w 110"/>
                <a:gd name="T43" fmla="*/ 99 h 101"/>
                <a:gd name="T44" fmla="*/ 53 w 110"/>
                <a:gd name="T45" fmla="*/ 97 h 101"/>
                <a:gd name="T46" fmla="*/ 40 w 110"/>
                <a:gd name="T47" fmla="*/ 91 h 101"/>
                <a:gd name="T48" fmla="*/ 30 w 110"/>
                <a:gd name="T49" fmla="*/ 85 h 101"/>
                <a:gd name="T50" fmla="*/ 21 w 110"/>
                <a:gd name="T51" fmla="*/ 80 h 101"/>
                <a:gd name="T52" fmla="*/ 13 w 110"/>
                <a:gd name="T53" fmla="*/ 72 h 101"/>
                <a:gd name="T54" fmla="*/ 6 w 110"/>
                <a:gd name="T55" fmla="*/ 61 h 101"/>
                <a:gd name="T56" fmla="*/ 4 w 110"/>
                <a:gd name="T57" fmla="*/ 47 h 101"/>
                <a:gd name="T58" fmla="*/ 0 w 110"/>
                <a:gd name="T59" fmla="*/ 34 h 101"/>
                <a:gd name="T60" fmla="*/ 2 w 110"/>
                <a:gd name="T61" fmla="*/ 17 h 101"/>
                <a:gd name="T62" fmla="*/ 2 w 110"/>
                <a:gd name="T63" fmla="*/ 7 h 101"/>
                <a:gd name="T64" fmla="*/ 6 w 110"/>
                <a:gd name="T65" fmla="*/ 2 h 101"/>
                <a:gd name="T66" fmla="*/ 11 w 110"/>
                <a:gd name="T67" fmla="*/ 0 h 101"/>
                <a:gd name="T68" fmla="*/ 17 w 110"/>
                <a:gd name="T69" fmla="*/ 5 h 101"/>
                <a:gd name="T70" fmla="*/ 27 w 110"/>
                <a:gd name="T71" fmla="*/ 11 h 101"/>
                <a:gd name="T72" fmla="*/ 32 w 110"/>
                <a:gd name="T73" fmla="*/ 17 h 101"/>
                <a:gd name="T74" fmla="*/ 32 w 110"/>
                <a:gd name="T75" fmla="*/ 1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0" h="101">
                  <a:moveTo>
                    <a:pt x="32" y="17"/>
                  </a:moveTo>
                  <a:lnTo>
                    <a:pt x="32" y="19"/>
                  </a:lnTo>
                  <a:lnTo>
                    <a:pt x="32" y="26"/>
                  </a:lnTo>
                  <a:lnTo>
                    <a:pt x="34" y="38"/>
                  </a:lnTo>
                  <a:lnTo>
                    <a:pt x="40" y="49"/>
                  </a:lnTo>
                  <a:lnTo>
                    <a:pt x="48" y="59"/>
                  </a:lnTo>
                  <a:lnTo>
                    <a:pt x="61" y="70"/>
                  </a:lnTo>
                  <a:lnTo>
                    <a:pt x="70" y="72"/>
                  </a:lnTo>
                  <a:lnTo>
                    <a:pt x="80" y="74"/>
                  </a:lnTo>
                  <a:lnTo>
                    <a:pt x="91" y="74"/>
                  </a:lnTo>
                  <a:lnTo>
                    <a:pt x="106" y="74"/>
                  </a:lnTo>
                  <a:lnTo>
                    <a:pt x="108" y="78"/>
                  </a:lnTo>
                  <a:lnTo>
                    <a:pt x="110" y="87"/>
                  </a:lnTo>
                  <a:lnTo>
                    <a:pt x="110" y="97"/>
                  </a:lnTo>
                  <a:lnTo>
                    <a:pt x="110" y="101"/>
                  </a:lnTo>
                  <a:lnTo>
                    <a:pt x="106" y="101"/>
                  </a:lnTo>
                  <a:lnTo>
                    <a:pt x="105" y="101"/>
                  </a:lnTo>
                  <a:lnTo>
                    <a:pt x="99" y="101"/>
                  </a:lnTo>
                  <a:lnTo>
                    <a:pt x="91" y="101"/>
                  </a:lnTo>
                  <a:lnTo>
                    <a:pt x="80" y="99"/>
                  </a:lnTo>
                  <a:lnTo>
                    <a:pt x="72" y="99"/>
                  </a:lnTo>
                  <a:lnTo>
                    <a:pt x="61" y="99"/>
                  </a:lnTo>
                  <a:lnTo>
                    <a:pt x="53" y="97"/>
                  </a:lnTo>
                  <a:lnTo>
                    <a:pt x="40" y="91"/>
                  </a:lnTo>
                  <a:lnTo>
                    <a:pt x="30" y="85"/>
                  </a:lnTo>
                  <a:lnTo>
                    <a:pt x="21" y="80"/>
                  </a:lnTo>
                  <a:lnTo>
                    <a:pt x="13" y="72"/>
                  </a:lnTo>
                  <a:lnTo>
                    <a:pt x="6" y="61"/>
                  </a:lnTo>
                  <a:lnTo>
                    <a:pt x="4" y="47"/>
                  </a:lnTo>
                  <a:lnTo>
                    <a:pt x="0" y="34"/>
                  </a:lnTo>
                  <a:lnTo>
                    <a:pt x="2" y="17"/>
                  </a:lnTo>
                  <a:lnTo>
                    <a:pt x="2" y="7"/>
                  </a:lnTo>
                  <a:lnTo>
                    <a:pt x="6" y="2"/>
                  </a:lnTo>
                  <a:lnTo>
                    <a:pt x="11" y="0"/>
                  </a:lnTo>
                  <a:lnTo>
                    <a:pt x="17" y="5"/>
                  </a:lnTo>
                  <a:lnTo>
                    <a:pt x="27" y="11"/>
                  </a:lnTo>
                  <a:lnTo>
                    <a:pt x="32" y="17"/>
                  </a:lnTo>
                  <a:lnTo>
                    <a:pt x="32"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72" name="Freeform 248"/>
            <p:cNvSpPr>
              <a:spLocks/>
            </p:cNvSpPr>
            <p:nvPr/>
          </p:nvSpPr>
          <p:spPr bwMode="auto">
            <a:xfrm>
              <a:off x="2822" y="3548"/>
              <a:ext cx="14" cy="12"/>
            </a:xfrm>
            <a:custGeom>
              <a:avLst/>
              <a:gdLst>
                <a:gd name="T0" fmla="*/ 51 w 99"/>
                <a:gd name="T1" fmla="*/ 0 h 74"/>
                <a:gd name="T2" fmla="*/ 47 w 99"/>
                <a:gd name="T3" fmla="*/ 0 h 74"/>
                <a:gd name="T4" fmla="*/ 46 w 99"/>
                <a:gd name="T5" fmla="*/ 6 h 74"/>
                <a:gd name="T6" fmla="*/ 42 w 99"/>
                <a:gd name="T7" fmla="*/ 13 h 74"/>
                <a:gd name="T8" fmla="*/ 44 w 99"/>
                <a:gd name="T9" fmla="*/ 21 h 74"/>
                <a:gd name="T10" fmla="*/ 46 w 99"/>
                <a:gd name="T11" fmla="*/ 28 h 74"/>
                <a:gd name="T12" fmla="*/ 55 w 99"/>
                <a:gd name="T13" fmla="*/ 36 h 74"/>
                <a:gd name="T14" fmla="*/ 63 w 99"/>
                <a:gd name="T15" fmla="*/ 38 h 74"/>
                <a:gd name="T16" fmla="*/ 72 w 99"/>
                <a:gd name="T17" fmla="*/ 42 h 74"/>
                <a:gd name="T18" fmla="*/ 84 w 99"/>
                <a:gd name="T19" fmla="*/ 42 h 74"/>
                <a:gd name="T20" fmla="*/ 99 w 99"/>
                <a:gd name="T21" fmla="*/ 44 h 74"/>
                <a:gd name="T22" fmla="*/ 99 w 99"/>
                <a:gd name="T23" fmla="*/ 47 h 74"/>
                <a:gd name="T24" fmla="*/ 93 w 99"/>
                <a:gd name="T25" fmla="*/ 59 h 74"/>
                <a:gd name="T26" fmla="*/ 85 w 99"/>
                <a:gd name="T27" fmla="*/ 68 h 74"/>
                <a:gd name="T28" fmla="*/ 84 w 99"/>
                <a:gd name="T29" fmla="*/ 74 h 74"/>
                <a:gd name="T30" fmla="*/ 78 w 99"/>
                <a:gd name="T31" fmla="*/ 74 h 74"/>
                <a:gd name="T32" fmla="*/ 72 w 99"/>
                <a:gd name="T33" fmla="*/ 74 h 74"/>
                <a:gd name="T34" fmla="*/ 57 w 99"/>
                <a:gd name="T35" fmla="*/ 70 h 74"/>
                <a:gd name="T36" fmla="*/ 46 w 99"/>
                <a:gd name="T37" fmla="*/ 68 h 74"/>
                <a:gd name="T38" fmla="*/ 32 w 99"/>
                <a:gd name="T39" fmla="*/ 63 h 74"/>
                <a:gd name="T40" fmla="*/ 19 w 99"/>
                <a:gd name="T41" fmla="*/ 59 h 74"/>
                <a:gd name="T42" fmla="*/ 7 w 99"/>
                <a:gd name="T43" fmla="*/ 51 h 74"/>
                <a:gd name="T44" fmla="*/ 4 w 99"/>
                <a:gd name="T45" fmla="*/ 44 h 74"/>
                <a:gd name="T46" fmla="*/ 0 w 99"/>
                <a:gd name="T47" fmla="*/ 34 h 74"/>
                <a:gd name="T48" fmla="*/ 2 w 99"/>
                <a:gd name="T49" fmla="*/ 26 h 74"/>
                <a:gd name="T50" fmla="*/ 2 w 99"/>
                <a:gd name="T51" fmla="*/ 17 h 74"/>
                <a:gd name="T52" fmla="*/ 6 w 99"/>
                <a:gd name="T53" fmla="*/ 13 h 74"/>
                <a:gd name="T54" fmla="*/ 7 w 99"/>
                <a:gd name="T55" fmla="*/ 2 h 74"/>
                <a:gd name="T56" fmla="*/ 11 w 99"/>
                <a:gd name="T57" fmla="*/ 0 h 74"/>
                <a:gd name="T58" fmla="*/ 51 w 99"/>
                <a:gd name="T59" fmla="*/ 0 h 74"/>
                <a:gd name="T60" fmla="*/ 51 w 99"/>
                <a:gd name="T6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9" h="74">
                  <a:moveTo>
                    <a:pt x="51" y="0"/>
                  </a:moveTo>
                  <a:lnTo>
                    <a:pt x="47" y="0"/>
                  </a:lnTo>
                  <a:lnTo>
                    <a:pt x="46" y="6"/>
                  </a:lnTo>
                  <a:lnTo>
                    <a:pt x="42" y="13"/>
                  </a:lnTo>
                  <a:lnTo>
                    <a:pt x="44" y="21"/>
                  </a:lnTo>
                  <a:lnTo>
                    <a:pt x="46" y="28"/>
                  </a:lnTo>
                  <a:lnTo>
                    <a:pt x="55" y="36"/>
                  </a:lnTo>
                  <a:lnTo>
                    <a:pt x="63" y="38"/>
                  </a:lnTo>
                  <a:lnTo>
                    <a:pt x="72" y="42"/>
                  </a:lnTo>
                  <a:lnTo>
                    <a:pt x="84" y="42"/>
                  </a:lnTo>
                  <a:lnTo>
                    <a:pt x="99" y="44"/>
                  </a:lnTo>
                  <a:lnTo>
                    <a:pt x="99" y="47"/>
                  </a:lnTo>
                  <a:lnTo>
                    <a:pt x="93" y="59"/>
                  </a:lnTo>
                  <a:lnTo>
                    <a:pt x="85" y="68"/>
                  </a:lnTo>
                  <a:lnTo>
                    <a:pt x="84" y="74"/>
                  </a:lnTo>
                  <a:lnTo>
                    <a:pt x="78" y="74"/>
                  </a:lnTo>
                  <a:lnTo>
                    <a:pt x="72" y="74"/>
                  </a:lnTo>
                  <a:lnTo>
                    <a:pt x="57" y="70"/>
                  </a:lnTo>
                  <a:lnTo>
                    <a:pt x="46" y="68"/>
                  </a:lnTo>
                  <a:lnTo>
                    <a:pt x="32" y="63"/>
                  </a:lnTo>
                  <a:lnTo>
                    <a:pt x="19" y="59"/>
                  </a:lnTo>
                  <a:lnTo>
                    <a:pt x="7" y="51"/>
                  </a:lnTo>
                  <a:lnTo>
                    <a:pt x="4" y="44"/>
                  </a:lnTo>
                  <a:lnTo>
                    <a:pt x="0" y="34"/>
                  </a:lnTo>
                  <a:lnTo>
                    <a:pt x="2" y="26"/>
                  </a:lnTo>
                  <a:lnTo>
                    <a:pt x="2" y="17"/>
                  </a:lnTo>
                  <a:lnTo>
                    <a:pt x="6" y="13"/>
                  </a:lnTo>
                  <a:lnTo>
                    <a:pt x="7" y="2"/>
                  </a:lnTo>
                  <a:lnTo>
                    <a:pt x="11" y="0"/>
                  </a:lnTo>
                  <a:lnTo>
                    <a:pt x="51" y="0"/>
                  </a:lnTo>
                  <a:lnTo>
                    <a:pt x="5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73" name="Freeform 249"/>
            <p:cNvSpPr>
              <a:spLocks/>
            </p:cNvSpPr>
            <p:nvPr/>
          </p:nvSpPr>
          <p:spPr bwMode="auto">
            <a:xfrm>
              <a:off x="2825" y="3582"/>
              <a:ext cx="42" cy="78"/>
            </a:xfrm>
            <a:custGeom>
              <a:avLst/>
              <a:gdLst>
                <a:gd name="T0" fmla="*/ 298 w 298"/>
                <a:gd name="T1" fmla="*/ 494 h 508"/>
                <a:gd name="T2" fmla="*/ 294 w 298"/>
                <a:gd name="T3" fmla="*/ 491 h 508"/>
                <a:gd name="T4" fmla="*/ 289 w 298"/>
                <a:gd name="T5" fmla="*/ 481 h 508"/>
                <a:gd name="T6" fmla="*/ 279 w 298"/>
                <a:gd name="T7" fmla="*/ 462 h 508"/>
                <a:gd name="T8" fmla="*/ 268 w 298"/>
                <a:gd name="T9" fmla="*/ 441 h 508"/>
                <a:gd name="T10" fmla="*/ 253 w 298"/>
                <a:gd name="T11" fmla="*/ 413 h 508"/>
                <a:gd name="T12" fmla="*/ 235 w 298"/>
                <a:gd name="T13" fmla="*/ 382 h 508"/>
                <a:gd name="T14" fmla="*/ 216 w 298"/>
                <a:gd name="T15" fmla="*/ 346 h 508"/>
                <a:gd name="T16" fmla="*/ 199 w 298"/>
                <a:gd name="T17" fmla="*/ 310 h 508"/>
                <a:gd name="T18" fmla="*/ 177 w 298"/>
                <a:gd name="T19" fmla="*/ 270 h 508"/>
                <a:gd name="T20" fmla="*/ 154 w 298"/>
                <a:gd name="T21" fmla="*/ 230 h 508"/>
                <a:gd name="T22" fmla="*/ 133 w 298"/>
                <a:gd name="T23" fmla="*/ 190 h 508"/>
                <a:gd name="T24" fmla="*/ 112 w 298"/>
                <a:gd name="T25" fmla="*/ 150 h 508"/>
                <a:gd name="T26" fmla="*/ 89 w 298"/>
                <a:gd name="T27" fmla="*/ 111 h 508"/>
                <a:gd name="T28" fmla="*/ 68 w 298"/>
                <a:gd name="T29" fmla="*/ 74 h 508"/>
                <a:gd name="T30" fmla="*/ 49 w 298"/>
                <a:gd name="T31" fmla="*/ 38 h 508"/>
                <a:gd name="T32" fmla="*/ 32 w 298"/>
                <a:gd name="T33" fmla="*/ 8 h 508"/>
                <a:gd name="T34" fmla="*/ 23 w 298"/>
                <a:gd name="T35" fmla="*/ 0 h 508"/>
                <a:gd name="T36" fmla="*/ 11 w 298"/>
                <a:gd name="T37" fmla="*/ 6 h 508"/>
                <a:gd name="T38" fmla="*/ 2 w 298"/>
                <a:gd name="T39" fmla="*/ 12 h 508"/>
                <a:gd name="T40" fmla="*/ 0 w 298"/>
                <a:gd name="T41" fmla="*/ 17 h 508"/>
                <a:gd name="T42" fmla="*/ 2 w 298"/>
                <a:gd name="T43" fmla="*/ 19 h 508"/>
                <a:gd name="T44" fmla="*/ 7 w 298"/>
                <a:gd name="T45" fmla="*/ 31 h 508"/>
                <a:gd name="T46" fmla="*/ 15 w 298"/>
                <a:gd name="T47" fmla="*/ 46 h 508"/>
                <a:gd name="T48" fmla="*/ 28 w 298"/>
                <a:gd name="T49" fmla="*/ 67 h 508"/>
                <a:gd name="T50" fmla="*/ 42 w 298"/>
                <a:gd name="T51" fmla="*/ 92 h 508"/>
                <a:gd name="T52" fmla="*/ 59 w 298"/>
                <a:gd name="T53" fmla="*/ 122 h 508"/>
                <a:gd name="T54" fmla="*/ 78 w 298"/>
                <a:gd name="T55" fmla="*/ 156 h 508"/>
                <a:gd name="T56" fmla="*/ 100 w 298"/>
                <a:gd name="T57" fmla="*/ 192 h 508"/>
                <a:gd name="T58" fmla="*/ 121 w 298"/>
                <a:gd name="T59" fmla="*/ 230 h 508"/>
                <a:gd name="T60" fmla="*/ 142 w 298"/>
                <a:gd name="T61" fmla="*/ 270 h 508"/>
                <a:gd name="T62" fmla="*/ 167 w 298"/>
                <a:gd name="T63" fmla="*/ 310 h 508"/>
                <a:gd name="T64" fmla="*/ 190 w 298"/>
                <a:gd name="T65" fmla="*/ 350 h 508"/>
                <a:gd name="T66" fmla="*/ 213 w 298"/>
                <a:gd name="T67" fmla="*/ 390 h 508"/>
                <a:gd name="T68" fmla="*/ 235 w 298"/>
                <a:gd name="T69" fmla="*/ 430 h 508"/>
                <a:gd name="T70" fmla="*/ 256 w 298"/>
                <a:gd name="T71" fmla="*/ 468 h 508"/>
                <a:gd name="T72" fmla="*/ 277 w 298"/>
                <a:gd name="T73" fmla="*/ 504 h 508"/>
                <a:gd name="T74" fmla="*/ 285 w 298"/>
                <a:gd name="T75" fmla="*/ 508 h 508"/>
                <a:gd name="T76" fmla="*/ 291 w 298"/>
                <a:gd name="T77" fmla="*/ 504 h 508"/>
                <a:gd name="T78" fmla="*/ 294 w 298"/>
                <a:gd name="T79" fmla="*/ 498 h 508"/>
                <a:gd name="T80" fmla="*/ 298 w 298"/>
                <a:gd name="T81" fmla="*/ 494 h 508"/>
                <a:gd name="T82" fmla="*/ 298 w 298"/>
                <a:gd name="T83" fmla="*/ 494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8" h="508">
                  <a:moveTo>
                    <a:pt x="298" y="494"/>
                  </a:moveTo>
                  <a:lnTo>
                    <a:pt x="294" y="491"/>
                  </a:lnTo>
                  <a:lnTo>
                    <a:pt x="289" y="481"/>
                  </a:lnTo>
                  <a:lnTo>
                    <a:pt x="279" y="462"/>
                  </a:lnTo>
                  <a:lnTo>
                    <a:pt x="268" y="441"/>
                  </a:lnTo>
                  <a:lnTo>
                    <a:pt x="253" y="413"/>
                  </a:lnTo>
                  <a:lnTo>
                    <a:pt x="235" y="382"/>
                  </a:lnTo>
                  <a:lnTo>
                    <a:pt x="216" y="346"/>
                  </a:lnTo>
                  <a:lnTo>
                    <a:pt x="199" y="310"/>
                  </a:lnTo>
                  <a:lnTo>
                    <a:pt x="177" y="270"/>
                  </a:lnTo>
                  <a:lnTo>
                    <a:pt x="154" y="230"/>
                  </a:lnTo>
                  <a:lnTo>
                    <a:pt x="133" y="190"/>
                  </a:lnTo>
                  <a:lnTo>
                    <a:pt x="112" y="150"/>
                  </a:lnTo>
                  <a:lnTo>
                    <a:pt x="89" y="111"/>
                  </a:lnTo>
                  <a:lnTo>
                    <a:pt x="68" y="74"/>
                  </a:lnTo>
                  <a:lnTo>
                    <a:pt x="49" y="38"/>
                  </a:lnTo>
                  <a:lnTo>
                    <a:pt x="32" y="8"/>
                  </a:lnTo>
                  <a:lnTo>
                    <a:pt x="23" y="0"/>
                  </a:lnTo>
                  <a:lnTo>
                    <a:pt x="11" y="6"/>
                  </a:lnTo>
                  <a:lnTo>
                    <a:pt x="2" y="12"/>
                  </a:lnTo>
                  <a:lnTo>
                    <a:pt x="0" y="17"/>
                  </a:lnTo>
                  <a:lnTo>
                    <a:pt x="2" y="19"/>
                  </a:lnTo>
                  <a:lnTo>
                    <a:pt x="7" y="31"/>
                  </a:lnTo>
                  <a:lnTo>
                    <a:pt x="15" y="46"/>
                  </a:lnTo>
                  <a:lnTo>
                    <a:pt x="28" y="67"/>
                  </a:lnTo>
                  <a:lnTo>
                    <a:pt x="42" y="92"/>
                  </a:lnTo>
                  <a:lnTo>
                    <a:pt x="59" y="122"/>
                  </a:lnTo>
                  <a:lnTo>
                    <a:pt x="78" y="156"/>
                  </a:lnTo>
                  <a:lnTo>
                    <a:pt x="100" y="192"/>
                  </a:lnTo>
                  <a:lnTo>
                    <a:pt x="121" y="230"/>
                  </a:lnTo>
                  <a:lnTo>
                    <a:pt x="142" y="270"/>
                  </a:lnTo>
                  <a:lnTo>
                    <a:pt x="167" y="310"/>
                  </a:lnTo>
                  <a:lnTo>
                    <a:pt x="190" y="350"/>
                  </a:lnTo>
                  <a:lnTo>
                    <a:pt x="213" y="390"/>
                  </a:lnTo>
                  <a:lnTo>
                    <a:pt x="235" y="430"/>
                  </a:lnTo>
                  <a:lnTo>
                    <a:pt x="256" y="468"/>
                  </a:lnTo>
                  <a:lnTo>
                    <a:pt x="277" y="504"/>
                  </a:lnTo>
                  <a:lnTo>
                    <a:pt x="285" y="508"/>
                  </a:lnTo>
                  <a:lnTo>
                    <a:pt x="291" y="504"/>
                  </a:lnTo>
                  <a:lnTo>
                    <a:pt x="294" y="498"/>
                  </a:lnTo>
                  <a:lnTo>
                    <a:pt x="298" y="494"/>
                  </a:lnTo>
                  <a:lnTo>
                    <a:pt x="298" y="4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74" name="Freeform 250"/>
            <p:cNvSpPr>
              <a:spLocks/>
            </p:cNvSpPr>
            <p:nvPr/>
          </p:nvSpPr>
          <p:spPr bwMode="auto">
            <a:xfrm>
              <a:off x="2846" y="3645"/>
              <a:ext cx="12" cy="21"/>
            </a:xfrm>
            <a:custGeom>
              <a:avLst/>
              <a:gdLst>
                <a:gd name="T0" fmla="*/ 69 w 93"/>
                <a:gd name="T1" fmla="*/ 131 h 131"/>
                <a:gd name="T2" fmla="*/ 67 w 93"/>
                <a:gd name="T3" fmla="*/ 129 h 131"/>
                <a:gd name="T4" fmla="*/ 61 w 93"/>
                <a:gd name="T5" fmla="*/ 121 h 131"/>
                <a:gd name="T6" fmla="*/ 53 w 93"/>
                <a:gd name="T7" fmla="*/ 108 h 131"/>
                <a:gd name="T8" fmla="*/ 46 w 93"/>
                <a:gd name="T9" fmla="*/ 97 h 131"/>
                <a:gd name="T10" fmla="*/ 40 w 93"/>
                <a:gd name="T11" fmla="*/ 89 h 131"/>
                <a:gd name="T12" fmla="*/ 34 w 93"/>
                <a:gd name="T13" fmla="*/ 81 h 131"/>
                <a:gd name="T14" fmla="*/ 27 w 93"/>
                <a:gd name="T15" fmla="*/ 72 h 131"/>
                <a:gd name="T16" fmla="*/ 23 w 93"/>
                <a:gd name="T17" fmla="*/ 64 h 131"/>
                <a:gd name="T18" fmla="*/ 11 w 93"/>
                <a:gd name="T19" fmla="*/ 49 h 131"/>
                <a:gd name="T20" fmla="*/ 2 w 93"/>
                <a:gd name="T21" fmla="*/ 34 h 131"/>
                <a:gd name="T22" fmla="*/ 0 w 93"/>
                <a:gd name="T23" fmla="*/ 24 h 131"/>
                <a:gd name="T24" fmla="*/ 2 w 93"/>
                <a:gd name="T25" fmla="*/ 15 h 131"/>
                <a:gd name="T26" fmla="*/ 4 w 93"/>
                <a:gd name="T27" fmla="*/ 4 h 131"/>
                <a:gd name="T28" fmla="*/ 8 w 93"/>
                <a:gd name="T29" fmla="*/ 0 h 131"/>
                <a:gd name="T30" fmla="*/ 8 w 93"/>
                <a:gd name="T31" fmla="*/ 2 h 131"/>
                <a:gd name="T32" fmla="*/ 15 w 93"/>
                <a:gd name="T33" fmla="*/ 11 h 131"/>
                <a:gd name="T34" fmla="*/ 21 w 93"/>
                <a:gd name="T35" fmla="*/ 15 h 131"/>
                <a:gd name="T36" fmla="*/ 25 w 93"/>
                <a:gd name="T37" fmla="*/ 23 h 131"/>
                <a:gd name="T38" fmla="*/ 31 w 93"/>
                <a:gd name="T39" fmla="*/ 32 h 131"/>
                <a:gd name="T40" fmla="*/ 40 w 93"/>
                <a:gd name="T41" fmla="*/ 42 h 131"/>
                <a:gd name="T42" fmla="*/ 46 w 93"/>
                <a:gd name="T43" fmla="*/ 49 h 131"/>
                <a:gd name="T44" fmla="*/ 53 w 93"/>
                <a:gd name="T45" fmla="*/ 59 h 131"/>
                <a:gd name="T46" fmla="*/ 59 w 93"/>
                <a:gd name="T47" fmla="*/ 68 h 131"/>
                <a:gd name="T48" fmla="*/ 67 w 93"/>
                <a:gd name="T49" fmla="*/ 78 h 131"/>
                <a:gd name="T50" fmla="*/ 72 w 93"/>
                <a:gd name="T51" fmla="*/ 87 h 131"/>
                <a:gd name="T52" fmla="*/ 80 w 93"/>
                <a:gd name="T53" fmla="*/ 97 h 131"/>
                <a:gd name="T54" fmla="*/ 88 w 93"/>
                <a:gd name="T55" fmla="*/ 106 h 131"/>
                <a:gd name="T56" fmla="*/ 93 w 93"/>
                <a:gd name="T57" fmla="*/ 116 h 131"/>
                <a:gd name="T58" fmla="*/ 89 w 93"/>
                <a:gd name="T59" fmla="*/ 120 h 131"/>
                <a:gd name="T60" fmla="*/ 82 w 93"/>
                <a:gd name="T61" fmla="*/ 125 h 131"/>
                <a:gd name="T62" fmla="*/ 72 w 93"/>
                <a:gd name="T63" fmla="*/ 129 h 131"/>
                <a:gd name="T64" fmla="*/ 69 w 93"/>
                <a:gd name="T65" fmla="*/ 131 h 131"/>
                <a:gd name="T66" fmla="*/ 69 w 93"/>
                <a:gd name="T6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3" h="131">
                  <a:moveTo>
                    <a:pt x="69" y="131"/>
                  </a:moveTo>
                  <a:lnTo>
                    <a:pt x="67" y="129"/>
                  </a:lnTo>
                  <a:lnTo>
                    <a:pt x="61" y="121"/>
                  </a:lnTo>
                  <a:lnTo>
                    <a:pt x="53" y="108"/>
                  </a:lnTo>
                  <a:lnTo>
                    <a:pt x="46" y="97"/>
                  </a:lnTo>
                  <a:lnTo>
                    <a:pt x="40" y="89"/>
                  </a:lnTo>
                  <a:lnTo>
                    <a:pt x="34" y="81"/>
                  </a:lnTo>
                  <a:lnTo>
                    <a:pt x="27" y="72"/>
                  </a:lnTo>
                  <a:lnTo>
                    <a:pt x="23" y="64"/>
                  </a:lnTo>
                  <a:lnTo>
                    <a:pt x="11" y="49"/>
                  </a:lnTo>
                  <a:lnTo>
                    <a:pt x="2" y="34"/>
                  </a:lnTo>
                  <a:lnTo>
                    <a:pt x="0" y="24"/>
                  </a:lnTo>
                  <a:lnTo>
                    <a:pt x="2" y="15"/>
                  </a:lnTo>
                  <a:lnTo>
                    <a:pt x="4" y="4"/>
                  </a:lnTo>
                  <a:lnTo>
                    <a:pt x="8" y="0"/>
                  </a:lnTo>
                  <a:lnTo>
                    <a:pt x="8" y="2"/>
                  </a:lnTo>
                  <a:lnTo>
                    <a:pt x="15" y="11"/>
                  </a:lnTo>
                  <a:lnTo>
                    <a:pt x="21" y="15"/>
                  </a:lnTo>
                  <a:lnTo>
                    <a:pt x="25" y="23"/>
                  </a:lnTo>
                  <a:lnTo>
                    <a:pt x="31" y="32"/>
                  </a:lnTo>
                  <a:lnTo>
                    <a:pt x="40" y="42"/>
                  </a:lnTo>
                  <a:lnTo>
                    <a:pt x="46" y="49"/>
                  </a:lnTo>
                  <a:lnTo>
                    <a:pt x="53" y="59"/>
                  </a:lnTo>
                  <a:lnTo>
                    <a:pt x="59" y="68"/>
                  </a:lnTo>
                  <a:lnTo>
                    <a:pt x="67" y="78"/>
                  </a:lnTo>
                  <a:lnTo>
                    <a:pt x="72" y="87"/>
                  </a:lnTo>
                  <a:lnTo>
                    <a:pt x="80" y="97"/>
                  </a:lnTo>
                  <a:lnTo>
                    <a:pt x="88" y="106"/>
                  </a:lnTo>
                  <a:lnTo>
                    <a:pt x="93" y="116"/>
                  </a:lnTo>
                  <a:lnTo>
                    <a:pt x="89" y="120"/>
                  </a:lnTo>
                  <a:lnTo>
                    <a:pt x="82" y="125"/>
                  </a:lnTo>
                  <a:lnTo>
                    <a:pt x="72" y="129"/>
                  </a:lnTo>
                  <a:lnTo>
                    <a:pt x="69" y="131"/>
                  </a:lnTo>
                  <a:lnTo>
                    <a:pt x="69" y="1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75" name="Freeform 251"/>
            <p:cNvSpPr>
              <a:spLocks/>
            </p:cNvSpPr>
            <p:nvPr/>
          </p:nvSpPr>
          <p:spPr bwMode="auto">
            <a:xfrm>
              <a:off x="2854" y="3656"/>
              <a:ext cx="13" cy="10"/>
            </a:xfrm>
            <a:custGeom>
              <a:avLst/>
              <a:gdLst>
                <a:gd name="T0" fmla="*/ 0 w 93"/>
                <a:gd name="T1" fmla="*/ 42 h 59"/>
                <a:gd name="T2" fmla="*/ 0 w 93"/>
                <a:gd name="T3" fmla="*/ 42 h 59"/>
                <a:gd name="T4" fmla="*/ 6 w 93"/>
                <a:gd name="T5" fmla="*/ 38 h 59"/>
                <a:gd name="T6" fmla="*/ 13 w 93"/>
                <a:gd name="T7" fmla="*/ 34 h 59"/>
                <a:gd name="T8" fmla="*/ 27 w 93"/>
                <a:gd name="T9" fmla="*/ 30 h 59"/>
                <a:gd name="T10" fmla="*/ 38 w 93"/>
                <a:gd name="T11" fmla="*/ 23 h 59"/>
                <a:gd name="T12" fmla="*/ 51 w 93"/>
                <a:gd name="T13" fmla="*/ 17 h 59"/>
                <a:gd name="T14" fmla="*/ 63 w 93"/>
                <a:gd name="T15" fmla="*/ 8 h 59"/>
                <a:gd name="T16" fmla="*/ 74 w 93"/>
                <a:gd name="T17" fmla="*/ 0 h 59"/>
                <a:gd name="T18" fmla="*/ 78 w 93"/>
                <a:gd name="T19" fmla="*/ 0 h 59"/>
                <a:gd name="T20" fmla="*/ 85 w 93"/>
                <a:gd name="T21" fmla="*/ 4 h 59"/>
                <a:gd name="T22" fmla="*/ 91 w 93"/>
                <a:gd name="T23" fmla="*/ 9 h 59"/>
                <a:gd name="T24" fmla="*/ 93 w 93"/>
                <a:gd name="T25" fmla="*/ 15 h 59"/>
                <a:gd name="T26" fmla="*/ 91 w 93"/>
                <a:gd name="T27" fmla="*/ 15 h 59"/>
                <a:gd name="T28" fmla="*/ 87 w 93"/>
                <a:gd name="T29" fmla="*/ 19 h 59"/>
                <a:gd name="T30" fmla="*/ 80 w 93"/>
                <a:gd name="T31" fmla="*/ 23 h 59"/>
                <a:gd name="T32" fmla="*/ 70 w 93"/>
                <a:gd name="T33" fmla="*/ 32 h 59"/>
                <a:gd name="T34" fmla="*/ 59 w 93"/>
                <a:gd name="T35" fmla="*/ 38 h 59"/>
                <a:gd name="T36" fmla="*/ 46 w 93"/>
                <a:gd name="T37" fmla="*/ 46 h 59"/>
                <a:gd name="T38" fmla="*/ 34 w 93"/>
                <a:gd name="T39" fmla="*/ 49 h 59"/>
                <a:gd name="T40" fmla="*/ 27 w 93"/>
                <a:gd name="T41" fmla="*/ 53 h 59"/>
                <a:gd name="T42" fmla="*/ 15 w 93"/>
                <a:gd name="T43" fmla="*/ 57 h 59"/>
                <a:gd name="T44" fmla="*/ 6 w 93"/>
                <a:gd name="T45" fmla="*/ 59 h 59"/>
                <a:gd name="T46" fmla="*/ 0 w 93"/>
                <a:gd name="T47" fmla="*/ 42 h 59"/>
                <a:gd name="T48" fmla="*/ 0 w 93"/>
                <a:gd name="T49" fmla="*/ 4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3" h="59">
                  <a:moveTo>
                    <a:pt x="0" y="42"/>
                  </a:moveTo>
                  <a:lnTo>
                    <a:pt x="0" y="42"/>
                  </a:lnTo>
                  <a:lnTo>
                    <a:pt x="6" y="38"/>
                  </a:lnTo>
                  <a:lnTo>
                    <a:pt x="13" y="34"/>
                  </a:lnTo>
                  <a:lnTo>
                    <a:pt x="27" y="30"/>
                  </a:lnTo>
                  <a:lnTo>
                    <a:pt x="38" y="23"/>
                  </a:lnTo>
                  <a:lnTo>
                    <a:pt x="51" y="17"/>
                  </a:lnTo>
                  <a:lnTo>
                    <a:pt x="63" y="8"/>
                  </a:lnTo>
                  <a:lnTo>
                    <a:pt x="74" y="0"/>
                  </a:lnTo>
                  <a:lnTo>
                    <a:pt x="78" y="0"/>
                  </a:lnTo>
                  <a:lnTo>
                    <a:pt x="85" y="4"/>
                  </a:lnTo>
                  <a:lnTo>
                    <a:pt x="91" y="9"/>
                  </a:lnTo>
                  <a:lnTo>
                    <a:pt x="93" y="15"/>
                  </a:lnTo>
                  <a:lnTo>
                    <a:pt x="91" y="15"/>
                  </a:lnTo>
                  <a:lnTo>
                    <a:pt x="87" y="19"/>
                  </a:lnTo>
                  <a:lnTo>
                    <a:pt x="80" y="23"/>
                  </a:lnTo>
                  <a:lnTo>
                    <a:pt x="70" y="32"/>
                  </a:lnTo>
                  <a:lnTo>
                    <a:pt x="59" y="38"/>
                  </a:lnTo>
                  <a:lnTo>
                    <a:pt x="46" y="46"/>
                  </a:lnTo>
                  <a:lnTo>
                    <a:pt x="34" y="49"/>
                  </a:lnTo>
                  <a:lnTo>
                    <a:pt x="27" y="53"/>
                  </a:lnTo>
                  <a:lnTo>
                    <a:pt x="15" y="57"/>
                  </a:lnTo>
                  <a:lnTo>
                    <a:pt x="6" y="59"/>
                  </a:lnTo>
                  <a:lnTo>
                    <a:pt x="0" y="42"/>
                  </a:lnTo>
                  <a:lnTo>
                    <a:pt x="0"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76" name="Freeform 252"/>
            <p:cNvSpPr>
              <a:spLocks/>
            </p:cNvSpPr>
            <p:nvPr/>
          </p:nvSpPr>
          <p:spPr bwMode="auto">
            <a:xfrm>
              <a:off x="2864" y="3656"/>
              <a:ext cx="13" cy="6"/>
            </a:xfrm>
            <a:custGeom>
              <a:avLst/>
              <a:gdLst>
                <a:gd name="T0" fmla="*/ 97 w 97"/>
                <a:gd name="T1" fmla="*/ 15 h 40"/>
                <a:gd name="T2" fmla="*/ 93 w 97"/>
                <a:gd name="T3" fmla="*/ 15 h 40"/>
                <a:gd name="T4" fmla="*/ 88 w 97"/>
                <a:gd name="T5" fmla="*/ 15 h 40"/>
                <a:gd name="T6" fmla="*/ 76 w 97"/>
                <a:gd name="T7" fmla="*/ 15 h 40"/>
                <a:gd name="T8" fmla="*/ 65 w 97"/>
                <a:gd name="T9" fmla="*/ 15 h 40"/>
                <a:gd name="T10" fmla="*/ 50 w 97"/>
                <a:gd name="T11" fmla="*/ 11 h 40"/>
                <a:gd name="T12" fmla="*/ 36 w 97"/>
                <a:gd name="T13" fmla="*/ 9 h 40"/>
                <a:gd name="T14" fmla="*/ 23 w 97"/>
                <a:gd name="T15" fmla="*/ 4 h 40"/>
                <a:gd name="T16" fmla="*/ 15 w 97"/>
                <a:gd name="T17" fmla="*/ 0 h 40"/>
                <a:gd name="T18" fmla="*/ 0 w 97"/>
                <a:gd name="T19" fmla="*/ 25 h 40"/>
                <a:gd name="T20" fmla="*/ 8 w 97"/>
                <a:gd name="T21" fmla="*/ 28 h 40"/>
                <a:gd name="T22" fmla="*/ 14 w 97"/>
                <a:gd name="T23" fmla="*/ 30 h 40"/>
                <a:gd name="T24" fmla="*/ 23 w 97"/>
                <a:gd name="T25" fmla="*/ 36 h 40"/>
                <a:gd name="T26" fmla="*/ 33 w 97"/>
                <a:gd name="T27" fmla="*/ 36 h 40"/>
                <a:gd name="T28" fmla="*/ 42 w 97"/>
                <a:gd name="T29" fmla="*/ 40 h 40"/>
                <a:gd name="T30" fmla="*/ 54 w 97"/>
                <a:gd name="T31" fmla="*/ 38 h 40"/>
                <a:gd name="T32" fmla="*/ 63 w 97"/>
                <a:gd name="T33" fmla="*/ 38 h 40"/>
                <a:gd name="T34" fmla="*/ 71 w 97"/>
                <a:gd name="T35" fmla="*/ 32 h 40"/>
                <a:gd name="T36" fmla="*/ 82 w 97"/>
                <a:gd name="T37" fmla="*/ 25 h 40"/>
                <a:gd name="T38" fmla="*/ 92 w 97"/>
                <a:gd name="T39" fmla="*/ 17 h 40"/>
                <a:gd name="T40" fmla="*/ 97 w 97"/>
                <a:gd name="T41" fmla="*/ 15 h 40"/>
                <a:gd name="T42" fmla="*/ 97 w 97"/>
                <a:gd name="T43"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40">
                  <a:moveTo>
                    <a:pt x="97" y="15"/>
                  </a:moveTo>
                  <a:lnTo>
                    <a:pt x="93" y="15"/>
                  </a:lnTo>
                  <a:lnTo>
                    <a:pt x="88" y="15"/>
                  </a:lnTo>
                  <a:lnTo>
                    <a:pt x="76" y="15"/>
                  </a:lnTo>
                  <a:lnTo>
                    <a:pt x="65" y="15"/>
                  </a:lnTo>
                  <a:lnTo>
                    <a:pt x="50" y="11"/>
                  </a:lnTo>
                  <a:lnTo>
                    <a:pt x="36" y="9"/>
                  </a:lnTo>
                  <a:lnTo>
                    <a:pt x="23" y="4"/>
                  </a:lnTo>
                  <a:lnTo>
                    <a:pt x="15" y="0"/>
                  </a:lnTo>
                  <a:lnTo>
                    <a:pt x="0" y="25"/>
                  </a:lnTo>
                  <a:lnTo>
                    <a:pt x="8" y="28"/>
                  </a:lnTo>
                  <a:lnTo>
                    <a:pt x="14" y="30"/>
                  </a:lnTo>
                  <a:lnTo>
                    <a:pt x="23" y="36"/>
                  </a:lnTo>
                  <a:lnTo>
                    <a:pt x="33" y="36"/>
                  </a:lnTo>
                  <a:lnTo>
                    <a:pt x="42" y="40"/>
                  </a:lnTo>
                  <a:lnTo>
                    <a:pt x="54" y="38"/>
                  </a:lnTo>
                  <a:lnTo>
                    <a:pt x="63" y="38"/>
                  </a:lnTo>
                  <a:lnTo>
                    <a:pt x="71" y="32"/>
                  </a:lnTo>
                  <a:lnTo>
                    <a:pt x="82" y="25"/>
                  </a:lnTo>
                  <a:lnTo>
                    <a:pt x="92" y="17"/>
                  </a:lnTo>
                  <a:lnTo>
                    <a:pt x="97" y="15"/>
                  </a:lnTo>
                  <a:lnTo>
                    <a:pt x="97"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77" name="Freeform 253"/>
            <p:cNvSpPr>
              <a:spLocks/>
            </p:cNvSpPr>
            <p:nvPr/>
          </p:nvSpPr>
          <p:spPr bwMode="auto">
            <a:xfrm>
              <a:off x="2851" y="3663"/>
              <a:ext cx="7" cy="13"/>
            </a:xfrm>
            <a:custGeom>
              <a:avLst/>
              <a:gdLst>
                <a:gd name="T0" fmla="*/ 0 w 49"/>
                <a:gd name="T1" fmla="*/ 83 h 83"/>
                <a:gd name="T2" fmla="*/ 0 w 49"/>
                <a:gd name="T3" fmla="*/ 80 h 83"/>
                <a:gd name="T4" fmla="*/ 6 w 49"/>
                <a:gd name="T5" fmla="*/ 74 h 83"/>
                <a:gd name="T6" fmla="*/ 8 w 49"/>
                <a:gd name="T7" fmla="*/ 64 h 83"/>
                <a:gd name="T8" fmla="*/ 13 w 49"/>
                <a:gd name="T9" fmla="*/ 53 h 83"/>
                <a:gd name="T10" fmla="*/ 17 w 49"/>
                <a:gd name="T11" fmla="*/ 40 h 83"/>
                <a:gd name="T12" fmla="*/ 21 w 49"/>
                <a:gd name="T13" fmla="*/ 26 h 83"/>
                <a:gd name="T14" fmla="*/ 21 w 49"/>
                <a:gd name="T15" fmla="*/ 15 h 83"/>
                <a:gd name="T16" fmla="*/ 21 w 49"/>
                <a:gd name="T17" fmla="*/ 2 h 83"/>
                <a:gd name="T18" fmla="*/ 49 w 49"/>
                <a:gd name="T19" fmla="*/ 0 h 83"/>
                <a:gd name="T20" fmla="*/ 49 w 49"/>
                <a:gd name="T21" fmla="*/ 7 h 83"/>
                <a:gd name="T22" fmla="*/ 49 w 49"/>
                <a:gd name="T23" fmla="*/ 15 h 83"/>
                <a:gd name="T24" fmla="*/ 49 w 49"/>
                <a:gd name="T25" fmla="*/ 25 h 83"/>
                <a:gd name="T26" fmla="*/ 48 w 49"/>
                <a:gd name="T27" fmla="*/ 34 h 83"/>
                <a:gd name="T28" fmla="*/ 46 w 49"/>
                <a:gd name="T29" fmla="*/ 45 h 83"/>
                <a:gd name="T30" fmla="*/ 40 w 49"/>
                <a:gd name="T31" fmla="*/ 53 h 83"/>
                <a:gd name="T32" fmla="*/ 34 w 49"/>
                <a:gd name="T33" fmla="*/ 64 h 83"/>
                <a:gd name="T34" fmla="*/ 27 w 49"/>
                <a:gd name="T35" fmla="*/ 66 h 83"/>
                <a:gd name="T36" fmla="*/ 15 w 49"/>
                <a:gd name="T37" fmla="*/ 74 h 83"/>
                <a:gd name="T38" fmla="*/ 6 w 49"/>
                <a:gd name="T39" fmla="*/ 80 h 83"/>
                <a:gd name="T40" fmla="*/ 0 w 49"/>
                <a:gd name="T41" fmla="*/ 83 h 83"/>
                <a:gd name="T42" fmla="*/ 0 w 49"/>
                <a:gd name="T43"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83">
                  <a:moveTo>
                    <a:pt x="0" y="83"/>
                  </a:moveTo>
                  <a:lnTo>
                    <a:pt x="0" y="80"/>
                  </a:lnTo>
                  <a:lnTo>
                    <a:pt x="6" y="74"/>
                  </a:lnTo>
                  <a:lnTo>
                    <a:pt x="8" y="64"/>
                  </a:lnTo>
                  <a:lnTo>
                    <a:pt x="13" y="53"/>
                  </a:lnTo>
                  <a:lnTo>
                    <a:pt x="17" y="40"/>
                  </a:lnTo>
                  <a:lnTo>
                    <a:pt x="21" y="26"/>
                  </a:lnTo>
                  <a:lnTo>
                    <a:pt x="21" y="15"/>
                  </a:lnTo>
                  <a:lnTo>
                    <a:pt x="21" y="2"/>
                  </a:lnTo>
                  <a:lnTo>
                    <a:pt x="49" y="0"/>
                  </a:lnTo>
                  <a:lnTo>
                    <a:pt x="49" y="7"/>
                  </a:lnTo>
                  <a:lnTo>
                    <a:pt x="49" y="15"/>
                  </a:lnTo>
                  <a:lnTo>
                    <a:pt x="49" y="25"/>
                  </a:lnTo>
                  <a:lnTo>
                    <a:pt x="48" y="34"/>
                  </a:lnTo>
                  <a:lnTo>
                    <a:pt x="46" y="45"/>
                  </a:lnTo>
                  <a:lnTo>
                    <a:pt x="40" y="53"/>
                  </a:lnTo>
                  <a:lnTo>
                    <a:pt x="34" y="64"/>
                  </a:lnTo>
                  <a:lnTo>
                    <a:pt x="27" y="66"/>
                  </a:lnTo>
                  <a:lnTo>
                    <a:pt x="15" y="74"/>
                  </a:lnTo>
                  <a:lnTo>
                    <a:pt x="6" y="80"/>
                  </a:lnTo>
                  <a:lnTo>
                    <a:pt x="0" y="83"/>
                  </a:lnTo>
                  <a:lnTo>
                    <a:pt x="0" y="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78" name="Freeform 254"/>
            <p:cNvSpPr>
              <a:spLocks/>
            </p:cNvSpPr>
            <p:nvPr/>
          </p:nvSpPr>
          <p:spPr bwMode="auto">
            <a:xfrm>
              <a:off x="2782" y="3546"/>
              <a:ext cx="10" cy="12"/>
            </a:xfrm>
            <a:custGeom>
              <a:avLst/>
              <a:gdLst>
                <a:gd name="T0" fmla="*/ 38 w 67"/>
                <a:gd name="T1" fmla="*/ 1 h 77"/>
                <a:gd name="T2" fmla="*/ 38 w 67"/>
                <a:gd name="T3" fmla="*/ 1 h 77"/>
                <a:gd name="T4" fmla="*/ 40 w 67"/>
                <a:gd name="T5" fmla="*/ 7 h 77"/>
                <a:gd name="T6" fmla="*/ 40 w 67"/>
                <a:gd name="T7" fmla="*/ 15 h 77"/>
                <a:gd name="T8" fmla="*/ 40 w 67"/>
                <a:gd name="T9" fmla="*/ 22 h 77"/>
                <a:gd name="T10" fmla="*/ 34 w 67"/>
                <a:gd name="T11" fmla="*/ 30 h 77"/>
                <a:gd name="T12" fmla="*/ 29 w 67"/>
                <a:gd name="T13" fmla="*/ 39 h 77"/>
                <a:gd name="T14" fmla="*/ 23 w 67"/>
                <a:gd name="T15" fmla="*/ 39 h 77"/>
                <a:gd name="T16" fmla="*/ 19 w 67"/>
                <a:gd name="T17" fmla="*/ 43 h 77"/>
                <a:gd name="T18" fmla="*/ 9 w 67"/>
                <a:gd name="T19" fmla="*/ 45 h 77"/>
                <a:gd name="T20" fmla="*/ 2 w 67"/>
                <a:gd name="T21" fmla="*/ 47 h 77"/>
                <a:gd name="T22" fmla="*/ 0 w 67"/>
                <a:gd name="T23" fmla="*/ 51 h 77"/>
                <a:gd name="T24" fmla="*/ 2 w 67"/>
                <a:gd name="T25" fmla="*/ 60 h 77"/>
                <a:gd name="T26" fmla="*/ 8 w 67"/>
                <a:gd name="T27" fmla="*/ 72 h 77"/>
                <a:gd name="T28" fmla="*/ 9 w 67"/>
                <a:gd name="T29" fmla="*/ 77 h 77"/>
                <a:gd name="T30" fmla="*/ 11 w 67"/>
                <a:gd name="T31" fmla="*/ 76 h 77"/>
                <a:gd name="T32" fmla="*/ 17 w 67"/>
                <a:gd name="T33" fmla="*/ 76 h 77"/>
                <a:gd name="T34" fmla="*/ 25 w 67"/>
                <a:gd name="T35" fmla="*/ 74 h 77"/>
                <a:gd name="T36" fmla="*/ 34 w 67"/>
                <a:gd name="T37" fmla="*/ 74 h 77"/>
                <a:gd name="T38" fmla="*/ 44 w 67"/>
                <a:gd name="T39" fmla="*/ 70 h 77"/>
                <a:gd name="T40" fmla="*/ 53 w 67"/>
                <a:gd name="T41" fmla="*/ 66 h 77"/>
                <a:gd name="T42" fmla="*/ 59 w 67"/>
                <a:gd name="T43" fmla="*/ 60 h 77"/>
                <a:gd name="T44" fmla="*/ 67 w 67"/>
                <a:gd name="T45" fmla="*/ 53 h 77"/>
                <a:gd name="T46" fmla="*/ 67 w 67"/>
                <a:gd name="T47" fmla="*/ 0 h 77"/>
                <a:gd name="T48" fmla="*/ 38 w 67"/>
                <a:gd name="T49" fmla="*/ 1 h 77"/>
                <a:gd name="T50" fmla="*/ 38 w 67"/>
                <a:gd name="T51"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7" h="77">
                  <a:moveTo>
                    <a:pt x="38" y="1"/>
                  </a:moveTo>
                  <a:lnTo>
                    <a:pt x="38" y="1"/>
                  </a:lnTo>
                  <a:lnTo>
                    <a:pt x="40" y="7"/>
                  </a:lnTo>
                  <a:lnTo>
                    <a:pt x="40" y="15"/>
                  </a:lnTo>
                  <a:lnTo>
                    <a:pt x="40" y="22"/>
                  </a:lnTo>
                  <a:lnTo>
                    <a:pt x="34" y="30"/>
                  </a:lnTo>
                  <a:lnTo>
                    <a:pt x="29" y="39"/>
                  </a:lnTo>
                  <a:lnTo>
                    <a:pt x="23" y="39"/>
                  </a:lnTo>
                  <a:lnTo>
                    <a:pt x="19" y="43"/>
                  </a:lnTo>
                  <a:lnTo>
                    <a:pt x="9" y="45"/>
                  </a:lnTo>
                  <a:lnTo>
                    <a:pt x="2" y="47"/>
                  </a:lnTo>
                  <a:lnTo>
                    <a:pt x="0" y="51"/>
                  </a:lnTo>
                  <a:lnTo>
                    <a:pt x="2" y="60"/>
                  </a:lnTo>
                  <a:lnTo>
                    <a:pt x="8" y="72"/>
                  </a:lnTo>
                  <a:lnTo>
                    <a:pt x="9" y="77"/>
                  </a:lnTo>
                  <a:lnTo>
                    <a:pt x="11" y="76"/>
                  </a:lnTo>
                  <a:lnTo>
                    <a:pt x="17" y="76"/>
                  </a:lnTo>
                  <a:lnTo>
                    <a:pt x="25" y="74"/>
                  </a:lnTo>
                  <a:lnTo>
                    <a:pt x="34" y="74"/>
                  </a:lnTo>
                  <a:lnTo>
                    <a:pt x="44" y="70"/>
                  </a:lnTo>
                  <a:lnTo>
                    <a:pt x="53" y="66"/>
                  </a:lnTo>
                  <a:lnTo>
                    <a:pt x="59" y="60"/>
                  </a:lnTo>
                  <a:lnTo>
                    <a:pt x="67" y="53"/>
                  </a:lnTo>
                  <a:lnTo>
                    <a:pt x="67" y="0"/>
                  </a:lnTo>
                  <a:lnTo>
                    <a:pt x="38" y="1"/>
                  </a:lnTo>
                  <a:lnTo>
                    <a:pt x="38"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79" name="Freeform 255"/>
            <p:cNvSpPr>
              <a:spLocks/>
            </p:cNvSpPr>
            <p:nvPr/>
          </p:nvSpPr>
          <p:spPr bwMode="auto">
            <a:xfrm>
              <a:off x="2824" y="3572"/>
              <a:ext cx="9" cy="13"/>
            </a:xfrm>
            <a:custGeom>
              <a:avLst/>
              <a:gdLst>
                <a:gd name="T0" fmla="*/ 67 w 67"/>
                <a:gd name="T1" fmla="*/ 30 h 79"/>
                <a:gd name="T2" fmla="*/ 63 w 67"/>
                <a:gd name="T3" fmla="*/ 28 h 79"/>
                <a:gd name="T4" fmla="*/ 57 w 67"/>
                <a:gd name="T5" fmla="*/ 28 h 79"/>
                <a:gd name="T6" fmla="*/ 50 w 67"/>
                <a:gd name="T7" fmla="*/ 28 h 79"/>
                <a:gd name="T8" fmla="*/ 44 w 67"/>
                <a:gd name="T9" fmla="*/ 32 h 79"/>
                <a:gd name="T10" fmla="*/ 37 w 67"/>
                <a:gd name="T11" fmla="*/ 34 h 79"/>
                <a:gd name="T12" fmla="*/ 37 w 67"/>
                <a:gd name="T13" fmla="*/ 43 h 79"/>
                <a:gd name="T14" fmla="*/ 37 w 67"/>
                <a:gd name="T15" fmla="*/ 47 h 79"/>
                <a:gd name="T16" fmla="*/ 37 w 67"/>
                <a:gd name="T17" fmla="*/ 55 h 79"/>
                <a:gd name="T18" fmla="*/ 42 w 67"/>
                <a:gd name="T19" fmla="*/ 60 h 79"/>
                <a:gd name="T20" fmla="*/ 48 w 67"/>
                <a:gd name="T21" fmla="*/ 70 h 79"/>
                <a:gd name="T22" fmla="*/ 14 w 67"/>
                <a:gd name="T23" fmla="*/ 79 h 79"/>
                <a:gd name="T24" fmla="*/ 12 w 67"/>
                <a:gd name="T25" fmla="*/ 76 h 79"/>
                <a:gd name="T26" fmla="*/ 10 w 67"/>
                <a:gd name="T27" fmla="*/ 72 h 79"/>
                <a:gd name="T28" fmla="*/ 6 w 67"/>
                <a:gd name="T29" fmla="*/ 64 h 79"/>
                <a:gd name="T30" fmla="*/ 2 w 67"/>
                <a:gd name="T31" fmla="*/ 57 h 79"/>
                <a:gd name="T32" fmla="*/ 0 w 67"/>
                <a:gd name="T33" fmla="*/ 47 h 79"/>
                <a:gd name="T34" fmla="*/ 0 w 67"/>
                <a:gd name="T35" fmla="*/ 38 h 79"/>
                <a:gd name="T36" fmla="*/ 0 w 67"/>
                <a:gd name="T37" fmla="*/ 28 h 79"/>
                <a:gd name="T38" fmla="*/ 6 w 67"/>
                <a:gd name="T39" fmla="*/ 21 h 79"/>
                <a:gd name="T40" fmla="*/ 12 w 67"/>
                <a:gd name="T41" fmla="*/ 11 h 79"/>
                <a:gd name="T42" fmla="*/ 19 w 67"/>
                <a:gd name="T43" fmla="*/ 5 h 79"/>
                <a:gd name="T44" fmla="*/ 29 w 67"/>
                <a:gd name="T45" fmla="*/ 2 h 79"/>
                <a:gd name="T46" fmla="*/ 37 w 67"/>
                <a:gd name="T47" fmla="*/ 2 h 79"/>
                <a:gd name="T48" fmla="*/ 44 w 67"/>
                <a:gd name="T49" fmla="*/ 0 h 79"/>
                <a:gd name="T50" fmla="*/ 52 w 67"/>
                <a:gd name="T51" fmla="*/ 0 h 79"/>
                <a:gd name="T52" fmla="*/ 56 w 67"/>
                <a:gd name="T53" fmla="*/ 0 h 79"/>
                <a:gd name="T54" fmla="*/ 59 w 67"/>
                <a:gd name="T55" fmla="*/ 2 h 79"/>
                <a:gd name="T56" fmla="*/ 67 w 67"/>
                <a:gd name="T57" fmla="*/ 30 h 79"/>
                <a:gd name="T58" fmla="*/ 67 w 67"/>
                <a:gd name="T59" fmla="*/ 3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 h="79">
                  <a:moveTo>
                    <a:pt x="67" y="30"/>
                  </a:moveTo>
                  <a:lnTo>
                    <a:pt x="63" y="28"/>
                  </a:lnTo>
                  <a:lnTo>
                    <a:pt x="57" y="28"/>
                  </a:lnTo>
                  <a:lnTo>
                    <a:pt x="50" y="28"/>
                  </a:lnTo>
                  <a:lnTo>
                    <a:pt x="44" y="32"/>
                  </a:lnTo>
                  <a:lnTo>
                    <a:pt x="37" y="34"/>
                  </a:lnTo>
                  <a:lnTo>
                    <a:pt x="37" y="43"/>
                  </a:lnTo>
                  <a:lnTo>
                    <a:pt x="37" y="47"/>
                  </a:lnTo>
                  <a:lnTo>
                    <a:pt x="37" y="55"/>
                  </a:lnTo>
                  <a:lnTo>
                    <a:pt x="42" y="60"/>
                  </a:lnTo>
                  <a:lnTo>
                    <a:pt x="48" y="70"/>
                  </a:lnTo>
                  <a:lnTo>
                    <a:pt x="14" y="79"/>
                  </a:lnTo>
                  <a:lnTo>
                    <a:pt x="12" y="76"/>
                  </a:lnTo>
                  <a:lnTo>
                    <a:pt x="10" y="72"/>
                  </a:lnTo>
                  <a:lnTo>
                    <a:pt x="6" y="64"/>
                  </a:lnTo>
                  <a:lnTo>
                    <a:pt x="2" y="57"/>
                  </a:lnTo>
                  <a:lnTo>
                    <a:pt x="0" y="47"/>
                  </a:lnTo>
                  <a:lnTo>
                    <a:pt x="0" y="38"/>
                  </a:lnTo>
                  <a:lnTo>
                    <a:pt x="0" y="28"/>
                  </a:lnTo>
                  <a:lnTo>
                    <a:pt x="6" y="21"/>
                  </a:lnTo>
                  <a:lnTo>
                    <a:pt x="12" y="11"/>
                  </a:lnTo>
                  <a:lnTo>
                    <a:pt x="19" y="5"/>
                  </a:lnTo>
                  <a:lnTo>
                    <a:pt x="29" y="2"/>
                  </a:lnTo>
                  <a:lnTo>
                    <a:pt x="37" y="2"/>
                  </a:lnTo>
                  <a:lnTo>
                    <a:pt x="44" y="0"/>
                  </a:lnTo>
                  <a:lnTo>
                    <a:pt x="52" y="0"/>
                  </a:lnTo>
                  <a:lnTo>
                    <a:pt x="56" y="0"/>
                  </a:lnTo>
                  <a:lnTo>
                    <a:pt x="59" y="2"/>
                  </a:lnTo>
                  <a:lnTo>
                    <a:pt x="67" y="30"/>
                  </a:lnTo>
                  <a:lnTo>
                    <a:pt x="67"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80" name="Freeform 256"/>
            <p:cNvSpPr>
              <a:spLocks/>
            </p:cNvSpPr>
            <p:nvPr/>
          </p:nvSpPr>
          <p:spPr bwMode="auto">
            <a:xfrm>
              <a:off x="2785" y="3541"/>
              <a:ext cx="7" cy="6"/>
            </a:xfrm>
            <a:custGeom>
              <a:avLst/>
              <a:gdLst>
                <a:gd name="T0" fmla="*/ 0 w 46"/>
                <a:gd name="T1" fmla="*/ 2 h 40"/>
                <a:gd name="T2" fmla="*/ 0 w 46"/>
                <a:gd name="T3" fmla="*/ 4 h 40"/>
                <a:gd name="T4" fmla="*/ 8 w 46"/>
                <a:gd name="T5" fmla="*/ 16 h 40"/>
                <a:gd name="T6" fmla="*/ 13 w 46"/>
                <a:gd name="T7" fmla="*/ 29 h 40"/>
                <a:gd name="T8" fmla="*/ 19 w 46"/>
                <a:gd name="T9" fmla="*/ 40 h 40"/>
                <a:gd name="T10" fmla="*/ 46 w 46"/>
                <a:gd name="T11" fmla="*/ 38 h 40"/>
                <a:gd name="T12" fmla="*/ 46 w 46"/>
                <a:gd name="T13" fmla="*/ 36 h 40"/>
                <a:gd name="T14" fmla="*/ 44 w 46"/>
                <a:gd name="T15" fmla="*/ 29 h 40"/>
                <a:gd name="T16" fmla="*/ 40 w 46"/>
                <a:gd name="T17" fmla="*/ 23 h 40"/>
                <a:gd name="T18" fmla="*/ 38 w 46"/>
                <a:gd name="T19" fmla="*/ 16 h 40"/>
                <a:gd name="T20" fmla="*/ 34 w 46"/>
                <a:gd name="T21" fmla="*/ 8 h 40"/>
                <a:gd name="T22" fmla="*/ 32 w 46"/>
                <a:gd name="T23" fmla="*/ 0 h 40"/>
                <a:gd name="T24" fmla="*/ 0 w 46"/>
                <a:gd name="T25" fmla="*/ 2 h 40"/>
                <a:gd name="T26" fmla="*/ 0 w 46"/>
                <a:gd name="T27"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0">
                  <a:moveTo>
                    <a:pt x="0" y="2"/>
                  </a:moveTo>
                  <a:lnTo>
                    <a:pt x="0" y="4"/>
                  </a:lnTo>
                  <a:lnTo>
                    <a:pt x="8" y="16"/>
                  </a:lnTo>
                  <a:lnTo>
                    <a:pt x="13" y="29"/>
                  </a:lnTo>
                  <a:lnTo>
                    <a:pt x="19" y="40"/>
                  </a:lnTo>
                  <a:lnTo>
                    <a:pt x="46" y="38"/>
                  </a:lnTo>
                  <a:lnTo>
                    <a:pt x="46" y="36"/>
                  </a:lnTo>
                  <a:lnTo>
                    <a:pt x="44" y="29"/>
                  </a:lnTo>
                  <a:lnTo>
                    <a:pt x="40" y="23"/>
                  </a:lnTo>
                  <a:lnTo>
                    <a:pt x="38" y="16"/>
                  </a:lnTo>
                  <a:lnTo>
                    <a:pt x="34" y="8"/>
                  </a:lnTo>
                  <a:lnTo>
                    <a:pt x="32" y="0"/>
                  </a:lnTo>
                  <a:lnTo>
                    <a:pt x="0" y="2"/>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81" name="Freeform 257"/>
            <p:cNvSpPr>
              <a:spLocks/>
            </p:cNvSpPr>
            <p:nvPr/>
          </p:nvSpPr>
          <p:spPr bwMode="auto">
            <a:xfrm>
              <a:off x="2640" y="3627"/>
              <a:ext cx="7" cy="67"/>
            </a:xfrm>
            <a:custGeom>
              <a:avLst/>
              <a:gdLst>
                <a:gd name="T0" fmla="*/ 49 w 53"/>
                <a:gd name="T1" fmla="*/ 0 h 435"/>
                <a:gd name="T2" fmla="*/ 47 w 53"/>
                <a:gd name="T3" fmla="*/ 2 h 435"/>
                <a:gd name="T4" fmla="*/ 47 w 53"/>
                <a:gd name="T5" fmla="*/ 13 h 435"/>
                <a:gd name="T6" fmla="*/ 46 w 53"/>
                <a:gd name="T7" fmla="*/ 28 h 435"/>
                <a:gd name="T8" fmla="*/ 46 w 53"/>
                <a:gd name="T9" fmla="*/ 51 h 435"/>
                <a:gd name="T10" fmla="*/ 46 w 53"/>
                <a:gd name="T11" fmla="*/ 76 h 435"/>
                <a:gd name="T12" fmla="*/ 44 w 53"/>
                <a:gd name="T13" fmla="*/ 104 h 435"/>
                <a:gd name="T14" fmla="*/ 42 w 53"/>
                <a:gd name="T15" fmla="*/ 139 h 435"/>
                <a:gd name="T16" fmla="*/ 42 w 53"/>
                <a:gd name="T17" fmla="*/ 173 h 435"/>
                <a:gd name="T18" fmla="*/ 40 w 53"/>
                <a:gd name="T19" fmla="*/ 209 h 435"/>
                <a:gd name="T20" fmla="*/ 40 w 53"/>
                <a:gd name="T21" fmla="*/ 245 h 435"/>
                <a:gd name="T22" fmla="*/ 40 w 53"/>
                <a:gd name="T23" fmla="*/ 279 h 435"/>
                <a:gd name="T24" fmla="*/ 42 w 53"/>
                <a:gd name="T25" fmla="*/ 317 h 435"/>
                <a:gd name="T26" fmla="*/ 42 w 53"/>
                <a:gd name="T27" fmla="*/ 350 h 435"/>
                <a:gd name="T28" fmla="*/ 46 w 53"/>
                <a:gd name="T29" fmla="*/ 380 h 435"/>
                <a:gd name="T30" fmla="*/ 49 w 53"/>
                <a:gd name="T31" fmla="*/ 408 h 435"/>
                <a:gd name="T32" fmla="*/ 53 w 53"/>
                <a:gd name="T33" fmla="*/ 433 h 435"/>
                <a:gd name="T34" fmla="*/ 51 w 53"/>
                <a:gd name="T35" fmla="*/ 435 h 435"/>
                <a:gd name="T36" fmla="*/ 46 w 53"/>
                <a:gd name="T37" fmla="*/ 435 h 435"/>
                <a:gd name="T38" fmla="*/ 38 w 53"/>
                <a:gd name="T39" fmla="*/ 435 h 435"/>
                <a:gd name="T40" fmla="*/ 30 w 53"/>
                <a:gd name="T41" fmla="*/ 435 h 435"/>
                <a:gd name="T42" fmla="*/ 21 w 53"/>
                <a:gd name="T43" fmla="*/ 431 h 435"/>
                <a:gd name="T44" fmla="*/ 13 w 53"/>
                <a:gd name="T45" fmla="*/ 431 h 435"/>
                <a:gd name="T46" fmla="*/ 9 w 53"/>
                <a:gd name="T47" fmla="*/ 429 h 435"/>
                <a:gd name="T48" fmla="*/ 7 w 53"/>
                <a:gd name="T49" fmla="*/ 429 h 435"/>
                <a:gd name="T50" fmla="*/ 6 w 53"/>
                <a:gd name="T51" fmla="*/ 426 h 435"/>
                <a:gd name="T52" fmla="*/ 6 w 53"/>
                <a:gd name="T53" fmla="*/ 418 h 435"/>
                <a:gd name="T54" fmla="*/ 6 w 53"/>
                <a:gd name="T55" fmla="*/ 403 h 435"/>
                <a:gd name="T56" fmla="*/ 6 w 53"/>
                <a:gd name="T57" fmla="*/ 386 h 435"/>
                <a:gd name="T58" fmla="*/ 4 w 53"/>
                <a:gd name="T59" fmla="*/ 363 h 435"/>
                <a:gd name="T60" fmla="*/ 2 w 53"/>
                <a:gd name="T61" fmla="*/ 338 h 435"/>
                <a:gd name="T62" fmla="*/ 2 w 53"/>
                <a:gd name="T63" fmla="*/ 310 h 435"/>
                <a:gd name="T64" fmla="*/ 2 w 53"/>
                <a:gd name="T65" fmla="*/ 281 h 435"/>
                <a:gd name="T66" fmla="*/ 0 w 53"/>
                <a:gd name="T67" fmla="*/ 247 h 435"/>
                <a:gd name="T68" fmla="*/ 0 w 53"/>
                <a:gd name="T69" fmla="*/ 213 h 435"/>
                <a:gd name="T70" fmla="*/ 0 w 53"/>
                <a:gd name="T71" fmla="*/ 178 h 435"/>
                <a:gd name="T72" fmla="*/ 2 w 53"/>
                <a:gd name="T73" fmla="*/ 142 h 435"/>
                <a:gd name="T74" fmla="*/ 2 w 53"/>
                <a:gd name="T75" fmla="*/ 104 h 435"/>
                <a:gd name="T76" fmla="*/ 6 w 53"/>
                <a:gd name="T77" fmla="*/ 70 h 435"/>
                <a:gd name="T78" fmla="*/ 6 w 53"/>
                <a:gd name="T79" fmla="*/ 34 h 435"/>
                <a:gd name="T80" fmla="*/ 11 w 53"/>
                <a:gd name="T81" fmla="*/ 4 h 435"/>
                <a:gd name="T82" fmla="*/ 15 w 53"/>
                <a:gd name="T83" fmla="*/ 0 h 435"/>
                <a:gd name="T84" fmla="*/ 30 w 53"/>
                <a:gd name="T85" fmla="*/ 0 h 435"/>
                <a:gd name="T86" fmla="*/ 42 w 53"/>
                <a:gd name="T87" fmla="*/ 0 h 435"/>
                <a:gd name="T88" fmla="*/ 49 w 53"/>
                <a:gd name="T89" fmla="*/ 0 h 435"/>
                <a:gd name="T90" fmla="*/ 49 w 53"/>
                <a:gd name="T91"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3" h="435">
                  <a:moveTo>
                    <a:pt x="49" y="0"/>
                  </a:moveTo>
                  <a:lnTo>
                    <a:pt x="47" y="2"/>
                  </a:lnTo>
                  <a:lnTo>
                    <a:pt x="47" y="13"/>
                  </a:lnTo>
                  <a:lnTo>
                    <a:pt x="46" y="28"/>
                  </a:lnTo>
                  <a:lnTo>
                    <a:pt x="46" y="51"/>
                  </a:lnTo>
                  <a:lnTo>
                    <a:pt x="46" y="76"/>
                  </a:lnTo>
                  <a:lnTo>
                    <a:pt x="44" y="104"/>
                  </a:lnTo>
                  <a:lnTo>
                    <a:pt x="42" y="139"/>
                  </a:lnTo>
                  <a:lnTo>
                    <a:pt x="42" y="173"/>
                  </a:lnTo>
                  <a:lnTo>
                    <a:pt x="40" y="209"/>
                  </a:lnTo>
                  <a:lnTo>
                    <a:pt x="40" y="245"/>
                  </a:lnTo>
                  <a:lnTo>
                    <a:pt x="40" y="279"/>
                  </a:lnTo>
                  <a:lnTo>
                    <a:pt x="42" y="317"/>
                  </a:lnTo>
                  <a:lnTo>
                    <a:pt x="42" y="350"/>
                  </a:lnTo>
                  <a:lnTo>
                    <a:pt x="46" y="380"/>
                  </a:lnTo>
                  <a:lnTo>
                    <a:pt x="49" y="408"/>
                  </a:lnTo>
                  <a:lnTo>
                    <a:pt x="53" y="433"/>
                  </a:lnTo>
                  <a:lnTo>
                    <a:pt x="51" y="435"/>
                  </a:lnTo>
                  <a:lnTo>
                    <a:pt x="46" y="435"/>
                  </a:lnTo>
                  <a:lnTo>
                    <a:pt x="38" y="435"/>
                  </a:lnTo>
                  <a:lnTo>
                    <a:pt x="30" y="435"/>
                  </a:lnTo>
                  <a:lnTo>
                    <a:pt x="21" y="431"/>
                  </a:lnTo>
                  <a:lnTo>
                    <a:pt x="13" y="431"/>
                  </a:lnTo>
                  <a:lnTo>
                    <a:pt x="9" y="429"/>
                  </a:lnTo>
                  <a:lnTo>
                    <a:pt x="7" y="429"/>
                  </a:lnTo>
                  <a:lnTo>
                    <a:pt x="6" y="426"/>
                  </a:lnTo>
                  <a:lnTo>
                    <a:pt x="6" y="418"/>
                  </a:lnTo>
                  <a:lnTo>
                    <a:pt x="6" y="403"/>
                  </a:lnTo>
                  <a:lnTo>
                    <a:pt x="6" y="386"/>
                  </a:lnTo>
                  <a:lnTo>
                    <a:pt x="4" y="363"/>
                  </a:lnTo>
                  <a:lnTo>
                    <a:pt x="2" y="338"/>
                  </a:lnTo>
                  <a:lnTo>
                    <a:pt x="2" y="310"/>
                  </a:lnTo>
                  <a:lnTo>
                    <a:pt x="2" y="281"/>
                  </a:lnTo>
                  <a:lnTo>
                    <a:pt x="0" y="247"/>
                  </a:lnTo>
                  <a:lnTo>
                    <a:pt x="0" y="213"/>
                  </a:lnTo>
                  <a:lnTo>
                    <a:pt x="0" y="178"/>
                  </a:lnTo>
                  <a:lnTo>
                    <a:pt x="2" y="142"/>
                  </a:lnTo>
                  <a:lnTo>
                    <a:pt x="2" y="104"/>
                  </a:lnTo>
                  <a:lnTo>
                    <a:pt x="6" y="70"/>
                  </a:lnTo>
                  <a:lnTo>
                    <a:pt x="6" y="34"/>
                  </a:lnTo>
                  <a:lnTo>
                    <a:pt x="11" y="4"/>
                  </a:lnTo>
                  <a:lnTo>
                    <a:pt x="15" y="0"/>
                  </a:lnTo>
                  <a:lnTo>
                    <a:pt x="30" y="0"/>
                  </a:lnTo>
                  <a:lnTo>
                    <a:pt x="42" y="0"/>
                  </a:lnTo>
                  <a:lnTo>
                    <a:pt x="49" y="0"/>
                  </a:lnTo>
                  <a:lnTo>
                    <a:pt x="4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82" name="Freeform 258"/>
            <p:cNvSpPr>
              <a:spLocks/>
            </p:cNvSpPr>
            <p:nvPr/>
          </p:nvSpPr>
          <p:spPr bwMode="auto">
            <a:xfrm>
              <a:off x="2840" y="3629"/>
              <a:ext cx="6" cy="63"/>
            </a:xfrm>
            <a:custGeom>
              <a:avLst/>
              <a:gdLst>
                <a:gd name="T0" fmla="*/ 0 w 50"/>
                <a:gd name="T1" fmla="*/ 0 h 415"/>
                <a:gd name="T2" fmla="*/ 0 w 50"/>
                <a:gd name="T3" fmla="*/ 4 h 415"/>
                <a:gd name="T4" fmla="*/ 0 w 50"/>
                <a:gd name="T5" fmla="*/ 12 h 415"/>
                <a:gd name="T6" fmla="*/ 0 w 50"/>
                <a:gd name="T7" fmla="*/ 27 h 415"/>
                <a:gd name="T8" fmla="*/ 0 w 50"/>
                <a:gd name="T9" fmla="*/ 50 h 415"/>
                <a:gd name="T10" fmla="*/ 0 w 50"/>
                <a:gd name="T11" fmla="*/ 73 h 415"/>
                <a:gd name="T12" fmla="*/ 0 w 50"/>
                <a:gd name="T13" fmla="*/ 101 h 415"/>
                <a:gd name="T14" fmla="*/ 0 w 50"/>
                <a:gd name="T15" fmla="*/ 132 h 415"/>
                <a:gd name="T16" fmla="*/ 0 w 50"/>
                <a:gd name="T17" fmla="*/ 166 h 415"/>
                <a:gd name="T18" fmla="*/ 0 w 50"/>
                <a:gd name="T19" fmla="*/ 198 h 415"/>
                <a:gd name="T20" fmla="*/ 0 w 50"/>
                <a:gd name="T21" fmla="*/ 234 h 415"/>
                <a:gd name="T22" fmla="*/ 0 w 50"/>
                <a:gd name="T23" fmla="*/ 268 h 415"/>
                <a:gd name="T24" fmla="*/ 0 w 50"/>
                <a:gd name="T25" fmla="*/ 303 h 415"/>
                <a:gd name="T26" fmla="*/ 0 w 50"/>
                <a:gd name="T27" fmla="*/ 335 h 415"/>
                <a:gd name="T28" fmla="*/ 0 w 50"/>
                <a:gd name="T29" fmla="*/ 365 h 415"/>
                <a:gd name="T30" fmla="*/ 0 w 50"/>
                <a:gd name="T31" fmla="*/ 392 h 415"/>
                <a:gd name="T32" fmla="*/ 2 w 50"/>
                <a:gd name="T33" fmla="*/ 415 h 415"/>
                <a:gd name="T34" fmla="*/ 46 w 50"/>
                <a:gd name="T35" fmla="*/ 415 h 415"/>
                <a:gd name="T36" fmla="*/ 46 w 50"/>
                <a:gd name="T37" fmla="*/ 413 h 415"/>
                <a:gd name="T38" fmla="*/ 46 w 50"/>
                <a:gd name="T39" fmla="*/ 405 h 415"/>
                <a:gd name="T40" fmla="*/ 46 w 50"/>
                <a:gd name="T41" fmla="*/ 392 h 415"/>
                <a:gd name="T42" fmla="*/ 48 w 50"/>
                <a:gd name="T43" fmla="*/ 377 h 415"/>
                <a:gd name="T44" fmla="*/ 48 w 50"/>
                <a:gd name="T45" fmla="*/ 358 h 415"/>
                <a:gd name="T46" fmla="*/ 48 w 50"/>
                <a:gd name="T47" fmla="*/ 337 h 415"/>
                <a:gd name="T48" fmla="*/ 48 w 50"/>
                <a:gd name="T49" fmla="*/ 310 h 415"/>
                <a:gd name="T50" fmla="*/ 50 w 50"/>
                <a:gd name="T51" fmla="*/ 284 h 415"/>
                <a:gd name="T52" fmla="*/ 50 w 50"/>
                <a:gd name="T53" fmla="*/ 249 h 415"/>
                <a:gd name="T54" fmla="*/ 50 w 50"/>
                <a:gd name="T55" fmla="*/ 219 h 415"/>
                <a:gd name="T56" fmla="*/ 50 w 50"/>
                <a:gd name="T57" fmla="*/ 185 h 415"/>
                <a:gd name="T58" fmla="*/ 50 w 50"/>
                <a:gd name="T59" fmla="*/ 151 h 415"/>
                <a:gd name="T60" fmla="*/ 48 w 50"/>
                <a:gd name="T61" fmla="*/ 114 h 415"/>
                <a:gd name="T62" fmla="*/ 48 w 50"/>
                <a:gd name="T63" fmla="*/ 78 h 415"/>
                <a:gd name="T64" fmla="*/ 46 w 50"/>
                <a:gd name="T65" fmla="*/ 42 h 415"/>
                <a:gd name="T66" fmla="*/ 44 w 50"/>
                <a:gd name="T67" fmla="*/ 6 h 415"/>
                <a:gd name="T68" fmla="*/ 0 w 50"/>
                <a:gd name="T69" fmla="*/ 0 h 415"/>
                <a:gd name="T70" fmla="*/ 0 w 50"/>
                <a:gd name="T71"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0" h="415">
                  <a:moveTo>
                    <a:pt x="0" y="0"/>
                  </a:moveTo>
                  <a:lnTo>
                    <a:pt x="0" y="4"/>
                  </a:lnTo>
                  <a:lnTo>
                    <a:pt x="0" y="12"/>
                  </a:lnTo>
                  <a:lnTo>
                    <a:pt x="0" y="27"/>
                  </a:lnTo>
                  <a:lnTo>
                    <a:pt x="0" y="50"/>
                  </a:lnTo>
                  <a:lnTo>
                    <a:pt x="0" y="73"/>
                  </a:lnTo>
                  <a:lnTo>
                    <a:pt x="0" y="101"/>
                  </a:lnTo>
                  <a:lnTo>
                    <a:pt x="0" y="132"/>
                  </a:lnTo>
                  <a:lnTo>
                    <a:pt x="0" y="166"/>
                  </a:lnTo>
                  <a:lnTo>
                    <a:pt x="0" y="198"/>
                  </a:lnTo>
                  <a:lnTo>
                    <a:pt x="0" y="234"/>
                  </a:lnTo>
                  <a:lnTo>
                    <a:pt x="0" y="268"/>
                  </a:lnTo>
                  <a:lnTo>
                    <a:pt x="0" y="303"/>
                  </a:lnTo>
                  <a:lnTo>
                    <a:pt x="0" y="335"/>
                  </a:lnTo>
                  <a:lnTo>
                    <a:pt x="0" y="365"/>
                  </a:lnTo>
                  <a:lnTo>
                    <a:pt x="0" y="392"/>
                  </a:lnTo>
                  <a:lnTo>
                    <a:pt x="2" y="415"/>
                  </a:lnTo>
                  <a:lnTo>
                    <a:pt x="46" y="415"/>
                  </a:lnTo>
                  <a:lnTo>
                    <a:pt x="46" y="413"/>
                  </a:lnTo>
                  <a:lnTo>
                    <a:pt x="46" y="405"/>
                  </a:lnTo>
                  <a:lnTo>
                    <a:pt x="46" y="392"/>
                  </a:lnTo>
                  <a:lnTo>
                    <a:pt x="48" y="377"/>
                  </a:lnTo>
                  <a:lnTo>
                    <a:pt x="48" y="358"/>
                  </a:lnTo>
                  <a:lnTo>
                    <a:pt x="48" y="337"/>
                  </a:lnTo>
                  <a:lnTo>
                    <a:pt x="48" y="310"/>
                  </a:lnTo>
                  <a:lnTo>
                    <a:pt x="50" y="284"/>
                  </a:lnTo>
                  <a:lnTo>
                    <a:pt x="50" y="249"/>
                  </a:lnTo>
                  <a:lnTo>
                    <a:pt x="50" y="219"/>
                  </a:lnTo>
                  <a:lnTo>
                    <a:pt x="50" y="185"/>
                  </a:lnTo>
                  <a:lnTo>
                    <a:pt x="50" y="151"/>
                  </a:lnTo>
                  <a:lnTo>
                    <a:pt x="48" y="114"/>
                  </a:lnTo>
                  <a:lnTo>
                    <a:pt x="48" y="78"/>
                  </a:lnTo>
                  <a:lnTo>
                    <a:pt x="46" y="42"/>
                  </a:lnTo>
                  <a:lnTo>
                    <a:pt x="44" y="6"/>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83" name="Freeform 259"/>
            <p:cNvSpPr>
              <a:spLocks/>
            </p:cNvSpPr>
            <p:nvPr/>
          </p:nvSpPr>
          <p:spPr bwMode="auto">
            <a:xfrm>
              <a:off x="2693" y="3527"/>
              <a:ext cx="100" cy="30"/>
            </a:xfrm>
            <a:custGeom>
              <a:avLst/>
              <a:gdLst>
                <a:gd name="T0" fmla="*/ 698 w 722"/>
                <a:gd name="T1" fmla="*/ 0 h 200"/>
                <a:gd name="T2" fmla="*/ 0 w 722"/>
                <a:gd name="T3" fmla="*/ 167 h 200"/>
                <a:gd name="T4" fmla="*/ 0 w 722"/>
                <a:gd name="T5" fmla="*/ 200 h 200"/>
                <a:gd name="T6" fmla="*/ 722 w 722"/>
                <a:gd name="T7" fmla="*/ 25 h 200"/>
                <a:gd name="T8" fmla="*/ 698 w 722"/>
                <a:gd name="T9" fmla="*/ 0 h 200"/>
                <a:gd name="T10" fmla="*/ 698 w 722"/>
                <a:gd name="T11" fmla="*/ 0 h 200"/>
              </a:gdLst>
              <a:ahLst/>
              <a:cxnLst>
                <a:cxn ang="0">
                  <a:pos x="T0" y="T1"/>
                </a:cxn>
                <a:cxn ang="0">
                  <a:pos x="T2" y="T3"/>
                </a:cxn>
                <a:cxn ang="0">
                  <a:pos x="T4" y="T5"/>
                </a:cxn>
                <a:cxn ang="0">
                  <a:pos x="T6" y="T7"/>
                </a:cxn>
                <a:cxn ang="0">
                  <a:pos x="T8" y="T9"/>
                </a:cxn>
                <a:cxn ang="0">
                  <a:pos x="T10" y="T11"/>
                </a:cxn>
              </a:cxnLst>
              <a:rect l="0" t="0" r="r" b="b"/>
              <a:pathLst>
                <a:path w="722" h="200">
                  <a:moveTo>
                    <a:pt x="698" y="0"/>
                  </a:moveTo>
                  <a:lnTo>
                    <a:pt x="0" y="167"/>
                  </a:lnTo>
                  <a:lnTo>
                    <a:pt x="0" y="200"/>
                  </a:lnTo>
                  <a:lnTo>
                    <a:pt x="722" y="25"/>
                  </a:lnTo>
                  <a:lnTo>
                    <a:pt x="698" y="0"/>
                  </a:lnTo>
                  <a:lnTo>
                    <a:pt x="69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84" name="Freeform 260"/>
            <p:cNvSpPr>
              <a:spLocks/>
            </p:cNvSpPr>
            <p:nvPr/>
          </p:nvSpPr>
          <p:spPr bwMode="auto">
            <a:xfrm>
              <a:off x="2695" y="3538"/>
              <a:ext cx="97" cy="27"/>
            </a:xfrm>
            <a:custGeom>
              <a:avLst/>
              <a:gdLst>
                <a:gd name="T0" fmla="*/ 704 w 708"/>
                <a:gd name="T1" fmla="*/ 0 h 179"/>
                <a:gd name="T2" fmla="*/ 0 w 708"/>
                <a:gd name="T3" fmla="*/ 158 h 179"/>
                <a:gd name="T4" fmla="*/ 14 w 708"/>
                <a:gd name="T5" fmla="*/ 179 h 179"/>
                <a:gd name="T6" fmla="*/ 708 w 708"/>
                <a:gd name="T7" fmla="*/ 29 h 179"/>
                <a:gd name="T8" fmla="*/ 704 w 708"/>
                <a:gd name="T9" fmla="*/ 0 h 179"/>
                <a:gd name="T10" fmla="*/ 704 w 708"/>
                <a:gd name="T11" fmla="*/ 0 h 179"/>
              </a:gdLst>
              <a:ahLst/>
              <a:cxnLst>
                <a:cxn ang="0">
                  <a:pos x="T0" y="T1"/>
                </a:cxn>
                <a:cxn ang="0">
                  <a:pos x="T2" y="T3"/>
                </a:cxn>
                <a:cxn ang="0">
                  <a:pos x="T4" y="T5"/>
                </a:cxn>
                <a:cxn ang="0">
                  <a:pos x="T6" y="T7"/>
                </a:cxn>
                <a:cxn ang="0">
                  <a:pos x="T8" y="T9"/>
                </a:cxn>
                <a:cxn ang="0">
                  <a:pos x="T10" y="T11"/>
                </a:cxn>
              </a:cxnLst>
              <a:rect l="0" t="0" r="r" b="b"/>
              <a:pathLst>
                <a:path w="708" h="179">
                  <a:moveTo>
                    <a:pt x="704" y="0"/>
                  </a:moveTo>
                  <a:lnTo>
                    <a:pt x="0" y="158"/>
                  </a:lnTo>
                  <a:lnTo>
                    <a:pt x="14" y="179"/>
                  </a:lnTo>
                  <a:lnTo>
                    <a:pt x="708" y="29"/>
                  </a:lnTo>
                  <a:lnTo>
                    <a:pt x="704" y="0"/>
                  </a:lnTo>
                  <a:lnTo>
                    <a:pt x="70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85" name="Freeform 261"/>
            <p:cNvSpPr>
              <a:spLocks/>
            </p:cNvSpPr>
            <p:nvPr/>
          </p:nvSpPr>
          <p:spPr bwMode="auto">
            <a:xfrm>
              <a:off x="2694" y="3563"/>
              <a:ext cx="99" cy="31"/>
            </a:xfrm>
            <a:custGeom>
              <a:avLst/>
              <a:gdLst>
                <a:gd name="T0" fmla="*/ 720 w 726"/>
                <a:gd name="T1" fmla="*/ 167 h 197"/>
                <a:gd name="T2" fmla="*/ 714 w 726"/>
                <a:gd name="T3" fmla="*/ 163 h 197"/>
                <a:gd name="T4" fmla="*/ 699 w 726"/>
                <a:gd name="T5" fmla="*/ 159 h 197"/>
                <a:gd name="T6" fmla="*/ 675 w 726"/>
                <a:gd name="T7" fmla="*/ 154 h 197"/>
                <a:gd name="T8" fmla="*/ 646 w 726"/>
                <a:gd name="T9" fmla="*/ 146 h 197"/>
                <a:gd name="T10" fmla="*/ 608 w 726"/>
                <a:gd name="T11" fmla="*/ 137 h 197"/>
                <a:gd name="T12" fmla="*/ 566 w 726"/>
                <a:gd name="T13" fmla="*/ 127 h 197"/>
                <a:gd name="T14" fmla="*/ 517 w 726"/>
                <a:gd name="T15" fmla="*/ 114 h 197"/>
                <a:gd name="T16" fmla="*/ 469 w 726"/>
                <a:gd name="T17" fmla="*/ 100 h 197"/>
                <a:gd name="T18" fmla="*/ 414 w 726"/>
                <a:gd name="T19" fmla="*/ 87 h 197"/>
                <a:gd name="T20" fmla="*/ 359 w 726"/>
                <a:gd name="T21" fmla="*/ 74 h 197"/>
                <a:gd name="T22" fmla="*/ 304 w 726"/>
                <a:gd name="T23" fmla="*/ 61 h 197"/>
                <a:gd name="T24" fmla="*/ 251 w 726"/>
                <a:gd name="T25" fmla="*/ 47 h 197"/>
                <a:gd name="T26" fmla="*/ 195 w 726"/>
                <a:gd name="T27" fmla="*/ 34 h 197"/>
                <a:gd name="T28" fmla="*/ 146 w 726"/>
                <a:gd name="T29" fmla="*/ 21 h 197"/>
                <a:gd name="T30" fmla="*/ 98 w 726"/>
                <a:gd name="T31" fmla="*/ 9 h 197"/>
                <a:gd name="T32" fmla="*/ 57 w 726"/>
                <a:gd name="T33" fmla="*/ 2 h 197"/>
                <a:gd name="T34" fmla="*/ 43 w 726"/>
                <a:gd name="T35" fmla="*/ 0 h 197"/>
                <a:gd name="T36" fmla="*/ 34 w 726"/>
                <a:gd name="T37" fmla="*/ 2 h 197"/>
                <a:gd name="T38" fmla="*/ 22 w 726"/>
                <a:gd name="T39" fmla="*/ 3 h 197"/>
                <a:gd name="T40" fmla="*/ 15 w 726"/>
                <a:gd name="T41" fmla="*/ 7 h 197"/>
                <a:gd name="T42" fmla="*/ 1 w 726"/>
                <a:gd name="T43" fmla="*/ 17 h 197"/>
                <a:gd name="T44" fmla="*/ 0 w 726"/>
                <a:gd name="T45" fmla="*/ 21 h 197"/>
                <a:gd name="T46" fmla="*/ 3 w 726"/>
                <a:gd name="T47" fmla="*/ 21 h 197"/>
                <a:gd name="T48" fmla="*/ 20 w 726"/>
                <a:gd name="T49" fmla="*/ 26 h 197"/>
                <a:gd name="T50" fmla="*/ 43 w 726"/>
                <a:gd name="T51" fmla="*/ 30 h 197"/>
                <a:gd name="T52" fmla="*/ 78 w 726"/>
                <a:gd name="T53" fmla="*/ 40 h 197"/>
                <a:gd name="T54" fmla="*/ 117 w 726"/>
                <a:gd name="T55" fmla="*/ 47 h 197"/>
                <a:gd name="T56" fmla="*/ 165 w 726"/>
                <a:gd name="T57" fmla="*/ 61 h 197"/>
                <a:gd name="T58" fmla="*/ 214 w 726"/>
                <a:gd name="T59" fmla="*/ 72 h 197"/>
                <a:gd name="T60" fmla="*/ 271 w 726"/>
                <a:gd name="T61" fmla="*/ 87 h 197"/>
                <a:gd name="T62" fmla="*/ 327 w 726"/>
                <a:gd name="T63" fmla="*/ 100 h 197"/>
                <a:gd name="T64" fmla="*/ 387 w 726"/>
                <a:gd name="T65" fmla="*/ 114 h 197"/>
                <a:gd name="T66" fmla="*/ 446 w 726"/>
                <a:gd name="T67" fmla="*/ 127 h 197"/>
                <a:gd name="T68" fmla="*/ 507 w 726"/>
                <a:gd name="T69" fmla="*/ 142 h 197"/>
                <a:gd name="T70" fmla="*/ 562 w 726"/>
                <a:gd name="T71" fmla="*/ 156 h 197"/>
                <a:gd name="T72" fmla="*/ 619 w 726"/>
                <a:gd name="T73" fmla="*/ 171 h 197"/>
                <a:gd name="T74" fmla="*/ 671 w 726"/>
                <a:gd name="T75" fmla="*/ 184 h 197"/>
                <a:gd name="T76" fmla="*/ 718 w 726"/>
                <a:gd name="T77" fmla="*/ 197 h 197"/>
                <a:gd name="T78" fmla="*/ 726 w 726"/>
                <a:gd name="T79" fmla="*/ 192 h 197"/>
                <a:gd name="T80" fmla="*/ 726 w 726"/>
                <a:gd name="T81" fmla="*/ 182 h 197"/>
                <a:gd name="T82" fmla="*/ 722 w 726"/>
                <a:gd name="T83" fmla="*/ 171 h 197"/>
                <a:gd name="T84" fmla="*/ 720 w 726"/>
                <a:gd name="T85" fmla="*/ 167 h 197"/>
                <a:gd name="T86" fmla="*/ 720 w 726"/>
                <a:gd name="T87" fmla="*/ 16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26" h="197">
                  <a:moveTo>
                    <a:pt x="720" y="167"/>
                  </a:moveTo>
                  <a:lnTo>
                    <a:pt x="714" y="163"/>
                  </a:lnTo>
                  <a:lnTo>
                    <a:pt x="699" y="159"/>
                  </a:lnTo>
                  <a:lnTo>
                    <a:pt x="675" y="154"/>
                  </a:lnTo>
                  <a:lnTo>
                    <a:pt x="646" y="146"/>
                  </a:lnTo>
                  <a:lnTo>
                    <a:pt x="608" y="137"/>
                  </a:lnTo>
                  <a:lnTo>
                    <a:pt x="566" y="127"/>
                  </a:lnTo>
                  <a:lnTo>
                    <a:pt x="517" y="114"/>
                  </a:lnTo>
                  <a:lnTo>
                    <a:pt x="469" y="100"/>
                  </a:lnTo>
                  <a:lnTo>
                    <a:pt x="414" y="87"/>
                  </a:lnTo>
                  <a:lnTo>
                    <a:pt x="359" y="74"/>
                  </a:lnTo>
                  <a:lnTo>
                    <a:pt x="304" y="61"/>
                  </a:lnTo>
                  <a:lnTo>
                    <a:pt x="251" y="47"/>
                  </a:lnTo>
                  <a:lnTo>
                    <a:pt x="195" y="34"/>
                  </a:lnTo>
                  <a:lnTo>
                    <a:pt x="146" y="21"/>
                  </a:lnTo>
                  <a:lnTo>
                    <a:pt x="98" y="9"/>
                  </a:lnTo>
                  <a:lnTo>
                    <a:pt x="57" y="2"/>
                  </a:lnTo>
                  <a:lnTo>
                    <a:pt x="43" y="0"/>
                  </a:lnTo>
                  <a:lnTo>
                    <a:pt x="34" y="2"/>
                  </a:lnTo>
                  <a:lnTo>
                    <a:pt x="22" y="3"/>
                  </a:lnTo>
                  <a:lnTo>
                    <a:pt x="15" y="7"/>
                  </a:lnTo>
                  <a:lnTo>
                    <a:pt x="1" y="17"/>
                  </a:lnTo>
                  <a:lnTo>
                    <a:pt x="0" y="21"/>
                  </a:lnTo>
                  <a:lnTo>
                    <a:pt x="3" y="21"/>
                  </a:lnTo>
                  <a:lnTo>
                    <a:pt x="20" y="26"/>
                  </a:lnTo>
                  <a:lnTo>
                    <a:pt x="43" y="30"/>
                  </a:lnTo>
                  <a:lnTo>
                    <a:pt x="78" y="40"/>
                  </a:lnTo>
                  <a:lnTo>
                    <a:pt x="117" y="47"/>
                  </a:lnTo>
                  <a:lnTo>
                    <a:pt x="165" y="61"/>
                  </a:lnTo>
                  <a:lnTo>
                    <a:pt x="214" y="72"/>
                  </a:lnTo>
                  <a:lnTo>
                    <a:pt x="271" y="87"/>
                  </a:lnTo>
                  <a:lnTo>
                    <a:pt x="327" y="100"/>
                  </a:lnTo>
                  <a:lnTo>
                    <a:pt x="387" y="114"/>
                  </a:lnTo>
                  <a:lnTo>
                    <a:pt x="446" y="127"/>
                  </a:lnTo>
                  <a:lnTo>
                    <a:pt x="507" y="142"/>
                  </a:lnTo>
                  <a:lnTo>
                    <a:pt x="562" y="156"/>
                  </a:lnTo>
                  <a:lnTo>
                    <a:pt x="619" y="171"/>
                  </a:lnTo>
                  <a:lnTo>
                    <a:pt x="671" y="184"/>
                  </a:lnTo>
                  <a:lnTo>
                    <a:pt x="718" y="197"/>
                  </a:lnTo>
                  <a:lnTo>
                    <a:pt x="726" y="192"/>
                  </a:lnTo>
                  <a:lnTo>
                    <a:pt x="726" y="182"/>
                  </a:lnTo>
                  <a:lnTo>
                    <a:pt x="722" y="171"/>
                  </a:lnTo>
                  <a:lnTo>
                    <a:pt x="720" y="167"/>
                  </a:lnTo>
                  <a:lnTo>
                    <a:pt x="720" y="16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86" name="Freeform 262"/>
            <p:cNvSpPr>
              <a:spLocks/>
            </p:cNvSpPr>
            <p:nvPr/>
          </p:nvSpPr>
          <p:spPr bwMode="auto">
            <a:xfrm>
              <a:off x="2804" y="3560"/>
              <a:ext cx="9" cy="10"/>
            </a:xfrm>
            <a:custGeom>
              <a:avLst/>
              <a:gdLst>
                <a:gd name="T0" fmla="*/ 34 w 69"/>
                <a:gd name="T1" fmla="*/ 19 h 70"/>
                <a:gd name="T2" fmla="*/ 32 w 69"/>
                <a:gd name="T3" fmla="*/ 19 h 70"/>
                <a:gd name="T4" fmla="*/ 27 w 69"/>
                <a:gd name="T5" fmla="*/ 19 h 70"/>
                <a:gd name="T6" fmla="*/ 19 w 69"/>
                <a:gd name="T7" fmla="*/ 25 h 70"/>
                <a:gd name="T8" fmla="*/ 17 w 69"/>
                <a:gd name="T9" fmla="*/ 32 h 70"/>
                <a:gd name="T10" fmla="*/ 17 w 69"/>
                <a:gd name="T11" fmla="*/ 40 h 70"/>
                <a:gd name="T12" fmla="*/ 21 w 69"/>
                <a:gd name="T13" fmla="*/ 46 h 70"/>
                <a:gd name="T14" fmla="*/ 27 w 69"/>
                <a:gd name="T15" fmla="*/ 51 h 70"/>
                <a:gd name="T16" fmla="*/ 36 w 69"/>
                <a:gd name="T17" fmla="*/ 51 h 70"/>
                <a:gd name="T18" fmla="*/ 44 w 69"/>
                <a:gd name="T19" fmla="*/ 51 h 70"/>
                <a:gd name="T20" fmla="*/ 50 w 69"/>
                <a:gd name="T21" fmla="*/ 49 h 70"/>
                <a:gd name="T22" fmla="*/ 53 w 69"/>
                <a:gd name="T23" fmla="*/ 44 h 70"/>
                <a:gd name="T24" fmla="*/ 53 w 69"/>
                <a:gd name="T25" fmla="*/ 32 h 70"/>
                <a:gd name="T26" fmla="*/ 51 w 69"/>
                <a:gd name="T27" fmla="*/ 25 h 70"/>
                <a:gd name="T28" fmla="*/ 46 w 69"/>
                <a:gd name="T29" fmla="*/ 19 h 70"/>
                <a:gd name="T30" fmla="*/ 34 w 69"/>
                <a:gd name="T31" fmla="*/ 19 h 70"/>
                <a:gd name="T32" fmla="*/ 36 w 69"/>
                <a:gd name="T33" fmla="*/ 0 h 70"/>
                <a:gd name="T34" fmla="*/ 38 w 69"/>
                <a:gd name="T35" fmla="*/ 0 h 70"/>
                <a:gd name="T36" fmla="*/ 51 w 69"/>
                <a:gd name="T37" fmla="*/ 6 h 70"/>
                <a:gd name="T38" fmla="*/ 57 w 69"/>
                <a:gd name="T39" fmla="*/ 8 h 70"/>
                <a:gd name="T40" fmla="*/ 63 w 69"/>
                <a:gd name="T41" fmla="*/ 15 h 70"/>
                <a:gd name="T42" fmla="*/ 65 w 69"/>
                <a:gd name="T43" fmla="*/ 23 h 70"/>
                <a:gd name="T44" fmla="*/ 69 w 69"/>
                <a:gd name="T45" fmla="*/ 34 h 70"/>
                <a:gd name="T46" fmla="*/ 65 w 69"/>
                <a:gd name="T47" fmla="*/ 44 h 70"/>
                <a:gd name="T48" fmla="*/ 63 w 69"/>
                <a:gd name="T49" fmla="*/ 51 h 70"/>
                <a:gd name="T50" fmla="*/ 59 w 69"/>
                <a:gd name="T51" fmla="*/ 57 h 70"/>
                <a:gd name="T52" fmla="*/ 53 w 69"/>
                <a:gd name="T53" fmla="*/ 63 h 70"/>
                <a:gd name="T54" fmla="*/ 42 w 69"/>
                <a:gd name="T55" fmla="*/ 68 h 70"/>
                <a:gd name="T56" fmla="*/ 36 w 69"/>
                <a:gd name="T57" fmla="*/ 70 h 70"/>
                <a:gd name="T58" fmla="*/ 29 w 69"/>
                <a:gd name="T59" fmla="*/ 68 h 70"/>
                <a:gd name="T60" fmla="*/ 17 w 69"/>
                <a:gd name="T61" fmla="*/ 65 h 70"/>
                <a:gd name="T62" fmla="*/ 10 w 69"/>
                <a:gd name="T63" fmla="*/ 59 h 70"/>
                <a:gd name="T64" fmla="*/ 6 w 69"/>
                <a:gd name="T65" fmla="*/ 51 h 70"/>
                <a:gd name="T66" fmla="*/ 0 w 69"/>
                <a:gd name="T67" fmla="*/ 42 h 70"/>
                <a:gd name="T68" fmla="*/ 0 w 69"/>
                <a:gd name="T69" fmla="*/ 32 h 70"/>
                <a:gd name="T70" fmla="*/ 0 w 69"/>
                <a:gd name="T71" fmla="*/ 19 h 70"/>
                <a:gd name="T72" fmla="*/ 6 w 69"/>
                <a:gd name="T73" fmla="*/ 13 h 70"/>
                <a:gd name="T74" fmla="*/ 11 w 69"/>
                <a:gd name="T75" fmla="*/ 6 h 70"/>
                <a:gd name="T76" fmla="*/ 19 w 69"/>
                <a:gd name="T77" fmla="*/ 4 h 70"/>
                <a:gd name="T78" fmla="*/ 31 w 69"/>
                <a:gd name="T79" fmla="*/ 0 h 70"/>
                <a:gd name="T80" fmla="*/ 36 w 69"/>
                <a:gd name="T81" fmla="*/ 0 h 70"/>
                <a:gd name="T82" fmla="*/ 34 w 69"/>
                <a:gd name="T83" fmla="*/ 19 h 70"/>
                <a:gd name="T84" fmla="*/ 34 w 69"/>
                <a:gd name="T85" fmla="*/ 1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70">
                  <a:moveTo>
                    <a:pt x="34" y="19"/>
                  </a:moveTo>
                  <a:lnTo>
                    <a:pt x="32" y="19"/>
                  </a:lnTo>
                  <a:lnTo>
                    <a:pt x="27" y="19"/>
                  </a:lnTo>
                  <a:lnTo>
                    <a:pt x="19" y="25"/>
                  </a:lnTo>
                  <a:lnTo>
                    <a:pt x="17" y="32"/>
                  </a:lnTo>
                  <a:lnTo>
                    <a:pt x="17" y="40"/>
                  </a:lnTo>
                  <a:lnTo>
                    <a:pt x="21" y="46"/>
                  </a:lnTo>
                  <a:lnTo>
                    <a:pt x="27" y="51"/>
                  </a:lnTo>
                  <a:lnTo>
                    <a:pt x="36" y="51"/>
                  </a:lnTo>
                  <a:lnTo>
                    <a:pt x="44" y="51"/>
                  </a:lnTo>
                  <a:lnTo>
                    <a:pt x="50" y="49"/>
                  </a:lnTo>
                  <a:lnTo>
                    <a:pt x="53" y="44"/>
                  </a:lnTo>
                  <a:lnTo>
                    <a:pt x="53" y="32"/>
                  </a:lnTo>
                  <a:lnTo>
                    <a:pt x="51" y="25"/>
                  </a:lnTo>
                  <a:lnTo>
                    <a:pt x="46" y="19"/>
                  </a:lnTo>
                  <a:lnTo>
                    <a:pt x="34" y="19"/>
                  </a:lnTo>
                  <a:lnTo>
                    <a:pt x="36" y="0"/>
                  </a:lnTo>
                  <a:lnTo>
                    <a:pt x="38" y="0"/>
                  </a:lnTo>
                  <a:lnTo>
                    <a:pt x="51" y="6"/>
                  </a:lnTo>
                  <a:lnTo>
                    <a:pt x="57" y="8"/>
                  </a:lnTo>
                  <a:lnTo>
                    <a:pt x="63" y="15"/>
                  </a:lnTo>
                  <a:lnTo>
                    <a:pt x="65" y="23"/>
                  </a:lnTo>
                  <a:lnTo>
                    <a:pt x="69" y="34"/>
                  </a:lnTo>
                  <a:lnTo>
                    <a:pt x="65" y="44"/>
                  </a:lnTo>
                  <a:lnTo>
                    <a:pt x="63" y="51"/>
                  </a:lnTo>
                  <a:lnTo>
                    <a:pt x="59" y="57"/>
                  </a:lnTo>
                  <a:lnTo>
                    <a:pt x="53" y="63"/>
                  </a:lnTo>
                  <a:lnTo>
                    <a:pt x="42" y="68"/>
                  </a:lnTo>
                  <a:lnTo>
                    <a:pt x="36" y="70"/>
                  </a:lnTo>
                  <a:lnTo>
                    <a:pt x="29" y="68"/>
                  </a:lnTo>
                  <a:lnTo>
                    <a:pt x="17" y="65"/>
                  </a:lnTo>
                  <a:lnTo>
                    <a:pt x="10" y="59"/>
                  </a:lnTo>
                  <a:lnTo>
                    <a:pt x="6" y="51"/>
                  </a:lnTo>
                  <a:lnTo>
                    <a:pt x="0" y="42"/>
                  </a:lnTo>
                  <a:lnTo>
                    <a:pt x="0" y="32"/>
                  </a:lnTo>
                  <a:lnTo>
                    <a:pt x="0" y="19"/>
                  </a:lnTo>
                  <a:lnTo>
                    <a:pt x="6" y="13"/>
                  </a:lnTo>
                  <a:lnTo>
                    <a:pt x="11" y="6"/>
                  </a:lnTo>
                  <a:lnTo>
                    <a:pt x="19" y="4"/>
                  </a:lnTo>
                  <a:lnTo>
                    <a:pt x="31" y="0"/>
                  </a:lnTo>
                  <a:lnTo>
                    <a:pt x="36" y="0"/>
                  </a:lnTo>
                  <a:lnTo>
                    <a:pt x="34" y="19"/>
                  </a:lnTo>
                  <a:lnTo>
                    <a:pt x="34"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87" name="Freeform 263"/>
            <p:cNvSpPr>
              <a:spLocks/>
            </p:cNvSpPr>
            <p:nvPr/>
          </p:nvSpPr>
          <p:spPr bwMode="auto">
            <a:xfrm>
              <a:off x="2798" y="3525"/>
              <a:ext cx="12" cy="13"/>
            </a:xfrm>
            <a:custGeom>
              <a:avLst/>
              <a:gdLst>
                <a:gd name="T0" fmla="*/ 42 w 86"/>
                <a:gd name="T1" fmla="*/ 23 h 87"/>
                <a:gd name="T2" fmla="*/ 38 w 86"/>
                <a:gd name="T3" fmla="*/ 23 h 87"/>
                <a:gd name="T4" fmla="*/ 32 w 86"/>
                <a:gd name="T5" fmla="*/ 27 h 87"/>
                <a:gd name="T6" fmla="*/ 25 w 86"/>
                <a:gd name="T7" fmla="*/ 30 h 87"/>
                <a:gd name="T8" fmla="*/ 23 w 86"/>
                <a:gd name="T9" fmla="*/ 42 h 87"/>
                <a:gd name="T10" fmla="*/ 23 w 86"/>
                <a:gd name="T11" fmla="*/ 51 h 87"/>
                <a:gd name="T12" fmla="*/ 28 w 86"/>
                <a:gd name="T13" fmla="*/ 59 h 87"/>
                <a:gd name="T14" fmla="*/ 36 w 86"/>
                <a:gd name="T15" fmla="*/ 63 h 87"/>
                <a:gd name="T16" fmla="*/ 46 w 86"/>
                <a:gd name="T17" fmla="*/ 65 h 87"/>
                <a:gd name="T18" fmla="*/ 53 w 86"/>
                <a:gd name="T19" fmla="*/ 63 h 87"/>
                <a:gd name="T20" fmla="*/ 61 w 86"/>
                <a:gd name="T21" fmla="*/ 61 h 87"/>
                <a:gd name="T22" fmla="*/ 63 w 86"/>
                <a:gd name="T23" fmla="*/ 53 h 87"/>
                <a:gd name="T24" fmla="*/ 67 w 86"/>
                <a:gd name="T25" fmla="*/ 42 h 87"/>
                <a:gd name="T26" fmla="*/ 63 w 86"/>
                <a:gd name="T27" fmla="*/ 30 h 87"/>
                <a:gd name="T28" fmla="*/ 55 w 86"/>
                <a:gd name="T29" fmla="*/ 25 h 87"/>
                <a:gd name="T30" fmla="*/ 44 w 86"/>
                <a:gd name="T31" fmla="*/ 23 h 87"/>
                <a:gd name="T32" fmla="*/ 46 w 86"/>
                <a:gd name="T33" fmla="*/ 0 h 87"/>
                <a:gd name="T34" fmla="*/ 49 w 86"/>
                <a:gd name="T35" fmla="*/ 0 h 87"/>
                <a:gd name="T36" fmla="*/ 63 w 86"/>
                <a:gd name="T37" fmla="*/ 6 h 87"/>
                <a:gd name="T38" fmla="*/ 70 w 86"/>
                <a:gd name="T39" fmla="*/ 9 h 87"/>
                <a:gd name="T40" fmla="*/ 78 w 86"/>
                <a:gd name="T41" fmla="*/ 19 h 87"/>
                <a:gd name="T42" fmla="*/ 82 w 86"/>
                <a:gd name="T43" fmla="*/ 30 h 87"/>
                <a:gd name="T44" fmla="*/ 86 w 86"/>
                <a:gd name="T45" fmla="*/ 44 h 87"/>
                <a:gd name="T46" fmla="*/ 82 w 86"/>
                <a:gd name="T47" fmla="*/ 55 h 87"/>
                <a:gd name="T48" fmla="*/ 80 w 86"/>
                <a:gd name="T49" fmla="*/ 66 h 87"/>
                <a:gd name="T50" fmla="*/ 72 w 86"/>
                <a:gd name="T51" fmla="*/ 74 h 87"/>
                <a:gd name="T52" fmla="*/ 67 w 86"/>
                <a:gd name="T53" fmla="*/ 80 h 87"/>
                <a:gd name="T54" fmla="*/ 53 w 86"/>
                <a:gd name="T55" fmla="*/ 85 h 87"/>
                <a:gd name="T56" fmla="*/ 46 w 86"/>
                <a:gd name="T57" fmla="*/ 87 h 87"/>
                <a:gd name="T58" fmla="*/ 42 w 86"/>
                <a:gd name="T59" fmla="*/ 85 h 87"/>
                <a:gd name="T60" fmla="*/ 36 w 86"/>
                <a:gd name="T61" fmla="*/ 85 h 87"/>
                <a:gd name="T62" fmla="*/ 28 w 86"/>
                <a:gd name="T63" fmla="*/ 84 h 87"/>
                <a:gd name="T64" fmla="*/ 21 w 86"/>
                <a:gd name="T65" fmla="*/ 82 h 87"/>
                <a:gd name="T66" fmla="*/ 11 w 86"/>
                <a:gd name="T67" fmla="*/ 76 h 87"/>
                <a:gd name="T68" fmla="*/ 6 w 86"/>
                <a:gd name="T69" fmla="*/ 68 h 87"/>
                <a:gd name="T70" fmla="*/ 0 w 86"/>
                <a:gd name="T71" fmla="*/ 57 h 87"/>
                <a:gd name="T72" fmla="*/ 0 w 86"/>
                <a:gd name="T73" fmla="*/ 44 h 87"/>
                <a:gd name="T74" fmla="*/ 0 w 86"/>
                <a:gd name="T75" fmla="*/ 36 h 87"/>
                <a:gd name="T76" fmla="*/ 0 w 86"/>
                <a:gd name="T77" fmla="*/ 28 h 87"/>
                <a:gd name="T78" fmla="*/ 2 w 86"/>
                <a:gd name="T79" fmla="*/ 23 h 87"/>
                <a:gd name="T80" fmla="*/ 6 w 86"/>
                <a:gd name="T81" fmla="*/ 17 h 87"/>
                <a:gd name="T82" fmla="*/ 13 w 86"/>
                <a:gd name="T83" fmla="*/ 9 h 87"/>
                <a:gd name="T84" fmla="*/ 23 w 86"/>
                <a:gd name="T85" fmla="*/ 4 h 87"/>
                <a:gd name="T86" fmla="*/ 30 w 86"/>
                <a:gd name="T87" fmla="*/ 0 h 87"/>
                <a:gd name="T88" fmla="*/ 38 w 86"/>
                <a:gd name="T89" fmla="*/ 0 h 87"/>
                <a:gd name="T90" fmla="*/ 42 w 86"/>
                <a:gd name="T91" fmla="*/ 0 h 87"/>
                <a:gd name="T92" fmla="*/ 46 w 86"/>
                <a:gd name="T93" fmla="*/ 0 h 87"/>
                <a:gd name="T94" fmla="*/ 42 w 86"/>
                <a:gd name="T95" fmla="*/ 23 h 87"/>
                <a:gd name="T96" fmla="*/ 42 w 86"/>
                <a:gd name="T97" fmla="*/ 2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6" h="87">
                  <a:moveTo>
                    <a:pt x="42" y="23"/>
                  </a:moveTo>
                  <a:lnTo>
                    <a:pt x="38" y="23"/>
                  </a:lnTo>
                  <a:lnTo>
                    <a:pt x="32" y="27"/>
                  </a:lnTo>
                  <a:lnTo>
                    <a:pt x="25" y="30"/>
                  </a:lnTo>
                  <a:lnTo>
                    <a:pt x="23" y="42"/>
                  </a:lnTo>
                  <a:lnTo>
                    <a:pt x="23" y="51"/>
                  </a:lnTo>
                  <a:lnTo>
                    <a:pt x="28" y="59"/>
                  </a:lnTo>
                  <a:lnTo>
                    <a:pt x="36" y="63"/>
                  </a:lnTo>
                  <a:lnTo>
                    <a:pt x="46" y="65"/>
                  </a:lnTo>
                  <a:lnTo>
                    <a:pt x="53" y="63"/>
                  </a:lnTo>
                  <a:lnTo>
                    <a:pt x="61" y="61"/>
                  </a:lnTo>
                  <a:lnTo>
                    <a:pt x="63" y="53"/>
                  </a:lnTo>
                  <a:lnTo>
                    <a:pt x="67" y="42"/>
                  </a:lnTo>
                  <a:lnTo>
                    <a:pt x="63" y="30"/>
                  </a:lnTo>
                  <a:lnTo>
                    <a:pt x="55" y="25"/>
                  </a:lnTo>
                  <a:lnTo>
                    <a:pt x="44" y="23"/>
                  </a:lnTo>
                  <a:lnTo>
                    <a:pt x="46" y="0"/>
                  </a:lnTo>
                  <a:lnTo>
                    <a:pt x="49" y="0"/>
                  </a:lnTo>
                  <a:lnTo>
                    <a:pt x="63" y="6"/>
                  </a:lnTo>
                  <a:lnTo>
                    <a:pt x="70" y="9"/>
                  </a:lnTo>
                  <a:lnTo>
                    <a:pt x="78" y="19"/>
                  </a:lnTo>
                  <a:lnTo>
                    <a:pt x="82" y="30"/>
                  </a:lnTo>
                  <a:lnTo>
                    <a:pt x="86" y="44"/>
                  </a:lnTo>
                  <a:lnTo>
                    <a:pt x="82" y="55"/>
                  </a:lnTo>
                  <a:lnTo>
                    <a:pt x="80" y="66"/>
                  </a:lnTo>
                  <a:lnTo>
                    <a:pt x="72" y="74"/>
                  </a:lnTo>
                  <a:lnTo>
                    <a:pt x="67" y="80"/>
                  </a:lnTo>
                  <a:lnTo>
                    <a:pt x="53" y="85"/>
                  </a:lnTo>
                  <a:lnTo>
                    <a:pt x="46" y="87"/>
                  </a:lnTo>
                  <a:lnTo>
                    <a:pt x="42" y="85"/>
                  </a:lnTo>
                  <a:lnTo>
                    <a:pt x="36" y="85"/>
                  </a:lnTo>
                  <a:lnTo>
                    <a:pt x="28" y="84"/>
                  </a:lnTo>
                  <a:lnTo>
                    <a:pt x="21" y="82"/>
                  </a:lnTo>
                  <a:lnTo>
                    <a:pt x="11" y="76"/>
                  </a:lnTo>
                  <a:lnTo>
                    <a:pt x="6" y="68"/>
                  </a:lnTo>
                  <a:lnTo>
                    <a:pt x="0" y="57"/>
                  </a:lnTo>
                  <a:lnTo>
                    <a:pt x="0" y="44"/>
                  </a:lnTo>
                  <a:lnTo>
                    <a:pt x="0" y="36"/>
                  </a:lnTo>
                  <a:lnTo>
                    <a:pt x="0" y="28"/>
                  </a:lnTo>
                  <a:lnTo>
                    <a:pt x="2" y="23"/>
                  </a:lnTo>
                  <a:lnTo>
                    <a:pt x="6" y="17"/>
                  </a:lnTo>
                  <a:lnTo>
                    <a:pt x="13" y="9"/>
                  </a:lnTo>
                  <a:lnTo>
                    <a:pt x="23" y="4"/>
                  </a:lnTo>
                  <a:lnTo>
                    <a:pt x="30" y="0"/>
                  </a:lnTo>
                  <a:lnTo>
                    <a:pt x="38" y="0"/>
                  </a:lnTo>
                  <a:lnTo>
                    <a:pt x="42" y="0"/>
                  </a:lnTo>
                  <a:lnTo>
                    <a:pt x="46" y="0"/>
                  </a:lnTo>
                  <a:lnTo>
                    <a:pt x="42" y="23"/>
                  </a:lnTo>
                  <a:lnTo>
                    <a:pt x="42"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88" name="Freeform 264"/>
            <p:cNvSpPr>
              <a:spLocks/>
            </p:cNvSpPr>
            <p:nvPr/>
          </p:nvSpPr>
          <p:spPr bwMode="auto">
            <a:xfrm>
              <a:off x="2678" y="3560"/>
              <a:ext cx="6" cy="7"/>
            </a:xfrm>
            <a:custGeom>
              <a:avLst/>
              <a:gdLst>
                <a:gd name="T0" fmla="*/ 20 w 45"/>
                <a:gd name="T1" fmla="*/ 11 h 40"/>
                <a:gd name="T2" fmla="*/ 19 w 45"/>
                <a:gd name="T3" fmla="*/ 11 h 40"/>
                <a:gd name="T4" fmla="*/ 15 w 45"/>
                <a:gd name="T5" fmla="*/ 11 h 40"/>
                <a:gd name="T6" fmla="*/ 11 w 45"/>
                <a:gd name="T7" fmla="*/ 13 h 40"/>
                <a:gd name="T8" fmla="*/ 9 w 45"/>
                <a:gd name="T9" fmla="*/ 19 h 40"/>
                <a:gd name="T10" fmla="*/ 13 w 45"/>
                <a:gd name="T11" fmla="*/ 26 h 40"/>
                <a:gd name="T12" fmla="*/ 20 w 45"/>
                <a:gd name="T13" fmla="*/ 28 h 40"/>
                <a:gd name="T14" fmla="*/ 30 w 45"/>
                <a:gd name="T15" fmla="*/ 26 h 40"/>
                <a:gd name="T16" fmla="*/ 34 w 45"/>
                <a:gd name="T17" fmla="*/ 19 h 40"/>
                <a:gd name="T18" fmla="*/ 28 w 45"/>
                <a:gd name="T19" fmla="*/ 11 h 40"/>
                <a:gd name="T20" fmla="*/ 20 w 45"/>
                <a:gd name="T21" fmla="*/ 0 h 40"/>
                <a:gd name="T22" fmla="*/ 24 w 45"/>
                <a:gd name="T23" fmla="*/ 0 h 40"/>
                <a:gd name="T24" fmla="*/ 32 w 45"/>
                <a:gd name="T25" fmla="*/ 2 h 40"/>
                <a:gd name="T26" fmla="*/ 40 w 45"/>
                <a:gd name="T27" fmla="*/ 7 h 40"/>
                <a:gd name="T28" fmla="*/ 45 w 45"/>
                <a:gd name="T29" fmla="*/ 19 h 40"/>
                <a:gd name="T30" fmla="*/ 40 w 45"/>
                <a:gd name="T31" fmla="*/ 28 h 40"/>
                <a:gd name="T32" fmla="*/ 34 w 45"/>
                <a:gd name="T33" fmla="*/ 36 h 40"/>
                <a:gd name="T34" fmla="*/ 26 w 45"/>
                <a:gd name="T35" fmla="*/ 40 h 40"/>
                <a:gd name="T36" fmla="*/ 24 w 45"/>
                <a:gd name="T37" fmla="*/ 40 h 40"/>
                <a:gd name="T38" fmla="*/ 17 w 45"/>
                <a:gd name="T39" fmla="*/ 40 h 40"/>
                <a:gd name="T40" fmla="*/ 9 w 45"/>
                <a:gd name="T41" fmla="*/ 38 h 40"/>
                <a:gd name="T42" fmla="*/ 1 w 45"/>
                <a:gd name="T43" fmla="*/ 30 h 40"/>
                <a:gd name="T44" fmla="*/ 0 w 45"/>
                <a:gd name="T45" fmla="*/ 19 h 40"/>
                <a:gd name="T46" fmla="*/ 1 w 45"/>
                <a:gd name="T47" fmla="*/ 7 h 40"/>
                <a:gd name="T48" fmla="*/ 9 w 45"/>
                <a:gd name="T49" fmla="*/ 0 h 40"/>
                <a:gd name="T50" fmla="*/ 17 w 45"/>
                <a:gd name="T51" fmla="*/ 0 h 40"/>
                <a:gd name="T52" fmla="*/ 20 w 45"/>
                <a:gd name="T53" fmla="*/ 0 h 40"/>
                <a:gd name="T54" fmla="*/ 20 w 45"/>
                <a:gd name="T55" fmla="*/ 11 h 40"/>
                <a:gd name="T56" fmla="*/ 20 w 45"/>
                <a:gd name="T57" fmla="*/ 1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5" h="40">
                  <a:moveTo>
                    <a:pt x="20" y="11"/>
                  </a:moveTo>
                  <a:lnTo>
                    <a:pt x="19" y="11"/>
                  </a:lnTo>
                  <a:lnTo>
                    <a:pt x="15" y="11"/>
                  </a:lnTo>
                  <a:lnTo>
                    <a:pt x="11" y="13"/>
                  </a:lnTo>
                  <a:lnTo>
                    <a:pt x="9" y="19"/>
                  </a:lnTo>
                  <a:lnTo>
                    <a:pt x="13" y="26"/>
                  </a:lnTo>
                  <a:lnTo>
                    <a:pt x="20" y="28"/>
                  </a:lnTo>
                  <a:lnTo>
                    <a:pt x="30" y="26"/>
                  </a:lnTo>
                  <a:lnTo>
                    <a:pt x="34" y="19"/>
                  </a:lnTo>
                  <a:lnTo>
                    <a:pt x="28" y="11"/>
                  </a:lnTo>
                  <a:lnTo>
                    <a:pt x="20" y="0"/>
                  </a:lnTo>
                  <a:lnTo>
                    <a:pt x="24" y="0"/>
                  </a:lnTo>
                  <a:lnTo>
                    <a:pt x="32" y="2"/>
                  </a:lnTo>
                  <a:lnTo>
                    <a:pt x="40" y="7"/>
                  </a:lnTo>
                  <a:lnTo>
                    <a:pt x="45" y="19"/>
                  </a:lnTo>
                  <a:lnTo>
                    <a:pt x="40" y="28"/>
                  </a:lnTo>
                  <a:lnTo>
                    <a:pt x="34" y="36"/>
                  </a:lnTo>
                  <a:lnTo>
                    <a:pt x="26" y="40"/>
                  </a:lnTo>
                  <a:lnTo>
                    <a:pt x="24" y="40"/>
                  </a:lnTo>
                  <a:lnTo>
                    <a:pt x="17" y="40"/>
                  </a:lnTo>
                  <a:lnTo>
                    <a:pt x="9" y="38"/>
                  </a:lnTo>
                  <a:lnTo>
                    <a:pt x="1" y="30"/>
                  </a:lnTo>
                  <a:lnTo>
                    <a:pt x="0" y="19"/>
                  </a:lnTo>
                  <a:lnTo>
                    <a:pt x="1" y="7"/>
                  </a:lnTo>
                  <a:lnTo>
                    <a:pt x="9" y="0"/>
                  </a:lnTo>
                  <a:lnTo>
                    <a:pt x="17" y="0"/>
                  </a:lnTo>
                  <a:lnTo>
                    <a:pt x="20" y="0"/>
                  </a:lnTo>
                  <a:lnTo>
                    <a:pt x="20" y="11"/>
                  </a:lnTo>
                  <a:lnTo>
                    <a:pt x="20"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89" name="Freeform 265"/>
            <p:cNvSpPr>
              <a:spLocks/>
            </p:cNvSpPr>
            <p:nvPr/>
          </p:nvSpPr>
          <p:spPr bwMode="auto">
            <a:xfrm>
              <a:off x="2603" y="3497"/>
              <a:ext cx="12" cy="14"/>
            </a:xfrm>
            <a:custGeom>
              <a:avLst/>
              <a:gdLst>
                <a:gd name="T0" fmla="*/ 44 w 85"/>
                <a:gd name="T1" fmla="*/ 67 h 88"/>
                <a:gd name="T2" fmla="*/ 38 w 85"/>
                <a:gd name="T3" fmla="*/ 65 h 88"/>
                <a:gd name="T4" fmla="*/ 30 w 85"/>
                <a:gd name="T5" fmla="*/ 61 h 88"/>
                <a:gd name="T6" fmla="*/ 23 w 85"/>
                <a:gd name="T7" fmla="*/ 55 h 88"/>
                <a:gd name="T8" fmla="*/ 19 w 85"/>
                <a:gd name="T9" fmla="*/ 48 h 88"/>
                <a:gd name="T10" fmla="*/ 21 w 85"/>
                <a:gd name="T11" fmla="*/ 34 h 88"/>
                <a:gd name="T12" fmla="*/ 26 w 85"/>
                <a:gd name="T13" fmla="*/ 27 h 88"/>
                <a:gd name="T14" fmla="*/ 34 w 85"/>
                <a:gd name="T15" fmla="*/ 23 h 88"/>
                <a:gd name="T16" fmla="*/ 44 w 85"/>
                <a:gd name="T17" fmla="*/ 23 h 88"/>
                <a:gd name="T18" fmla="*/ 51 w 85"/>
                <a:gd name="T19" fmla="*/ 23 h 88"/>
                <a:gd name="T20" fmla="*/ 59 w 85"/>
                <a:gd name="T21" fmla="*/ 27 h 88"/>
                <a:gd name="T22" fmla="*/ 64 w 85"/>
                <a:gd name="T23" fmla="*/ 34 h 88"/>
                <a:gd name="T24" fmla="*/ 66 w 85"/>
                <a:gd name="T25" fmla="*/ 48 h 88"/>
                <a:gd name="T26" fmla="*/ 63 w 85"/>
                <a:gd name="T27" fmla="*/ 57 h 88"/>
                <a:gd name="T28" fmla="*/ 57 w 85"/>
                <a:gd name="T29" fmla="*/ 63 h 88"/>
                <a:gd name="T30" fmla="*/ 47 w 85"/>
                <a:gd name="T31" fmla="*/ 65 h 88"/>
                <a:gd name="T32" fmla="*/ 44 w 85"/>
                <a:gd name="T33" fmla="*/ 88 h 88"/>
                <a:gd name="T34" fmla="*/ 49 w 85"/>
                <a:gd name="T35" fmla="*/ 86 h 88"/>
                <a:gd name="T36" fmla="*/ 64 w 85"/>
                <a:gd name="T37" fmla="*/ 80 h 88"/>
                <a:gd name="T38" fmla="*/ 70 w 85"/>
                <a:gd name="T39" fmla="*/ 74 h 88"/>
                <a:gd name="T40" fmla="*/ 78 w 85"/>
                <a:gd name="T41" fmla="*/ 67 h 88"/>
                <a:gd name="T42" fmla="*/ 83 w 85"/>
                <a:gd name="T43" fmla="*/ 55 h 88"/>
                <a:gd name="T44" fmla="*/ 85 w 85"/>
                <a:gd name="T45" fmla="*/ 44 h 88"/>
                <a:gd name="T46" fmla="*/ 83 w 85"/>
                <a:gd name="T47" fmla="*/ 29 h 88"/>
                <a:gd name="T48" fmla="*/ 78 w 85"/>
                <a:gd name="T49" fmla="*/ 21 h 88"/>
                <a:gd name="T50" fmla="*/ 72 w 85"/>
                <a:gd name="T51" fmla="*/ 12 h 88"/>
                <a:gd name="T52" fmla="*/ 66 w 85"/>
                <a:gd name="T53" fmla="*/ 8 h 88"/>
                <a:gd name="T54" fmla="*/ 51 w 85"/>
                <a:gd name="T55" fmla="*/ 2 h 88"/>
                <a:gd name="T56" fmla="*/ 44 w 85"/>
                <a:gd name="T57" fmla="*/ 0 h 88"/>
                <a:gd name="T58" fmla="*/ 40 w 85"/>
                <a:gd name="T59" fmla="*/ 0 h 88"/>
                <a:gd name="T60" fmla="*/ 34 w 85"/>
                <a:gd name="T61" fmla="*/ 0 h 88"/>
                <a:gd name="T62" fmla="*/ 26 w 85"/>
                <a:gd name="T63" fmla="*/ 2 h 88"/>
                <a:gd name="T64" fmla="*/ 19 w 85"/>
                <a:gd name="T65" fmla="*/ 6 h 88"/>
                <a:gd name="T66" fmla="*/ 11 w 85"/>
                <a:gd name="T67" fmla="*/ 10 h 88"/>
                <a:gd name="T68" fmla="*/ 6 w 85"/>
                <a:gd name="T69" fmla="*/ 19 h 88"/>
                <a:gd name="T70" fmla="*/ 0 w 85"/>
                <a:gd name="T71" fmla="*/ 29 h 88"/>
                <a:gd name="T72" fmla="*/ 0 w 85"/>
                <a:gd name="T73" fmla="*/ 44 h 88"/>
                <a:gd name="T74" fmla="*/ 0 w 85"/>
                <a:gd name="T75" fmla="*/ 57 h 88"/>
                <a:gd name="T76" fmla="*/ 6 w 85"/>
                <a:gd name="T77" fmla="*/ 67 h 88"/>
                <a:gd name="T78" fmla="*/ 11 w 85"/>
                <a:gd name="T79" fmla="*/ 74 h 88"/>
                <a:gd name="T80" fmla="*/ 21 w 85"/>
                <a:gd name="T81" fmla="*/ 80 h 88"/>
                <a:gd name="T82" fmla="*/ 28 w 85"/>
                <a:gd name="T83" fmla="*/ 84 h 88"/>
                <a:gd name="T84" fmla="*/ 36 w 85"/>
                <a:gd name="T85" fmla="*/ 86 h 88"/>
                <a:gd name="T86" fmla="*/ 40 w 85"/>
                <a:gd name="T87" fmla="*/ 86 h 88"/>
                <a:gd name="T88" fmla="*/ 44 w 85"/>
                <a:gd name="T89" fmla="*/ 88 h 88"/>
                <a:gd name="T90" fmla="*/ 44 w 85"/>
                <a:gd name="T91" fmla="*/ 67 h 88"/>
                <a:gd name="T92" fmla="*/ 44 w 85"/>
                <a:gd name="T93" fmla="*/ 6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 h="88">
                  <a:moveTo>
                    <a:pt x="44" y="67"/>
                  </a:moveTo>
                  <a:lnTo>
                    <a:pt x="38" y="65"/>
                  </a:lnTo>
                  <a:lnTo>
                    <a:pt x="30" y="61"/>
                  </a:lnTo>
                  <a:lnTo>
                    <a:pt x="23" y="55"/>
                  </a:lnTo>
                  <a:lnTo>
                    <a:pt x="19" y="48"/>
                  </a:lnTo>
                  <a:lnTo>
                    <a:pt x="21" y="34"/>
                  </a:lnTo>
                  <a:lnTo>
                    <a:pt x="26" y="27"/>
                  </a:lnTo>
                  <a:lnTo>
                    <a:pt x="34" y="23"/>
                  </a:lnTo>
                  <a:lnTo>
                    <a:pt x="44" y="23"/>
                  </a:lnTo>
                  <a:lnTo>
                    <a:pt x="51" y="23"/>
                  </a:lnTo>
                  <a:lnTo>
                    <a:pt x="59" y="27"/>
                  </a:lnTo>
                  <a:lnTo>
                    <a:pt x="64" y="34"/>
                  </a:lnTo>
                  <a:lnTo>
                    <a:pt x="66" y="48"/>
                  </a:lnTo>
                  <a:lnTo>
                    <a:pt x="63" y="57"/>
                  </a:lnTo>
                  <a:lnTo>
                    <a:pt x="57" y="63"/>
                  </a:lnTo>
                  <a:lnTo>
                    <a:pt x="47" y="65"/>
                  </a:lnTo>
                  <a:lnTo>
                    <a:pt x="44" y="88"/>
                  </a:lnTo>
                  <a:lnTo>
                    <a:pt x="49" y="86"/>
                  </a:lnTo>
                  <a:lnTo>
                    <a:pt x="64" y="80"/>
                  </a:lnTo>
                  <a:lnTo>
                    <a:pt x="70" y="74"/>
                  </a:lnTo>
                  <a:lnTo>
                    <a:pt x="78" y="67"/>
                  </a:lnTo>
                  <a:lnTo>
                    <a:pt x="83" y="55"/>
                  </a:lnTo>
                  <a:lnTo>
                    <a:pt x="85" y="44"/>
                  </a:lnTo>
                  <a:lnTo>
                    <a:pt x="83" y="29"/>
                  </a:lnTo>
                  <a:lnTo>
                    <a:pt x="78" y="21"/>
                  </a:lnTo>
                  <a:lnTo>
                    <a:pt x="72" y="12"/>
                  </a:lnTo>
                  <a:lnTo>
                    <a:pt x="66" y="8"/>
                  </a:lnTo>
                  <a:lnTo>
                    <a:pt x="51" y="2"/>
                  </a:lnTo>
                  <a:lnTo>
                    <a:pt x="44" y="0"/>
                  </a:lnTo>
                  <a:lnTo>
                    <a:pt x="40" y="0"/>
                  </a:lnTo>
                  <a:lnTo>
                    <a:pt x="34" y="0"/>
                  </a:lnTo>
                  <a:lnTo>
                    <a:pt x="26" y="2"/>
                  </a:lnTo>
                  <a:lnTo>
                    <a:pt x="19" y="6"/>
                  </a:lnTo>
                  <a:lnTo>
                    <a:pt x="11" y="10"/>
                  </a:lnTo>
                  <a:lnTo>
                    <a:pt x="6" y="19"/>
                  </a:lnTo>
                  <a:lnTo>
                    <a:pt x="0" y="29"/>
                  </a:lnTo>
                  <a:lnTo>
                    <a:pt x="0" y="44"/>
                  </a:lnTo>
                  <a:lnTo>
                    <a:pt x="0" y="57"/>
                  </a:lnTo>
                  <a:lnTo>
                    <a:pt x="6" y="67"/>
                  </a:lnTo>
                  <a:lnTo>
                    <a:pt x="11" y="74"/>
                  </a:lnTo>
                  <a:lnTo>
                    <a:pt x="21" y="80"/>
                  </a:lnTo>
                  <a:lnTo>
                    <a:pt x="28" y="84"/>
                  </a:lnTo>
                  <a:lnTo>
                    <a:pt x="36" y="86"/>
                  </a:lnTo>
                  <a:lnTo>
                    <a:pt x="40" y="86"/>
                  </a:lnTo>
                  <a:lnTo>
                    <a:pt x="44" y="88"/>
                  </a:lnTo>
                  <a:lnTo>
                    <a:pt x="44" y="67"/>
                  </a:lnTo>
                  <a:lnTo>
                    <a:pt x="44" y="6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90" name="Freeform 266"/>
            <p:cNvSpPr>
              <a:spLocks/>
            </p:cNvSpPr>
            <p:nvPr/>
          </p:nvSpPr>
          <p:spPr bwMode="auto">
            <a:xfrm>
              <a:off x="2709" y="3553"/>
              <a:ext cx="78" cy="8"/>
            </a:xfrm>
            <a:custGeom>
              <a:avLst/>
              <a:gdLst>
                <a:gd name="T0" fmla="*/ 59 w 566"/>
                <a:gd name="T1" fmla="*/ 25 h 49"/>
                <a:gd name="T2" fmla="*/ 63 w 566"/>
                <a:gd name="T3" fmla="*/ 23 h 49"/>
                <a:gd name="T4" fmla="*/ 72 w 566"/>
                <a:gd name="T5" fmla="*/ 23 h 49"/>
                <a:gd name="T6" fmla="*/ 87 w 566"/>
                <a:gd name="T7" fmla="*/ 21 h 49"/>
                <a:gd name="T8" fmla="*/ 108 w 566"/>
                <a:gd name="T9" fmla="*/ 19 h 49"/>
                <a:gd name="T10" fmla="*/ 135 w 566"/>
                <a:gd name="T11" fmla="*/ 17 h 49"/>
                <a:gd name="T12" fmla="*/ 165 w 566"/>
                <a:gd name="T13" fmla="*/ 15 h 49"/>
                <a:gd name="T14" fmla="*/ 199 w 566"/>
                <a:gd name="T15" fmla="*/ 13 h 49"/>
                <a:gd name="T16" fmla="*/ 237 w 566"/>
                <a:gd name="T17" fmla="*/ 13 h 49"/>
                <a:gd name="T18" fmla="*/ 276 w 566"/>
                <a:gd name="T19" fmla="*/ 10 h 49"/>
                <a:gd name="T20" fmla="*/ 315 w 566"/>
                <a:gd name="T21" fmla="*/ 8 h 49"/>
                <a:gd name="T22" fmla="*/ 355 w 566"/>
                <a:gd name="T23" fmla="*/ 6 h 49"/>
                <a:gd name="T24" fmla="*/ 399 w 566"/>
                <a:gd name="T25" fmla="*/ 4 h 49"/>
                <a:gd name="T26" fmla="*/ 439 w 566"/>
                <a:gd name="T27" fmla="*/ 0 h 49"/>
                <a:gd name="T28" fmla="*/ 477 w 566"/>
                <a:gd name="T29" fmla="*/ 0 h 49"/>
                <a:gd name="T30" fmla="*/ 517 w 566"/>
                <a:gd name="T31" fmla="*/ 0 h 49"/>
                <a:gd name="T32" fmla="*/ 553 w 566"/>
                <a:gd name="T33" fmla="*/ 0 h 49"/>
                <a:gd name="T34" fmla="*/ 563 w 566"/>
                <a:gd name="T35" fmla="*/ 2 h 49"/>
                <a:gd name="T36" fmla="*/ 566 w 566"/>
                <a:gd name="T37" fmla="*/ 13 h 49"/>
                <a:gd name="T38" fmla="*/ 565 w 566"/>
                <a:gd name="T39" fmla="*/ 25 h 49"/>
                <a:gd name="T40" fmla="*/ 563 w 566"/>
                <a:gd name="T41" fmla="*/ 30 h 49"/>
                <a:gd name="T42" fmla="*/ 559 w 566"/>
                <a:gd name="T43" fmla="*/ 30 h 49"/>
                <a:gd name="T44" fmla="*/ 547 w 566"/>
                <a:gd name="T45" fmla="*/ 30 h 49"/>
                <a:gd name="T46" fmla="*/ 528 w 566"/>
                <a:gd name="T47" fmla="*/ 30 h 49"/>
                <a:gd name="T48" fmla="*/ 504 w 566"/>
                <a:gd name="T49" fmla="*/ 30 h 49"/>
                <a:gd name="T50" fmla="*/ 473 w 566"/>
                <a:gd name="T51" fmla="*/ 30 h 49"/>
                <a:gd name="T52" fmla="*/ 439 w 566"/>
                <a:gd name="T53" fmla="*/ 32 h 49"/>
                <a:gd name="T54" fmla="*/ 401 w 566"/>
                <a:gd name="T55" fmla="*/ 32 h 49"/>
                <a:gd name="T56" fmla="*/ 361 w 566"/>
                <a:gd name="T57" fmla="*/ 36 h 49"/>
                <a:gd name="T58" fmla="*/ 315 w 566"/>
                <a:gd name="T59" fmla="*/ 36 h 49"/>
                <a:gd name="T60" fmla="*/ 272 w 566"/>
                <a:gd name="T61" fmla="*/ 38 h 49"/>
                <a:gd name="T62" fmla="*/ 224 w 566"/>
                <a:gd name="T63" fmla="*/ 40 h 49"/>
                <a:gd name="T64" fmla="*/ 179 w 566"/>
                <a:gd name="T65" fmla="*/ 42 h 49"/>
                <a:gd name="T66" fmla="*/ 131 w 566"/>
                <a:gd name="T67" fmla="*/ 42 h 49"/>
                <a:gd name="T68" fmla="*/ 87 w 566"/>
                <a:gd name="T69" fmla="*/ 46 h 49"/>
                <a:gd name="T70" fmla="*/ 44 w 566"/>
                <a:gd name="T71" fmla="*/ 46 h 49"/>
                <a:gd name="T72" fmla="*/ 4 w 566"/>
                <a:gd name="T73" fmla="*/ 49 h 49"/>
                <a:gd name="T74" fmla="*/ 0 w 566"/>
                <a:gd name="T75" fmla="*/ 46 h 49"/>
                <a:gd name="T76" fmla="*/ 4 w 566"/>
                <a:gd name="T77" fmla="*/ 46 h 49"/>
                <a:gd name="T78" fmla="*/ 11 w 566"/>
                <a:gd name="T79" fmla="*/ 40 h 49"/>
                <a:gd name="T80" fmla="*/ 25 w 566"/>
                <a:gd name="T81" fmla="*/ 36 h 49"/>
                <a:gd name="T82" fmla="*/ 36 w 566"/>
                <a:gd name="T83" fmla="*/ 32 h 49"/>
                <a:gd name="T84" fmla="*/ 47 w 566"/>
                <a:gd name="T85" fmla="*/ 27 h 49"/>
                <a:gd name="T86" fmla="*/ 55 w 566"/>
                <a:gd name="T87" fmla="*/ 25 h 49"/>
                <a:gd name="T88" fmla="*/ 59 w 566"/>
                <a:gd name="T89" fmla="*/ 25 h 49"/>
                <a:gd name="T90" fmla="*/ 59 w 566"/>
                <a:gd name="T91" fmla="*/ 2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6" h="49">
                  <a:moveTo>
                    <a:pt x="59" y="25"/>
                  </a:moveTo>
                  <a:lnTo>
                    <a:pt x="63" y="23"/>
                  </a:lnTo>
                  <a:lnTo>
                    <a:pt x="72" y="23"/>
                  </a:lnTo>
                  <a:lnTo>
                    <a:pt x="87" y="21"/>
                  </a:lnTo>
                  <a:lnTo>
                    <a:pt x="108" y="19"/>
                  </a:lnTo>
                  <a:lnTo>
                    <a:pt x="135" y="17"/>
                  </a:lnTo>
                  <a:lnTo>
                    <a:pt x="165" y="15"/>
                  </a:lnTo>
                  <a:lnTo>
                    <a:pt x="199" y="13"/>
                  </a:lnTo>
                  <a:lnTo>
                    <a:pt x="237" y="13"/>
                  </a:lnTo>
                  <a:lnTo>
                    <a:pt x="276" y="10"/>
                  </a:lnTo>
                  <a:lnTo>
                    <a:pt x="315" y="8"/>
                  </a:lnTo>
                  <a:lnTo>
                    <a:pt x="355" y="6"/>
                  </a:lnTo>
                  <a:lnTo>
                    <a:pt x="399" y="4"/>
                  </a:lnTo>
                  <a:lnTo>
                    <a:pt x="439" y="0"/>
                  </a:lnTo>
                  <a:lnTo>
                    <a:pt x="477" y="0"/>
                  </a:lnTo>
                  <a:lnTo>
                    <a:pt x="517" y="0"/>
                  </a:lnTo>
                  <a:lnTo>
                    <a:pt x="553" y="0"/>
                  </a:lnTo>
                  <a:lnTo>
                    <a:pt x="563" y="2"/>
                  </a:lnTo>
                  <a:lnTo>
                    <a:pt x="566" y="13"/>
                  </a:lnTo>
                  <a:lnTo>
                    <a:pt x="565" y="25"/>
                  </a:lnTo>
                  <a:lnTo>
                    <a:pt x="563" y="30"/>
                  </a:lnTo>
                  <a:lnTo>
                    <a:pt x="559" y="30"/>
                  </a:lnTo>
                  <a:lnTo>
                    <a:pt x="547" y="30"/>
                  </a:lnTo>
                  <a:lnTo>
                    <a:pt x="528" y="30"/>
                  </a:lnTo>
                  <a:lnTo>
                    <a:pt x="504" y="30"/>
                  </a:lnTo>
                  <a:lnTo>
                    <a:pt x="473" y="30"/>
                  </a:lnTo>
                  <a:lnTo>
                    <a:pt x="439" y="32"/>
                  </a:lnTo>
                  <a:lnTo>
                    <a:pt x="401" y="32"/>
                  </a:lnTo>
                  <a:lnTo>
                    <a:pt x="361" y="36"/>
                  </a:lnTo>
                  <a:lnTo>
                    <a:pt x="315" y="36"/>
                  </a:lnTo>
                  <a:lnTo>
                    <a:pt x="272" y="38"/>
                  </a:lnTo>
                  <a:lnTo>
                    <a:pt x="224" y="40"/>
                  </a:lnTo>
                  <a:lnTo>
                    <a:pt x="179" y="42"/>
                  </a:lnTo>
                  <a:lnTo>
                    <a:pt x="131" y="42"/>
                  </a:lnTo>
                  <a:lnTo>
                    <a:pt x="87" y="46"/>
                  </a:lnTo>
                  <a:lnTo>
                    <a:pt x="44" y="46"/>
                  </a:lnTo>
                  <a:lnTo>
                    <a:pt x="4" y="49"/>
                  </a:lnTo>
                  <a:lnTo>
                    <a:pt x="0" y="46"/>
                  </a:lnTo>
                  <a:lnTo>
                    <a:pt x="4" y="46"/>
                  </a:lnTo>
                  <a:lnTo>
                    <a:pt x="11" y="40"/>
                  </a:lnTo>
                  <a:lnTo>
                    <a:pt x="25" y="36"/>
                  </a:lnTo>
                  <a:lnTo>
                    <a:pt x="36" y="32"/>
                  </a:lnTo>
                  <a:lnTo>
                    <a:pt x="47" y="27"/>
                  </a:lnTo>
                  <a:lnTo>
                    <a:pt x="55" y="25"/>
                  </a:lnTo>
                  <a:lnTo>
                    <a:pt x="59" y="25"/>
                  </a:lnTo>
                  <a:lnTo>
                    <a:pt x="59"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91" name="Freeform 267"/>
            <p:cNvSpPr>
              <a:spLocks/>
            </p:cNvSpPr>
            <p:nvPr/>
          </p:nvSpPr>
          <p:spPr bwMode="auto">
            <a:xfrm>
              <a:off x="2719" y="3568"/>
              <a:ext cx="69" cy="7"/>
            </a:xfrm>
            <a:custGeom>
              <a:avLst/>
              <a:gdLst>
                <a:gd name="T0" fmla="*/ 4 w 508"/>
                <a:gd name="T1" fmla="*/ 21 h 42"/>
                <a:gd name="T2" fmla="*/ 6 w 508"/>
                <a:gd name="T3" fmla="*/ 21 h 42"/>
                <a:gd name="T4" fmla="*/ 17 w 508"/>
                <a:gd name="T5" fmla="*/ 21 h 42"/>
                <a:gd name="T6" fmla="*/ 32 w 508"/>
                <a:gd name="T7" fmla="*/ 21 h 42"/>
                <a:gd name="T8" fmla="*/ 55 w 508"/>
                <a:gd name="T9" fmla="*/ 23 h 42"/>
                <a:gd name="T10" fmla="*/ 82 w 508"/>
                <a:gd name="T11" fmla="*/ 25 h 42"/>
                <a:gd name="T12" fmla="*/ 112 w 508"/>
                <a:gd name="T13" fmla="*/ 27 h 42"/>
                <a:gd name="T14" fmla="*/ 145 w 508"/>
                <a:gd name="T15" fmla="*/ 27 h 42"/>
                <a:gd name="T16" fmla="*/ 185 w 508"/>
                <a:gd name="T17" fmla="*/ 30 h 42"/>
                <a:gd name="T18" fmla="*/ 221 w 508"/>
                <a:gd name="T19" fmla="*/ 32 h 42"/>
                <a:gd name="T20" fmla="*/ 261 w 508"/>
                <a:gd name="T21" fmla="*/ 34 h 42"/>
                <a:gd name="T22" fmla="*/ 301 w 508"/>
                <a:gd name="T23" fmla="*/ 34 h 42"/>
                <a:gd name="T24" fmla="*/ 342 w 508"/>
                <a:gd name="T25" fmla="*/ 38 h 42"/>
                <a:gd name="T26" fmla="*/ 380 w 508"/>
                <a:gd name="T27" fmla="*/ 38 h 42"/>
                <a:gd name="T28" fmla="*/ 418 w 508"/>
                <a:gd name="T29" fmla="*/ 40 h 42"/>
                <a:gd name="T30" fmla="*/ 453 w 508"/>
                <a:gd name="T31" fmla="*/ 40 h 42"/>
                <a:gd name="T32" fmla="*/ 487 w 508"/>
                <a:gd name="T33" fmla="*/ 42 h 42"/>
                <a:gd name="T34" fmla="*/ 496 w 508"/>
                <a:gd name="T35" fmla="*/ 36 h 42"/>
                <a:gd name="T36" fmla="*/ 504 w 508"/>
                <a:gd name="T37" fmla="*/ 27 h 42"/>
                <a:gd name="T38" fmla="*/ 506 w 508"/>
                <a:gd name="T39" fmla="*/ 15 h 42"/>
                <a:gd name="T40" fmla="*/ 508 w 508"/>
                <a:gd name="T41" fmla="*/ 11 h 42"/>
                <a:gd name="T42" fmla="*/ 504 w 508"/>
                <a:gd name="T43" fmla="*/ 9 h 42"/>
                <a:gd name="T44" fmla="*/ 493 w 508"/>
                <a:gd name="T45" fmla="*/ 9 h 42"/>
                <a:gd name="T46" fmla="*/ 475 w 508"/>
                <a:gd name="T47" fmla="*/ 7 h 42"/>
                <a:gd name="T48" fmla="*/ 455 w 508"/>
                <a:gd name="T49" fmla="*/ 7 h 42"/>
                <a:gd name="T50" fmla="*/ 428 w 508"/>
                <a:gd name="T51" fmla="*/ 7 h 42"/>
                <a:gd name="T52" fmla="*/ 396 w 508"/>
                <a:gd name="T53" fmla="*/ 7 h 42"/>
                <a:gd name="T54" fmla="*/ 361 w 508"/>
                <a:gd name="T55" fmla="*/ 7 h 42"/>
                <a:gd name="T56" fmla="*/ 325 w 508"/>
                <a:gd name="T57" fmla="*/ 7 h 42"/>
                <a:gd name="T58" fmla="*/ 283 w 508"/>
                <a:gd name="T59" fmla="*/ 6 h 42"/>
                <a:gd name="T60" fmla="*/ 244 w 508"/>
                <a:gd name="T61" fmla="*/ 4 h 42"/>
                <a:gd name="T62" fmla="*/ 204 w 508"/>
                <a:gd name="T63" fmla="*/ 2 h 42"/>
                <a:gd name="T64" fmla="*/ 162 w 508"/>
                <a:gd name="T65" fmla="*/ 2 h 42"/>
                <a:gd name="T66" fmla="*/ 118 w 508"/>
                <a:gd name="T67" fmla="*/ 0 h 42"/>
                <a:gd name="T68" fmla="*/ 78 w 508"/>
                <a:gd name="T69" fmla="*/ 0 h 42"/>
                <a:gd name="T70" fmla="*/ 40 w 508"/>
                <a:gd name="T71" fmla="*/ 0 h 42"/>
                <a:gd name="T72" fmla="*/ 6 w 508"/>
                <a:gd name="T73" fmla="*/ 0 h 42"/>
                <a:gd name="T74" fmla="*/ 0 w 508"/>
                <a:gd name="T75" fmla="*/ 2 h 42"/>
                <a:gd name="T76" fmla="*/ 0 w 508"/>
                <a:gd name="T77" fmla="*/ 9 h 42"/>
                <a:gd name="T78" fmla="*/ 0 w 508"/>
                <a:gd name="T79" fmla="*/ 17 h 42"/>
                <a:gd name="T80" fmla="*/ 4 w 508"/>
                <a:gd name="T81" fmla="*/ 21 h 42"/>
                <a:gd name="T82" fmla="*/ 4 w 508"/>
                <a:gd name="T83"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08" h="42">
                  <a:moveTo>
                    <a:pt x="4" y="21"/>
                  </a:moveTo>
                  <a:lnTo>
                    <a:pt x="6" y="21"/>
                  </a:lnTo>
                  <a:lnTo>
                    <a:pt x="17" y="21"/>
                  </a:lnTo>
                  <a:lnTo>
                    <a:pt x="32" y="21"/>
                  </a:lnTo>
                  <a:lnTo>
                    <a:pt x="55" y="23"/>
                  </a:lnTo>
                  <a:lnTo>
                    <a:pt x="82" y="25"/>
                  </a:lnTo>
                  <a:lnTo>
                    <a:pt x="112" y="27"/>
                  </a:lnTo>
                  <a:lnTo>
                    <a:pt x="145" y="27"/>
                  </a:lnTo>
                  <a:lnTo>
                    <a:pt x="185" y="30"/>
                  </a:lnTo>
                  <a:lnTo>
                    <a:pt x="221" y="32"/>
                  </a:lnTo>
                  <a:lnTo>
                    <a:pt x="261" y="34"/>
                  </a:lnTo>
                  <a:lnTo>
                    <a:pt x="301" y="34"/>
                  </a:lnTo>
                  <a:lnTo>
                    <a:pt x="342" y="38"/>
                  </a:lnTo>
                  <a:lnTo>
                    <a:pt x="380" y="38"/>
                  </a:lnTo>
                  <a:lnTo>
                    <a:pt x="418" y="40"/>
                  </a:lnTo>
                  <a:lnTo>
                    <a:pt x="453" y="40"/>
                  </a:lnTo>
                  <a:lnTo>
                    <a:pt x="487" y="42"/>
                  </a:lnTo>
                  <a:lnTo>
                    <a:pt x="496" y="36"/>
                  </a:lnTo>
                  <a:lnTo>
                    <a:pt x="504" y="27"/>
                  </a:lnTo>
                  <a:lnTo>
                    <a:pt x="506" y="15"/>
                  </a:lnTo>
                  <a:lnTo>
                    <a:pt x="508" y="11"/>
                  </a:lnTo>
                  <a:lnTo>
                    <a:pt x="504" y="9"/>
                  </a:lnTo>
                  <a:lnTo>
                    <a:pt x="493" y="9"/>
                  </a:lnTo>
                  <a:lnTo>
                    <a:pt x="475" y="7"/>
                  </a:lnTo>
                  <a:lnTo>
                    <a:pt x="455" y="7"/>
                  </a:lnTo>
                  <a:lnTo>
                    <a:pt x="428" y="7"/>
                  </a:lnTo>
                  <a:lnTo>
                    <a:pt x="396" y="7"/>
                  </a:lnTo>
                  <a:lnTo>
                    <a:pt x="361" y="7"/>
                  </a:lnTo>
                  <a:lnTo>
                    <a:pt x="325" y="7"/>
                  </a:lnTo>
                  <a:lnTo>
                    <a:pt x="283" y="6"/>
                  </a:lnTo>
                  <a:lnTo>
                    <a:pt x="244" y="4"/>
                  </a:lnTo>
                  <a:lnTo>
                    <a:pt x="204" y="2"/>
                  </a:lnTo>
                  <a:lnTo>
                    <a:pt x="162" y="2"/>
                  </a:lnTo>
                  <a:lnTo>
                    <a:pt x="118" y="0"/>
                  </a:lnTo>
                  <a:lnTo>
                    <a:pt x="78" y="0"/>
                  </a:lnTo>
                  <a:lnTo>
                    <a:pt x="40" y="0"/>
                  </a:lnTo>
                  <a:lnTo>
                    <a:pt x="6" y="0"/>
                  </a:lnTo>
                  <a:lnTo>
                    <a:pt x="0" y="2"/>
                  </a:lnTo>
                  <a:lnTo>
                    <a:pt x="0" y="9"/>
                  </a:lnTo>
                  <a:lnTo>
                    <a:pt x="0" y="17"/>
                  </a:lnTo>
                  <a:lnTo>
                    <a:pt x="4" y="21"/>
                  </a:lnTo>
                  <a:lnTo>
                    <a:pt x="4"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92" name="Freeform 268"/>
            <p:cNvSpPr>
              <a:spLocks/>
            </p:cNvSpPr>
            <p:nvPr/>
          </p:nvSpPr>
          <p:spPr bwMode="auto">
            <a:xfrm>
              <a:off x="2783" y="3570"/>
              <a:ext cx="13" cy="12"/>
            </a:xfrm>
            <a:custGeom>
              <a:avLst/>
              <a:gdLst>
                <a:gd name="T0" fmla="*/ 0 w 89"/>
                <a:gd name="T1" fmla="*/ 31 h 80"/>
                <a:gd name="T2" fmla="*/ 1 w 89"/>
                <a:gd name="T3" fmla="*/ 31 h 80"/>
                <a:gd name="T4" fmla="*/ 9 w 89"/>
                <a:gd name="T5" fmla="*/ 31 h 80"/>
                <a:gd name="T6" fmla="*/ 17 w 89"/>
                <a:gd name="T7" fmla="*/ 31 h 80"/>
                <a:gd name="T8" fmla="*/ 28 w 89"/>
                <a:gd name="T9" fmla="*/ 35 h 80"/>
                <a:gd name="T10" fmla="*/ 38 w 89"/>
                <a:gd name="T11" fmla="*/ 38 h 80"/>
                <a:gd name="T12" fmla="*/ 45 w 89"/>
                <a:gd name="T13" fmla="*/ 48 h 80"/>
                <a:gd name="T14" fmla="*/ 47 w 89"/>
                <a:gd name="T15" fmla="*/ 52 h 80"/>
                <a:gd name="T16" fmla="*/ 51 w 89"/>
                <a:gd name="T17" fmla="*/ 57 h 80"/>
                <a:gd name="T18" fmla="*/ 51 w 89"/>
                <a:gd name="T19" fmla="*/ 65 h 80"/>
                <a:gd name="T20" fmla="*/ 51 w 89"/>
                <a:gd name="T21" fmla="*/ 76 h 80"/>
                <a:gd name="T22" fmla="*/ 55 w 89"/>
                <a:gd name="T23" fmla="*/ 80 h 80"/>
                <a:gd name="T24" fmla="*/ 68 w 89"/>
                <a:gd name="T25" fmla="*/ 78 h 80"/>
                <a:gd name="T26" fmla="*/ 81 w 89"/>
                <a:gd name="T27" fmla="*/ 76 h 80"/>
                <a:gd name="T28" fmla="*/ 89 w 89"/>
                <a:gd name="T29" fmla="*/ 75 h 80"/>
                <a:gd name="T30" fmla="*/ 87 w 89"/>
                <a:gd name="T31" fmla="*/ 69 h 80"/>
                <a:gd name="T32" fmla="*/ 85 w 89"/>
                <a:gd name="T33" fmla="*/ 56 h 80"/>
                <a:gd name="T34" fmla="*/ 83 w 89"/>
                <a:gd name="T35" fmla="*/ 46 h 80"/>
                <a:gd name="T36" fmla="*/ 81 w 89"/>
                <a:gd name="T37" fmla="*/ 37 h 80"/>
                <a:gd name="T38" fmla="*/ 78 w 89"/>
                <a:gd name="T39" fmla="*/ 29 h 80"/>
                <a:gd name="T40" fmla="*/ 74 w 89"/>
                <a:gd name="T41" fmla="*/ 21 h 80"/>
                <a:gd name="T42" fmla="*/ 66 w 89"/>
                <a:gd name="T43" fmla="*/ 12 h 80"/>
                <a:gd name="T44" fmla="*/ 59 w 89"/>
                <a:gd name="T45" fmla="*/ 6 h 80"/>
                <a:gd name="T46" fmla="*/ 51 w 89"/>
                <a:gd name="T47" fmla="*/ 2 h 80"/>
                <a:gd name="T48" fmla="*/ 41 w 89"/>
                <a:gd name="T49" fmla="*/ 2 h 80"/>
                <a:gd name="T50" fmla="*/ 32 w 89"/>
                <a:gd name="T51" fmla="*/ 0 h 80"/>
                <a:gd name="T52" fmla="*/ 26 w 89"/>
                <a:gd name="T53" fmla="*/ 0 h 80"/>
                <a:gd name="T54" fmla="*/ 21 w 89"/>
                <a:gd name="T55" fmla="*/ 0 h 80"/>
                <a:gd name="T56" fmla="*/ 21 w 89"/>
                <a:gd name="T57" fmla="*/ 2 h 80"/>
                <a:gd name="T58" fmla="*/ 0 w 89"/>
                <a:gd name="T59" fmla="*/ 31 h 80"/>
                <a:gd name="T60" fmla="*/ 0 w 89"/>
                <a:gd name="T61" fmla="*/ 3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9" h="80">
                  <a:moveTo>
                    <a:pt x="0" y="31"/>
                  </a:moveTo>
                  <a:lnTo>
                    <a:pt x="1" y="31"/>
                  </a:lnTo>
                  <a:lnTo>
                    <a:pt x="9" y="31"/>
                  </a:lnTo>
                  <a:lnTo>
                    <a:pt x="17" y="31"/>
                  </a:lnTo>
                  <a:lnTo>
                    <a:pt x="28" y="35"/>
                  </a:lnTo>
                  <a:lnTo>
                    <a:pt x="38" y="38"/>
                  </a:lnTo>
                  <a:lnTo>
                    <a:pt x="45" y="48"/>
                  </a:lnTo>
                  <a:lnTo>
                    <a:pt x="47" y="52"/>
                  </a:lnTo>
                  <a:lnTo>
                    <a:pt x="51" y="57"/>
                  </a:lnTo>
                  <a:lnTo>
                    <a:pt x="51" y="65"/>
                  </a:lnTo>
                  <a:lnTo>
                    <a:pt x="51" y="76"/>
                  </a:lnTo>
                  <a:lnTo>
                    <a:pt x="55" y="80"/>
                  </a:lnTo>
                  <a:lnTo>
                    <a:pt x="68" y="78"/>
                  </a:lnTo>
                  <a:lnTo>
                    <a:pt x="81" y="76"/>
                  </a:lnTo>
                  <a:lnTo>
                    <a:pt x="89" y="75"/>
                  </a:lnTo>
                  <a:lnTo>
                    <a:pt x="87" y="69"/>
                  </a:lnTo>
                  <a:lnTo>
                    <a:pt x="85" y="56"/>
                  </a:lnTo>
                  <a:lnTo>
                    <a:pt x="83" y="46"/>
                  </a:lnTo>
                  <a:lnTo>
                    <a:pt x="81" y="37"/>
                  </a:lnTo>
                  <a:lnTo>
                    <a:pt x="78" y="29"/>
                  </a:lnTo>
                  <a:lnTo>
                    <a:pt x="74" y="21"/>
                  </a:lnTo>
                  <a:lnTo>
                    <a:pt x="66" y="12"/>
                  </a:lnTo>
                  <a:lnTo>
                    <a:pt x="59" y="6"/>
                  </a:lnTo>
                  <a:lnTo>
                    <a:pt x="51" y="2"/>
                  </a:lnTo>
                  <a:lnTo>
                    <a:pt x="41" y="2"/>
                  </a:lnTo>
                  <a:lnTo>
                    <a:pt x="32" y="0"/>
                  </a:lnTo>
                  <a:lnTo>
                    <a:pt x="26" y="0"/>
                  </a:lnTo>
                  <a:lnTo>
                    <a:pt x="21" y="0"/>
                  </a:lnTo>
                  <a:lnTo>
                    <a:pt x="21" y="2"/>
                  </a:lnTo>
                  <a:lnTo>
                    <a:pt x="0" y="31"/>
                  </a:lnTo>
                  <a:lnTo>
                    <a:pt x="0"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93" name="Freeform 269"/>
            <p:cNvSpPr>
              <a:spLocks/>
            </p:cNvSpPr>
            <p:nvPr/>
          </p:nvSpPr>
          <p:spPr bwMode="auto">
            <a:xfrm>
              <a:off x="2534" y="3513"/>
              <a:ext cx="7" cy="67"/>
            </a:xfrm>
            <a:custGeom>
              <a:avLst/>
              <a:gdLst>
                <a:gd name="T0" fmla="*/ 45 w 45"/>
                <a:gd name="T1" fmla="*/ 0 h 435"/>
                <a:gd name="T2" fmla="*/ 45 w 45"/>
                <a:gd name="T3" fmla="*/ 2 h 435"/>
                <a:gd name="T4" fmla="*/ 45 w 45"/>
                <a:gd name="T5" fmla="*/ 13 h 435"/>
                <a:gd name="T6" fmla="*/ 45 w 45"/>
                <a:gd name="T7" fmla="*/ 32 h 435"/>
                <a:gd name="T8" fmla="*/ 45 w 45"/>
                <a:gd name="T9" fmla="*/ 59 h 435"/>
                <a:gd name="T10" fmla="*/ 45 w 45"/>
                <a:gd name="T11" fmla="*/ 85 h 435"/>
                <a:gd name="T12" fmla="*/ 45 w 45"/>
                <a:gd name="T13" fmla="*/ 118 h 435"/>
                <a:gd name="T14" fmla="*/ 45 w 45"/>
                <a:gd name="T15" fmla="*/ 154 h 435"/>
                <a:gd name="T16" fmla="*/ 45 w 45"/>
                <a:gd name="T17" fmla="*/ 192 h 435"/>
                <a:gd name="T18" fmla="*/ 45 w 45"/>
                <a:gd name="T19" fmla="*/ 230 h 435"/>
                <a:gd name="T20" fmla="*/ 45 w 45"/>
                <a:gd name="T21" fmla="*/ 268 h 435"/>
                <a:gd name="T22" fmla="*/ 45 w 45"/>
                <a:gd name="T23" fmla="*/ 304 h 435"/>
                <a:gd name="T24" fmla="*/ 45 w 45"/>
                <a:gd name="T25" fmla="*/ 338 h 435"/>
                <a:gd name="T26" fmla="*/ 45 w 45"/>
                <a:gd name="T27" fmla="*/ 370 h 435"/>
                <a:gd name="T28" fmla="*/ 45 w 45"/>
                <a:gd name="T29" fmla="*/ 397 h 435"/>
                <a:gd name="T30" fmla="*/ 45 w 45"/>
                <a:gd name="T31" fmla="*/ 416 h 435"/>
                <a:gd name="T32" fmla="*/ 45 w 45"/>
                <a:gd name="T33" fmla="*/ 435 h 435"/>
                <a:gd name="T34" fmla="*/ 42 w 45"/>
                <a:gd name="T35" fmla="*/ 435 h 435"/>
                <a:gd name="T36" fmla="*/ 34 w 45"/>
                <a:gd name="T37" fmla="*/ 435 h 435"/>
                <a:gd name="T38" fmla="*/ 24 w 45"/>
                <a:gd name="T39" fmla="*/ 435 h 435"/>
                <a:gd name="T40" fmla="*/ 15 w 45"/>
                <a:gd name="T41" fmla="*/ 435 h 435"/>
                <a:gd name="T42" fmla="*/ 11 w 45"/>
                <a:gd name="T43" fmla="*/ 431 h 435"/>
                <a:gd name="T44" fmla="*/ 11 w 45"/>
                <a:gd name="T45" fmla="*/ 426 h 435"/>
                <a:gd name="T46" fmla="*/ 7 w 45"/>
                <a:gd name="T47" fmla="*/ 414 h 435"/>
                <a:gd name="T48" fmla="*/ 5 w 45"/>
                <a:gd name="T49" fmla="*/ 401 h 435"/>
                <a:gd name="T50" fmla="*/ 4 w 45"/>
                <a:gd name="T51" fmla="*/ 382 h 435"/>
                <a:gd name="T52" fmla="*/ 2 w 45"/>
                <a:gd name="T53" fmla="*/ 363 h 435"/>
                <a:gd name="T54" fmla="*/ 2 w 45"/>
                <a:gd name="T55" fmla="*/ 336 h 435"/>
                <a:gd name="T56" fmla="*/ 2 w 45"/>
                <a:gd name="T57" fmla="*/ 310 h 435"/>
                <a:gd name="T58" fmla="*/ 0 w 45"/>
                <a:gd name="T59" fmla="*/ 279 h 435"/>
                <a:gd name="T60" fmla="*/ 0 w 45"/>
                <a:gd name="T61" fmla="*/ 245 h 435"/>
                <a:gd name="T62" fmla="*/ 0 w 45"/>
                <a:gd name="T63" fmla="*/ 211 h 435"/>
                <a:gd name="T64" fmla="*/ 2 w 45"/>
                <a:gd name="T65" fmla="*/ 171 h 435"/>
                <a:gd name="T66" fmla="*/ 4 w 45"/>
                <a:gd name="T67" fmla="*/ 131 h 435"/>
                <a:gd name="T68" fmla="*/ 5 w 45"/>
                <a:gd name="T69" fmla="*/ 89 h 435"/>
                <a:gd name="T70" fmla="*/ 7 w 45"/>
                <a:gd name="T71" fmla="*/ 44 h 435"/>
                <a:gd name="T72" fmla="*/ 11 w 45"/>
                <a:gd name="T73" fmla="*/ 0 h 435"/>
                <a:gd name="T74" fmla="*/ 45 w 45"/>
                <a:gd name="T75" fmla="*/ 0 h 435"/>
                <a:gd name="T76" fmla="*/ 45 w 45"/>
                <a:gd name="T77"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5" h="435">
                  <a:moveTo>
                    <a:pt x="45" y="0"/>
                  </a:moveTo>
                  <a:lnTo>
                    <a:pt x="45" y="2"/>
                  </a:lnTo>
                  <a:lnTo>
                    <a:pt x="45" y="13"/>
                  </a:lnTo>
                  <a:lnTo>
                    <a:pt x="45" y="32"/>
                  </a:lnTo>
                  <a:lnTo>
                    <a:pt x="45" y="59"/>
                  </a:lnTo>
                  <a:lnTo>
                    <a:pt x="45" y="85"/>
                  </a:lnTo>
                  <a:lnTo>
                    <a:pt x="45" y="118"/>
                  </a:lnTo>
                  <a:lnTo>
                    <a:pt x="45" y="154"/>
                  </a:lnTo>
                  <a:lnTo>
                    <a:pt x="45" y="192"/>
                  </a:lnTo>
                  <a:lnTo>
                    <a:pt x="45" y="230"/>
                  </a:lnTo>
                  <a:lnTo>
                    <a:pt x="45" y="268"/>
                  </a:lnTo>
                  <a:lnTo>
                    <a:pt x="45" y="304"/>
                  </a:lnTo>
                  <a:lnTo>
                    <a:pt x="45" y="338"/>
                  </a:lnTo>
                  <a:lnTo>
                    <a:pt x="45" y="370"/>
                  </a:lnTo>
                  <a:lnTo>
                    <a:pt x="45" y="397"/>
                  </a:lnTo>
                  <a:lnTo>
                    <a:pt x="45" y="416"/>
                  </a:lnTo>
                  <a:lnTo>
                    <a:pt x="45" y="435"/>
                  </a:lnTo>
                  <a:lnTo>
                    <a:pt x="42" y="435"/>
                  </a:lnTo>
                  <a:lnTo>
                    <a:pt x="34" y="435"/>
                  </a:lnTo>
                  <a:lnTo>
                    <a:pt x="24" y="435"/>
                  </a:lnTo>
                  <a:lnTo>
                    <a:pt x="15" y="435"/>
                  </a:lnTo>
                  <a:lnTo>
                    <a:pt x="11" y="431"/>
                  </a:lnTo>
                  <a:lnTo>
                    <a:pt x="11" y="426"/>
                  </a:lnTo>
                  <a:lnTo>
                    <a:pt x="7" y="414"/>
                  </a:lnTo>
                  <a:lnTo>
                    <a:pt x="5" y="401"/>
                  </a:lnTo>
                  <a:lnTo>
                    <a:pt x="4" y="382"/>
                  </a:lnTo>
                  <a:lnTo>
                    <a:pt x="2" y="363"/>
                  </a:lnTo>
                  <a:lnTo>
                    <a:pt x="2" y="336"/>
                  </a:lnTo>
                  <a:lnTo>
                    <a:pt x="2" y="310"/>
                  </a:lnTo>
                  <a:lnTo>
                    <a:pt x="0" y="279"/>
                  </a:lnTo>
                  <a:lnTo>
                    <a:pt x="0" y="245"/>
                  </a:lnTo>
                  <a:lnTo>
                    <a:pt x="0" y="211"/>
                  </a:lnTo>
                  <a:lnTo>
                    <a:pt x="2" y="171"/>
                  </a:lnTo>
                  <a:lnTo>
                    <a:pt x="4" y="131"/>
                  </a:lnTo>
                  <a:lnTo>
                    <a:pt x="5" y="89"/>
                  </a:lnTo>
                  <a:lnTo>
                    <a:pt x="7" y="44"/>
                  </a:lnTo>
                  <a:lnTo>
                    <a:pt x="11" y="0"/>
                  </a:lnTo>
                  <a:lnTo>
                    <a:pt x="45" y="0"/>
                  </a:lnTo>
                  <a:lnTo>
                    <a:pt x="4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94" name="Freeform 270"/>
            <p:cNvSpPr>
              <a:spLocks/>
            </p:cNvSpPr>
            <p:nvPr/>
          </p:nvSpPr>
          <p:spPr bwMode="auto">
            <a:xfrm>
              <a:off x="2627" y="3511"/>
              <a:ext cx="5" cy="72"/>
            </a:xfrm>
            <a:custGeom>
              <a:avLst/>
              <a:gdLst>
                <a:gd name="T0" fmla="*/ 0 w 40"/>
                <a:gd name="T1" fmla="*/ 0 h 466"/>
                <a:gd name="T2" fmla="*/ 0 w 40"/>
                <a:gd name="T3" fmla="*/ 4 h 466"/>
                <a:gd name="T4" fmla="*/ 0 w 40"/>
                <a:gd name="T5" fmla="*/ 18 h 466"/>
                <a:gd name="T6" fmla="*/ 0 w 40"/>
                <a:gd name="T7" fmla="*/ 37 h 466"/>
                <a:gd name="T8" fmla="*/ 0 w 40"/>
                <a:gd name="T9" fmla="*/ 63 h 466"/>
                <a:gd name="T10" fmla="*/ 0 w 40"/>
                <a:gd name="T11" fmla="*/ 92 h 466"/>
                <a:gd name="T12" fmla="*/ 0 w 40"/>
                <a:gd name="T13" fmla="*/ 128 h 466"/>
                <a:gd name="T14" fmla="*/ 0 w 40"/>
                <a:gd name="T15" fmla="*/ 164 h 466"/>
                <a:gd name="T16" fmla="*/ 2 w 40"/>
                <a:gd name="T17" fmla="*/ 206 h 466"/>
                <a:gd name="T18" fmla="*/ 0 w 40"/>
                <a:gd name="T19" fmla="*/ 246 h 466"/>
                <a:gd name="T20" fmla="*/ 0 w 40"/>
                <a:gd name="T21" fmla="*/ 286 h 466"/>
                <a:gd name="T22" fmla="*/ 0 w 40"/>
                <a:gd name="T23" fmla="*/ 322 h 466"/>
                <a:gd name="T24" fmla="*/ 0 w 40"/>
                <a:gd name="T25" fmla="*/ 362 h 466"/>
                <a:gd name="T26" fmla="*/ 0 w 40"/>
                <a:gd name="T27" fmla="*/ 394 h 466"/>
                <a:gd name="T28" fmla="*/ 0 w 40"/>
                <a:gd name="T29" fmla="*/ 422 h 466"/>
                <a:gd name="T30" fmla="*/ 0 w 40"/>
                <a:gd name="T31" fmla="*/ 447 h 466"/>
                <a:gd name="T32" fmla="*/ 0 w 40"/>
                <a:gd name="T33" fmla="*/ 464 h 466"/>
                <a:gd name="T34" fmla="*/ 28 w 40"/>
                <a:gd name="T35" fmla="*/ 466 h 466"/>
                <a:gd name="T36" fmla="*/ 28 w 40"/>
                <a:gd name="T37" fmla="*/ 462 h 466"/>
                <a:gd name="T38" fmla="*/ 32 w 40"/>
                <a:gd name="T39" fmla="*/ 455 h 466"/>
                <a:gd name="T40" fmla="*/ 32 w 40"/>
                <a:gd name="T41" fmla="*/ 443 h 466"/>
                <a:gd name="T42" fmla="*/ 34 w 40"/>
                <a:gd name="T43" fmla="*/ 430 h 466"/>
                <a:gd name="T44" fmla="*/ 34 w 40"/>
                <a:gd name="T45" fmla="*/ 411 h 466"/>
                <a:gd name="T46" fmla="*/ 36 w 40"/>
                <a:gd name="T47" fmla="*/ 388 h 466"/>
                <a:gd name="T48" fmla="*/ 38 w 40"/>
                <a:gd name="T49" fmla="*/ 362 h 466"/>
                <a:gd name="T50" fmla="*/ 40 w 40"/>
                <a:gd name="T51" fmla="*/ 335 h 466"/>
                <a:gd name="T52" fmla="*/ 38 w 40"/>
                <a:gd name="T53" fmla="*/ 301 h 466"/>
                <a:gd name="T54" fmla="*/ 38 w 40"/>
                <a:gd name="T55" fmla="*/ 265 h 466"/>
                <a:gd name="T56" fmla="*/ 38 w 40"/>
                <a:gd name="T57" fmla="*/ 227 h 466"/>
                <a:gd name="T58" fmla="*/ 38 w 40"/>
                <a:gd name="T59" fmla="*/ 187 h 466"/>
                <a:gd name="T60" fmla="*/ 36 w 40"/>
                <a:gd name="T61" fmla="*/ 143 h 466"/>
                <a:gd name="T62" fmla="*/ 34 w 40"/>
                <a:gd name="T63" fmla="*/ 97 h 466"/>
                <a:gd name="T64" fmla="*/ 32 w 40"/>
                <a:gd name="T65" fmla="*/ 50 h 466"/>
                <a:gd name="T66" fmla="*/ 30 w 40"/>
                <a:gd name="T67" fmla="*/ 2 h 466"/>
                <a:gd name="T68" fmla="*/ 0 w 40"/>
                <a:gd name="T69" fmla="*/ 0 h 466"/>
                <a:gd name="T70" fmla="*/ 0 w 40"/>
                <a:gd name="T71"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 h="466">
                  <a:moveTo>
                    <a:pt x="0" y="0"/>
                  </a:moveTo>
                  <a:lnTo>
                    <a:pt x="0" y="4"/>
                  </a:lnTo>
                  <a:lnTo>
                    <a:pt x="0" y="18"/>
                  </a:lnTo>
                  <a:lnTo>
                    <a:pt x="0" y="37"/>
                  </a:lnTo>
                  <a:lnTo>
                    <a:pt x="0" y="63"/>
                  </a:lnTo>
                  <a:lnTo>
                    <a:pt x="0" y="92"/>
                  </a:lnTo>
                  <a:lnTo>
                    <a:pt x="0" y="128"/>
                  </a:lnTo>
                  <a:lnTo>
                    <a:pt x="0" y="164"/>
                  </a:lnTo>
                  <a:lnTo>
                    <a:pt x="2" y="206"/>
                  </a:lnTo>
                  <a:lnTo>
                    <a:pt x="0" y="246"/>
                  </a:lnTo>
                  <a:lnTo>
                    <a:pt x="0" y="286"/>
                  </a:lnTo>
                  <a:lnTo>
                    <a:pt x="0" y="322"/>
                  </a:lnTo>
                  <a:lnTo>
                    <a:pt x="0" y="362"/>
                  </a:lnTo>
                  <a:lnTo>
                    <a:pt x="0" y="394"/>
                  </a:lnTo>
                  <a:lnTo>
                    <a:pt x="0" y="422"/>
                  </a:lnTo>
                  <a:lnTo>
                    <a:pt x="0" y="447"/>
                  </a:lnTo>
                  <a:lnTo>
                    <a:pt x="0" y="464"/>
                  </a:lnTo>
                  <a:lnTo>
                    <a:pt x="28" y="466"/>
                  </a:lnTo>
                  <a:lnTo>
                    <a:pt x="28" y="462"/>
                  </a:lnTo>
                  <a:lnTo>
                    <a:pt x="32" y="455"/>
                  </a:lnTo>
                  <a:lnTo>
                    <a:pt x="32" y="443"/>
                  </a:lnTo>
                  <a:lnTo>
                    <a:pt x="34" y="430"/>
                  </a:lnTo>
                  <a:lnTo>
                    <a:pt x="34" y="411"/>
                  </a:lnTo>
                  <a:lnTo>
                    <a:pt x="36" y="388"/>
                  </a:lnTo>
                  <a:lnTo>
                    <a:pt x="38" y="362"/>
                  </a:lnTo>
                  <a:lnTo>
                    <a:pt x="40" y="335"/>
                  </a:lnTo>
                  <a:lnTo>
                    <a:pt x="38" y="301"/>
                  </a:lnTo>
                  <a:lnTo>
                    <a:pt x="38" y="265"/>
                  </a:lnTo>
                  <a:lnTo>
                    <a:pt x="38" y="227"/>
                  </a:lnTo>
                  <a:lnTo>
                    <a:pt x="38" y="187"/>
                  </a:lnTo>
                  <a:lnTo>
                    <a:pt x="36" y="143"/>
                  </a:lnTo>
                  <a:lnTo>
                    <a:pt x="34" y="97"/>
                  </a:lnTo>
                  <a:lnTo>
                    <a:pt x="32" y="50"/>
                  </a:lnTo>
                  <a:lnTo>
                    <a:pt x="30" y="2"/>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95" name="Freeform 271"/>
            <p:cNvSpPr>
              <a:spLocks/>
            </p:cNvSpPr>
            <p:nvPr/>
          </p:nvSpPr>
          <p:spPr bwMode="auto">
            <a:xfrm>
              <a:off x="2785" y="3502"/>
              <a:ext cx="46" cy="12"/>
            </a:xfrm>
            <a:custGeom>
              <a:avLst/>
              <a:gdLst>
                <a:gd name="T0" fmla="*/ 0 w 335"/>
                <a:gd name="T1" fmla="*/ 29 h 75"/>
                <a:gd name="T2" fmla="*/ 0 w 335"/>
                <a:gd name="T3" fmla="*/ 29 h 75"/>
                <a:gd name="T4" fmla="*/ 6 w 335"/>
                <a:gd name="T5" fmla="*/ 27 h 75"/>
                <a:gd name="T6" fmla="*/ 15 w 335"/>
                <a:gd name="T7" fmla="*/ 21 h 75"/>
                <a:gd name="T8" fmla="*/ 28 w 335"/>
                <a:gd name="T9" fmla="*/ 19 h 75"/>
                <a:gd name="T10" fmla="*/ 44 w 335"/>
                <a:gd name="T11" fmla="*/ 16 h 75"/>
                <a:gd name="T12" fmla="*/ 63 w 335"/>
                <a:gd name="T13" fmla="*/ 10 h 75"/>
                <a:gd name="T14" fmla="*/ 84 w 335"/>
                <a:gd name="T15" fmla="*/ 6 h 75"/>
                <a:gd name="T16" fmla="*/ 108 w 335"/>
                <a:gd name="T17" fmla="*/ 4 h 75"/>
                <a:gd name="T18" fmla="*/ 131 w 335"/>
                <a:gd name="T19" fmla="*/ 0 h 75"/>
                <a:gd name="T20" fmla="*/ 158 w 335"/>
                <a:gd name="T21" fmla="*/ 0 h 75"/>
                <a:gd name="T22" fmla="*/ 184 w 335"/>
                <a:gd name="T23" fmla="*/ 0 h 75"/>
                <a:gd name="T24" fmla="*/ 215 w 335"/>
                <a:gd name="T25" fmla="*/ 4 h 75"/>
                <a:gd name="T26" fmla="*/ 243 w 335"/>
                <a:gd name="T27" fmla="*/ 10 h 75"/>
                <a:gd name="T28" fmla="*/ 274 w 335"/>
                <a:gd name="T29" fmla="*/ 18 h 75"/>
                <a:gd name="T30" fmla="*/ 302 w 335"/>
                <a:gd name="T31" fmla="*/ 29 h 75"/>
                <a:gd name="T32" fmla="*/ 335 w 335"/>
                <a:gd name="T33" fmla="*/ 44 h 75"/>
                <a:gd name="T34" fmla="*/ 312 w 335"/>
                <a:gd name="T35" fmla="*/ 75 h 75"/>
                <a:gd name="T36" fmla="*/ 310 w 335"/>
                <a:gd name="T37" fmla="*/ 73 h 75"/>
                <a:gd name="T38" fmla="*/ 306 w 335"/>
                <a:gd name="T39" fmla="*/ 69 h 75"/>
                <a:gd name="T40" fmla="*/ 300 w 335"/>
                <a:gd name="T41" fmla="*/ 65 h 75"/>
                <a:gd name="T42" fmla="*/ 293 w 335"/>
                <a:gd name="T43" fmla="*/ 61 h 75"/>
                <a:gd name="T44" fmla="*/ 281 w 335"/>
                <a:gd name="T45" fmla="*/ 56 h 75"/>
                <a:gd name="T46" fmla="*/ 270 w 335"/>
                <a:gd name="T47" fmla="*/ 50 h 75"/>
                <a:gd name="T48" fmla="*/ 257 w 335"/>
                <a:gd name="T49" fmla="*/ 46 h 75"/>
                <a:gd name="T50" fmla="*/ 239 w 335"/>
                <a:gd name="T51" fmla="*/ 42 h 75"/>
                <a:gd name="T52" fmla="*/ 219 w 335"/>
                <a:gd name="T53" fmla="*/ 37 h 75"/>
                <a:gd name="T54" fmla="*/ 196 w 335"/>
                <a:gd name="T55" fmla="*/ 35 h 75"/>
                <a:gd name="T56" fmla="*/ 171 w 335"/>
                <a:gd name="T57" fmla="*/ 33 h 75"/>
                <a:gd name="T58" fmla="*/ 146 w 335"/>
                <a:gd name="T59" fmla="*/ 35 h 75"/>
                <a:gd name="T60" fmla="*/ 118 w 335"/>
                <a:gd name="T61" fmla="*/ 35 h 75"/>
                <a:gd name="T62" fmla="*/ 85 w 335"/>
                <a:gd name="T63" fmla="*/ 42 h 75"/>
                <a:gd name="T64" fmla="*/ 51 w 335"/>
                <a:gd name="T65" fmla="*/ 48 h 75"/>
                <a:gd name="T66" fmla="*/ 17 w 335"/>
                <a:gd name="T67" fmla="*/ 61 h 75"/>
                <a:gd name="T68" fmla="*/ 0 w 335"/>
                <a:gd name="T69" fmla="*/ 29 h 75"/>
                <a:gd name="T70" fmla="*/ 0 w 335"/>
                <a:gd name="T7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75">
                  <a:moveTo>
                    <a:pt x="0" y="29"/>
                  </a:moveTo>
                  <a:lnTo>
                    <a:pt x="0" y="29"/>
                  </a:lnTo>
                  <a:lnTo>
                    <a:pt x="6" y="27"/>
                  </a:lnTo>
                  <a:lnTo>
                    <a:pt x="15" y="21"/>
                  </a:lnTo>
                  <a:lnTo>
                    <a:pt x="28" y="19"/>
                  </a:lnTo>
                  <a:lnTo>
                    <a:pt x="44" y="16"/>
                  </a:lnTo>
                  <a:lnTo>
                    <a:pt x="63" y="10"/>
                  </a:lnTo>
                  <a:lnTo>
                    <a:pt x="84" y="6"/>
                  </a:lnTo>
                  <a:lnTo>
                    <a:pt x="108" y="4"/>
                  </a:lnTo>
                  <a:lnTo>
                    <a:pt x="131" y="0"/>
                  </a:lnTo>
                  <a:lnTo>
                    <a:pt x="158" y="0"/>
                  </a:lnTo>
                  <a:lnTo>
                    <a:pt x="184" y="0"/>
                  </a:lnTo>
                  <a:lnTo>
                    <a:pt x="215" y="4"/>
                  </a:lnTo>
                  <a:lnTo>
                    <a:pt x="243" y="10"/>
                  </a:lnTo>
                  <a:lnTo>
                    <a:pt x="274" y="18"/>
                  </a:lnTo>
                  <a:lnTo>
                    <a:pt x="302" y="29"/>
                  </a:lnTo>
                  <a:lnTo>
                    <a:pt x="335" y="44"/>
                  </a:lnTo>
                  <a:lnTo>
                    <a:pt x="312" y="75"/>
                  </a:lnTo>
                  <a:lnTo>
                    <a:pt x="310" y="73"/>
                  </a:lnTo>
                  <a:lnTo>
                    <a:pt x="306" y="69"/>
                  </a:lnTo>
                  <a:lnTo>
                    <a:pt x="300" y="65"/>
                  </a:lnTo>
                  <a:lnTo>
                    <a:pt x="293" y="61"/>
                  </a:lnTo>
                  <a:lnTo>
                    <a:pt x="281" y="56"/>
                  </a:lnTo>
                  <a:lnTo>
                    <a:pt x="270" y="50"/>
                  </a:lnTo>
                  <a:lnTo>
                    <a:pt x="257" y="46"/>
                  </a:lnTo>
                  <a:lnTo>
                    <a:pt x="239" y="42"/>
                  </a:lnTo>
                  <a:lnTo>
                    <a:pt x="219" y="37"/>
                  </a:lnTo>
                  <a:lnTo>
                    <a:pt x="196" y="35"/>
                  </a:lnTo>
                  <a:lnTo>
                    <a:pt x="171" y="33"/>
                  </a:lnTo>
                  <a:lnTo>
                    <a:pt x="146" y="35"/>
                  </a:lnTo>
                  <a:lnTo>
                    <a:pt x="118" y="35"/>
                  </a:lnTo>
                  <a:lnTo>
                    <a:pt x="85" y="42"/>
                  </a:lnTo>
                  <a:lnTo>
                    <a:pt x="51" y="48"/>
                  </a:lnTo>
                  <a:lnTo>
                    <a:pt x="17" y="61"/>
                  </a:lnTo>
                  <a:lnTo>
                    <a:pt x="0" y="29"/>
                  </a:lnTo>
                  <a:lnTo>
                    <a:pt x="0"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96" name="Freeform 272"/>
            <p:cNvSpPr>
              <a:spLocks/>
            </p:cNvSpPr>
            <p:nvPr/>
          </p:nvSpPr>
          <p:spPr bwMode="auto">
            <a:xfrm>
              <a:off x="2840" y="3517"/>
              <a:ext cx="22" cy="42"/>
            </a:xfrm>
            <a:custGeom>
              <a:avLst/>
              <a:gdLst>
                <a:gd name="T0" fmla="*/ 16 w 160"/>
                <a:gd name="T1" fmla="*/ 0 h 276"/>
                <a:gd name="T2" fmla="*/ 19 w 160"/>
                <a:gd name="T3" fmla="*/ 6 h 276"/>
                <a:gd name="T4" fmla="*/ 25 w 160"/>
                <a:gd name="T5" fmla="*/ 10 h 276"/>
                <a:gd name="T6" fmla="*/ 35 w 160"/>
                <a:gd name="T7" fmla="*/ 19 h 276"/>
                <a:gd name="T8" fmla="*/ 44 w 160"/>
                <a:gd name="T9" fmla="*/ 29 h 276"/>
                <a:gd name="T10" fmla="*/ 55 w 160"/>
                <a:gd name="T11" fmla="*/ 42 h 276"/>
                <a:gd name="T12" fmla="*/ 67 w 160"/>
                <a:gd name="T13" fmla="*/ 58 h 276"/>
                <a:gd name="T14" fmla="*/ 80 w 160"/>
                <a:gd name="T15" fmla="*/ 75 h 276"/>
                <a:gd name="T16" fmla="*/ 92 w 160"/>
                <a:gd name="T17" fmla="*/ 92 h 276"/>
                <a:gd name="T18" fmla="*/ 105 w 160"/>
                <a:gd name="T19" fmla="*/ 113 h 276"/>
                <a:gd name="T20" fmla="*/ 116 w 160"/>
                <a:gd name="T21" fmla="*/ 135 h 276"/>
                <a:gd name="T22" fmla="*/ 130 w 160"/>
                <a:gd name="T23" fmla="*/ 160 h 276"/>
                <a:gd name="T24" fmla="*/ 137 w 160"/>
                <a:gd name="T25" fmla="*/ 185 h 276"/>
                <a:gd name="T26" fmla="*/ 149 w 160"/>
                <a:gd name="T27" fmla="*/ 213 h 276"/>
                <a:gd name="T28" fmla="*/ 154 w 160"/>
                <a:gd name="T29" fmla="*/ 244 h 276"/>
                <a:gd name="T30" fmla="*/ 160 w 160"/>
                <a:gd name="T31" fmla="*/ 276 h 276"/>
                <a:gd name="T32" fmla="*/ 126 w 160"/>
                <a:gd name="T33" fmla="*/ 270 h 276"/>
                <a:gd name="T34" fmla="*/ 124 w 160"/>
                <a:gd name="T35" fmla="*/ 261 h 276"/>
                <a:gd name="T36" fmla="*/ 124 w 160"/>
                <a:gd name="T37" fmla="*/ 251 h 276"/>
                <a:gd name="T38" fmla="*/ 120 w 160"/>
                <a:gd name="T39" fmla="*/ 238 h 276"/>
                <a:gd name="T40" fmla="*/ 118 w 160"/>
                <a:gd name="T41" fmla="*/ 225 h 276"/>
                <a:gd name="T42" fmla="*/ 114 w 160"/>
                <a:gd name="T43" fmla="*/ 211 h 276"/>
                <a:gd name="T44" fmla="*/ 111 w 160"/>
                <a:gd name="T45" fmla="*/ 198 h 276"/>
                <a:gd name="T46" fmla="*/ 105 w 160"/>
                <a:gd name="T47" fmla="*/ 183 h 276"/>
                <a:gd name="T48" fmla="*/ 101 w 160"/>
                <a:gd name="T49" fmla="*/ 168 h 276"/>
                <a:gd name="T50" fmla="*/ 92 w 160"/>
                <a:gd name="T51" fmla="*/ 153 h 276"/>
                <a:gd name="T52" fmla="*/ 84 w 160"/>
                <a:gd name="T53" fmla="*/ 135 h 276"/>
                <a:gd name="T54" fmla="*/ 75 w 160"/>
                <a:gd name="T55" fmla="*/ 118 h 276"/>
                <a:gd name="T56" fmla="*/ 65 w 160"/>
                <a:gd name="T57" fmla="*/ 103 h 276"/>
                <a:gd name="T58" fmla="*/ 52 w 160"/>
                <a:gd name="T59" fmla="*/ 86 h 276"/>
                <a:gd name="T60" fmla="*/ 38 w 160"/>
                <a:gd name="T61" fmla="*/ 71 h 276"/>
                <a:gd name="T62" fmla="*/ 23 w 160"/>
                <a:gd name="T63" fmla="*/ 54 h 276"/>
                <a:gd name="T64" fmla="*/ 6 w 160"/>
                <a:gd name="T65" fmla="*/ 40 h 276"/>
                <a:gd name="T66" fmla="*/ 0 w 160"/>
                <a:gd name="T67" fmla="*/ 27 h 276"/>
                <a:gd name="T68" fmla="*/ 6 w 160"/>
                <a:gd name="T69" fmla="*/ 14 h 276"/>
                <a:gd name="T70" fmla="*/ 12 w 160"/>
                <a:gd name="T71" fmla="*/ 4 h 276"/>
                <a:gd name="T72" fmla="*/ 16 w 160"/>
                <a:gd name="T73" fmla="*/ 0 h 276"/>
                <a:gd name="T74" fmla="*/ 16 w 160"/>
                <a:gd name="T75"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276">
                  <a:moveTo>
                    <a:pt x="16" y="0"/>
                  </a:moveTo>
                  <a:lnTo>
                    <a:pt x="19" y="6"/>
                  </a:lnTo>
                  <a:lnTo>
                    <a:pt x="25" y="10"/>
                  </a:lnTo>
                  <a:lnTo>
                    <a:pt x="35" y="19"/>
                  </a:lnTo>
                  <a:lnTo>
                    <a:pt x="44" y="29"/>
                  </a:lnTo>
                  <a:lnTo>
                    <a:pt x="55" y="42"/>
                  </a:lnTo>
                  <a:lnTo>
                    <a:pt x="67" y="58"/>
                  </a:lnTo>
                  <a:lnTo>
                    <a:pt x="80" y="75"/>
                  </a:lnTo>
                  <a:lnTo>
                    <a:pt x="92" y="92"/>
                  </a:lnTo>
                  <a:lnTo>
                    <a:pt x="105" y="113"/>
                  </a:lnTo>
                  <a:lnTo>
                    <a:pt x="116" y="135"/>
                  </a:lnTo>
                  <a:lnTo>
                    <a:pt x="130" y="160"/>
                  </a:lnTo>
                  <a:lnTo>
                    <a:pt x="137" y="185"/>
                  </a:lnTo>
                  <a:lnTo>
                    <a:pt x="149" y="213"/>
                  </a:lnTo>
                  <a:lnTo>
                    <a:pt x="154" y="244"/>
                  </a:lnTo>
                  <a:lnTo>
                    <a:pt x="160" y="276"/>
                  </a:lnTo>
                  <a:lnTo>
                    <a:pt x="126" y="270"/>
                  </a:lnTo>
                  <a:lnTo>
                    <a:pt x="124" y="261"/>
                  </a:lnTo>
                  <a:lnTo>
                    <a:pt x="124" y="251"/>
                  </a:lnTo>
                  <a:lnTo>
                    <a:pt x="120" y="238"/>
                  </a:lnTo>
                  <a:lnTo>
                    <a:pt x="118" y="225"/>
                  </a:lnTo>
                  <a:lnTo>
                    <a:pt x="114" y="211"/>
                  </a:lnTo>
                  <a:lnTo>
                    <a:pt x="111" y="198"/>
                  </a:lnTo>
                  <a:lnTo>
                    <a:pt x="105" y="183"/>
                  </a:lnTo>
                  <a:lnTo>
                    <a:pt x="101" y="168"/>
                  </a:lnTo>
                  <a:lnTo>
                    <a:pt x="92" y="153"/>
                  </a:lnTo>
                  <a:lnTo>
                    <a:pt x="84" y="135"/>
                  </a:lnTo>
                  <a:lnTo>
                    <a:pt x="75" y="118"/>
                  </a:lnTo>
                  <a:lnTo>
                    <a:pt x="65" y="103"/>
                  </a:lnTo>
                  <a:lnTo>
                    <a:pt x="52" y="86"/>
                  </a:lnTo>
                  <a:lnTo>
                    <a:pt x="38" y="71"/>
                  </a:lnTo>
                  <a:lnTo>
                    <a:pt x="23" y="54"/>
                  </a:lnTo>
                  <a:lnTo>
                    <a:pt x="6" y="40"/>
                  </a:lnTo>
                  <a:lnTo>
                    <a:pt x="0" y="27"/>
                  </a:lnTo>
                  <a:lnTo>
                    <a:pt x="6" y="14"/>
                  </a:lnTo>
                  <a:lnTo>
                    <a:pt x="12" y="4"/>
                  </a:lnTo>
                  <a:lnTo>
                    <a:pt x="16" y="0"/>
                  </a:lnTo>
                  <a:lnTo>
                    <a:pt x="1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97" name="Freeform 273"/>
            <p:cNvSpPr>
              <a:spLocks/>
            </p:cNvSpPr>
            <p:nvPr/>
          </p:nvSpPr>
          <p:spPr bwMode="auto">
            <a:xfrm>
              <a:off x="2538" y="3515"/>
              <a:ext cx="21" cy="5"/>
            </a:xfrm>
            <a:custGeom>
              <a:avLst/>
              <a:gdLst>
                <a:gd name="T0" fmla="*/ 0 w 155"/>
                <a:gd name="T1" fmla="*/ 0 h 34"/>
                <a:gd name="T2" fmla="*/ 154 w 155"/>
                <a:gd name="T3" fmla="*/ 0 h 34"/>
                <a:gd name="T4" fmla="*/ 155 w 155"/>
                <a:gd name="T5" fmla="*/ 32 h 34"/>
                <a:gd name="T6" fmla="*/ 0 w 155"/>
                <a:gd name="T7" fmla="*/ 34 h 34"/>
                <a:gd name="T8" fmla="*/ 0 w 155"/>
                <a:gd name="T9" fmla="*/ 0 h 34"/>
                <a:gd name="T10" fmla="*/ 0 w 155"/>
                <a:gd name="T11" fmla="*/ 0 h 34"/>
              </a:gdLst>
              <a:ahLst/>
              <a:cxnLst>
                <a:cxn ang="0">
                  <a:pos x="T0" y="T1"/>
                </a:cxn>
                <a:cxn ang="0">
                  <a:pos x="T2" y="T3"/>
                </a:cxn>
                <a:cxn ang="0">
                  <a:pos x="T4" y="T5"/>
                </a:cxn>
                <a:cxn ang="0">
                  <a:pos x="T6" y="T7"/>
                </a:cxn>
                <a:cxn ang="0">
                  <a:pos x="T8" y="T9"/>
                </a:cxn>
                <a:cxn ang="0">
                  <a:pos x="T10" y="T11"/>
                </a:cxn>
              </a:cxnLst>
              <a:rect l="0" t="0" r="r" b="b"/>
              <a:pathLst>
                <a:path w="155" h="34">
                  <a:moveTo>
                    <a:pt x="0" y="0"/>
                  </a:moveTo>
                  <a:lnTo>
                    <a:pt x="154" y="0"/>
                  </a:lnTo>
                  <a:lnTo>
                    <a:pt x="155" y="32"/>
                  </a:lnTo>
                  <a:lnTo>
                    <a:pt x="0" y="34"/>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98" name="Freeform 274"/>
            <p:cNvSpPr>
              <a:spLocks/>
            </p:cNvSpPr>
            <p:nvPr/>
          </p:nvSpPr>
          <p:spPr bwMode="auto">
            <a:xfrm>
              <a:off x="2573" y="3515"/>
              <a:ext cx="55" cy="6"/>
            </a:xfrm>
            <a:custGeom>
              <a:avLst/>
              <a:gdLst>
                <a:gd name="T0" fmla="*/ 0 w 401"/>
                <a:gd name="T1" fmla="*/ 0 h 36"/>
                <a:gd name="T2" fmla="*/ 401 w 401"/>
                <a:gd name="T3" fmla="*/ 0 h 36"/>
                <a:gd name="T4" fmla="*/ 398 w 401"/>
                <a:gd name="T5" fmla="*/ 36 h 36"/>
                <a:gd name="T6" fmla="*/ 2 w 401"/>
                <a:gd name="T7" fmla="*/ 31 h 36"/>
                <a:gd name="T8" fmla="*/ 0 w 401"/>
                <a:gd name="T9" fmla="*/ 0 h 36"/>
                <a:gd name="T10" fmla="*/ 0 w 401"/>
                <a:gd name="T11" fmla="*/ 0 h 36"/>
              </a:gdLst>
              <a:ahLst/>
              <a:cxnLst>
                <a:cxn ang="0">
                  <a:pos x="T0" y="T1"/>
                </a:cxn>
                <a:cxn ang="0">
                  <a:pos x="T2" y="T3"/>
                </a:cxn>
                <a:cxn ang="0">
                  <a:pos x="T4" y="T5"/>
                </a:cxn>
                <a:cxn ang="0">
                  <a:pos x="T6" y="T7"/>
                </a:cxn>
                <a:cxn ang="0">
                  <a:pos x="T8" y="T9"/>
                </a:cxn>
                <a:cxn ang="0">
                  <a:pos x="T10" y="T11"/>
                </a:cxn>
              </a:cxnLst>
              <a:rect l="0" t="0" r="r" b="b"/>
              <a:pathLst>
                <a:path w="401" h="36">
                  <a:moveTo>
                    <a:pt x="0" y="0"/>
                  </a:moveTo>
                  <a:lnTo>
                    <a:pt x="401" y="0"/>
                  </a:lnTo>
                  <a:lnTo>
                    <a:pt x="398" y="36"/>
                  </a:lnTo>
                  <a:lnTo>
                    <a:pt x="2" y="31"/>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699" name="Freeform 275"/>
            <p:cNvSpPr>
              <a:spLocks/>
            </p:cNvSpPr>
            <p:nvPr/>
          </p:nvSpPr>
          <p:spPr bwMode="auto">
            <a:xfrm>
              <a:off x="2497" y="3578"/>
              <a:ext cx="30" cy="5"/>
            </a:xfrm>
            <a:custGeom>
              <a:avLst/>
              <a:gdLst>
                <a:gd name="T0" fmla="*/ 0 w 223"/>
                <a:gd name="T1" fmla="*/ 6 h 36"/>
                <a:gd name="T2" fmla="*/ 0 w 223"/>
                <a:gd name="T3" fmla="*/ 4 h 36"/>
                <a:gd name="T4" fmla="*/ 4 w 223"/>
                <a:gd name="T5" fmla="*/ 4 h 36"/>
                <a:gd name="T6" fmla="*/ 10 w 223"/>
                <a:gd name="T7" fmla="*/ 4 h 36"/>
                <a:gd name="T8" fmla="*/ 19 w 223"/>
                <a:gd name="T9" fmla="*/ 4 h 36"/>
                <a:gd name="T10" fmla="*/ 29 w 223"/>
                <a:gd name="T11" fmla="*/ 2 h 36"/>
                <a:gd name="T12" fmla="*/ 40 w 223"/>
                <a:gd name="T13" fmla="*/ 2 h 36"/>
                <a:gd name="T14" fmla="*/ 53 w 223"/>
                <a:gd name="T15" fmla="*/ 2 h 36"/>
                <a:gd name="T16" fmla="*/ 70 w 223"/>
                <a:gd name="T17" fmla="*/ 2 h 36"/>
                <a:gd name="T18" fmla="*/ 86 w 223"/>
                <a:gd name="T19" fmla="*/ 0 h 36"/>
                <a:gd name="T20" fmla="*/ 103 w 223"/>
                <a:gd name="T21" fmla="*/ 0 h 36"/>
                <a:gd name="T22" fmla="*/ 122 w 223"/>
                <a:gd name="T23" fmla="*/ 0 h 36"/>
                <a:gd name="T24" fmla="*/ 143 w 223"/>
                <a:gd name="T25" fmla="*/ 0 h 36"/>
                <a:gd name="T26" fmla="*/ 162 w 223"/>
                <a:gd name="T27" fmla="*/ 0 h 36"/>
                <a:gd name="T28" fmla="*/ 181 w 223"/>
                <a:gd name="T29" fmla="*/ 0 h 36"/>
                <a:gd name="T30" fmla="*/ 202 w 223"/>
                <a:gd name="T31" fmla="*/ 2 h 36"/>
                <a:gd name="T32" fmla="*/ 223 w 223"/>
                <a:gd name="T33" fmla="*/ 6 h 36"/>
                <a:gd name="T34" fmla="*/ 223 w 223"/>
                <a:gd name="T35" fmla="*/ 36 h 36"/>
                <a:gd name="T36" fmla="*/ 221 w 223"/>
                <a:gd name="T37" fmla="*/ 34 h 36"/>
                <a:gd name="T38" fmla="*/ 217 w 223"/>
                <a:gd name="T39" fmla="*/ 34 h 36"/>
                <a:gd name="T40" fmla="*/ 211 w 223"/>
                <a:gd name="T41" fmla="*/ 34 h 36"/>
                <a:gd name="T42" fmla="*/ 204 w 223"/>
                <a:gd name="T43" fmla="*/ 34 h 36"/>
                <a:gd name="T44" fmla="*/ 192 w 223"/>
                <a:gd name="T45" fmla="*/ 32 h 36"/>
                <a:gd name="T46" fmla="*/ 181 w 223"/>
                <a:gd name="T47" fmla="*/ 32 h 36"/>
                <a:gd name="T48" fmla="*/ 167 w 223"/>
                <a:gd name="T49" fmla="*/ 32 h 36"/>
                <a:gd name="T50" fmla="*/ 154 w 223"/>
                <a:gd name="T51" fmla="*/ 32 h 36"/>
                <a:gd name="T52" fmla="*/ 137 w 223"/>
                <a:gd name="T53" fmla="*/ 30 h 36"/>
                <a:gd name="T54" fmla="*/ 120 w 223"/>
                <a:gd name="T55" fmla="*/ 30 h 36"/>
                <a:gd name="T56" fmla="*/ 101 w 223"/>
                <a:gd name="T57" fmla="*/ 28 h 36"/>
                <a:gd name="T58" fmla="*/ 84 w 223"/>
                <a:gd name="T59" fmla="*/ 28 h 36"/>
                <a:gd name="T60" fmla="*/ 63 w 223"/>
                <a:gd name="T61" fmla="*/ 28 h 36"/>
                <a:gd name="T62" fmla="*/ 42 w 223"/>
                <a:gd name="T63" fmla="*/ 28 h 36"/>
                <a:gd name="T64" fmla="*/ 21 w 223"/>
                <a:gd name="T65" fmla="*/ 28 h 36"/>
                <a:gd name="T66" fmla="*/ 0 w 223"/>
                <a:gd name="T67" fmla="*/ 30 h 36"/>
                <a:gd name="T68" fmla="*/ 0 w 223"/>
                <a:gd name="T69" fmla="*/ 6 h 36"/>
                <a:gd name="T70" fmla="*/ 0 w 223"/>
                <a:gd name="T71"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3" h="36">
                  <a:moveTo>
                    <a:pt x="0" y="6"/>
                  </a:moveTo>
                  <a:lnTo>
                    <a:pt x="0" y="4"/>
                  </a:lnTo>
                  <a:lnTo>
                    <a:pt x="4" y="4"/>
                  </a:lnTo>
                  <a:lnTo>
                    <a:pt x="10" y="4"/>
                  </a:lnTo>
                  <a:lnTo>
                    <a:pt x="19" y="4"/>
                  </a:lnTo>
                  <a:lnTo>
                    <a:pt x="29" y="2"/>
                  </a:lnTo>
                  <a:lnTo>
                    <a:pt x="40" y="2"/>
                  </a:lnTo>
                  <a:lnTo>
                    <a:pt x="53" y="2"/>
                  </a:lnTo>
                  <a:lnTo>
                    <a:pt x="70" y="2"/>
                  </a:lnTo>
                  <a:lnTo>
                    <a:pt x="86" y="0"/>
                  </a:lnTo>
                  <a:lnTo>
                    <a:pt x="103" y="0"/>
                  </a:lnTo>
                  <a:lnTo>
                    <a:pt x="122" y="0"/>
                  </a:lnTo>
                  <a:lnTo>
                    <a:pt x="143" y="0"/>
                  </a:lnTo>
                  <a:lnTo>
                    <a:pt x="162" y="0"/>
                  </a:lnTo>
                  <a:lnTo>
                    <a:pt x="181" y="0"/>
                  </a:lnTo>
                  <a:lnTo>
                    <a:pt x="202" y="2"/>
                  </a:lnTo>
                  <a:lnTo>
                    <a:pt x="223" y="6"/>
                  </a:lnTo>
                  <a:lnTo>
                    <a:pt x="223" y="36"/>
                  </a:lnTo>
                  <a:lnTo>
                    <a:pt x="221" y="34"/>
                  </a:lnTo>
                  <a:lnTo>
                    <a:pt x="217" y="34"/>
                  </a:lnTo>
                  <a:lnTo>
                    <a:pt x="211" y="34"/>
                  </a:lnTo>
                  <a:lnTo>
                    <a:pt x="204" y="34"/>
                  </a:lnTo>
                  <a:lnTo>
                    <a:pt x="192" y="32"/>
                  </a:lnTo>
                  <a:lnTo>
                    <a:pt x="181" y="32"/>
                  </a:lnTo>
                  <a:lnTo>
                    <a:pt x="167" y="32"/>
                  </a:lnTo>
                  <a:lnTo>
                    <a:pt x="154" y="32"/>
                  </a:lnTo>
                  <a:lnTo>
                    <a:pt x="137" y="30"/>
                  </a:lnTo>
                  <a:lnTo>
                    <a:pt x="120" y="30"/>
                  </a:lnTo>
                  <a:lnTo>
                    <a:pt x="101" y="28"/>
                  </a:lnTo>
                  <a:lnTo>
                    <a:pt x="84" y="28"/>
                  </a:lnTo>
                  <a:lnTo>
                    <a:pt x="63" y="28"/>
                  </a:lnTo>
                  <a:lnTo>
                    <a:pt x="42" y="28"/>
                  </a:lnTo>
                  <a:lnTo>
                    <a:pt x="21" y="28"/>
                  </a:lnTo>
                  <a:lnTo>
                    <a:pt x="0" y="30"/>
                  </a:lnTo>
                  <a:lnTo>
                    <a:pt x="0" y="6"/>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00" name="Freeform 276"/>
            <p:cNvSpPr>
              <a:spLocks/>
            </p:cNvSpPr>
            <p:nvPr/>
          </p:nvSpPr>
          <p:spPr bwMode="auto">
            <a:xfrm>
              <a:off x="2497" y="3588"/>
              <a:ext cx="30" cy="6"/>
            </a:xfrm>
            <a:custGeom>
              <a:avLst/>
              <a:gdLst>
                <a:gd name="T0" fmla="*/ 0 w 223"/>
                <a:gd name="T1" fmla="*/ 34 h 36"/>
                <a:gd name="T2" fmla="*/ 4 w 223"/>
                <a:gd name="T3" fmla="*/ 34 h 36"/>
                <a:gd name="T4" fmla="*/ 10 w 223"/>
                <a:gd name="T5" fmla="*/ 34 h 36"/>
                <a:gd name="T6" fmla="*/ 19 w 223"/>
                <a:gd name="T7" fmla="*/ 34 h 36"/>
                <a:gd name="T8" fmla="*/ 29 w 223"/>
                <a:gd name="T9" fmla="*/ 34 h 36"/>
                <a:gd name="T10" fmla="*/ 40 w 223"/>
                <a:gd name="T11" fmla="*/ 34 h 36"/>
                <a:gd name="T12" fmla="*/ 53 w 223"/>
                <a:gd name="T13" fmla="*/ 34 h 36"/>
                <a:gd name="T14" fmla="*/ 70 w 223"/>
                <a:gd name="T15" fmla="*/ 36 h 36"/>
                <a:gd name="T16" fmla="*/ 86 w 223"/>
                <a:gd name="T17" fmla="*/ 36 h 36"/>
                <a:gd name="T18" fmla="*/ 103 w 223"/>
                <a:gd name="T19" fmla="*/ 36 h 36"/>
                <a:gd name="T20" fmla="*/ 122 w 223"/>
                <a:gd name="T21" fmla="*/ 36 h 36"/>
                <a:gd name="T22" fmla="*/ 143 w 223"/>
                <a:gd name="T23" fmla="*/ 36 h 36"/>
                <a:gd name="T24" fmla="*/ 160 w 223"/>
                <a:gd name="T25" fmla="*/ 34 h 36"/>
                <a:gd name="T26" fmla="*/ 181 w 223"/>
                <a:gd name="T27" fmla="*/ 34 h 36"/>
                <a:gd name="T28" fmla="*/ 202 w 223"/>
                <a:gd name="T29" fmla="*/ 34 h 36"/>
                <a:gd name="T30" fmla="*/ 223 w 223"/>
                <a:gd name="T31" fmla="*/ 34 h 36"/>
                <a:gd name="T32" fmla="*/ 223 w 223"/>
                <a:gd name="T33" fmla="*/ 0 h 36"/>
                <a:gd name="T34" fmla="*/ 219 w 223"/>
                <a:gd name="T35" fmla="*/ 0 h 36"/>
                <a:gd name="T36" fmla="*/ 215 w 223"/>
                <a:gd name="T37" fmla="*/ 0 h 36"/>
                <a:gd name="T38" fmla="*/ 209 w 223"/>
                <a:gd name="T39" fmla="*/ 0 h 36"/>
                <a:gd name="T40" fmla="*/ 202 w 223"/>
                <a:gd name="T41" fmla="*/ 0 h 36"/>
                <a:gd name="T42" fmla="*/ 192 w 223"/>
                <a:gd name="T43" fmla="*/ 0 h 36"/>
                <a:gd name="T44" fmla="*/ 181 w 223"/>
                <a:gd name="T45" fmla="*/ 2 h 36"/>
                <a:gd name="T46" fmla="*/ 167 w 223"/>
                <a:gd name="T47" fmla="*/ 4 h 36"/>
                <a:gd name="T48" fmla="*/ 154 w 223"/>
                <a:gd name="T49" fmla="*/ 6 h 36"/>
                <a:gd name="T50" fmla="*/ 137 w 223"/>
                <a:gd name="T51" fmla="*/ 6 h 36"/>
                <a:gd name="T52" fmla="*/ 120 w 223"/>
                <a:gd name="T53" fmla="*/ 6 h 36"/>
                <a:gd name="T54" fmla="*/ 101 w 223"/>
                <a:gd name="T55" fmla="*/ 6 h 36"/>
                <a:gd name="T56" fmla="*/ 84 w 223"/>
                <a:gd name="T57" fmla="*/ 6 h 36"/>
                <a:gd name="T58" fmla="*/ 63 w 223"/>
                <a:gd name="T59" fmla="*/ 6 h 36"/>
                <a:gd name="T60" fmla="*/ 42 w 223"/>
                <a:gd name="T61" fmla="*/ 8 h 36"/>
                <a:gd name="T62" fmla="*/ 21 w 223"/>
                <a:gd name="T63" fmla="*/ 8 h 36"/>
                <a:gd name="T64" fmla="*/ 0 w 223"/>
                <a:gd name="T65" fmla="*/ 10 h 36"/>
                <a:gd name="T66" fmla="*/ 0 w 223"/>
                <a:gd name="T67" fmla="*/ 34 h 36"/>
                <a:gd name="T68" fmla="*/ 0 w 223"/>
                <a:gd name="T69" fmla="*/ 3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3" h="36">
                  <a:moveTo>
                    <a:pt x="0" y="34"/>
                  </a:moveTo>
                  <a:lnTo>
                    <a:pt x="4" y="34"/>
                  </a:lnTo>
                  <a:lnTo>
                    <a:pt x="10" y="34"/>
                  </a:lnTo>
                  <a:lnTo>
                    <a:pt x="19" y="34"/>
                  </a:lnTo>
                  <a:lnTo>
                    <a:pt x="29" y="34"/>
                  </a:lnTo>
                  <a:lnTo>
                    <a:pt x="40" y="34"/>
                  </a:lnTo>
                  <a:lnTo>
                    <a:pt x="53" y="34"/>
                  </a:lnTo>
                  <a:lnTo>
                    <a:pt x="70" y="36"/>
                  </a:lnTo>
                  <a:lnTo>
                    <a:pt x="86" y="36"/>
                  </a:lnTo>
                  <a:lnTo>
                    <a:pt x="103" y="36"/>
                  </a:lnTo>
                  <a:lnTo>
                    <a:pt x="122" y="36"/>
                  </a:lnTo>
                  <a:lnTo>
                    <a:pt x="143" y="36"/>
                  </a:lnTo>
                  <a:lnTo>
                    <a:pt x="160" y="34"/>
                  </a:lnTo>
                  <a:lnTo>
                    <a:pt x="181" y="34"/>
                  </a:lnTo>
                  <a:lnTo>
                    <a:pt x="202" y="34"/>
                  </a:lnTo>
                  <a:lnTo>
                    <a:pt x="223" y="34"/>
                  </a:lnTo>
                  <a:lnTo>
                    <a:pt x="223" y="0"/>
                  </a:lnTo>
                  <a:lnTo>
                    <a:pt x="219" y="0"/>
                  </a:lnTo>
                  <a:lnTo>
                    <a:pt x="215" y="0"/>
                  </a:lnTo>
                  <a:lnTo>
                    <a:pt x="209" y="0"/>
                  </a:lnTo>
                  <a:lnTo>
                    <a:pt x="202" y="0"/>
                  </a:lnTo>
                  <a:lnTo>
                    <a:pt x="192" y="0"/>
                  </a:lnTo>
                  <a:lnTo>
                    <a:pt x="181" y="2"/>
                  </a:lnTo>
                  <a:lnTo>
                    <a:pt x="167" y="4"/>
                  </a:lnTo>
                  <a:lnTo>
                    <a:pt x="154" y="6"/>
                  </a:lnTo>
                  <a:lnTo>
                    <a:pt x="137" y="6"/>
                  </a:lnTo>
                  <a:lnTo>
                    <a:pt x="120" y="6"/>
                  </a:lnTo>
                  <a:lnTo>
                    <a:pt x="101" y="6"/>
                  </a:lnTo>
                  <a:lnTo>
                    <a:pt x="84" y="6"/>
                  </a:lnTo>
                  <a:lnTo>
                    <a:pt x="63" y="6"/>
                  </a:lnTo>
                  <a:lnTo>
                    <a:pt x="42" y="8"/>
                  </a:lnTo>
                  <a:lnTo>
                    <a:pt x="21" y="8"/>
                  </a:lnTo>
                  <a:lnTo>
                    <a:pt x="0" y="10"/>
                  </a:lnTo>
                  <a:lnTo>
                    <a:pt x="0" y="34"/>
                  </a:lnTo>
                  <a:lnTo>
                    <a:pt x="0"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01" name="Freeform 277"/>
            <p:cNvSpPr>
              <a:spLocks/>
            </p:cNvSpPr>
            <p:nvPr/>
          </p:nvSpPr>
          <p:spPr bwMode="auto">
            <a:xfrm>
              <a:off x="2796" y="3551"/>
              <a:ext cx="24" cy="27"/>
            </a:xfrm>
            <a:custGeom>
              <a:avLst/>
              <a:gdLst>
                <a:gd name="T0" fmla="*/ 85 w 177"/>
                <a:gd name="T1" fmla="*/ 25 h 179"/>
                <a:gd name="T2" fmla="*/ 70 w 177"/>
                <a:gd name="T3" fmla="*/ 27 h 179"/>
                <a:gd name="T4" fmla="*/ 47 w 177"/>
                <a:gd name="T5" fmla="*/ 40 h 179"/>
                <a:gd name="T6" fmla="*/ 34 w 177"/>
                <a:gd name="T7" fmla="*/ 59 h 179"/>
                <a:gd name="T8" fmla="*/ 32 w 177"/>
                <a:gd name="T9" fmla="*/ 74 h 179"/>
                <a:gd name="T10" fmla="*/ 32 w 177"/>
                <a:gd name="T11" fmla="*/ 95 h 179"/>
                <a:gd name="T12" fmla="*/ 32 w 177"/>
                <a:gd name="T13" fmla="*/ 110 h 179"/>
                <a:gd name="T14" fmla="*/ 42 w 177"/>
                <a:gd name="T15" fmla="*/ 125 h 179"/>
                <a:gd name="T16" fmla="*/ 59 w 177"/>
                <a:gd name="T17" fmla="*/ 139 h 179"/>
                <a:gd name="T18" fmla="*/ 82 w 177"/>
                <a:gd name="T19" fmla="*/ 145 h 179"/>
                <a:gd name="T20" fmla="*/ 103 w 177"/>
                <a:gd name="T21" fmla="*/ 146 h 179"/>
                <a:gd name="T22" fmla="*/ 120 w 177"/>
                <a:gd name="T23" fmla="*/ 139 h 179"/>
                <a:gd name="T24" fmla="*/ 133 w 177"/>
                <a:gd name="T25" fmla="*/ 124 h 179"/>
                <a:gd name="T26" fmla="*/ 142 w 177"/>
                <a:gd name="T27" fmla="*/ 101 h 179"/>
                <a:gd name="T28" fmla="*/ 144 w 177"/>
                <a:gd name="T29" fmla="*/ 78 h 179"/>
                <a:gd name="T30" fmla="*/ 139 w 177"/>
                <a:gd name="T31" fmla="*/ 65 h 179"/>
                <a:gd name="T32" fmla="*/ 131 w 177"/>
                <a:gd name="T33" fmla="*/ 46 h 179"/>
                <a:gd name="T34" fmla="*/ 112 w 177"/>
                <a:gd name="T35" fmla="*/ 32 h 179"/>
                <a:gd name="T36" fmla="*/ 91 w 177"/>
                <a:gd name="T37" fmla="*/ 25 h 179"/>
                <a:gd name="T38" fmla="*/ 95 w 177"/>
                <a:gd name="T39" fmla="*/ 0 h 179"/>
                <a:gd name="T40" fmla="*/ 106 w 177"/>
                <a:gd name="T41" fmla="*/ 2 h 179"/>
                <a:gd name="T42" fmla="*/ 123 w 177"/>
                <a:gd name="T43" fmla="*/ 10 h 179"/>
                <a:gd name="T44" fmla="*/ 139 w 177"/>
                <a:gd name="T45" fmla="*/ 19 h 179"/>
                <a:gd name="T46" fmla="*/ 154 w 177"/>
                <a:gd name="T47" fmla="*/ 32 h 179"/>
                <a:gd name="T48" fmla="*/ 165 w 177"/>
                <a:gd name="T49" fmla="*/ 49 h 179"/>
                <a:gd name="T50" fmla="*/ 175 w 177"/>
                <a:gd name="T51" fmla="*/ 74 h 179"/>
                <a:gd name="T52" fmla="*/ 175 w 177"/>
                <a:gd name="T53" fmla="*/ 103 h 179"/>
                <a:gd name="T54" fmla="*/ 167 w 177"/>
                <a:gd name="T55" fmla="*/ 125 h 179"/>
                <a:gd name="T56" fmla="*/ 158 w 177"/>
                <a:gd name="T57" fmla="*/ 145 h 179"/>
                <a:gd name="T58" fmla="*/ 144 w 177"/>
                <a:gd name="T59" fmla="*/ 158 h 179"/>
                <a:gd name="T60" fmla="*/ 122 w 177"/>
                <a:gd name="T61" fmla="*/ 171 h 179"/>
                <a:gd name="T62" fmla="*/ 99 w 177"/>
                <a:gd name="T63" fmla="*/ 177 h 179"/>
                <a:gd name="T64" fmla="*/ 85 w 177"/>
                <a:gd name="T65" fmla="*/ 177 h 179"/>
                <a:gd name="T66" fmla="*/ 64 w 177"/>
                <a:gd name="T67" fmla="*/ 173 h 179"/>
                <a:gd name="T68" fmla="*/ 49 w 177"/>
                <a:gd name="T69" fmla="*/ 169 h 179"/>
                <a:gd name="T70" fmla="*/ 32 w 177"/>
                <a:gd name="T71" fmla="*/ 160 h 179"/>
                <a:gd name="T72" fmla="*/ 19 w 177"/>
                <a:gd name="T73" fmla="*/ 146 h 179"/>
                <a:gd name="T74" fmla="*/ 6 w 177"/>
                <a:gd name="T75" fmla="*/ 127 h 179"/>
                <a:gd name="T76" fmla="*/ 0 w 177"/>
                <a:gd name="T77" fmla="*/ 103 h 179"/>
                <a:gd name="T78" fmla="*/ 0 w 177"/>
                <a:gd name="T79" fmla="*/ 70 h 179"/>
                <a:gd name="T80" fmla="*/ 6 w 177"/>
                <a:gd name="T81" fmla="*/ 46 h 179"/>
                <a:gd name="T82" fmla="*/ 21 w 177"/>
                <a:gd name="T83" fmla="*/ 27 h 179"/>
                <a:gd name="T84" fmla="*/ 38 w 177"/>
                <a:gd name="T85" fmla="*/ 13 h 179"/>
                <a:gd name="T86" fmla="*/ 53 w 177"/>
                <a:gd name="T87" fmla="*/ 6 h 179"/>
                <a:gd name="T88" fmla="*/ 70 w 177"/>
                <a:gd name="T89" fmla="*/ 2 h 179"/>
                <a:gd name="T90" fmla="*/ 87 w 177"/>
                <a:gd name="T91" fmla="*/ 0 h 179"/>
                <a:gd name="T92" fmla="*/ 91 w 177"/>
                <a:gd name="T93" fmla="*/ 25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7" h="179">
                  <a:moveTo>
                    <a:pt x="91" y="25"/>
                  </a:moveTo>
                  <a:lnTo>
                    <a:pt x="85" y="25"/>
                  </a:lnTo>
                  <a:lnTo>
                    <a:pt x="78" y="25"/>
                  </a:lnTo>
                  <a:lnTo>
                    <a:pt x="70" y="27"/>
                  </a:lnTo>
                  <a:lnTo>
                    <a:pt x="59" y="32"/>
                  </a:lnTo>
                  <a:lnTo>
                    <a:pt x="47" y="40"/>
                  </a:lnTo>
                  <a:lnTo>
                    <a:pt x="40" y="51"/>
                  </a:lnTo>
                  <a:lnTo>
                    <a:pt x="34" y="59"/>
                  </a:lnTo>
                  <a:lnTo>
                    <a:pt x="32" y="67"/>
                  </a:lnTo>
                  <a:lnTo>
                    <a:pt x="32" y="74"/>
                  </a:lnTo>
                  <a:lnTo>
                    <a:pt x="32" y="86"/>
                  </a:lnTo>
                  <a:lnTo>
                    <a:pt x="32" y="95"/>
                  </a:lnTo>
                  <a:lnTo>
                    <a:pt x="32" y="105"/>
                  </a:lnTo>
                  <a:lnTo>
                    <a:pt x="32" y="110"/>
                  </a:lnTo>
                  <a:lnTo>
                    <a:pt x="36" y="118"/>
                  </a:lnTo>
                  <a:lnTo>
                    <a:pt x="42" y="125"/>
                  </a:lnTo>
                  <a:lnTo>
                    <a:pt x="51" y="135"/>
                  </a:lnTo>
                  <a:lnTo>
                    <a:pt x="59" y="139"/>
                  </a:lnTo>
                  <a:lnTo>
                    <a:pt x="70" y="145"/>
                  </a:lnTo>
                  <a:lnTo>
                    <a:pt x="82" y="145"/>
                  </a:lnTo>
                  <a:lnTo>
                    <a:pt x="93" y="148"/>
                  </a:lnTo>
                  <a:lnTo>
                    <a:pt x="103" y="146"/>
                  </a:lnTo>
                  <a:lnTo>
                    <a:pt x="112" y="145"/>
                  </a:lnTo>
                  <a:lnTo>
                    <a:pt x="120" y="139"/>
                  </a:lnTo>
                  <a:lnTo>
                    <a:pt x="129" y="133"/>
                  </a:lnTo>
                  <a:lnTo>
                    <a:pt x="133" y="124"/>
                  </a:lnTo>
                  <a:lnTo>
                    <a:pt x="139" y="114"/>
                  </a:lnTo>
                  <a:lnTo>
                    <a:pt x="142" y="101"/>
                  </a:lnTo>
                  <a:lnTo>
                    <a:pt x="144" y="87"/>
                  </a:lnTo>
                  <a:lnTo>
                    <a:pt x="144" y="78"/>
                  </a:lnTo>
                  <a:lnTo>
                    <a:pt x="142" y="72"/>
                  </a:lnTo>
                  <a:lnTo>
                    <a:pt x="139" y="65"/>
                  </a:lnTo>
                  <a:lnTo>
                    <a:pt x="139" y="59"/>
                  </a:lnTo>
                  <a:lnTo>
                    <a:pt x="131" y="46"/>
                  </a:lnTo>
                  <a:lnTo>
                    <a:pt x="123" y="38"/>
                  </a:lnTo>
                  <a:lnTo>
                    <a:pt x="112" y="32"/>
                  </a:lnTo>
                  <a:lnTo>
                    <a:pt x="104" y="27"/>
                  </a:lnTo>
                  <a:lnTo>
                    <a:pt x="91" y="25"/>
                  </a:lnTo>
                  <a:lnTo>
                    <a:pt x="93" y="0"/>
                  </a:lnTo>
                  <a:lnTo>
                    <a:pt x="95" y="0"/>
                  </a:lnTo>
                  <a:lnTo>
                    <a:pt x="101" y="2"/>
                  </a:lnTo>
                  <a:lnTo>
                    <a:pt x="106" y="2"/>
                  </a:lnTo>
                  <a:lnTo>
                    <a:pt x="114" y="6"/>
                  </a:lnTo>
                  <a:lnTo>
                    <a:pt x="123" y="10"/>
                  </a:lnTo>
                  <a:lnTo>
                    <a:pt x="131" y="13"/>
                  </a:lnTo>
                  <a:lnTo>
                    <a:pt x="139" y="19"/>
                  </a:lnTo>
                  <a:lnTo>
                    <a:pt x="146" y="25"/>
                  </a:lnTo>
                  <a:lnTo>
                    <a:pt x="154" y="32"/>
                  </a:lnTo>
                  <a:lnTo>
                    <a:pt x="161" y="40"/>
                  </a:lnTo>
                  <a:lnTo>
                    <a:pt x="165" y="49"/>
                  </a:lnTo>
                  <a:lnTo>
                    <a:pt x="171" y="63"/>
                  </a:lnTo>
                  <a:lnTo>
                    <a:pt x="175" y="74"/>
                  </a:lnTo>
                  <a:lnTo>
                    <a:pt x="177" y="91"/>
                  </a:lnTo>
                  <a:lnTo>
                    <a:pt x="175" y="103"/>
                  </a:lnTo>
                  <a:lnTo>
                    <a:pt x="171" y="116"/>
                  </a:lnTo>
                  <a:lnTo>
                    <a:pt x="167" y="125"/>
                  </a:lnTo>
                  <a:lnTo>
                    <a:pt x="163" y="137"/>
                  </a:lnTo>
                  <a:lnTo>
                    <a:pt x="158" y="145"/>
                  </a:lnTo>
                  <a:lnTo>
                    <a:pt x="152" y="152"/>
                  </a:lnTo>
                  <a:lnTo>
                    <a:pt x="144" y="158"/>
                  </a:lnTo>
                  <a:lnTo>
                    <a:pt x="139" y="164"/>
                  </a:lnTo>
                  <a:lnTo>
                    <a:pt x="122" y="171"/>
                  </a:lnTo>
                  <a:lnTo>
                    <a:pt x="110" y="175"/>
                  </a:lnTo>
                  <a:lnTo>
                    <a:pt x="99" y="177"/>
                  </a:lnTo>
                  <a:lnTo>
                    <a:pt x="93" y="179"/>
                  </a:lnTo>
                  <a:lnTo>
                    <a:pt x="85" y="177"/>
                  </a:lnTo>
                  <a:lnTo>
                    <a:pt x="72" y="177"/>
                  </a:lnTo>
                  <a:lnTo>
                    <a:pt x="64" y="173"/>
                  </a:lnTo>
                  <a:lnTo>
                    <a:pt x="57" y="171"/>
                  </a:lnTo>
                  <a:lnTo>
                    <a:pt x="49" y="169"/>
                  </a:lnTo>
                  <a:lnTo>
                    <a:pt x="42" y="165"/>
                  </a:lnTo>
                  <a:lnTo>
                    <a:pt x="32" y="160"/>
                  </a:lnTo>
                  <a:lnTo>
                    <a:pt x="26" y="154"/>
                  </a:lnTo>
                  <a:lnTo>
                    <a:pt x="19" y="146"/>
                  </a:lnTo>
                  <a:lnTo>
                    <a:pt x="13" y="139"/>
                  </a:lnTo>
                  <a:lnTo>
                    <a:pt x="6" y="127"/>
                  </a:lnTo>
                  <a:lnTo>
                    <a:pt x="4" y="116"/>
                  </a:lnTo>
                  <a:lnTo>
                    <a:pt x="0" y="103"/>
                  </a:lnTo>
                  <a:lnTo>
                    <a:pt x="0" y="87"/>
                  </a:lnTo>
                  <a:lnTo>
                    <a:pt x="0" y="70"/>
                  </a:lnTo>
                  <a:lnTo>
                    <a:pt x="4" y="57"/>
                  </a:lnTo>
                  <a:lnTo>
                    <a:pt x="6" y="46"/>
                  </a:lnTo>
                  <a:lnTo>
                    <a:pt x="13" y="36"/>
                  </a:lnTo>
                  <a:lnTo>
                    <a:pt x="21" y="27"/>
                  </a:lnTo>
                  <a:lnTo>
                    <a:pt x="28" y="19"/>
                  </a:lnTo>
                  <a:lnTo>
                    <a:pt x="38" y="13"/>
                  </a:lnTo>
                  <a:lnTo>
                    <a:pt x="45" y="10"/>
                  </a:lnTo>
                  <a:lnTo>
                    <a:pt x="53" y="6"/>
                  </a:lnTo>
                  <a:lnTo>
                    <a:pt x="61" y="4"/>
                  </a:lnTo>
                  <a:lnTo>
                    <a:pt x="70" y="2"/>
                  </a:lnTo>
                  <a:lnTo>
                    <a:pt x="78" y="0"/>
                  </a:lnTo>
                  <a:lnTo>
                    <a:pt x="87" y="0"/>
                  </a:lnTo>
                  <a:lnTo>
                    <a:pt x="91" y="0"/>
                  </a:lnTo>
                  <a:lnTo>
                    <a:pt x="91" y="25"/>
                  </a:lnTo>
                  <a:lnTo>
                    <a:pt x="91"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02" name="Freeform 278"/>
            <p:cNvSpPr>
              <a:spLocks/>
            </p:cNvSpPr>
            <p:nvPr/>
          </p:nvSpPr>
          <p:spPr bwMode="auto">
            <a:xfrm>
              <a:off x="2838" y="3573"/>
              <a:ext cx="23" cy="40"/>
            </a:xfrm>
            <a:custGeom>
              <a:avLst/>
              <a:gdLst>
                <a:gd name="T0" fmla="*/ 167 w 167"/>
                <a:gd name="T1" fmla="*/ 9 h 264"/>
                <a:gd name="T2" fmla="*/ 167 w 167"/>
                <a:gd name="T3" fmla="*/ 9 h 264"/>
                <a:gd name="T4" fmla="*/ 167 w 167"/>
                <a:gd name="T5" fmla="*/ 15 h 264"/>
                <a:gd name="T6" fmla="*/ 163 w 167"/>
                <a:gd name="T7" fmla="*/ 24 h 264"/>
                <a:gd name="T8" fmla="*/ 162 w 167"/>
                <a:gd name="T9" fmla="*/ 36 h 264"/>
                <a:gd name="T10" fmla="*/ 158 w 167"/>
                <a:gd name="T11" fmla="*/ 49 h 264"/>
                <a:gd name="T12" fmla="*/ 154 w 167"/>
                <a:gd name="T13" fmla="*/ 66 h 264"/>
                <a:gd name="T14" fmla="*/ 146 w 167"/>
                <a:gd name="T15" fmla="*/ 83 h 264"/>
                <a:gd name="T16" fmla="*/ 141 w 167"/>
                <a:gd name="T17" fmla="*/ 104 h 264"/>
                <a:gd name="T18" fmla="*/ 129 w 167"/>
                <a:gd name="T19" fmla="*/ 123 h 264"/>
                <a:gd name="T20" fmla="*/ 120 w 167"/>
                <a:gd name="T21" fmla="*/ 144 h 264"/>
                <a:gd name="T22" fmla="*/ 106 w 167"/>
                <a:gd name="T23" fmla="*/ 165 h 264"/>
                <a:gd name="T24" fmla="*/ 95 w 167"/>
                <a:gd name="T25" fmla="*/ 186 h 264"/>
                <a:gd name="T26" fmla="*/ 76 w 167"/>
                <a:gd name="T27" fmla="*/ 207 h 264"/>
                <a:gd name="T28" fmla="*/ 61 w 167"/>
                <a:gd name="T29" fmla="*/ 228 h 264"/>
                <a:gd name="T30" fmla="*/ 40 w 167"/>
                <a:gd name="T31" fmla="*/ 245 h 264"/>
                <a:gd name="T32" fmla="*/ 19 w 167"/>
                <a:gd name="T33" fmla="*/ 264 h 264"/>
                <a:gd name="T34" fmla="*/ 13 w 167"/>
                <a:gd name="T35" fmla="*/ 258 h 264"/>
                <a:gd name="T36" fmla="*/ 8 w 167"/>
                <a:gd name="T37" fmla="*/ 247 h 264"/>
                <a:gd name="T38" fmla="*/ 2 w 167"/>
                <a:gd name="T39" fmla="*/ 235 h 264"/>
                <a:gd name="T40" fmla="*/ 0 w 167"/>
                <a:gd name="T41" fmla="*/ 231 h 264"/>
                <a:gd name="T42" fmla="*/ 4 w 167"/>
                <a:gd name="T43" fmla="*/ 226 h 264"/>
                <a:gd name="T44" fmla="*/ 15 w 167"/>
                <a:gd name="T45" fmla="*/ 218 h 264"/>
                <a:gd name="T46" fmla="*/ 23 w 167"/>
                <a:gd name="T47" fmla="*/ 210 h 264"/>
                <a:gd name="T48" fmla="*/ 30 w 167"/>
                <a:gd name="T49" fmla="*/ 205 h 264"/>
                <a:gd name="T50" fmla="*/ 42 w 167"/>
                <a:gd name="T51" fmla="*/ 193 h 264"/>
                <a:gd name="T52" fmla="*/ 53 w 167"/>
                <a:gd name="T53" fmla="*/ 182 h 264"/>
                <a:gd name="T54" fmla="*/ 63 w 167"/>
                <a:gd name="T55" fmla="*/ 167 h 264"/>
                <a:gd name="T56" fmla="*/ 76 w 167"/>
                <a:gd name="T57" fmla="*/ 152 h 264"/>
                <a:gd name="T58" fmla="*/ 86 w 167"/>
                <a:gd name="T59" fmla="*/ 131 h 264"/>
                <a:gd name="T60" fmla="*/ 97 w 167"/>
                <a:gd name="T61" fmla="*/ 112 h 264"/>
                <a:gd name="T62" fmla="*/ 106 w 167"/>
                <a:gd name="T63" fmla="*/ 89 h 264"/>
                <a:gd name="T64" fmla="*/ 116 w 167"/>
                <a:gd name="T65" fmla="*/ 64 h 264"/>
                <a:gd name="T66" fmla="*/ 124 w 167"/>
                <a:gd name="T67" fmla="*/ 36 h 264"/>
                <a:gd name="T68" fmla="*/ 133 w 167"/>
                <a:gd name="T69" fmla="*/ 7 h 264"/>
                <a:gd name="T70" fmla="*/ 139 w 167"/>
                <a:gd name="T71" fmla="*/ 0 h 264"/>
                <a:gd name="T72" fmla="*/ 152 w 167"/>
                <a:gd name="T73" fmla="*/ 0 h 264"/>
                <a:gd name="T74" fmla="*/ 162 w 167"/>
                <a:gd name="T75" fmla="*/ 5 h 264"/>
                <a:gd name="T76" fmla="*/ 167 w 167"/>
                <a:gd name="T77" fmla="*/ 9 h 264"/>
                <a:gd name="T78" fmla="*/ 167 w 167"/>
                <a:gd name="T79" fmla="*/ 9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7" h="264">
                  <a:moveTo>
                    <a:pt x="167" y="9"/>
                  </a:moveTo>
                  <a:lnTo>
                    <a:pt x="167" y="9"/>
                  </a:lnTo>
                  <a:lnTo>
                    <a:pt x="167" y="15"/>
                  </a:lnTo>
                  <a:lnTo>
                    <a:pt x="163" y="24"/>
                  </a:lnTo>
                  <a:lnTo>
                    <a:pt x="162" y="36"/>
                  </a:lnTo>
                  <a:lnTo>
                    <a:pt x="158" y="49"/>
                  </a:lnTo>
                  <a:lnTo>
                    <a:pt x="154" y="66"/>
                  </a:lnTo>
                  <a:lnTo>
                    <a:pt x="146" y="83"/>
                  </a:lnTo>
                  <a:lnTo>
                    <a:pt x="141" y="104"/>
                  </a:lnTo>
                  <a:lnTo>
                    <a:pt x="129" y="123"/>
                  </a:lnTo>
                  <a:lnTo>
                    <a:pt x="120" y="144"/>
                  </a:lnTo>
                  <a:lnTo>
                    <a:pt x="106" y="165"/>
                  </a:lnTo>
                  <a:lnTo>
                    <a:pt x="95" y="186"/>
                  </a:lnTo>
                  <a:lnTo>
                    <a:pt x="76" y="207"/>
                  </a:lnTo>
                  <a:lnTo>
                    <a:pt x="61" y="228"/>
                  </a:lnTo>
                  <a:lnTo>
                    <a:pt x="40" y="245"/>
                  </a:lnTo>
                  <a:lnTo>
                    <a:pt x="19" y="264"/>
                  </a:lnTo>
                  <a:lnTo>
                    <a:pt x="13" y="258"/>
                  </a:lnTo>
                  <a:lnTo>
                    <a:pt x="8" y="247"/>
                  </a:lnTo>
                  <a:lnTo>
                    <a:pt x="2" y="235"/>
                  </a:lnTo>
                  <a:lnTo>
                    <a:pt x="0" y="231"/>
                  </a:lnTo>
                  <a:lnTo>
                    <a:pt x="4" y="226"/>
                  </a:lnTo>
                  <a:lnTo>
                    <a:pt x="15" y="218"/>
                  </a:lnTo>
                  <a:lnTo>
                    <a:pt x="23" y="210"/>
                  </a:lnTo>
                  <a:lnTo>
                    <a:pt x="30" y="205"/>
                  </a:lnTo>
                  <a:lnTo>
                    <a:pt x="42" y="193"/>
                  </a:lnTo>
                  <a:lnTo>
                    <a:pt x="53" y="182"/>
                  </a:lnTo>
                  <a:lnTo>
                    <a:pt x="63" y="167"/>
                  </a:lnTo>
                  <a:lnTo>
                    <a:pt x="76" y="152"/>
                  </a:lnTo>
                  <a:lnTo>
                    <a:pt x="86" y="131"/>
                  </a:lnTo>
                  <a:lnTo>
                    <a:pt x="97" y="112"/>
                  </a:lnTo>
                  <a:lnTo>
                    <a:pt x="106" y="89"/>
                  </a:lnTo>
                  <a:lnTo>
                    <a:pt x="116" y="64"/>
                  </a:lnTo>
                  <a:lnTo>
                    <a:pt x="124" y="36"/>
                  </a:lnTo>
                  <a:lnTo>
                    <a:pt x="133" y="7"/>
                  </a:lnTo>
                  <a:lnTo>
                    <a:pt x="139" y="0"/>
                  </a:lnTo>
                  <a:lnTo>
                    <a:pt x="152" y="0"/>
                  </a:lnTo>
                  <a:lnTo>
                    <a:pt x="162" y="5"/>
                  </a:lnTo>
                  <a:lnTo>
                    <a:pt x="167" y="9"/>
                  </a:lnTo>
                  <a:lnTo>
                    <a:pt x="167"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03" name="Freeform 279"/>
            <p:cNvSpPr>
              <a:spLocks/>
            </p:cNvSpPr>
            <p:nvPr/>
          </p:nvSpPr>
          <p:spPr bwMode="auto">
            <a:xfrm>
              <a:off x="2556" y="3672"/>
              <a:ext cx="9" cy="22"/>
            </a:xfrm>
            <a:custGeom>
              <a:avLst/>
              <a:gdLst>
                <a:gd name="T0" fmla="*/ 0 w 65"/>
                <a:gd name="T1" fmla="*/ 5 h 138"/>
                <a:gd name="T2" fmla="*/ 2 w 65"/>
                <a:gd name="T3" fmla="*/ 3 h 138"/>
                <a:gd name="T4" fmla="*/ 10 w 65"/>
                <a:gd name="T5" fmla="*/ 2 h 138"/>
                <a:gd name="T6" fmla="*/ 18 w 65"/>
                <a:gd name="T7" fmla="*/ 0 h 138"/>
                <a:gd name="T8" fmla="*/ 29 w 65"/>
                <a:gd name="T9" fmla="*/ 3 h 138"/>
                <a:gd name="T10" fmla="*/ 40 w 65"/>
                <a:gd name="T11" fmla="*/ 7 h 138"/>
                <a:gd name="T12" fmla="*/ 52 w 65"/>
                <a:gd name="T13" fmla="*/ 21 h 138"/>
                <a:gd name="T14" fmla="*/ 56 w 65"/>
                <a:gd name="T15" fmla="*/ 28 h 138"/>
                <a:gd name="T16" fmla="*/ 59 w 65"/>
                <a:gd name="T17" fmla="*/ 40 h 138"/>
                <a:gd name="T18" fmla="*/ 63 w 65"/>
                <a:gd name="T19" fmla="*/ 53 h 138"/>
                <a:gd name="T20" fmla="*/ 65 w 65"/>
                <a:gd name="T21" fmla="*/ 72 h 138"/>
                <a:gd name="T22" fmla="*/ 63 w 65"/>
                <a:gd name="T23" fmla="*/ 85 h 138"/>
                <a:gd name="T24" fmla="*/ 63 w 65"/>
                <a:gd name="T25" fmla="*/ 98 h 138"/>
                <a:gd name="T26" fmla="*/ 59 w 65"/>
                <a:gd name="T27" fmla="*/ 110 h 138"/>
                <a:gd name="T28" fmla="*/ 56 w 65"/>
                <a:gd name="T29" fmla="*/ 119 h 138"/>
                <a:gd name="T30" fmla="*/ 50 w 65"/>
                <a:gd name="T31" fmla="*/ 125 h 138"/>
                <a:gd name="T32" fmla="*/ 46 w 65"/>
                <a:gd name="T33" fmla="*/ 131 h 138"/>
                <a:gd name="T34" fmla="*/ 40 w 65"/>
                <a:gd name="T35" fmla="*/ 135 h 138"/>
                <a:gd name="T36" fmla="*/ 37 w 65"/>
                <a:gd name="T37" fmla="*/ 138 h 138"/>
                <a:gd name="T38" fmla="*/ 23 w 65"/>
                <a:gd name="T39" fmla="*/ 138 h 138"/>
                <a:gd name="T40" fmla="*/ 14 w 65"/>
                <a:gd name="T41" fmla="*/ 138 h 138"/>
                <a:gd name="T42" fmla="*/ 6 w 65"/>
                <a:gd name="T43" fmla="*/ 136 h 138"/>
                <a:gd name="T44" fmla="*/ 4 w 65"/>
                <a:gd name="T45" fmla="*/ 136 h 138"/>
                <a:gd name="T46" fmla="*/ 4 w 65"/>
                <a:gd name="T47" fmla="*/ 114 h 138"/>
                <a:gd name="T48" fmla="*/ 10 w 65"/>
                <a:gd name="T49" fmla="*/ 114 h 138"/>
                <a:gd name="T50" fmla="*/ 23 w 65"/>
                <a:gd name="T51" fmla="*/ 112 h 138"/>
                <a:gd name="T52" fmla="*/ 29 w 65"/>
                <a:gd name="T53" fmla="*/ 108 h 138"/>
                <a:gd name="T54" fmla="*/ 35 w 65"/>
                <a:gd name="T55" fmla="*/ 100 h 138"/>
                <a:gd name="T56" fmla="*/ 37 w 65"/>
                <a:gd name="T57" fmla="*/ 95 h 138"/>
                <a:gd name="T58" fmla="*/ 39 w 65"/>
                <a:gd name="T59" fmla="*/ 87 h 138"/>
                <a:gd name="T60" fmla="*/ 40 w 65"/>
                <a:gd name="T61" fmla="*/ 79 h 138"/>
                <a:gd name="T62" fmla="*/ 42 w 65"/>
                <a:gd name="T63" fmla="*/ 72 h 138"/>
                <a:gd name="T64" fmla="*/ 40 w 65"/>
                <a:gd name="T65" fmla="*/ 59 h 138"/>
                <a:gd name="T66" fmla="*/ 39 w 65"/>
                <a:gd name="T67" fmla="*/ 53 h 138"/>
                <a:gd name="T68" fmla="*/ 37 w 65"/>
                <a:gd name="T69" fmla="*/ 43 h 138"/>
                <a:gd name="T70" fmla="*/ 35 w 65"/>
                <a:gd name="T71" fmla="*/ 40 h 138"/>
                <a:gd name="T72" fmla="*/ 29 w 65"/>
                <a:gd name="T73" fmla="*/ 30 h 138"/>
                <a:gd name="T74" fmla="*/ 23 w 65"/>
                <a:gd name="T75" fmla="*/ 26 h 138"/>
                <a:gd name="T76" fmla="*/ 10 w 65"/>
                <a:gd name="T77" fmla="*/ 26 h 138"/>
                <a:gd name="T78" fmla="*/ 4 w 65"/>
                <a:gd name="T79" fmla="*/ 28 h 138"/>
                <a:gd name="T80" fmla="*/ 0 w 65"/>
                <a:gd name="T81" fmla="*/ 5 h 138"/>
                <a:gd name="T82" fmla="*/ 0 w 65"/>
                <a:gd name="T83" fmla="*/ 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 h="138">
                  <a:moveTo>
                    <a:pt x="0" y="5"/>
                  </a:moveTo>
                  <a:lnTo>
                    <a:pt x="2" y="3"/>
                  </a:lnTo>
                  <a:lnTo>
                    <a:pt x="10" y="2"/>
                  </a:lnTo>
                  <a:lnTo>
                    <a:pt x="18" y="0"/>
                  </a:lnTo>
                  <a:lnTo>
                    <a:pt x="29" y="3"/>
                  </a:lnTo>
                  <a:lnTo>
                    <a:pt x="40" y="7"/>
                  </a:lnTo>
                  <a:lnTo>
                    <a:pt x="52" y="21"/>
                  </a:lnTo>
                  <a:lnTo>
                    <a:pt x="56" y="28"/>
                  </a:lnTo>
                  <a:lnTo>
                    <a:pt x="59" y="40"/>
                  </a:lnTo>
                  <a:lnTo>
                    <a:pt x="63" y="53"/>
                  </a:lnTo>
                  <a:lnTo>
                    <a:pt x="65" y="72"/>
                  </a:lnTo>
                  <a:lnTo>
                    <a:pt x="63" y="85"/>
                  </a:lnTo>
                  <a:lnTo>
                    <a:pt x="63" y="98"/>
                  </a:lnTo>
                  <a:lnTo>
                    <a:pt x="59" y="110"/>
                  </a:lnTo>
                  <a:lnTo>
                    <a:pt x="56" y="119"/>
                  </a:lnTo>
                  <a:lnTo>
                    <a:pt x="50" y="125"/>
                  </a:lnTo>
                  <a:lnTo>
                    <a:pt x="46" y="131"/>
                  </a:lnTo>
                  <a:lnTo>
                    <a:pt x="40" y="135"/>
                  </a:lnTo>
                  <a:lnTo>
                    <a:pt x="37" y="138"/>
                  </a:lnTo>
                  <a:lnTo>
                    <a:pt x="23" y="138"/>
                  </a:lnTo>
                  <a:lnTo>
                    <a:pt x="14" y="138"/>
                  </a:lnTo>
                  <a:lnTo>
                    <a:pt x="6" y="136"/>
                  </a:lnTo>
                  <a:lnTo>
                    <a:pt x="4" y="136"/>
                  </a:lnTo>
                  <a:lnTo>
                    <a:pt x="4" y="114"/>
                  </a:lnTo>
                  <a:lnTo>
                    <a:pt x="10" y="114"/>
                  </a:lnTo>
                  <a:lnTo>
                    <a:pt x="23" y="112"/>
                  </a:lnTo>
                  <a:lnTo>
                    <a:pt x="29" y="108"/>
                  </a:lnTo>
                  <a:lnTo>
                    <a:pt x="35" y="100"/>
                  </a:lnTo>
                  <a:lnTo>
                    <a:pt x="37" y="95"/>
                  </a:lnTo>
                  <a:lnTo>
                    <a:pt x="39" y="87"/>
                  </a:lnTo>
                  <a:lnTo>
                    <a:pt x="40" y="79"/>
                  </a:lnTo>
                  <a:lnTo>
                    <a:pt x="42" y="72"/>
                  </a:lnTo>
                  <a:lnTo>
                    <a:pt x="40" y="59"/>
                  </a:lnTo>
                  <a:lnTo>
                    <a:pt x="39" y="53"/>
                  </a:lnTo>
                  <a:lnTo>
                    <a:pt x="37" y="43"/>
                  </a:lnTo>
                  <a:lnTo>
                    <a:pt x="35" y="40"/>
                  </a:lnTo>
                  <a:lnTo>
                    <a:pt x="29" y="30"/>
                  </a:lnTo>
                  <a:lnTo>
                    <a:pt x="23" y="26"/>
                  </a:lnTo>
                  <a:lnTo>
                    <a:pt x="10" y="26"/>
                  </a:lnTo>
                  <a:lnTo>
                    <a:pt x="4" y="28"/>
                  </a:lnTo>
                  <a:lnTo>
                    <a:pt x="0" y="5"/>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04" name="Freeform 280"/>
            <p:cNvSpPr>
              <a:spLocks/>
            </p:cNvSpPr>
            <p:nvPr/>
          </p:nvSpPr>
          <p:spPr bwMode="auto">
            <a:xfrm>
              <a:off x="2499" y="3647"/>
              <a:ext cx="28" cy="5"/>
            </a:xfrm>
            <a:custGeom>
              <a:avLst/>
              <a:gdLst>
                <a:gd name="T0" fmla="*/ 0 w 208"/>
                <a:gd name="T1" fmla="*/ 6 h 36"/>
                <a:gd name="T2" fmla="*/ 0 w 208"/>
                <a:gd name="T3" fmla="*/ 4 h 36"/>
                <a:gd name="T4" fmla="*/ 4 w 208"/>
                <a:gd name="T5" fmla="*/ 4 h 36"/>
                <a:gd name="T6" fmla="*/ 10 w 208"/>
                <a:gd name="T7" fmla="*/ 2 h 36"/>
                <a:gd name="T8" fmla="*/ 17 w 208"/>
                <a:gd name="T9" fmla="*/ 2 h 36"/>
                <a:gd name="T10" fmla="*/ 27 w 208"/>
                <a:gd name="T11" fmla="*/ 2 h 36"/>
                <a:gd name="T12" fmla="*/ 38 w 208"/>
                <a:gd name="T13" fmla="*/ 2 h 36"/>
                <a:gd name="T14" fmla="*/ 50 w 208"/>
                <a:gd name="T15" fmla="*/ 2 h 36"/>
                <a:gd name="T16" fmla="*/ 67 w 208"/>
                <a:gd name="T17" fmla="*/ 2 h 36"/>
                <a:gd name="T18" fmla="*/ 80 w 208"/>
                <a:gd name="T19" fmla="*/ 0 h 36"/>
                <a:gd name="T20" fmla="*/ 97 w 208"/>
                <a:gd name="T21" fmla="*/ 0 h 36"/>
                <a:gd name="T22" fmla="*/ 114 w 208"/>
                <a:gd name="T23" fmla="*/ 0 h 36"/>
                <a:gd name="T24" fmla="*/ 133 w 208"/>
                <a:gd name="T25" fmla="*/ 0 h 36"/>
                <a:gd name="T26" fmla="*/ 151 w 208"/>
                <a:gd name="T27" fmla="*/ 0 h 36"/>
                <a:gd name="T28" fmla="*/ 170 w 208"/>
                <a:gd name="T29" fmla="*/ 0 h 36"/>
                <a:gd name="T30" fmla="*/ 187 w 208"/>
                <a:gd name="T31" fmla="*/ 2 h 36"/>
                <a:gd name="T32" fmla="*/ 208 w 208"/>
                <a:gd name="T33" fmla="*/ 2 h 36"/>
                <a:gd name="T34" fmla="*/ 208 w 208"/>
                <a:gd name="T35" fmla="*/ 36 h 36"/>
                <a:gd name="T36" fmla="*/ 202 w 208"/>
                <a:gd name="T37" fmla="*/ 35 h 36"/>
                <a:gd name="T38" fmla="*/ 190 w 208"/>
                <a:gd name="T39" fmla="*/ 35 h 36"/>
                <a:gd name="T40" fmla="*/ 181 w 208"/>
                <a:gd name="T41" fmla="*/ 33 h 36"/>
                <a:gd name="T42" fmla="*/ 170 w 208"/>
                <a:gd name="T43" fmla="*/ 33 h 36"/>
                <a:gd name="T44" fmla="*/ 156 w 208"/>
                <a:gd name="T45" fmla="*/ 33 h 36"/>
                <a:gd name="T46" fmla="*/ 145 w 208"/>
                <a:gd name="T47" fmla="*/ 33 h 36"/>
                <a:gd name="T48" fmla="*/ 128 w 208"/>
                <a:gd name="T49" fmla="*/ 31 h 36"/>
                <a:gd name="T50" fmla="*/ 112 w 208"/>
                <a:gd name="T51" fmla="*/ 31 h 36"/>
                <a:gd name="T52" fmla="*/ 95 w 208"/>
                <a:gd name="T53" fmla="*/ 29 h 36"/>
                <a:gd name="T54" fmla="*/ 78 w 208"/>
                <a:gd name="T55" fmla="*/ 29 h 36"/>
                <a:gd name="T56" fmla="*/ 57 w 208"/>
                <a:gd name="T57" fmla="*/ 29 h 36"/>
                <a:gd name="T58" fmla="*/ 38 w 208"/>
                <a:gd name="T59" fmla="*/ 29 h 36"/>
                <a:gd name="T60" fmla="*/ 19 w 208"/>
                <a:gd name="T61" fmla="*/ 29 h 36"/>
                <a:gd name="T62" fmla="*/ 0 w 208"/>
                <a:gd name="T63" fmla="*/ 31 h 36"/>
                <a:gd name="T64" fmla="*/ 0 w 208"/>
                <a:gd name="T65" fmla="*/ 6 h 36"/>
                <a:gd name="T66" fmla="*/ 0 w 208"/>
                <a:gd name="T67"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8" h="36">
                  <a:moveTo>
                    <a:pt x="0" y="6"/>
                  </a:moveTo>
                  <a:lnTo>
                    <a:pt x="0" y="4"/>
                  </a:lnTo>
                  <a:lnTo>
                    <a:pt x="4" y="4"/>
                  </a:lnTo>
                  <a:lnTo>
                    <a:pt x="10" y="2"/>
                  </a:lnTo>
                  <a:lnTo>
                    <a:pt x="17" y="2"/>
                  </a:lnTo>
                  <a:lnTo>
                    <a:pt x="27" y="2"/>
                  </a:lnTo>
                  <a:lnTo>
                    <a:pt x="38" y="2"/>
                  </a:lnTo>
                  <a:lnTo>
                    <a:pt x="50" y="2"/>
                  </a:lnTo>
                  <a:lnTo>
                    <a:pt x="67" y="2"/>
                  </a:lnTo>
                  <a:lnTo>
                    <a:pt x="80" y="0"/>
                  </a:lnTo>
                  <a:lnTo>
                    <a:pt x="97" y="0"/>
                  </a:lnTo>
                  <a:lnTo>
                    <a:pt x="114" y="0"/>
                  </a:lnTo>
                  <a:lnTo>
                    <a:pt x="133" y="0"/>
                  </a:lnTo>
                  <a:lnTo>
                    <a:pt x="151" y="0"/>
                  </a:lnTo>
                  <a:lnTo>
                    <a:pt x="170" y="0"/>
                  </a:lnTo>
                  <a:lnTo>
                    <a:pt x="187" y="2"/>
                  </a:lnTo>
                  <a:lnTo>
                    <a:pt x="208" y="2"/>
                  </a:lnTo>
                  <a:lnTo>
                    <a:pt x="208" y="36"/>
                  </a:lnTo>
                  <a:lnTo>
                    <a:pt x="202" y="35"/>
                  </a:lnTo>
                  <a:lnTo>
                    <a:pt x="190" y="35"/>
                  </a:lnTo>
                  <a:lnTo>
                    <a:pt x="181" y="33"/>
                  </a:lnTo>
                  <a:lnTo>
                    <a:pt x="170" y="33"/>
                  </a:lnTo>
                  <a:lnTo>
                    <a:pt x="156" y="33"/>
                  </a:lnTo>
                  <a:lnTo>
                    <a:pt x="145" y="33"/>
                  </a:lnTo>
                  <a:lnTo>
                    <a:pt x="128" y="31"/>
                  </a:lnTo>
                  <a:lnTo>
                    <a:pt x="112" y="31"/>
                  </a:lnTo>
                  <a:lnTo>
                    <a:pt x="95" y="29"/>
                  </a:lnTo>
                  <a:lnTo>
                    <a:pt x="78" y="29"/>
                  </a:lnTo>
                  <a:lnTo>
                    <a:pt x="57" y="29"/>
                  </a:lnTo>
                  <a:lnTo>
                    <a:pt x="38" y="29"/>
                  </a:lnTo>
                  <a:lnTo>
                    <a:pt x="19" y="29"/>
                  </a:lnTo>
                  <a:lnTo>
                    <a:pt x="0" y="31"/>
                  </a:lnTo>
                  <a:lnTo>
                    <a:pt x="0" y="6"/>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05" name="Freeform 281"/>
            <p:cNvSpPr>
              <a:spLocks/>
            </p:cNvSpPr>
            <p:nvPr/>
          </p:nvSpPr>
          <p:spPr bwMode="auto">
            <a:xfrm>
              <a:off x="2498" y="3658"/>
              <a:ext cx="29" cy="5"/>
            </a:xfrm>
            <a:custGeom>
              <a:avLst/>
              <a:gdLst>
                <a:gd name="T0" fmla="*/ 0 w 210"/>
                <a:gd name="T1" fmla="*/ 31 h 33"/>
                <a:gd name="T2" fmla="*/ 4 w 210"/>
                <a:gd name="T3" fmla="*/ 31 h 33"/>
                <a:gd name="T4" fmla="*/ 10 w 210"/>
                <a:gd name="T5" fmla="*/ 31 h 33"/>
                <a:gd name="T6" fmla="*/ 18 w 210"/>
                <a:gd name="T7" fmla="*/ 31 h 33"/>
                <a:gd name="T8" fmla="*/ 27 w 210"/>
                <a:gd name="T9" fmla="*/ 31 h 33"/>
                <a:gd name="T10" fmla="*/ 38 w 210"/>
                <a:gd name="T11" fmla="*/ 33 h 33"/>
                <a:gd name="T12" fmla="*/ 50 w 210"/>
                <a:gd name="T13" fmla="*/ 33 h 33"/>
                <a:gd name="T14" fmla="*/ 67 w 210"/>
                <a:gd name="T15" fmla="*/ 33 h 33"/>
                <a:gd name="T16" fmla="*/ 82 w 210"/>
                <a:gd name="T17" fmla="*/ 33 h 33"/>
                <a:gd name="T18" fmla="*/ 97 w 210"/>
                <a:gd name="T19" fmla="*/ 33 h 33"/>
                <a:gd name="T20" fmla="*/ 116 w 210"/>
                <a:gd name="T21" fmla="*/ 33 h 33"/>
                <a:gd name="T22" fmla="*/ 135 w 210"/>
                <a:gd name="T23" fmla="*/ 33 h 33"/>
                <a:gd name="T24" fmla="*/ 153 w 210"/>
                <a:gd name="T25" fmla="*/ 33 h 33"/>
                <a:gd name="T26" fmla="*/ 172 w 210"/>
                <a:gd name="T27" fmla="*/ 33 h 33"/>
                <a:gd name="T28" fmla="*/ 189 w 210"/>
                <a:gd name="T29" fmla="*/ 33 h 33"/>
                <a:gd name="T30" fmla="*/ 210 w 210"/>
                <a:gd name="T31" fmla="*/ 33 h 33"/>
                <a:gd name="T32" fmla="*/ 210 w 210"/>
                <a:gd name="T33" fmla="*/ 0 h 33"/>
                <a:gd name="T34" fmla="*/ 204 w 210"/>
                <a:gd name="T35" fmla="*/ 0 h 33"/>
                <a:gd name="T36" fmla="*/ 192 w 210"/>
                <a:gd name="T37" fmla="*/ 0 h 33"/>
                <a:gd name="T38" fmla="*/ 183 w 210"/>
                <a:gd name="T39" fmla="*/ 0 h 33"/>
                <a:gd name="T40" fmla="*/ 172 w 210"/>
                <a:gd name="T41" fmla="*/ 0 h 33"/>
                <a:gd name="T42" fmla="*/ 158 w 210"/>
                <a:gd name="T43" fmla="*/ 0 h 33"/>
                <a:gd name="T44" fmla="*/ 147 w 210"/>
                <a:gd name="T45" fmla="*/ 2 h 33"/>
                <a:gd name="T46" fmla="*/ 130 w 210"/>
                <a:gd name="T47" fmla="*/ 2 h 33"/>
                <a:gd name="T48" fmla="*/ 114 w 210"/>
                <a:gd name="T49" fmla="*/ 4 h 33"/>
                <a:gd name="T50" fmla="*/ 97 w 210"/>
                <a:gd name="T51" fmla="*/ 4 h 33"/>
                <a:gd name="T52" fmla="*/ 78 w 210"/>
                <a:gd name="T53" fmla="*/ 6 h 33"/>
                <a:gd name="T54" fmla="*/ 57 w 210"/>
                <a:gd name="T55" fmla="*/ 6 h 33"/>
                <a:gd name="T56" fmla="*/ 38 w 210"/>
                <a:gd name="T57" fmla="*/ 6 h 33"/>
                <a:gd name="T58" fmla="*/ 19 w 210"/>
                <a:gd name="T59" fmla="*/ 6 h 33"/>
                <a:gd name="T60" fmla="*/ 0 w 210"/>
                <a:gd name="T61" fmla="*/ 6 h 33"/>
                <a:gd name="T62" fmla="*/ 0 w 210"/>
                <a:gd name="T63" fmla="*/ 31 h 33"/>
                <a:gd name="T64" fmla="*/ 0 w 210"/>
                <a:gd name="T65"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0" h="33">
                  <a:moveTo>
                    <a:pt x="0" y="31"/>
                  </a:moveTo>
                  <a:lnTo>
                    <a:pt x="4" y="31"/>
                  </a:lnTo>
                  <a:lnTo>
                    <a:pt x="10" y="31"/>
                  </a:lnTo>
                  <a:lnTo>
                    <a:pt x="18" y="31"/>
                  </a:lnTo>
                  <a:lnTo>
                    <a:pt x="27" y="31"/>
                  </a:lnTo>
                  <a:lnTo>
                    <a:pt x="38" y="33"/>
                  </a:lnTo>
                  <a:lnTo>
                    <a:pt x="50" y="33"/>
                  </a:lnTo>
                  <a:lnTo>
                    <a:pt x="67" y="33"/>
                  </a:lnTo>
                  <a:lnTo>
                    <a:pt x="82" y="33"/>
                  </a:lnTo>
                  <a:lnTo>
                    <a:pt x="97" y="33"/>
                  </a:lnTo>
                  <a:lnTo>
                    <a:pt x="116" y="33"/>
                  </a:lnTo>
                  <a:lnTo>
                    <a:pt x="135" y="33"/>
                  </a:lnTo>
                  <a:lnTo>
                    <a:pt x="153" y="33"/>
                  </a:lnTo>
                  <a:lnTo>
                    <a:pt x="172" y="33"/>
                  </a:lnTo>
                  <a:lnTo>
                    <a:pt x="189" y="33"/>
                  </a:lnTo>
                  <a:lnTo>
                    <a:pt x="210" y="33"/>
                  </a:lnTo>
                  <a:lnTo>
                    <a:pt x="210" y="0"/>
                  </a:lnTo>
                  <a:lnTo>
                    <a:pt x="204" y="0"/>
                  </a:lnTo>
                  <a:lnTo>
                    <a:pt x="192" y="0"/>
                  </a:lnTo>
                  <a:lnTo>
                    <a:pt x="183" y="0"/>
                  </a:lnTo>
                  <a:lnTo>
                    <a:pt x="172" y="0"/>
                  </a:lnTo>
                  <a:lnTo>
                    <a:pt x="158" y="0"/>
                  </a:lnTo>
                  <a:lnTo>
                    <a:pt x="147" y="2"/>
                  </a:lnTo>
                  <a:lnTo>
                    <a:pt x="130" y="2"/>
                  </a:lnTo>
                  <a:lnTo>
                    <a:pt x="114" y="4"/>
                  </a:lnTo>
                  <a:lnTo>
                    <a:pt x="97" y="4"/>
                  </a:lnTo>
                  <a:lnTo>
                    <a:pt x="78" y="6"/>
                  </a:lnTo>
                  <a:lnTo>
                    <a:pt x="57" y="6"/>
                  </a:lnTo>
                  <a:lnTo>
                    <a:pt x="38" y="6"/>
                  </a:lnTo>
                  <a:lnTo>
                    <a:pt x="19" y="6"/>
                  </a:lnTo>
                  <a:lnTo>
                    <a:pt x="0" y="6"/>
                  </a:lnTo>
                  <a:lnTo>
                    <a:pt x="0" y="31"/>
                  </a:lnTo>
                  <a:lnTo>
                    <a:pt x="0"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06" name="Freeform 282"/>
            <p:cNvSpPr>
              <a:spLocks/>
            </p:cNvSpPr>
            <p:nvPr/>
          </p:nvSpPr>
          <p:spPr bwMode="auto">
            <a:xfrm>
              <a:off x="2591" y="3528"/>
              <a:ext cx="5" cy="13"/>
            </a:xfrm>
            <a:custGeom>
              <a:avLst/>
              <a:gdLst>
                <a:gd name="T0" fmla="*/ 0 w 36"/>
                <a:gd name="T1" fmla="*/ 0 h 83"/>
                <a:gd name="T2" fmla="*/ 2 w 36"/>
                <a:gd name="T3" fmla="*/ 83 h 83"/>
                <a:gd name="T4" fmla="*/ 36 w 36"/>
                <a:gd name="T5" fmla="*/ 83 h 83"/>
                <a:gd name="T6" fmla="*/ 35 w 36"/>
                <a:gd name="T7" fmla="*/ 0 h 83"/>
                <a:gd name="T8" fmla="*/ 0 w 36"/>
                <a:gd name="T9" fmla="*/ 0 h 83"/>
                <a:gd name="T10" fmla="*/ 0 w 36"/>
                <a:gd name="T11" fmla="*/ 0 h 83"/>
              </a:gdLst>
              <a:ahLst/>
              <a:cxnLst>
                <a:cxn ang="0">
                  <a:pos x="T0" y="T1"/>
                </a:cxn>
                <a:cxn ang="0">
                  <a:pos x="T2" y="T3"/>
                </a:cxn>
                <a:cxn ang="0">
                  <a:pos x="T4" y="T5"/>
                </a:cxn>
                <a:cxn ang="0">
                  <a:pos x="T6" y="T7"/>
                </a:cxn>
                <a:cxn ang="0">
                  <a:pos x="T8" y="T9"/>
                </a:cxn>
                <a:cxn ang="0">
                  <a:pos x="T10" y="T11"/>
                </a:cxn>
              </a:cxnLst>
              <a:rect l="0" t="0" r="r" b="b"/>
              <a:pathLst>
                <a:path w="36" h="83">
                  <a:moveTo>
                    <a:pt x="0" y="0"/>
                  </a:moveTo>
                  <a:lnTo>
                    <a:pt x="2" y="83"/>
                  </a:lnTo>
                  <a:lnTo>
                    <a:pt x="36" y="83"/>
                  </a:lnTo>
                  <a:lnTo>
                    <a:pt x="35"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07" name="Freeform 283"/>
            <p:cNvSpPr>
              <a:spLocks/>
            </p:cNvSpPr>
            <p:nvPr/>
          </p:nvSpPr>
          <p:spPr bwMode="auto">
            <a:xfrm>
              <a:off x="2591" y="3551"/>
              <a:ext cx="5" cy="15"/>
            </a:xfrm>
            <a:custGeom>
              <a:avLst/>
              <a:gdLst>
                <a:gd name="T0" fmla="*/ 0 w 36"/>
                <a:gd name="T1" fmla="*/ 0 h 101"/>
                <a:gd name="T2" fmla="*/ 6 w 36"/>
                <a:gd name="T3" fmla="*/ 101 h 101"/>
                <a:gd name="T4" fmla="*/ 36 w 36"/>
                <a:gd name="T5" fmla="*/ 97 h 101"/>
                <a:gd name="T6" fmla="*/ 36 w 36"/>
                <a:gd name="T7" fmla="*/ 0 h 101"/>
                <a:gd name="T8" fmla="*/ 0 w 36"/>
                <a:gd name="T9" fmla="*/ 0 h 101"/>
                <a:gd name="T10" fmla="*/ 0 w 36"/>
                <a:gd name="T11" fmla="*/ 0 h 101"/>
              </a:gdLst>
              <a:ahLst/>
              <a:cxnLst>
                <a:cxn ang="0">
                  <a:pos x="T0" y="T1"/>
                </a:cxn>
                <a:cxn ang="0">
                  <a:pos x="T2" y="T3"/>
                </a:cxn>
                <a:cxn ang="0">
                  <a:pos x="T4" y="T5"/>
                </a:cxn>
                <a:cxn ang="0">
                  <a:pos x="T6" y="T7"/>
                </a:cxn>
                <a:cxn ang="0">
                  <a:pos x="T8" y="T9"/>
                </a:cxn>
                <a:cxn ang="0">
                  <a:pos x="T10" y="T11"/>
                </a:cxn>
              </a:cxnLst>
              <a:rect l="0" t="0" r="r" b="b"/>
              <a:pathLst>
                <a:path w="36" h="101">
                  <a:moveTo>
                    <a:pt x="0" y="0"/>
                  </a:moveTo>
                  <a:lnTo>
                    <a:pt x="6" y="101"/>
                  </a:lnTo>
                  <a:lnTo>
                    <a:pt x="36" y="97"/>
                  </a:lnTo>
                  <a:lnTo>
                    <a:pt x="36"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08" name="Freeform 284"/>
            <p:cNvSpPr>
              <a:spLocks/>
            </p:cNvSpPr>
            <p:nvPr/>
          </p:nvSpPr>
          <p:spPr bwMode="auto">
            <a:xfrm>
              <a:off x="2628" y="3521"/>
              <a:ext cx="24" cy="16"/>
            </a:xfrm>
            <a:custGeom>
              <a:avLst/>
              <a:gdLst>
                <a:gd name="T0" fmla="*/ 6 w 175"/>
                <a:gd name="T1" fmla="*/ 2 h 103"/>
                <a:gd name="T2" fmla="*/ 6 w 175"/>
                <a:gd name="T3" fmla="*/ 0 h 103"/>
                <a:gd name="T4" fmla="*/ 12 w 175"/>
                <a:gd name="T5" fmla="*/ 0 h 103"/>
                <a:gd name="T6" fmla="*/ 17 w 175"/>
                <a:gd name="T7" fmla="*/ 0 h 103"/>
                <a:gd name="T8" fmla="*/ 25 w 175"/>
                <a:gd name="T9" fmla="*/ 2 h 103"/>
                <a:gd name="T10" fmla="*/ 35 w 175"/>
                <a:gd name="T11" fmla="*/ 2 h 103"/>
                <a:gd name="T12" fmla="*/ 48 w 175"/>
                <a:gd name="T13" fmla="*/ 4 h 103"/>
                <a:gd name="T14" fmla="*/ 59 w 175"/>
                <a:gd name="T15" fmla="*/ 4 h 103"/>
                <a:gd name="T16" fmla="*/ 74 w 175"/>
                <a:gd name="T17" fmla="*/ 9 h 103"/>
                <a:gd name="T18" fmla="*/ 88 w 175"/>
                <a:gd name="T19" fmla="*/ 11 h 103"/>
                <a:gd name="T20" fmla="*/ 101 w 175"/>
                <a:gd name="T21" fmla="*/ 17 h 103"/>
                <a:gd name="T22" fmla="*/ 114 w 175"/>
                <a:gd name="T23" fmla="*/ 23 h 103"/>
                <a:gd name="T24" fmla="*/ 130 w 175"/>
                <a:gd name="T25" fmla="*/ 30 h 103"/>
                <a:gd name="T26" fmla="*/ 141 w 175"/>
                <a:gd name="T27" fmla="*/ 40 h 103"/>
                <a:gd name="T28" fmla="*/ 154 w 175"/>
                <a:gd name="T29" fmla="*/ 51 h 103"/>
                <a:gd name="T30" fmla="*/ 164 w 175"/>
                <a:gd name="T31" fmla="*/ 63 h 103"/>
                <a:gd name="T32" fmla="*/ 175 w 175"/>
                <a:gd name="T33" fmla="*/ 80 h 103"/>
                <a:gd name="T34" fmla="*/ 171 w 175"/>
                <a:gd name="T35" fmla="*/ 86 h 103"/>
                <a:gd name="T36" fmla="*/ 162 w 175"/>
                <a:gd name="T37" fmla="*/ 93 h 103"/>
                <a:gd name="T38" fmla="*/ 151 w 175"/>
                <a:gd name="T39" fmla="*/ 99 h 103"/>
                <a:gd name="T40" fmla="*/ 145 w 175"/>
                <a:gd name="T41" fmla="*/ 103 h 103"/>
                <a:gd name="T42" fmla="*/ 145 w 175"/>
                <a:gd name="T43" fmla="*/ 99 h 103"/>
                <a:gd name="T44" fmla="*/ 139 w 175"/>
                <a:gd name="T45" fmla="*/ 91 h 103"/>
                <a:gd name="T46" fmla="*/ 132 w 175"/>
                <a:gd name="T47" fmla="*/ 80 h 103"/>
                <a:gd name="T48" fmla="*/ 122 w 175"/>
                <a:gd name="T49" fmla="*/ 70 h 103"/>
                <a:gd name="T50" fmla="*/ 113 w 175"/>
                <a:gd name="T51" fmla="*/ 63 h 103"/>
                <a:gd name="T52" fmla="*/ 103 w 175"/>
                <a:gd name="T53" fmla="*/ 57 h 103"/>
                <a:gd name="T54" fmla="*/ 92 w 175"/>
                <a:gd name="T55" fmla="*/ 53 h 103"/>
                <a:gd name="T56" fmla="*/ 78 w 175"/>
                <a:gd name="T57" fmla="*/ 49 h 103"/>
                <a:gd name="T58" fmla="*/ 63 w 175"/>
                <a:gd name="T59" fmla="*/ 44 h 103"/>
                <a:gd name="T60" fmla="*/ 46 w 175"/>
                <a:gd name="T61" fmla="*/ 44 h 103"/>
                <a:gd name="T62" fmla="*/ 27 w 175"/>
                <a:gd name="T63" fmla="*/ 44 h 103"/>
                <a:gd name="T64" fmla="*/ 6 w 175"/>
                <a:gd name="T65" fmla="*/ 44 h 103"/>
                <a:gd name="T66" fmla="*/ 2 w 175"/>
                <a:gd name="T67" fmla="*/ 42 h 103"/>
                <a:gd name="T68" fmla="*/ 0 w 175"/>
                <a:gd name="T69" fmla="*/ 36 h 103"/>
                <a:gd name="T70" fmla="*/ 0 w 175"/>
                <a:gd name="T71" fmla="*/ 30 h 103"/>
                <a:gd name="T72" fmla="*/ 2 w 175"/>
                <a:gd name="T73" fmla="*/ 23 h 103"/>
                <a:gd name="T74" fmla="*/ 4 w 175"/>
                <a:gd name="T75" fmla="*/ 8 h 103"/>
                <a:gd name="T76" fmla="*/ 6 w 175"/>
                <a:gd name="T77" fmla="*/ 2 h 103"/>
                <a:gd name="T78" fmla="*/ 6 w 175"/>
                <a:gd name="T7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5" h="103">
                  <a:moveTo>
                    <a:pt x="6" y="2"/>
                  </a:moveTo>
                  <a:lnTo>
                    <a:pt x="6" y="0"/>
                  </a:lnTo>
                  <a:lnTo>
                    <a:pt x="12" y="0"/>
                  </a:lnTo>
                  <a:lnTo>
                    <a:pt x="17" y="0"/>
                  </a:lnTo>
                  <a:lnTo>
                    <a:pt x="25" y="2"/>
                  </a:lnTo>
                  <a:lnTo>
                    <a:pt x="35" y="2"/>
                  </a:lnTo>
                  <a:lnTo>
                    <a:pt x="48" y="4"/>
                  </a:lnTo>
                  <a:lnTo>
                    <a:pt x="59" y="4"/>
                  </a:lnTo>
                  <a:lnTo>
                    <a:pt x="74" y="9"/>
                  </a:lnTo>
                  <a:lnTo>
                    <a:pt x="88" y="11"/>
                  </a:lnTo>
                  <a:lnTo>
                    <a:pt x="101" y="17"/>
                  </a:lnTo>
                  <a:lnTo>
                    <a:pt x="114" y="23"/>
                  </a:lnTo>
                  <a:lnTo>
                    <a:pt x="130" y="30"/>
                  </a:lnTo>
                  <a:lnTo>
                    <a:pt x="141" y="40"/>
                  </a:lnTo>
                  <a:lnTo>
                    <a:pt x="154" y="51"/>
                  </a:lnTo>
                  <a:lnTo>
                    <a:pt x="164" y="63"/>
                  </a:lnTo>
                  <a:lnTo>
                    <a:pt x="175" y="80"/>
                  </a:lnTo>
                  <a:lnTo>
                    <a:pt x="171" y="86"/>
                  </a:lnTo>
                  <a:lnTo>
                    <a:pt x="162" y="93"/>
                  </a:lnTo>
                  <a:lnTo>
                    <a:pt x="151" y="99"/>
                  </a:lnTo>
                  <a:lnTo>
                    <a:pt x="145" y="103"/>
                  </a:lnTo>
                  <a:lnTo>
                    <a:pt x="145" y="99"/>
                  </a:lnTo>
                  <a:lnTo>
                    <a:pt x="139" y="91"/>
                  </a:lnTo>
                  <a:lnTo>
                    <a:pt x="132" y="80"/>
                  </a:lnTo>
                  <a:lnTo>
                    <a:pt x="122" y="70"/>
                  </a:lnTo>
                  <a:lnTo>
                    <a:pt x="113" y="63"/>
                  </a:lnTo>
                  <a:lnTo>
                    <a:pt x="103" y="57"/>
                  </a:lnTo>
                  <a:lnTo>
                    <a:pt x="92" y="53"/>
                  </a:lnTo>
                  <a:lnTo>
                    <a:pt x="78" y="49"/>
                  </a:lnTo>
                  <a:lnTo>
                    <a:pt x="63" y="44"/>
                  </a:lnTo>
                  <a:lnTo>
                    <a:pt x="46" y="44"/>
                  </a:lnTo>
                  <a:lnTo>
                    <a:pt x="27" y="44"/>
                  </a:lnTo>
                  <a:lnTo>
                    <a:pt x="6" y="44"/>
                  </a:lnTo>
                  <a:lnTo>
                    <a:pt x="2" y="42"/>
                  </a:lnTo>
                  <a:lnTo>
                    <a:pt x="0" y="36"/>
                  </a:lnTo>
                  <a:lnTo>
                    <a:pt x="0" y="30"/>
                  </a:lnTo>
                  <a:lnTo>
                    <a:pt x="2" y="23"/>
                  </a:lnTo>
                  <a:lnTo>
                    <a:pt x="4" y="8"/>
                  </a:lnTo>
                  <a:lnTo>
                    <a:pt x="6" y="2"/>
                  </a:lnTo>
                  <a:lnTo>
                    <a:pt x="6"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09" name="Freeform 285"/>
            <p:cNvSpPr>
              <a:spLocks/>
            </p:cNvSpPr>
            <p:nvPr/>
          </p:nvSpPr>
          <p:spPr bwMode="auto">
            <a:xfrm>
              <a:off x="2536" y="3576"/>
              <a:ext cx="93" cy="6"/>
            </a:xfrm>
            <a:custGeom>
              <a:avLst/>
              <a:gdLst>
                <a:gd name="T0" fmla="*/ 0 w 681"/>
                <a:gd name="T1" fmla="*/ 39 h 43"/>
                <a:gd name="T2" fmla="*/ 681 w 681"/>
                <a:gd name="T3" fmla="*/ 43 h 43"/>
                <a:gd name="T4" fmla="*/ 677 w 681"/>
                <a:gd name="T5" fmla="*/ 0 h 43"/>
                <a:gd name="T6" fmla="*/ 0 w 681"/>
                <a:gd name="T7" fmla="*/ 0 h 43"/>
                <a:gd name="T8" fmla="*/ 0 w 681"/>
                <a:gd name="T9" fmla="*/ 39 h 43"/>
                <a:gd name="T10" fmla="*/ 0 w 681"/>
                <a:gd name="T11" fmla="*/ 39 h 43"/>
              </a:gdLst>
              <a:ahLst/>
              <a:cxnLst>
                <a:cxn ang="0">
                  <a:pos x="T0" y="T1"/>
                </a:cxn>
                <a:cxn ang="0">
                  <a:pos x="T2" y="T3"/>
                </a:cxn>
                <a:cxn ang="0">
                  <a:pos x="T4" y="T5"/>
                </a:cxn>
                <a:cxn ang="0">
                  <a:pos x="T6" y="T7"/>
                </a:cxn>
                <a:cxn ang="0">
                  <a:pos x="T8" y="T9"/>
                </a:cxn>
                <a:cxn ang="0">
                  <a:pos x="T10" y="T11"/>
                </a:cxn>
              </a:cxnLst>
              <a:rect l="0" t="0" r="r" b="b"/>
              <a:pathLst>
                <a:path w="681" h="43">
                  <a:moveTo>
                    <a:pt x="0" y="39"/>
                  </a:moveTo>
                  <a:lnTo>
                    <a:pt x="681" y="43"/>
                  </a:lnTo>
                  <a:lnTo>
                    <a:pt x="677" y="0"/>
                  </a:lnTo>
                  <a:lnTo>
                    <a:pt x="0" y="0"/>
                  </a:lnTo>
                  <a:lnTo>
                    <a:pt x="0" y="39"/>
                  </a:lnTo>
                  <a:lnTo>
                    <a:pt x="0" y="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10" name="Freeform 286"/>
            <p:cNvSpPr>
              <a:spLocks/>
            </p:cNvSpPr>
            <p:nvPr/>
          </p:nvSpPr>
          <p:spPr bwMode="auto">
            <a:xfrm>
              <a:off x="2651" y="3545"/>
              <a:ext cx="27" cy="15"/>
            </a:xfrm>
            <a:custGeom>
              <a:avLst/>
              <a:gdLst>
                <a:gd name="T0" fmla="*/ 198 w 198"/>
                <a:gd name="T1" fmla="*/ 68 h 93"/>
                <a:gd name="T2" fmla="*/ 9 w 198"/>
                <a:gd name="T3" fmla="*/ 0 h 93"/>
                <a:gd name="T4" fmla="*/ 0 w 198"/>
                <a:gd name="T5" fmla="*/ 34 h 93"/>
                <a:gd name="T6" fmla="*/ 173 w 198"/>
                <a:gd name="T7" fmla="*/ 93 h 93"/>
                <a:gd name="T8" fmla="*/ 198 w 198"/>
                <a:gd name="T9" fmla="*/ 68 h 93"/>
                <a:gd name="T10" fmla="*/ 198 w 198"/>
                <a:gd name="T11" fmla="*/ 68 h 93"/>
              </a:gdLst>
              <a:ahLst/>
              <a:cxnLst>
                <a:cxn ang="0">
                  <a:pos x="T0" y="T1"/>
                </a:cxn>
                <a:cxn ang="0">
                  <a:pos x="T2" y="T3"/>
                </a:cxn>
                <a:cxn ang="0">
                  <a:pos x="T4" y="T5"/>
                </a:cxn>
                <a:cxn ang="0">
                  <a:pos x="T6" y="T7"/>
                </a:cxn>
                <a:cxn ang="0">
                  <a:pos x="T8" y="T9"/>
                </a:cxn>
                <a:cxn ang="0">
                  <a:pos x="T10" y="T11"/>
                </a:cxn>
              </a:cxnLst>
              <a:rect l="0" t="0" r="r" b="b"/>
              <a:pathLst>
                <a:path w="198" h="93">
                  <a:moveTo>
                    <a:pt x="198" y="68"/>
                  </a:moveTo>
                  <a:lnTo>
                    <a:pt x="9" y="0"/>
                  </a:lnTo>
                  <a:lnTo>
                    <a:pt x="0" y="34"/>
                  </a:lnTo>
                  <a:lnTo>
                    <a:pt x="173" y="93"/>
                  </a:lnTo>
                  <a:lnTo>
                    <a:pt x="198" y="68"/>
                  </a:lnTo>
                  <a:lnTo>
                    <a:pt x="198" y="6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11" name="Freeform 287"/>
            <p:cNvSpPr>
              <a:spLocks/>
            </p:cNvSpPr>
            <p:nvPr/>
          </p:nvSpPr>
          <p:spPr bwMode="auto">
            <a:xfrm>
              <a:off x="2652" y="3562"/>
              <a:ext cx="19" cy="5"/>
            </a:xfrm>
            <a:custGeom>
              <a:avLst/>
              <a:gdLst>
                <a:gd name="T0" fmla="*/ 137 w 139"/>
                <a:gd name="T1" fmla="*/ 0 h 30"/>
                <a:gd name="T2" fmla="*/ 0 w 139"/>
                <a:gd name="T3" fmla="*/ 0 h 30"/>
                <a:gd name="T4" fmla="*/ 0 w 139"/>
                <a:gd name="T5" fmla="*/ 29 h 30"/>
                <a:gd name="T6" fmla="*/ 139 w 139"/>
                <a:gd name="T7" fmla="*/ 30 h 30"/>
                <a:gd name="T8" fmla="*/ 137 w 139"/>
                <a:gd name="T9" fmla="*/ 0 h 30"/>
                <a:gd name="T10" fmla="*/ 137 w 139"/>
                <a:gd name="T11" fmla="*/ 0 h 30"/>
              </a:gdLst>
              <a:ahLst/>
              <a:cxnLst>
                <a:cxn ang="0">
                  <a:pos x="T0" y="T1"/>
                </a:cxn>
                <a:cxn ang="0">
                  <a:pos x="T2" y="T3"/>
                </a:cxn>
                <a:cxn ang="0">
                  <a:pos x="T4" y="T5"/>
                </a:cxn>
                <a:cxn ang="0">
                  <a:pos x="T6" y="T7"/>
                </a:cxn>
                <a:cxn ang="0">
                  <a:pos x="T8" y="T9"/>
                </a:cxn>
                <a:cxn ang="0">
                  <a:pos x="T10" y="T11"/>
                </a:cxn>
              </a:cxnLst>
              <a:rect l="0" t="0" r="r" b="b"/>
              <a:pathLst>
                <a:path w="139" h="30">
                  <a:moveTo>
                    <a:pt x="137" y="0"/>
                  </a:moveTo>
                  <a:lnTo>
                    <a:pt x="0" y="0"/>
                  </a:lnTo>
                  <a:lnTo>
                    <a:pt x="0" y="29"/>
                  </a:lnTo>
                  <a:lnTo>
                    <a:pt x="139" y="30"/>
                  </a:lnTo>
                  <a:lnTo>
                    <a:pt x="137" y="0"/>
                  </a:lnTo>
                  <a:lnTo>
                    <a:pt x="1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12" name="Freeform 288"/>
            <p:cNvSpPr>
              <a:spLocks/>
            </p:cNvSpPr>
            <p:nvPr/>
          </p:nvSpPr>
          <p:spPr bwMode="auto">
            <a:xfrm>
              <a:off x="2547" y="3673"/>
              <a:ext cx="13" cy="4"/>
            </a:xfrm>
            <a:custGeom>
              <a:avLst/>
              <a:gdLst>
                <a:gd name="T0" fmla="*/ 0 w 93"/>
                <a:gd name="T1" fmla="*/ 0 h 26"/>
                <a:gd name="T2" fmla="*/ 93 w 93"/>
                <a:gd name="T3" fmla="*/ 0 h 26"/>
                <a:gd name="T4" fmla="*/ 93 w 93"/>
                <a:gd name="T5" fmla="*/ 26 h 26"/>
                <a:gd name="T6" fmla="*/ 2 w 93"/>
                <a:gd name="T7" fmla="*/ 26 h 26"/>
                <a:gd name="T8" fmla="*/ 0 w 93"/>
                <a:gd name="T9" fmla="*/ 0 h 26"/>
                <a:gd name="T10" fmla="*/ 0 w 93"/>
                <a:gd name="T11" fmla="*/ 0 h 26"/>
              </a:gdLst>
              <a:ahLst/>
              <a:cxnLst>
                <a:cxn ang="0">
                  <a:pos x="T0" y="T1"/>
                </a:cxn>
                <a:cxn ang="0">
                  <a:pos x="T2" y="T3"/>
                </a:cxn>
                <a:cxn ang="0">
                  <a:pos x="T4" y="T5"/>
                </a:cxn>
                <a:cxn ang="0">
                  <a:pos x="T6" y="T7"/>
                </a:cxn>
                <a:cxn ang="0">
                  <a:pos x="T8" y="T9"/>
                </a:cxn>
                <a:cxn ang="0">
                  <a:pos x="T10" y="T11"/>
                </a:cxn>
              </a:cxnLst>
              <a:rect l="0" t="0" r="r" b="b"/>
              <a:pathLst>
                <a:path w="93" h="26">
                  <a:moveTo>
                    <a:pt x="0" y="0"/>
                  </a:moveTo>
                  <a:lnTo>
                    <a:pt x="93" y="0"/>
                  </a:lnTo>
                  <a:lnTo>
                    <a:pt x="93" y="26"/>
                  </a:lnTo>
                  <a:lnTo>
                    <a:pt x="2" y="26"/>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13" name="Freeform 289"/>
            <p:cNvSpPr>
              <a:spLocks/>
            </p:cNvSpPr>
            <p:nvPr/>
          </p:nvSpPr>
          <p:spPr bwMode="auto">
            <a:xfrm>
              <a:off x="2547" y="3690"/>
              <a:ext cx="13" cy="4"/>
            </a:xfrm>
            <a:custGeom>
              <a:avLst/>
              <a:gdLst>
                <a:gd name="T0" fmla="*/ 0 w 99"/>
                <a:gd name="T1" fmla="*/ 0 h 28"/>
                <a:gd name="T2" fmla="*/ 99 w 99"/>
                <a:gd name="T3" fmla="*/ 0 h 28"/>
                <a:gd name="T4" fmla="*/ 99 w 99"/>
                <a:gd name="T5" fmla="*/ 24 h 28"/>
                <a:gd name="T6" fmla="*/ 2 w 99"/>
                <a:gd name="T7" fmla="*/ 28 h 28"/>
                <a:gd name="T8" fmla="*/ 0 w 99"/>
                <a:gd name="T9" fmla="*/ 0 h 28"/>
                <a:gd name="T10" fmla="*/ 0 w 99"/>
                <a:gd name="T11" fmla="*/ 0 h 28"/>
              </a:gdLst>
              <a:ahLst/>
              <a:cxnLst>
                <a:cxn ang="0">
                  <a:pos x="T0" y="T1"/>
                </a:cxn>
                <a:cxn ang="0">
                  <a:pos x="T2" y="T3"/>
                </a:cxn>
                <a:cxn ang="0">
                  <a:pos x="T4" y="T5"/>
                </a:cxn>
                <a:cxn ang="0">
                  <a:pos x="T6" y="T7"/>
                </a:cxn>
                <a:cxn ang="0">
                  <a:pos x="T8" y="T9"/>
                </a:cxn>
                <a:cxn ang="0">
                  <a:pos x="T10" y="T11"/>
                </a:cxn>
              </a:cxnLst>
              <a:rect l="0" t="0" r="r" b="b"/>
              <a:pathLst>
                <a:path w="99" h="28">
                  <a:moveTo>
                    <a:pt x="0" y="0"/>
                  </a:moveTo>
                  <a:lnTo>
                    <a:pt x="99" y="0"/>
                  </a:lnTo>
                  <a:lnTo>
                    <a:pt x="99" y="24"/>
                  </a:lnTo>
                  <a:lnTo>
                    <a:pt x="2" y="28"/>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14" name="Freeform 290"/>
            <p:cNvSpPr>
              <a:spLocks/>
            </p:cNvSpPr>
            <p:nvPr/>
          </p:nvSpPr>
          <p:spPr bwMode="auto">
            <a:xfrm>
              <a:off x="2613" y="3662"/>
              <a:ext cx="7" cy="69"/>
            </a:xfrm>
            <a:custGeom>
              <a:avLst/>
              <a:gdLst>
                <a:gd name="T0" fmla="*/ 13 w 51"/>
                <a:gd name="T1" fmla="*/ 0 h 455"/>
                <a:gd name="T2" fmla="*/ 11 w 51"/>
                <a:gd name="T3" fmla="*/ 4 h 455"/>
                <a:gd name="T4" fmla="*/ 11 w 51"/>
                <a:gd name="T5" fmla="*/ 14 h 455"/>
                <a:gd name="T6" fmla="*/ 11 w 51"/>
                <a:gd name="T7" fmla="*/ 31 h 455"/>
                <a:gd name="T8" fmla="*/ 11 w 51"/>
                <a:gd name="T9" fmla="*/ 55 h 455"/>
                <a:gd name="T10" fmla="*/ 10 w 51"/>
                <a:gd name="T11" fmla="*/ 82 h 455"/>
                <a:gd name="T12" fmla="*/ 10 w 51"/>
                <a:gd name="T13" fmla="*/ 112 h 455"/>
                <a:gd name="T14" fmla="*/ 8 w 51"/>
                <a:gd name="T15" fmla="*/ 147 h 455"/>
                <a:gd name="T16" fmla="*/ 8 w 51"/>
                <a:gd name="T17" fmla="*/ 183 h 455"/>
                <a:gd name="T18" fmla="*/ 6 w 51"/>
                <a:gd name="T19" fmla="*/ 219 h 455"/>
                <a:gd name="T20" fmla="*/ 4 w 51"/>
                <a:gd name="T21" fmla="*/ 255 h 455"/>
                <a:gd name="T22" fmla="*/ 4 w 51"/>
                <a:gd name="T23" fmla="*/ 289 h 455"/>
                <a:gd name="T24" fmla="*/ 4 w 51"/>
                <a:gd name="T25" fmla="*/ 325 h 455"/>
                <a:gd name="T26" fmla="*/ 2 w 51"/>
                <a:gd name="T27" fmla="*/ 356 h 455"/>
                <a:gd name="T28" fmla="*/ 0 w 51"/>
                <a:gd name="T29" fmla="*/ 384 h 455"/>
                <a:gd name="T30" fmla="*/ 0 w 51"/>
                <a:gd name="T31" fmla="*/ 407 h 455"/>
                <a:gd name="T32" fmla="*/ 0 w 51"/>
                <a:gd name="T33" fmla="*/ 428 h 455"/>
                <a:gd name="T34" fmla="*/ 40 w 51"/>
                <a:gd name="T35" fmla="*/ 455 h 455"/>
                <a:gd name="T36" fmla="*/ 40 w 51"/>
                <a:gd name="T37" fmla="*/ 447 h 455"/>
                <a:gd name="T38" fmla="*/ 40 w 51"/>
                <a:gd name="T39" fmla="*/ 436 h 455"/>
                <a:gd name="T40" fmla="*/ 40 w 51"/>
                <a:gd name="T41" fmla="*/ 415 h 455"/>
                <a:gd name="T42" fmla="*/ 42 w 51"/>
                <a:gd name="T43" fmla="*/ 392 h 455"/>
                <a:gd name="T44" fmla="*/ 42 w 51"/>
                <a:gd name="T45" fmla="*/ 361 h 455"/>
                <a:gd name="T46" fmla="*/ 44 w 51"/>
                <a:gd name="T47" fmla="*/ 325 h 455"/>
                <a:gd name="T48" fmla="*/ 44 w 51"/>
                <a:gd name="T49" fmla="*/ 289 h 455"/>
                <a:gd name="T50" fmla="*/ 46 w 51"/>
                <a:gd name="T51" fmla="*/ 251 h 455"/>
                <a:gd name="T52" fmla="*/ 46 w 51"/>
                <a:gd name="T53" fmla="*/ 209 h 455"/>
                <a:gd name="T54" fmla="*/ 48 w 51"/>
                <a:gd name="T55" fmla="*/ 171 h 455"/>
                <a:gd name="T56" fmla="*/ 48 w 51"/>
                <a:gd name="T57" fmla="*/ 133 h 455"/>
                <a:gd name="T58" fmla="*/ 49 w 51"/>
                <a:gd name="T59" fmla="*/ 99 h 455"/>
                <a:gd name="T60" fmla="*/ 49 w 51"/>
                <a:gd name="T61" fmla="*/ 65 h 455"/>
                <a:gd name="T62" fmla="*/ 51 w 51"/>
                <a:gd name="T63" fmla="*/ 38 h 455"/>
                <a:gd name="T64" fmla="*/ 51 w 51"/>
                <a:gd name="T65" fmla="*/ 16 h 455"/>
                <a:gd name="T66" fmla="*/ 51 w 51"/>
                <a:gd name="T67" fmla="*/ 0 h 455"/>
                <a:gd name="T68" fmla="*/ 13 w 51"/>
                <a:gd name="T69" fmla="*/ 0 h 455"/>
                <a:gd name="T70" fmla="*/ 13 w 51"/>
                <a:gd name="T71"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 h="455">
                  <a:moveTo>
                    <a:pt x="13" y="0"/>
                  </a:moveTo>
                  <a:lnTo>
                    <a:pt x="11" y="4"/>
                  </a:lnTo>
                  <a:lnTo>
                    <a:pt x="11" y="14"/>
                  </a:lnTo>
                  <a:lnTo>
                    <a:pt x="11" y="31"/>
                  </a:lnTo>
                  <a:lnTo>
                    <a:pt x="11" y="55"/>
                  </a:lnTo>
                  <a:lnTo>
                    <a:pt x="10" y="82"/>
                  </a:lnTo>
                  <a:lnTo>
                    <a:pt x="10" y="112"/>
                  </a:lnTo>
                  <a:lnTo>
                    <a:pt x="8" y="147"/>
                  </a:lnTo>
                  <a:lnTo>
                    <a:pt x="8" y="183"/>
                  </a:lnTo>
                  <a:lnTo>
                    <a:pt x="6" y="219"/>
                  </a:lnTo>
                  <a:lnTo>
                    <a:pt x="4" y="255"/>
                  </a:lnTo>
                  <a:lnTo>
                    <a:pt x="4" y="289"/>
                  </a:lnTo>
                  <a:lnTo>
                    <a:pt x="4" y="325"/>
                  </a:lnTo>
                  <a:lnTo>
                    <a:pt x="2" y="356"/>
                  </a:lnTo>
                  <a:lnTo>
                    <a:pt x="0" y="384"/>
                  </a:lnTo>
                  <a:lnTo>
                    <a:pt x="0" y="407"/>
                  </a:lnTo>
                  <a:lnTo>
                    <a:pt x="0" y="428"/>
                  </a:lnTo>
                  <a:lnTo>
                    <a:pt x="40" y="455"/>
                  </a:lnTo>
                  <a:lnTo>
                    <a:pt x="40" y="447"/>
                  </a:lnTo>
                  <a:lnTo>
                    <a:pt x="40" y="436"/>
                  </a:lnTo>
                  <a:lnTo>
                    <a:pt x="40" y="415"/>
                  </a:lnTo>
                  <a:lnTo>
                    <a:pt x="42" y="392"/>
                  </a:lnTo>
                  <a:lnTo>
                    <a:pt x="42" y="361"/>
                  </a:lnTo>
                  <a:lnTo>
                    <a:pt x="44" y="325"/>
                  </a:lnTo>
                  <a:lnTo>
                    <a:pt x="44" y="289"/>
                  </a:lnTo>
                  <a:lnTo>
                    <a:pt x="46" y="251"/>
                  </a:lnTo>
                  <a:lnTo>
                    <a:pt x="46" y="209"/>
                  </a:lnTo>
                  <a:lnTo>
                    <a:pt x="48" y="171"/>
                  </a:lnTo>
                  <a:lnTo>
                    <a:pt x="48" y="133"/>
                  </a:lnTo>
                  <a:lnTo>
                    <a:pt x="49" y="99"/>
                  </a:lnTo>
                  <a:lnTo>
                    <a:pt x="49" y="65"/>
                  </a:lnTo>
                  <a:lnTo>
                    <a:pt x="51" y="38"/>
                  </a:lnTo>
                  <a:lnTo>
                    <a:pt x="51" y="16"/>
                  </a:lnTo>
                  <a:lnTo>
                    <a:pt x="51" y="0"/>
                  </a:lnTo>
                  <a:lnTo>
                    <a:pt x="13" y="0"/>
                  </a:lnTo>
                  <a:lnTo>
                    <a:pt x="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15" name="Freeform 291"/>
            <p:cNvSpPr>
              <a:spLocks/>
            </p:cNvSpPr>
            <p:nvPr/>
          </p:nvSpPr>
          <p:spPr bwMode="auto">
            <a:xfrm>
              <a:off x="2533" y="3669"/>
              <a:ext cx="5" cy="29"/>
            </a:xfrm>
            <a:custGeom>
              <a:avLst/>
              <a:gdLst>
                <a:gd name="T0" fmla="*/ 2 w 36"/>
                <a:gd name="T1" fmla="*/ 194 h 194"/>
                <a:gd name="T2" fmla="*/ 2 w 36"/>
                <a:gd name="T3" fmla="*/ 192 h 194"/>
                <a:gd name="T4" fmla="*/ 2 w 36"/>
                <a:gd name="T5" fmla="*/ 188 h 194"/>
                <a:gd name="T6" fmla="*/ 2 w 36"/>
                <a:gd name="T7" fmla="*/ 182 h 194"/>
                <a:gd name="T8" fmla="*/ 2 w 36"/>
                <a:gd name="T9" fmla="*/ 175 h 194"/>
                <a:gd name="T10" fmla="*/ 2 w 36"/>
                <a:gd name="T11" fmla="*/ 165 h 194"/>
                <a:gd name="T12" fmla="*/ 2 w 36"/>
                <a:gd name="T13" fmla="*/ 154 h 194"/>
                <a:gd name="T14" fmla="*/ 2 w 36"/>
                <a:gd name="T15" fmla="*/ 142 h 194"/>
                <a:gd name="T16" fmla="*/ 2 w 36"/>
                <a:gd name="T17" fmla="*/ 131 h 194"/>
                <a:gd name="T18" fmla="*/ 0 w 36"/>
                <a:gd name="T19" fmla="*/ 116 h 194"/>
                <a:gd name="T20" fmla="*/ 0 w 36"/>
                <a:gd name="T21" fmla="*/ 102 h 194"/>
                <a:gd name="T22" fmla="*/ 0 w 36"/>
                <a:gd name="T23" fmla="*/ 85 h 194"/>
                <a:gd name="T24" fmla="*/ 0 w 36"/>
                <a:gd name="T25" fmla="*/ 68 h 194"/>
                <a:gd name="T26" fmla="*/ 0 w 36"/>
                <a:gd name="T27" fmla="*/ 51 h 194"/>
                <a:gd name="T28" fmla="*/ 0 w 36"/>
                <a:gd name="T29" fmla="*/ 36 h 194"/>
                <a:gd name="T30" fmla="*/ 0 w 36"/>
                <a:gd name="T31" fmla="*/ 19 h 194"/>
                <a:gd name="T32" fmla="*/ 0 w 36"/>
                <a:gd name="T33" fmla="*/ 2 h 194"/>
                <a:gd name="T34" fmla="*/ 4 w 36"/>
                <a:gd name="T35" fmla="*/ 0 h 194"/>
                <a:gd name="T36" fmla="*/ 17 w 36"/>
                <a:gd name="T37" fmla="*/ 2 h 194"/>
                <a:gd name="T38" fmla="*/ 29 w 36"/>
                <a:gd name="T39" fmla="*/ 4 h 194"/>
                <a:gd name="T40" fmla="*/ 36 w 36"/>
                <a:gd name="T41" fmla="*/ 7 h 194"/>
                <a:gd name="T42" fmla="*/ 34 w 36"/>
                <a:gd name="T43" fmla="*/ 9 h 194"/>
                <a:gd name="T44" fmla="*/ 34 w 36"/>
                <a:gd name="T45" fmla="*/ 23 h 194"/>
                <a:gd name="T46" fmla="*/ 33 w 36"/>
                <a:gd name="T47" fmla="*/ 28 h 194"/>
                <a:gd name="T48" fmla="*/ 33 w 36"/>
                <a:gd name="T49" fmla="*/ 40 h 194"/>
                <a:gd name="T50" fmla="*/ 33 w 36"/>
                <a:gd name="T51" fmla="*/ 49 h 194"/>
                <a:gd name="T52" fmla="*/ 33 w 36"/>
                <a:gd name="T53" fmla="*/ 63 h 194"/>
                <a:gd name="T54" fmla="*/ 31 w 36"/>
                <a:gd name="T55" fmla="*/ 76 h 194"/>
                <a:gd name="T56" fmla="*/ 29 w 36"/>
                <a:gd name="T57" fmla="*/ 91 h 194"/>
                <a:gd name="T58" fmla="*/ 27 w 36"/>
                <a:gd name="T59" fmla="*/ 106 h 194"/>
                <a:gd name="T60" fmla="*/ 27 w 36"/>
                <a:gd name="T61" fmla="*/ 123 h 194"/>
                <a:gd name="T62" fmla="*/ 27 w 36"/>
                <a:gd name="T63" fmla="*/ 140 h 194"/>
                <a:gd name="T64" fmla="*/ 27 w 36"/>
                <a:gd name="T65" fmla="*/ 158 h 194"/>
                <a:gd name="T66" fmla="*/ 27 w 36"/>
                <a:gd name="T67" fmla="*/ 175 h 194"/>
                <a:gd name="T68" fmla="*/ 29 w 36"/>
                <a:gd name="T69" fmla="*/ 194 h 194"/>
                <a:gd name="T70" fmla="*/ 2 w 36"/>
                <a:gd name="T71" fmla="*/ 194 h 194"/>
                <a:gd name="T72" fmla="*/ 2 w 36"/>
                <a:gd name="T73"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 h="194">
                  <a:moveTo>
                    <a:pt x="2" y="194"/>
                  </a:moveTo>
                  <a:lnTo>
                    <a:pt x="2" y="192"/>
                  </a:lnTo>
                  <a:lnTo>
                    <a:pt x="2" y="188"/>
                  </a:lnTo>
                  <a:lnTo>
                    <a:pt x="2" y="182"/>
                  </a:lnTo>
                  <a:lnTo>
                    <a:pt x="2" y="175"/>
                  </a:lnTo>
                  <a:lnTo>
                    <a:pt x="2" y="165"/>
                  </a:lnTo>
                  <a:lnTo>
                    <a:pt x="2" y="154"/>
                  </a:lnTo>
                  <a:lnTo>
                    <a:pt x="2" y="142"/>
                  </a:lnTo>
                  <a:lnTo>
                    <a:pt x="2" y="131"/>
                  </a:lnTo>
                  <a:lnTo>
                    <a:pt x="0" y="116"/>
                  </a:lnTo>
                  <a:lnTo>
                    <a:pt x="0" y="102"/>
                  </a:lnTo>
                  <a:lnTo>
                    <a:pt x="0" y="85"/>
                  </a:lnTo>
                  <a:lnTo>
                    <a:pt x="0" y="68"/>
                  </a:lnTo>
                  <a:lnTo>
                    <a:pt x="0" y="51"/>
                  </a:lnTo>
                  <a:lnTo>
                    <a:pt x="0" y="36"/>
                  </a:lnTo>
                  <a:lnTo>
                    <a:pt x="0" y="19"/>
                  </a:lnTo>
                  <a:lnTo>
                    <a:pt x="0" y="2"/>
                  </a:lnTo>
                  <a:lnTo>
                    <a:pt x="4" y="0"/>
                  </a:lnTo>
                  <a:lnTo>
                    <a:pt x="17" y="2"/>
                  </a:lnTo>
                  <a:lnTo>
                    <a:pt x="29" y="4"/>
                  </a:lnTo>
                  <a:lnTo>
                    <a:pt x="36" y="7"/>
                  </a:lnTo>
                  <a:lnTo>
                    <a:pt x="34" y="9"/>
                  </a:lnTo>
                  <a:lnTo>
                    <a:pt x="34" y="23"/>
                  </a:lnTo>
                  <a:lnTo>
                    <a:pt x="33" y="28"/>
                  </a:lnTo>
                  <a:lnTo>
                    <a:pt x="33" y="40"/>
                  </a:lnTo>
                  <a:lnTo>
                    <a:pt x="33" y="49"/>
                  </a:lnTo>
                  <a:lnTo>
                    <a:pt x="33" y="63"/>
                  </a:lnTo>
                  <a:lnTo>
                    <a:pt x="31" y="76"/>
                  </a:lnTo>
                  <a:lnTo>
                    <a:pt x="29" y="91"/>
                  </a:lnTo>
                  <a:lnTo>
                    <a:pt x="27" y="106"/>
                  </a:lnTo>
                  <a:lnTo>
                    <a:pt x="27" y="123"/>
                  </a:lnTo>
                  <a:lnTo>
                    <a:pt x="27" y="140"/>
                  </a:lnTo>
                  <a:lnTo>
                    <a:pt x="27" y="158"/>
                  </a:lnTo>
                  <a:lnTo>
                    <a:pt x="27" y="175"/>
                  </a:lnTo>
                  <a:lnTo>
                    <a:pt x="29" y="194"/>
                  </a:lnTo>
                  <a:lnTo>
                    <a:pt x="2" y="194"/>
                  </a:lnTo>
                  <a:lnTo>
                    <a:pt x="2" y="1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16" name="Freeform 292"/>
            <p:cNvSpPr>
              <a:spLocks/>
            </p:cNvSpPr>
            <p:nvPr/>
          </p:nvSpPr>
          <p:spPr bwMode="auto">
            <a:xfrm>
              <a:off x="2543" y="3668"/>
              <a:ext cx="5" cy="30"/>
            </a:xfrm>
            <a:custGeom>
              <a:avLst/>
              <a:gdLst>
                <a:gd name="T0" fmla="*/ 34 w 36"/>
                <a:gd name="T1" fmla="*/ 188 h 188"/>
                <a:gd name="T2" fmla="*/ 34 w 36"/>
                <a:gd name="T3" fmla="*/ 182 h 188"/>
                <a:gd name="T4" fmla="*/ 34 w 36"/>
                <a:gd name="T5" fmla="*/ 169 h 188"/>
                <a:gd name="T6" fmla="*/ 34 w 36"/>
                <a:gd name="T7" fmla="*/ 160 h 188"/>
                <a:gd name="T8" fmla="*/ 34 w 36"/>
                <a:gd name="T9" fmla="*/ 150 h 188"/>
                <a:gd name="T10" fmla="*/ 34 w 36"/>
                <a:gd name="T11" fmla="*/ 139 h 188"/>
                <a:gd name="T12" fmla="*/ 36 w 36"/>
                <a:gd name="T13" fmla="*/ 127 h 188"/>
                <a:gd name="T14" fmla="*/ 36 w 36"/>
                <a:gd name="T15" fmla="*/ 112 h 188"/>
                <a:gd name="T16" fmla="*/ 36 w 36"/>
                <a:gd name="T17" fmla="*/ 97 h 188"/>
                <a:gd name="T18" fmla="*/ 36 w 36"/>
                <a:gd name="T19" fmla="*/ 82 h 188"/>
                <a:gd name="T20" fmla="*/ 36 w 36"/>
                <a:gd name="T21" fmla="*/ 66 h 188"/>
                <a:gd name="T22" fmla="*/ 36 w 36"/>
                <a:gd name="T23" fmla="*/ 49 h 188"/>
                <a:gd name="T24" fmla="*/ 36 w 36"/>
                <a:gd name="T25" fmla="*/ 32 h 188"/>
                <a:gd name="T26" fmla="*/ 36 w 36"/>
                <a:gd name="T27" fmla="*/ 17 h 188"/>
                <a:gd name="T28" fmla="*/ 36 w 36"/>
                <a:gd name="T29" fmla="*/ 0 h 188"/>
                <a:gd name="T30" fmla="*/ 0 w 36"/>
                <a:gd name="T31" fmla="*/ 0 h 188"/>
                <a:gd name="T32" fmla="*/ 0 w 36"/>
                <a:gd name="T33" fmla="*/ 4 h 188"/>
                <a:gd name="T34" fmla="*/ 0 w 36"/>
                <a:gd name="T35" fmla="*/ 15 h 188"/>
                <a:gd name="T36" fmla="*/ 0 w 36"/>
                <a:gd name="T37" fmla="*/ 23 h 188"/>
                <a:gd name="T38" fmla="*/ 2 w 36"/>
                <a:gd name="T39" fmla="*/ 32 h 188"/>
                <a:gd name="T40" fmla="*/ 2 w 36"/>
                <a:gd name="T41" fmla="*/ 44 h 188"/>
                <a:gd name="T42" fmla="*/ 3 w 36"/>
                <a:gd name="T43" fmla="*/ 57 h 188"/>
                <a:gd name="T44" fmla="*/ 3 w 36"/>
                <a:gd name="T45" fmla="*/ 70 h 188"/>
                <a:gd name="T46" fmla="*/ 3 w 36"/>
                <a:gd name="T47" fmla="*/ 84 h 188"/>
                <a:gd name="T48" fmla="*/ 3 w 36"/>
                <a:gd name="T49" fmla="*/ 99 h 188"/>
                <a:gd name="T50" fmla="*/ 3 w 36"/>
                <a:gd name="T51" fmla="*/ 118 h 188"/>
                <a:gd name="T52" fmla="*/ 3 w 36"/>
                <a:gd name="T53" fmla="*/ 133 h 188"/>
                <a:gd name="T54" fmla="*/ 3 w 36"/>
                <a:gd name="T55" fmla="*/ 150 h 188"/>
                <a:gd name="T56" fmla="*/ 3 w 36"/>
                <a:gd name="T57" fmla="*/ 169 h 188"/>
                <a:gd name="T58" fmla="*/ 5 w 36"/>
                <a:gd name="T59" fmla="*/ 188 h 188"/>
                <a:gd name="T60" fmla="*/ 34 w 36"/>
                <a:gd name="T61" fmla="*/ 188 h 188"/>
                <a:gd name="T62" fmla="*/ 34 w 36"/>
                <a:gd name="T63"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188">
                  <a:moveTo>
                    <a:pt x="34" y="188"/>
                  </a:moveTo>
                  <a:lnTo>
                    <a:pt x="34" y="182"/>
                  </a:lnTo>
                  <a:lnTo>
                    <a:pt x="34" y="169"/>
                  </a:lnTo>
                  <a:lnTo>
                    <a:pt x="34" y="160"/>
                  </a:lnTo>
                  <a:lnTo>
                    <a:pt x="34" y="150"/>
                  </a:lnTo>
                  <a:lnTo>
                    <a:pt x="34" y="139"/>
                  </a:lnTo>
                  <a:lnTo>
                    <a:pt x="36" y="127"/>
                  </a:lnTo>
                  <a:lnTo>
                    <a:pt x="36" y="112"/>
                  </a:lnTo>
                  <a:lnTo>
                    <a:pt x="36" y="97"/>
                  </a:lnTo>
                  <a:lnTo>
                    <a:pt x="36" y="82"/>
                  </a:lnTo>
                  <a:lnTo>
                    <a:pt x="36" y="66"/>
                  </a:lnTo>
                  <a:lnTo>
                    <a:pt x="36" y="49"/>
                  </a:lnTo>
                  <a:lnTo>
                    <a:pt x="36" y="32"/>
                  </a:lnTo>
                  <a:lnTo>
                    <a:pt x="36" y="17"/>
                  </a:lnTo>
                  <a:lnTo>
                    <a:pt x="36" y="0"/>
                  </a:lnTo>
                  <a:lnTo>
                    <a:pt x="0" y="0"/>
                  </a:lnTo>
                  <a:lnTo>
                    <a:pt x="0" y="4"/>
                  </a:lnTo>
                  <a:lnTo>
                    <a:pt x="0" y="15"/>
                  </a:lnTo>
                  <a:lnTo>
                    <a:pt x="0" y="23"/>
                  </a:lnTo>
                  <a:lnTo>
                    <a:pt x="2" y="32"/>
                  </a:lnTo>
                  <a:lnTo>
                    <a:pt x="2" y="44"/>
                  </a:lnTo>
                  <a:lnTo>
                    <a:pt x="3" y="57"/>
                  </a:lnTo>
                  <a:lnTo>
                    <a:pt x="3" y="70"/>
                  </a:lnTo>
                  <a:lnTo>
                    <a:pt x="3" y="84"/>
                  </a:lnTo>
                  <a:lnTo>
                    <a:pt x="3" y="99"/>
                  </a:lnTo>
                  <a:lnTo>
                    <a:pt x="3" y="118"/>
                  </a:lnTo>
                  <a:lnTo>
                    <a:pt x="3" y="133"/>
                  </a:lnTo>
                  <a:lnTo>
                    <a:pt x="3" y="150"/>
                  </a:lnTo>
                  <a:lnTo>
                    <a:pt x="3" y="169"/>
                  </a:lnTo>
                  <a:lnTo>
                    <a:pt x="5" y="188"/>
                  </a:lnTo>
                  <a:lnTo>
                    <a:pt x="34" y="188"/>
                  </a:lnTo>
                  <a:lnTo>
                    <a:pt x="34" y="1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17" name="Freeform 293"/>
            <p:cNvSpPr>
              <a:spLocks/>
            </p:cNvSpPr>
            <p:nvPr/>
          </p:nvSpPr>
          <p:spPr bwMode="auto">
            <a:xfrm>
              <a:off x="2554" y="3693"/>
              <a:ext cx="5" cy="36"/>
            </a:xfrm>
            <a:custGeom>
              <a:avLst/>
              <a:gdLst>
                <a:gd name="T0" fmla="*/ 1 w 39"/>
                <a:gd name="T1" fmla="*/ 0 h 235"/>
                <a:gd name="T2" fmla="*/ 0 w 39"/>
                <a:gd name="T3" fmla="*/ 235 h 235"/>
                <a:gd name="T4" fmla="*/ 30 w 39"/>
                <a:gd name="T5" fmla="*/ 235 h 235"/>
                <a:gd name="T6" fmla="*/ 39 w 39"/>
                <a:gd name="T7" fmla="*/ 3 h 235"/>
                <a:gd name="T8" fmla="*/ 1 w 39"/>
                <a:gd name="T9" fmla="*/ 0 h 235"/>
                <a:gd name="T10" fmla="*/ 1 w 39"/>
                <a:gd name="T11" fmla="*/ 0 h 235"/>
              </a:gdLst>
              <a:ahLst/>
              <a:cxnLst>
                <a:cxn ang="0">
                  <a:pos x="T0" y="T1"/>
                </a:cxn>
                <a:cxn ang="0">
                  <a:pos x="T2" y="T3"/>
                </a:cxn>
                <a:cxn ang="0">
                  <a:pos x="T4" y="T5"/>
                </a:cxn>
                <a:cxn ang="0">
                  <a:pos x="T6" y="T7"/>
                </a:cxn>
                <a:cxn ang="0">
                  <a:pos x="T8" y="T9"/>
                </a:cxn>
                <a:cxn ang="0">
                  <a:pos x="T10" y="T11"/>
                </a:cxn>
              </a:cxnLst>
              <a:rect l="0" t="0" r="r" b="b"/>
              <a:pathLst>
                <a:path w="39" h="235">
                  <a:moveTo>
                    <a:pt x="1" y="0"/>
                  </a:moveTo>
                  <a:lnTo>
                    <a:pt x="0" y="235"/>
                  </a:lnTo>
                  <a:lnTo>
                    <a:pt x="30" y="235"/>
                  </a:lnTo>
                  <a:lnTo>
                    <a:pt x="39" y="3"/>
                  </a:lnTo>
                  <a:lnTo>
                    <a:pt x="1" y="0"/>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18" name="Freeform 294"/>
            <p:cNvSpPr>
              <a:spLocks/>
            </p:cNvSpPr>
            <p:nvPr/>
          </p:nvSpPr>
          <p:spPr bwMode="auto">
            <a:xfrm>
              <a:off x="2607" y="3508"/>
              <a:ext cx="3" cy="10"/>
            </a:xfrm>
            <a:custGeom>
              <a:avLst/>
              <a:gdLst>
                <a:gd name="T0" fmla="*/ 0 w 21"/>
                <a:gd name="T1" fmla="*/ 5 h 68"/>
                <a:gd name="T2" fmla="*/ 0 w 21"/>
                <a:gd name="T3" fmla="*/ 68 h 68"/>
                <a:gd name="T4" fmla="*/ 21 w 21"/>
                <a:gd name="T5" fmla="*/ 68 h 68"/>
                <a:gd name="T6" fmla="*/ 21 w 21"/>
                <a:gd name="T7" fmla="*/ 0 h 68"/>
                <a:gd name="T8" fmla="*/ 0 w 21"/>
                <a:gd name="T9" fmla="*/ 5 h 68"/>
                <a:gd name="T10" fmla="*/ 0 w 21"/>
                <a:gd name="T11" fmla="*/ 5 h 68"/>
              </a:gdLst>
              <a:ahLst/>
              <a:cxnLst>
                <a:cxn ang="0">
                  <a:pos x="T0" y="T1"/>
                </a:cxn>
                <a:cxn ang="0">
                  <a:pos x="T2" y="T3"/>
                </a:cxn>
                <a:cxn ang="0">
                  <a:pos x="T4" y="T5"/>
                </a:cxn>
                <a:cxn ang="0">
                  <a:pos x="T6" y="T7"/>
                </a:cxn>
                <a:cxn ang="0">
                  <a:pos x="T8" y="T9"/>
                </a:cxn>
                <a:cxn ang="0">
                  <a:pos x="T10" y="T11"/>
                </a:cxn>
              </a:cxnLst>
              <a:rect l="0" t="0" r="r" b="b"/>
              <a:pathLst>
                <a:path w="21" h="68">
                  <a:moveTo>
                    <a:pt x="0" y="5"/>
                  </a:moveTo>
                  <a:lnTo>
                    <a:pt x="0" y="68"/>
                  </a:lnTo>
                  <a:lnTo>
                    <a:pt x="21" y="68"/>
                  </a:lnTo>
                  <a:lnTo>
                    <a:pt x="21" y="0"/>
                  </a:lnTo>
                  <a:lnTo>
                    <a:pt x="0" y="5"/>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19" name="Freeform 295"/>
            <p:cNvSpPr>
              <a:spLocks/>
            </p:cNvSpPr>
            <p:nvPr/>
          </p:nvSpPr>
          <p:spPr bwMode="auto">
            <a:xfrm>
              <a:off x="2757" y="3514"/>
              <a:ext cx="21" cy="24"/>
            </a:xfrm>
            <a:custGeom>
              <a:avLst/>
              <a:gdLst>
                <a:gd name="T0" fmla="*/ 129 w 150"/>
                <a:gd name="T1" fmla="*/ 0 h 157"/>
                <a:gd name="T2" fmla="*/ 125 w 150"/>
                <a:gd name="T3" fmla="*/ 0 h 157"/>
                <a:gd name="T4" fmla="*/ 123 w 150"/>
                <a:gd name="T5" fmla="*/ 1 h 157"/>
                <a:gd name="T6" fmla="*/ 117 w 150"/>
                <a:gd name="T7" fmla="*/ 5 h 157"/>
                <a:gd name="T8" fmla="*/ 110 w 150"/>
                <a:gd name="T9" fmla="*/ 13 h 157"/>
                <a:gd name="T10" fmla="*/ 98 w 150"/>
                <a:gd name="T11" fmla="*/ 19 h 157"/>
                <a:gd name="T12" fmla="*/ 91 w 150"/>
                <a:gd name="T13" fmla="*/ 28 h 157"/>
                <a:gd name="T14" fmla="*/ 79 w 150"/>
                <a:gd name="T15" fmla="*/ 38 h 157"/>
                <a:gd name="T16" fmla="*/ 70 w 150"/>
                <a:gd name="T17" fmla="*/ 49 h 157"/>
                <a:gd name="T18" fmla="*/ 59 w 150"/>
                <a:gd name="T19" fmla="*/ 60 h 157"/>
                <a:gd name="T20" fmla="*/ 47 w 150"/>
                <a:gd name="T21" fmla="*/ 72 h 157"/>
                <a:gd name="T22" fmla="*/ 34 w 150"/>
                <a:gd name="T23" fmla="*/ 85 h 157"/>
                <a:gd name="T24" fmla="*/ 26 w 150"/>
                <a:gd name="T25" fmla="*/ 98 h 157"/>
                <a:gd name="T26" fmla="*/ 17 w 150"/>
                <a:gd name="T27" fmla="*/ 112 h 157"/>
                <a:gd name="T28" fmla="*/ 9 w 150"/>
                <a:gd name="T29" fmla="*/ 125 h 157"/>
                <a:gd name="T30" fmla="*/ 1 w 150"/>
                <a:gd name="T31" fmla="*/ 138 h 157"/>
                <a:gd name="T32" fmla="*/ 0 w 150"/>
                <a:gd name="T33" fmla="*/ 152 h 157"/>
                <a:gd name="T34" fmla="*/ 1 w 150"/>
                <a:gd name="T35" fmla="*/ 157 h 157"/>
                <a:gd name="T36" fmla="*/ 17 w 150"/>
                <a:gd name="T37" fmla="*/ 157 h 157"/>
                <a:gd name="T38" fmla="*/ 24 w 150"/>
                <a:gd name="T39" fmla="*/ 155 h 157"/>
                <a:gd name="T40" fmla="*/ 32 w 150"/>
                <a:gd name="T41" fmla="*/ 155 h 157"/>
                <a:gd name="T42" fmla="*/ 36 w 150"/>
                <a:gd name="T43" fmla="*/ 154 h 157"/>
                <a:gd name="T44" fmla="*/ 39 w 150"/>
                <a:gd name="T45" fmla="*/ 154 h 157"/>
                <a:gd name="T46" fmla="*/ 39 w 150"/>
                <a:gd name="T47" fmla="*/ 152 h 157"/>
                <a:gd name="T48" fmla="*/ 41 w 150"/>
                <a:gd name="T49" fmla="*/ 144 h 157"/>
                <a:gd name="T50" fmla="*/ 45 w 150"/>
                <a:gd name="T51" fmla="*/ 136 h 157"/>
                <a:gd name="T52" fmla="*/ 47 w 150"/>
                <a:gd name="T53" fmla="*/ 131 h 157"/>
                <a:gd name="T54" fmla="*/ 53 w 150"/>
                <a:gd name="T55" fmla="*/ 123 h 157"/>
                <a:gd name="T56" fmla="*/ 60 w 150"/>
                <a:gd name="T57" fmla="*/ 116 h 157"/>
                <a:gd name="T58" fmla="*/ 64 w 150"/>
                <a:gd name="T59" fmla="*/ 106 h 157"/>
                <a:gd name="T60" fmla="*/ 72 w 150"/>
                <a:gd name="T61" fmla="*/ 95 h 157"/>
                <a:gd name="T62" fmla="*/ 81 w 150"/>
                <a:gd name="T63" fmla="*/ 85 h 157"/>
                <a:gd name="T64" fmla="*/ 93 w 150"/>
                <a:gd name="T65" fmla="*/ 74 h 157"/>
                <a:gd name="T66" fmla="*/ 104 w 150"/>
                <a:gd name="T67" fmla="*/ 62 h 157"/>
                <a:gd name="T68" fmla="*/ 117 w 150"/>
                <a:gd name="T69" fmla="*/ 51 h 157"/>
                <a:gd name="T70" fmla="*/ 131 w 150"/>
                <a:gd name="T71" fmla="*/ 39 h 157"/>
                <a:gd name="T72" fmla="*/ 150 w 150"/>
                <a:gd name="T73" fmla="*/ 28 h 157"/>
                <a:gd name="T74" fmla="*/ 129 w 150"/>
                <a:gd name="T75" fmla="*/ 0 h 157"/>
                <a:gd name="T76" fmla="*/ 129 w 150"/>
                <a:gd name="T7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0" h="157">
                  <a:moveTo>
                    <a:pt x="129" y="0"/>
                  </a:moveTo>
                  <a:lnTo>
                    <a:pt x="125" y="0"/>
                  </a:lnTo>
                  <a:lnTo>
                    <a:pt x="123" y="1"/>
                  </a:lnTo>
                  <a:lnTo>
                    <a:pt x="117" y="5"/>
                  </a:lnTo>
                  <a:lnTo>
                    <a:pt x="110" y="13"/>
                  </a:lnTo>
                  <a:lnTo>
                    <a:pt x="98" y="19"/>
                  </a:lnTo>
                  <a:lnTo>
                    <a:pt x="91" y="28"/>
                  </a:lnTo>
                  <a:lnTo>
                    <a:pt x="79" y="38"/>
                  </a:lnTo>
                  <a:lnTo>
                    <a:pt x="70" y="49"/>
                  </a:lnTo>
                  <a:lnTo>
                    <a:pt x="59" y="60"/>
                  </a:lnTo>
                  <a:lnTo>
                    <a:pt x="47" y="72"/>
                  </a:lnTo>
                  <a:lnTo>
                    <a:pt x="34" y="85"/>
                  </a:lnTo>
                  <a:lnTo>
                    <a:pt x="26" y="98"/>
                  </a:lnTo>
                  <a:lnTo>
                    <a:pt x="17" y="112"/>
                  </a:lnTo>
                  <a:lnTo>
                    <a:pt x="9" y="125"/>
                  </a:lnTo>
                  <a:lnTo>
                    <a:pt x="1" y="138"/>
                  </a:lnTo>
                  <a:lnTo>
                    <a:pt x="0" y="152"/>
                  </a:lnTo>
                  <a:lnTo>
                    <a:pt x="1" y="157"/>
                  </a:lnTo>
                  <a:lnTo>
                    <a:pt x="17" y="157"/>
                  </a:lnTo>
                  <a:lnTo>
                    <a:pt x="24" y="155"/>
                  </a:lnTo>
                  <a:lnTo>
                    <a:pt x="32" y="155"/>
                  </a:lnTo>
                  <a:lnTo>
                    <a:pt x="36" y="154"/>
                  </a:lnTo>
                  <a:lnTo>
                    <a:pt x="39" y="154"/>
                  </a:lnTo>
                  <a:lnTo>
                    <a:pt x="39" y="152"/>
                  </a:lnTo>
                  <a:lnTo>
                    <a:pt x="41" y="144"/>
                  </a:lnTo>
                  <a:lnTo>
                    <a:pt x="45" y="136"/>
                  </a:lnTo>
                  <a:lnTo>
                    <a:pt x="47" y="131"/>
                  </a:lnTo>
                  <a:lnTo>
                    <a:pt x="53" y="123"/>
                  </a:lnTo>
                  <a:lnTo>
                    <a:pt x="60" y="116"/>
                  </a:lnTo>
                  <a:lnTo>
                    <a:pt x="64" y="106"/>
                  </a:lnTo>
                  <a:lnTo>
                    <a:pt x="72" y="95"/>
                  </a:lnTo>
                  <a:lnTo>
                    <a:pt x="81" y="85"/>
                  </a:lnTo>
                  <a:lnTo>
                    <a:pt x="93" y="74"/>
                  </a:lnTo>
                  <a:lnTo>
                    <a:pt x="104" y="62"/>
                  </a:lnTo>
                  <a:lnTo>
                    <a:pt x="117" y="51"/>
                  </a:lnTo>
                  <a:lnTo>
                    <a:pt x="131" y="39"/>
                  </a:lnTo>
                  <a:lnTo>
                    <a:pt x="150" y="28"/>
                  </a:lnTo>
                  <a:lnTo>
                    <a:pt x="129" y="0"/>
                  </a:lnTo>
                  <a:lnTo>
                    <a:pt x="12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20" name="Freeform 296"/>
            <p:cNvSpPr>
              <a:spLocks/>
            </p:cNvSpPr>
            <p:nvPr/>
          </p:nvSpPr>
          <p:spPr bwMode="auto">
            <a:xfrm>
              <a:off x="2835" y="3619"/>
              <a:ext cx="6" cy="12"/>
            </a:xfrm>
            <a:custGeom>
              <a:avLst/>
              <a:gdLst>
                <a:gd name="T0" fmla="*/ 0 w 42"/>
                <a:gd name="T1" fmla="*/ 5 h 76"/>
                <a:gd name="T2" fmla="*/ 2 w 42"/>
                <a:gd name="T3" fmla="*/ 76 h 76"/>
                <a:gd name="T4" fmla="*/ 42 w 42"/>
                <a:gd name="T5" fmla="*/ 76 h 76"/>
                <a:gd name="T6" fmla="*/ 30 w 42"/>
                <a:gd name="T7" fmla="*/ 0 h 76"/>
                <a:gd name="T8" fmla="*/ 0 w 42"/>
                <a:gd name="T9" fmla="*/ 5 h 76"/>
                <a:gd name="T10" fmla="*/ 0 w 42"/>
                <a:gd name="T11" fmla="*/ 5 h 76"/>
              </a:gdLst>
              <a:ahLst/>
              <a:cxnLst>
                <a:cxn ang="0">
                  <a:pos x="T0" y="T1"/>
                </a:cxn>
                <a:cxn ang="0">
                  <a:pos x="T2" y="T3"/>
                </a:cxn>
                <a:cxn ang="0">
                  <a:pos x="T4" y="T5"/>
                </a:cxn>
                <a:cxn ang="0">
                  <a:pos x="T6" y="T7"/>
                </a:cxn>
                <a:cxn ang="0">
                  <a:pos x="T8" y="T9"/>
                </a:cxn>
                <a:cxn ang="0">
                  <a:pos x="T10" y="T11"/>
                </a:cxn>
              </a:cxnLst>
              <a:rect l="0" t="0" r="r" b="b"/>
              <a:pathLst>
                <a:path w="42" h="76">
                  <a:moveTo>
                    <a:pt x="0" y="5"/>
                  </a:moveTo>
                  <a:lnTo>
                    <a:pt x="2" y="76"/>
                  </a:lnTo>
                  <a:lnTo>
                    <a:pt x="42" y="76"/>
                  </a:lnTo>
                  <a:lnTo>
                    <a:pt x="30" y="0"/>
                  </a:lnTo>
                  <a:lnTo>
                    <a:pt x="0" y="5"/>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21" name="Freeform 297"/>
            <p:cNvSpPr>
              <a:spLocks/>
            </p:cNvSpPr>
            <p:nvPr/>
          </p:nvSpPr>
          <p:spPr bwMode="auto">
            <a:xfrm>
              <a:off x="2648" y="3534"/>
              <a:ext cx="5" cy="33"/>
            </a:xfrm>
            <a:custGeom>
              <a:avLst/>
              <a:gdLst>
                <a:gd name="T0" fmla="*/ 4 w 38"/>
                <a:gd name="T1" fmla="*/ 0 h 212"/>
                <a:gd name="T2" fmla="*/ 0 w 38"/>
                <a:gd name="T3" fmla="*/ 212 h 212"/>
                <a:gd name="T4" fmla="*/ 38 w 38"/>
                <a:gd name="T5" fmla="*/ 212 h 212"/>
                <a:gd name="T6" fmla="*/ 34 w 38"/>
                <a:gd name="T7" fmla="*/ 0 h 212"/>
                <a:gd name="T8" fmla="*/ 4 w 38"/>
                <a:gd name="T9" fmla="*/ 0 h 212"/>
                <a:gd name="T10" fmla="*/ 4 w 38"/>
                <a:gd name="T11" fmla="*/ 0 h 212"/>
              </a:gdLst>
              <a:ahLst/>
              <a:cxnLst>
                <a:cxn ang="0">
                  <a:pos x="T0" y="T1"/>
                </a:cxn>
                <a:cxn ang="0">
                  <a:pos x="T2" y="T3"/>
                </a:cxn>
                <a:cxn ang="0">
                  <a:pos x="T4" y="T5"/>
                </a:cxn>
                <a:cxn ang="0">
                  <a:pos x="T6" y="T7"/>
                </a:cxn>
                <a:cxn ang="0">
                  <a:pos x="T8" y="T9"/>
                </a:cxn>
                <a:cxn ang="0">
                  <a:pos x="T10" y="T11"/>
                </a:cxn>
              </a:cxnLst>
              <a:rect l="0" t="0" r="r" b="b"/>
              <a:pathLst>
                <a:path w="38" h="212">
                  <a:moveTo>
                    <a:pt x="4" y="0"/>
                  </a:moveTo>
                  <a:lnTo>
                    <a:pt x="0" y="212"/>
                  </a:lnTo>
                  <a:lnTo>
                    <a:pt x="38" y="212"/>
                  </a:lnTo>
                  <a:lnTo>
                    <a:pt x="34" y="0"/>
                  </a:lnTo>
                  <a:lnTo>
                    <a:pt x="4" y="0"/>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22" name="Freeform 298"/>
            <p:cNvSpPr>
              <a:spLocks/>
            </p:cNvSpPr>
            <p:nvPr/>
          </p:nvSpPr>
          <p:spPr bwMode="auto">
            <a:xfrm>
              <a:off x="2549" y="3727"/>
              <a:ext cx="9" cy="15"/>
            </a:xfrm>
            <a:custGeom>
              <a:avLst/>
              <a:gdLst>
                <a:gd name="T0" fmla="*/ 36 w 65"/>
                <a:gd name="T1" fmla="*/ 0 h 99"/>
                <a:gd name="T2" fmla="*/ 0 w 65"/>
                <a:gd name="T3" fmla="*/ 97 h 99"/>
                <a:gd name="T4" fmla="*/ 40 w 65"/>
                <a:gd name="T5" fmla="*/ 99 h 99"/>
                <a:gd name="T6" fmla="*/ 40 w 65"/>
                <a:gd name="T7" fmla="*/ 95 h 99"/>
                <a:gd name="T8" fmla="*/ 40 w 65"/>
                <a:gd name="T9" fmla="*/ 89 h 99"/>
                <a:gd name="T10" fmla="*/ 42 w 65"/>
                <a:gd name="T11" fmla="*/ 82 h 99"/>
                <a:gd name="T12" fmla="*/ 46 w 65"/>
                <a:gd name="T13" fmla="*/ 70 h 99"/>
                <a:gd name="T14" fmla="*/ 50 w 65"/>
                <a:gd name="T15" fmla="*/ 57 h 99"/>
                <a:gd name="T16" fmla="*/ 54 w 65"/>
                <a:gd name="T17" fmla="*/ 42 h 99"/>
                <a:gd name="T18" fmla="*/ 59 w 65"/>
                <a:gd name="T19" fmla="*/ 29 h 99"/>
                <a:gd name="T20" fmla="*/ 65 w 65"/>
                <a:gd name="T21" fmla="*/ 15 h 99"/>
                <a:gd name="T22" fmla="*/ 59 w 65"/>
                <a:gd name="T23" fmla="*/ 10 h 99"/>
                <a:gd name="T24" fmla="*/ 52 w 65"/>
                <a:gd name="T25" fmla="*/ 4 h 99"/>
                <a:gd name="T26" fmla="*/ 40 w 65"/>
                <a:gd name="T27" fmla="*/ 0 h 99"/>
                <a:gd name="T28" fmla="*/ 36 w 65"/>
                <a:gd name="T29" fmla="*/ 0 h 99"/>
                <a:gd name="T30" fmla="*/ 36 w 65"/>
                <a:gd name="T31"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99">
                  <a:moveTo>
                    <a:pt x="36" y="0"/>
                  </a:moveTo>
                  <a:lnTo>
                    <a:pt x="0" y="97"/>
                  </a:lnTo>
                  <a:lnTo>
                    <a:pt x="40" y="99"/>
                  </a:lnTo>
                  <a:lnTo>
                    <a:pt x="40" y="95"/>
                  </a:lnTo>
                  <a:lnTo>
                    <a:pt x="40" y="89"/>
                  </a:lnTo>
                  <a:lnTo>
                    <a:pt x="42" y="82"/>
                  </a:lnTo>
                  <a:lnTo>
                    <a:pt x="46" y="70"/>
                  </a:lnTo>
                  <a:lnTo>
                    <a:pt x="50" y="57"/>
                  </a:lnTo>
                  <a:lnTo>
                    <a:pt x="54" y="42"/>
                  </a:lnTo>
                  <a:lnTo>
                    <a:pt x="59" y="29"/>
                  </a:lnTo>
                  <a:lnTo>
                    <a:pt x="65" y="15"/>
                  </a:lnTo>
                  <a:lnTo>
                    <a:pt x="59" y="10"/>
                  </a:lnTo>
                  <a:lnTo>
                    <a:pt x="52" y="4"/>
                  </a:lnTo>
                  <a:lnTo>
                    <a:pt x="40" y="0"/>
                  </a:lnTo>
                  <a:lnTo>
                    <a:pt x="36" y="0"/>
                  </a:lnTo>
                  <a:lnTo>
                    <a:pt x="3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23" name="Freeform 299"/>
            <p:cNvSpPr>
              <a:spLocks/>
            </p:cNvSpPr>
            <p:nvPr/>
          </p:nvSpPr>
          <p:spPr bwMode="auto">
            <a:xfrm>
              <a:off x="2613" y="3726"/>
              <a:ext cx="10" cy="13"/>
            </a:xfrm>
            <a:custGeom>
              <a:avLst/>
              <a:gdLst>
                <a:gd name="T0" fmla="*/ 40 w 72"/>
                <a:gd name="T1" fmla="*/ 0 h 88"/>
                <a:gd name="T2" fmla="*/ 72 w 72"/>
                <a:gd name="T3" fmla="*/ 88 h 88"/>
                <a:gd name="T4" fmla="*/ 27 w 72"/>
                <a:gd name="T5" fmla="*/ 88 h 88"/>
                <a:gd name="T6" fmla="*/ 27 w 72"/>
                <a:gd name="T7" fmla="*/ 86 h 88"/>
                <a:gd name="T8" fmla="*/ 27 w 72"/>
                <a:gd name="T9" fmla="*/ 80 h 88"/>
                <a:gd name="T10" fmla="*/ 25 w 72"/>
                <a:gd name="T11" fmla="*/ 69 h 88"/>
                <a:gd name="T12" fmla="*/ 23 w 72"/>
                <a:gd name="T13" fmla="*/ 59 h 88"/>
                <a:gd name="T14" fmla="*/ 19 w 72"/>
                <a:gd name="T15" fmla="*/ 46 h 88"/>
                <a:gd name="T16" fmla="*/ 15 w 72"/>
                <a:gd name="T17" fmla="*/ 33 h 88"/>
                <a:gd name="T18" fmla="*/ 8 w 72"/>
                <a:gd name="T19" fmla="*/ 19 h 88"/>
                <a:gd name="T20" fmla="*/ 0 w 72"/>
                <a:gd name="T21" fmla="*/ 8 h 88"/>
                <a:gd name="T22" fmla="*/ 40 w 72"/>
                <a:gd name="T23" fmla="*/ 0 h 88"/>
                <a:gd name="T24" fmla="*/ 40 w 72"/>
                <a:gd name="T2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88">
                  <a:moveTo>
                    <a:pt x="40" y="0"/>
                  </a:moveTo>
                  <a:lnTo>
                    <a:pt x="72" y="88"/>
                  </a:lnTo>
                  <a:lnTo>
                    <a:pt x="27" y="88"/>
                  </a:lnTo>
                  <a:lnTo>
                    <a:pt x="27" y="86"/>
                  </a:lnTo>
                  <a:lnTo>
                    <a:pt x="27" y="80"/>
                  </a:lnTo>
                  <a:lnTo>
                    <a:pt x="25" y="69"/>
                  </a:lnTo>
                  <a:lnTo>
                    <a:pt x="23" y="59"/>
                  </a:lnTo>
                  <a:lnTo>
                    <a:pt x="19" y="46"/>
                  </a:lnTo>
                  <a:lnTo>
                    <a:pt x="15" y="33"/>
                  </a:lnTo>
                  <a:lnTo>
                    <a:pt x="8" y="19"/>
                  </a:lnTo>
                  <a:lnTo>
                    <a:pt x="0" y="8"/>
                  </a:lnTo>
                  <a:lnTo>
                    <a:pt x="40" y="0"/>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24" name="Freeform 300"/>
            <p:cNvSpPr>
              <a:spLocks/>
            </p:cNvSpPr>
            <p:nvPr/>
          </p:nvSpPr>
          <p:spPr bwMode="auto">
            <a:xfrm>
              <a:off x="2789" y="3516"/>
              <a:ext cx="31" cy="15"/>
            </a:xfrm>
            <a:custGeom>
              <a:avLst/>
              <a:gdLst>
                <a:gd name="T0" fmla="*/ 26 w 228"/>
                <a:gd name="T1" fmla="*/ 99 h 99"/>
                <a:gd name="T2" fmla="*/ 26 w 228"/>
                <a:gd name="T3" fmla="*/ 95 h 99"/>
                <a:gd name="T4" fmla="*/ 28 w 228"/>
                <a:gd name="T5" fmla="*/ 87 h 99"/>
                <a:gd name="T6" fmla="*/ 34 w 228"/>
                <a:gd name="T7" fmla="*/ 76 h 99"/>
                <a:gd name="T8" fmla="*/ 43 w 228"/>
                <a:gd name="T9" fmla="*/ 65 h 99"/>
                <a:gd name="T10" fmla="*/ 47 w 228"/>
                <a:gd name="T11" fmla="*/ 57 h 99"/>
                <a:gd name="T12" fmla="*/ 53 w 228"/>
                <a:gd name="T13" fmla="*/ 51 h 99"/>
                <a:gd name="T14" fmla="*/ 60 w 228"/>
                <a:gd name="T15" fmla="*/ 44 h 99"/>
                <a:gd name="T16" fmla="*/ 70 w 228"/>
                <a:gd name="T17" fmla="*/ 40 h 99"/>
                <a:gd name="T18" fmla="*/ 79 w 228"/>
                <a:gd name="T19" fmla="*/ 34 h 99"/>
                <a:gd name="T20" fmla="*/ 89 w 228"/>
                <a:gd name="T21" fmla="*/ 32 h 99"/>
                <a:gd name="T22" fmla="*/ 100 w 228"/>
                <a:gd name="T23" fmla="*/ 28 h 99"/>
                <a:gd name="T24" fmla="*/ 116 w 228"/>
                <a:gd name="T25" fmla="*/ 30 h 99"/>
                <a:gd name="T26" fmla="*/ 127 w 228"/>
                <a:gd name="T27" fmla="*/ 30 h 99"/>
                <a:gd name="T28" fmla="*/ 138 w 228"/>
                <a:gd name="T29" fmla="*/ 34 h 99"/>
                <a:gd name="T30" fmla="*/ 150 w 228"/>
                <a:gd name="T31" fmla="*/ 36 h 99"/>
                <a:gd name="T32" fmla="*/ 159 w 228"/>
                <a:gd name="T33" fmla="*/ 40 h 99"/>
                <a:gd name="T34" fmla="*/ 167 w 228"/>
                <a:gd name="T35" fmla="*/ 45 h 99"/>
                <a:gd name="T36" fmla="*/ 176 w 228"/>
                <a:gd name="T37" fmla="*/ 51 h 99"/>
                <a:gd name="T38" fmla="*/ 182 w 228"/>
                <a:gd name="T39" fmla="*/ 57 h 99"/>
                <a:gd name="T40" fmla="*/ 190 w 228"/>
                <a:gd name="T41" fmla="*/ 65 h 99"/>
                <a:gd name="T42" fmla="*/ 197 w 228"/>
                <a:gd name="T43" fmla="*/ 74 h 99"/>
                <a:gd name="T44" fmla="*/ 205 w 228"/>
                <a:gd name="T45" fmla="*/ 87 h 99"/>
                <a:gd name="T46" fmla="*/ 209 w 228"/>
                <a:gd name="T47" fmla="*/ 93 h 99"/>
                <a:gd name="T48" fmla="*/ 211 w 228"/>
                <a:gd name="T49" fmla="*/ 97 h 99"/>
                <a:gd name="T50" fmla="*/ 228 w 228"/>
                <a:gd name="T51" fmla="*/ 66 h 99"/>
                <a:gd name="T52" fmla="*/ 224 w 228"/>
                <a:gd name="T53" fmla="*/ 61 h 99"/>
                <a:gd name="T54" fmla="*/ 218 w 228"/>
                <a:gd name="T55" fmla="*/ 53 h 99"/>
                <a:gd name="T56" fmla="*/ 211 w 228"/>
                <a:gd name="T57" fmla="*/ 42 h 99"/>
                <a:gd name="T58" fmla="*/ 197 w 228"/>
                <a:gd name="T59" fmla="*/ 32 h 99"/>
                <a:gd name="T60" fmla="*/ 190 w 228"/>
                <a:gd name="T61" fmla="*/ 25 h 99"/>
                <a:gd name="T62" fmla="*/ 182 w 228"/>
                <a:gd name="T63" fmla="*/ 19 h 99"/>
                <a:gd name="T64" fmla="*/ 171 w 228"/>
                <a:gd name="T65" fmla="*/ 13 h 99"/>
                <a:gd name="T66" fmla="*/ 163 w 228"/>
                <a:gd name="T67" fmla="*/ 7 h 99"/>
                <a:gd name="T68" fmla="*/ 152 w 228"/>
                <a:gd name="T69" fmla="*/ 4 h 99"/>
                <a:gd name="T70" fmla="*/ 140 w 228"/>
                <a:gd name="T71" fmla="*/ 0 h 99"/>
                <a:gd name="T72" fmla="*/ 127 w 228"/>
                <a:gd name="T73" fmla="*/ 0 h 99"/>
                <a:gd name="T74" fmla="*/ 116 w 228"/>
                <a:gd name="T75" fmla="*/ 0 h 99"/>
                <a:gd name="T76" fmla="*/ 100 w 228"/>
                <a:gd name="T77" fmla="*/ 0 h 99"/>
                <a:gd name="T78" fmla="*/ 87 w 228"/>
                <a:gd name="T79" fmla="*/ 0 h 99"/>
                <a:gd name="T80" fmla="*/ 74 w 228"/>
                <a:gd name="T81" fmla="*/ 4 h 99"/>
                <a:gd name="T82" fmla="*/ 66 w 228"/>
                <a:gd name="T83" fmla="*/ 9 h 99"/>
                <a:gd name="T84" fmla="*/ 53 w 228"/>
                <a:gd name="T85" fmla="*/ 13 h 99"/>
                <a:gd name="T86" fmla="*/ 45 w 228"/>
                <a:gd name="T87" fmla="*/ 21 h 99"/>
                <a:gd name="T88" fmla="*/ 36 w 228"/>
                <a:gd name="T89" fmla="*/ 26 h 99"/>
                <a:gd name="T90" fmla="*/ 28 w 228"/>
                <a:gd name="T91" fmla="*/ 34 h 99"/>
                <a:gd name="T92" fmla="*/ 15 w 228"/>
                <a:gd name="T93" fmla="*/ 45 h 99"/>
                <a:gd name="T94" fmla="*/ 7 w 228"/>
                <a:gd name="T95" fmla="*/ 59 h 99"/>
                <a:gd name="T96" fmla="*/ 0 w 228"/>
                <a:gd name="T97" fmla="*/ 68 h 99"/>
                <a:gd name="T98" fmla="*/ 0 w 228"/>
                <a:gd name="T99" fmla="*/ 76 h 99"/>
                <a:gd name="T100" fmla="*/ 26 w 228"/>
                <a:gd name="T101" fmla="*/ 99 h 99"/>
                <a:gd name="T102" fmla="*/ 26 w 228"/>
                <a:gd name="T103"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8" h="99">
                  <a:moveTo>
                    <a:pt x="26" y="99"/>
                  </a:moveTo>
                  <a:lnTo>
                    <a:pt x="26" y="95"/>
                  </a:lnTo>
                  <a:lnTo>
                    <a:pt x="28" y="87"/>
                  </a:lnTo>
                  <a:lnTo>
                    <a:pt x="34" y="76"/>
                  </a:lnTo>
                  <a:lnTo>
                    <a:pt x="43" y="65"/>
                  </a:lnTo>
                  <a:lnTo>
                    <a:pt x="47" y="57"/>
                  </a:lnTo>
                  <a:lnTo>
                    <a:pt x="53" y="51"/>
                  </a:lnTo>
                  <a:lnTo>
                    <a:pt x="60" y="44"/>
                  </a:lnTo>
                  <a:lnTo>
                    <a:pt x="70" y="40"/>
                  </a:lnTo>
                  <a:lnTo>
                    <a:pt x="79" y="34"/>
                  </a:lnTo>
                  <a:lnTo>
                    <a:pt x="89" y="32"/>
                  </a:lnTo>
                  <a:lnTo>
                    <a:pt x="100" y="28"/>
                  </a:lnTo>
                  <a:lnTo>
                    <a:pt x="116" y="30"/>
                  </a:lnTo>
                  <a:lnTo>
                    <a:pt x="127" y="30"/>
                  </a:lnTo>
                  <a:lnTo>
                    <a:pt x="138" y="34"/>
                  </a:lnTo>
                  <a:lnTo>
                    <a:pt x="150" y="36"/>
                  </a:lnTo>
                  <a:lnTo>
                    <a:pt x="159" y="40"/>
                  </a:lnTo>
                  <a:lnTo>
                    <a:pt x="167" y="45"/>
                  </a:lnTo>
                  <a:lnTo>
                    <a:pt x="176" y="51"/>
                  </a:lnTo>
                  <a:lnTo>
                    <a:pt x="182" y="57"/>
                  </a:lnTo>
                  <a:lnTo>
                    <a:pt x="190" y="65"/>
                  </a:lnTo>
                  <a:lnTo>
                    <a:pt x="197" y="74"/>
                  </a:lnTo>
                  <a:lnTo>
                    <a:pt x="205" y="87"/>
                  </a:lnTo>
                  <a:lnTo>
                    <a:pt x="209" y="93"/>
                  </a:lnTo>
                  <a:lnTo>
                    <a:pt x="211" y="97"/>
                  </a:lnTo>
                  <a:lnTo>
                    <a:pt x="228" y="66"/>
                  </a:lnTo>
                  <a:lnTo>
                    <a:pt x="224" y="61"/>
                  </a:lnTo>
                  <a:lnTo>
                    <a:pt x="218" y="53"/>
                  </a:lnTo>
                  <a:lnTo>
                    <a:pt x="211" y="42"/>
                  </a:lnTo>
                  <a:lnTo>
                    <a:pt x="197" y="32"/>
                  </a:lnTo>
                  <a:lnTo>
                    <a:pt x="190" y="25"/>
                  </a:lnTo>
                  <a:lnTo>
                    <a:pt x="182" y="19"/>
                  </a:lnTo>
                  <a:lnTo>
                    <a:pt x="171" y="13"/>
                  </a:lnTo>
                  <a:lnTo>
                    <a:pt x="163" y="7"/>
                  </a:lnTo>
                  <a:lnTo>
                    <a:pt x="152" y="4"/>
                  </a:lnTo>
                  <a:lnTo>
                    <a:pt x="140" y="0"/>
                  </a:lnTo>
                  <a:lnTo>
                    <a:pt x="127" y="0"/>
                  </a:lnTo>
                  <a:lnTo>
                    <a:pt x="116" y="0"/>
                  </a:lnTo>
                  <a:lnTo>
                    <a:pt x="100" y="0"/>
                  </a:lnTo>
                  <a:lnTo>
                    <a:pt x="87" y="0"/>
                  </a:lnTo>
                  <a:lnTo>
                    <a:pt x="74" y="4"/>
                  </a:lnTo>
                  <a:lnTo>
                    <a:pt x="66" y="9"/>
                  </a:lnTo>
                  <a:lnTo>
                    <a:pt x="53" y="13"/>
                  </a:lnTo>
                  <a:lnTo>
                    <a:pt x="45" y="21"/>
                  </a:lnTo>
                  <a:lnTo>
                    <a:pt x="36" y="26"/>
                  </a:lnTo>
                  <a:lnTo>
                    <a:pt x="28" y="34"/>
                  </a:lnTo>
                  <a:lnTo>
                    <a:pt x="15" y="45"/>
                  </a:lnTo>
                  <a:lnTo>
                    <a:pt x="7" y="59"/>
                  </a:lnTo>
                  <a:lnTo>
                    <a:pt x="0" y="68"/>
                  </a:lnTo>
                  <a:lnTo>
                    <a:pt x="0" y="76"/>
                  </a:lnTo>
                  <a:lnTo>
                    <a:pt x="26" y="99"/>
                  </a:lnTo>
                  <a:lnTo>
                    <a:pt x="26" y="9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25" name="Freeform 301"/>
            <p:cNvSpPr>
              <a:spLocks/>
            </p:cNvSpPr>
            <p:nvPr/>
          </p:nvSpPr>
          <p:spPr bwMode="auto">
            <a:xfrm>
              <a:off x="2551" y="3416"/>
              <a:ext cx="8" cy="104"/>
            </a:xfrm>
            <a:custGeom>
              <a:avLst/>
              <a:gdLst>
                <a:gd name="T0" fmla="*/ 42 w 57"/>
                <a:gd name="T1" fmla="*/ 0 h 674"/>
                <a:gd name="T2" fmla="*/ 42 w 57"/>
                <a:gd name="T3" fmla="*/ 4 h 674"/>
                <a:gd name="T4" fmla="*/ 42 w 57"/>
                <a:gd name="T5" fmla="*/ 15 h 674"/>
                <a:gd name="T6" fmla="*/ 42 w 57"/>
                <a:gd name="T7" fmla="*/ 30 h 674"/>
                <a:gd name="T8" fmla="*/ 42 w 57"/>
                <a:gd name="T9" fmla="*/ 55 h 674"/>
                <a:gd name="T10" fmla="*/ 42 w 57"/>
                <a:gd name="T11" fmla="*/ 83 h 674"/>
                <a:gd name="T12" fmla="*/ 42 w 57"/>
                <a:gd name="T13" fmla="*/ 118 h 674"/>
                <a:gd name="T14" fmla="*/ 42 w 57"/>
                <a:gd name="T15" fmla="*/ 158 h 674"/>
                <a:gd name="T16" fmla="*/ 42 w 57"/>
                <a:gd name="T17" fmla="*/ 203 h 674"/>
                <a:gd name="T18" fmla="*/ 42 w 57"/>
                <a:gd name="T19" fmla="*/ 251 h 674"/>
                <a:gd name="T20" fmla="*/ 42 w 57"/>
                <a:gd name="T21" fmla="*/ 302 h 674"/>
                <a:gd name="T22" fmla="*/ 44 w 57"/>
                <a:gd name="T23" fmla="*/ 357 h 674"/>
                <a:gd name="T24" fmla="*/ 48 w 57"/>
                <a:gd name="T25" fmla="*/ 416 h 674"/>
                <a:gd name="T26" fmla="*/ 48 w 57"/>
                <a:gd name="T27" fmla="*/ 477 h 674"/>
                <a:gd name="T28" fmla="*/ 50 w 57"/>
                <a:gd name="T29" fmla="*/ 540 h 674"/>
                <a:gd name="T30" fmla="*/ 54 w 57"/>
                <a:gd name="T31" fmla="*/ 604 h 674"/>
                <a:gd name="T32" fmla="*/ 57 w 57"/>
                <a:gd name="T33" fmla="*/ 671 h 674"/>
                <a:gd name="T34" fmla="*/ 14 w 57"/>
                <a:gd name="T35" fmla="*/ 674 h 674"/>
                <a:gd name="T36" fmla="*/ 12 w 57"/>
                <a:gd name="T37" fmla="*/ 669 h 674"/>
                <a:gd name="T38" fmla="*/ 12 w 57"/>
                <a:gd name="T39" fmla="*/ 655 h 674"/>
                <a:gd name="T40" fmla="*/ 10 w 57"/>
                <a:gd name="T41" fmla="*/ 635 h 674"/>
                <a:gd name="T42" fmla="*/ 10 w 57"/>
                <a:gd name="T43" fmla="*/ 608 h 674"/>
                <a:gd name="T44" fmla="*/ 8 w 57"/>
                <a:gd name="T45" fmla="*/ 572 h 674"/>
                <a:gd name="T46" fmla="*/ 8 w 57"/>
                <a:gd name="T47" fmla="*/ 532 h 674"/>
                <a:gd name="T48" fmla="*/ 6 w 57"/>
                <a:gd name="T49" fmla="*/ 486 h 674"/>
                <a:gd name="T50" fmla="*/ 6 w 57"/>
                <a:gd name="T51" fmla="*/ 439 h 674"/>
                <a:gd name="T52" fmla="*/ 4 w 57"/>
                <a:gd name="T53" fmla="*/ 386 h 674"/>
                <a:gd name="T54" fmla="*/ 2 w 57"/>
                <a:gd name="T55" fmla="*/ 330 h 674"/>
                <a:gd name="T56" fmla="*/ 2 w 57"/>
                <a:gd name="T57" fmla="*/ 275 h 674"/>
                <a:gd name="T58" fmla="*/ 2 w 57"/>
                <a:gd name="T59" fmla="*/ 220 h 674"/>
                <a:gd name="T60" fmla="*/ 0 w 57"/>
                <a:gd name="T61" fmla="*/ 163 h 674"/>
                <a:gd name="T62" fmla="*/ 0 w 57"/>
                <a:gd name="T63" fmla="*/ 108 h 674"/>
                <a:gd name="T64" fmla="*/ 0 w 57"/>
                <a:gd name="T65" fmla="*/ 55 h 674"/>
                <a:gd name="T66" fmla="*/ 0 w 57"/>
                <a:gd name="T67" fmla="*/ 5 h 674"/>
                <a:gd name="T68" fmla="*/ 42 w 57"/>
                <a:gd name="T69" fmla="*/ 0 h 674"/>
                <a:gd name="T70" fmla="*/ 42 w 57"/>
                <a:gd name="T71" fmla="*/ 0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 h="674">
                  <a:moveTo>
                    <a:pt x="42" y="0"/>
                  </a:moveTo>
                  <a:lnTo>
                    <a:pt x="42" y="4"/>
                  </a:lnTo>
                  <a:lnTo>
                    <a:pt x="42" y="15"/>
                  </a:lnTo>
                  <a:lnTo>
                    <a:pt x="42" y="30"/>
                  </a:lnTo>
                  <a:lnTo>
                    <a:pt x="42" y="55"/>
                  </a:lnTo>
                  <a:lnTo>
                    <a:pt x="42" y="83"/>
                  </a:lnTo>
                  <a:lnTo>
                    <a:pt x="42" y="118"/>
                  </a:lnTo>
                  <a:lnTo>
                    <a:pt x="42" y="158"/>
                  </a:lnTo>
                  <a:lnTo>
                    <a:pt x="42" y="203"/>
                  </a:lnTo>
                  <a:lnTo>
                    <a:pt x="42" y="251"/>
                  </a:lnTo>
                  <a:lnTo>
                    <a:pt x="42" y="302"/>
                  </a:lnTo>
                  <a:lnTo>
                    <a:pt x="44" y="357"/>
                  </a:lnTo>
                  <a:lnTo>
                    <a:pt x="48" y="416"/>
                  </a:lnTo>
                  <a:lnTo>
                    <a:pt x="48" y="477"/>
                  </a:lnTo>
                  <a:lnTo>
                    <a:pt x="50" y="540"/>
                  </a:lnTo>
                  <a:lnTo>
                    <a:pt x="54" y="604"/>
                  </a:lnTo>
                  <a:lnTo>
                    <a:pt x="57" y="671"/>
                  </a:lnTo>
                  <a:lnTo>
                    <a:pt x="14" y="674"/>
                  </a:lnTo>
                  <a:lnTo>
                    <a:pt x="12" y="669"/>
                  </a:lnTo>
                  <a:lnTo>
                    <a:pt x="12" y="655"/>
                  </a:lnTo>
                  <a:lnTo>
                    <a:pt x="10" y="635"/>
                  </a:lnTo>
                  <a:lnTo>
                    <a:pt x="10" y="608"/>
                  </a:lnTo>
                  <a:lnTo>
                    <a:pt x="8" y="572"/>
                  </a:lnTo>
                  <a:lnTo>
                    <a:pt x="8" y="532"/>
                  </a:lnTo>
                  <a:lnTo>
                    <a:pt x="6" y="486"/>
                  </a:lnTo>
                  <a:lnTo>
                    <a:pt x="6" y="439"/>
                  </a:lnTo>
                  <a:lnTo>
                    <a:pt x="4" y="386"/>
                  </a:lnTo>
                  <a:lnTo>
                    <a:pt x="2" y="330"/>
                  </a:lnTo>
                  <a:lnTo>
                    <a:pt x="2" y="275"/>
                  </a:lnTo>
                  <a:lnTo>
                    <a:pt x="2" y="220"/>
                  </a:lnTo>
                  <a:lnTo>
                    <a:pt x="0" y="163"/>
                  </a:lnTo>
                  <a:lnTo>
                    <a:pt x="0" y="108"/>
                  </a:lnTo>
                  <a:lnTo>
                    <a:pt x="0" y="55"/>
                  </a:lnTo>
                  <a:lnTo>
                    <a:pt x="0" y="5"/>
                  </a:lnTo>
                  <a:lnTo>
                    <a:pt x="42" y="0"/>
                  </a:lnTo>
                  <a:lnTo>
                    <a:pt x="4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26" name="Freeform 302"/>
            <p:cNvSpPr>
              <a:spLocks/>
            </p:cNvSpPr>
            <p:nvPr/>
          </p:nvSpPr>
          <p:spPr bwMode="auto">
            <a:xfrm>
              <a:off x="2573" y="3415"/>
              <a:ext cx="8" cy="104"/>
            </a:xfrm>
            <a:custGeom>
              <a:avLst/>
              <a:gdLst>
                <a:gd name="T0" fmla="*/ 15 w 53"/>
                <a:gd name="T1" fmla="*/ 0 h 675"/>
                <a:gd name="T2" fmla="*/ 13 w 53"/>
                <a:gd name="T3" fmla="*/ 2 h 675"/>
                <a:gd name="T4" fmla="*/ 13 w 53"/>
                <a:gd name="T5" fmla="*/ 13 h 675"/>
                <a:gd name="T6" fmla="*/ 13 w 53"/>
                <a:gd name="T7" fmla="*/ 29 h 675"/>
                <a:gd name="T8" fmla="*/ 13 w 53"/>
                <a:gd name="T9" fmla="*/ 53 h 675"/>
                <a:gd name="T10" fmla="*/ 13 w 53"/>
                <a:gd name="T11" fmla="*/ 82 h 675"/>
                <a:gd name="T12" fmla="*/ 13 w 53"/>
                <a:gd name="T13" fmla="*/ 116 h 675"/>
                <a:gd name="T14" fmla="*/ 13 w 53"/>
                <a:gd name="T15" fmla="*/ 156 h 675"/>
                <a:gd name="T16" fmla="*/ 13 w 53"/>
                <a:gd name="T17" fmla="*/ 202 h 675"/>
                <a:gd name="T18" fmla="*/ 12 w 53"/>
                <a:gd name="T19" fmla="*/ 249 h 675"/>
                <a:gd name="T20" fmla="*/ 10 w 53"/>
                <a:gd name="T21" fmla="*/ 300 h 675"/>
                <a:gd name="T22" fmla="*/ 8 w 53"/>
                <a:gd name="T23" fmla="*/ 355 h 675"/>
                <a:gd name="T24" fmla="*/ 8 w 53"/>
                <a:gd name="T25" fmla="*/ 414 h 675"/>
                <a:gd name="T26" fmla="*/ 6 w 53"/>
                <a:gd name="T27" fmla="*/ 475 h 675"/>
                <a:gd name="T28" fmla="*/ 4 w 53"/>
                <a:gd name="T29" fmla="*/ 536 h 675"/>
                <a:gd name="T30" fmla="*/ 2 w 53"/>
                <a:gd name="T31" fmla="*/ 601 h 675"/>
                <a:gd name="T32" fmla="*/ 0 w 53"/>
                <a:gd name="T33" fmla="*/ 667 h 675"/>
                <a:gd name="T34" fmla="*/ 42 w 53"/>
                <a:gd name="T35" fmla="*/ 675 h 675"/>
                <a:gd name="T36" fmla="*/ 42 w 53"/>
                <a:gd name="T37" fmla="*/ 667 h 675"/>
                <a:gd name="T38" fmla="*/ 42 w 53"/>
                <a:gd name="T39" fmla="*/ 654 h 675"/>
                <a:gd name="T40" fmla="*/ 42 w 53"/>
                <a:gd name="T41" fmla="*/ 633 h 675"/>
                <a:gd name="T42" fmla="*/ 44 w 53"/>
                <a:gd name="T43" fmla="*/ 606 h 675"/>
                <a:gd name="T44" fmla="*/ 44 w 53"/>
                <a:gd name="T45" fmla="*/ 570 h 675"/>
                <a:gd name="T46" fmla="*/ 46 w 53"/>
                <a:gd name="T47" fmla="*/ 530 h 675"/>
                <a:gd name="T48" fmla="*/ 46 w 53"/>
                <a:gd name="T49" fmla="*/ 485 h 675"/>
                <a:gd name="T50" fmla="*/ 48 w 53"/>
                <a:gd name="T51" fmla="*/ 437 h 675"/>
                <a:gd name="T52" fmla="*/ 48 w 53"/>
                <a:gd name="T53" fmla="*/ 384 h 675"/>
                <a:gd name="T54" fmla="*/ 50 w 53"/>
                <a:gd name="T55" fmla="*/ 331 h 675"/>
                <a:gd name="T56" fmla="*/ 50 w 53"/>
                <a:gd name="T57" fmla="*/ 274 h 675"/>
                <a:gd name="T58" fmla="*/ 52 w 53"/>
                <a:gd name="T59" fmla="*/ 219 h 675"/>
                <a:gd name="T60" fmla="*/ 52 w 53"/>
                <a:gd name="T61" fmla="*/ 160 h 675"/>
                <a:gd name="T62" fmla="*/ 52 w 53"/>
                <a:gd name="T63" fmla="*/ 105 h 675"/>
                <a:gd name="T64" fmla="*/ 52 w 53"/>
                <a:gd name="T65" fmla="*/ 53 h 675"/>
                <a:gd name="T66" fmla="*/ 53 w 53"/>
                <a:gd name="T67" fmla="*/ 2 h 675"/>
                <a:gd name="T68" fmla="*/ 15 w 53"/>
                <a:gd name="T69" fmla="*/ 0 h 675"/>
                <a:gd name="T70" fmla="*/ 15 w 53"/>
                <a:gd name="T71" fmla="*/ 0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675">
                  <a:moveTo>
                    <a:pt x="15" y="0"/>
                  </a:moveTo>
                  <a:lnTo>
                    <a:pt x="13" y="2"/>
                  </a:lnTo>
                  <a:lnTo>
                    <a:pt x="13" y="13"/>
                  </a:lnTo>
                  <a:lnTo>
                    <a:pt x="13" y="29"/>
                  </a:lnTo>
                  <a:lnTo>
                    <a:pt x="13" y="53"/>
                  </a:lnTo>
                  <a:lnTo>
                    <a:pt x="13" y="82"/>
                  </a:lnTo>
                  <a:lnTo>
                    <a:pt x="13" y="116"/>
                  </a:lnTo>
                  <a:lnTo>
                    <a:pt x="13" y="156"/>
                  </a:lnTo>
                  <a:lnTo>
                    <a:pt x="13" y="202"/>
                  </a:lnTo>
                  <a:lnTo>
                    <a:pt x="12" y="249"/>
                  </a:lnTo>
                  <a:lnTo>
                    <a:pt x="10" y="300"/>
                  </a:lnTo>
                  <a:lnTo>
                    <a:pt x="8" y="355"/>
                  </a:lnTo>
                  <a:lnTo>
                    <a:pt x="8" y="414"/>
                  </a:lnTo>
                  <a:lnTo>
                    <a:pt x="6" y="475"/>
                  </a:lnTo>
                  <a:lnTo>
                    <a:pt x="4" y="536"/>
                  </a:lnTo>
                  <a:lnTo>
                    <a:pt x="2" y="601"/>
                  </a:lnTo>
                  <a:lnTo>
                    <a:pt x="0" y="667"/>
                  </a:lnTo>
                  <a:lnTo>
                    <a:pt x="42" y="675"/>
                  </a:lnTo>
                  <a:lnTo>
                    <a:pt x="42" y="667"/>
                  </a:lnTo>
                  <a:lnTo>
                    <a:pt x="42" y="654"/>
                  </a:lnTo>
                  <a:lnTo>
                    <a:pt x="42" y="633"/>
                  </a:lnTo>
                  <a:lnTo>
                    <a:pt x="44" y="606"/>
                  </a:lnTo>
                  <a:lnTo>
                    <a:pt x="44" y="570"/>
                  </a:lnTo>
                  <a:lnTo>
                    <a:pt x="46" y="530"/>
                  </a:lnTo>
                  <a:lnTo>
                    <a:pt x="46" y="485"/>
                  </a:lnTo>
                  <a:lnTo>
                    <a:pt x="48" y="437"/>
                  </a:lnTo>
                  <a:lnTo>
                    <a:pt x="48" y="384"/>
                  </a:lnTo>
                  <a:lnTo>
                    <a:pt x="50" y="331"/>
                  </a:lnTo>
                  <a:lnTo>
                    <a:pt x="50" y="274"/>
                  </a:lnTo>
                  <a:lnTo>
                    <a:pt x="52" y="219"/>
                  </a:lnTo>
                  <a:lnTo>
                    <a:pt x="52" y="160"/>
                  </a:lnTo>
                  <a:lnTo>
                    <a:pt x="52" y="105"/>
                  </a:lnTo>
                  <a:lnTo>
                    <a:pt x="52" y="53"/>
                  </a:lnTo>
                  <a:lnTo>
                    <a:pt x="53" y="2"/>
                  </a:lnTo>
                  <a:lnTo>
                    <a:pt x="15" y="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27" name="Freeform 303"/>
            <p:cNvSpPr>
              <a:spLocks/>
            </p:cNvSpPr>
            <p:nvPr/>
          </p:nvSpPr>
          <p:spPr bwMode="auto">
            <a:xfrm>
              <a:off x="2751" y="3572"/>
              <a:ext cx="7" cy="8"/>
            </a:xfrm>
            <a:custGeom>
              <a:avLst/>
              <a:gdLst>
                <a:gd name="T0" fmla="*/ 0 w 49"/>
                <a:gd name="T1" fmla="*/ 4 h 55"/>
                <a:gd name="T2" fmla="*/ 0 w 49"/>
                <a:gd name="T3" fmla="*/ 8 h 55"/>
                <a:gd name="T4" fmla="*/ 2 w 49"/>
                <a:gd name="T5" fmla="*/ 23 h 55"/>
                <a:gd name="T6" fmla="*/ 4 w 49"/>
                <a:gd name="T7" fmla="*/ 28 h 55"/>
                <a:gd name="T8" fmla="*/ 4 w 49"/>
                <a:gd name="T9" fmla="*/ 36 h 55"/>
                <a:gd name="T10" fmla="*/ 5 w 49"/>
                <a:gd name="T11" fmla="*/ 42 h 55"/>
                <a:gd name="T12" fmla="*/ 9 w 49"/>
                <a:gd name="T13" fmla="*/ 47 h 55"/>
                <a:gd name="T14" fmla="*/ 49 w 49"/>
                <a:gd name="T15" fmla="*/ 55 h 55"/>
                <a:gd name="T16" fmla="*/ 47 w 49"/>
                <a:gd name="T17" fmla="*/ 53 h 55"/>
                <a:gd name="T18" fmla="*/ 45 w 49"/>
                <a:gd name="T19" fmla="*/ 47 h 55"/>
                <a:gd name="T20" fmla="*/ 42 w 49"/>
                <a:gd name="T21" fmla="*/ 38 h 55"/>
                <a:gd name="T22" fmla="*/ 42 w 49"/>
                <a:gd name="T23" fmla="*/ 28 h 55"/>
                <a:gd name="T24" fmla="*/ 36 w 49"/>
                <a:gd name="T25" fmla="*/ 17 h 55"/>
                <a:gd name="T26" fmla="*/ 36 w 49"/>
                <a:gd name="T27" fmla="*/ 9 h 55"/>
                <a:gd name="T28" fmla="*/ 34 w 49"/>
                <a:gd name="T29" fmla="*/ 2 h 55"/>
                <a:gd name="T30" fmla="*/ 34 w 49"/>
                <a:gd name="T31" fmla="*/ 0 h 55"/>
                <a:gd name="T32" fmla="*/ 0 w 49"/>
                <a:gd name="T33" fmla="*/ 4 h 55"/>
                <a:gd name="T34" fmla="*/ 0 w 49"/>
                <a:gd name="T35" fmla="*/ 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55">
                  <a:moveTo>
                    <a:pt x="0" y="4"/>
                  </a:moveTo>
                  <a:lnTo>
                    <a:pt x="0" y="8"/>
                  </a:lnTo>
                  <a:lnTo>
                    <a:pt x="2" y="23"/>
                  </a:lnTo>
                  <a:lnTo>
                    <a:pt x="4" y="28"/>
                  </a:lnTo>
                  <a:lnTo>
                    <a:pt x="4" y="36"/>
                  </a:lnTo>
                  <a:lnTo>
                    <a:pt x="5" y="42"/>
                  </a:lnTo>
                  <a:lnTo>
                    <a:pt x="9" y="47"/>
                  </a:lnTo>
                  <a:lnTo>
                    <a:pt x="49" y="55"/>
                  </a:lnTo>
                  <a:lnTo>
                    <a:pt x="47" y="53"/>
                  </a:lnTo>
                  <a:lnTo>
                    <a:pt x="45" y="47"/>
                  </a:lnTo>
                  <a:lnTo>
                    <a:pt x="42" y="38"/>
                  </a:lnTo>
                  <a:lnTo>
                    <a:pt x="42" y="28"/>
                  </a:lnTo>
                  <a:lnTo>
                    <a:pt x="36" y="17"/>
                  </a:lnTo>
                  <a:lnTo>
                    <a:pt x="36" y="9"/>
                  </a:lnTo>
                  <a:lnTo>
                    <a:pt x="34" y="2"/>
                  </a:lnTo>
                  <a:lnTo>
                    <a:pt x="34" y="0"/>
                  </a:lnTo>
                  <a:lnTo>
                    <a:pt x="0" y="4"/>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28" name="Freeform 304"/>
            <p:cNvSpPr>
              <a:spLocks/>
            </p:cNvSpPr>
            <p:nvPr/>
          </p:nvSpPr>
          <p:spPr bwMode="auto">
            <a:xfrm>
              <a:off x="2551" y="3413"/>
              <a:ext cx="30" cy="7"/>
            </a:xfrm>
            <a:custGeom>
              <a:avLst/>
              <a:gdLst>
                <a:gd name="T0" fmla="*/ 0 w 211"/>
                <a:gd name="T1" fmla="*/ 24 h 45"/>
                <a:gd name="T2" fmla="*/ 0 w 211"/>
                <a:gd name="T3" fmla="*/ 23 h 45"/>
                <a:gd name="T4" fmla="*/ 6 w 211"/>
                <a:gd name="T5" fmla="*/ 19 h 45"/>
                <a:gd name="T6" fmla="*/ 14 w 211"/>
                <a:gd name="T7" fmla="*/ 15 h 45"/>
                <a:gd name="T8" fmla="*/ 25 w 211"/>
                <a:gd name="T9" fmla="*/ 13 h 45"/>
                <a:gd name="T10" fmla="*/ 29 w 211"/>
                <a:gd name="T11" fmla="*/ 9 h 45"/>
                <a:gd name="T12" fmla="*/ 38 w 211"/>
                <a:gd name="T13" fmla="*/ 7 h 45"/>
                <a:gd name="T14" fmla="*/ 46 w 211"/>
                <a:gd name="T15" fmla="*/ 5 h 45"/>
                <a:gd name="T16" fmla="*/ 57 w 211"/>
                <a:gd name="T17" fmla="*/ 4 h 45"/>
                <a:gd name="T18" fmla="*/ 67 w 211"/>
                <a:gd name="T19" fmla="*/ 2 h 45"/>
                <a:gd name="T20" fmla="*/ 80 w 211"/>
                <a:gd name="T21" fmla="*/ 0 h 45"/>
                <a:gd name="T22" fmla="*/ 92 w 211"/>
                <a:gd name="T23" fmla="*/ 0 h 45"/>
                <a:gd name="T24" fmla="*/ 109 w 211"/>
                <a:gd name="T25" fmla="*/ 0 h 45"/>
                <a:gd name="T26" fmla="*/ 122 w 211"/>
                <a:gd name="T27" fmla="*/ 0 h 45"/>
                <a:gd name="T28" fmla="*/ 135 w 211"/>
                <a:gd name="T29" fmla="*/ 0 h 45"/>
                <a:gd name="T30" fmla="*/ 147 w 211"/>
                <a:gd name="T31" fmla="*/ 0 h 45"/>
                <a:gd name="T32" fmla="*/ 158 w 211"/>
                <a:gd name="T33" fmla="*/ 2 h 45"/>
                <a:gd name="T34" fmla="*/ 168 w 211"/>
                <a:gd name="T35" fmla="*/ 2 h 45"/>
                <a:gd name="T36" fmla="*/ 177 w 211"/>
                <a:gd name="T37" fmla="*/ 4 h 45"/>
                <a:gd name="T38" fmla="*/ 183 w 211"/>
                <a:gd name="T39" fmla="*/ 5 h 45"/>
                <a:gd name="T40" fmla="*/ 190 w 211"/>
                <a:gd name="T41" fmla="*/ 7 h 45"/>
                <a:gd name="T42" fmla="*/ 200 w 211"/>
                <a:gd name="T43" fmla="*/ 9 h 45"/>
                <a:gd name="T44" fmla="*/ 206 w 211"/>
                <a:gd name="T45" fmla="*/ 13 h 45"/>
                <a:gd name="T46" fmla="*/ 210 w 211"/>
                <a:gd name="T47" fmla="*/ 13 h 45"/>
                <a:gd name="T48" fmla="*/ 211 w 211"/>
                <a:gd name="T49" fmla="*/ 15 h 45"/>
                <a:gd name="T50" fmla="*/ 179 w 211"/>
                <a:gd name="T51" fmla="*/ 40 h 45"/>
                <a:gd name="T52" fmla="*/ 177 w 211"/>
                <a:gd name="T53" fmla="*/ 40 h 45"/>
                <a:gd name="T54" fmla="*/ 173 w 211"/>
                <a:gd name="T55" fmla="*/ 38 h 45"/>
                <a:gd name="T56" fmla="*/ 166 w 211"/>
                <a:gd name="T57" fmla="*/ 36 h 45"/>
                <a:gd name="T58" fmla="*/ 158 w 211"/>
                <a:gd name="T59" fmla="*/ 36 h 45"/>
                <a:gd name="T60" fmla="*/ 149 w 211"/>
                <a:gd name="T61" fmla="*/ 34 h 45"/>
                <a:gd name="T62" fmla="*/ 137 w 211"/>
                <a:gd name="T63" fmla="*/ 32 h 45"/>
                <a:gd name="T64" fmla="*/ 122 w 211"/>
                <a:gd name="T65" fmla="*/ 32 h 45"/>
                <a:gd name="T66" fmla="*/ 107 w 211"/>
                <a:gd name="T67" fmla="*/ 32 h 45"/>
                <a:gd name="T68" fmla="*/ 92 w 211"/>
                <a:gd name="T69" fmla="*/ 30 h 45"/>
                <a:gd name="T70" fmla="*/ 76 w 211"/>
                <a:gd name="T71" fmla="*/ 32 h 45"/>
                <a:gd name="T72" fmla="*/ 63 w 211"/>
                <a:gd name="T73" fmla="*/ 34 h 45"/>
                <a:gd name="T74" fmla="*/ 52 w 211"/>
                <a:gd name="T75" fmla="*/ 38 h 45"/>
                <a:gd name="T76" fmla="*/ 40 w 211"/>
                <a:gd name="T77" fmla="*/ 40 h 45"/>
                <a:gd name="T78" fmla="*/ 33 w 211"/>
                <a:gd name="T79" fmla="*/ 42 h 45"/>
                <a:gd name="T80" fmla="*/ 27 w 211"/>
                <a:gd name="T81" fmla="*/ 43 h 45"/>
                <a:gd name="T82" fmla="*/ 27 w 211"/>
                <a:gd name="T83" fmla="*/ 45 h 45"/>
                <a:gd name="T84" fmla="*/ 0 w 211"/>
                <a:gd name="T85" fmla="*/ 24 h 45"/>
                <a:gd name="T86" fmla="*/ 0 w 211"/>
                <a:gd name="T87"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1" h="45">
                  <a:moveTo>
                    <a:pt x="0" y="24"/>
                  </a:moveTo>
                  <a:lnTo>
                    <a:pt x="0" y="23"/>
                  </a:lnTo>
                  <a:lnTo>
                    <a:pt x="6" y="19"/>
                  </a:lnTo>
                  <a:lnTo>
                    <a:pt x="14" y="15"/>
                  </a:lnTo>
                  <a:lnTo>
                    <a:pt x="25" y="13"/>
                  </a:lnTo>
                  <a:lnTo>
                    <a:pt x="29" y="9"/>
                  </a:lnTo>
                  <a:lnTo>
                    <a:pt x="38" y="7"/>
                  </a:lnTo>
                  <a:lnTo>
                    <a:pt x="46" y="5"/>
                  </a:lnTo>
                  <a:lnTo>
                    <a:pt x="57" y="4"/>
                  </a:lnTo>
                  <a:lnTo>
                    <a:pt x="67" y="2"/>
                  </a:lnTo>
                  <a:lnTo>
                    <a:pt x="80" y="0"/>
                  </a:lnTo>
                  <a:lnTo>
                    <a:pt x="92" y="0"/>
                  </a:lnTo>
                  <a:lnTo>
                    <a:pt x="109" y="0"/>
                  </a:lnTo>
                  <a:lnTo>
                    <a:pt x="122" y="0"/>
                  </a:lnTo>
                  <a:lnTo>
                    <a:pt x="135" y="0"/>
                  </a:lnTo>
                  <a:lnTo>
                    <a:pt x="147" y="0"/>
                  </a:lnTo>
                  <a:lnTo>
                    <a:pt x="158" y="2"/>
                  </a:lnTo>
                  <a:lnTo>
                    <a:pt x="168" y="2"/>
                  </a:lnTo>
                  <a:lnTo>
                    <a:pt x="177" y="4"/>
                  </a:lnTo>
                  <a:lnTo>
                    <a:pt x="183" y="5"/>
                  </a:lnTo>
                  <a:lnTo>
                    <a:pt x="190" y="7"/>
                  </a:lnTo>
                  <a:lnTo>
                    <a:pt x="200" y="9"/>
                  </a:lnTo>
                  <a:lnTo>
                    <a:pt x="206" y="13"/>
                  </a:lnTo>
                  <a:lnTo>
                    <a:pt x="210" y="13"/>
                  </a:lnTo>
                  <a:lnTo>
                    <a:pt x="211" y="15"/>
                  </a:lnTo>
                  <a:lnTo>
                    <a:pt x="179" y="40"/>
                  </a:lnTo>
                  <a:lnTo>
                    <a:pt x="177" y="40"/>
                  </a:lnTo>
                  <a:lnTo>
                    <a:pt x="173" y="38"/>
                  </a:lnTo>
                  <a:lnTo>
                    <a:pt x="166" y="36"/>
                  </a:lnTo>
                  <a:lnTo>
                    <a:pt x="158" y="36"/>
                  </a:lnTo>
                  <a:lnTo>
                    <a:pt x="149" y="34"/>
                  </a:lnTo>
                  <a:lnTo>
                    <a:pt x="137" y="32"/>
                  </a:lnTo>
                  <a:lnTo>
                    <a:pt x="122" y="32"/>
                  </a:lnTo>
                  <a:lnTo>
                    <a:pt x="107" y="32"/>
                  </a:lnTo>
                  <a:lnTo>
                    <a:pt x="92" y="30"/>
                  </a:lnTo>
                  <a:lnTo>
                    <a:pt x="76" y="32"/>
                  </a:lnTo>
                  <a:lnTo>
                    <a:pt x="63" y="34"/>
                  </a:lnTo>
                  <a:lnTo>
                    <a:pt x="52" y="38"/>
                  </a:lnTo>
                  <a:lnTo>
                    <a:pt x="40" y="40"/>
                  </a:lnTo>
                  <a:lnTo>
                    <a:pt x="33" y="42"/>
                  </a:lnTo>
                  <a:lnTo>
                    <a:pt x="27" y="43"/>
                  </a:lnTo>
                  <a:lnTo>
                    <a:pt x="27" y="45"/>
                  </a:lnTo>
                  <a:lnTo>
                    <a:pt x="0" y="24"/>
                  </a:lnTo>
                  <a:lnTo>
                    <a:pt x="0"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29" name="Freeform 305"/>
            <p:cNvSpPr>
              <a:spLocks/>
            </p:cNvSpPr>
            <p:nvPr/>
          </p:nvSpPr>
          <p:spPr bwMode="auto">
            <a:xfrm>
              <a:off x="2496" y="3579"/>
              <a:ext cx="4" cy="14"/>
            </a:xfrm>
            <a:custGeom>
              <a:avLst/>
              <a:gdLst>
                <a:gd name="T0" fmla="*/ 4 w 27"/>
                <a:gd name="T1" fmla="*/ 0 h 93"/>
                <a:gd name="T2" fmla="*/ 4 w 27"/>
                <a:gd name="T3" fmla="*/ 1 h 93"/>
                <a:gd name="T4" fmla="*/ 4 w 27"/>
                <a:gd name="T5" fmla="*/ 7 h 93"/>
                <a:gd name="T6" fmla="*/ 2 w 27"/>
                <a:gd name="T7" fmla="*/ 15 h 93"/>
                <a:gd name="T8" fmla="*/ 2 w 27"/>
                <a:gd name="T9" fmla="*/ 28 h 93"/>
                <a:gd name="T10" fmla="*/ 0 w 27"/>
                <a:gd name="T11" fmla="*/ 41 h 93"/>
                <a:gd name="T12" fmla="*/ 2 w 27"/>
                <a:gd name="T13" fmla="*/ 58 h 93"/>
                <a:gd name="T14" fmla="*/ 2 w 27"/>
                <a:gd name="T15" fmla="*/ 66 h 93"/>
                <a:gd name="T16" fmla="*/ 2 w 27"/>
                <a:gd name="T17" fmla="*/ 74 h 93"/>
                <a:gd name="T18" fmla="*/ 4 w 27"/>
                <a:gd name="T19" fmla="*/ 83 h 93"/>
                <a:gd name="T20" fmla="*/ 6 w 27"/>
                <a:gd name="T21" fmla="*/ 93 h 93"/>
                <a:gd name="T22" fmla="*/ 25 w 27"/>
                <a:gd name="T23" fmla="*/ 68 h 93"/>
                <a:gd name="T24" fmla="*/ 23 w 27"/>
                <a:gd name="T25" fmla="*/ 62 h 93"/>
                <a:gd name="T26" fmla="*/ 23 w 27"/>
                <a:gd name="T27" fmla="*/ 51 h 93"/>
                <a:gd name="T28" fmla="*/ 23 w 27"/>
                <a:gd name="T29" fmla="*/ 41 h 93"/>
                <a:gd name="T30" fmla="*/ 23 w 27"/>
                <a:gd name="T31" fmla="*/ 34 h 93"/>
                <a:gd name="T32" fmla="*/ 23 w 27"/>
                <a:gd name="T33" fmla="*/ 22 h 93"/>
                <a:gd name="T34" fmla="*/ 27 w 27"/>
                <a:gd name="T35" fmla="*/ 15 h 93"/>
                <a:gd name="T36" fmla="*/ 23 w 27"/>
                <a:gd name="T37" fmla="*/ 7 h 93"/>
                <a:gd name="T38" fmla="*/ 16 w 27"/>
                <a:gd name="T39" fmla="*/ 3 h 93"/>
                <a:gd name="T40" fmla="*/ 8 w 27"/>
                <a:gd name="T41" fmla="*/ 0 h 93"/>
                <a:gd name="T42" fmla="*/ 4 w 27"/>
                <a:gd name="T43" fmla="*/ 0 h 93"/>
                <a:gd name="T44" fmla="*/ 4 w 27"/>
                <a:gd name="T4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93">
                  <a:moveTo>
                    <a:pt x="4" y="0"/>
                  </a:moveTo>
                  <a:lnTo>
                    <a:pt x="4" y="1"/>
                  </a:lnTo>
                  <a:lnTo>
                    <a:pt x="4" y="7"/>
                  </a:lnTo>
                  <a:lnTo>
                    <a:pt x="2" y="15"/>
                  </a:lnTo>
                  <a:lnTo>
                    <a:pt x="2" y="28"/>
                  </a:lnTo>
                  <a:lnTo>
                    <a:pt x="0" y="41"/>
                  </a:lnTo>
                  <a:lnTo>
                    <a:pt x="2" y="58"/>
                  </a:lnTo>
                  <a:lnTo>
                    <a:pt x="2" y="66"/>
                  </a:lnTo>
                  <a:lnTo>
                    <a:pt x="2" y="74"/>
                  </a:lnTo>
                  <a:lnTo>
                    <a:pt x="4" y="83"/>
                  </a:lnTo>
                  <a:lnTo>
                    <a:pt x="6" y="93"/>
                  </a:lnTo>
                  <a:lnTo>
                    <a:pt x="25" y="68"/>
                  </a:lnTo>
                  <a:lnTo>
                    <a:pt x="23" y="62"/>
                  </a:lnTo>
                  <a:lnTo>
                    <a:pt x="23" y="51"/>
                  </a:lnTo>
                  <a:lnTo>
                    <a:pt x="23" y="41"/>
                  </a:lnTo>
                  <a:lnTo>
                    <a:pt x="23" y="34"/>
                  </a:lnTo>
                  <a:lnTo>
                    <a:pt x="23" y="22"/>
                  </a:lnTo>
                  <a:lnTo>
                    <a:pt x="27" y="15"/>
                  </a:lnTo>
                  <a:lnTo>
                    <a:pt x="23" y="7"/>
                  </a:lnTo>
                  <a:lnTo>
                    <a:pt x="16" y="3"/>
                  </a:lnTo>
                  <a:lnTo>
                    <a:pt x="8" y="0"/>
                  </a:lnTo>
                  <a:lnTo>
                    <a:pt x="4" y="0"/>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30" name="Freeform 306"/>
            <p:cNvSpPr>
              <a:spLocks/>
            </p:cNvSpPr>
            <p:nvPr/>
          </p:nvSpPr>
          <p:spPr bwMode="auto">
            <a:xfrm>
              <a:off x="2617" y="3645"/>
              <a:ext cx="5" cy="21"/>
            </a:xfrm>
            <a:custGeom>
              <a:avLst/>
              <a:gdLst>
                <a:gd name="T0" fmla="*/ 34 w 40"/>
                <a:gd name="T1" fmla="*/ 0 h 139"/>
                <a:gd name="T2" fmla="*/ 34 w 40"/>
                <a:gd name="T3" fmla="*/ 2 h 139"/>
                <a:gd name="T4" fmla="*/ 36 w 40"/>
                <a:gd name="T5" fmla="*/ 11 h 139"/>
                <a:gd name="T6" fmla="*/ 36 w 40"/>
                <a:gd name="T7" fmla="*/ 15 h 139"/>
                <a:gd name="T8" fmla="*/ 36 w 40"/>
                <a:gd name="T9" fmla="*/ 25 h 139"/>
                <a:gd name="T10" fmla="*/ 38 w 40"/>
                <a:gd name="T11" fmla="*/ 34 h 139"/>
                <a:gd name="T12" fmla="*/ 40 w 40"/>
                <a:gd name="T13" fmla="*/ 44 h 139"/>
                <a:gd name="T14" fmla="*/ 40 w 40"/>
                <a:gd name="T15" fmla="*/ 53 h 139"/>
                <a:gd name="T16" fmla="*/ 40 w 40"/>
                <a:gd name="T17" fmla="*/ 65 h 139"/>
                <a:gd name="T18" fmla="*/ 40 w 40"/>
                <a:gd name="T19" fmla="*/ 74 h 139"/>
                <a:gd name="T20" fmla="*/ 40 w 40"/>
                <a:gd name="T21" fmla="*/ 87 h 139"/>
                <a:gd name="T22" fmla="*/ 40 w 40"/>
                <a:gd name="T23" fmla="*/ 99 h 139"/>
                <a:gd name="T24" fmla="*/ 40 w 40"/>
                <a:gd name="T25" fmla="*/ 112 h 139"/>
                <a:gd name="T26" fmla="*/ 38 w 40"/>
                <a:gd name="T27" fmla="*/ 125 h 139"/>
                <a:gd name="T28" fmla="*/ 38 w 40"/>
                <a:gd name="T29" fmla="*/ 139 h 139"/>
                <a:gd name="T30" fmla="*/ 30 w 40"/>
                <a:gd name="T31" fmla="*/ 133 h 139"/>
                <a:gd name="T32" fmla="*/ 19 w 40"/>
                <a:gd name="T33" fmla="*/ 122 h 139"/>
                <a:gd name="T34" fmla="*/ 9 w 40"/>
                <a:gd name="T35" fmla="*/ 108 h 139"/>
                <a:gd name="T36" fmla="*/ 5 w 40"/>
                <a:gd name="T37" fmla="*/ 104 h 139"/>
                <a:gd name="T38" fmla="*/ 5 w 40"/>
                <a:gd name="T39" fmla="*/ 101 h 139"/>
                <a:gd name="T40" fmla="*/ 5 w 40"/>
                <a:gd name="T41" fmla="*/ 95 h 139"/>
                <a:gd name="T42" fmla="*/ 5 w 40"/>
                <a:gd name="T43" fmla="*/ 85 h 139"/>
                <a:gd name="T44" fmla="*/ 5 w 40"/>
                <a:gd name="T45" fmla="*/ 78 h 139"/>
                <a:gd name="T46" fmla="*/ 4 w 40"/>
                <a:gd name="T47" fmla="*/ 65 h 139"/>
                <a:gd name="T48" fmla="*/ 4 w 40"/>
                <a:gd name="T49" fmla="*/ 51 h 139"/>
                <a:gd name="T50" fmla="*/ 2 w 40"/>
                <a:gd name="T51" fmla="*/ 36 h 139"/>
                <a:gd name="T52" fmla="*/ 0 w 40"/>
                <a:gd name="T53" fmla="*/ 23 h 139"/>
                <a:gd name="T54" fmla="*/ 4 w 40"/>
                <a:gd name="T55" fmla="*/ 13 h 139"/>
                <a:gd name="T56" fmla="*/ 17 w 40"/>
                <a:gd name="T57" fmla="*/ 6 h 139"/>
                <a:gd name="T58" fmla="*/ 28 w 40"/>
                <a:gd name="T59" fmla="*/ 0 h 139"/>
                <a:gd name="T60" fmla="*/ 34 w 40"/>
                <a:gd name="T61" fmla="*/ 0 h 139"/>
                <a:gd name="T62" fmla="*/ 34 w 40"/>
                <a:gd name="T6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 h="139">
                  <a:moveTo>
                    <a:pt x="34" y="0"/>
                  </a:moveTo>
                  <a:lnTo>
                    <a:pt x="34" y="2"/>
                  </a:lnTo>
                  <a:lnTo>
                    <a:pt x="36" y="11"/>
                  </a:lnTo>
                  <a:lnTo>
                    <a:pt x="36" y="15"/>
                  </a:lnTo>
                  <a:lnTo>
                    <a:pt x="36" y="25"/>
                  </a:lnTo>
                  <a:lnTo>
                    <a:pt x="38" y="34"/>
                  </a:lnTo>
                  <a:lnTo>
                    <a:pt x="40" y="44"/>
                  </a:lnTo>
                  <a:lnTo>
                    <a:pt x="40" y="53"/>
                  </a:lnTo>
                  <a:lnTo>
                    <a:pt x="40" y="65"/>
                  </a:lnTo>
                  <a:lnTo>
                    <a:pt x="40" y="74"/>
                  </a:lnTo>
                  <a:lnTo>
                    <a:pt x="40" y="87"/>
                  </a:lnTo>
                  <a:lnTo>
                    <a:pt x="40" y="99"/>
                  </a:lnTo>
                  <a:lnTo>
                    <a:pt x="40" y="112"/>
                  </a:lnTo>
                  <a:lnTo>
                    <a:pt x="38" y="125"/>
                  </a:lnTo>
                  <a:lnTo>
                    <a:pt x="38" y="139"/>
                  </a:lnTo>
                  <a:lnTo>
                    <a:pt x="30" y="133"/>
                  </a:lnTo>
                  <a:lnTo>
                    <a:pt x="19" y="122"/>
                  </a:lnTo>
                  <a:lnTo>
                    <a:pt x="9" y="108"/>
                  </a:lnTo>
                  <a:lnTo>
                    <a:pt x="5" y="104"/>
                  </a:lnTo>
                  <a:lnTo>
                    <a:pt x="5" y="101"/>
                  </a:lnTo>
                  <a:lnTo>
                    <a:pt x="5" y="95"/>
                  </a:lnTo>
                  <a:lnTo>
                    <a:pt x="5" y="85"/>
                  </a:lnTo>
                  <a:lnTo>
                    <a:pt x="5" y="78"/>
                  </a:lnTo>
                  <a:lnTo>
                    <a:pt x="4" y="65"/>
                  </a:lnTo>
                  <a:lnTo>
                    <a:pt x="4" y="51"/>
                  </a:lnTo>
                  <a:lnTo>
                    <a:pt x="2" y="36"/>
                  </a:lnTo>
                  <a:lnTo>
                    <a:pt x="0" y="23"/>
                  </a:lnTo>
                  <a:lnTo>
                    <a:pt x="4" y="13"/>
                  </a:lnTo>
                  <a:lnTo>
                    <a:pt x="17" y="6"/>
                  </a:lnTo>
                  <a:lnTo>
                    <a:pt x="28" y="0"/>
                  </a:lnTo>
                  <a:lnTo>
                    <a:pt x="34" y="0"/>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31" name="Freeform 307"/>
            <p:cNvSpPr>
              <a:spLocks/>
            </p:cNvSpPr>
            <p:nvPr/>
          </p:nvSpPr>
          <p:spPr bwMode="auto">
            <a:xfrm>
              <a:off x="2524" y="3578"/>
              <a:ext cx="4" cy="14"/>
            </a:xfrm>
            <a:custGeom>
              <a:avLst/>
              <a:gdLst>
                <a:gd name="T0" fmla="*/ 21 w 24"/>
                <a:gd name="T1" fmla="*/ 0 h 95"/>
                <a:gd name="T2" fmla="*/ 21 w 24"/>
                <a:gd name="T3" fmla="*/ 2 h 95"/>
                <a:gd name="T4" fmla="*/ 21 w 24"/>
                <a:gd name="T5" fmla="*/ 7 h 95"/>
                <a:gd name="T6" fmla="*/ 22 w 24"/>
                <a:gd name="T7" fmla="*/ 17 h 95"/>
                <a:gd name="T8" fmla="*/ 24 w 24"/>
                <a:gd name="T9" fmla="*/ 30 h 95"/>
                <a:gd name="T10" fmla="*/ 24 w 24"/>
                <a:gd name="T11" fmla="*/ 43 h 95"/>
                <a:gd name="T12" fmla="*/ 24 w 24"/>
                <a:gd name="T13" fmla="*/ 59 h 95"/>
                <a:gd name="T14" fmla="*/ 22 w 24"/>
                <a:gd name="T15" fmla="*/ 68 h 95"/>
                <a:gd name="T16" fmla="*/ 22 w 24"/>
                <a:gd name="T17" fmla="*/ 78 h 95"/>
                <a:gd name="T18" fmla="*/ 21 w 24"/>
                <a:gd name="T19" fmla="*/ 85 h 95"/>
                <a:gd name="T20" fmla="*/ 21 w 24"/>
                <a:gd name="T21" fmla="*/ 95 h 95"/>
                <a:gd name="T22" fmla="*/ 2 w 24"/>
                <a:gd name="T23" fmla="*/ 72 h 95"/>
                <a:gd name="T24" fmla="*/ 2 w 24"/>
                <a:gd name="T25" fmla="*/ 64 h 95"/>
                <a:gd name="T26" fmla="*/ 2 w 24"/>
                <a:gd name="T27" fmla="*/ 53 h 95"/>
                <a:gd name="T28" fmla="*/ 0 w 24"/>
                <a:gd name="T29" fmla="*/ 43 h 95"/>
                <a:gd name="T30" fmla="*/ 0 w 24"/>
                <a:gd name="T31" fmla="*/ 34 h 95"/>
                <a:gd name="T32" fmla="*/ 0 w 24"/>
                <a:gd name="T33" fmla="*/ 24 h 95"/>
                <a:gd name="T34" fmla="*/ 0 w 24"/>
                <a:gd name="T35" fmla="*/ 15 h 95"/>
                <a:gd name="T36" fmla="*/ 2 w 24"/>
                <a:gd name="T37" fmla="*/ 9 h 95"/>
                <a:gd name="T38" fmla="*/ 9 w 24"/>
                <a:gd name="T39" fmla="*/ 5 h 95"/>
                <a:gd name="T40" fmla="*/ 17 w 24"/>
                <a:gd name="T41" fmla="*/ 0 h 95"/>
                <a:gd name="T42" fmla="*/ 21 w 24"/>
                <a:gd name="T43" fmla="*/ 0 h 95"/>
                <a:gd name="T44" fmla="*/ 21 w 24"/>
                <a:gd name="T4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95">
                  <a:moveTo>
                    <a:pt x="21" y="0"/>
                  </a:moveTo>
                  <a:lnTo>
                    <a:pt x="21" y="2"/>
                  </a:lnTo>
                  <a:lnTo>
                    <a:pt x="21" y="7"/>
                  </a:lnTo>
                  <a:lnTo>
                    <a:pt x="22" y="17"/>
                  </a:lnTo>
                  <a:lnTo>
                    <a:pt x="24" y="30"/>
                  </a:lnTo>
                  <a:lnTo>
                    <a:pt x="24" y="43"/>
                  </a:lnTo>
                  <a:lnTo>
                    <a:pt x="24" y="59"/>
                  </a:lnTo>
                  <a:lnTo>
                    <a:pt x="22" y="68"/>
                  </a:lnTo>
                  <a:lnTo>
                    <a:pt x="22" y="78"/>
                  </a:lnTo>
                  <a:lnTo>
                    <a:pt x="21" y="85"/>
                  </a:lnTo>
                  <a:lnTo>
                    <a:pt x="21" y="95"/>
                  </a:lnTo>
                  <a:lnTo>
                    <a:pt x="2" y="72"/>
                  </a:lnTo>
                  <a:lnTo>
                    <a:pt x="2" y="64"/>
                  </a:lnTo>
                  <a:lnTo>
                    <a:pt x="2" y="53"/>
                  </a:lnTo>
                  <a:lnTo>
                    <a:pt x="0" y="43"/>
                  </a:lnTo>
                  <a:lnTo>
                    <a:pt x="0" y="34"/>
                  </a:lnTo>
                  <a:lnTo>
                    <a:pt x="0" y="24"/>
                  </a:lnTo>
                  <a:lnTo>
                    <a:pt x="0" y="15"/>
                  </a:lnTo>
                  <a:lnTo>
                    <a:pt x="2" y="9"/>
                  </a:lnTo>
                  <a:lnTo>
                    <a:pt x="9" y="5"/>
                  </a:lnTo>
                  <a:lnTo>
                    <a:pt x="17" y="0"/>
                  </a:lnTo>
                  <a:lnTo>
                    <a:pt x="21"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32" name="Freeform 308"/>
            <p:cNvSpPr>
              <a:spLocks/>
            </p:cNvSpPr>
            <p:nvPr/>
          </p:nvSpPr>
          <p:spPr bwMode="auto">
            <a:xfrm>
              <a:off x="2498" y="3647"/>
              <a:ext cx="3" cy="15"/>
            </a:xfrm>
            <a:custGeom>
              <a:avLst/>
              <a:gdLst>
                <a:gd name="T0" fmla="*/ 3 w 24"/>
                <a:gd name="T1" fmla="*/ 0 h 97"/>
                <a:gd name="T2" fmla="*/ 2 w 24"/>
                <a:gd name="T3" fmla="*/ 2 h 97"/>
                <a:gd name="T4" fmla="*/ 2 w 24"/>
                <a:gd name="T5" fmla="*/ 8 h 97"/>
                <a:gd name="T6" fmla="*/ 0 w 24"/>
                <a:gd name="T7" fmla="*/ 17 h 97"/>
                <a:gd name="T8" fmla="*/ 0 w 24"/>
                <a:gd name="T9" fmla="*/ 30 h 97"/>
                <a:gd name="T10" fmla="*/ 0 w 24"/>
                <a:gd name="T11" fmla="*/ 36 h 97"/>
                <a:gd name="T12" fmla="*/ 0 w 24"/>
                <a:gd name="T13" fmla="*/ 44 h 97"/>
                <a:gd name="T14" fmla="*/ 0 w 24"/>
                <a:gd name="T15" fmla="*/ 53 h 97"/>
                <a:gd name="T16" fmla="*/ 0 w 24"/>
                <a:gd name="T17" fmla="*/ 63 h 97"/>
                <a:gd name="T18" fmla="*/ 0 w 24"/>
                <a:gd name="T19" fmla="*/ 68 h 97"/>
                <a:gd name="T20" fmla="*/ 0 w 24"/>
                <a:gd name="T21" fmla="*/ 78 h 97"/>
                <a:gd name="T22" fmla="*/ 2 w 24"/>
                <a:gd name="T23" fmla="*/ 87 h 97"/>
                <a:gd name="T24" fmla="*/ 3 w 24"/>
                <a:gd name="T25" fmla="*/ 97 h 97"/>
                <a:gd name="T26" fmla="*/ 22 w 24"/>
                <a:gd name="T27" fmla="*/ 72 h 97"/>
                <a:gd name="T28" fmla="*/ 21 w 24"/>
                <a:gd name="T29" fmla="*/ 68 h 97"/>
                <a:gd name="T30" fmla="*/ 21 w 24"/>
                <a:gd name="T31" fmla="*/ 67 h 97"/>
                <a:gd name="T32" fmla="*/ 21 w 24"/>
                <a:gd name="T33" fmla="*/ 61 h 97"/>
                <a:gd name="T34" fmla="*/ 21 w 24"/>
                <a:gd name="T35" fmla="*/ 53 h 97"/>
                <a:gd name="T36" fmla="*/ 21 w 24"/>
                <a:gd name="T37" fmla="*/ 42 h 97"/>
                <a:gd name="T38" fmla="*/ 21 w 24"/>
                <a:gd name="T39" fmla="*/ 34 h 97"/>
                <a:gd name="T40" fmla="*/ 21 w 24"/>
                <a:gd name="T41" fmla="*/ 23 h 97"/>
                <a:gd name="T42" fmla="*/ 24 w 24"/>
                <a:gd name="T43" fmla="*/ 15 h 97"/>
                <a:gd name="T44" fmla="*/ 21 w 24"/>
                <a:gd name="T45" fmla="*/ 10 h 97"/>
                <a:gd name="T46" fmla="*/ 15 w 24"/>
                <a:gd name="T47" fmla="*/ 4 h 97"/>
                <a:gd name="T48" fmla="*/ 7 w 24"/>
                <a:gd name="T49" fmla="*/ 0 h 97"/>
                <a:gd name="T50" fmla="*/ 3 w 24"/>
                <a:gd name="T51" fmla="*/ 0 h 97"/>
                <a:gd name="T52" fmla="*/ 3 w 24"/>
                <a:gd name="T53"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97">
                  <a:moveTo>
                    <a:pt x="3" y="0"/>
                  </a:moveTo>
                  <a:lnTo>
                    <a:pt x="2" y="2"/>
                  </a:lnTo>
                  <a:lnTo>
                    <a:pt x="2" y="8"/>
                  </a:lnTo>
                  <a:lnTo>
                    <a:pt x="0" y="17"/>
                  </a:lnTo>
                  <a:lnTo>
                    <a:pt x="0" y="30"/>
                  </a:lnTo>
                  <a:lnTo>
                    <a:pt x="0" y="36"/>
                  </a:lnTo>
                  <a:lnTo>
                    <a:pt x="0" y="44"/>
                  </a:lnTo>
                  <a:lnTo>
                    <a:pt x="0" y="53"/>
                  </a:lnTo>
                  <a:lnTo>
                    <a:pt x="0" y="63"/>
                  </a:lnTo>
                  <a:lnTo>
                    <a:pt x="0" y="68"/>
                  </a:lnTo>
                  <a:lnTo>
                    <a:pt x="0" y="78"/>
                  </a:lnTo>
                  <a:lnTo>
                    <a:pt x="2" y="87"/>
                  </a:lnTo>
                  <a:lnTo>
                    <a:pt x="3" y="97"/>
                  </a:lnTo>
                  <a:lnTo>
                    <a:pt x="22" y="72"/>
                  </a:lnTo>
                  <a:lnTo>
                    <a:pt x="21" y="68"/>
                  </a:lnTo>
                  <a:lnTo>
                    <a:pt x="21" y="67"/>
                  </a:lnTo>
                  <a:lnTo>
                    <a:pt x="21" y="61"/>
                  </a:lnTo>
                  <a:lnTo>
                    <a:pt x="21" y="53"/>
                  </a:lnTo>
                  <a:lnTo>
                    <a:pt x="21" y="42"/>
                  </a:lnTo>
                  <a:lnTo>
                    <a:pt x="21" y="34"/>
                  </a:lnTo>
                  <a:lnTo>
                    <a:pt x="21" y="23"/>
                  </a:lnTo>
                  <a:lnTo>
                    <a:pt x="24" y="15"/>
                  </a:lnTo>
                  <a:lnTo>
                    <a:pt x="21" y="10"/>
                  </a:lnTo>
                  <a:lnTo>
                    <a:pt x="15" y="4"/>
                  </a:lnTo>
                  <a:lnTo>
                    <a:pt x="7" y="0"/>
                  </a:lnTo>
                  <a:lnTo>
                    <a:pt x="3" y="0"/>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33" name="Freeform 309"/>
            <p:cNvSpPr>
              <a:spLocks/>
            </p:cNvSpPr>
            <p:nvPr/>
          </p:nvSpPr>
          <p:spPr bwMode="auto">
            <a:xfrm>
              <a:off x="2524" y="3647"/>
              <a:ext cx="4" cy="15"/>
            </a:xfrm>
            <a:custGeom>
              <a:avLst/>
              <a:gdLst>
                <a:gd name="T0" fmla="*/ 25 w 28"/>
                <a:gd name="T1" fmla="*/ 0 h 103"/>
                <a:gd name="T2" fmla="*/ 25 w 28"/>
                <a:gd name="T3" fmla="*/ 2 h 103"/>
                <a:gd name="T4" fmla="*/ 25 w 28"/>
                <a:gd name="T5" fmla="*/ 10 h 103"/>
                <a:gd name="T6" fmla="*/ 26 w 28"/>
                <a:gd name="T7" fmla="*/ 19 h 103"/>
                <a:gd name="T8" fmla="*/ 28 w 28"/>
                <a:gd name="T9" fmla="*/ 33 h 103"/>
                <a:gd name="T10" fmla="*/ 28 w 28"/>
                <a:gd name="T11" fmla="*/ 40 h 103"/>
                <a:gd name="T12" fmla="*/ 28 w 28"/>
                <a:gd name="T13" fmla="*/ 48 h 103"/>
                <a:gd name="T14" fmla="*/ 28 w 28"/>
                <a:gd name="T15" fmla="*/ 57 h 103"/>
                <a:gd name="T16" fmla="*/ 28 w 28"/>
                <a:gd name="T17" fmla="*/ 67 h 103"/>
                <a:gd name="T18" fmla="*/ 26 w 28"/>
                <a:gd name="T19" fmla="*/ 74 h 103"/>
                <a:gd name="T20" fmla="*/ 26 w 28"/>
                <a:gd name="T21" fmla="*/ 84 h 103"/>
                <a:gd name="T22" fmla="*/ 25 w 28"/>
                <a:gd name="T23" fmla="*/ 93 h 103"/>
                <a:gd name="T24" fmla="*/ 25 w 28"/>
                <a:gd name="T25" fmla="*/ 103 h 103"/>
                <a:gd name="T26" fmla="*/ 2 w 28"/>
                <a:gd name="T27" fmla="*/ 78 h 103"/>
                <a:gd name="T28" fmla="*/ 2 w 28"/>
                <a:gd name="T29" fmla="*/ 74 h 103"/>
                <a:gd name="T30" fmla="*/ 2 w 28"/>
                <a:gd name="T31" fmla="*/ 72 h 103"/>
                <a:gd name="T32" fmla="*/ 2 w 28"/>
                <a:gd name="T33" fmla="*/ 65 h 103"/>
                <a:gd name="T34" fmla="*/ 2 w 28"/>
                <a:gd name="T35" fmla="*/ 57 h 103"/>
                <a:gd name="T36" fmla="*/ 0 w 28"/>
                <a:gd name="T37" fmla="*/ 46 h 103"/>
                <a:gd name="T38" fmla="*/ 0 w 28"/>
                <a:gd name="T39" fmla="*/ 38 h 103"/>
                <a:gd name="T40" fmla="*/ 0 w 28"/>
                <a:gd name="T41" fmla="*/ 27 h 103"/>
                <a:gd name="T42" fmla="*/ 0 w 28"/>
                <a:gd name="T43" fmla="*/ 15 h 103"/>
                <a:gd name="T44" fmla="*/ 2 w 28"/>
                <a:gd name="T45" fmla="*/ 10 h 103"/>
                <a:gd name="T46" fmla="*/ 11 w 28"/>
                <a:gd name="T47" fmla="*/ 6 h 103"/>
                <a:gd name="T48" fmla="*/ 21 w 28"/>
                <a:gd name="T49" fmla="*/ 0 h 103"/>
                <a:gd name="T50" fmla="*/ 25 w 28"/>
                <a:gd name="T51" fmla="*/ 0 h 103"/>
                <a:gd name="T52" fmla="*/ 25 w 28"/>
                <a:gd name="T5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 h="103">
                  <a:moveTo>
                    <a:pt x="25" y="0"/>
                  </a:moveTo>
                  <a:lnTo>
                    <a:pt x="25" y="2"/>
                  </a:lnTo>
                  <a:lnTo>
                    <a:pt x="25" y="10"/>
                  </a:lnTo>
                  <a:lnTo>
                    <a:pt x="26" y="19"/>
                  </a:lnTo>
                  <a:lnTo>
                    <a:pt x="28" y="33"/>
                  </a:lnTo>
                  <a:lnTo>
                    <a:pt x="28" y="40"/>
                  </a:lnTo>
                  <a:lnTo>
                    <a:pt x="28" y="48"/>
                  </a:lnTo>
                  <a:lnTo>
                    <a:pt x="28" y="57"/>
                  </a:lnTo>
                  <a:lnTo>
                    <a:pt x="28" y="67"/>
                  </a:lnTo>
                  <a:lnTo>
                    <a:pt x="26" y="74"/>
                  </a:lnTo>
                  <a:lnTo>
                    <a:pt x="26" y="84"/>
                  </a:lnTo>
                  <a:lnTo>
                    <a:pt x="25" y="93"/>
                  </a:lnTo>
                  <a:lnTo>
                    <a:pt x="25" y="103"/>
                  </a:lnTo>
                  <a:lnTo>
                    <a:pt x="2" y="78"/>
                  </a:lnTo>
                  <a:lnTo>
                    <a:pt x="2" y="74"/>
                  </a:lnTo>
                  <a:lnTo>
                    <a:pt x="2" y="72"/>
                  </a:lnTo>
                  <a:lnTo>
                    <a:pt x="2" y="65"/>
                  </a:lnTo>
                  <a:lnTo>
                    <a:pt x="2" y="57"/>
                  </a:lnTo>
                  <a:lnTo>
                    <a:pt x="0" y="46"/>
                  </a:lnTo>
                  <a:lnTo>
                    <a:pt x="0" y="38"/>
                  </a:lnTo>
                  <a:lnTo>
                    <a:pt x="0" y="27"/>
                  </a:lnTo>
                  <a:lnTo>
                    <a:pt x="0" y="15"/>
                  </a:lnTo>
                  <a:lnTo>
                    <a:pt x="2" y="10"/>
                  </a:lnTo>
                  <a:lnTo>
                    <a:pt x="11" y="6"/>
                  </a:lnTo>
                  <a:lnTo>
                    <a:pt x="21" y="0"/>
                  </a:lnTo>
                  <a:lnTo>
                    <a:pt x="25" y="0"/>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34" name="Freeform 310"/>
            <p:cNvSpPr>
              <a:spLocks/>
            </p:cNvSpPr>
            <p:nvPr/>
          </p:nvSpPr>
          <p:spPr bwMode="auto">
            <a:xfrm>
              <a:off x="2555" y="3505"/>
              <a:ext cx="21" cy="6"/>
            </a:xfrm>
            <a:custGeom>
              <a:avLst/>
              <a:gdLst>
                <a:gd name="T0" fmla="*/ 0 w 156"/>
                <a:gd name="T1" fmla="*/ 0 h 36"/>
                <a:gd name="T2" fmla="*/ 154 w 156"/>
                <a:gd name="T3" fmla="*/ 0 h 36"/>
                <a:gd name="T4" fmla="*/ 156 w 156"/>
                <a:gd name="T5" fmla="*/ 35 h 36"/>
                <a:gd name="T6" fmla="*/ 0 w 156"/>
                <a:gd name="T7" fmla="*/ 36 h 36"/>
                <a:gd name="T8" fmla="*/ 0 w 156"/>
                <a:gd name="T9" fmla="*/ 0 h 36"/>
                <a:gd name="T10" fmla="*/ 0 w 156"/>
                <a:gd name="T11" fmla="*/ 0 h 36"/>
              </a:gdLst>
              <a:ahLst/>
              <a:cxnLst>
                <a:cxn ang="0">
                  <a:pos x="T0" y="T1"/>
                </a:cxn>
                <a:cxn ang="0">
                  <a:pos x="T2" y="T3"/>
                </a:cxn>
                <a:cxn ang="0">
                  <a:pos x="T4" y="T5"/>
                </a:cxn>
                <a:cxn ang="0">
                  <a:pos x="T6" y="T7"/>
                </a:cxn>
                <a:cxn ang="0">
                  <a:pos x="T8" y="T9"/>
                </a:cxn>
                <a:cxn ang="0">
                  <a:pos x="T10" y="T11"/>
                </a:cxn>
              </a:cxnLst>
              <a:rect l="0" t="0" r="r" b="b"/>
              <a:pathLst>
                <a:path w="156" h="36">
                  <a:moveTo>
                    <a:pt x="0" y="0"/>
                  </a:moveTo>
                  <a:lnTo>
                    <a:pt x="154" y="0"/>
                  </a:lnTo>
                  <a:lnTo>
                    <a:pt x="156" y="35"/>
                  </a:lnTo>
                  <a:lnTo>
                    <a:pt x="0" y="36"/>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35" name="Freeform 311"/>
            <p:cNvSpPr>
              <a:spLocks/>
            </p:cNvSpPr>
            <p:nvPr/>
          </p:nvSpPr>
          <p:spPr bwMode="auto">
            <a:xfrm>
              <a:off x="2690" y="3551"/>
              <a:ext cx="7" cy="19"/>
            </a:xfrm>
            <a:custGeom>
              <a:avLst/>
              <a:gdLst>
                <a:gd name="T0" fmla="*/ 0 w 55"/>
                <a:gd name="T1" fmla="*/ 9 h 121"/>
                <a:gd name="T2" fmla="*/ 31 w 55"/>
                <a:gd name="T3" fmla="*/ 121 h 121"/>
                <a:gd name="T4" fmla="*/ 55 w 55"/>
                <a:gd name="T5" fmla="*/ 116 h 121"/>
                <a:gd name="T6" fmla="*/ 21 w 55"/>
                <a:gd name="T7" fmla="*/ 0 h 121"/>
                <a:gd name="T8" fmla="*/ 0 w 55"/>
                <a:gd name="T9" fmla="*/ 9 h 121"/>
                <a:gd name="T10" fmla="*/ 0 w 55"/>
                <a:gd name="T11" fmla="*/ 9 h 121"/>
              </a:gdLst>
              <a:ahLst/>
              <a:cxnLst>
                <a:cxn ang="0">
                  <a:pos x="T0" y="T1"/>
                </a:cxn>
                <a:cxn ang="0">
                  <a:pos x="T2" y="T3"/>
                </a:cxn>
                <a:cxn ang="0">
                  <a:pos x="T4" y="T5"/>
                </a:cxn>
                <a:cxn ang="0">
                  <a:pos x="T6" y="T7"/>
                </a:cxn>
                <a:cxn ang="0">
                  <a:pos x="T8" y="T9"/>
                </a:cxn>
                <a:cxn ang="0">
                  <a:pos x="T10" y="T11"/>
                </a:cxn>
              </a:cxnLst>
              <a:rect l="0" t="0" r="r" b="b"/>
              <a:pathLst>
                <a:path w="55" h="121">
                  <a:moveTo>
                    <a:pt x="0" y="9"/>
                  </a:moveTo>
                  <a:lnTo>
                    <a:pt x="31" y="121"/>
                  </a:lnTo>
                  <a:lnTo>
                    <a:pt x="55" y="116"/>
                  </a:lnTo>
                  <a:lnTo>
                    <a:pt x="21" y="0"/>
                  </a:lnTo>
                  <a:lnTo>
                    <a:pt x="0" y="9"/>
                  </a:lnTo>
                  <a:lnTo>
                    <a:pt x="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36" name="Freeform 312"/>
            <p:cNvSpPr>
              <a:spLocks/>
            </p:cNvSpPr>
            <p:nvPr/>
          </p:nvSpPr>
          <p:spPr bwMode="auto">
            <a:xfrm>
              <a:off x="2549" y="3645"/>
              <a:ext cx="5" cy="21"/>
            </a:xfrm>
            <a:custGeom>
              <a:avLst/>
              <a:gdLst>
                <a:gd name="T0" fmla="*/ 8 w 42"/>
                <a:gd name="T1" fmla="*/ 0 h 139"/>
                <a:gd name="T2" fmla="*/ 6 w 42"/>
                <a:gd name="T3" fmla="*/ 2 h 139"/>
                <a:gd name="T4" fmla="*/ 4 w 42"/>
                <a:gd name="T5" fmla="*/ 11 h 139"/>
                <a:gd name="T6" fmla="*/ 2 w 42"/>
                <a:gd name="T7" fmla="*/ 15 h 139"/>
                <a:gd name="T8" fmla="*/ 2 w 42"/>
                <a:gd name="T9" fmla="*/ 25 h 139"/>
                <a:gd name="T10" fmla="*/ 2 w 42"/>
                <a:gd name="T11" fmla="*/ 34 h 139"/>
                <a:gd name="T12" fmla="*/ 2 w 42"/>
                <a:gd name="T13" fmla="*/ 44 h 139"/>
                <a:gd name="T14" fmla="*/ 0 w 42"/>
                <a:gd name="T15" fmla="*/ 53 h 139"/>
                <a:gd name="T16" fmla="*/ 0 w 42"/>
                <a:gd name="T17" fmla="*/ 65 h 139"/>
                <a:gd name="T18" fmla="*/ 0 w 42"/>
                <a:gd name="T19" fmla="*/ 74 h 139"/>
                <a:gd name="T20" fmla="*/ 0 w 42"/>
                <a:gd name="T21" fmla="*/ 87 h 139"/>
                <a:gd name="T22" fmla="*/ 0 w 42"/>
                <a:gd name="T23" fmla="*/ 99 h 139"/>
                <a:gd name="T24" fmla="*/ 2 w 42"/>
                <a:gd name="T25" fmla="*/ 112 h 139"/>
                <a:gd name="T26" fmla="*/ 2 w 42"/>
                <a:gd name="T27" fmla="*/ 125 h 139"/>
                <a:gd name="T28" fmla="*/ 8 w 42"/>
                <a:gd name="T29" fmla="*/ 139 h 139"/>
                <a:gd name="T30" fmla="*/ 12 w 42"/>
                <a:gd name="T31" fmla="*/ 133 h 139"/>
                <a:gd name="T32" fmla="*/ 21 w 42"/>
                <a:gd name="T33" fmla="*/ 122 h 139"/>
                <a:gd name="T34" fmla="*/ 33 w 42"/>
                <a:gd name="T35" fmla="*/ 108 h 139"/>
                <a:gd name="T36" fmla="*/ 38 w 42"/>
                <a:gd name="T37" fmla="*/ 104 h 139"/>
                <a:gd name="T38" fmla="*/ 37 w 42"/>
                <a:gd name="T39" fmla="*/ 101 h 139"/>
                <a:gd name="T40" fmla="*/ 37 w 42"/>
                <a:gd name="T41" fmla="*/ 95 h 139"/>
                <a:gd name="T42" fmla="*/ 37 w 42"/>
                <a:gd name="T43" fmla="*/ 85 h 139"/>
                <a:gd name="T44" fmla="*/ 37 w 42"/>
                <a:gd name="T45" fmla="*/ 78 h 139"/>
                <a:gd name="T46" fmla="*/ 37 w 42"/>
                <a:gd name="T47" fmla="*/ 65 h 139"/>
                <a:gd name="T48" fmla="*/ 37 w 42"/>
                <a:gd name="T49" fmla="*/ 51 h 139"/>
                <a:gd name="T50" fmla="*/ 38 w 42"/>
                <a:gd name="T51" fmla="*/ 36 h 139"/>
                <a:gd name="T52" fmla="*/ 42 w 42"/>
                <a:gd name="T53" fmla="*/ 23 h 139"/>
                <a:gd name="T54" fmla="*/ 37 w 42"/>
                <a:gd name="T55" fmla="*/ 13 h 139"/>
                <a:gd name="T56" fmla="*/ 25 w 42"/>
                <a:gd name="T57" fmla="*/ 6 h 139"/>
                <a:gd name="T58" fmla="*/ 12 w 42"/>
                <a:gd name="T59" fmla="*/ 0 h 139"/>
                <a:gd name="T60" fmla="*/ 8 w 42"/>
                <a:gd name="T61" fmla="*/ 0 h 139"/>
                <a:gd name="T62" fmla="*/ 8 w 42"/>
                <a:gd name="T6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139">
                  <a:moveTo>
                    <a:pt x="8" y="0"/>
                  </a:moveTo>
                  <a:lnTo>
                    <a:pt x="6" y="2"/>
                  </a:lnTo>
                  <a:lnTo>
                    <a:pt x="4" y="11"/>
                  </a:lnTo>
                  <a:lnTo>
                    <a:pt x="2" y="15"/>
                  </a:lnTo>
                  <a:lnTo>
                    <a:pt x="2" y="25"/>
                  </a:lnTo>
                  <a:lnTo>
                    <a:pt x="2" y="34"/>
                  </a:lnTo>
                  <a:lnTo>
                    <a:pt x="2" y="44"/>
                  </a:lnTo>
                  <a:lnTo>
                    <a:pt x="0" y="53"/>
                  </a:lnTo>
                  <a:lnTo>
                    <a:pt x="0" y="65"/>
                  </a:lnTo>
                  <a:lnTo>
                    <a:pt x="0" y="74"/>
                  </a:lnTo>
                  <a:lnTo>
                    <a:pt x="0" y="87"/>
                  </a:lnTo>
                  <a:lnTo>
                    <a:pt x="0" y="99"/>
                  </a:lnTo>
                  <a:lnTo>
                    <a:pt x="2" y="112"/>
                  </a:lnTo>
                  <a:lnTo>
                    <a:pt x="2" y="125"/>
                  </a:lnTo>
                  <a:lnTo>
                    <a:pt x="8" y="139"/>
                  </a:lnTo>
                  <a:lnTo>
                    <a:pt x="12" y="133"/>
                  </a:lnTo>
                  <a:lnTo>
                    <a:pt x="21" y="122"/>
                  </a:lnTo>
                  <a:lnTo>
                    <a:pt x="33" y="108"/>
                  </a:lnTo>
                  <a:lnTo>
                    <a:pt x="38" y="104"/>
                  </a:lnTo>
                  <a:lnTo>
                    <a:pt x="37" y="101"/>
                  </a:lnTo>
                  <a:lnTo>
                    <a:pt x="37" y="95"/>
                  </a:lnTo>
                  <a:lnTo>
                    <a:pt x="37" y="85"/>
                  </a:lnTo>
                  <a:lnTo>
                    <a:pt x="37" y="78"/>
                  </a:lnTo>
                  <a:lnTo>
                    <a:pt x="37" y="65"/>
                  </a:lnTo>
                  <a:lnTo>
                    <a:pt x="37" y="51"/>
                  </a:lnTo>
                  <a:lnTo>
                    <a:pt x="38" y="36"/>
                  </a:lnTo>
                  <a:lnTo>
                    <a:pt x="42" y="23"/>
                  </a:lnTo>
                  <a:lnTo>
                    <a:pt x="37" y="13"/>
                  </a:lnTo>
                  <a:lnTo>
                    <a:pt x="25" y="6"/>
                  </a:lnTo>
                  <a:lnTo>
                    <a:pt x="12" y="0"/>
                  </a:lnTo>
                  <a:lnTo>
                    <a:pt x="8" y="0"/>
                  </a:ln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37" name="Freeform 313"/>
            <p:cNvSpPr>
              <a:spLocks/>
            </p:cNvSpPr>
            <p:nvPr/>
          </p:nvSpPr>
          <p:spPr bwMode="auto">
            <a:xfrm>
              <a:off x="2629" y="3564"/>
              <a:ext cx="24" cy="16"/>
            </a:xfrm>
            <a:custGeom>
              <a:avLst/>
              <a:gdLst>
                <a:gd name="T0" fmla="*/ 6 w 173"/>
                <a:gd name="T1" fmla="*/ 101 h 101"/>
                <a:gd name="T2" fmla="*/ 6 w 173"/>
                <a:gd name="T3" fmla="*/ 99 h 101"/>
                <a:gd name="T4" fmla="*/ 10 w 173"/>
                <a:gd name="T5" fmla="*/ 99 h 101"/>
                <a:gd name="T6" fmla="*/ 15 w 173"/>
                <a:gd name="T7" fmla="*/ 99 h 101"/>
                <a:gd name="T8" fmla="*/ 25 w 173"/>
                <a:gd name="T9" fmla="*/ 99 h 101"/>
                <a:gd name="T10" fmla="*/ 34 w 173"/>
                <a:gd name="T11" fmla="*/ 97 h 101"/>
                <a:gd name="T12" fmla="*/ 46 w 173"/>
                <a:gd name="T13" fmla="*/ 97 h 101"/>
                <a:gd name="T14" fmla="*/ 59 w 173"/>
                <a:gd name="T15" fmla="*/ 94 h 101"/>
                <a:gd name="T16" fmla="*/ 72 w 173"/>
                <a:gd name="T17" fmla="*/ 92 h 101"/>
                <a:gd name="T18" fmla="*/ 86 w 173"/>
                <a:gd name="T19" fmla="*/ 86 h 101"/>
                <a:gd name="T20" fmla="*/ 99 w 173"/>
                <a:gd name="T21" fmla="*/ 82 h 101"/>
                <a:gd name="T22" fmla="*/ 112 w 173"/>
                <a:gd name="T23" fmla="*/ 77 h 101"/>
                <a:gd name="T24" fmla="*/ 127 w 173"/>
                <a:gd name="T25" fmla="*/ 69 h 101"/>
                <a:gd name="T26" fmla="*/ 139 w 173"/>
                <a:gd name="T27" fmla="*/ 58 h 101"/>
                <a:gd name="T28" fmla="*/ 152 w 173"/>
                <a:gd name="T29" fmla="*/ 50 h 101"/>
                <a:gd name="T30" fmla="*/ 164 w 173"/>
                <a:gd name="T31" fmla="*/ 37 h 101"/>
                <a:gd name="T32" fmla="*/ 173 w 173"/>
                <a:gd name="T33" fmla="*/ 23 h 101"/>
                <a:gd name="T34" fmla="*/ 169 w 173"/>
                <a:gd name="T35" fmla="*/ 16 h 101"/>
                <a:gd name="T36" fmla="*/ 160 w 173"/>
                <a:gd name="T37" fmla="*/ 8 h 101"/>
                <a:gd name="T38" fmla="*/ 148 w 173"/>
                <a:gd name="T39" fmla="*/ 2 h 101"/>
                <a:gd name="T40" fmla="*/ 145 w 173"/>
                <a:gd name="T41" fmla="*/ 0 h 101"/>
                <a:gd name="T42" fmla="*/ 143 w 173"/>
                <a:gd name="T43" fmla="*/ 2 h 101"/>
                <a:gd name="T44" fmla="*/ 139 w 173"/>
                <a:gd name="T45" fmla="*/ 10 h 101"/>
                <a:gd name="T46" fmla="*/ 131 w 173"/>
                <a:gd name="T47" fmla="*/ 18 h 101"/>
                <a:gd name="T48" fmla="*/ 120 w 173"/>
                <a:gd name="T49" fmla="*/ 31 h 101"/>
                <a:gd name="T50" fmla="*/ 110 w 173"/>
                <a:gd name="T51" fmla="*/ 37 h 101"/>
                <a:gd name="T52" fmla="*/ 101 w 173"/>
                <a:gd name="T53" fmla="*/ 42 h 101"/>
                <a:gd name="T54" fmla="*/ 89 w 173"/>
                <a:gd name="T55" fmla="*/ 46 h 101"/>
                <a:gd name="T56" fmla="*/ 78 w 173"/>
                <a:gd name="T57" fmla="*/ 50 h 101"/>
                <a:gd name="T58" fmla="*/ 63 w 173"/>
                <a:gd name="T59" fmla="*/ 54 h 101"/>
                <a:gd name="T60" fmla="*/ 46 w 173"/>
                <a:gd name="T61" fmla="*/ 58 h 101"/>
                <a:gd name="T62" fmla="*/ 27 w 173"/>
                <a:gd name="T63" fmla="*/ 58 h 101"/>
                <a:gd name="T64" fmla="*/ 6 w 173"/>
                <a:gd name="T65" fmla="*/ 58 h 101"/>
                <a:gd name="T66" fmla="*/ 0 w 173"/>
                <a:gd name="T67" fmla="*/ 65 h 101"/>
                <a:gd name="T68" fmla="*/ 0 w 173"/>
                <a:gd name="T69" fmla="*/ 78 h 101"/>
                <a:gd name="T70" fmla="*/ 0 w 173"/>
                <a:gd name="T71" fmla="*/ 86 h 101"/>
                <a:gd name="T72" fmla="*/ 2 w 173"/>
                <a:gd name="T73" fmla="*/ 94 h 101"/>
                <a:gd name="T74" fmla="*/ 4 w 173"/>
                <a:gd name="T75" fmla="*/ 97 h 101"/>
                <a:gd name="T76" fmla="*/ 6 w 173"/>
                <a:gd name="T77" fmla="*/ 101 h 101"/>
                <a:gd name="T78" fmla="*/ 6 w 173"/>
                <a:gd name="T79"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3" h="101">
                  <a:moveTo>
                    <a:pt x="6" y="101"/>
                  </a:moveTo>
                  <a:lnTo>
                    <a:pt x="6" y="99"/>
                  </a:lnTo>
                  <a:lnTo>
                    <a:pt x="10" y="99"/>
                  </a:lnTo>
                  <a:lnTo>
                    <a:pt x="15" y="99"/>
                  </a:lnTo>
                  <a:lnTo>
                    <a:pt x="25" y="99"/>
                  </a:lnTo>
                  <a:lnTo>
                    <a:pt x="34" y="97"/>
                  </a:lnTo>
                  <a:lnTo>
                    <a:pt x="46" y="97"/>
                  </a:lnTo>
                  <a:lnTo>
                    <a:pt x="59" y="94"/>
                  </a:lnTo>
                  <a:lnTo>
                    <a:pt x="72" y="92"/>
                  </a:lnTo>
                  <a:lnTo>
                    <a:pt x="86" y="86"/>
                  </a:lnTo>
                  <a:lnTo>
                    <a:pt x="99" y="82"/>
                  </a:lnTo>
                  <a:lnTo>
                    <a:pt x="112" y="77"/>
                  </a:lnTo>
                  <a:lnTo>
                    <a:pt x="127" y="69"/>
                  </a:lnTo>
                  <a:lnTo>
                    <a:pt x="139" y="58"/>
                  </a:lnTo>
                  <a:lnTo>
                    <a:pt x="152" y="50"/>
                  </a:lnTo>
                  <a:lnTo>
                    <a:pt x="164" y="37"/>
                  </a:lnTo>
                  <a:lnTo>
                    <a:pt x="173" y="23"/>
                  </a:lnTo>
                  <a:lnTo>
                    <a:pt x="169" y="16"/>
                  </a:lnTo>
                  <a:lnTo>
                    <a:pt x="160" y="8"/>
                  </a:lnTo>
                  <a:lnTo>
                    <a:pt x="148" y="2"/>
                  </a:lnTo>
                  <a:lnTo>
                    <a:pt x="145" y="0"/>
                  </a:lnTo>
                  <a:lnTo>
                    <a:pt x="143" y="2"/>
                  </a:lnTo>
                  <a:lnTo>
                    <a:pt x="139" y="10"/>
                  </a:lnTo>
                  <a:lnTo>
                    <a:pt x="131" y="18"/>
                  </a:lnTo>
                  <a:lnTo>
                    <a:pt x="120" y="31"/>
                  </a:lnTo>
                  <a:lnTo>
                    <a:pt x="110" y="37"/>
                  </a:lnTo>
                  <a:lnTo>
                    <a:pt x="101" y="42"/>
                  </a:lnTo>
                  <a:lnTo>
                    <a:pt x="89" y="46"/>
                  </a:lnTo>
                  <a:lnTo>
                    <a:pt x="78" y="50"/>
                  </a:lnTo>
                  <a:lnTo>
                    <a:pt x="63" y="54"/>
                  </a:lnTo>
                  <a:lnTo>
                    <a:pt x="46" y="58"/>
                  </a:lnTo>
                  <a:lnTo>
                    <a:pt x="27" y="58"/>
                  </a:lnTo>
                  <a:lnTo>
                    <a:pt x="6" y="58"/>
                  </a:lnTo>
                  <a:lnTo>
                    <a:pt x="0" y="65"/>
                  </a:lnTo>
                  <a:lnTo>
                    <a:pt x="0" y="78"/>
                  </a:lnTo>
                  <a:lnTo>
                    <a:pt x="0" y="86"/>
                  </a:lnTo>
                  <a:lnTo>
                    <a:pt x="2" y="94"/>
                  </a:lnTo>
                  <a:lnTo>
                    <a:pt x="4" y="97"/>
                  </a:lnTo>
                  <a:lnTo>
                    <a:pt x="6" y="101"/>
                  </a:lnTo>
                  <a:lnTo>
                    <a:pt x="6" y="10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38" name="Freeform 314"/>
            <p:cNvSpPr>
              <a:spLocks/>
            </p:cNvSpPr>
            <p:nvPr/>
          </p:nvSpPr>
          <p:spPr bwMode="auto">
            <a:xfrm>
              <a:off x="2575" y="3580"/>
              <a:ext cx="5" cy="34"/>
            </a:xfrm>
            <a:custGeom>
              <a:avLst/>
              <a:gdLst>
                <a:gd name="T0" fmla="*/ 0 w 38"/>
                <a:gd name="T1" fmla="*/ 0 h 224"/>
                <a:gd name="T2" fmla="*/ 0 w 38"/>
                <a:gd name="T3" fmla="*/ 224 h 224"/>
                <a:gd name="T4" fmla="*/ 38 w 38"/>
                <a:gd name="T5" fmla="*/ 224 h 224"/>
                <a:gd name="T6" fmla="*/ 34 w 38"/>
                <a:gd name="T7" fmla="*/ 0 h 224"/>
                <a:gd name="T8" fmla="*/ 0 w 38"/>
                <a:gd name="T9" fmla="*/ 0 h 224"/>
                <a:gd name="T10" fmla="*/ 0 w 38"/>
                <a:gd name="T11" fmla="*/ 0 h 224"/>
              </a:gdLst>
              <a:ahLst/>
              <a:cxnLst>
                <a:cxn ang="0">
                  <a:pos x="T0" y="T1"/>
                </a:cxn>
                <a:cxn ang="0">
                  <a:pos x="T2" y="T3"/>
                </a:cxn>
                <a:cxn ang="0">
                  <a:pos x="T4" y="T5"/>
                </a:cxn>
                <a:cxn ang="0">
                  <a:pos x="T6" y="T7"/>
                </a:cxn>
                <a:cxn ang="0">
                  <a:pos x="T8" y="T9"/>
                </a:cxn>
                <a:cxn ang="0">
                  <a:pos x="T10" y="T11"/>
                </a:cxn>
              </a:cxnLst>
              <a:rect l="0" t="0" r="r" b="b"/>
              <a:pathLst>
                <a:path w="38" h="224">
                  <a:moveTo>
                    <a:pt x="0" y="0"/>
                  </a:moveTo>
                  <a:lnTo>
                    <a:pt x="0" y="224"/>
                  </a:lnTo>
                  <a:lnTo>
                    <a:pt x="38" y="224"/>
                  </a:lnTo>
                  <a:lnTo>
                    <a:pt x="34"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39" name="Freeform 315"/>
            <p:cNvSpPr>
              <a:spLocks/>
            </p:cNvSpPr>
            <p:nvPr/>
          </p:nvSpPr>
          <p:spPr bwMode="auto">
            <a:xfrm>
              <a:off x="2534" y="3668"/>
              <a:ext cx="14" cy="5"/>
            </a:xfrm>
            <a:custGeom>
              <a:avLst/>
              <a:gdLst>
                <a:gd name="T0" fmla="*/ 0 w 103"/>
                <a:gd name="T1" fmla="*/ 6 h 30"/>
                <a:gd name="T2" fmla="*/ 2 w 103"/>
                <a:gd name="T3" fmla="*/ 4 h 30"/>
                <a:gd name="T4" fmla="*/ 10 w 103"/>
                <a:gd name="T5" fmla="*/ 2 h 30"/>
                <a:gd name="T6" fmla="*/ 19 w 103"/>
                <a:gd name="T7" fmla="*/ 0 h 30"/>
                <a:gd name="T8" fmla="*/ 32 w 103"/>
                <a:gd name="T9" fmla="*/ 0 h 30"/>
                <a:gd name="T10" fmla="*/ 38 w 103"/>
                <a:gd name="T11" fmla="*/ 0 h 30"/>
                <a:gd name="T12" fmla="*/ 48 w 103"/>
                <a:gd name="T13" fmla="*/ 0 h 30"/>
                <a:gd name="T14" fmla="*/ 57 w 103"/>
                <a:gd name="T15" fmla="*/ 0 h 30"/>
                <a:gd name="T16" fmla="*/ 65 w 103"/>
                <a:gd name="T17" fmla="*/ 0 h 30"/>
                <a:gd name="T18" fmla="*/ 74 w 103"/>
                <a:gd name="T19" fmla="*/ 0 h 30"/>
                <a:gd name="T20" fmla="*/ 84 w 103"/>
                <a:gd name="T21" fmla="*/ 0 h 30"/>
                <a:gd name="T22" fmla="*/ 91 w 103"/>
                <a:gd name="T23" fmla="*/ 2 h 30"/>
                <a:gd name="T24" fmla="*/ 103 w 103"/>
                <a:gd name="T25" fmla="*/ 6 h 30"/>
                <a:gd name="T26" fmla="*/ 76 w 103"/>
                <a:gd name="T27" fmla="*/ 29 h 30"/>
                <a:gd name="T28" fmla="*/ 72 w 103"/>
                <a:gd name="T29" fmla="*/ 27 h 30"/>
                <a:gd name="T30" fmla="*/ 71 w 103"/>
                <a:gd name="T31" fmla="*/ 27 h 30"/>
                <a:gd name="T32" fmla="*/ 63 w 103"/>
                <a:gd name="T33" fmla="*/ 27 h 30"/>
                <a:gd name="T34" fmla="*/ 55 w 103"/>
                <a:gd name="T35" fmla="*/ 27 h 30"/>
                <a:gd name="T36" fmla="*/ 44 w 103"/>
                <a:gd name="T37" fmla="*/ 27 h 30"/>
                <a:gd name="T38" fmla="*/ 32 w 103"/>
                <a:gd name="T39" fmla="*/ 27 h 30"/>
                <a:gd name="T40" fmla="*/ 23 w 103"/>
                <a:gd name="T41" fmla="*/ 27 h 30"/>
                <a:gd name="T42" fmla="*/ 13 w 103"/>
                <a:gd name="T43" fmla="*/ 30 h 30"/>
                <a:gd name="T44" fmla="*/ 8 w 103"/>
                <a:gd name="T45" fmla="*/ 27 h 30"/>
                <a:gd name="T46" fmla="*/ 4 w 103"/>
                <a:gd name="T47" fmla="*/ 19 h 30"/>
                <a:gd name="T48" fmla="*/ 0 w 103"/>
                <a:gd name="T49" fmla="*/ 8 h 30"/>
                <a:gd name="T50" fmla="*/ 0 w 103"/>
                <a:gd name="T51" fmla="*/ 6 h 30"/>
                <a:gd name="T52" fmla="*/ 0 w 103"/>
                <a:gd name="T53"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3" h="30">
                  <a:moveTo>
                    <a:pt x="0" y="6"/>
                  </a:moveTo>
                  <a:lnTo>
                    <a:pt x="2" y="4"/>
                  </a:lnTo>
                  <a:lnTo>
                    <a:pt x="10" y="2"/>
                  </a:lnTo>
                  <a:lnTo>
                    <a:pt x="19" y="0"/>
                  </a:lnTo>
                  <a:lnTo>
                    <a:pt x="32" y="0"/>
                  </a:lnTo>
                  <a:lnTo>
                    <a:pt x="38" y="0"/>
                  </a:lnTo>
                  <a:lnTo>
                    <a:pt x="48" y="0"/>
                  </a:lnTo>
                  <a:lnTo>
                    <a:pt x="57" y="0"/>
                  </a:lnTo>
                  <a:lnTo>
                    <a:pt x="65" y="0"/>
                  </a:lnTo>
                  <a:lnTo>
                    <a:pt x="74" y="0"/>
                  </a:lnTo>
                  <a:lnTo>
                    <a:pt x="84" y="0"/>
                  </a:lnTo>
                  <a:lnTo>
                    <a:pt x="91" y="2"/>
                  </a:lnTo>
                  <a:lnTo>
                    <a:pt x="103" y="6"/>
                  </a:lnTo>
                  <a:lnTo>
                    <a:pt x="76" y="29"/>
                  </a:lnTo>
                  <a:lnTo>
                    <a:pt x="72" y="27"/>
                  </a:lnTo>
                  <a:lnTo>
                    <a:pt x="71" y="27"/>
                  </a:lnTo>
                  <a:lnTo>
                    <a:pt x="63" y="27"/>
                  </a:lnTo>
                  <a:lnTo>
                    <a:pt x="55" y="27"/>
                  </a:lnTo>
                  <a:lnTo>
                    <a:pt x="44" y="27"/>
                  </a:lnTo>
                  <a:lnTo>
                    <a:pt x="32" y="27"/>
                  </a:lnTo>
                  <a:lnTo>
                    <a:pt x="23" y="27"/>
                  </a:lnTo>
                  <a:lnTo>
                    <a:pt x="13" y="30"/>
                  </a:lnTo>
                  <a:lnTo>
                    <a:pt x="8" y="27"/>
                  </a:lnTo>
                  <a:lnTo>
                    <a:pt x="4" y="19"/>
                  </a:lnTo>
                  <a:lnTo>
                    <a:pt x="0" y="8"/>
                  </a:lnTo>
                  <a:lnTo>
                    <a:pt x="0" y="6"/>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40" name="Freeform 316"/>
            <p:cNvSpPr>
              <a:spLocks/>
            </p:cNvSpPr>
            <p:nvPr/>
          </p:nvSpPr>
          <p:spPr bwMode="auto">
            <a:xfrm>
              <a:off x="2534" y="3694"/>
              <a:ext cx="14" cy="4"/>
            </a:xfrm>
            <a:custGeom>
              <a:avLst/>
              <a:gdLst>
                <a:gd name="T0" fmla="*/ 0 w 103"/>
                <a:gd name="T1" fmla="*/ 29 h 31"/>
                <a:gd name="T2" fmla="*/ 2 w 103"/>
                <a:gd name="T3" fmla="*/ 29 h 31"/>
                <a:gd name="T4" fmla="*/ 10 w 103"/>
                <a:gd name="T5" fmla="*/ 29 h 31"/>
                <a:gd name="T6" fmla="*/ 19 w 103"/>
                <a:gd name="T7" fmla="*/ 29 h 31"/>
                <a:gd name="T8" fmla="*/ 32 w 103"/>
                <a:gd name="T9" fmla="*/ 31 h 31"/>
                <a:gd name="T10" fmla="*/ 38 w 103"/>
                <a:gd name="T11" fmla="*/ 29 h 31"/>
                <a:gd name="T12" fmla="*/ 48 w 103"/>
                <a:gd name="T13" fmla="*/ 29 h 31"/>
                <a:gd name="T14" fmla="*/ 57 w 103"/>
                <a:gd name="T15" fmla="*/ 29 h 31"/>
                <a:gd name="T16" fmla="*/ 65 w 103"/>
                <a:gd name="T17" fmla="*/ 29 h 31"/>
                <a:gd name="T18" fmla="*/ 74 w 103"/>
                <a:gd name="T19" fmla="*/ 27 h 31"/>
                <a:gd name="T20" fmla="*/ 84 w 103"/>
                <a:gd name="T21" fmla="*/ 27 h 31"/>
                <a:gd name="T22" fmla="*/ 91 w 103"/>
                <a:gd name="T23" fmla="*/ 27 h 31"/>
                <a:gd name="T24" fmla="*/ 103 w 103"/>
                <a:gd name="T25" fmla="*/ 27 h 31"/>
                <a:gd name="T26" fmla="*/ 76 w 103"/>
                <a:gd name="T27" fmla="*/ 4 h 31"/>
                <a:gd name="T28" fmla="*/ 71 w 103"/>
                <a:gd name="T29" fmla="*/ 4 h 31"/>
                <a:gd name="T30" fmla="*/ 57 w 103"/>
                <a:gd name="T31" fmla="*/ 4 h 31"/>
                <a:gd name="T32" fmla="*/ 46 w 103"/>
                <a:gd name="T33" fmla="*/ 2 h 31"/>
                <a:gd name="T34" fmla="*/ 36 w 103"/>
                <a:gd name="T35" fmla="*/ 2 h 31"/>
                <a:gd name="T36" fmla="*/ 25 w 103"/>
                <a:gd name="T37" fmla="*/ 0 h 31"/>
                <a:gd name="T38" fmla="*/ 15 w 103"/>
                <a:gd name="T39" fmla="*/ 0 h 31"/>
                <a:gd name="T40" fmla="*/ 10 w 103"/>
                <a:gd name="T41" fmla="*/ 4 h 31"/>
                <a:gd name="T42" fmla="*/ 6 w 103"/>
                <a:gd name="T43" fmla="*/ 14 h 31"/>
                <a:gd name="T44" fmla="*/ 0 w 103"/>
                <a:gd name="T45" fmla="*/ 23 h 31"/>
                <a:gd name="T46" fmla="*/ 0 w 103"/>
                <a:gd name="T47" fmla="*/ 29 h 31"/>
                <a:gd name="T48" fmla="*/ 0 w 103"/>
                <a:gd name="T4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3" h="31">
                  <a:moveTo>
                    <a:pt x="0" y="29"/>
                  </a:moveTo>
                  <a:lnTo>
                    <a:pt x="2" y="29"/>
                  </a:lnTo>
                  <a:lnTo>
                    <a:pt x="10" y="29"/>
                  </a:lnTo>
                  <a:lnTo>
                    <a:pt x="19" y="29"/>
                  </a:lnTo>
                  <a:lnTo>
                    <a:pt x="32" y="31"/>
                  </a:lnTo>
                  <a:lnTo>
                    <a:pt x="38" y="29"/>
                  </a:lnTo>
                  <a:lnTo>
                    <a:pt x="48" y="29"/>
                  </a:lnTo>
                  <a:lnTo>
                    <a:pt x="57" y="29"/>
                  </a:lnTo>
                  <a:lnTo>
                    <a:pt x="65" y="29"/>
                  </a:lnTo>
                  <a:lnTo>
                    <a:pt x="74" y="27"/>
                  </a:lnTo>
                  <a:lnTo>
                    <a:pt x="84" y="27"/>
                  </a:lnTo>
                  <a:lnTo>
                    <a:pt x="91" y="27"/>
                  </a:lnTo>
                  <a:lnTo>
                    <a:pt x="103" y="27"/>
                  </a:lnTo>
                  <a:lnTo>
                    <a:pt x="76" y="4"/>
                  </a:lnTo>
                  <a:lnTo>
                    <a:pt x="71" y="4"/>
                  </a:lnTo>
                  <a:lnTo>
                    <a:pt x="57" y="4"/>
                  </a:lnTo>
                  <a:lnTo>
                    <a:pt x="46" y="2"/>
                  </a:lnTo>
                  <a:lnTo>
                    <a:pt x="36" y="2"/>
                  </a:lnTo>
                  <a:lnTo>
                    <a:pt x="25" y="0"/>
                  </a:lnTo>
                  <a:lnTo>
                    <a:pt x="15" y="0"/>
                  </a:lnTo>
                  <a:lnTo>
                    <a:pt x="10" y="4"/>
                  </a:lnTo>
                  <a:lnTo>
                    <a:pt x="6" y="14"/>
                  </a:lnTo>
                  <a:lnTo>
                    <a:pt x="0" y="23"/>
                  </a:lnTo>
                  <a:lnTo>
                    <a:pt x="0" y="29"/>
                  </a:lnTo>
                  <a:lnTo>
                    <a:pt x="0"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41" name="Freeform 317"/>
            <p:cNvSpPr>
              <a:spLocks/>
            </p:cNvSpPr>
            <p:nvPr/>
          </p:nvSpPr>
          <p:spPr bwMode="auto">
            <a:xfrm>
              <a:off x="2618" y="3692"/>
              <a:ext cx="112" cy="32"/>
            </a:xfrm>
            <a:custGeom>
              <a:avLst/>
              <a:gdLst>
                <a:gd name="T0" fmla="*/ 767 w 822"/>
                <a:gd name="T1" fmla="*/ 0 h 207"/>
                <a:gd name="T2" fmla="*/ 767 w 822"/>
                <a:gd name="T3" fmla="*/ 161 h 207"/>
                <a:gd name="T4" fmla="*/ 0 w 822"/>
                <a:gd name="T5" fmla="*/ 161 h 207"/>
                <a:gd name="T6" fmla="*/ 0 w 822"/>
                <a:gd name="T7" fmla="*/ 207 h 207"/>
                <a:gd name="T8" fmla="*/ 822 w 822"/>
                <a:gd name="T9" fmla="*/ 207 h 207"/>
                <a:gd name="T10" fmla="*/ 822 w 822"/>
                <a:gd name="T11" fmla="*/ 2 h 207"/>
                <a:gd name="T12" fmla="*/ 767 w 822"/>
                <a:gd name="T13" fmla="*/ 0 h 207"/>
                <a:gd name="T14" fmla="*/ 767 w 822"/>
                <a:gd name="T15" fmla="*/ 0 h 2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2" h="207">
                  <a:moveTo>
                    <a:pt x="767" y="0"/>
                  </a:moveTo>
                  <a:lnTo>
                    <a:pt x="767" y="161"/>
                  </a:lnTo>
                  <a:lnTo>
                    <a:pt x="0" y="161"/>
                  </a:lnTo>
                  <a:lnTo>
                    <a:pt x="0" y="207"/>
                  </a:lnTo>
                  <a:lnTo>
                    <a:pt x="822" y="207"/>
                  </a:lnTo>
                  <a:lnTo>
                    <a:pt x="822" y="2"/>
                  </a:lnTo>
                  <a:lnTo>
                    <a:pt x="767" y="0"/>
                  </a:lnTo>
                  <a:lnTo>
                    <a:pt x="76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42" name="Freeform 318"/>
            <p:cNvSpPr>
              <a:spLocks/>
            </p:cNvSpPr>
            <p:nvPr/>
          </p:nvSpPr>
          <p:spPr bwMode="auto">
            <a:xfrm>
              <a:off x="2553" y="3665"/>
              <a:ext cx="4" cy="9"/>
            </a:xfrm>
            <a:custGeom>
              <a:avLst/>
              <a:gdLst>
                <a:gd name="T0" fmla="*/ 2 w 30"/>
                <a:gd name="T1" fmla="*/ 53 h 53"/>
                <a:gd name="T2" fmla="*/ 0 w 30"/>
                <a:gd name="T3" fmla="*/ 0 h 53"/>
                <a:gd name="T4" fmla="*/ 30 w 30"/>
                <a:gd name="T5" fmla="*/ 6 h 53"/>
                <a:gd name="T6" fmla="*/ 30 w 30"/>
                <a:gd name="T7" fmla="*/ 53 h 53"/>
                <a:gd name="T8" fmla="*/ 2 w 30"/>
                <a:gd name="T9" fmla="*/ 53 h 53"/>
                <a:gd name="T10" fmla="*/ 2 w 30"/>
                <a:gd name="T11" fmla="*/ 53 h 53"/>
              </a:gdLst>
              <a:ahLst/>
              <a:cxnLst>
                <a:cxn ang="0">
                  <a:pos x="T0" y="T1"/>
                </a:cxn>
                <a:cxn ang="0">
                  <a:pos x="T2" y="T3"/>
                </a:cxn>
                <a:cxn ang="0">
                  <a:pos x="T4" y="T5"/>
                </a:cxn>
                <a:cxn ang="0">
                  <a:pos x="T6" y="T7"/>
                </a:cxn>
                <a:cxn ang="0">
                  <a:pos x="T8" y="T9"/>
                </a:cxn>
                <a:cxn ang="0">
                  <a:pos x="T10" y="T11"/>
                </a:cxn>
              </a:cxnLst>
              <a:rect l="0" t="0" r="r" b="b"/>
              <a:pathLst>
                <a:path w="30" h="53">
                  <a:moveTo>
                    <a:pt x="2" y="53"/>
                  </a:moveTo>
                  <a:lnTo>
                    <a:pt x="0" y="0"/>
                  </a:lnTo>
                  <a:lnTo>
                    <a:pt x="30" y="6"/>
                  </a:lnTo>
                  <a:lnTo>
                    <a:pt x="30" y="53"/>
                  </a:lnTo>
                  <a:lnTo>
                    <a:pt x="2" y="53"/>
                  </a:lnTo>
                  <a:lnTo>
                    <a:pt x="2"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43" name="Freeform 319"/>
            <p:cNvSpPr>
              <a:spLocks/>
            </p:cNvSpPr>
            <p:nvPr/>
          </p:nvSpPr>
          <p:spPr bwMode="auto">
            <a:xfrm>
              <a:off x="2816" y="3571"/>
              <a:ext cx="7" cy="9"/>
            </a:xfrm>
            <a:custGeom>
              <a:avLst/>
              <a:gdLst>
                <a:gd name="T0" fmla="*/ 0 w 50"/>
                <a:gd name="T1" fmla="*/ 25 h 63"/>
                <a:gd name="T2" fmla="*/ 2 w 50"/>
                <a:gd name="T3" fmla="*/ 27 h 63"/>
                <a:gd name="T4" fmla="*/ 6 w 50"/>
                <a:gd name="T5" fmla="*/ 33 h 63"/>
                <a:gd name="T6" fmla="*/ 8 w 50"/>
                <a:gd name="T7" fmla="*/ 36 h 63"/>
                <a:gd name="T8" fmla="*/ 8 w 50"/>
                <a:gd name="T9" fmla="*/ 44 h 63"/>
                <a:gd name="T10" fmla="*/ 10 w 50"/>
                <a:gd name="T11" fmla="*/ 53 h 63"/>
                <a:gd name="T12" fmla="*/ 12 w 50"/>
                <a:gd name="T13" fmla="*/ 63 h 63"/>
                <a:gd name="T14" fmla="*/ 50 w 50"/>
                <a:gd name="T15" fmla="*/ 42 h 63"/>
                <a:gd name="T16" fmla="*/ 48 w 50"/>
                <a:gd name="T17" fmla="*/ 40 h 63"/>
                <a:gd name="T18" fmla="*/ 46 w 50"/>
                <a:gd name="T19" fmla="*/ 34 h 63"/>
                <a:gd name="T20" fmla="*/ 44 w 50"/>
                <a:gd name="T21" fmla="*/ 27 h 63"/>
                <a:gd name="T22" fmla="*/ 40 w 50"/>
                <a:gd name="T23" fmla="*/ 19 h 63"/>
                <a:gd name="T24" fmla="*/ 35 w 50"/>
                <a:gd name="T25" fmla="*/ 10 h 63"/>
                <a:gd name="T26" fmla="*/ 31 w 50"/>
                <a:gd name="T27" fmla="*/ 4 h 63"/>
                <a:gd name="T28" fmla="*/ 23 w 50"/>
                <a:gd name="T29" fmla="*/ 0 h 63"/>
                <a:gd name="T30" fmla="*/ 16 w 50"/>
                <a:gd name="T31" fmla="*/ 0 h 63"/>
                <a:gd name="T32" fmla="*/ 0 w 50"/>
                <a:gd name="T33" fmla="*/ 25 h 63"/>
                <a:gd name="T34" fmla="*/ 0 w 50"/>
                <a:gd name="T35" fmla="*/ 2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63">
                  <a:moveTo>
                    <a:pt x="0" y="25"/>
                  </a:moveTo>
                  <a:lnTo>
                    <a:pt x="2" y="27"/>
                  </a:lnTo>
                  <a:lnTo>
                    <a:pt x="6" y="33"/>
                  </a:lnTo>
                  <a:lnTo>
                    <a:pt x="8" y="36"/>
                  </a:lnTo>
                  <a:lnTo>
                    <a:pt x="8" y="44"/>
                  </a:lnTo>
                  <a:lnTo>
                    <a:pt x="10" y="53"/>
                  </a:lnTo>
                  <a:lnTo>
                    <a:pt x="12" y="63"/>
                  </a:lnTo>
                  <a:lnTo>
                    <a:pt x="50" y="42"/>
                  </a:lnTo>
                  <a:lnTo>
                    <a:pt x="48" y="40"/>
                  </a:lnTo>
                  <a:lnTo>
                    <a:pt x="46" y="34"/>
                  </a:lnTo>
                  <a:lnTo>
                    <a:pt x="44" y="27"/>
                  </a:lnTo>
                  <a:lnTo>
                    <a:pt x="40" y="19"/>
                  </a:lnTo>
                  <a:lnTo>
                    <a:pt x="35" y="10"/>
                  </a:lnTo>
                  <a:lnTo>
                    <a:pt x="31" y="4"/>
                  </a:lnTo>
                  <a:lnTo>
                    <a:pt x="23" y="0"/>
                  </a:lnTo>
                  <a:lnTo>
                    <a:pt x="16" y="0"/>
                  </a:lnTo>
                  <a:lnTo>
                    <a:pt x="0" y="25"/>
                  </a:lnTo>
                  <a:lnTo>
                    <a:pt x="0"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44" name="Freeform 320"/>
            <p:cNvSpPr>
              <a:spLocks/>
            </p:cNvSpPr>
            <p:nvPr/>
          </p:nvSpPr>
          <p:spPr bwMode="auto">
            <a:xfrm>
              <a:off x="2793" y="3570"/>
              <a:ext cx="8" cy="13"/>
            </a:xfrm>
            <a:custGeom>
              <a:avLst/>
              <a:gdLst>
                <a:gd name="T0" fmla="*/ 0 w 53"/>
                <a:gd name="T1" fmla="*/ 48 h 80"/>
                <a:gd name="T2" fmla="*/ 0 w 53"/>
                <a:gd name="T3" fmla="*/ 42 h 80"/>
                <a:gd name="T4" fmla="*/ 6 w 53"/>
                <a:gd name="T5" fmla="*/ 29 h 80"/>
                <a:gd name="T6" fmla="*/ 11 w 53"/>
                <a:gd name="T7" fmla="*/ 19 h 80"/>
                <a:gd name="T8" fmla="*/ 17 w 53"/>
                <a:gd name="T9" fmla="*/ 10 h 80"/>
                <a:gd name="T10" fmla="*/ 25 w 53"/>
                <a:gd name="T11" fmla="*/ 2 h 80"/>
                <a:gd name="T12" fmla="*/ 36 w 53"/>
                <a:gd name="T13" fmla="*/ 0 h 80"/>
                <a:gd name="T14" fmla="*/ 53 w 53"/>
                <a:gd name="T15" fmla="*/ 23 h 80"/>
                <a:gd name="T16" fmla="*/ 47 w 53"/>
                <a:gd name="T17" fmla="*/ 23 h 80"/>
                <a:gd name="T18" fmla="*/ 36 w 53"/>
                <a:gd name="T19" fmla="*/ 33 h 80"/>
                <a:gd name="T20" fmla="*/ 28 w 53"/>
                <a:gd name="T21" fmla="*/ 38 h 80"/>
                <a:gd name="T22" fmla="*/ 23 w 53"/>
                <a:gd name="T23" fmla="*/ 48 h 80"/>
                <a:gd name="T24" fmla="*/ 19 w 53"/>
                <a:gd name="T25" fmla="*/ 54 h 80"/>
                <a:gd name="T26" fmla="*/ 19 w 53"/>
                <a:gd name="T27" fmla="*/ 61 h 80"/>
                <a:gd name="T28" fmla="*/ 17 w 53"/>
                <a:gd name="T29" fmla="*/ 69 h 80"/>
                <a:gd name="T30" fmla="*/ 17 w 53"/>
                <a:gd name="T31" fmla="*/ 80 h 80"/>
                <a:gd name="T32" fmla="*/ 0 w 53"/>
                <a:gd name="T33" fmla="*/ 48 h 80"/>
                <a:gd name="T34" fmla="*/ 0 w 53"/>
                <a:gd name="T35" fmla="*/ 4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80">
                  <a:moveTo>
                    <a:pt x="0" y="48"/>
                  </a:moveTo>
                  <a:lnTo>
                    <a:pt x="0" y="42"/>
                  </a:lnTo>
                  <a:lnTo>
                    <a:pt x="6" y="29"/>
                  </a:lnTo>
                  <a:lnTo>
                    <a:pt x="11" y="19"/>
                  </a:lnTo>
                  <a:lnTo>
                    <a:pt x="17" y="10"/>
                  </a:lnTo>
                  <a:lnTo>
                    <a:pt x="25" y="2"/>
                  </a:lnTo>
                  <a:lnTo>
                    <a:pt x="36" y="0"/>
                  </a:lnTo>
                  <a:lnTo>
                    <a:pt x="53" y="23"/>
                  </a:lnTo>
                  <a:lnTo>
                    <a:pt x="47" y="23"/>
                  </a:lnTo>
                  <a:lnTo>
                    <a:pt x="36" y="33"/>
                  </a:lnTo>
                  <a:lnTo>
                    <a:pt x="28" y="38"/>
                  </a:lnTo>
                  <a:lnTo>
                    <a:pt x="23" y="48"/>
                  </a:lnTo>
                  <a:lnTo>
                    <a:pt x="19" y="54"/>
                  </a:lnTo>
                  <a:lnTo>
                    <a:pt x="19" y="61"/>
                  </a:lnTo>
                  <a:lnTo>
                    <a:pt x="17" y="69"/>
                  </a:lnTo>
                  <a:lnTo>
                    <a:pt x="17" y="80"/>
                  </a:lnTo>
                  <a:lnTo>
                    <a:pt x="0" y="48"/>
                  </a:lnTo>
                  <a:lnTo>
                    <a:pt x="0"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45" name="Freeform 321"/>
            <p:cNvSpPr>
              <a:spLocks/>
            </p:cNvSpPr>
            <p:nvPr/>
          </p:nvSpPr>
          <p:spPr bwMode="auto">
            <a:xfrm>
              <a:off x="2788" y="3535"/>
              <a:ext cx="26" cy="14"/>
            </a:xfrm>
            <a:custGeom>
              <a:avLst/>
              <a:gdLst>
                <a:gd name="T0" fmla="*/ 21 w 184"/>
                <a:gd name="T1" fmla="*/ 0 h 92"/>
                <a:gd name="T2" fmla="*/ 21 w 184"/>
                <a:gd name="T3" fmla="*/ 2 h 92"/>
                <a:gd name="T4" fmla="*/ 23 w 184"/>
                <a:gd name="T5" fmla="*/ 10 h 92"/>
                <a:gd name="T6" fmla="*/ 26 w 184"/>
                <a:gd name="T7" fmla="*/ 21 h 92"/>
                <a:gd name="T8" fmla="*/ 34 w 184"/>
                <a:gd name="T9" fmla="*/ 33 h 92"/>
                <a:gd name="T10" fmla="*/ 44 w 184"/>
                <a:gd name="T11" fmla="*/ 42 h 92"/>
                <a:gd name="T12" fmla="*/ 57 w 184"/>
                <a:gd name="T13" fmla="*/ 54 h 92"/>
                <a:gd name="T14" fmla="*/ 63 w 184"/>
                <a:gd name="T15" fmla="*/ 55 h 92"/>
                <a:gd name="T16" fmla="*/ 72 w 184"/>
                <a:gd name="T17" fmla="*/ 59 h 92"/>
                <a:gd name="T18" fmla="*/ 82 w 184"/>
                <a:gd name="T19" fmla="*/ 61 h 92"/>
                <a:gd name="T20" fmla="*/ 93 w 184"/>
                <a:gd name="T21" fmla="*/ 61 h 92"/>
                <a:gd name="T22" fmla="*/ 102 w 184"/>
                <a:gd name="T23" fmla="*/ 59 h 92"/>
                <a:gd name="T24" fmla="*/ 110 w 184"/>
                <a:gd name="T25" fmla="*/ 57 h 92"/>
                <a:gd name="T26" fmla="*/ 120 w 184"/>
                <a:gd name="T27" fmla="*/ 54 h 92"/>
                <a:gd name="T28" fmla="*/ 129 w 184"/>
                <a:gd name="T29" fmla="*/ 50 h 92"/>
                <a:gd name="T30" fmla="*/ 141 w 184"/>
                <a:gd name="T31" fmla="*/ 40 h 92"/>
                <a:gd name="T32" fmla="*/ 152 w 184"/>
                <a:gd name="T33" fmla="*/ 29 h 92"/>
                <a:gd name="T34" fmla="*/ 160 w 184"/>
                <a:gd name="T35" fmla="*/ 17 h 92"/>
                <a:gd name="T36" fmla="*/ 165 w 184"/>
                <a:gd name="T37" fmla="*/ 8 h 92"/>
                <a:gd name="T38" fmla="*/ 169 w 184"/>
                <a:gd name="T39" fmla="*/ 2 h 92"/>
                <a:gd name="T40" fmla="*/ 169 w 184"/>
                <a:gd name="T41" fmla="*/ 0 h 92"/>
                <a:gd name="T42" fmla="*/ 184 w 184"/>
                <a:gd name="T43" fmla="*/ 31 h 92"/>
                <a:gd name="T44" fmla="*/ 182 w 184"/>
                <a:gd name="T45" fmla="*/ 33 h 92"/>
                <a:gd name="T46" fmla="*/ 177 w 184"/>
                <a:gd name="T47" fmla="*/ 40 h 92"/>
                <a:gd name="T48" fmla="*/ 169 w 184"/>
                <a:gd name="T49" fmla="*/ 48 h 92"/>
                <a:gd name="T50" fmla="*/ 161 w 184"/>
                <a:gd name="T51" fmla="*/ 61 h 92"/>
                <a:gd name="T52" fmla="*/ 154 w 184"/>
                <a:gd name="T53" fmla="*/ 65 h 92"/>
                <a:gd name="T54" fmla="*/ 148 w 184"/>
                <a:gd name="T55" fmla="*/ 71 h 92"/>
                <a:gd name="T56" fmla="*/ 139 w 184"/>
                <a:gd name="T57" fmla="*/ 74 h 92"/>
                <a:gd name="T58" fmla="*/ 131 w 184"/>
                <a:gd name="T59" fmla="*/ 80 h 92"/>
                <a:gd name="T60" fmla="*/ 123 w 184"/>
                <a:gd name="T61" fmla="*/ 84 h 92"/>
                <a:gd name="T62" fmla="*/ 114 w 184"/>
                <a:gd name="T63" fmla="*/ 88 h 92"/>
                <a:gd name="T64" fmla="*/ 104 w 184"/>
                <a:gd name="T65" fmla="*/ 90 h 92"/>
                <a:gd name="T66" fmla="*/ 93 w 184"/>
                <a:gd name="T67" fmla="*/ 92 h 92"/>
                <a:gd name="T68" fmla="*/ 80 w 184"/>
                <a:gd name="T69" fmla="*/ 90 h 92"/>
                <a:gd name="T70" fmla="*/ 70 w 184"/>
                <a:gd name="T71" fmla="*/ 88 h 92"/>
                <a:gd name="T72" fmla="*/ 61 w 184"/>
                <a:gd name="T73" fmla="*/ 84 h 92"/>
                <a:gd name="T74" fmla="*/ 51 w 184"/>
                <a:gd name="T75" fmla="*/ 80 h 92"/>
                <a:gd name="T76" fmla="*/ 44 w 184"/>
                <a:gd name="T77" fmla="*/ 74 h 92"/>
                <a:gd name="T78" fmla="*/ 36 w 184"/>
                <a:gd name="T79" fmla="*/ 69 h 92"/>
                <a:gd name="T80" fmla="*/ 28 w 184"/>
                <a:gd name="T81" fmla="*/ 63 h 92"/>
                <a:gd name="T82" fmla="*/ 25 w 184"/>
                <a:gd name="T83" fmla="*/ 59 h 92"/>
                <a:gd name="T84" fmla="*/ 11 w 184"/>
                <a:gd name="T85" fmla="*/ 48 h 92"/>
                <a:gd name="T86" fmla="*/ 4 w 184"/>
                <a:gd name="T87" fmla="*/ 36 h 92"/>
                <a:gd name="T88" fmla="*/ 0 w 184"/>
                <a:gd name="T89" fmla="*/ 27 h 92"/>
                <a:gd name="T90" fmla="*/ 0 w 184"/>
                <a:gd name="T91" fmla="*/ 23 h 92"/>
                <a:gd name="T92" fmla="*/ 21 w 184"/>
                <a:gd name="T93" fmla="*/ 0 h 92"/>
                <a:gd name="T94" fmla="*/ 21 w 184"/>
                <a:gd name="T9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4" h="92">
                  <a:moveTo>
                    <a:pt x="21" y="0"/>
                  </a:moveTo>
                  <a:lnTo>
                    <a:pt x="21" y="2"/>
                  </a:lnTo>
                  <a:lnTo>
                    <a:pt x="23" y="10"/>
                  </a:lnTo>
                  <a:lnTo>
                    <a:pt x="26" y="21"/>
                  </a:lnTo>
                  <a:lnTo>
                    <a:pt x="34" y="33"/>
                  </a:lnTo>
                  <a:lnTo>
                    <a:pt x="44" y="42"/>
                  </a:lnTo>
                  <a:lnTo>
                    <a:pt x="57" y="54"/>
                  </a:lnTo>
                  <a:lnTo>
                    <a:pt x="63" y="55"/>
                  </a:lnTo>
                  <a:lnTo>
                    <a:pt x="72" y="59"/>
                  </a:lnTo>
                  <a:lnTo>
                    <a:pt x="82" y="61"/>
                  </a:lnTo>
                  <a:lnTo>
                    <a:pt x="93" y="61"/>
                  </a:lnTo>
                  <a:lnTo>
                    <a:pt x="102" y="59"/>
                  </a:lnTo>
                  <a:lnTo>
                    <a:pt x="110" y="57"/>
                  </a:lnTo>
                  <a:lnTo>
                    <a:pt x="120" y="54"/>
                  </a:lnTo>
                  <a:lnTo>
                    <a:pt x="129" y="50"/>
                  </a:lnTo>
                  <a:lnTo>
                    <a:pt x="141" y="40"/>
                  </a:lnTo>
                  <a:lnTo>
                    <a:pt x="152" y="29"/>
                  </a:lnTo>
                  <a:lnTo>
                    <a:pt x="160" y="17"/>
                  </a:lnTo>
                  <a:lnTo>
                    <a:pt x="165" y="8"/>
                  </a:lnTo>
                  <a:lnTo>
                    <a:pt x="169" y="2"/>
                  </a:lnTo>
                  <a:lnTo>
                    <a:pt x="169" y="0"/>
                  </a:lnTo>
                  <a:lnTo>
                    <a:pt x="184" y="31"/>
                  </a:lnTo>
                  <a:lnTo>
                    <a:pt x="182" y="33"/>
                  </a:lnTo>
                  <a:lnTo>
                    <a:pt x="177" y="40"/>
                  </a:lnTo>
                  <a:lnTo>
                    <a:pt x="169" y="48"/>
                  </a:lnTo>
                  <a:lnTo>
                    <a:pt x="161" y="61"/>
                  </a:lnTo>
                  <a:lnTo>
                    <a:pt x="154" y="65"/>
                  </a:lnTo>
                  <a:lnTo>
                    <a:pt x="148" y="71"/>
                  </a:lnTo>
                  <a:lnTo>
                    <a:pt x="139" y="74"/>
                  </a:lnTo>
                  <a:lnTo>
                    <a:pt x="131" y="80"/>
                  </a:lnTo>
                  <a:lnTo>
                    <a:pt x="123" y="84"/>
                  </a:lnTo>
                  <a:lnTo>
                    <a:pt x="114" y="88"/>
                  </a:lnTo>
                  <a:lnTo>
                    <a:pt x="104" y="90"/>
                  </a:lnTo>
                  <a:lnTo>
                    <a:pt x="93" y="92"/>
                  </a:lnTo>
                  <a:lnTo>
                    <a:pt x="80" y="90"/>
                  </a:lnTo>
                  <a:lnTo>
                    <a:pt x="70" y="88"/>
                  </a:lnTo>
                  <a:lnTo>
                    <a:pt x="61" y="84"/>
                  </a:lnTo>
                  <a:lnTo>
                    <a:pt x="51" y="80"/>
                  </a:lnTo>
                  <a:lnTo>
                    <a:pt x="44" y="74"/>
                  </a:lnTo>
                  <a:lnTo>
                    <a:pt x="36" y="69"/>
                  </a:lnTo>
                  <a:lnTo>
                    <a:pt x="28" y="63"/>
                  </a:lnTo>
                  <a:lnTo>
                    <a:pt x="25" y="59"/>
                  </a:lnTo>
                  <a:lnTo>
                    <a:pt x="11" y="48"/>
                  </a:lnTo>
                  <a:lnTo>
                    <a:pt x="4" y="36"/>
                  </a:lnTo>
                  <a:lnTo>
                    <a:pt x="0" y="27"/>
                  </a:lnTo>
                  <a:lnTo>
                    <a:pt x="0" y="23"/>
                  </a:lnTo>
                  <a:lnTo>
                    <a:pt x="21"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3746" name="Freeform 322"/>
            <p:cNvSpPr>
              <a:spLocks/>
            </p:cNvSpPr>
            <p:nvPr/>
          </p:nvSpPr>
          <p:spPr bwMode="auto">
            <a:xfrm>
              <a:off x="2553" y="3433"/>
              <a:ext cx="25" cy="8"/>
            </a:xfrm>
            <a:custGeom>
              <a:avLst/>
              <a:gdLst>
                <a:gd name="T0" fmla="*/ 25 w 182"/>
                <a:gd name="T1" fmla="*/ 10 h 49"/>
                <a:gd name="T2" fmla="*/ 28 w 182"/>
                <a:gd name="T3" fmla="*/ 8 h 49"/>
                <a:gd name="T4" fmla="*/ 38 w 182"/>
                <a:gd name="T5" fmla="*/ 4 h 49"/>
                <a:gd name="T6" fmla="*/ 44 w 182"/>
                <a:gd name="T7" fmla="*/ 4 h 49"/>
                <a:gd name="T8" fmla="*/ 51 w 182"/>
                <a:gd name="T9" fmla="*/ 2 h 49"/>
                <a:gd name="T10" fmla="*/ 61 w 182"/>
                <a:gd name="T11" fmla="*/ 2 h 49"/>
                <a:gd name="T12" fmla="*/ 72 w 182"/>
                <a:gd name="T13" fmla="*/ 2 h 49"/>
                <a:gd name="T14" fmla="*/ 82 w 182"/>
                <a:gd name="T15" fmla="*/ 0 h 49"/>
                <a:gd name="T16" fmla="*/ 95 w 182"/>
                <a:gd name="T17" fmla="*/ 0 h 49"/>
                <a:gd name="T18" fmla="*/ 108 w 182"/>
                <a:gd name="T19" fmla="*/ 0 h 49"/>
                <a:gd name="T20" fmla="*/ 122 w 182"/>
                <a:gd name="T21" fmla="*/ 2 h 49"/>
                <a:gd name="T22" fmla="*/ 135 w 182"/>
                <a:gd name="T23" fmla="*/ 2 h 49"/>
                <a:gd name="T24" fmla="*/ 150 w 182"/>
                <a:gd name="T25" fmla="*/ 4 h 49"/>
                <a:gd name="T26" fmla="*/ 163 w 182"/>
                <a:gd name="T27" fmla="*/ 8 h 49"/>
                <a:gd name="T28" fmla="*/ 181 w 182"/>
                <a:gd name="T29" fmla="*/ 11 h 49"/>
                <a:gd name="T30" fmla="*/ 182 w 182"/>
                <a:gd name="T31" fmla="*/ 42 h 49"/>
                <a:gd name="T32" fmla="*/ 175 w 182"/>
                <a:gd name="T33" fmla="*/ 42 h 49"/>
                <a:gd name="T34" fmla="*/ 163 w 182"/>
                <a:gd name="T35" fmla="*/ 40 h 49"/>
                <a:gd name="T36" fmla="*/ 154 w 182"/>
                <a:gd name="T37" fmla="*/ 38 h 49"/>
                <a:gd name="T38" fmla="*/ 143 w 182"/>
                <a:gd name="T39" fmla="*/ 36 h 49"/>
                <a:gd name="T40" fmla="*/ 131 w 182"/>
                <a:gd name="T41" fmla="*/ 36 h 49"/>
                <a:gd name="T42" fmla="*/ 122 w 182"/>
                <a:gd name="T43" fmla="*/ 36 h 49"/>
                <a:gd name="T44" fmla="*/ 108 w 182"/>
                <a:gd name="T45" fmla="*/ 36 h 49"/>
                <a:gd name="T46" fmla="*/ 95 w 182"/>
                <a:gd name="T47" fmla="*/ 36 h 49"/>
                <a:gd name="T48" fmla="*/ 82 w 182"/>
                <a:gd name="T49" fmla="*/ 36 h 49"/>
                <a:gd name="T50" fmla="*/ 70 w 182"/>
                <a:gd name="T51" fmla="*/ 36 h 49"/>
                <a:gd name="T52" fmla="*/ 57 w 182"/>
                <a:gd name="T53" fmla="*/ 36 h 49"/>
                <a:gd name="T54" fmla="*/ 44 w 182"/>
                <a:gd name="T55" fmla="*/ 38 h 49"/>
                <a:gd name="T56" fmla="*/ 34 w 182"/>
                <a:gd name="T57" fmla="*/ 42 h 49"/>
                <a:gd name="T58" fmla="*/ 25 w 182"/>
                <a:gd name="T59" fmla="*/ 46 h 49"/>
                <a:gd name="T60" fmla="*/ 15 w 182"/>
                <a:gd name="T61" fmla="*/ 48 h 49"/>
                <a:gd name="T62" fmla="*/ 9 w 182"/>
                <a:gd name="T63" fmla="*/ 49 h 49"/>
                <a:gd name="T64" fmla="*/ 4 w 182"/>
                <a:gd name="T65" fmla="*/ 48 h 49"/>
                <a:gd name="T66" fmla="*/ 2 w 182"/>
                <a:gd name="T67" fmla="*/ 48 h 49"/>
                <a:gd name="T68" fmla="*/ 0 w 182"/>
                <a:gd name="T69" fmla="*/ 42 h 49"/>
                <a:gd name="T70" fmla="*/ 6 w 182"/>
                <a:gd name="T71" fmla="*/ 34 h 49"/>
                <a:gd name="T72" fmla="*/ 11 w 182"/>
                <a:gd name="T73" fmla="*/ 23 h 49"/>
                <a:gd name="T74" fmla="*/ 17 w 182"/>
                <a:gd name="T75" fmla="*/ 15 h 49"/>
                <a:gd name="T76" fmla="*/ 23 w 182"/>
                <a:gd name="T77" fmla="*/ 10 h 49"/>
                <a:gd name="T78" fmla="*/ 25 w 182"/>
                <a:gd name="T79" fmla="*/ 10 h 49"/>
                <a:gd name="T80" fmla="*/ 25 w 182"/>
                <a:gd name="T81" fmla="*/ 1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2" h="49">
                  <a:moveTo>
                    <a:pt x="25" y="10"/>
                  </a:moveTo>
                  <a:lnTo>
                    <a:pt x="28" y="8"/>
                  </a:lnTo>
                  <a:lnTo>
                    <a:pt x="38" y="4"/>
                  </a:lnTo>
                  <a:lnTo>
                    <a:pt x="44" y="4"/>
                  </a:lnTo>
                  <a:lnTo>
                    <a:pt x="51" y="2"/>
                  </a:lnTo>
                  <a:lnTo>
                    <a:pt x="61" y="2"/>
                  </a:lnTo>
                  <a:lnTo>
                    <a:pt x="72" y="2"/>
                  </a:lnTo>
                  <a:lnTo>
                    <a:pt x="82" y="0"/>
                  </a:lnTo>
                  <a:lnTo>
                    <a:pt x="95" y="0"/>
                  </a:lnTo>
                  <a:lnTo>
                    <a:pt x="108" y="0"/>
                  </a:lnTo>
                  <a:lnTo>
                    <a:pt x="122" y="2"/>
                  </a:lnTo>
                  <a:lnTo>
                    <a:pt x="135" y="2"/>
                  </a:lnTo>
                  <a:lnTo>
                    <a:pt x="150" y="4"/>
                  </a:lnTo>
                  <a:lnTo>
                    <a:pt x="163" y="8"/>
                  </a:lnTo>
                  <a:lnTo>
                    <a:pt x="181" y="11"/>
                  </a:lnTo>
                  <a:lnTo>
                    <a:pt x="182" y="42"/>
                  </a:lnTo>
                  <a:lnTo>
                    <a:pt x="175" y="42"/>
                  </a:lnTo>
                  <a:lnTo>
                    <a:pt x="163" y="40"/>
                  </a:lnTo>
                  <a:lnTo>
                    <a:pt x="154" y="38"/>
                  </a:lnTo>
                  <a:lnTo>
                    <a:pt x="143" y="36"/>
                  </a:lnTo>
                  <a:lnTo>
                    <a:pt x="131" y="36"/>
                  </a:lnTo>
                  <a:lnTo>
                    <a:pt x="122" y="36"/>
                  </a:lnTo>
                  <a:lnTo>
                    <a:pt x="108" y="36"/>
                  </a:lnTo>
                  <a:lnTo>
                    <a:pt x="95" y="36"/>
                  </a:lnTo>
                  <a:lnTo>
                    <a:pt x="82" y="36"/>
                  </a:lnTo>
                  <a:lnTo>
                    <a:pt x="70" y="36"/>
                  </a:lnTo>
                  <a:lnTo>
                    <a:pt x="57" y="36"/>
                  </a:lnTo>
                  <a:lnTo>
                    <a:pt x="44" y="38"/>
                  </a:lnTo>
                  <a:lnTo>
                    <a:pt x="34" y="42"/>
                  </a:lnTo>
                  <a:lnTo>
                    <a:pt x="25" y="46"/>
                  </a:lnTo>
                  <a:lnTo>
                    <a:pt x="15" y="48"/>
                  </a:lnTo>
                  <a:lnTo>
                    <a:pt x="9" y="49"/>
                  </a:lnTo>
                  <a:lnTo>
                    <a:pt x="4" y="48"/>
                  </a:lnTo>
                  <a:lnTo>
                    <a:pt x="2" y="48"/>
                  </a:lnTo>
                  <a:lnTo>
                    <a:pt x="0" y="42"/>
                  </a:lnTo>
                  <a:lnTo>
                    <a:pt x="6" y="34"/>
                  </a:lnTo>
                  <a:lnTo>
                    <a:pt x="11" y="23"/>
                  </a:lnTo>
                  <a:lnTo>
                    <a:pt x="17" y="15"/>
                  </a:lnTo>
                  <a:lnTo>
                    <a:pt x="23" y="10"/>
                  </a:lnTo>
                  <a:lnTo>
                    <a:pt x="25" y="10"/>
                  </a:lnTo>
                  <a:lnTo>
                    <a:pt x="25"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grpSp>
      <p:sp>
        <p:nvSpPr>
          <p:cNvPr id="103749" name="AutoShape 325"/>
          <p:cNvSpPr>
            <a:spLocks noChangeArrowheads="1"/>
          </p:cNvSpPr>
          <p:nvPr/>
        </p:nvSpPr>
        <p:spPr bwMode="auto">
          <a:xfrm>
            <a:off x="6322920" y="1299882"/>
            <a:ext cx="2552139" cy="224118"/>
          </a:xfrm>
          <a:prstGeom prst="homePlate">
            <a:avLst>
              <a:gd name="adj" fmla="val 107496"/>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53788" bIns="53788" anchor="ctr"/>
          <a:lstStyle/>
          <a:p>
            <a:pPr algn="ctr" eaLnBrk="1" hangingPunct="1"/>
            <a:r>
              <a:rPr lang="en-US" altLang="en-US" sz="941" b="1">
                <a:latin typeface="+mn-lt"/>
              </a:rPr>
              <a:t>Design (Product) Verification</a:t>
            </a:r>
          </a:p>
        </p:txBody>
      </p:sp>
      <p:grpSp>
        <p:nvGrpSpPr>
          <p:cNvPr id="103750" name="Group 326"/>
          <p:cNvGrpSpPr>
            <a:grpSpLocks/>
          </p:cNvGrpSpPr>
          <p:nvPr/>
        </p:nvGrpSpPr>
        <p:grpSpPr bwMode="auto">
          <a:xfrm>
            <a:off x="6535191" y="2490507"/>
            <a:ext cx="1108176" cy="651809"/>
            <a:chOff x="2814" y="1698"/>
            <a:chExt cx="901" cy="698"/>
          </a:xfrm>
        </p:grpSpPr>
        <p:sp>
          <p:nvSpPr>
            <p:cNvPr id="103751" name="Rectangle 327"/>
            <p:cNvSpPr>
              <a:spLocks noChangeArrowheads="1"/>
            </p:cNvSpPr>
            <p:nvPr/>
          </p:nvSpPr>
          <p:spPr bwMode="auto">
            <a:xfrm>
              <a:off x="2928" y="1872"/>
              <a:ext cx="768" cy="48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752" name="Line 328"/>
            <p:cNvSpPr>
              <a:spLocks noChangeShapeType="1"/>
            </p:cNvSpPr>
            <p:nvPr/>
          </p:nvSpPr>
          <p:spPr bwMode="auto">
            <a:xfrm>
              <a:off x="2928" y="2064"/>
              <a:ext cx="768"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753" name="Line 329"/>
            <p:cNvSpPr>
              <a:spLocks noChangeShapeType="1"/>
            </p:cNvSpPr>
            <p:nvPr/>
          </p:nvSpPr>
          <p:spPr bwMode="auto">
            <a:xfrm>
              <a:off x="2928" y="2208"/>
              <a:ext cx="768"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754" name="Rectangle 330"/>
            <p:cNvSpPr>
              <a:spLocks noChangeArrowheads="1"/>
            </p:cNvSpPr>
            <p:nvPr/>
          </p:nvSpPr>
          <p:spPr bwMode="auto">
            <a:xfrm>
              <a:off x="2928" y="1872"/>
              <a:ext cx="768" cy="48"/>
            </a:xfrm>
            <a:prstGeom prst="rect">
              <a:avLst/>
            </a:prstGeom>
            <a:solidFill>
              <a:srgbClr val="B2B2B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755" name="Line 331"/>
            <p:cNvSpPr>
              <a:spLocks noChangeShapeType="1"/>
            </p:cNvSpPr>
            <p:nvPr/>
          </p:nvSpPr>
          <p:spPr bwMode="auto">
            <a:xfrm>
              <a:off x="3168" y="1872"/>
              <a:ext cx="0" cy="48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756" name="Line 332"/>
            <p:cNvSpPr>
              <a:spLocks noChangeShapeType="1"/>
            </p:cNvSpPr>
            <p:nvPr/>
          </p:nvSpPr>
          <p:spPr bwMode="auto">
            <a:xfrm>
              <a:off x="3360" y="1872"/>
              <a:ext cx="0" cy="48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757" name="Line 333"/>
            <p:cNvSpPr>
              <a:spLocks noChangeShapeType="1"/>
            </p:cNvSpPr>
            <p:nvPr/>
          </p:nvSpPr>
          <p:spPr bwMode="auto">
            <a:xfrm>
              <a:off x="3552" y="1872"/>
              <a:ext cx="0" cy="48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758" name="Text Box 334"/>
            <p:cNvSpPr txBox="1">
              <a:spLocks noChangeArrowheads="1"/>
            </p:cNvSpPr>
            <p:nvPr/>
          </p:nvSpPr>
          <p:spPr bwMode="auto">
            <a:xfrm>
              <a:off x="2892" y="1925"/>
              <a:ext cx="262" cy="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spcAft>
                  <a:spcPct val="90000"/>
                </a:spcAft>
              </a:pPr>
              <a:r>
                <a:rPr lang="en-US" altLang="en-US" sz="471">
                  <a:latin typeface="+mn-lt"/>
                </a:rPr>
                <a:t>Base</a:t>
              </a:r>
            </a:p>
            <a:p>
              <a:pPr algn="ctr" eaLnBrk="1" hangingPunct="1">
                <a:spcAft>
                  <a:spcPct val="90000"/>
                </a:spcAft>
              </a:pPr>
              <a:r>
                <a:rPr lang="en-US" altLang="en-US" sz="471">
                  <a:latin typeface="+mn-lt"/>
                </a:rPr>
                <a:t>Pad</a:t>
              </a:r>
            </a:p>
            <a:p>
              <a:pPr algn="ctr" eaLnBrk="1" hangingPunct="1">
                <a:spcAft>
                  <a:spcPct val="90000"/>
                </a:spcAft>
              </a:pPr>
              <a:r>
                <a:rPr lang="en-US" altLang="en-US" sz="471">
                  <a:latin typeface="+mn-lt"/>
                </a:rPr>
                <a:t>Seal</a:t>
              </a:r>
            </a:p>
          </p:txBody>
        </p:sp>
        <p:sp>
          <p:nvSpPr>
            <p:cNvPr id="103759" name="Freeform 335"/>
            <p:cNvSpPr>
              <a:spLocks/>
            </p:cNvSpPr>
            <p:nvPr/>
          </p:nvSpPr>
          <p:spPr bwMode="auto">
            <a:xfrm>
              <a:off x="3204" y="1950"/>
              <a:ext cx="108" cy="28"/>
            </a:xfrm>
            <a:custGeom>
              <a:avLst/>
              <a:gdLst>
                <a:gd name="T0" fmla="*/ 0 w 108"/>
                <a:gd name="T1" fmla="*/ 2 h 28"/>
                <a:gd name="T2" fmla="*/ 60 w 108"/>
                <a:gd name="T3" fmla="*/ 2 h 28"/>
                <a:gd name="T4" fmla="*/ 72 w 108"/>
                <a:gd name="T5" fmla="*/ 6 h 28"/>
                <a:gd name="T6" fmla="*/ 88 w 108"/>
                <a:gd name="T7" fmla="*/ 2 h 28"/>
                <a:gd name="T8" fmla="*/ 100 w 108"/>
                <a:gd name="T9" fmla="*/ 14 h 28"/>
                <a:gd name="T10" fmla="*/ 108 w 108"/>
                <a:gd name="T11" fmla="*/ 14 h 28"/>
              </a:gdLst>
              <a:ahLst/>
              <a:cxnLst>
                <a:cxn ang="0">
                  <a:pos x="T0" y="T1"/>
                </a:cxn>
                <a:cxn ang="0">
                  <a:pos x="T2" y="T3"/>
                </a:cxn>
                <a:cxn ang="0">
                  <a:pos x="T4" y="T5"/>
                </a:cxn>
                <a:cxn ang="0">
                  <a:pos x="T6" y="T7"/>
                </a:cxn>
                <a:cxn ang="0">
                  <a:pos x="T8" y="T9"/>
                </a:cxn>
                <a:cxn ang="0">
                  <a:pos x="T10" y="T11"/>
                </a:cxn>
              </a:cxnLst>
              <a:rect l="0" t="0" r="r" b="b"/>
              <a:pathLst>
                <a:path w="108" h="28">
                  <a:moveTo>
                    <a:pt x="0" y="2"/>
                  </a:moveTo>
                  <a:cubicBezTo>
                    <a:pt x="26" y="28"/>
                    <a:pt x="31" y="21"/>
                    <a:pt x="60" y="2"/>
                  </a:cubicBezTo>
                  <a:cubicBezTo>
                    <a:pt x="64" y="3"/>
                    <a:pt x="68" y="6"/>
                    <a:pt x="72" y="6"/>
                  </a:cubicBezTo>
                  <a:cubicBezTo>
                    <a:pt x="77" y="6"/>
                    <a:pt x="83" y="0"/>
                    <a:pt x="88" y="2"/>
                  </a:cubicBezTo>
                  <a:cubicBezTo>
                    <a:pt x="93" y="4"/>
                    <a:pt x="95" y="11"/>
                    <a:pt x="100" y="14"/>
                  </a:cubicBezTo>
                  <a:cubicBezTo>
                    <a:pt x="102" y="15"/>
                    <a:pt x="105" y="14"/>
                    <a:pt x="108" y="14"/>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760" name="Freeform 336"/>
            <p:cNvSpPr>
              <a:spLocks/>
            </p:cNvSpPr>
            <p:nvPr/>
          </p:nvSpPr>
          <p:spPr bwMode="auto">
            <a:xfrm>
              <a:off x="3216" y="1988"/>
              <a:ext cx="108" cy="28"/>
            </a:xfrm>
            <a:custGeom>
              <a:avLst/>
              <a:gdLst>
                <a:gd name="T0" fmla="*/ 0 w 108"/>
                <a:gd name="T1" fmla="*/ 2 h 28"/>
                <a:gd name="T2" fmla="*/ 60 w 108"/>
                <a:gd name="T3" fmla="*/ 2 h 28"/>
                <a:gd name="T4" fmla="*/ 72 w 108"/>
                <a:gd name="T5" fmla="*/ 6 h 28"/>
                <a:gd name="T6" fmla="*/ 88 w 108"/>
                <a:gd name="T7" fmla="*/ 2 h 28"/>
                <a:gd name="T8" fmla="*/ 100 w 108"/>
                <a:gd name="T9" fmla="*/ 14 h 28"/>
                <a:gd name="T10" fmla="*/ 108 w 108"/>
                <a:gd name="T11" fmla="*/ 14 h 28"/>
              </a:gdLst>
              <a:ahLst/>
              <a:cxnLst>
                <a:cxn ang="0">
                  <a:pos x="T0" y="T1"/>
                </a:cxn>
                <a:cxn ang="0">
                  <a:pos x="T2" y="T3"/>
                </a:cxn>
                <a:cxn ang="0">
                  <a:pos x="T4" y="T5"/>
                </a:cxn>
                <a:cxn ang="0">
                  <a:pos x="T6" y="T7"/>
                </a:cxn>
                <a:cxn ang="0">
                  <a:pos x="T8" y="T9"/>
                </a:cxn>
                <a:cxn ang="0">
                  <a:pos x="T10" y="T11"/>
                </a:cxn>
              </a:cxnLst>
              <a:rect l="0" t="0" r="r" b="b"/>
              <a:pathLst>
                <a:path w="108" h="28">
                  <a:moveTo>
                    <a:pt x="0" y="2"/>
                  </a:moveTo>
                  <a:cubicBezTo>
                    <a:pt x="26" y="28"/>
                    <a:pt x="31" y="21"/>
                    <a:pt x="60" y="2"/>
                  </a:cubicBezTo>
                  <a:cubicBezTo>
                    <a:pt x="64" y="3"/>
                    <a:pt x="68" y="6"/>
                    <a:pt x="72" y="6"/>
                  </a:cubicBezTo>
                  <a:cubicBezTo>
                    <a:pt x="77" y="6"/>
                    <a:pt x="83" y="0"/>
                    <a:pt x="88" y="2"/>
                  </a:cubicBezTo>
                  <a:cubicBezTo>
                    <a:pt x="93" y="4"/>
                    <a:pt x="95" y="11"/>
                    <a:pt x="100" y="14"/>
                  </a:cubicBezTo>
                  <a:cubicBezTo>
                    <a:pt x="102" y="15"/>
                    <a:pt x="105" y="14"/>
                    <a:pt x="108" y="14"/>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761" name="Freeform 337"/>
            <p:cNvSpPr>
              <a:spLocks/>
            </p:cNvSpPr>
            <p:nvPr/>
          </p:nvSpPr>
          <p:spPr bwMode="auto">
            <a:xfrm>
              <a:off x="3384" y="1950"/>
              <a:ext cx="108" cy="28"/>
            </a:xfrm>
            <a:custGeom>
              <a:avLst/>
              <a:gdLst>
                <a:gd name="T0" fmla="*/ 0 w 108"/>
                <a:gd name="T1" fmla="*/ 2 h 28"/>
                <a:gd name="T2" fmla="*/ 60 w 108"/>
                <a:gd name="T3" fmla="*/ 2 h 28"/>
                <a:gd name="T4" fmla="*/ 72 w 108"/>
                <a:gd name="T5" fmla="*/ 6 h 28"/>
                <a:gd name="T6" fmla="*/ 88 w 108"/>
                <a:gd name="T7" fmla="*/ 2 h 28"/>
                <a:gd name="T8" fmla="*/ 100 w 108"/>
                <a:gd name="T9" fmla="*/ 14 h 28"/>
                <a:gd name="T10" fmla="*/ 108 w 108"/>
                <a:gd name="T11" fmla="*/ 14 h 28"/>
              </a:gdLst>
              <a:ahLst/>
              <a:cxnLst>
                <a:cxn ang="0">
                  <a:pos x="T0" y="T1"/>
                </a:cxn>
                <a:cxn ang="0">
                  <a:pos x="T2" y="T3"/>
                </a:cxn>
                <a:cxn ang="0">
                  <a:pos x="T4" y="T5"/>
                </a:cxn>
                <a:cxn ang="0">
                  <a:pos x="T6" y="T7"/>
                </a:cxn>
                <a:cxn ang="0">
                  <a:pos x="T8" y="T9"/>
                </a:cxn>
                <a:cxn ang="0">
                  <a:pos x="T10" y="T11"/>
                </a:cxn>
              </a:cxnLst>
              <a:rect l="0" t="0" r="r" b="b"/>
              <a:pathLst>
                <a:path w="108" h="28">
                  <a:moveTo>
                    <a:pt x="0" y="2"/>
                  </a:moveTo>
                  <a:cubicBezTo>
                    <a:pt x="26" y="28"/>
                    <a:pt x="31" y="21"/>
                    <a:pt x="60" y="2"/>
                  </a:cubicBezTo>
                  <a:cubicBezTo>
                    <a:pt x="64" y="3"/>
                    <a:pt x="68" y="6"/>
                    <a:pt x="72" y="6"/>
                  </a:cubicBezTo>
                  <a:cubicBezTo>
                    <a:pt x="77" y="6"/>
                    <a:pt x="83" y="0"/>
                    <a:pt x="88" y="2"/>
                  </a:cubicBezTo>
                  <a:cubicBezTo>
                    <a:pt x="93" y="4"/>
                    <a:pt x="95" y="11"/>
                    <a:pt x="100" y="14"/>
                  </a:cubicBezTo>
                  <a:cubicBezTo>
                    <a:pt x="102" y="15"/>
                    <a:pt x="105" y="14"/>
                    <a:pt x="108" y="14"/>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762" name="Freeform 338"/>
            <p:cNvSpPr>
              <a:spLocks/>
            </p:cNvSpPr>
            <p:nvPr/>
          </p:nvSpPr>
          <p:spPr bwMode="auto">
            <a:xfrm>
              <a:off x="3396" y="1988"/>
              <a:ext cx="108" cy="28"/>
            </a:xfrm>
            <a:custGeom>
              <a:avLst/>
              <a:gdLst>
                <a:gd name="T0" fmla="*/ 0 w 108"/>
                <a:gd name="T1" fmla="*/ 2 h 28"/>
                <a:gd name="T2" fmla="*/ 60 w 108"/>
                <a:gd name="T3" fmla="*/ 2 h 28"/>
                <a:gd name="T4" fmla="*/ 72 w 108"/>
                <a:gd name="T5" fmla="*/ 6 h 28"/>
                <a:gd name="T6" fmla="*/ 88 w 108"/>
                <a:gd name="T7" fmla="*/ 2 h 28"/>
                <a:gd name="T8" fmla="*/ 100 w 108"/>
                <a:gd name="T9" fmla="*/ 14 h 28"/>
                <a:gd name="T10" fmla="*/ 108 w 108"/>
                <a:gd name="T11" fmla="*/ 14 h 28"/>
              </a:gdLst>
              <a:ahLst/>
              <a:cxnLst>
                <a:cxn ang="0">
                  <a:pos x="T0" y="T1"/>
                </a:cxn>
                <a:cxn ang="0">
                  <a:pos x="T2" y="T3"/>
                </a:cxn>
                <a:cxn ang="0">
                  <a:pos x="T4" y="T5"/>
                </a:cxn>
                <a:cxn ang="0">
                  <a:pos x="T6" y="T7"/>
                </a:cxn>
                <a:cxn ang="0">
                  <a:pos x="T8" y="T9"/>
                </a:cxn>
                <a:cxn ang="0">
                  <a:pos x="T10" y="T11"/>
                </a:cxn>
              </a:cxnLst>
              <a:rect l="0" t="0" r="r" b="b"/>
              <a:pathLst>
                <a:path w="108" h="28">
                  <a:moveTo>
                    <a:pt x="0" y="2"/>
                  </a:moveTo>
                  <a:cubicBezTo>
                    <a:pt x="26" y="28"/>
                    <a:pt x="31" y="21"/>
                    <a:pt x="60" y="2"/>
                  </a:cubicBezTo>
                  <a:cubicBezTo>
                    <a:pt x="64" y="3"/>
                    <a:pt x="68" y="6"/>
                    <a:pt x="72" y="6"/>
                  </a:cubicBezTo>
                  <a:cubicBezTo>
                    <a:pt x="77" y="6"/>
                    <a:pt x="83" y="0"/>
                    <a:pt x="88" y="2"/>
                  </a:cubicBezTo>
                  <a:cubicBezTo>
                    <a:pt x="93" y="4"/>
                    <a:pt x="95" y="11"/>
                    <a:pt x="100" y="14"/>
                  </a:cubicBezTo>
                  <a:cubicBezTo>
                    <a:pt x="102" y="15"/>
                    <a:pt x="105" y="14"/>
                    <a:pt x="108" y="14"/>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763" name="Freeform 339"/>
            <p:cNvSpPr>
              <a:spLocks/>
            </p:cNvSpPr>
            <p:nvPr/>
          </p:nvSpPr>
          <p:spPr bwMode="auto">
            <a:xfrm>
              <a:off x="3576" y="1950"/>
              <a:ext cx="108" cy="28"/>
            </a:xfrm>
            <a:custGeom>
              <a:avLst/>
              <a:gdLst>
                <a:gd name="T0" fmla="*/ 0 w 108"/>
                <a:gd name="T1" fmla="*/ 2 h 28"/>
                <a:gd name="T2" fmla="*/ 60 w 108"/>
                <a:gd name="T3" fmla="*/ 2 h 28"/>
                <a:gd name="T4" fmla="*/ 72 w 108"/>
                <a:gd name="T5" fmla="*/ 6 h 28"/>
                <a:gd name="T6" fmla="*/ 88 w 108"/>
                <a:gd name="T7" fmla="*/ 2 h 28"/>
                <a:gd name="T8" fmla="*/ 100 w 108"/>
                <a:gd name="T9" fmla="*/ 14 h 28"/>
                <a:gd name="T10" fmla="*/ 108 w 108"/>
                <a:gd name="T11" fmla="*/ 14 h 28"/>
              </a:gdLst>
              <a:ahLst/>
              <a:cxnLst>
                <a:cxn ang="0">
                  <a:pos x="T0" y="T1"/>
                </a:cxn>
                <a:cxn ang="0">
                  <a:pos x="T2" y="T3"/>
                </a:cxn>
                <a:cxn ang="0">
                  <a:pos x="T4" y="T5"/>
                </a:cxn>
                <a:cxn ang="0">
                  <a:pos x="T6" y="T7"/>
                </a:cxn>
                <a:cxn ang="0">
                  <a:pos x="T8" y="T9"/>
                </a:cxn>
                <a:cxn ang="0">
                  <a:pos x="T10" y="T11"/>
                </a:cxn>
              </a:cxnLst>
              <a:rect l="0" t="0" r="r" b="b"/>
              <a:pathLst>
                <a:path w="108" h="28">
                  <a:moveTo>
                    <a:pt x="0" y="2"/>
                  </a:moveTo>
                  <a:cubicBezTo>
                    <a:pt x="26" y="28"/>
                    <a:pt x="31" y="21"/>
                    <a:pt x="60" y="2"/>
                  </a:cubicBezTo>
                  <a:cubicBezTo>
                    <a:pt x="64" y="3"/>
                    <a:pt x="68" y="6"/>
                    <a:pt x="72" y="6"/>
                  </a:cubicBezTo>
                  <a:cubicBezTo>
                    <a:pt x="77" y="6"/>
                    <a:pt x="83" y="0"/>
                    <a:pt x="88" y="2"/>
                  </a:cubicBezTo>
                  <a:cubicBezTo>
                    <a:pt x="93" y="4"/>
                    <a:pt x="95" y="11"/>
                    <a:pt x="100" y="14"/>
                  </a:cubicBezTo>
                  <a:cubicBezTo>
                    <a:pt x="102" y="15"/>
                    <a:pt x="105" y="14"/>
                    <a:pt x="108" y="14"/>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764" name="Freeform 340"/>
            <p:cNvSpPr>
              <a:spLocks/>
            </p:cNvSpPr>
            <p:nvPr/>
          </p:nvSpPr>
          <p:spPr bwMode="auto">
            <a:xfrm>
              <a:off x="3588" y="1988"/>
              <a:ext cx="108" cy="28"/>
            </a:xfrm>
            <a:custGeom>
              <a:avLst/>
              <a:gdLst>
                <a:gd name="T0" fmla="*/ 0 w 108"/>
                <a:gd name="T1" fmla="*/ 2 h 28"/>
                <a:gd name="T2" fmla="*/ 60 w 108"/>
                <a:gd name="T3" fmla="*/ 2 h 28"/>
                <a:gd name="T4" fmla="*/ 72 w 108"/>
                <a:gd name="T5" fmla="*/ 6 h 28"/>
                <a:gd name="T6" fmla="*/ 88 w 108"/>
                <a:gd name="T7" fmla="*/ 2 h 28"/>
                <a:gd name="T8" fmla="*/ 100 w 108"/>
                <a:gd name="T9" fmla="*/ 14 h 28"/>
                <a:gd name="T10" fmla="*/ 108 w 108"/>
                <a:gd name="T11" fmla="*/ 14 h 28"/>
              </a:gdLst>
              <a:ahLst/>
              <a:cxnLst>
                <a:cxn ang="0">
                  <a:pos x="T0" y="T1"/>
                </a:cxn>
                <a:cxn ang="0">
                  <a:pos x="T2" y="T3"/>
                </a:cxn>
                <a:cxn ang="0">
                  <a:pos x="T4" y="T5"/>
                </a:cxn>
                <a:cxn ang="0">
                  <a:pos x="T6" y="T7"/>
                </a:cxn>
                <a:cxn ang="0">
                  <a:pos x="T8" y="T9"/>
                </a:cxn>
                <a:cxn ang="0">
                  <a:pos x="T10" y="T11"/>
                </a:cxn>
              </a:cxnLst>
              <a:rect l="0" t="0" r="r" b="b"/>
              <a:pathLst>
                <a:path w="108" h="28">
                  <a:moveTo>
                    <a:pt x="0" y="2"/>
                  </a:moveTo>
                  <a:cubicBezTo>
                    <a:pt x="26" y="28"/>
                    <a:pt x="31" y="21"/>
                    <a:pt x="60" y="2"/>
                  </a:cubicBezTo>
                  <a:cubicBezTo>
                    <a:pt x="64" y="3"/>
                    <a:pt x="68" y="6"/>
                    <a:pt x="72" y="6"/>
                  </a:cubicBezTo>
                  <a:cubicBezTo>
                    <a:pt x="77" y="6"/>
                    <a:pt x="83" y="0"/>
                    <a:pt x="88" y="2"/>
                  </a:cubicBezTo>
                  <a:cubicBezTo>
                    <a:pt x="93" y="4"/>
                    <a:pt x="95" y="11"/>
                    <a:pt x="100" y="14"/>
                  </a:cubicBezTo>
                  <a:cubicBezTo>
                    <a:pt x="102" y="15"/>
                    <a:pt x="105" y="14"/>
                    <a:pt x="108" y="14"/>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765" name="Freeform 341"/>
            <p:cNvSpPr>
              <a:spLocks/>
            </p:cNvSpPr>
            <p:nvPr/>
          </p:nvSpPr>
          <p:spPr bwMode="auto">
            <a:xfrm>
              <a:off x="3216" y="2094"/>
              <a:ext cx="108" cy="28"/>
            </a:xfrm>
            <a:custGeom>
              <a:avLst/>
              <a:gdLst>
                <a:gd name="T0" fmla="*/ 0 w 108"/>
                <a:gd name="T1" fmla="*/ 2 h 28"/>
                <a:gd name="T2" fmla="*/ 60 w 108"/>
                <a:gd name="T3" fmla="*/ 2 h 28"/>
                <a:gd name="T4" fmla="*/ 72 w 108"/>
                <a:gd name="T5" fmla="*/ 6 h 28"/>
                <a:gd name="T6" fmla="*/ 88 w 108"/>
                <a:gd name="T7" fmla="*/ 2 h 28"/>
                <a:gd name="T8" fmla="*/ 100 w 108"/>
                <a:gd name="T9" fmla="*/ 14 h 28"/>
                <a:gd name="T10" fmla="*/ 108 w 108"/>
                <a:gd name="T11" fmla="*/ 14 h 28"/>
              </a:gdLst>
              <a:ahLst/>
              <a:cxnLst>
                <a:cxn ang="0">
                  <a:pos x="T0" y="T1"/>
                </a:cxn>
                <a:cxn ang="0">
                  <a:pos x="T2" y="T3"/>
                </a:cxn>
                <a:cxn ang="0">
                  <a:pos x="T4" y="T5"/>
                </a:cxn>
                <a:cxn ang="0">
                  <a:pos x="T6" y="T7"/>
                </a:cxn>
                <a:cxn ang="0">
                  <a:pos x="T8" y="T9"/>
                </a:cxn>
                <a:cxn ang="0">
                  <a:pos x="T10" y="T11"/>
                </a:cxn>
              </a:cxnLst>
              <a:rect l="0" t="0" r="r" b="b"/>
              <a:pathLst>
                <a:path w="108" h="28">
                  <a:moveTo>
                    <a:pt x="0" y="2"/>
                  </a:moveTo>
                  <a:cubicBezTo>
                    <a:pt x="26" y="28"/>
                    <a:pt x="31" y="21"/>
                    <a:pt x="60" y="2"/>
                  </a:cubicBezTo>
                  <a:cubicBezTo>
                    <a:pt x="64" y="3"/>
                    <a:pt x="68" y="6"/>
                    <a:pt x="72" y="6"/>
                  </a:cubicBezTo>
                  <a:cubicBezTo>
                    <a:pt x="77" y="6"/>
                    <a:pt x="83" y="0"/>
                    <a:pt x="88" y="2"/>
                  </a:cubicBezTo>
                  <a:cubicBezTo>
                    <a:pt x="93" y="4"/>
                    <a:pt x="95" y="11"/>
                    <a:pt x="100" y="14"/>
                  </a:cubicBezTo>
                  <a:cubicBezTo>
                    <a:pt x="102" y="15"/>
                    <a:pt x="105" y="14"/>
                    <a:pt x="108" y="14"/>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766" name="Freeform 342"/>
            <p:cNvSpPr>
              <a:spLocks/>
            </p:cNvSpPr>
            <p:nvPr/>
          </p:nvSpPr>
          <p:spPr bwMode="auto">
            <a:xfrm>
              <a:off x="3228" y="2132"/>
              <a:ext cx="108" cy="28"/>
            </a:xfrm>
            <a:custGeom>
              <a:avLst/>
              <a:gdLst>
                <a:gd name="T0" fmla="*/ 0 w 108"/>
                <a:gd name="T1" fmla="*/ 2 h 28"/>
                <a:gd name="T2" fmla="*/ 60 w 108"/>
                <a:gd name="T3" fmla="*/ 2 h 28"/>
                <a:gd name="T4" fmla="*/ 72 w 108"/>
                <a:gd name="T5" fmla="*/ 6 h 28"/>
                <a:gd name="T6" fmla="*/ 88 w 108"/>
                <a:gd name="T7" fmla="*/ 2 h 28"/>
                <a:gd name="T8" fmla="*/ 100 w 108"/>
                <a:gd name="T9" fmla="*/ 14 h 28"/>
                <a:gd name="T10" fmla="*/ 108 w 108"/>
                <a:gd name="T11" fmla="*/ 14 h 28"/>
              </a:gdLst>
              <a:ahLst/>
              <a:cxnLst>
                <a:cxn ang="0">
                  <a:pos x="T0" y="T1"/>
                </a:cxn>
                <a:cxn ang="0">
                  <a:pos x="T2" y="T3"/>
                </a:cxn>
                <a:cxn ang="0">
                  <a:pos x="T4" y="T5"/>
                </a:cxn>
                <a:cxn ang="0">
                  <a:pos x="T6" y="T7"/>
                </a:cxn>
                <a:cxn ang="0">
                  <a:pos x="T8" y="T9"/>
                </a:cxn>
                <a:cxn ang="0">
                  <a:pos x="T10" y="T11"/>
                </a:cxn>
              </a:cxnLst>
              <a:rect l="0" t="0" r="r" b="b"/>
              <a:pathLst>
                <a:path w="108" h="28">
                  <a:moveTo>
                    <a:pt x="0" y="2"/>
                  </a:moveTo>
                  <a:cubicBezTo>
                    <a:pt x="26" y="28"/>
                    <a:pt x="31" y="21"/>
                    <a:pt x="60" y="2"/>
                  </a:cubicBezTo>
                  <a:cubicBezTo>
                    <a:pt x="64" y="3"/>
                    <a:pt x="68" y="6"/>
                    <a:pt x="72" y="6"/>
                  </a:cubicBezTo>
                  <a:cubicBezTo>
                    <a:pt x="77" y="6"/>
                    <a:pt x="83" y="0"/>
                    <a:pt x="88" y="2"/>
                  </a:cubicBezTo>
                  <a:cubicBezTo>
                    <a:pt x="93" y="4"/>
                    <a:pt x="95" y="11"/>
                    <a:pt x="100" y="14"/>
                  </a:cubicBezTo>
                  <a:cubicBezTo>
                    <a:pt x="102" y="15"/>
                    <a:pt x="105" y="14"/>
                    <a:pt x="108" y="14"/>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767" name="Freeform 343"/>
            <p:cNvSpPr>
              <a:spLocks/>
            </p:cNvSpPr>
            <p:nvPr/>
          </p:nvSpPr>
          <p:spPr bwMode="auto">
            <a:xfrm>
              <a:off x="3216" y="2238"/>
              <a:ext cx="108" cy="28"/>
            </a:xfrm>
            <a:custGeom>
              <a:avLst/>
              <a:gdLst>
                <a:gd name="T0" fmla="*/ 0 w 108"/>
                <a:gd name="T1" fmla="*/ 2 h 28"/>
                <a:gd name="T2" fmla="*/ 60 w 108"/>
                <a:gd name="T3" fmla="*/ 2 h 28"/>
                <a:gd name="T4" fmla="*/ 72 w 108"/>
                <a:gd name="T5" fmla="*/ 6 h 28"/>
                <a:gd name="T6" fmla="*/ 88 w 108"/>
                <a:gd name="T7" fmla="*/ 2 h 28"/>
                <a:gd name="T8" fmla="*/ 100 w 108"/>
                <a:gd name="T9" fmla="*/ 14 h 28"/>
                <a:gd name="T10" fmla="*/ 108 w 108"/>
                <a:gd name="T11" fmla="*/ 14 h 28"/>
              </a:gdLst>
              <a:ahLst/>
              <a:cxnLst>
                <a:cxn ang="0">
                  <a:pos x="T0" y="T1"/>
                </a:cxn>
                <a:cxn ang="0">
                  <a:pos x="T2" y="T3"/>
                </a:cxn>
                <a:cxn ang="0">
                  <a:pos x="T4" y="T5"/>
                </a:cxn>
                <a:cxn ang="0">
                  <a:pos x="T6" y="T7"/>
                </a:cxn>
                <a:cxn ang="0">
                  <a:pos x="T8" y="T9"/>
                </a:cxn>
                <a:cxn ang="0">
                  <a:pos x="T10" y="T11"/>
                </a:cxn>
              </a:cxnLst>
              <a:rect l="0" t="0" r="r" b="b"/>
              <a:pathLst>
                <a:path w="108" h="28">
                  <a:moveTo>
                    <a:pt x="0" y="2"/>
                  </a:moveTo>
                  <a:cubicBezTo>
                    <a:pt x="26" y="28"/>
                    <a:pt x="31" y="21"/>
                    <a:pt x="60" y="2"/>
                  </a:cubicBezTo>
                  <a:cubicBezTo>
                    <a:pt x="64" y="3"/>
                    <a:pt x="68" y="6"/>
                    <a:pt x="72" y="6"/>
                  </a:cubicBezTo>
                  <a:cubicBezTo>
                    <a:pt x="77" y="6"/>
                    <a:pt x="83" y="0"/>
                    <a:pt x="88" y="2"/>
                  </a:cubicBezTo>
                  <a:cubicBezTo>
                    <a:pt x="93" y="4"/>
                    <a:pt x="95" y="11"/>
                    <a:pt x="100" y="14"/>
                  </a:cubicBezTo>
                  <a:cubicBezTo>
                    <a:pt x="102" y="15"/>
                    <a:pt x="105" y="14"/>
                    <a:pt x="108" y="14"/>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768" name="Freeform 344"/>
            <p:cNvSpPr>
              <a:spLocks/>
            </p:cNvSpPr>
            <p:nvPr/>
          </p:nvSpPr>
          <p:spPr bwMode="auto">
            <a:xfrm>
              <a:off x="3228" y="2276"/>
              <a:ext cx="108" cy="28"/>
            </a:xfrm>
            <a:custGeom>
              <a:avLst/>
              <a:gdLst>
                <a:gd name="T0" fmla="*/ 0 w 108"/>
                <a:gd name="T1" fmla="*/ 2 h 28"/>
                <a:gd name="T2" fmla="*/ 60 w 108"/>
                <a:gd name="T3" fmla="*/ 2 h 28"/>
                <a:gd name="T4" fmla="*/ 72 w 108"/>
                <a:gd name="T5" fmla="*/ 6 h 28"/>
                <a:gd name="T6" fmla="*/ 88 w 108"/>
                <a:gd name="T7" fmla="*/ 2 h 28"/>
                <a:gd name="T8" fmla="*/ 100 w 108"/>
                <a:gd name="T9" fmla="*/ 14 h 28"/>
                <a:gd name="T10" fmla="*/ 108 w 108"/>
                <a:gd name="T11" fmla="*/ 14 h 28"/>
              </a:gdLst>
              <a:ahLst/>
              <a:cxnLst>
                <a:cxn ang="0">
                  <a:pos x="T0" y="T1"/>
                </a:cxn>
                <a:cxn ang="0">
                  <a:pos x="T2" y="T3"/>
                </a:cxn>
                <a:cxn ang="0">
                  <a:pos x="T4" y="T5"/>
                </a:cxn>
                <a:cxn ang="0">
                  <a:pos x="T6" y="T7"/>
                </a:cxn>
                <a:cxn ang="0">
                  <a:pos x="T8" y="T9"/>
                </a:cxn>
                <a:cxn ang="0">
                  <a:pos x="T10" y="T11"/>
                </a:cxn>
              </a:cxnLst>
              <a:rect l="0" t="0" r="r" b="b"/>
              <a:pathLst>
                <a:path w="108" h="28">
                  <a:moveTo>
                    <a:pt x="0" y="2"/>
                  </a:moveTo>
                  <a:cubicBezTo>
                    <a:pt x="26" y="28"/>
                    <a:pt x="31" y="21"/>
                    <a:pt x="60" y="2"/>
                  </a:cubicBezTo>
                  <a:cubicBezTo>
                    <a:pt x="64" y="3"/>
                    <a:pt x="68" y="6"/>
                    <a:pt x="72" y="6"/>
                  </a:cubicBezTo>
                  <a:cubicBezTo>
                    <a:pt x="77" y="6"/>
                    <a:pt x="83" y="0"/>
                    <a:pt x="88" y="2"/>
                  </a:cubicBezTo>
                  <a:cubicBezTo>
                    <a:pt x="93" y="4"/>
                    <a:pt x="95" y="11"/>
                    <a:pt x="100" y="14"/>
                  </a:cubicBezTo>
                  <a:cubicBezTo>
                    <a:pt x="102" y="15"/>
                    <a:pt x="105" y="14"/>
                    <a:pt x="108" y="14"/>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769" name="Text Box 345"/>
            <p:cNvSpPr txBox="1">
              <a:spLocks noChangeArrowheads="1"/>
            </p:cNvSpPr>
            <p:nvPr/>
          </p:nvSpPr>
          <p:spPr bwMode="auto">
            <a:xfrm>
              <a:off x="2814" y="1698"/>
              <a:ext cx="901"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r>
                <a:rPr lang="en-US" altLang="en-US" sz="765">
                  <a:latin typeface="+mn-lt"/>
                </a:rPr>
                <a:t>Process Control Plan</a:t>
              </a:r>
            </a:p>
          </p:txBody>
        </p:sp>
      </p:grpSp>
      <p:sp>
        <p:nvSpPr>
          <p:cNvPr id="103770" name="Rectangle 346"/>
          <p:cNvSpPr>
            <a:spLocks noChangeArrowheads="1"/>
          </p:cNvSpPr>
          <p:nvPr/>
        </p:nvSpPr>
        <p:spPr bwMode="auto">
          <a:xfrm>
            <a:off x="6345331" y="2266390"/>
            <a:ext cx="2619375" cy="224118"/>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941" b="1" i="1">
                <a:latin typeface="+mn-lt"/>
              </a:rPr>
              <a:t>Develop Production Controls</a:t>
            </a:r>
          </a:p>
        </p:txBody>
      </p:sp>
      <p:sp>
        <p:nvSpPr>
          <p:cNvPr id="103777" name="AutoShape 353"/>
          <p:cNvSpPr>
            <a:spLocks noChangeArrowheads="1"/>
          </p:cNvSpPr>
          <p:nvPr/>
        </p:nvSpPr>
        <p:spPr bwMode="auto">
          <a:xfrm>
            <a:off x="6275294" y="3169397"/>
            <a:ext cx="2779059" cy="268941"/>
          </a:xfrm>
          <a:prstGeom prst="homePlate">
            <a:avLst>
              <a:gd name="adj" fmla="val 127779"/>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941" b="1" i="1">
                <a:latin typeface="+mn-lt"/>
              </a:rPr>
              <a:t>Installation (IQ),Operational (OQ) Qualification</a:t>
            </a:r>
          </a:p>
        </p:txBody>
      </p:sp>
      <p:sp>
        <p:nvSpPr>
          <p:cNvPr id="103778" name="Rectangle 354"/>
          <p:cNvSpPr>
            <a:spLocks noChangeArrowheads="1"/>
          </p:cNvSpPr>
          <p:nvPr/>
        </p:nvSpPr>
        <p:spPr bwMode="auto">
          <a:xfrm>
            <a:off x="6589059" y="3611096"/>
            <a:ext cx="2241176" cy="268941"/>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941" b="1" i="1">
                <a:latin typeface="+mn-lt"/>
              </a:rPr>
              <a:t>Performance Qualification (PQ)</a:t>
            </a:r>
          </a:p>
        </p:txBody>
      </p:sp>
      <p:sp>
        <p:nvSpPr>
          <p:cNvPr id="103779" name="AutoShape 355"/>
          <p:cNvSpPr>
            <a:spLocks noChangeArrowheads="1"/>
          </p:cNvSpPr>
          <p:nvPr/>
        </p:nvSpPr>
        <p:spPr bwMode="auto">
          <a:xfrm>
            <a:off x="6633882" y="3886574"/>
            <a:ext cx="851647" cy="358588"/>
          </a:xfrm>
          <a:prstGeom prst="diamond">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941" b="1" i="1">
                <a:latin typeface="+mn-lt"/>
              </a:rPr>
              <a:t>OK?</a:t>
            </a:r>
          </a:p>
        </p:txBody>
      </p:sp>
      <p:sp>
        <p:nvSpPr>
          <p:cNvPr id="103780" name="Rectangle 356"/>
          <p:cNvSpPr>
            <a:spLocks noChangeArrowheads="1"/>
          </p:cNvSpPr>
          <p:nvPr/>
        </p:nvSpPr>
        <p:spPr bwMode="auto">
          <a:xfrm>
            <a:off x="6173503" y="5289177"/>
            <a:ext cx="1785161" cy="268941"/>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941" b="1" i="1">
                <a:latin typeface="+mn-lt"/>
              </a:rPr>
              <a:t>Produce Launch Quantities</a:t>
            </a:r>
          </a:p>
        </p:txBody>
      </p:sp>
      <p:sp>
        <p:nvSpPr>
          <p:cNvPr id="103834" name="AutoShape 410"/>
          <p:cNvSpPr>
            <a:spLocks noChangeArrowheads="1"/>
          </p:cNvSpPr>
          <p:nvPr/>
        </p:nvSpPr>
        <p:spPr bwMode="auto">
          <a:xfrm rot="5400000">
            <a:off x="6880412" y="5535707"/>
            <a:ext cx="277345" cy="305360"/>
          </a:xfrm>
          <a:custGeom>
            <a:avLst/>
            <a:gdLst>
              <a:gd name="G0" fmla="+- 9257 0 0"/>
              <a:gd name="G1" fmla="+- 18514 0 0"/>
              <a:gd name="G2" fmla="+- 7200 0 0"/>
              <a:gd name="G3" fmla="*/ 9257 1 2"/>
              <a:gd name="G4" fmla="+- G3 10800 0"/>
              <a:gd name="G5" fmla="+- 21600 9257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5429 w 21600"/>
              <a:gd name="T1" fmla="*/ 0 h 21600"/>
              <a:gd name="T2" fmla="*/ 9257 w 21600"/>
              <a:gd name="T3" fmla="*/ 7200 h 21600"/>
              <a:gd name="T4" fmla="*/ 0 w 21600"/>
              <a:gd name="T5" fmla="*/ 18001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chemeClr val="folHlink"/>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835" name="Text Box 411"/>
          <p:cNvSpPr txBox="1">
            <a:spLocks noChangeArrowheads="1"/>
          </p:cNvSpPr>
          <p:nvPr/>
        </p:nvSpPr>
        <p:spPr bwMode="auto">
          <a:xfrm>
            <a:off x="7224993" y="5647765"/>
            <a:ext cx="840295" cy="218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r>
              <a:rPr lang="en-US" altLang="en-US" sz="823" b="1">
                <a:latin typeface="+mn-lt"/>
              </a:rPr>
              <a:t>Ship Product</a:t>
            </a:r>
          </a:p>
        </p:txBody>
      </p:sp>
      <p:sp>
        <p:nvSpPr>
          <p:cNvPr id="107530" name="AutoShape 1034"/>
          <p:cNvSpPr>
            <a:spLocks noChangeArrowheads="1"/>
          </p:cNvSpPr>
          <p:nvPr/>
        </p:nvSpPr>
        <p:spPr bwMode="auto">
          <a:xfrm rot="-3108543">
            <a:off x="6902824" y="3438338"/>
            <a:ext cx="179294" cy="179294"/>
          </a:xfrm>
          <a:prstGeom prst="downArrow">
            <a:avLst>
              <a:gd name="adj1" fmla="val 60000"/>
              <a:gd name="adj2" fmla="val 39843"/>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548" name="Line 1052"/>
          <p:cNvSpPr>
            <a:spLocks noChangeShapeType="1"/>
          </p:cNvSpPr>
          <p:nvPr/>
        </p:nvSpPr>
        <p:spPr bwMode="auto">
          <a:xfrm>
            <a:off x="3080233" y="771338"/>
            <a:ext cx="1385" cy="588495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p>
        </p:txBody>
      </p:sp>
      <p:sp>
        <p:nvSpPr>
          <p:cNvPr id="107549" name="Line 1053"/>
          <p:cNvSpPr>
            <a:spLocks noChangeShapeType="1"/>
          </p:cNvSpPr>
          <p:nvPr/>
        </p:nvSpPr>
        <p:spPr bwMode="auto">
          <a:xfrm>
            <a:off x="5961526" y="762000"/>
            <a:ext cx="182098" cy="5983941"/>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p>
        </p:txBody>
      </p:sp>
      <p:sp>
        <p:nvSpPr>
          <p:cNvPr id="107550" name="Text Box 1054"/>
          <p:cNvSpPr txBox="1">
            <a:spLocks noChangeArrowheads="1"/>
          </p:cNvSpPr>
          <p:nvPr/>
        </p:nvSpPr>
        <p:spPr bwMode="auto">
          <a:xfrm>
            <a:off x="3272118" y="4796118"/>
            <a:ext cx="1010397" cy="309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706" b="1">
                <a:latin typeface="+mn-lt"/>
              </a:rPr>
              <a:t>Process Design of</a:t>
            </a:r>
          </a:p>
          <a:p>
            <a:pPr algn="ctr"/>
            <a:r>
              <a:rPr lang="en-US" altLang="en-US" sz="706" b="1">
                <a:latin typeface="+mn-lt"/>
              </a:rPr>
              <a:t>Experiments</a:t>
            </a:r>
          </a:p>
        </p:txBody>
      </p:sp>
      <p:sp>
        <p:nvSpPr>
          <p:cNvPr id="107551" name="Rectangle 1055"/>
          <p:cNvSpPr>
            <a:spLocks noChangeArrowheads="1"/>
          </p:cNvSpPr>
          <p:nvPr/>
        </p:nvSpPr>
        <p:spPr bwMode="auto">
          <a:xfrm>
            <a:off x="6409765" y="4482353"/>
            <a:ext cx="2342029" cy="268941"/>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1059" b="1" i="1">
                <a:latin typeface="+mn-lt"/>
              </a:rPr>
              <a:t>Product &amp; Process Measurement</a:t>
            </a:r>
          </a:p>
        </p:txBody>
      </p:sp>
      <p:grpSp>
        <p:nvGrpSpPr>
          <p:cNvPr id="107552" name="Group 1056"/>
          <p:cNvGrpSpPr>
            <a:grpSpLocks/>
          </p:cNvGrpSpPr>
          <p:nvPr/>
        </p:nvGrpSpPr>
        <p:grpSpPr bwMode="auto">
          <a:xfrm>
            <a:off x="7227794" y="4796118"/>
            <a:ext cx="663949" cy="352052"/>
            <a:chOff x="1123" y="1492"/>
            <a:chExt cx="3943" cy="2019"/>
          </a:xfrm>
        </p:grpSpPr>
        <p:sp>
          <p:nvSpPr>
            <p:cNvPr id="107553" name="Line 1057"/>
            <p:cNvSpPr>
              <a:spLocks noChangeShapeType="1"/>
            </p:cNvSpPr>
            <p:nvPr/>
          </p:nvSpPr>
          <p:spPr bwMode="auto">
            <a:xfrm>
              <a:off x="1123" y="3456"/>
              <a:ext cx="3893" cy="1"/>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54" name="Line 1058"/>
            <p:cNvSpPr>
              <a:spLocks noChangeShapeType="1"/>
            </p:cNvSpPr>
            <p:nvPr/>
          </p:nvSpPr>
          <p:spPr bwMode="auto">
            <a:xfrm flipV="1">
              <a:off x="1123" y="1492"/>
              <a:ext cx="1" cy="1964"/>
            </a:xfrm>
            <a:prstGeom prst="line">
              <a:avLst/>
            </a:prstGeom>
            <a:noFill/>
            <a:ln w="158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55" name="Line 1059"/>
            <p:cNvSpPr>
              <a:spLocks noChangeShapeType="1"/>
            </p:cNvSpPr>
            <p:nvPr/>
          </p:nvSpPr>
          <p:spPr bwMode="auto">
            <a:xfrm>
              <a:off x="1123"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56" name="Line 1060"/>
            <p:cNvSpPr>
              <a:spLocks noChangeShapeType="1"/>
            </p:cNvSpPr>
            <p:nvPr/>
          </p:nvSpPr>
          <p:spPr bwMode="auto">
            <a:xfrm>
              <a:off x="1307"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57" name="Line 1061"/>
            <p:cNvSpPr>
              <a:spLocks noChangeShapeType="1"/>
            </p:cNvSpPr>
            <p:nvPr/>
          </p:nvSpPr>
          <p:spPr bwMode="auto">
            <a:xfrm>
              <a:off x="1491"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58" name="Line 1062"/>
            <p:cNvSpPr>
              <a:spLocks noChangeShapeType="1"/>
            </p:cNvSpPr>
            <p:nvPr/>
          </p:nvSpPr>
          <p:spPr bwMode="auto">
            <a:xfrm>
              <a:off x="1675"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59" name="Line 1063"/>
            <p:cNvSpPr>
              <a:spLocks noChangeShapeType="1"/>
            </p:cNvSpPr>
            <p:nvPr/>
          </p:nvSpPr>
          <p:spPr bwMode="auto">
            <a:xfrm>
              <a:off x="1857"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60" name="Line 1064"/>
            <p:cNvSpPr>
              <a:spLocks noChangeShapeType="1"/>
            </p:cNvSpPr>
            <p:nvPr/>
          </p:nvSpPr>
          <p:spPr bwMode="auto">
            <a:xfrm>
              <a:off x="2041"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61" name="Line 1065"/>
            <p:cNvSpPr>
              <a:spLocks noChangeShapeType="1"/>
            </p:cNvSpPr>
            <p:nvPr/>
          </p:nvSpPr>
          <p:spPr bwMode="auto">
            <a:xfrm>
              <a:off x="2236"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62" name="Line 1066"/>
            <p:cNvSpPr>
              <a:spLocks noChangeShapeType="1"/>
            </p:cNvSpPr>
            <p:nvPr/>
          </p:nvSpPr>
          <p:spPr bwMode="auto">
            <a:xfrm>
              <a:off x="2420"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63" name="Line 1067"/>
            <p:cNvSpPr>
              <a:spLocks noChangeShapeType="1"/>
            </p:cNvSpPr>
            <p:nvPr/>
          </p:nvSpPr>
          <p:spPr bwMode="auto">
            <a:xfrm>
              <a:off x="2604"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64" name="Line 1068"/>
            <p:cNvSpPr>
              <a:spLocks noChangeShapeType="1"/>
            </p:cNvSpPr>
            <p:nvPr/>
          </p:nvSpPr>
          <p:spPr bwMode="auto">
            <a:xfrm>
              <a:off x="2788"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65" name="Line 1069"/>
            <p:cNvSpPr>
              <a:spLocks noChangeShapeType="1"/>
            </p:cNvSpPr>
            <p:nvPr/>
          </p:nvSpPr>
          <p:spPr bwMode="auto">
            <a:xfrm>
              <a:off x="2972"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66" name="Line 1070"/>
            <p:cNvSpPr>
              <a:spLocks noChangeShapeType="1"/>
            </p:cNvSpPr>
            <p:nvPr/>
          </p:nvSpPr>
          <p:spPr bwMode="auto">
            <a:xfrm>
              <a:off x="3156"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67" name="Line 1071"/>
            <p:cNvSpPr>
              <a:spLocks noChangeShapeType="1"/>
            </p:cNvSpPr>
            <p:nvPr/>
          </p:nvSpPr>
          <p:spPr bwMode="auto">
            <a:xfrm>
              <a:off x="3338"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68" name="Line 1072"/>
            <p:cNvSpPr>
              <a:spLocks noChangeShapeType="1"/>
            </p:cNvSpPr>
            <p:nvPr/>
          </p:nvSpPr>
          <p:spPr bwMode="auto">
            <a:xfrm>
              <a:off x="3533"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69" name="Line 1073"/>
            <p:cNvSpPr>
              <a:spLocks noChangeShapeType="1"/>
            </p:cNvSpPr>
            <p:nvPr/>
          </p:nvSpPr>
          <p:spPr bwMode="auto">
            <a:xfrm>
              <a:off x="3717"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70" name="Line 1074"/>
            <p:cNvSpPr>
              <a:spLocks noChangeShapeType="1"/>
            </p:cNvSpPr>
            <p:nvPr/>
          </p:nvSpPr>
          <p:spPr bwMode="auto">
            <a:xfrm>
              <a:off x="3901"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71" name="Line 1075"/>
            <p:cNvSpPr>
              <a:spLocks noChangeShapeType="1"/>
            </p:cNvSpPr>
            <p:nvPr/>
          </p:nvSpPr>
          <p:spPr bwMode="auto">
            <a:xfrm>
              <a:off x="4085"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72" name="Line 1076"/>
            <p:cNvSpPr>
              <a:spLocks noChangeShapeType="1"/>
            </p:cNvSpPr>
            <p:nvPr/>
          </p:nvSpPr>
          <p:spPr bwMode="auto">
            <a:xfrm>
              <a:off x="4269"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73" name="Line 1077"/>
            <p:cNvSpPr>
              <a:spLocks noChangeShapeType="1"/>
            </p:cNvSpPr>
            <p:nvPr/>
          </p:nvSpPr>
          <p:spPr bwMode="auto">
            <a:xfrm>
              <a:off x="4453"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74" name="Line 1078"/>
            <p:cNvSpPr>
              <a:spLocks noChangeShapeType="1"/>
            </p:cNvSpPr>
            <p:nvPr/>
          </p:nvSpPr>
          <p:spPr bwMode="auto">
            <a:xfrm>
              <a:off x="4637"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75" name="Line 1079"/>
            <p:cNvSpPr>
              <a:spLocks noChangeShapeType="1"/>
            </p:cNvSpPr>
            <p:nvPr/>
          </p:nvSpPr>
          <p:spPr bwMode="auto">
            <a:xfrm>
              <a:off x="4832"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76" name="Line 1080"/>
            <p:cNvSpPr>
              <a:spLocks noChangeShapeType="1"/>
            </p:cNvSpPr>
            <p:nvPr/>
          </p:nvSpPr>
          <p:spPr bwMode="auto">
            <a:xfrm>
              <a:off x="5016"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77" name="Line 1081"/>
            <p:cNvSpPr>
              <a:spLocks noChangeShapeType="1"/>
            </p:cNvSpPr>
            <p:nvPr/>
          </p:nvSpPr>
          <p:spPr bwMode="auto">
            <a:xfrm>
              <a:off x="1123" y="3456"/>
              <a:ext cx="3893" cy="1"/>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78" name="Line 1082"/>
            <p:cNvSpPr>
              <a:spLocks noChangeShapeType="1"/>
            </p:cNvSpPr>
            <p:nvPr/>
          </p:nvSpPr>
          <p:spPr bwMode="auto">
            <a:xfrm>
              <a:off x="1307" y="2571"/>
              <a:ext cx="184" cy="18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79" name="Line 1083"/>
            <p:cNvSpPr>
              <a:spLocks noChangeShapeType="1"/>
            </p:cNvSpPr>
            <p:nvPr/>
          </p:nvSpPr>
          <p:spPr bwMode="auto">
            <a:xfrm>
              <a:off x="1491" y="2755"/>
              <a:ext cx="210" cy="33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80" name="Line 1084"/>
            <p:cNvSpPr>
              <a:spLocks noChangeShapeType="1"/>
            </p:cNvSpPr>
            <p:nvPr/>
          </p:nvSpPr>
          <p:spPr bwMode="auto">
            <a:xfrm flipV="1">
              <a:off x="1701" y="2994"/>
              <a:ext cx="144" cy="96"/>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81" name="Line 1085"/>
            <p:cNvSpPr>
              <a:spLocks noChangeShapeType="1"/>
            </p:cNvSpPr>
            <p:nvPr/>
          </p:nvSpPr>
          <p:spPr bwMode="auto">
            <a:xfrm flipV="1">
              <a:off x="1845" y="2289"/>
              <a:ext cx="196" cy="70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82" name="Line 1086"/>
            <p:cNvSpPr>
              <a:spLocks noChangeShapeType="1"/>
            </p:cNvSpPr>
            <p:nvPr/>
          </p:nvSpPr>
          <p:spPr bwMode="auto">
            <a:xfrm flipV="1">
              <a:off x="2041" y="2034"/>
              <a:ext cx="188" cy="25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83" name="Line 1087"/>
            <p:cNvSpPr>
              <a:spLocks noChangeShapeType="1"/>
            </p:cNvSpPr>
            <p:nvPr/>
          </p:nvSpPr>
          <p:spPr bwMode="auto">
            <a:xfrm>
              <a:off x="2229" y="2034"/>
              <a:ext cx="191" cy="396"/>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84" name="Line 1088"/>
            <p:cNvSpPr>
              <a:spLocks noChangeShapeType="1"/>
            </p:cNvSpPr>
            <p:nvPr/>
          </p:nvSpPr>
          <p:spPr bwMode="auto">
            <a:xfrm>
              <a:off x="2420" y="2430"/>
              <a:ext cx="193" cy="8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85" name="Line 1089"/>
            <p:cNvSpPr>
              <a:spLocks noChangeShapeType="1"/>
            </p:cNvSpPr>
            <p:nvPr/>
          </p:nvSpPr>
          <p:spPr bwMode="auto">
            <a:xfrm>
              <a:off x="2613" y="2514"/>
              <a:ext cx="175" cy="5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86" name="Line 1090"/>
            <p:cNvSpPr>
              <a:spLocks noChangeShapeType="1"/>
            </p:cNvSpPr>
            <p:nvPr/>
          </p:nvSpPr>
          <p:spPr bwMode="auto">
            <a:xfrm>
              <a:off x="2788" y="2571"/>
              <a:ext cx="184" cy="18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87" name="Line 1091"/>
            <p:cNvSpPr>
              <a:spLocks noChangeShapeType="1"/>
            </p:cNvSpPr>
            <p:nvPr/>
          </p:nvSpPr>
          <p:spPr bwMode="auto">
            <a:xfrm>
              <a:off x="2972" y="2755"/>
              <a:ext cx="184" cy="23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88" name="Line 1092"/>
            <p:cNvSpPr>
              <a:spLocks noChangeShapeType="1"/>
            </p:cNvSpPr>
            <p:nvPr/>
          </p:nvSpPr>
          <p:spPr bwMode="auto">
            <a:xfrm flipV="1">
              <a:off x="3156" y="2571"/>
              <a:ext cx="182" cy="421"/>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89" name="Line 1093"/>
            <p:cNvSpPr>
              <a:spLocks noChangeShapeType="1"/>
            </p:cNvSpPr>
            <p:nvPr/>
          </p:nvSpPr>
          <p:spPr bwMode="auto">
            <a:xfrm flipV="1">
              <a:off x="3338" y="2376"/>
              <a:ext cx="195" cy="19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90" name="Line 1094"/>
            <p:cNvSpPr>
              <a:spLocks noChangeShapeType="1"/>
            </p:cNvSpPr>
            <p:nvPr/>
          </p:nvSpPr>
          <p:spPr bwMode="auto">
            <a:xfrm>
              <a:off x="3533" y="2376"/>
              <a:ext cx="184" cy="238"/>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91" name="Line 1095"/>
            <p:cNvSpPr>
              <a:spLocks noChangeShapeType="1"/>
            </p:cNvSpPr>
            <p:nvPr/>
          </p:nvSpPr>
          <p:spPr bwMode="auto">
            <a:xfrm flipV="1">
              <a:off x="3717" y="2289"/>
              <a:ext cx="184" cy="32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92" name="Line 1096"/>
            <p:cNvSpPr>
              <a:spLocks noChangeShapeType="1"/>
            </p:cNvSpPr>
            <p:nvPr/>
          </p:nvSpPr>
          <p:spPr bwMode="auto">
            <a:xfrm flipV="1">
              <a:off x="3901" y="2094"/>
              <a:ext cx="184" cy="19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93" name="Line 1097"/>
            <p:cNvSpPr>
              <a:spLocks noChangeShapeType="1"/>
            </p:cNvSpPr>
            <p:nvPr/>
          </p:nvSpPr>
          <p:spPr bwMode="auto">
            <a:xfrm>
              <a:off x="4085" y="2094"/>
              <a:ext cx="184" cy="28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94" name="Line 1098"/>
            <p:cNvSpPr>
              <a:spLocks noChangeShapeType="1"/>
            </p:cNvSpPr>
            <p:nvPr/>
          </p:nvSpPr>
          <p:spPr bwMode="auto">
            <a:xfrm flipV="1">
              <a:off x="4269" y="2289"/>
              <a:ext cx="184" cy="8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95" name="Line 1099"/>
            <p:cNvSpPr>
              <a:spLocks noChangeShapeType="1"/>
            </p:cNvSpPr>
            <p:nvPr/>
          </p:nvSpPr>
          <p:spPr bwMode="auto">
            <a:xfrm>
              <a:off x="4453" y="2289"/>
              <a:ext cx="184" cy="5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96" name="Line 1100"/>
            <p:cNvSpPr>
              <a:spLocks noChangeShapeType="1"/>
            </p:cNvSpPr>
            <p:nvPr/>
          </p:nvSpPr>
          <p:spPr bwMode="auto">
            <a:xfrm flipV="1">
              <a:off x="4637" y="2235"/>
              <a:ext cx="195" cy="616"/>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97" name="Line 1101"/>
            <p:cNvSpPr>
              <a:spLocks noChangeShapeType="1"/>
            </p:cNvSpPr>
            <p:nvPr/>
          </p:nvSpPr>
          <p:spPr bwMode="auto">
            <a:xfrm>
              <a:off x="4832" y="2235"/>
              <a:ext cx="184" cy="5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598" name="Oval 1102"/>
            <p:cNvSpPr>
              <a:spLocks noChangeArrowheads="1"/>
            </p:cNvSpPr>
            <p:nvPr/>
          </p:nvSpPr>
          <p:spPr bwMode="auto">
            <a:xfrm>
              <a:off x="1268" y="2532"/>
              <a:ext cx="89" cy="89"/>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599" name="Oval 1103"/>
            <p:cNvSpPr>
              <a:spLocks noChangeArrowheads="1"/>
            </p:cNvSpPr>
            <p:nvPr/>
          </p:nvSpPr>
          <p:spPr bwMode="auto">
            <a:xfrm>
              <a:off x="1452" y="2716"/>
              <a:ext cx="89" cy="89"/>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600" name="Oval 1104"/>
            <p:cNvSpPr>
              <a:spLocks noChangeArrowheads="1"/>
            </p:cNvSpPr>
            <p:nvPr/>
          </p:nvSpPr>
          <p:spPr bwMode="auto">
            <a:xfrm>
              <a:off x="1635" y="3047"/>
              <a:ext cx="90" cy="91"/>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601" name="Oval 1105"/>
            <p:cNvSpPr>
              <a:spLocks noChangeArrowheads="1"/>
            </p:cNvSpPr>
            <p:nvPr/>
          </p:nvSpPr>
          <p:spPr bwMode="auto">
            <a:xfrm>
              <a:off x="1819" y="2952"/>
              <a:ext cx="90" cy="90"/>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602" name="Oval 1106"/>
            <p:cNvSpPr>
              <a:spLocks noChangeArrowheads="1"/>
            </p:cNvSpPr>
            <p:nvPr/>
          </p:nvSpPr>
          <p:spPr bwMode="auto">
            <a:xfrm>
              <a:off x="2003" y="2250"/>
              <a:ext cx="90" cy="91"/>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603" name="Oval 1107"/>
            <p:cNvSpPr>
              <a:spLocks noChangeArrowheads="1"/>
            </p:cNvSpPr>
            <p:nvPr/>
          </p:nvSpPr>
          <p:spPr bwMode="auto">
            <a:xfrm>
              <a:off x="2197" y="1986"/>
              <a:ext cx="91" cy="89"/>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604" name="Oval 1108"/>
            <p:cNvSpPr>
              <a:spLocks noChangeArrowheads="1"/>
            </p:cNvSpPr>
            <p:nvPr/>
          </p:nvSpPr>
          <p:spPr bwMode="auto">
            <a:xfrm>
              <a:off x="2381" y="2391"/>
              <a:ext cx="91" cy="91"/>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605" name="Oval 1109"/>
            <p:cNvSpPr>
              <a:spLocks noChangeArrowheads="1"/>
            </p:cNvSpPr>
            <p:nvPr/>
          </p:nvSpPr>
          <p:spPr bwMode="auto">
            <a:xfrm>
              <a:off x="2565" y="2466"/>
              <a:ext cx="89" cy="91"/>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606" name="Oval 1110"/>
            <p:cNvSpPr>
              <a:spLocks noChangeArrowheads="1"/>
            </p:cNvSpPr>
            <p:nvPr/>
          </p:nvSpPr>
          <p:spPr bwMode="auto">
            <a:xfrm>
              <a:off x="2749" y="2532"/>
              <a:ext cx="89" cy="89"/>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607" name="Oval 1111"/>
            <p:cNvSpPr>
              <a:spLocks noChangeArrowheads="1"/>
            </p:cNvSpPr>
            <p:nvPr/>
          </p:nvSpPr>
          <p:spPr bwMode="auto">
            <a:xfrm>
              <a:off x="2933" y="2716"/>
              <a:ext cx="89" cy="89"/>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608" name="Oval 1112"/>
            <p:cNvSpPr>
              <a:spLocks noChangeArrowheads="1"/>
            </p:cNvSpPr>
            <p:nvPr/>
          </p:nvSpPr>
          <p:spPr bwMode="auto">
            <a:xfrm>
              <a:off x="3116" y="2954"/>
              <a:ext cx="90" cy="89"/>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609" name="Oval 1113"/>
            <p:cNvSpPr>
              <a:spLocks noChangeArrowheads="1"/>
            </p:cNvSpPr>
            <p:nvPr/>
          </p:nvSpPr>
          <p:spPr bwMode="auto">
            <a:xfrm>
              <a:off x="3300" y="2532"/>
              <a:ext cx="90" cy="89"/>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610" name="Oval 1114"/>
            <p:cNvSpPr>
              <a:spLocks noChangeArrowheads="1"/>
            </p:cNvSpPr>
            <p:nvPr/>
          </p:nvSpPr>
          <p:spPr bwMode="auto">
            <a:xfrm>
              <a:off x="3494" y="2338"/>
              <a:ext cx="91" cy="89"/>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611" name="Oval 1115"/>
            <p:cNvSpPr>
              <a:spLocks noChangeArrowheads="1"/>
            </p:cNvSpPr>
            <p:nvPr/>
          </p:nvSpPr>
          <p:spPr bwMode="auto">
            <a:xfrm>
              <a:off x="3678" y="2575"/>
              <a:ext cx="91" cy="89"/>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612" name="Oval 1116"/>
            <p:cNvSpPr>
              <a:spLocks noChangeArrowheads="1"/>
            </p:cNvSpPr>
            <p:nvPr/>
          </p:nvSpPr>
          <p:spPr bwMode="auto">
            <a:xfrm>
              <a:off x="3862" y="2250"/>
              <a:ext cx="91" cy="91"/>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613" name="Oval 1117"/>
            <p:cNvSpPr>
              <a:spLocks noChangeArrowheads="1"/>
            </p:cNvSpPr>
            <p:nvPr/>
          </p:nvSpPr>
          <p:spPr bwMode="auto">
            <a:xfrm>
              <a:off x="4046" y="2056"/>
              <a:ext cx="89" cy="90"/>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614" name="Oval 1118"/>
            <p:cNvSpPr>
              <a:spLocks noChangeArrowheads="1"/>
            </p:cNvSpPr>
            <p:nvPr/>
          </p:nvSpPr>
          <p:spPr bwMode="auto">
            <a:xfrm>
              <a:off x="4230" y="2338"/>
              <a:ext cx="90" cy="89"/>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615" name="Oval 1119"/>
            <p:cNvSpPr>
              <a:spLocks noChangeArrowheads="1"/>
            </p:cNvSpPr>
            <p:nvPr/>
          </p:nvSpPr>
          <p:spPr bwMode="auto">
            <a:xfrm>
              <a:off x="4414" y="2250"/>
              <a:ext cx="90" cy="91"/>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616" name="Oval 1120"/>
            <p:cNvSpPr>
              <a:spLocks noChangeArrowheads="1"/>
            </p:cNvSpPr>
            <p:nvPr/>
          </p:nvSpPr>
          <p:spPr bwMode="auto">
            <a:xfrm>
              <a:off x="4597" y="2813"/>
              <a:ext cx="91" cy="90"/>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617" name="Oval 1121"/>
            <p:cNvSpPr>
              <a:spLocks noChangeArrowheads="1"/>
            </p:cNvSpPr>
            <p:nvPr/>
          </p:nvSpPr>
          <p:spPr bwMode="auto">
            <a:xfrm>
              <a:off x="4793" y="2197"/>
              <a:ext cx="89" cy="89"/>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618" name="Oval 1122"/>
            <p:cNvSpPr>
              <a:spLocks noChangeArrowheads="1"/>
            </p:cNvSpPr>
            <p:nvPr/>
          </p:nvSpPr>
          <p:spPr bwMode="auto">
            <a:xfrm>
              <a:off x="4976" y="2250"/>
              <a:ext cx="90" cy="91"/>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619" name="Freeform 1123"/>
            <p:cNvSpPr>
              <a:spLocks/>
            </p:cNvSpPr>
            <p:nvPr/>
          </p:nvSpPr>
          <p:spPr bwMode="auto">
            <a:xfrm>
              <a:off x="1133" y="1826"/>
              <a:ext cx="88" cy="23"/>
            </a:xfrm>
            <a:custGeom>
              <a:avLst/>
              <a:gdLst>
                <a:gd name="T0" fmla="*/ 0 w 88"/>
                <a:gd name="T1" fmla="*/ 0 h 23"/>
                <a:gd name="T2" fmla="*/ 0 w 88"/>
                <a:gd name="T3" fmla="*/ 22 h 23"/>
                <a:gd name="T4" fmla="*/ 88 w 88"/>
                <a:gd name="T5" fmla="*/ 23 h 23"/>
                <a:gd name="T6" fmla="*/ 88 w 88"/>
                <a:gd name="T7" fmla="*/ 1 h 23"/>
                <a:gd name="T8" fmla="*/ 0 w 88"/>
                <a:gd name="T9" fmla="*/ 0 h 23"/>
              </a:gdLst>
              <a:ahLst/>
              <a:cxnLst>
                <a:cxn ang="0">
                  <a:pos x="T0" y="T1"/>
                </a:cxn>
                <a:cxn ang="0">
                  <a:pos x="T2" y="T3"/>
                </a:cxn>
                <a:cxn ang="0">
                  <a:pos x="T4" y="T5"/>
                </a:cxn>
                <a:cxn ang="0">
                  <a:pos x="T6" y="T7"/>
                </a:cxn>
                <a:cxn ang="0">
                  <a:pos x="T8" y="T9"/>
                </a:cxn>
              </a:cxnLst>
              <a:rect l="0" t="0" r="r" b="b"/>
              <a:pathLst>
                <a:path w="88" h="23">
                  <a:moveTo>
                    <a:pt x="0" y="0"/>
                  </a:moveTo>
                  <a:lnTo>
                    <a:pt x="0" y="22"/>
                  </a:lnTo>
                  <a:lnTo>
                    <a:pt x="88" y="23"/>
                  </a:lnTo>
                  <a:lnTo>
                    <a:pt x="88"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20" name="Freeform 1124"/>
            <p:cNvSpPr>
              <a:spLocks/>
            </p:cNvSpPr>
            <p:nvPr/>
          </p:nvSpPr>
          <p:spPr bwMode="auto">
            <a:xfrm>
              <a:off x="1327" y="1826"/>
              <a:ext cx="88" cy="23"/>
            </a:xfrm>
            <a:custGeom>
              <a:avLst/>
              <a:gdLst>
                <a:gd name="T0" fmla="*/ 0 w 88"/>
                <a:gd name="T1" fmla="*/ 0 h 23"/>
                <a:gd name="T2" fmla="*/ 0 w 88"/>
                <a:gd name="T3" fmla="*/ 22 h 23"/>
                <a:gd name="T4" fmla="*/ 88 w 88"/>
                <a:gd name="T5" fmla="*/ 23 h 23"/>
                <a:gd name="T6" fmla="*/ 88 w 88"/>
                <a:gd name="T7" fmla="*/ 1 h 23"/>
                <a:gd name="T8" fmla="*/ 0 w 88"/>
                <a:gd name="T9" fmla="*/ 0 h 23"/>
              </a:gdLst>
              <a:ahLst/>
              <a:cxnLst>
                <a:cxn ang="0">
                  <a:pos x="T0" y="T1"/>
                </a:cxn>
                <a:cxn ang="0">
                  <a:pos x="T2" y="T3"/>
                </a:cxn>
                <a:cxn ang="0">
                  <a:pos x="T4" y="T5"/>
                </a:cxn>
                <a:cxn ang="0">
                  <a:pos x="T6" y="T7"/>
                </a:cxn>
                <a:cxn ang="0">
                  <a:pos x="T8" y="T9"/>
                </a:cxn>
              </a:cxnLst>
              <a:rect l="0" t="0" r="r" b="b"/>
              <a:pathLst>
                <a:path w="88" h="23">
                  <a:moveTo>
                    <a:pt x="0" y="0"/>
                  </a:moveTo>
                  <a:lnTo>
                    <a:pt x="0" y="22"/>
                  </a:lnTo>
                  <a:lnTo>
                    <a:pt x="88" y="23"/>
                  </a:lnTo>
                  <a:lnTo>
                    <a:pt x="88"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21" name="Freeform 1125"/>
            <p:cNvSpPr>
              <a:spLocks/>
            </p:cNvSpPr>
            <p:nvPr/>
          </p:nvSpPr>
          <p:spPr bwMode="auto">
            <a:xfrm>
              <a:off x="1523"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22" name="Freeform 1126"/>
            <p:cNvSpPr>
              <a:spLocks/>
            </p:cNvSpPr>
            <p:nvPr/>
          </p:nvSpPr>
          <p:spPr bwMode="auto">
            <a:xfrm>
              <a:off x="1718"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23" name="Freeform 1127"/>
            <p:cNvSpPr>
              <a:spLocks/>
            </p:cNvSpPr>
            <p:nvPr/>
          </p:nvSpPr>
          <p:spPr bwMode="auto">
            <a:xfrm>
              <a:off x="1912"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24" name="Freeform 1128"/>
            <p:cNvSpPr>
              <a:spLocks/>
            </p:cNvSpPr>
            <p:nvPr/>
          </p:nvSpPr>
          <p:spPr bwMode="auto">
            <a:xfrm>
              <a:off x="2107"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25" name="Freeform 1129"/>
            <p:cNvSpPr>
              <a:spLocks/>
            </p:cNvSpPr>
            <p:nvPr/>
          </p:nvSpPr>
          <p:spPr bwMode="auto">
            <a:xfrm>
              <a:off x="2301"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26" name="Freeform 1130"/>
            <p:cNvSpPr>
              <a:spLocks/>
            </p:cNvSpPr>
            <p:nvPr/>
          </p:nvSpPr>
          <p:spPr bwMode="auto">
            <a:xfrm>
              <a:off x="2495" y="1826"/>
              <a:ext cx="87" cy="23"/>
            </a:xfrm>
            <a:custGeom>
              <a:avLst/>
              <a:gdLst>
                <a:gd name="T0" fmla="*/ 0 w 87"/>
                <a:gd name="T1" fmla="*/ 0 h 23"/>
                <a:gd name="T2" fmla="*/ 0 w 87"/>
                <a:gd name="T3" fmla="*/ 22 h 23"/>
                <a:gd name="T4" fmla="*/ 87 w 87"/>
                <a:gd name="T5" fmla="*/ 23 h 23"/>
                <a:gd name="T6" fmla="*/ 87 w 87"/>
                <a:gd name="T7" fmla="*/ 1 h 23"/>
                <a:gd name="T8" fmla="*/ 0 w 87"/>
                <a:gd name="T9" fmla="*/ 0 h 23"/>
              </a:gdLst>
              <a:ahLst/>
              <a:cxnLst>
                <a:cxn ang="0">
                  <a:pos x="T0" y="T1"/>
                </a:cxn>
                <a:cxn ang="0">
                  <a:pos x="T2" y="T3"/>
                </a:cxn>
                <a:cxn ang="0">
                  <a:pos x="T4" y="T5"/>
                </a:cxn>
                <a:cxn ang="0">
                  <a:pos x="T6" y="T7"/>
                </a:cxn>
                <a:cxn ang="0">
                  <a:pos x="T8" y="T9"/>
                </a:cxn>
              </a:cxnLst>
              <a:rect l="0" t="0" r="r" b="b"/>
              <a:pathLst>
                <a:path w="87" h="23">
                  <a:moveTo>
                    <a:pt x="0" y="0"/>
                  </a:moveTo>
                  <a:lnTo>
                    <a:pt x="0" y="22"/>
                  </a:lnTo>
                  <a:lnTo>
                    <a:pt x="87" y="23"/>
                  </a:lnTo>
                  <a:lnTo>
                    <a:pt x="87"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27" name="Freeform 1131"/>
            <p:cNvSpPr>
              <a:spLocks/>
            </p:cNvSpPr>
            <p:nvPr/>
          </p:nvSpPr>
          <p:spPr bwMode="auto">
            <a:xfrm>
              <a:off x="2690" y="1826"/>
              <a:ext cx="87" cy="23"/>
            </a:xfrm>
            <a:custGeom>
              <a:avLst/>
              <a:gdLst>
                <a:gd name="T0" fmla="*/ 0 w 87"/>
                <a:gd name="T1" fmla="*/ 0 h 23"/>
                <a:gd name="T2" fmla="*/ 0 w 87"/>
                <a:gd name="T3" fmla="*/ 22 h 23"/>
                <a:gd name="T4" fmla="*/ 87 w 87"/>
                <a:gd name="T5" fmla="*/ 23 h 23"/>
                <a:gd name="T6" fmla="*/ 87 w 87"/>
                <a:gd name="T7" fmla="*/ 1 h 23"/>
                <a:gd name="T8" fmla="*/ 0 w 87"/>
                <a:gd name="T9" fmla="*/ 0 h 23"/>
              </a:gdLst>
              <a:ahLst/>
              <a:cxnLst>
                <a:cxn ang="0">
                  <a:pos x="T0" y="T1"/>
                </a:cxn>
                <a:cxn ang="0">
                  <a:pos x="T2" y="T3"/>
                </a:cxn>
                <a:cxn ang="0">
                  <a:pos x="T4" y="T5"/>
                </a:cxn>
                <a:cxn ang="0">
                  <a:pos x="T6" y="T7"/>
                </a:cxn>
                <a:cxn ang="0">
                  <a:pos x="T8" y="T9"/>
                </a:cxn>
              </a:cxnLst>
              <a:rect l="0" t="0" r="r" b="b"/>
              <a:pathLst>
                <a:path w="87" h="23">
                  <a:moveTo>
                    <a:pt x="0" y="0"/>
                  </a:moveTo>
                  <a:lnTo>
                    <a:pt x="0" y="22"/>
                  </a:lnTo>
                  <a:lnTo>
                    <a:pt x="87" y="23"/>
                  </a:lnTo>
                  <a:lnTo>
                    <a:pt x="87"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28" name="Freeform 1132"/>
            <p:cNvSpPr>
              <a:spLocks/>
            </p:cNvSpPr>
            <p:nvPr/>
          </p:nvSpPr>
          <p:spPr bwMode="auto">
            <a:xfrm>
              <a:off x="2884" y="1826"/>
              <a:ext cx="88" cy="23"/>
            </a:xfrm>
            <a:custGeom>
              <a:avLst/>
              <a:gdLst>
                <a:gd name="T0" fmla="*/ 0 w 88"/>
                <a:gd name="T1" fmla="*/ 0 h 23"/>
                <a:gd name="T2" fmla="*/ 0 w 88"/>
                <a:gd name="T3" fmla="*/ 22 h 23"/>
                <a:gd name="T4" fmla="*/ 88 w 88"/>
                <a:gd name="T5" fmla="*/ 23 h 23"/>
                <a:gd name="T6" fmla="*/ 88 w 88"/>
                <a:gd name="T7" fmla="*/ 1 h 23"/>
                <a:gd name="T8" fmla="*/ 0 w 88"/>
                <a:gd name="T9" fmla="*/ 0 h 23"/>
              </a:gdLst>
              <a:ahLst/>
              <a:cxnLst>
                <a:cxn ang="0">
                  <a:pos x="T0" y="T1"/>
                </a:cxn>
                <a:cxn ang="0">
                  <a:pos x="T2" y="T3"/>
                </a:cxn>
                <a:cxn ang="0">
                  <a:pos x="T4" y="T5"/>
                </a:cxn>
                <a:cxn ang="0">
                  <a:pos x="T6" y="T7"/>
                </a:cxn>
                <a:cxn ang="0">
                  <a:pos x="T8" y="T9"/>
                </a:cxn>
              </a:cxnLst>
              <a:rect l="0" t="0" r="r" b="b"/>
              <a:pathLst>
                <a:path w="88" h="23">
                  <a:moveTo>
                    <a:pt x="0" y="0"/>
                  </a:moveTo>
                  <a:lnTo>
                    <a:pt x="0" y="22"/>
                  </a:lnTo>
                  <a:lnTo>
                    <a:pt x="88" y="23"/>
                  </a:lnTo>
                  <a:lnTo>
                    <a:pt x="88"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29" name="Freeform 1133"/>
            <p:cNvSpPr>
              <a:spLocks/>
            </p:cNvSpPr>
            <p:nvPr/>
          </p:nvSpPr>
          <p:spPr bwMode="auto">
            <a:xfrm>
              <a:off x="3080"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30" name="Freeform 1134"/>
            <p:cNvSpPr>
              <a:spLocks/>
            </p:cNvSpPr>
            <p:nvPr/>
          </p:nvSpPr>
          <p:spPr bwMode="auto">
            <a:xfrm>
              <a:off x="3275"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31" name="Freeform 1135"/>
            <p:cNvSpPr>
              <a:spLocks/>
            </p:cNvSpPr>
            <p:nvPr/>
          </p:nvSpPr>
          <p:spPr bwMode="auto">
            <a:xfrm>
              <a:off x="3469"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32" name="Freeform 1136"/>
            <p:cNvSpPr>
              <a:spLocks/>
            </p:cNvSpPr>
            <p:nvPr/>
          </p:nvSpPr>
          <p:spPr bwMode="auto">
            <a:xfrm>
              <a:off x="3664"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33" name="Freeform 1137"/>
            <p:cNvSpPr>
              <a:spLocks/>
            </p:cNvSpPr>
            <p:nvPr/>
          </p:nvSpPr>
          <p:spPr bwMode="auto">
            <a:xfrm>
              <a:off x="3858"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34" name="Freeform 1138"/>
            <p:cNvSpPr>
              <a:spLocks/>
            </p:cNvSpPr>
            <p:nvPr/>
          </p:nvSpPr>
          <p:spPr bwMode="auto">
            <a:xfrm>
              <a:off x="4052"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35" name="Freeform 1139"/>
            <p:cNvSpPr>
              <a:spLocks/>
            </p:cNvSpPr>
            <p:nvPr/>
          </p:nvSpPr>
          <p:spPr bwMode="auto">
            <a:xfrm>
              <a:off x="4247" y="1826"/>
              <a:ext cx="87" cy="23"/>
            </a:xfrm>
            <a:custGeom>
              <a:avLst/>
              <a:gdLst>
                <a:gd name="T0" fmla="*/ 0 w 87"/>
                <a:gd name="T1" fmla="*/ 0 h 23"/>
                <a:gd name="T2" fmla="*/ 0 w 87"/>
                <a:gd name="T3" fmla="*/ 22 h 23"/>
                <a:gd name="T4" fmla="*/ 87 w 87"/>
                <a:gd name="T5" fmla="*/ 23 h 23"/>
                <a:gd name="T6" fmla="*/ 87 w 87"/>
                <a:gd name="T7" fmla="*/ 1 h 23"/>
                <a:gd name="T8" fmla="*/ 0 w 87"/>
                <a:gd name="T9" fmla="*/ 0 h 23"/>
              </a:gdLst>
              <a:ahLst/>
              <a:cxnLst>
                <a:cxn ang="0">
                  <a:pos x="T0" y="T1"/>
                </a:cxn>
                <a:cxn ang="0">
                  <a:pos x="T2" y="T3"/>
                </a:cxn>
                <a:cxn ang="0">
                  <a:pos x="T4" y="T5"/>
                </a:cxn>
                <a:cxn ang="0">
                  <a:pos x="T6" y="T7"/>
                </a:cxn>
                <a:cxn ang="0">
                  <a:pos x="T8" y="T9"/>
                </a:cxn>
              </a:cxnLst>
              <a:rect l="0" t="0" r="r" b="b"/>
              <a:pathLst>
                <a:path w="87" h="23">
                  <a:moveTo>
                    <a:pt x="0" y="0"/>
                  </a:moveTo>
                  <a:lnTo>
                    <a:pt x="0" y="22"/>
                  </a:lnTo>
                  <a:lnTo>
                    <a:pt x="87" y="23"/>
                  </a:lnTo>
                  <a:lnTo>
                    <a:pt x="87"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36" name="Freeform 1140"/>
            <p:cNvSpPr>
              <a:spLocks/>
            </p:cNvSpPr>
            <p:nvPr/>
          </p:nvSpPr>
          <p:spPr bwMode="auto">
            <a:xfrm>
              <a:off x="4441" y="1826"/>
              <a:ext cx="88" cy="23"/>
            </a:xfrm>
            <a:custGeom>
              <a:avLst/>
              <a:gdLst>
                <a:gd name="T0" fmla="*/ 0 w 88"/>
                <a:gd name="T1" fmla="*/ 0 h 23"/>
                <a:gd name="T2" fmla="*/ 0 w 88"/>
                <a:gd name="T3" fmla="*/ 22 h 23"/>
                <a:gd name="T4" fmla="*/ 88 w 88"/>
                <a:gd name="T5" fmla="*/ 23 h 23"/>
                <a:gd name="T6" fmla="*/ 88 w 88"/>
                <a:gd name="T7" fmla="*/ 1 h 23"/>
                <a:gd name="T8" fmla="*/ 0 w 88"/>
                <a:gd name="T9" fmla="*/ 0 h 23"/>
              </a:gdLst>
              <a:ahLst/>
              <a:cxnLst>
                <a:cxn ang="0">
                  <a:pos x="T0" y="T1"/>
                </a:cxn>
                <a:cxn ang="0">
                  <a:pos x="T2" y="T3"/>
                </a:cxn>
                <a:cxn ang="0">
                  <a:pos x="T4" y="T5"/>
                </a:cxn>
                <a:cxn ang="0">
                  <a:pos x="T6" y="T7"/>
                </a:cxn>
                <a:cxn ang="0">
                  <a:pos x="T8" y="T9"/>
                </a:cxn>
              </a:cxnLst>
              <a:rect l="0" t="0" r="r" b="b"/>
              <a:pathLst>
                <a:path w="88" h="23">
                  <a:moveTo>
                    <a:pt x="0" y="0"/>
                  </a:moveTo>
                  <a:lnTo>
                    <a:pt x="0" y="22"/>
                  </a:lnTo>
                  <a:lnTo>
                    <a:pt x="88" y="23"/>
                  </a:lnTo>
                  <a:lnTo>
                    <a:pt x="88"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37" name="Freeform 1141"/>
            <p:cNvSpPr>
              <a:spLocks/>
            </p:cNvSpPr>
            <p:nvPr/>
          </p:nvSpPr>
          <p:spPr bwMode="auto">
            <a:xfrm>
              <a:off x="4637"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38" name="Freeform 1142"/>
            <p:cNvSpPr>
              <a:spLocks/>
            </p:cNvSpPr>
            <p:nvPr/>
          </p:nvSpPr>
          <p:spPr bwMode="auto">
            <a:xfrm>
              <a:off x="4832"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39" name="Freeform 1143"/>
            <p:cNvSpPr>
              <a:spLocks/>
            </p:cNvSpPr>
            <p:nvPr/>
          </p:nvSpPr>
          <p:spPr bwMode="auto">
            <a:xfrm>
              <a:off x="5026" y="1826"/>
              <a:ext cx="22" cy="23"/>
            </a:xfrm>
            <a:custGeom>
              <a:avLst/>
              <a:gdLst>
                <a:gd name="T0" fmla="*/ 1 w 22"/>
                <a:gd name="T1" fmla="*/ 0 h 23"/>
                <a:gd name="T2" fmla="*/ 0 w 22"/>
                <a:gd name="T3" fmla="*/ 22 h 23"/>
                <a:gd name="T4" fmla="*/ 21 w 22"/>
                <a:gd name="T5" fmla="*/ 23 h 23"/>
                <a:gd name="T6" fmla="*/ 22 w 22"/>
                <a:gd name="T7" fmla="*/ 1 h 23"/>
                <a:gd name="T8" fmla="*/ 1 w 22"/>
                <a:gd name="T9" fmla="*/ 0 h 23"/>
              </a:gdLst>
              <a:ahLst/>
              <a:cxnLst>
                <a:cxn ang="0">
                  <a:pos x="T0" y="T1"/>
                </a:cxn>
                <a:cxn ang="0">
                  <a:pos x="T2" y="T3"/>
                </a:cxn>
                <a:cxn ang="0">
                  <a:pos x="T4" y="T5"/>
                </a:cxn>
                <a:cxn ang="0">
                  <a:pos x="T6" y="T7"/>
                </a:cxn>
                <a:cxn ang="0">
                  <a:pos x="T8" y="T9"/>
                </a:cxn>
              </a:cxnLst>
              <a:rect l="0" t="0" r="r" b="b"/>
              <a:pathLst>
                <a:path w="22" h="23">
                  <a:moveTo>
                    <a:pt x="1" y="0"/>
                  </a:moveTo>
                  <a:lnTo>
                    <a:pt x="0" y="22"/>
                  </a:lnTo>
                  <a:lnTo>
                    <a:pt x="21" y="23"/>
                  </a:lnTo>
                  <a:lnTo>
                    <a:pt x="22" y="1"/>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40" name="Freeform 1144"/>
            <p:cNvSpPr>
              <a:spLocks/>
            </p:cNvSpPr>
            <p:nvPr/>
          </p:nvSpPr>
          <p:spPr bwMode="auto">
            <a:xfrm>
              <a:off x="1133" y="3209"/>
              <a:ext cx="88" cy="24"/>
            </a:xfrm>
            <a:custGeom>
              <a:avLst/>
              <a:gdLst>
                <a:gd name="T0" fmla="*/ 0 w 88"/>
                <a:gd name="T1" fmla="*/ 0 h 24"/>
                <a:gd name="T2" fmla="*/ 0 w 88"/>
                <a:gd name="T3" fmla="*/ 22 h 24"/>
                <a:gd name="T4" fmla="*/ 88 w 88"/>
                <a:gd name="T5" fmla="*/ 24 h 24"/>
                <a:gd name="T6" fmla="*/ 88 w 88"/>
                <a:gd name="T7" fmla="*/ 2 h 24"/>
                <a:gd name="T8" fmla="*/ 0 w 88"/>
                <a:gd name="T9" fmla="*/ 0 h 24"/>
              </a:gdLst>
              <a:ahLst/>
              <a:cxnLst>
                <a:cxn ang="0">
                  <a:pos x="T0" y="T1"/>
                </a:cxn>
                <a:cxn ang="0">
                  <a:pos x="T2" y="T3"/>
                </a:cxn>
                <a:cxn ang="0">
                  <a:pos x="T4" y="T5"/>
                </a:cxn>
                <a:cxn ang="0">
                  <a:pos x="T6" y="T7"/>
                </a:cxn>
                <a:cxn ang="0">
                  <a:pos x="T8" y="T9"/>
                </a:cxn>
              </a:cxnLst>
              <a:rect l="0" t="0" r="r" b="b"/>
              <a:pathLst>
                <a:path w="88" h="24">
                  <a:moveTo>
                    <a:pt x="0" y="0"/>
                  </a:moveTo>
                  <a:lnTo>
                    <a:pt x="0" y="22"/>
                  </a:lnTo>
                  <a:lnTo>
                    <a:pt x="88" y="24"/>
                  </a:lnTo>
                  <a:lnTo>
                    <a:pt x="88"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41" name="Freeform 1145"/>
            <p:cNvSpPr>
              <a:spLocks/>
            </p:cNvSpPr>
            <p:nvPr/>
          </p:nvSpPr>
          <p:spPr bwMode="auto">
            <a:xfrm>
              <a:off x="1327" y="3209"/>
              <a:ext cx="88" cy="24"/>
            </a:xfrm>
            <a:custGeom>
              <a:avLst/>
              <a:gdLst>
                <a:gd name="T0" fmla="*/ 0 w 88"/>
                <a:gd name="T1" fmla="*/ 0 h 24"/>
                <a:gd name="T2" fmla="*/ 0 w 88"/>
                <a:gd name="T3" fmla="*/ 22 h 24"/>
                <a:gd name="T4" fmla="*/ 88 w 88"/>
                <a:gd name="T5" fmla="*/ 24 h 24"/>
                <a:gd name="T6" fmla="*/ 88 w 88"/>
                <a:gd name="T7" fmla="*/ 2 h 24"/>
                <a:gd name="T8" fmla="*/ 0 w 88"/>
                <a:gd name="T9" fmla="*/ 0 h 24"/>
              </a:gdLst>
              <a:ahLst/>
              <a:cxnLst>
                <a:cxn ang="0">
                  <a:pos x="T0" y="T1"/>
                </a:cxn>
                <a:cxn ang="0">
                  <a:pos x="T2" y="T3"/>
                </a:cxn>
                <a:cxn ang="0">
                  <a:pos x="T4" y="T5"/>
                </a:cxn>
                <a:cxn ang="0">
                  <a:pos x="T6" y="T7"/>
                </a:cxn>
                <a:cxn ang="0">
                  <a:pos x="T8" y="T9"/>
                </a:cxn>
              </a:cxnLst>
              <a:rect l="0" t="0" r="r" b="b"/>
              <a:pathLst>
                <a:path w="88" h="24">
                  <a:moveTo>
                    <a:pt x="0" y="0"/>
                  </a:moveTo>
                  <a:lnTo>
                    <a:pt x="0" y="22"/>
                  </a:lnTo>
                  <a:lnTo>
                    <a:pt x="88" y="24"/>
                  </a:lnTo>
                  <a:lnTo>
                    <a:pt x="88"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42" name="Freeform 1146"/>
            <p:cNvSpPr>
              <a:spLocks/>
            </p:cNvSpPr>
            <p:nvPr/>
          </p:nvSpPr>
          <p:spPr bwMode="auto">
            <a:xfrm>
              <a:off x="1523"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43" name="Freeform 1147"/>
            <p:cNvSpPr>
              <a:spLocks/>
            </p:cNvSpPr>
            <p:nvPr/>
          </p:nvSpPr>
          <p:spPr bwMode="auto">
            <a:xfrm>
              <a:off x="1718"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44" name="Freeform 1148"/>
            <p:cNvSpPr>
              <a:spLocks/>
            </p:cNvSpPr>
            <p:nvPr/>
          </p:nvSpPr>
          <p:spPr bwMode="auto">
            <a:xfrm>
              <a:off x="1912"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45" name="Freeform 1149"/>
            <p:cNvSpPr>
              <a:spLocks/>
            </p:cNvSpPr>
            <p:nvPr/>
          </p:nvSpPr>
          <p:spPr bwMode="auto">
            <a:xfrm>
              <a:off x="2107"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46" name="Freeform 1150"/>
            <p:cNvSpPr>
              <a:spLocks/>
            </p:cNvSpPr>
            <p:nvPr/>
          </p:nvSpPr>
          <p:spPr bwMode="auto">
            <a:xfrm>
              <a:off x="2301"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47" name="Freeform 1151"/>
            <p:cNvSpPr>
              <a:spLocks/>
            </p:cNvSpPr>
            <p:nvPr/>
          </p:nvSpPr>
          <p:spPr bwMode="auto">
            <a:xfrm>
              <a:off x="2495" y="3209"/>
              <a:ext cx="87" cy="24"/>
            </a:xfrm>
            <a:custGeom>
              <a:avLst/>
              <a:gdLst>
                <a:gd name="T0" fmla="*/ 0 w 87"/>
                <a:gd name="T1" fmla="*/ 0 h 24"/>
                <a:gd name="T2" fmla="*/ 0 w 87"/>
                <a:gd name="T3" fmla="*/ 22 h 24"/>
                <a:gd name="T4" fmla="*/ 87 w 87"/>
                <a:gd name="T5" fmla="*/ 24 h 24"/>
                <a:gd name="T6" fmla="*/ 87 w 87"/>
                <a:gd name="T7" fmla="*/ 2 h 24"/>
                <a:gd name="T8" fmla="*/ 0 w 87"/>
                <a:gd name="T9" fmla="*/ 0 h 24"/>
              </a:gdLst>
              <a:ahLst/>
              <a:cxnLst>
                <a:cxn ang="0">
                  <a:pos x="T0" y="T1"/>
                </a:cxn>
                <a:cxn ang="0">
                  <a:pos x="T2" y="T3"/>
                </a:cxn>
                <a:cxn ang="0">
                  <a:pos x="T4" y="T5"/>
                </a:cxn>
                <a:cxn ang="0">
                  <a:pos x="T6" y="T7"/>
                </a:cxn>
                <a:cxn ang="0">
                  <a:pos x="T8" y="T9"/>
                </a:cxn>
              </a:cxnLst>
              <a:rect l="0" t="0" r="r" b="b"/>
              <a:pathLst>
                <a:path w="87" h="24">
                  <a:moveTo>
                    <a:pt x="0" y="0"/>
                  </a:moveTo>
                  <a:lnTo>
                    <a:pt x="0" y="22"/>
                  </a:lnTo>
                  <a:lnTo>
                    <a:pt x="87" y="24"/>
                  </a:lnTo>
                  <a:lnTo>
                    <a:pt x="87"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48" name="Freeform 1152"/>
            <p:cNvSpPr>
              <a:spLocks/>
            </p:cNvSpPr>
            <p:nvPr/>
          </p:nvSpPr>
          <p:spPr bwMode="auto">
            <a:xfrm>
              <a:off x="2690" y="3209"/>
              <a:ext cx="87" cy="24"/>
            </a:xfrm>
            <a:custGeom>
              <a:avLst/>
              <a:gdLst>
                <a:gd name="T0" fmla="*/ 0 w 87"/>
                <a:gd name="T1" fmla="*/ 0 h 24"/>
                <a:gd name="T2" fmla="*/ 0 w 87"/>
                <a:gd name="T3" fmla="*/ 22 h 24"/>
                <a:gd name="T4" fmla="*/ 87 w 87"/>
                <a:gd name="T5" fmla="*/ 24 h 24"/>
                <a:gd name="T6" fmla="*/ 87 w 87"/>
                <a:gd name="T7" fmla="*/ 2 h 24"/>
                <a:gd name="T8" fmla="*/ 0 w 87"/>
                <a:gd name="T9" fmla="*/ 0 h 24"/>
              </a:gdLst>
              <a:ahLst/>
              <a:cxnLst>
                <a:cxn ang="0">
                  <a:pos x="T0" y="T1"/>
                </a:cxn>
                <a:cxn ang="0">
                  <a:pos x="T2" y="T3"/>
                </a:cxn>
                <a:cxn ang="0">
                  <a:pos x="T4" y="T5"/>
                </a:cxn>
                <a:cxn ang="0">
                  <a:pos x="T6" y="T7"/>
                </a:cxn>
                <a:cxn ang="0">
                  <a:pos x="T8" y="T9"/>
                </a:cxn>
              </a:cxnLst>
              <a:rect l="0" t="0" r="r" b="b"/>
              <a:pathLst>
                <a:path w="87" h="24">
                  <a:moveTo>
                    <a:pt x="0" y="0"/>
                  </a:moveTo>
                  <a:lnTo>
                    <a:pt x="0" y="22"/>
                  </a:lnTo>
                  <a:lnTo>
                    <a:pt x="87" y="24"/>
                  </a:lnTo>
                  <a:lnTo>
                    <a:pt x="87"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49" name="Freeform 1153"/>
            <p:cNvSpPr>
              <a:spLocks/>
            </p:cNvSpPr>
            <p:nvPr/>
          </p:nvSpPr>
          <p:spPr bwMode="auto">
            <a:xfrm>
              <a:off x="2884" y="3209"/>
              <a:ext cx="88" cy="24"/>
            </a:xfrm>
            <a:custGeom>
              <a:avLst/>
              <a:gdLst>
                <a:gd name="T0" fmla="*/ 0 w 88"/>
                <a:gd name="T1" fmla="*/ 0 h 24"/>
                <a:gd name="T2" fmla="*/ 0 w 88"/>
                <a:gd name="T3" fmla="*/ 22 h 24"/>
                <a:gd name="T4" fmla="*/ 88 w 88"/>
                <a:gd name="T5" fmla="*/ 24 h 24"/>
                <a:gd name="T6" fmla="*/ 88 w 88"/>
                <a:gd name="T7" fmla="*/ 2 h 24"/>
                <a:gd name="T8" fmla="*/ 0 w 88"/>
                <a:gd name="T9" fmla="*/ 0 h 24"/>
              </a:gdLst>
              <a:ahLst/>
              <a:cxnLst>
                <a:cxn ang="0">
                  <a:pos x="T0" y="T1"/>
                </a:cxn>
                <a:cxn ang="0">
                  <a:pos x="T2" y="T3"/>
                </a:cxn>
                <a:cxn ang="0">
                  <a:pos x="T4" y="T5"/>
                </a:cxn>
                <a:cxn ang="0">
                  <a:pos x="T6" y="T7"/>
                </a:cxn>
                <a:cxn ang="0">
                  <a:pos x="T8" y="T9"/>
                </a:cxn>
              </a:cxnLst>
              <a:rect l="0" t="0" r="r" b="b"/>
              <a:pathLst>
                <a:path w="88" h="24">
                  <a:moveTo>
                    <a:pt x="0" y="0"/>
                  </a:moveTo>
                  <a:lnTo>
                    <a:pt x="0" y="22"/>
                  </a:lnTo>
                  <a:lnTo>
                    <a:pt x="88" y="24"/>
                  </a:lnTo>
                  <a:lnTo>
                    <a:pt x="88"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50" name="Freeform 1154"/>
            <p:cNvSpPr>
              <a:spLocks/>
            </p:cNvSpPr>
            <p:nvPr/>
          </p:nvSpPr>
          <p:spPr bwMode="auto">
            <a:xfrm>
              <a:off x="3080"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51" name="Freeform 1155"/>
            <p:cNvSpPr>
              <a:spLocks/>
            </p:cNvSpPr>
            <p:nvPr/>
          </p:nvSpPr>
          <p:spPr bwMode="auto">
            <a:xfrm>
              <a:off x="3275"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52" name="Freeform 1156"/>
            <p:cNvSpPr>
              <a:spLocks/>
            </p:cNvSpPr>
            <p:nvPr/>
          </p:nvSpPr>
          <p:spPr bwMode="auto">
            <a:xfrm>
              <a:off x="3469"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53" name="Freeform 1157"/>
            <p:cNvSpPr>
              <a:spLocks/>
            </p:cNvSpPr>
            <p:nvPr/>
          </p:nvSpPr>
          <p:spPr bwMode="auto">
            <a:xfrm>
              <a:off x="3664"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54" name="Freeform 1158"/>
            <p:cNvSpPr>
              <a:spLocks/>
            </p:cNvSpPr>
            <p:nvPr/>
          </p:nvSpPr>
          <p:spPr bwMode="auto">
            <a:xfrm>
              <a:off x="3858"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55" name="Freeform 1159"/>
            <p:cNvSpPr>
              <a:spLocks/>
            </p:cNvSpPr>
            <p:nvPr/>
          </p:nvSpPr>
          <p:spPr bwMode="auto">
            <a:xfrm>
              <a:off x="4052"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56" name="Freeform 1160"/>
            <p:cNvSpPr>
              <a:spLocks/>
            </p:cNvSpPr>
            <p:nvPr/>
          </p:nvSpPr>
          <p:spPr bwMode="auto">
            <a:xfrm>
              <a:off x="4247" y="3209"/>
              <a:ext cx="87" cy="24"/>
            </a:xfrm>
            <a:custGeom>
              <a:avLst/>
              <a:gdLst>
                <a:gd name="T0" fmla="*/ 0 w 87"/>
                <a:gd name="T1" fmla="*/ 0 h 24"/>
                <a:gd name="T2" fmla="*/ 0 w 87"/>
                <a:gd name="T3" fmla="*/ 22 h 24"/>
                <a:gd name="T4" fmla="*/ 87 w 87"/>
                <a:gd name="T5" fmla="*/ 24 h 24"/>
                <a:gd name="T6" fmla="*/ 87 w 87"/>
                <a:gd name="T7" fmla="*/ 2 h 24"/>
                <a:gd name="T8" fmla="*/ 0 w 87"/>
                <a:gd name="T9" fmla="*/ 0 h 24"/>
              </a:gdLst>
              <a:ahLst/>
              <a:cxnLst>
                <a:cxn ang="0">
                  <a:pos x="T0" y="T1"/>
                </a:cxn>
                <a:cxn ang="0">
                  <a:pos x="T2" y="T3"/>
                </a:cxn>
                <a:cxn ang="0">
                  <a:pos x="T4" y="T5"/>
                </a:cxn>
                <a:cxn ang="0">
                  <a:pos x="T6" y="T7"/>
                </a:cxn>
                <a:cxn ang="0">
                  <a:pos x="T8" y="T9"/>
                </a:cxn>
              </a:cxnLst>
              <a:rect l="0" t="0" r="r" b="b"/>
              <a:pathLst>
                <a:path w="87" h="24">
                  <a:moveTo>
                    <a:pt x="0" y="0"/>
                  </a:moveTo>
                  <a:lnTo>
                    <a:pt x="0" y="22"/>
                  </a:lnTo>
                  <a:lnTo>
                    <a:pt x="87" y="24"/>
                  </a:lnTo>
                  <a:lnTo>
                    <a:pt x="87"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57" name="Freeform 1161"/>
            <p:cNvSpPr>
              <a:spLocks/>
            </p:cNvSpPr>
            <p:nvPr/>
          </p:nvSpPr>
          <p:spPr bwMode="auto">
            <a:xfrm>
              <a:off x="4441" y="3209"/>
              <a:ext cx="88" cy="24"/>
            </a:xfrm>
            <a:custGeom>
              <a:avLst/>
              <a:gdLst>
                <a:gd name="T0" fmla="*/ 0 w 88"/>
                <a:gd name="T1" fmla="*/ 0 h 24"/>
                <a:gd name="T2" fmla="*/ 0 w 88"/>
                <a:gd name="T3" fmla="*/ 22 h 24"/>
                <a:gd name="T4" fmla="*/ 88 w 88"/>
                <a:gd name="T5" fmla="*/ 24 h 24"/>
                <a:gd name="T6" fmla="*/ 88 w 88"/>
                <a:gd name="T7" fmla="*/ 2 h 24"/>
                <a:gd name="T8" fmla="*/ 0 w 88"/>
                <a:gd name="T9" fmla="*/ 0 h 24"/>
              </a:gdLst>
              <a:ahLst/>
              <a:cxnLst>
                <a:cxn ang="0">
                  <a:pos x="T0" y="T1"/>
                </a:cxn>
                <a:cxn ang="0">
                  <a:pos x="T2" y="T3"/>
                </a:cxn>
                <a:cxn ang="0">
                  <a:pos x="T4" y="T5"/>
                </a:cxn>
                <a:cxn ang="0">
                  <a:pos x="T6" y="T7"/>
                </a:cxn>
                <a:cxn ang="0">
                  <a:pos x="T8" y="T9"/>
                </a:cxn>
              </a:cxnLst>
              <a:rect l="0" t="0" r="r" b="b"/>
              <a:pathLst>
                <a:path w="88" h="24">
                  <a:moveTo>
                    <a:pt x="0" y="0"/>
                  </a:moveTo>
                  <a:lnTo>
                    <a:pt x="0" y="22"/>
                  </a:lnTo>
                  <a:lnTo>
                    <a:pt x="88" y="24"/>
                  </a:lnTo>
                  <a:lnTo>
                    <a:pt x="88"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58" name="Freeform 1162"/>
            <p:cNvSpPr>
              <a:spLocks/>
            </p:cNvSpPr>
            <p:nvPr/>
          </p:nvSpPr>
          <p:spPr bwMode="auto">
            <a:xfrm>
              <a:off x="4637"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59" name="Freeform 1163"/>
            <p:cNvSpPr>
              <a:spLocks/>
            </p:cNvSpPr>
            <p:nvPr/>
          </p:nvSpPr>
          <p:spPr bwMode="auto">
            <a:xfrm>
              <a:off x="4832"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60" name="Freeform 1164"/>
            <p:cNvSpPr>
              <a:spLocks/>
            </p:cNvSpPr>
            <p:nvPr/>
          </p:nvSpPr>
          <p:spPr bwMode="auto">
            <a:xfrm>
              <a:off x="5026" y="3209"/>
              <a:ext cx="22" cy="24"/>
            </a:xfrm>
            <a:custGeom>
              <a:avLst/>
              <a:gdLst>
                <a:gd name="T0" fmla="*/ 1 w 22"/>
                <a:gd name="T1" fmla="*/ 0 h 24"/>
                <a:gd name="T2" fmla="*/ 0 w 22"/>
                <a:gd name="T3" fmla="*/ 22 h 24"/>
                <a:gd name="T4" fmla="*/ 21 w 22"/>
                <a:gd name="T5" fmla="*/ 24 h 24"/>
                <a:gd name="T6" fmla="*/ 22 w 22"/>
                <a:gd name="T7" fmla="*/ 2 h 24"/>
                <a:gd name="T8" fmla="*/ 1 w 22"/>
                <a:gd name="T9" fmla="*/ 0 h 24"/>
              </a:gdLst>
              <a:ahLst/>
              <a:cxnLst>
                <a:cxn ang="0">
                  <a:pos x="T0" y="T1"/>
                </a:cxn>
                <a:cxn ang="0">
                  <a:pos x="T2" y="T3"/>
                </a:cxn>
                <a:cxn ang="0">
                  <a:pos x="T4" y="T5"/>
                </a:cxn>
                <a:cxn ang="0">
                  <a:pos x="T6" y="T7"/>
                </a:cxn>
                <a:cxn ang="0">
                  <a:pos x="T8" y="T9"/>
                </a:cxn>
              </a:cxnLst>
              <a:rect l="0" t="0" r="r" b="b"/>
              <a:pathLst>
                <a:path w="22" h="24">
                  <a:moveTo>
                    <a:pt x="1" y="0"/>
                  </a:moveTo>
                  <a:lnTo>
                    <a:pt x="0" y="22"/>
                  </a:lnTo>
                  <a:lnTo>
                    <a:pt x="21" y="24"/>
                  </a:lnTo>
                  <a:lnTo>
                    <a:pt x="22" y="2"/>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661" name="Freeform 1165"/>
            <p:cNvSpPr>
              <a:spLocks/>
            </p:cNvSpPr>
            <p:nvPr/>
          </p:nvSpPr>
          <p:spPr bwMode="auto">
            <a:xfrm>
              <a:off x="1133" y="2517"/>
              <a:ext cx="3926" cy="24"/>
            </a:xfrm>
            <a:custGeom>
              <a:avLst/>
              <a:gdLst>
                <a:gd name="T0" fmla="*/ 0 w 3926"/>
                <a:gd name="T1" fmla="*/ 0 h 24"/>
                <a:gd name="T2" fmla="*/ 0 w 3926"/>
                <a:gd name="T3" fmla="*/ 23 h 24"/>
                <a:gd name="T4" fmla="*/ 3926 w 3926"/>
                <a:gd name="T5" fmla="*/ 24 h 24"/>
                <a:gd name="T6" fmla="*/ 3926 w 3926"/>
                <a:gd name="T7" fmla="*/ 2 h 24"/>
                <a:gd name="T8" fmla="*/ 0 w 3926"/>
                <a:gd name="T9" fmla="*/ 0 h 24"/>
              </a:gdLst>
              <a:ahLst/>
              <a:cxnLst>
                <a:cxn ang="0">
                  <a:pos x="T0" y="T1"/>
                </a:cxn>
                <a:cxn ang="0">
                  <a:pos x="T2" y="T3"/>
                </a:cxn>
                <a:cxn ang="0">
                  <a:pos x="T4" y="T5"/>
                </a:cxn>
                <a:cxn ang="0">
                  <a:pos x="T6" y="T7"/>
                </a:cxn>
                <a:cxn ang="0">
                  <a:pos x="T8" y="T9"/>
                </a:cxn>
              </a:cxnLst>
              <a:rect l="0" t="0" r="r" b="b"/>
              <a:pathLst>
                <a:path w="3926" h="24">
                  <a:moveTo>
                    <a:pt x="0" y="0"/>
                  </a:moveTo>
                  <a:lnTo>
                    <a:pt x="0" y="23"/>
                  </a:lnTo>
                  <a:lnTo>
                    <a:pt x="3926" y="24"/>
                  </a:lnTo>
                  <a:lnTo>
                    <a:pt x="392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grpSp>
      <p:sp>
        <p:nvSpPr>
          <p:cNvPr id="107665" name="AutoShape 1169"/>
          <p:cNvSpPr>
            <a:spLocks noChangeArrowheads="1"/>
          </p:cNvSpPr>
          <p:nvPr/>
        </p:nvSpPr>
        <p:spPr bwMode="auto">
          <a:xfrm>
            <a:off x="3358964" y="3950073"/>
            <a:ext cx="2692213" cy="224118"/>
          </a:xfrm>
          <a:prstGeom prst="homePlate">
            <a:avLst>
              <a:gd name="adj" fmla="val 143761"/>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1176" b="1" i="1">
                <a:latin typeface="+mn-lt"/>
              </a:rPr>
              <a:t>Process Optimization</a:t>
            </a:r>
          </a:p>
        </p:txBody>
      </p:sp>
      <p:sp>
        <p:nvSpPr>
          <p:cNvPr id="107666" name="AutoShape 1170"/>
          <p:cNvSpPr>
            <a:spLocks noChangeArrowheads="1"/>
          </p:cNvSpPr>
          <p:nvPr/>
        </p:nvSpPr>
        <p:spPr bwMode="auto">
          <a:xfrm>
            <a:off x="4938993" y="5105058"/>
            <a:ext cx="798419" cy="736163"/>
          </a:xfrm>
          <a:prstGeom prst="horizontalScroll">
            <a:avLst>
              <a:gd name="adj" fmla="val 12500"/>
            </a:avLst>
          </a:prstGeom>
          <a:solidFill>
            <a:schemeClr val="accent2"/>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en-US" altLang="en-US" sz="1000" b="1" dirty="0">
                <a:solidFill>
                  <a:schemeClr val="bg1"/>
                </a:solidFill>
                <a:latin typeface="+mn-lt"/>
              </a:rPr>
              <a:t>Vertical Startup</a:t>
            </a:r>
          </a:p>
          <a:p>
            <a:pPr algn="ctr" eaLnBrk="1" hangingPunct="1"/>
            <a:r>
              <a:rPr lang="en-US" altLang="en-US" sz="1000" b="1" dirty="0">
                <a:solidFill>
                  <a:schemeClr val="bg1"/>
                </a:solidFill>
                <a:latin typeface="+mn-lt"/>
              </a:rPr>
              <a:t>Plan</a:t>
            </a:r>
          </a:p>
        </p:txBody>
      </p:sp>
      <p:grpSp>
        <p:nvGrpSpPr>
          <p:cNvPr id="107667" name="Group 1171"/>
          <p:cNvGrpSpPr>
            <a:grpSpLocks/>
          </p:cNvGrpSpPr>
          <p:nvPr/>
        </p:nvGrpSpPr>
        <p:grpSpPr bwMode="auto">
          <a:xfrm>
            <a:off x="7799294" y="2580155"/>
            <a:ext cx="896471" cy="537882"/>
            <a:chOff x="192" y="2400"/>
            <a:chExt cx="960" cy="576"/>
          </a:xfrm>
        </p:grpSpPr>
        <p:sp>
          <p:nvSpPr>
            <p:cNvPr id="107668" name="Rectangle 1172"/>
            <p:cNvSpPr>
              <a:spLocks noChangeArrowheads="1"/>
            </p:cNvSpPr>
            <p:nvPr/>
          </p:nvSpPr>
          <p:spPr bwMode="auto">
            <a:xfrm>
              <a:off x="192" y="2400"/>
              <a:ext cx="960" cy="576"/>
            </a:xfrm>
            <a:prstGeom prst="rect">
              <a:avLst/>
            </a:prstGeom>
            <a:solidFill>
              <a:schemeClr val="bg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grpSp>
          <p:nvGrpSpPr>
            <p:cNvPr id="107669" name="Group 1173"/>
            <p:cNvGrpSpPr>
              <a:grpSpLocks/>
            </p:cNvGrpSpPr>
            <p:nvPr/>
          </p:nvGrpSpPr>
          <p:grpSpPr bwMode="auto">
            <a:xfrm>
              <a:off x="288" y="2496"/>
              <a:ext cx="736" cy="377"/>
              <a:chOff x="1123" y="1492"/>
              <a:chExt cx="3943" cy="2019"/>
            </a:xfrm>
          </p:grpSpPr>
          <p:sp>
            <p:nvSpPr>
              <p:cNvPr id="107670" name="Line 1174"/>
              <p:cNvSpPr>
                <a:spLocks noChangeShapeType="1"/>
              </p:cNvSpPr>
              <p:nvPr/>
            </p:nvSpPr>
            <p:spPr bwMode="auto">
              <a:xfrm>
                <a:off x="1123" y="3456"/>
                <a:ext cx="3893" cy="1"/>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71" name="Line 1175"/>
              <p:cNvSpPr>
                <a:spLocks noChangeShapeType="1"/>
              </p:cNvSpPr>
              <p:nvPr/>
            </p:nvSpPr>
            <p:spPr bwMode="auto">
              <a:xfrm flipV="1">
                <a:off x="1123" y="1492"/>
                <a:ext cx="1" cy="1964"/>
              </a:xfrm>
              <a:prstGeom prst="line">
                <a:avLst/>
              </a:prstGeom>
              <a:noFill/>
              <a:ln w="158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72" name="Line 1176"/>
              <p:cNvSpPr>
                <a:spLocks noChangeShapeType="1"/>
              </p:cNvSpPr>
              <p:nvPr/>
            </p:nvSpPr>
            <p:spPr bwMode="auto">
              <a:xfrm>
                <a:off x="1123"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73" name="Line 1177"/>
              <p:cNvSpPr>
                <a:spLocks noChangeShapeType="1"/>
              </p:cNvSpPr>
              <p:nvPr/>
            </p:nvSpPr>
            <p:spPr bwMode="auto">
              <a:xfrm>
                <a:off x="1307"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74" name="Line 1178"/>
              <p:cNvSpPr>
                <a:spLocks noChangeShapeType="1"/>
              </p:cNvSpPr>
              <p:nvPr/>
            </p:nvSpPr>
            <p:spPr bwMode="auto">
              <a:xfrm>
                <a:off x="1491"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75" name="Line 1179"/>
              <p:cNvSpPr>
                <a:spLocks noChangeShapeType="1"/>
              </p:cNvSpPr>
              <p:nvPr/>
            </p:nvSpPr>
            <p:spPr bwMode="auto">
              <a:xfrm>
                <a:off x="1675"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76" name="Line 1180"/>
              <p:cNvSpPr>
                <a:spLocks noChangeShapeType="1"/>
              </p:cNvSpPr>
              <p:nvPr/>
            </p:nvSpPr>
            <p:spPr bwMode="auto">
              <a:xfrm>
                <a:off x="1857"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77" name="Line 1181"/>
              <p:cNvSpPr>
                <a:spLocks noChangeShapeType="1"/>
              </p:cNvSpPr>
              <p:nvPr/>
            </p:nvSpPr>
            <p:spPr bwMode="auto">
              <a:xfrm>
                <a:off x="2041"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78" name="Line 1182"/>
              <p:cNvSpPr>
                <a:spLocks noChangeShapeType="1"/>
              </p:cNvSpPr>
              <p:nvPr/>
            </p:nvSpPr>
            <p:spPr bwMode="auto">
              <a:xfrm>
                <a:off x="2236"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79" name="Line 1183"/>
              <p:cNvSpPr>
                <a:spLocks noChangeShapeType="1"/>
              </p:cNvSpPr>
              <p:nvPr/>
            </p:nvSpPr>
            <p:spPr bwMode="auto">
              <a:xfrm>
                <a:off x="2420"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80" name="Line 1184"/>
              <p:cNvSpPr>
                <a:spLocks noChangeShapeType="1"/>
              </p:cNvSpPr>
              <p:nvPr/>
            </p:nvSpPr>
            <p:spPr bwMode="auto">
              <a:xfrm>
                <a:off x="2604"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81" name="Line 1185"/>
              <p:cNvSpPr>
                <a:spLocks noChangeShapeType="1"/>
              </p:cNvSpPr>
              <p:nvPr/>
            </p:nvSpPr>
            <p:spPr bwMode="auto">
              <a:xfrm>
                <a:off x="2788"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82" name="Line 1186"/>
              <p:cNvSpPr>
                <a:spLocks noChangeShapeType="1"/>
              </p:cNvSpPr>
              <p:nvPr/>
            </p:nvSpPr>
            <p:spPr bwMode="auto">
              <a:xfrm>
                <a:off x="2972"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83" name="Line 1187"/>
              <p:cNvSpPr>
                <a:spLocks noChangeShapeType="1"/>
              </p:cNvSpPr>
              <p:nvPr/>
            </p:nvSpPr>
            <p:spPr bwMode="auto">
              <a:xfrm>
                <a:off x="3156"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84" name="Line 1188"/>
              <p:cNvSpPr>
                <a:spLocks noChangeShapeType="1"/>
              </p:cNvSpPr>
              <p:nvPr/>
            </p:nvSpPr>
            <p:spPr bwMode="auto">
              <a:xfrm>
                <a:off x="3338"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85" name="Line 1189"/>
              <p:cNvSpPr>
                <a:spLocks noChangeShapeType="1"/>
              </p:cNvSpPr>
              <p:nvPr/>
            </p:nvSpPr>
            <p:spPr bwMode="auto">
              <a:xfrm>
                <a:off x="3533"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86" name="Line 1190"/>
              <p:cNvSpPr>
                <a:spLocks noChangeShapeType="1"/>
              </p:cNvSpPr>
              <p:nvPr/>
            </p:nvSpPr>
            <p:spPr bwMode="auto">
              <a:xfrm>
                <a:off x="3717"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87" name="Line 1191"/>
              <p:cNvSpPr>
                <a:spLocks noChangeShapeType="1"/>
              </p:cNvSpPr>
              <p:nvPr/>
            </p:nvSpPr>
            <p:spPr bwMode="auto">
              <a:xfrm>
                <a:off x="3901"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88" name="Line 1192"/>
              <p:cNvSpPr>
                <a:spLocks noChangeShapeType="1"/>
              </p:cNvSpPr>
              <p:nvPr/>
            </p:nvSpPr>
            <p:spPr bwMode="auto">
              <a:xfrm>
                <a:off x="4085"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89" name="Line 1193"/>
              <p:cNvSpPr>
                <a:spLocks noChangeShapeType="1"/>
              </p:cNvSpPr>
              <p:nvPr/>
            </p:nvSpPr>
            <p:spPr bwMode="auto">
              <a:xfrm>
                <a:off x="4269"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90" name="Line 1194"/>
              <p:cNvSpPr>
                <a:spLocks noChangeShapeType="1"/>
              </p:cNvSpPr>
              <p:nvPr/>
            </p:nvSpPr>
            <p:spPr bwMode="auto">
              <a:xfrm>
                <a:off x="4453"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91" name="Line 1195"/>
              <p:cNvSpPr>
                <a:spLocks noChangeShapeType="1"/>
              </p:cNvSpPr>
              <p:nvPr/>
            </p:nvSpPr>
            <p:spPr bwMode="auto">
              <a:xfrm>
                <a:off x="4637"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92" name="Line 1196"/>
              <p:cNvSpPr>
                <a:spLocks noChangeShapeType="1"/>
              </p:cNvSpPr>
              <p:nvPr/>
            </p:nvSpPr>
            <p:spPr bwMode="auto">
              <a:xfrm>
                <a:off x="4832"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93" name="Line 1197"/>
              <p:cNvSpPr>
                <a:spLocks noChangeShapeType="1"/>
              </p:cNvSpPr>
              <p:nvPr/>
            </p:nvSpPr>
            <p:spPr bwMode="auto">
              <a:xfrm>
                <a:off x="5016"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94" name="Line 1198"/>
              <p:cNvSpPr>
                <a:spLocks noChangeShapeType="1"/>
              </p:cNvSpPr>
              <p:nvPr/>
            </p:nvSpPr>
            <p:spPr bwMode="auto">
              <a:xfrm>
                <a:off x="1123" y="3456"/>
                <a:ext cx="3893" cy="1"/>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95" name="Line 1199"/>
              <p:cNvSpPr>
                <a:spLocks noChangeShapeType="1"/>
              </p:cNvSpPr>
              <p:nvPr/>
            </p:nvSpPr>
            <p:spPr bwMode="auto">
              <a:xfrm>
                <a:off x="1307" y="2571"/>
                <a:ext cx="184" cy="18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96" name="Line 1200"/>
              <p:cNvSpPr>
                <a:spLocks noChangeShapeType="1"/>
              </p:cNvSpPr>
              <p:nvPr/>
            </p:nvSpPr>
            <p:spPr bwMode="auto">
              <a:xfrm>
                <a:off x="1491" y="2755"/>
                <a:ext cx="210" cy="33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97" name="Line 1201"/>
              <p:cNvSpPr>
                <a:spLocks noChangeShapeType="1"/>
              </p:cNvSpPr>
              <p:nvPr/>
            </p:nvSpPr>
            <p:spPr bwMode="auto">
              <a:xfrm flipV="1">
                <a:off x="1701" y="2994"/>
                <a:ext cx="144" cy="96"/>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98" name="Line 1202"/>
              <p:cNvSpPr>
                <a:spLocks noChangeShapeType="1"/>
              </p:cNvSpPr>
              <p:nvPr/>
            </p:nvSpPr>
            <p:spPr bwMode="auto">
              <a:xfrm flipV="1">
                <a:off x="1845" y="2289"/>
                <a:ext cx="196" cy="70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699" name="Line 1203"/>
              <p:cNvSpPr>
                <a:spLocks noChangeShapeType="1"/>
              </p:cNvSpPr>
              <p:nvPr/>
            </p:nvSpPr>
            <p:spPr bwMode="auto">
              <a:xfrm flipV="1">
                <a:off x="2041" y="2034"/>
                <a:ext cx="188" cy="25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700" name="Line 1204"/>
              <p:cNvSpPr>
                <a:spLocks noChangeShapeType="1"/>
              </p:cNvSpPr>
              <p:nvPr/>
            </p:nvSpPr>
            <p:spPr bwMode="auto">
              <a:xfrm>
                <a:off x="2229" y="2034"/>
                <a:ext cx="191" cy="396"/>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701" name="Line 1205"/>
              <p:cNvSpPr>
                <a:spLocks noChangeShapeType="1"/>
              </p:cNvSpPr>
              <p:nvPr/>
            </p:nvSpPr>
            <p:spPr bwMode="auto">
              <a:xfrm>
                <a:off x="2420" y="2430"/>
                <a:ext cx="193" cy="8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702" name="Line 1206"/>
              <p:cNvSpPr>
                <a:spLocks noChangeShapeType="1"/>
              </p:cNvSpPr>
              <p:nvPr/>
            </p:nvSpPr>
            <p:spPr bwMode="auto">
              <a:xfrm>
                <a:off x="2613" y="2514"/>
                <a:ext cx="175" cy="5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703" name="Line 1207"/>
              <p:cNvSpPr>
                <a:spLocks noChangeShapeType="1"/>
              </p:cNvSpPr>
              <p:nvPr/>
            </p:nvSpPr>
            <p:spPr bwMode="auto">
              <a:xfrm>
                <a:off x="2788" y="2571"/>
                <a:ext cx="184" cy="18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704" name="Line 1208"/>
              <p:cNvSpPr>
                <a:spLocks noChangeShapeType="1"/>
              </p:cNvSpPr>
              <p:nvPr/>
            </p:nvSpPr>
            <p:spPr bwMode="auto">
              <a:xfrm>
                <a:off x="2972" y="2755"/>
                <a:ext cx="184" cy="23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705" name="Line 1209"/>
              <p:cNvSpPr>
                <a:spLocks noChangeShapeType="1"/>
              </p:cNvSpPr>
              <p:nvPr/>
            </p:nvSpPr>
            <p:spPr bwMode="auto">
              <a:xfrm flipV="1">
                <a:off x="3156" y="2571"/>
                <a:ext cx="182" cy="421"/>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706" name="Line 1210"/>
              <p:cNvSpPr>
                <a:spLocks noChangeShapeType="1"/>
              </p:cNvSpPr>
              <p:nvPr/>
            </p:nvSpPr>
            <p:spPr bwMode="auto">
              <a:xfrm flipV="1">
                <a:off x="3338" y="2376"/>
                <a:ext cx="195" cy="19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707" name="Line 1211"/>
              <p:cNvSpPr>
                <a:spLocks noChangeShapeType="1"/>
              </p:cNvSpPr>
              <p:nvPr/>
            </p:nvSpPr>
            <p:spPr bwMode="auto">
              <a:xfrm>
                <a:off x="3533" y="2376"/>
                <a:ext cx="184" cy="238"/>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708" name="Line 1212"/>
              <p:cNvSpPr>
                <a:spLocks noChangeShapeType="1"/>
              </p:cNvSpPr>
              <p:nvPr/>
            </p:nvSpPr>
            <p:spPr bwMode="auto">
              <a:xfrm flipV="1">
                <a:off x="3717" y="2289"/>
                <a:ext cx="184" cy="32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709" name="Line 1213"/>
              <p:cNvSpPr>
                <a:spLocks noChangeShapeType="1"/>
              </p:cNvSpPr>
              <p:nvPr/>
            </p:nvSpPr>
            <p:spPr bwMode="auto">
              <a:xfrm flipV="1">
                <a:off x="3901" y="2094"/>
                <a:ext cx="184" cy="19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710" name="Line 1214"/>
              <p:cNvSpPr>
                <a:spLocks noChangeShapeType="1"/>
              </p:cNvSpPr>
              <p:nvPr/>
            </p:nvSpPr>
            <p:spPr bwMode="auto">
              <a:xfrm>
                <a:off x="4085" y="2094"/>
                <a:ext cx="184" cy="28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711" name="Line 1215"/>
              <p:cNvSpPr>
                <a:spLocks noChangeShapeType="1"/>
              </p:cNvSpPr>
              <p:nvPr/>
            </p:nvSpPr>
            <p:spPr bwMode="auto">
              <a:xfrm flipV="1">
                <a:off x="4269" y="2289"/>
                <a:ext cx="184" cy="8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712" name="Line 1216"/>
              <p:cNvSpPr>
                <a:spLocks noChangeShapeType="1"/>
              </p:cNvSpPr>
              <p:nvPr/>
            </p:nvSpPr>
            <p:spPr bwMode="auto">
              <a:xfrm>
                <a:off x="4453" y="2289"/>
                <a:ext cx="184" cy="5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713" name="Line 1217"/>
              <p:cNvSpPr>
                <a:spLocks noChangeShapeType="1"/>
              </p:cNvSpPr>
              <p:nvPr/>
            </p:nvSpPr>
            <p:spPr bwMode="auto">
              <a:xfrm flipV="1">
                <a:off x="4637" y="2235"/>
                <a:ext cx="195" cy="616"/>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714" name="Line 1218"/>
              <p:cNvSpPr>
                <a:spLocks noChangeShapeType="1"/>
              </p:cNvSpPr>
              <p:nvPr/>
            </p:nvSpPr>
            <p:spPr bwMode="auto">
              <a:xfrm>
                <a:off x="4832" y="2235"/>
                <a:ext cx="184" cy="5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pPr algn="ctr"/>
                <a:endParaRPr lang="en-US" sz="765">
                  <a:latin typeface="+mn-lt"/>
                </a:endParaRPr>
              </a:p>
            </p:txBody>
          </p:sp>
          <p:sp>
            <p:nvSpPr>
              <p:cNvPr id="107715" name="Oval 1219"/>
              <p:cNvSpPr>
                <a:spLocks noChangeArrowheads="1"/>
              </p:cNvSpPr>
              <p:nvPr/>
            </p:nvSpPr>
            <p:spPr bwMode="auto">
              <a:xfrm>
                <a:off x="1268" y="2532"/>
                <a:ext cx="89" cy="89"/>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716" name="Oval 1220"/>
              <p:cNvSpPr>
                <a:spLocks noChangeArrowheads="1"/>
              </p:cNvSpPr>
              <p:nvPr/>
            </p:nvSpPr>
            <p:spPr bwMode="auto">
              <a:xfrm>
                <a:off x="1452" y="2716"/>
                <a:ext cx="89" cy="89"/>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717" name="Oval 1221"/>
              <p:cNvSpPr>
                <a:spLocks noChangeArrowheads="1"/>
              </p:cNvSpPr>
              <p:nvPr/>
            </p:nvSpPr>
            <p:spPr bwMode="auto">
              <a:xfrm>
                <a:off x="1635" y="3047"/>
                <a:ext cx="90" cy="91"/>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718" name="Oval 1222"/>
              <p:cNvSpPr>
                <a:spLocks noChangeArrowheads="1"/>
              </p:cNvSpPr>
              <p:nvPr/>
            </p:nvSpPr>
            <p:spPr bwMode="auto">
              <a:xfrm>
                <a:off x="1819" y="2952"/>
                <a:ext cx="90" cy="90"/>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719" name="Oval 1223"/>
              <p:cNvSpPr>
                <a:spLocks noChangeArrowheads="1"/>
              </p:cNvSpPr>
              <p:nvPr/>
            </p:nvSpPr>
            <p:spPr bwMode="auto">
              <a:xfrm>
                <a:off x="2003" y="2250"/>
                <a:ext cx="90" cy="91"/>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720" name="Oval 1224"/>
              <p:cNvSpPr>
                <a:spLocks noChangeArrowheads="1"/>
              </p:cNvSpPr>
              <p:nvPr/>
            </p:nvSpPr>
            <p:spPr bwMode="auto">
              <a:xfrm>
                <a:off x="2197" y="1986"/>
                <a:ext cx="91" cy="89"/>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721" name="Oval 1225"/>
              <p:cNvSpPr>
                <a:spLocks noChangeArrowheads="1"/>
              </p:cNvSpPr>
              <p:nvPr/>
            </p:nvSpPr>
            <p:spPr bwMode="auto">
              <a:xfrm>
                <a:off x="2381" y="2391"/>
                <a:ext cx="91" cy="91"/>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722" name="Oval 1226"/>
              <p:cNvSpPr>
                <a:spLocks noChangeArrowheads="1"/>
              </p:cNvSpPr>
              <p:nvPr/>
            </p:nvSpPr>
            <p:spPr bwMode="auto">
              <a:xfrm>
                <a:off x="2565" y="2466"/>
                <a:ext cx="89" cy="91"/>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723" name="Oval 1227"/>
              <p:cNvSpPr>
                <a:spLocks noChangeArrowheads="1"/>
              </p:cNvSpPr>
              <p:nvPr/>
            </p:nvSpPr>
            <p:spPr bwMode="auto">
              <a:xfrm>
                <a:off x="2749" y="2532"/>
                <a:ext cx="89" cy="89"/>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724" name="Oval 1228"/>
              <p:cNvSpPr>
                <a:spLocks noChangeArrowheads="1"/>
              </p:cNvSpPr>
              <p:nvPr/>
            </p:nvSpPr>
            <p:spPr bwMode="auto">
              <a:xfrm>
                <a:off x="2933" y="2716"/>
                <a:ext cx="89" cy="89"/>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725" name="Oval 1229"/>
              <p:cNvSpPr>
                <a:spLocks noChangeArrowheads="1"/>
              </p:cNvSpPr>
              <p:nvPr/>
            </p:nvSpPr>
            <p:spPr bwMode="auto">
              <a:xfrm>
                <a:off x="3116" y="2954"/>
                <a:ext cx="90" cy="89"/>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726" name="Oval 1230"/>
              <p:cNvSpPr>
                <a:spLocks noChangeArrowheads="1"/>
              </p:cNvSpPr>
              <p:nvPr/>
            </p:nvSpPr>
            <p:spPr bwMode="auto">
              <a:xfrm>
                <a:off x="3300" y="2532"/>
                <a:ext cx="90" cy="89"/>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727" name="Oval 1231"/>
              <p:cNvSpPr>
                <a:spLocks noChangeArrowheads="1"/>
              </p:cNvSpPr>
              <p:nvPr/>
            </p:nvSpPr>
            <p:spPr bwMode="auto">
              <a:xfrm>
                <a:off x="3494" y="2338"/>
                <a:ext cx="91" cy="89"/>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728" name="Oval 1232"/>
              <p:cNvSpPr>
                <a:spLocks noChangeArrowheads="1"/>
              </p:cNvSpPr>
              <p:nvPr/>
            </p:nvSpPr>
            <p:spPr bwMode="auto">
              <a:xfrm>
                <a:off x="3678" y="2575"/>
                <a:ext cx="91" cy="89"/>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729" name="Oval 1233"/>
              <p:cNvSpPr>
                <a:spLocks noChangeArrowheads="1"/>
              </p:cNvSpPr>
              <p:nvPr/>
            </p:nvSpPr>
            <p:spPr bwMode="auto">
              <a:xfrm>
                <a:off x="3862" y="2250"/>
                <a:ext cx="91" cy="91"/>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730" name="Oval 1234"/>
              <p:cNvSpPr>
                <a:spLocks noChangeArrowheads="1"/>
              </p:cNvSpPr>
              <p:nvPr/>
            </p:nvSpPr>
            <p:spPr bwMode="auto">
              <a:xfrm>
                <a:off x="4046" y="2056"/>
                <a:ext cx="89" cy="90"/>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731" name="Oval 1235"/>
              <p:cNvSpPr>
                <a:spLocks noChangeArrowheads="1"/>
              </p:cNvSpPr>
              <p:nvPr/>
            </p:nvSpPr>
            <p:spPr bwMode="auto">
              <a:xfrm>
                <a:off x="4230" y="2338"/>
                <a:ext cx="90" cy="89"/>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732" name="Oval 1236"/>
              <p:cNvSpPr>
                <a:spLocks noChangeArrowheads="1"/>
              </p:cNvSpPr>
              <p:nvPr/>
            </p:nvSpPr>
            <p:spPr bwMode="auto">
              <a:xfrm>
                <a:off x="4414" y="2250"/>
                <a:ext cx="90" cy="91"/>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733" name="Oval 1237"/>
              <p:cNvSpPr>
                <a:spLocks noChangeArrowheads="1"/>
              </p:cNvSpPr>
              <p:nvPr/>
            </p:nvSpPr>
            <p:spPr bwMode="auto">
              <a:xfrm>
                <a:off x="4597" y="2813"/>
                <a:ext cx="91" cy="90"/>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734" name="Oval 1238"/>
              <p:cNvSpPr>
                <a:spLocks noChangeArrowheads="1"/>
              </p:cNvSpPr>
              <p:nvPr/>
            </p:nvSpPr>
            <p:spPr bwMode="auto">
              <a:xfrm>
                <a:off x="4793" y="2197"/>
                <a:ext cx="89" cy="89"/>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735" name="Oval 1239"/>
              <p:cNvSpPr>
                <a:spLocks noChangeArrowheads="1"/>
              </p:cNvSpPr>
              <p:nvPr/>
            </p:nvSpPr>
            <p:spPr bwMode="auto">
              <a:xfrm>
                <a:off x="4976" y="2250"/>
                <a:ext cx="90" cy="91"/>
              </a:xfrm>
              <a:prstGeom prst="ellipse">
                <a:avLst/>
              </a:prstGeom>
              <a:solidFill>
                <a:srgbClr val="000000"/>
              </a:solidFill>
              <a:ln w="15875">
                <a:solidFill>
                  <a:srgbClr val="FFFFFF"/>
                </a:solidFill>
                <a:round/>
                <a:headEnd/>
                <a:tailEnd/>
              </a:ln>
            </p:spPr>
            <p:txBody>
              <a:bodyPr/>
              <a:lstStyle/>
              <a:p>
                <a:pPr algn="ctr"/>
                <a:endParaRPr lang="en-US" sz="765">
                  <a:latin typeface="+mn-lt"/>
                </a:endParaRPr>
              </a:p>
            </p:txBody>
          </p:sp>
          <p:sp>
            <p:nvSpPr>
              <p:cNvPr id="107736" name="Freeform 1240"/>
              <p:cNvSpPr>
                <a:spLocks/>
              </p:cNvSpPr>
              <p:nvPr/>
            </p:nvSpPr>
            <p:spPr bwMode="auto">
              <a:xfrm>
                <a:off x="1133" y="1826"/>
                <a:ext cx="88" cy="23"/>
              </a:xfrm>
              <a:custGeom>
                <a:avLst/>
                <a:gdLst>
                  <a:gd name="T0" fmla="*/ 0 w 88"/>
                  <a:gd name="T1" fmla="*/ 0 h 23"/>
                  <a:gd name="T2" fmla="*/ 0 w 88"/>
                  <a:gd name="T3" fmla="*/ 22 h 23"/>
                  <a:gd name="T4" fmla="*/ 88 w 88"/>
                  <a:gd name="T5" fmla="*/ 23 h 23"/>
                  <a:gd name="T6" fmla="*/ 88 w 88"/>
                  <a:gd name="T7" fmla="*/ 1 h 23"/>
                  <a:gd name="T8" fmla="*/ 0 w 88"/>
                  <a:gd name="T9" fmla="*/ 0 h 23"/>
                </a:gdLst>
                <a:ahLst/>
                <a:cxnLst>
                  <a:cxn ang="0">
                    <a:pos x="T0" y="T1"/>
                  </a:cxn>
                  <a:cxn ang="0">
                    <a:pos x="T2" y="T3"/>
                  </a:cxn>
                  <a:cxn ang="0">
                    <a:pos x="T4" y="T5"/>
                  </a:cxn>
                  <a:cxn ang="0">
                    <a:pos x="T6" y="T7"/>
                  </a:cxn>
                  <a:cxn ang="0">
                    <a:pos x="T8" y="T9"/>
                  </a:cxn>
                </a:cxnLst>
                <a:rect l="0" t="0" r="r" b="b"/>
                <a:pathLst>
                  <a:path w="88" h="23">
                    <a:moveTo>
                      <a:pt x="0" y="0"/>
                    </a:moveTo>
                    <a:lnTo>
                      <a:pt x="0" y="22"/>
                    </a:lnTo>
                    <a:lnTo>
                      <a:pt x="88" y="23"/>
                    </a:lnTo>
                    <a:lnTo>
                      <a:pt x="88"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37" name="Freeform 1241"/>
              <p:cNvSpPr>
                <a:spLocks/>
              </p:cNvSpPr>
              <p:nvPr/>
            </p:nvSpPr>
            <p:spPr bwMode="auto">
              <a:xfrm>
                <a:off x="1327" y="1826"/>
                <a:ext cx="88" cy="23"/>
              </a:xfrm>
              <a:custGeom>
                <a:avLst/>
                <a:gdLst>
                  <a:gd name="T0" fmla="*/ 0 w 88"/>
                  <a:gd name="T1" fmla="*/ 0 h 23"/>
                  <a:gd name="T2" fmla="*/ 0 w 88"/>
                  <a:gd name="T3" fmla="*/ 22 h 23"/>
                  <a:gd name="T4" fmla="*/ 88 w 88"/>
                  <a:gd name="T5" fmla="*/ 23 h 23"/>
                  <a:gd name="T6" fmla="*/ 88 w 88"/>
                  <a:gd name="T7" fmla="*/ 1 h 23"/>
                  <a:gd name="T8" fmla="*/ 0 w 88"/>
                  <a:gd name="T9" fmla="*/ 0 h 23"/>
                </a:gdLst>
                <a:ahLst/>
                <a:cxnLst>
                  <a:cxn ang="0">
                    <a:pos x="T0" y="T1"/>
                  </a:cxn>
                  <a:cxn ang="0">
                    <a:pos x="T2" y="T3"/>
                  </a:cxn>
                  <a:cxn ang="0">
                    <a:pos x="T4" y="T5"/>
                  </a:cxn>
                  <a:cxn ang="0">
                    <a:pos x="T6" y="T7"/>
                  </a:cxn>
                  <a:cxn ang="0">
                    <a:pos x="T8" y="T9"/>
                  </a:cxn>
                </a:cxnLst>
                <a:rect l="0" t="0" r="r" b="b"/>
                <a:pathLst>
                  <a:path w="88" h="23">
                    <a:moveTo>
                      <a:pt x="0" y="0"/>
                    </a:moveTo>
                    <a:lnTo>
                      <a:pt x="0" y="22"/>
                    </a:lnTo>
                    <a:lnTo>
                      <a:pt x="88" y="23"/>
                    </a:lnTo>
                    <a:lnTo>
                      <a:pt x="88"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38" name="Freeform 1242"/>
              <p:cNvSpPr>
                <a:spLocks/>
              </p:cNvSpPr>
              <p:nvPr/>
            </p:nvSpPr>
            <p:spPr bwMode="auto">
              <a:xfrm>
                <a:off x="1523"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39" name="Freeform 1243"/>
              <p:cNvSpPr>
                <a:spLocks/>
              </p:cNvSpPr>
              <p:nvPr/>
            </p:nvSpPr>
            <p:spPr bwMode="auto">
              <a:xfrm>
                <a:off x="1718"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40" name="Freeform 1244"/>
              <p:cNvSpPr>
                <a:spLocks/>
              </p:cNvSpPr>
              <p:nvPr/>
            </p:nvSpPr>
            <p:spPr bwMode="auto">
              <a:xfrm>
                <a:off x="1912"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41" name="Freeform 1245"/>
              <p:cNvSpPr>
                <a:spLocks/>
              </p:cNvSpPr>
              <p:nvPr/>
            </p:nvSpPr>
            <p:spPr bwMode="auto">
              <a:xfrm>
                <a:off x="2107"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42" name="Freeform 1246"/>
              <p:cNvSpPr>
                <a:spLocks/>
              </p:cNvSpPr>
              <p:nvPr/>
            </p:nvSpPr>
            <p:spPr bwMode="auto">
              <a:xfrm>
                <a:off x="2301"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43" name="Freeform 1247"/>
              <p:cNvSpPr>
                <a:spLocks/>
              </p:cNvSpPr>
              <p:nvPr/>
            </p:nvSpPr>
            <p:spPr bwMode="auto">
              <a:xfrm>
                <a:off x="2495" y="1826"/>
                <a:ext cx="87" cy="23"/>
              </a:xfrm>
              <a:custGeom>
                <a:avLst/>
                <a:gdLst>
                  <a:gd name="T0" fmla="*/ 0 w 87"/>
                  <a:gd name="T1" fmla="*/ 0 h 23"/>
                  <a:gd name="T2" fmla="*/ 0 w 87"/>
                  <a:gd name="T3" fmla="*/ 22 h 23"/>
                  <a:gd name="T4" fmla="*/ 87 w 87"/>
                  <a:gd name="T5" fmla="*/ 23 h 23"/>
                  <a:gd name="T6" fmla="*/ 87 w 87"/>
                  <a:gd name="T7" fmla="*/ 1 h 23"/>
                  <a:gd name="T8" fmla="*/ 0 w 87"/>
                  <a:gd name="T9" fmla="*/ 0 h 23"/>
                </a:gdLst>
                <a:ahLst/>
                <a:cxnLst>
                  <a:cxn ang="0">
                    <a:pos x="T0" y="T1"/>
                  </a:cxn>
                  <a:cxn ang="0">
                    <a:pos x="T2" y="T3"/>
                  </a:cxn>
                  <a:cxn ang="0">
                    <a:pos x="T4" y="T5"/>
                  </a:cxn>
                  <a:cxn ang="0">
                    <a:pos x="T6" y="T7"/>
                  </a:cxn>
                  <a:cxn ang="0">
                    <a:pos x="T8" y="T9"/>
                  </a:cxn>
                </a:cxnLst>
                <a:rect l="0" t="0" r="r" b="b"/>
                <a:pathLst>
                  <a:path w="87" h="23">
                    <a:moveTo>
                      <a:pt x="0" y="0"/>
                    </a:moveTo>
                    <a:lnTo>
                      <a:pt x="0" y="22"/>
                    </a:lnTo>
                    <a:lnTo>
                      <a:pt x="87" y="23"/>
                    </a:lnTo>
                    <a:lnTo>
                      <a:pt x="87"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44" name="Freeform 1248"/>
              <p:cNvSpPr>
                <a:spLocks/>
              </p:cNvSpPr>
              <p:nvPr/>
            </p:nvSpPr>
            <p:spPr bwMode="auto">
              <a:xfrm>
                <a:off x="2690" y="1826"/>
                <a:ext cx="87" cy="23"/>
              </a:xfrm>
              <a:custGeom>
                <a:avLst/>
                <a:gdLst>
                  <a:gd name="T0" fmla="*/ 0 w 87"/>
                  <a:gd name="T1" fmla="*/ 0 h 23"/>
                  <a:gd name="T2" fmla="*/ 0 w 87"/>
                  <a:gd name="T3" fmla="*/ 22 h 23"/>
                  <a:gd name="T4" fmla="*/ 87 w 87"/>
                  <a:gd name="T5" fmla="*/ 23 h 23"/>
                  <a:gd name="T6" fmla="*/ 87 w 87"/>
                  <a:gd name="T7" fmla="*/ 1 h 23"/>
                  <a:gd name="T8" fmla="*/ 0 w 87"/>
                  <a:gd name="T9" fmla="*/ 0 h 23"/>
                </a:gdLst>
                <a:ahLst/>
                <a:cxnLst>
                  <a:cxn ang="0">
                    <a:pos x="T0" y="T1"/>
                  </a:cxn>
                  <a:cxn ang="0">
                    <a:pos x="T2" y="T3"/>
                  </a:cxn>
                  <a:cxn ang="0">
                    <a:pos x="T4" y="T5"/>
                  </a:cxn>
                  <a:cxn ang="0">
                    <a:pos x="T6" y="T7"/>
                  </a:cxn>
                  <a:cxn ang="0">
                    <a:pos x="T8" y="T9"/>
                  </a:cxn>
                </a:cxnLst>
                <a:rect l="0" t="0" r="r" b="b"/>
                <a:pathLst>
                  <a:path w="87" h="23">
                    <a:moveTo>
                      <a:pt x="0" y="0"/>
                    </a:moveTo>
                    <a:lnTo>
                      <a:pt x="0" y="22"/>
                    </a:lnTo>
                    <a:lnTo>
                      <a:pt x="87" y="23"/>
                    </a:lnTo>
                    <a:lnTo>
                      <a:pt x="87"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45" name="Freeform 1249"/>
              <p:cNvSpPr>
                <a:spLocks/>
              </p:cNvSpPr>
              <p:nvPr/>
            </p:nvSpPr>
            <p:spPr bwMode="auto">
              <a:xfrm>
                <a:off x="2884" y="1826"/>
                <a:ext cx="88" cy="23"/>
              </a:xfrm>
              <a:custGeom>
                <a:avLst/>
                <a:gdLst>
                  <a:gd name="T0" fmla="*/ 0 w 88"/>
                  <a:gd name="T1" fmla="*/ 0 h 23"/>
                  <a:gd name="T2" fmla="*/ 0 w 88"/>
                  <a:gd name="T3" fmla="*/ 22 h 23"/>
                  <a:gd name="T4" fmla="*/ 88 w 88"/>
                  <a:gd name="T5" fmla="*/ 23 h 23"/>
                  <a:gd name="T6" fmla="*/ 88 w 88"/>
                  <a:gd name="T7" fmla="*/ 1 h 23"/>
                  <a:gd name="T8" fmla="*/ 0 w 88"/>
                  <a:gd name="T9" fmla="*/ 0 h 23"/>
                </a:gdLst>
                <a:ahLst/>
                <a:cxnLst>
                  <a:cxn ang="0">
                    <a:pos x="T0" y="T1"/>
                  </a:cxn>
                  <a:cxn ang="0">
                    <a:pos x="T2" y="T3"/>
                  </a:cxn>
                  <a:cxn ang="0">
                    <a:pos x="T4" y="T5"/>
                  </a:cxn>
                  <a:cxn ang="0">
                    <a:pos x="T6" y="T7"/>
                  </a:cxn>
                  <a:cxn ang="0">
                    <a:pos x="T8" y="T9"/>
                  </a:cxn>
                </a:cxnLst>
                <a:rect l="0" t="0" r="r" b="b"/>
                <a:pathLst>
                  <a:path w="88" h="23">
                    <a:moveTo>
                      <a:pt x="0" y="0"/>
                    </a:moveTo>
                    <a:lnTo>
                      <a:pt x="0" y="22"/>
                    </a:lnTo>
                    <a:lnTo>
                      <a:pt x="88" y="23"/>
                    </a:lnTo>
                    <a:lnTo>
                      <a:pt x="88"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46" name="Freeform 1250"/>
              <p:cNvSpPr>
                <a:spLocks/>
              </p:cNvSpPr>
              <p:nvPr/>
            </p:nvSpPr>
            <p:spPr bwMode="auto">
              <a:xfrm>
                <a:off x="3080"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47" name="Freeform 1251"/>
              <p:cNvSpPr>
                <a:spLocks/>
              </p:cNvSpPr>
              <p:nvPr/>
            </p:nvSpPr>
            <p:spPr bwMode="auto">
              <a:xfrm>
                <a:off x="3275"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48" name="Freeform 1252"/>
              <p:cNvSpPr>
                <a:spLocks/>
              </p:cNvSpPr>
              <p:nvPr/>
            </p:nvSpPr>
            <p:spPr bwMode="auto">
              <a:xfrm>
                <a:off x="3469"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49" name="Freeform 1253"/>
              <p:cNvSpPr>
                <a:spLocks/>
              </p:cNvSpPr>
              <p:nvPr/>
            </p:nvSpPr>
            <p:spPr bwMode="auto">
              <a:xfrm>
                <a:off x="3664"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50" name="Freeform 1254"/>
              <p:cNvSpPr>
                <a:spLocks/>
              </p:cNvSpPr>
              <p:nvPr/>
            </p:nvSpPr>
            <p:spPr bwMode="auto">
              <a:xfrm>
                <a:off x="3858"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51" name="Freeform 1255"/>
              <p:cNvSpPr>
                <a:spLocks/>
              </p:cNvSpPr>
              <p:nvPr/>
            </p:nvSpPr>
            <p:spPr bwMode="auto">
              <a:xfrm>
                <a:off x="4052"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52" name="Freeform 1256"/>
              <p:cNvSpPr>
                <a:spLocks/>
              </p:cNvSpPr>
              <p:nvPr/>
            </p:nvSpPr>
            <p:spPr bwMode="auto">
              <a:xfrm>
                <a:off x="4247" y="1826"/>
                <a:ext cx="87" cy="23"/>
              </a:xfrm>
              <a:custGeom>
                <a:avLst/>
                <a:gdLst>
                  <a:gd name="T0" fmla="*/ 0 w 87"/>
                  <a:gd name="T1" fmla="*/ 0 h 23"/>
                  <a:gd name="T2" fmla="*/ 0 w 87"/>
                  <a:gd name="T3" fmla="*/ 22 h 23"/>
                  <a:gd name="T4" fmla="*/ 87 w 87"/>
                  <a:gd name="T5" fmla="*/ 23 h 23"/>
                  <a:gd name="T6" fmla="*/ 87 w 87"/>
                  <a:gd name="T7" fmla="*/ 1 h 23"/>
                  <a:gd name="T8" fmla="*/ 0 w 87"/>
                  <a:gd name="T9" fmla="*/ 0 h 23"/>
                </a:gdLst>
                <a:ahLst/>
                <a:cxnLst>
                  <a:cxn ang="0">
                    <a:pos x="T0" y="T1"/>
                  </a:cxn>
                  <a:cxn ang="0">
                    <a:pos x="T2" y="T3"/>
                  </a:cxn>
                  <a:cxn ang="0">
                    <a:pos x="T4" y="T5"/>
                  </a:cxn>
                  <a:cxn ang="0">
                    <a:pos x="T6" y="T7"/>
                  </a:cxn>
                  <a:cxn ang="0">
                    <a:pos x="T8" y="T9"/>
                  </a:cxn>
                </a:cxnLst>
                <a:rect l="0" t="0" r="r" b="b"/>
                <a:pathLst>
                  <a:path w="87" h="23">
                    <a:moveTo>
                      <a:pt x="0" y="0"/>
                    </a:moveTo>
                    <a:lnTo>
                      <a:pt x="0" y="22"/>
                    </a:lnTo>
                    <a:lnTo>
                      <a:pt x="87" y="23"/>
                    </a:lnTo>
                    <a:lnTo>
                      <a:pt x="87"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53" name="Freeform 1257"/>
              <p:cNvSpPr>
                <a:spLocks/>
              </p:cNvSpPr>
              <p:nvPr/>
            </p:nvSpPr>
            <p:spPr bwMode="auto">
              <a:xfrm>
                <a:off x="4441" y="1826"/>
                <a:ext cx="88" cy="23"/>
              </a:xfrm>
              <a:custGeom>
                <a:avLst/>
                <a:gdLst>
                  <a:gd name="T0" fmla="*/ 0 w 88"/>
                  <a:gd name="T1" fmla="*/ 0 h 23"/>
                  <a:gd name="T2" fmla="*/ 0 w 88"/>
                  <a:gd name="T3" fmla="*/ 22 h 23"/>
                  <a:gd name="T4" fmla="*/ 88 w 88"/>
                  <a:gd name="T5" fmla="*/ 23 h 23"/>
                  <a:gd name="T6" fmla="*/ 88 w 88"/>
                  <a:gd name="T7" fmla="*/ 1 h 23"/>
                  <a:gd name="T8" fmla="*/ 0 w 88"/>
                  <a:gd name="T9" fmla="*/ 0 h 23"/>
                </a:gdLst>
                <a:ahLst/>
                <a:cxnLst>
                  <a:cxn ang="0">
                    <a:pos x="T0" y="T1"/>
                  </a:cxn>
                  <a:cxn ang="0">
                    <a:pos x="T2" y="T3"/>
                  </a:cxn>
                  <a:cxn ang="0">
                    <a:pos x="T4" y="T5"/>
                  </a:cxn>
                  <a:cxn ang="0">
                    <a:pos x="T6" y="T7"/>
                  </a:cxn>
                  <a:cxn ang="0">
                    <a:pos x="T8" y="T9"/>
                  </a:cxn>
                </a:cxnLst>
                <a:rect l="0" t="0" r="r" b="b"/>
                <a:pathLst>
                  <a:path w="88" h="23">
                    <a:moveTo>
                      <a:pt x="0" y="0"/>
                    </a:moveTo>
                    <a:lnTo>
                      <a:pt x="0" y="22"/>
                    </a:lnTo>
                    <a:lnTo>
                      <a:pt x="88" y="23"/>
                    </a:lnTo>
                    <a:lnTo>
                      <a:pt x="88"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54" name="Freeform 1258"/>
              <p:cNvSpPr>
                <a:spLocks/>
              </p:cNvSpPr>
              <p:nvPr/>
            </p:nvSpPr>
            <p:spPr bwMode="auto">
              <a:xfrm>
                <a:off x="4637"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55" name="Freeform 1259"/>
              <p:cNvSpPr>
                <a:spLocks/>
              </p:cNvSpPr>
              <p:nvPr/>
            </p:nvSpPr>
            <p:spPr bwMode="auto">
              <a:xfrm>
                <a:off x="4832"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56" name="Freeform 1260"/>
              <p:cNvSpPr>
                <a:spLocks/>
              </p:cNvSpPr>
              <p:nvPr/>
            </p:nvSpPr>
            <p:spPr bwMode="auto">
              <a:xfrm>
                <a:off x="5026" y="1826"/>
                <a:ext cx="22" cy="23"/>
              </a:xfrm>
              <a:custGeom>
                <a:avLst/>
                <a:gdLst>
                  <a:gd name="T0" fmla="*/ 1 w 22"/>
                  <a:gd name="T1" fmla="*/ 0 h 23"/>
                  <a:gd name="T2" fmla="*/ 0 w 22"/>
                  <a:gd name="T3" fmla="*/ 22 h 23"/>
                  <a:gd name="T4" fmla="*/ 21 w 22"/>
                  <a:gd name="T5" fmla="*/ 23 h 23"/>
                  <a:gd name="T6" fmla="*/ 22 w 22"/>
                  <a:gd name="T7" fmla="*/ 1 h 23"/>
                  <a:gd name="T8" fmla="*/ 1 w 22"/>
                  <a:gd name="T9" fmla="*/ 0 h 23"/>
                </a:gdLst>
                <a:ahLst/>
                <a:cxnLst>
                  <a:cxn ang="0">
                    <a:pos x="T0" y="T1"/>
                  </a:cxn>
                  <a:cxn ang="0">
                    <a:pos x="T2" y="T3"/>
                  </a:cxn>
                  <a:cxn ang="0">
                    <a:pos x="T4" y="T5"/>
                  </a:cxn>
                  <a:cxn ang="0">
                    <a:pos x="T6" y="T7"/>
                  </a:cxn>
                  <a:cxn ang="0">
                    <a:pos x="T8" y="T9"/>
                  </a:cxn>
                </a:cxnLst>
                <a:rect l="0" t="0" r="r" b="b"/>
                <a:pathLst>
                  <a:path w="22" h="23">
                    <a:moveTo>
                      <a:pt x="1" y="0"/>
                    </a:moveTo>
                    <a:lnTo>
                      <a:pt x="0" y="22"/>
                    </a:lnTo>
                    <a:lnTo>
                      <a:pt x="21" y="23"/>
                    </a:lnTo>
                    <a:lnTo>
                      <a:pt x="22" y="1"/>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57" name="Freeform 1261"/>
              <p:cNvSpPr>
                <a:spLocks/>
              </p:cNvSpPr>
              <p:nvPr/>
            </p:nvSpPr>
            <p:spPr bwMode="auto">
              <a:xfrm>
                <a:off x="1133" y="3209"/>
                <a:ext cx="88" cy="24"/>
              </a:xfrm>
              <a:custGeom>
                <a:avLst/>
                <a:gdLst>
                  <a:gd name="T0" fmla="*/ 0 w 88"/>
                  <a:gd name="T1" fmla="*/ 0 h 24"/>
                  <a:gd name="T2" fmla="*/ 0 w 88"/>
                  <a:gd name="T3" fmla="*/ 22 h 24"/>
                  <a:gd name="T4" fmla="*/ 88 w 88"/>
                  <a:gd name="T5" fmla="*/ 24 h 24"/>
                  <a:gd name="T6" fmla="*/ 88 w 88"/>
                  <a:gd name="T7" fmla="*/ 2 h 24"/>
                  <a:gd name="T8" fmla="*/ 0 w 88"/>
                  <a:gd name="T9" fmla="*/ 0 h 24"/>
                </a:gdLst>
                <a:ahLst/>
                <a:cxnLst>
                  <a:cxn ang="0">
                    <a:pos x="T0" y="T1"/>
                  </a:cxn>
                  <a:cxn ang="0">
                    <a:pos x="T2" y="T3"/>
                  </a:cxn>
                  <a:cxn ang="0">
                    <a:pos x="T4" y="T5"/>
                  </a:cxn>
                  <a:cxn ang="0">
                    <a:pos x="T6" y="T7"/>
                  </a:cxn>
                  <a:cxn ang="0">
                    <a:pos x="T8" y="T9"/>
                  </a:cxn>
                </a:cxnLst>
                <a:rect l="0" t="0" r="r" b="b"/>
                <a:pathLst>
                  <a:path w="88" h="24">
                    <a:moveTo>
                      <a:pt x="0" y="0"/>
                    </a:moveTo>
                    <a:lnTo>
                      <a:pt x="0" y="22"/>
                    </a:lnTo>
                    <a:lnTo>
                      <a:pt x="88" y="24"/>
                    </a:lnTo>
                    <a:lnTo>
                      <a:pt x="88"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58" name="Freeform 1262"/>
              <p:cNvSpPr>
                <a:spLocks/>
              </p:cNvSpPr>
              <p:nvPr/>
            </p:nvSpPr>
            <p:spPr bwMode="auto">
              <a:xfrm>
                <a:off x="1327" y="3209"/>
                <a:ext cx="88" cy="24"/>
              </a:xfrm>
              <a:custGeom>
                <a:avLst/>
                <a:gdLst>
                  <a:gd name="T0" fmla="*/ 0 w 88"/>
                  <a:gd name="T1" fmla="*/ 0 h 24"/>
                  <a:gd name="T2" fmla="*/ 0 w 88"/>
                  <a:gd name="T3" fmla="*/ 22 h 24"/>
                  <a:gd name="T4" fmla="*/ 88 w 88"/>
                  <a:gd name="T5" fmla="*/ 24 h 24"/>
                  <a:gd name="T6" fmla="*/ 88 w 88"/>
                  <a:gd name="T7" fmla="*/ 2 h 24"/>
                  <a:gd name="T8" fmla="*/ 0 w 88"/>
                  <a:gd name="T9" fmla="*/ 0 h 24"/>
                </a:gdLst>
                <a:ahLst/>
                <a:cxnLst>
                  <a:cxn ang="0">
                    <a:pos x="T0" y="T1"/>
                  </a:cxn>
                  <a:cxn ang="0">
                    <a:pos x="T2" y="T3"/>
                  </a:cxn>
                  <a:cxn ang="0">
                    <a:pos x="T4" y="T5"/>
                  </a:cxn>
                  <a:cxn ang="0">
                    <a:pos x="T6" y="T7"/>
                  </a:cxn>
                  <a:cxn ang="0">
                    <a:pos x="T8" y="T9"/>
                  </a:cxn>
                </a:cxnLst>
                <a:rect l="0" t="0" r="r" b="b"/>
                <a:pathLst>
                  <a:path w="88" h="24">
                    <a:moveTo>
                      <a:pt x="0" y="0"/>
                    </a:moveTo>
                    <a:lnTo>
                      <a:pt x="0" y="22"/>
                    </a:lnTo>
                    <a:lnTo>
                      <a:pt x="88" y="24"/>
                    </a:lnTo>
                    <a:lnTo>
                      <a:pt x="88"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59" name="Freeform 1263"/>
              <p:cNvSpPr>
                <a:spLocks/>
              </p:cNvSpPr>
              <p:nvPr/>
            </p:nvSpPr>
            <p:spPr bwMode="auto">
              <a:xfrm>
                <a:off x="1523"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60" name="Freeform 1264"/>
              <p:cNvSpPr>
                <a:spLocks/>
              </p:cNvSpPr>
              <p:nvPr/>
            </p:nvSpPr>
            <p:spPr bwMode="auto">
              <a:xfrm>
                <a:off x="1718"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61" name="Freeform 1265"/>
              <p:cNvSpPr>
                <a:spLocks/>
              </p:cNvSpPr>
              <p:nvPr/>
            </p:nvSpPr>
            <p:spPr bwMode="auto">
              <a:xfrm>
                <a:off x="1912"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62" name="Freeform 1266"/>
              <p:cNvSpPr>
                <a:spLocks/>
              </p:cNvSpPr>
              <p:nvPr/>
            </p:nvSpPr>
            <p:spPr bwMode="auto">
              <a:xfrm>
                <a:off x="2107"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63" name="Freeform 1267"/>
              <p:cNvSpPr>
                <a:spLocks/>
              </p:cNvSpPr>
              <p:nvPr/>
            </p:nvSpPr>
            <p:spPr bwMode="auto">
              <a:xfrm>
                <a:off x="2301"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64" name="Freeform 1268"/>
              <p:cNvSpPr>
                <a:spLocks/>
              </p:cNvSpPr>
              <p:nvPr/>
            </p:nvSpPr>
            <p:spPr bwMode="auto">
              <a:xfrm>
                <a:off x="2495" y="3209"/>
                <a:ext cx="87" cy="24"/>
              </a:xfrm>
              <a:custGeom>
                <a:avLst/>
                <a:gdLst>
                  <a:gd name="T0" fmla="*/ 0 w 87"/>
                  <a:gd name="T1" fmla="*/ 0 h 24"/>
                  <a:gd name="T2" fmla="*/ 0 w 87"/>
                  <a:gd name="T3" fmla="*/ 22 h 24"/>
                  <a:gd name="T4" fmla="*/ 87 w 87"/>
                  <a:gd name="T5" fmla="*/ 24 h 24"/>
                  <a:gd name="T6" fmla="*/ 87 w 87"/>
                  <a:gd name="T7" fmla="*/ 2 h 24"/>
                  <a:gd name="T8" fmla="*/ 0 w 87"/>
                  <a:gd name="T9" fmla="*/ 0 h 24"/>
                </a:gdLst>
                <a:ahLst/>
                <a:cxnLst>
                  <a:cxn ang="0">
                    <a:pos x="T0" y="T1"/>
                  </a:cxn>
                  <a:cxn ang="0">
                    <a:pos x="T2" y="T3"/>
                  </a:cxn>
                  <a:cxn ang="0">
                    <a:pos x="T4" y="T5"/>
                  </a:cxn>
                  <a:cxn ang="0">
                    <a:pos x="T6" y="T7"/>
                  </a:cxn>
                  <a:cxn ang="0">
                    <a:pos x="T8" y="T9"/>
                  </a:cxn>
                </a:cxnLst>
                <a:rect l="0" t="0" r="r" b="b"/>
                <a:pathLst>
                  <a:path w="87" h="24">
                    <a:moveTo>
                      <a:pt x="0" y="0"/>
                    </a:moveTo>
                    <a:lnTo>
                      <a:pt x="0" y="22"/>
                    </a:lnTo>
                    <a:lnTo>
                      <a:pt x="87" y="24"/>
                    </a:lnTo>
                    <a:lnTo>
                      <a:pt x="87"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65" name="Freeform 1269"/>
              <p:cNvSpPr>
                <a:spLocks/>
              </p:cNvSpPr>
              <p:nvPr/>
            </p:nvSpPr>
            <p:spPr bwMode="auto">
              <a:xfrm>
                <a:off x="2690" y="3209"/>
                <a:ext cx="87" cy="24"/>
              </a:xfrm>
              <a:custGeom>
                <a:avLst/>
                <a:gdLst>
                  <a:gd name="T0" fmla="*/ 0 w 87"/>
                  <a:gd name="T1" fmla="*/ 0 h 24"/>
                  <a:gd name="T2" fmla="*/ 0 w 87"/>
                  <a:gd name="T3" fmla="*/ 22 h 24"/>
                  <a:gd name="T4" fmla="*/ 87 w 87"/>
                  <a:gd name="T5" fmla="*/ 24 h 24"/>
                  <a:gd name="T6" fmla="*/ 87 w 87"/>
                  <a:gd name="T7" fmla="*/ 2 h 24"/>
                  <a:gd name="T8" fmla="*/ 0 w 87"/>
                  <a:gd name="T9" fmla="*/ 0 h 24"/>
                </a:gdLst>
                <a:ahLst/>
                <a:cxnLst>
                  <a:cxn ang="0">
                    <a:pos x="T0" y="T1"/>
                  </a:cxn>
                  <a:cxn ang="0">
                    <a:pos x="T2" y="T3"/>
                  </a:cxn>
                  <a:cxn ang="0">
                    <a:pos x="T4" y="T5"/>
                  </a:cxn>
                  <a:cxn ang="0">
                    <a:pos x="T6" y="T7"/>
                  </a:cxn>
                  <a:cxn ang="0">
                    <a:pos x="T8" y="T9"/>
                  </a:cxn>
                </a:cxnLst>
                <a:rect l="0" t="0" r="r" b="b"/>
                <a:pathLst>
                  <a:path w="87" h="24">
                    <a:moveTo>
                      <a:pt x="0" y="0"/>
                    </a:moveTo>
                    <a:lnTo>
                      <a:pt x="0" y="22"/>
                    </a:lnTo>
                    <a:lnTo>
                      <a:pt x="87" y="24"/>
                    </a:lnTo>
                    <a:lnTo>
                      <a:pt x="87"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66" name="Freeform 1270"/>
              <p:cNvSpPr>
                <a:spLocks/>
              </p:cNvSpPr>
              <p:nvPr/>
            </p:nvSpPr>
            <p:spPr bwMode="auto">
              <a:xfrm>
                <a:off x="2884" y="3209"/>
                <a:ext cx="88" cy="24"/>
              </a:xfrm>
              <a:custGeom>
                <a:avLst/>
                <a:gdLst>
                  <a:gd name="T0" fmla="*/ 0 w 88"/>
                  <a:gd name="T1" fmla="*/ 0 h 24"/>
                  <a:gd name="T2" fmla="*/ 0 w 88"/>
                  <a:gd name="T3" fmla="*/ 22 h 24"/>
                  <a:gd name="T4" fmla="*/ 88 w 88"/>
                  <a:gd name="T5" fmla="*/ 24 h 24"/>
                  <a:gd name="T6" fmla="*/ 88 w 88"/>
                  <a:gd name="T7" fmla="*/ 2 h 24"/>
                  <a:gd name="T8" fmla="*/ 0 w 88"/>
                  <a:gd name="T9" fmla="*/ 0 h 24"/>
                </a:gdLst>
                <a:ahLst/>
                <a:cxnLst>
                  <a:cxn ang="0">
                    <a:pos x="T0" y="T1"/>
                  </a:cxn>
                  <a:cxn ang="0">
                    <a:pos x="T2" y="T3"/>
                  </a:cxn>
                  <a:cxn ang="0">
                    <a:pos x="T4" y="T5"/>
                  </a:cxn>
                  <a:cxn ang="0">
                    <a:pos x="T6" y="T7"/>
                  </a:cxn>
                  <a:cxn ang="0">
                    <a:pos x="T8" y="T9"/>
                  </a:cxn>
                </a:cxnLst>
                <a:rect l="0" t="0" r="r" b="b"/>
                <a:pathLst>
                  <a:path w="88" h="24">
                    <a:moveTo>
                      <a:pt x="0" y="0"/>
                    </a:moveTo>
                    <a:lnTo>
                      <a:pt x="0" y="22"/>
                    </a:lnTo>
                    <a:lnTo>
                      <a:pt x="88" y="24"/>
                    </a:lnTo>
                    <a:lnTo>
                      <a:pt x="88"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67" name="Freeform 1271"/>
              <p:cNvSpPr>
                <a:spLocks/>
              </p:cNvSpPr>
              <p:nvPr/>
            </p:nvSpPr>
            <p:spPr bwMode="auto">
              <a:xfrm>
                <a:off x="3080"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68" name="Freeform 1272"/>
              <p:cNvSpPr>
                <a:spLocks/>
              </p:cNvSpPr>
              <p:nvPr/>
            </p:nvSpPr>
            <p:spPr bwMode="auto">
              <a:xfrm>
                <a:off x="3275"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69" name="Freeform 1273"/>
              <p:cNvSpPr>
                <a:spLocks/>
              </p:cNvSpPr>
              <p:nvPr/>
            </p:nvSpPr>
            <p:spPr bwMode="auto">
              <a:xfrm>
                <a:off x="3469"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70" name="Freeform 1274"/>
              <p:cNvSpPr>
                <a:spLocks/>
              </p:cNvSpPr>
              <p:nvPr/>
            </p:nvSpPr>
            <p:spPr bwMode="auto">
              <a:xfrm>
                <a:off x="3664"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71" name="Freeform 1275"/>
              <p:cNvSpPr>
                <a:spLocks/>
              </p:cNvSpPr>
              <p:nvPr/>
            </p:nvSpPr>
            <p:spPr bwMode="auto">
              <a:xfrm>
                <a:off x="3858"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72" name="Freeform 1276"/>
              <p:cNvSpPr>
                <a:spLocks/>
              </p:cNvSpPr>
              <p:nvPr/>
            </p:nvSpPr>
            <p:spPr bwMode="auto">
              <a:xfrm>
                <a:off x="4052"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73" name="Freeform 1277"/>
              <p:cNvSpPr>
                <a:spLocks/>
              </p:cNvSpPr>
              <p:nvPr/>
            </p:nvSpPr>
            <p:spPr bwMode="auto">
              <a:xfrm>
                <a:off x="4247" y="3209"/>
                <a:ext cx="87" cy="24"/>
              </a:xfrm>
              <a:custGeom>
                <a:avLst/>
                <a:gdLst>
                  <a:gd name="T0" fmla="*/ 0 w 87"/>
                  <a:gd name="T1" fmla="*/ 0 h 24"/>
                  <a:gd name="T2" fmla="*/ 0 w 87"/>
                  <a:gd name="T3" fmla="*/ 22 h 24"/>
                  <a:gd name="T4" fmla="*/ 87 w 87"/>
                  <a:gd name="T5" fmla="*/ 24 h 24"/>
                  <a:gd name="T6" fmla="*/ 87 w 87"/>
                  <a:gd name="T7" fmla="*/ 2 h 24"/>
                  <a:gd name="T8" fmla="*/ 0 w 87"/>
                  <a:gd name="T9" fmla="*/ 0 h 24"/>
                </a:gdLst>
                <a:ahLst/>
                <a:cxnLst>
                  <a:cxn ang="0">
                    <a:pos x="T0" y="T1"/>
                  </a:cxn>
                  <a:cxn ang="0">
                    <a:pos x="T2" y="T3"/>
                  </a:cxn>
                  <a:cxn ang="0">
                    <a:pos x="T4" y="T5"/>
                  </a:cxn>
                  <a:cxn ang="0">
                    <a:pos x="T6" y="T7"/>
                  </a:cxn>
                  <a:cxn ang="0">
                    <a:pos x="T8" y="T9"/>
                  </a:cxn>
                </a:cxnLst>
                <a:rect l="0" t="0" r="r" b="b"/>
                <a:pathLst>
                  <a:path w="87" h="24">
                    <a:moveTo>
                      <a:pt x="0" y="0"/>
                    </a:moveTo>
                    <a:lnTo>
                      <a:pt x="0" y="22"/>
                    </a:lnTo>
                    <a:lnTo>
                      <a:pt x="87" y="24"/>
                    </a:lnTo>
                    <a:lnTo>
                      <a:pt x="87"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74" name="Freeform 1278"/>
              <p:cNvSpPr>
                <a:spLocks/>
              </p:cNvSpPr>
              <p:nvPr/>
            </p:nvSpPr>
            <p:spPr bwMode="auto">
              <a:xfrm>
                <a:off x="4441" y="3209"/>
                <a:ext cx="88" cy="24"/>
              </a:xfrm>
              <a:custGeom>
                <a:avLst/>
                <a:gdLst>
                  <a:gd name="T0" fmla="*/ 0 w 88"/>
                  <a:gd name="T1" fmla="*/ 0 h 24"/>
                  <a:gd name="T2" fmla="*/ 0 w 88"/>
                  <a:gd name="T3" fmla="*/ 22 h 24"/>
                  <a:gd name="T4" fmla="*/ 88 w 88"/>
                  <a:gd name="T5" fmla="*/ 24 h 24"/>
                  <a:gd name="T6" fmla="*/ 88 w 88"/>
                  <a:gd name="T7" fmla="*/ 2 h 24"/>
                  <a:gd name="T8" fmla="*/ 0 w 88"/>
                  <a:gd name="T9" fmla="*/ 0 h 24"/>
                </a:gdLst>
                <a:ahLst/>
                <a:cxnLst>
                  <a:cxn ang="0">
                    <a:pos x="T0" y="T1"/>
                  </a:cxn>
                  <a:cxn ang="0">
                    <a:pos x="T2" y="T3"/>
                  </a:cxn>
                  <a:cxn ang="0">
                    <a:pos x="T4" y="T5"/>
                  </a:cxn>
                  <a:cxn ang="0">
                    <a:pos x="T6" y="T7"/>
                  </a:cxn>
                  <a:cxn ang="0">
                    <a:pos x="T8" y="T9"/>
                  </a:cxn>
                </a:cxnLst>
                <a:rect l="0" t="0" r="r" b="b"/>
                <a:pathLst>
                  <a:path w="88" h="24">
                    <a:moveTo>
                      <a:pt x="0" y="0"/>
                    </a:moveTo>
                    <a:lnTo>
                      <a:pt x="0" y="22"/>
                    </a:lnTo>
                    <a:lnTo>
                      <a:pt x="88" y="24"/>
                    </a:lnTo>
                    <a:lnTo>
                      <a:pt x="88"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75" name="Freeform 1279"/>
              <p:cNvSpPr>
                <a:spLocks/>
              </p:cNvSpPr>
              <p:nvPr/>
            </p:nvSpPr>
            <p:spPr bwMode="auto">
              <a:xfrm>
                <a:off x="4637"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76" name="Freeform 1280"/>
              <p:cNvSpPr>
                <a:spLocks/>
              </p:cNvSpPr>
              <p:nvPr/>
            </p:nvSpPr>
            <p:spPr bwMode="auto">
              <a:xfrm>
                <a:off x="4832"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77" name="Freeform 1281"/>
              <p:cNvSpPr>
                <a:spLocks/>
              </p:cNvSpPr>
              <p:nvPr/>
            </p:nvSpPr>
            <p:spPr bwMode="auto">
              <a:xfrm>
                <a:off x="5026" y="3209"/>
                <a:ext cx="22" cy="24"/>
              </a:xfrm>
              <a:custGeom>
                <a:avLst/>
                <a:gdLst>
                  <a:gd name="T0" fmla="*/ 1 w 22"/>
                  <a:gd name="T1" fmla="*/ 0 h 24"/>
                  <a:gd name="T2" fmla="*/ 0 w 22"/>
                  <a:gd name="T3" fmla="*/ 22 h 24"/>
                  <a:gd name="T4" fmla="*/ 21 w 22"/>
                  <a:gd name="T5" fmla="*/ 24 h 24"/>
                  <a:gd name="T6" fmla="*/ 22 w 22"/>
                  <a:gd name="T7" fmla="*/ 2 h 24"/>
                  <a:gd name="T8" fmla="*/ 1 w 22"/>
                  <a:gd name="T9" fmla="*/ 0 h 24"/>
                </a:gdLst>
                <a:ahLst/>
                <a:cxnLst>
                  <a:cxn ang="0">
                    <a:pos x="T0" y="T1"/>
                  </a:cxn>
                  <a:cxn ang="0">
                    <a:pos x="T2" y="T3"/>
                  </a:cxn>
                  <a:cxn ang="0">
                    <a:pos x="T4" y="T5"/>
                  </a:cxn>
                  <a:cxn ang="0">
                    <a:pos x="T6" y="T7"/>
                  </a:cxn>
                  <a:cxn ang="0">
                    <a:pos x="T8" y="T9"/>
                  </a:cxn>
                </a:cxnLst>
                <a:rect l="0" t="0" r="r" b="b"/>
                <a:pathLst>
                  <a:path w="22" h="24">
                    <a:moveTo>
                      <a:pt x="1" y="0"/>
                    </a:moveTo>
                    <a:lnTo>
                      <a:pt x="0" y="22"/>
                    </a:lnTo>
                    <a:lnTo>
                      <a:pt x="21" y="24"/>
                    </a:lnTo>
                    <a:lnTo>
                      <a:pt x="22" y="2"/>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sp>
            <p:nvSpPr>
              <p:cNvPr id="107778" name="Freeform 1282"/>
              <p:cNvSpPr>
                <a:spLocks/>
              </p:cNvSpPr>
              <p:nvPr/>
            </p:nvSpPr>
            <p:spPr bwMode="auto">
              <a:xfrm>
                <a:off x="1133" y="2517"/>
                <a:ext cx="3926" cy="24"/>
              </a:xfrm>
              <a:custGeom>
                <a:avLst/>
                <a:gdLst>
                  <a:gd name="T0" fmla="*/ 0 w 3926"/>
                  <a:gd name="T1" fmla="*/ 0 h 24"/>
                  <a:gd name="T2" fmla="*/ 0 w 3926"/>
                  <a:gd name="T3" fmla="*/ 23 h 24"/>
                  <a:gd name="T4" fmla="*/ 3926 w 3926"/>
                  <a:gd name="T5" fmla="*/ 24 h 24"/>
                  <a:gd name="T6" fmla="*/ 3926 w 3926"/>
                  <a:gd name="T7" fmla="*/ 2 h 24"/>
                  <a:gd name="T8" fmla="*/ 0 w 3926"/>
                  <a:gd name="T9" fmla="*/ 0 h 24"/>
                </a:gdLst>
                <a:ahLst/>
                <a:cxnLst>
                  <a:cxn ang="0">
                    <a:pos x="T0" y="T1"/>
                  </a:cxn>
                  <a:cxn ang="0">
                    <a:pos x="T2" y="T3"/>
                  </a:cxn>
                  <a:cxn ang="0">
                    <a:pos x="T4" y="T5"/>
                  </a:cxn>
                  <a:cxn ang="0">
                    <a:pos x="T6" y="T7"/>
                  </a:cxn>
                  <a:cxn ang="0">
                    <a:pos x="T8" y="T9"/>
                  </a:cxn>
                </a:cxnLst>
                <a:rect l="0" t="0" r="r" b="b"/>
                <a:pathLst>
                  <a:path w="3926" h="24">
                    <a:moveTo>
                      <a:pt x="0" y="0"/>
                    </a:moveTo>
                    <a:lnTo>
                      <a:pt x="0" y="23"/>
                    </a:lnTo>
                    <a:lnTo>
                      <a:pt x="3926" y="24"/>
                    </a:lnTo>
                    <a:lnTo>
                      <a:pt x="392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en-US" sz="765">
                  <a:latin typeface="+mn-lt"/>
                </a:endParaRPr>
              </a:p>
            </p:txBody>
          </p:sp>
        </p:grpSp>
      </p:grpSp>
      <p:sp>
        <p:nvSpPr>
          <p:cNvPr id="107779" name="AutoShape 1283"/>
          <p:cNvSpPr>
            <a:spLocks noChangeArrowheads="1"/>
          </p:cNvSpPr>
          <p:nvPr/>
        </p:nvSpPr>
        <p:spPr bwMode="auto">
          <a:xfrm rot="-19165386">
            <a:off x="6723529" y="4245162"/>
            <a:ext cx="179294" cy="179294"/>
          </a:xfrm>
          <a:prstGeom prst="downArrow">
            <a:avLst>
              <a:gd name="adj1" fmla="val 60000"/>
              <a:gd name="adj2" fmla="val 39843"/>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781" name="AutoShape 1285"/>
          <p:cNvSpPr>
            <a:spLocks noChangeArrowheads="1"/>
          </p:cNvSpPr>
          <p:nvPr/>
        </p:nvSpPr>
        <p:spPr bwMode="auto">
          <a:xfrm rot="-19165386">
            <a:off x="6958853" y="5026773"/>
            <a:ext cx="179294" cy="179294"/>
          </a:xfrm>
          <a:prstGeom prst="downArrow">
            <a:avLst>
              <a:gd name="adj1" fmla="val 60000"/>
              <a:gd name="adj2" fmla="val 39843"/>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782" name="AutoShape 1286"/>
          <p:cNvSpPr>
            <a:spLocks noChangeArrowheads="1"/>
          </p:cNvSpPr>
          <p:nvPr/>
        </p:nvSpPr>
        <p:spPr bwMode="auto">
          <a:xfrm>
            <a:off x="3364567" y="1299882"/>
            <a:ext cx="2552139" cy="224118"/>
          </a:xfrm>
          <a:prstGeom prst="homePlate">
            <a:avLst>
              <a:gd name="adj" fmla="val 107496"/>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53788" bIns="53788" anchor="ctr"/>
          <a:lstStyle/>
          <a:p>
            <a:pPr algn="ctr" eaLnBrk="1" hangingPunct="1"/>
            <a:r>
              <a:rPr lang="en-US" altLang="en-US" sz="941" b="1">
                <a:latin typeface="+mn-lt"/>
              </a:rPr>
              <a:t>Detailed Product Design</a:t>
            </a:r>
          </a:p>
        </p:txBody>
      </p:sp>
      <p:sp>
        <p:nvSpPr>
          <p:cNvPr id="107783" name="Line 1287"/>
          <p:cNvSpPr>
            <a:spLocks noChangeShapeType="1"/>
          </p:cNvSpPr>
          <p:nvPr/>
        </p:nvSpPr>
        <p:spPr bwMode="auto">
          <a:xfrm>
            <a:off x="1182221" y="1882588"/>
            <a:ext cx="2857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7784" name="Rectangle 1288"/>
          <p:cNvSpPr>
            <a:spLocks noChangeArrowheads="1"/>
          </p:cNvSpPr>
          <p:nvPr/>
        </p:nvSpPr>
        <p:spPr bwMode="auto">
          <a:xfrm>
            <a:off x="537882" y="5988611"/>
            <a:ext cx="1703294" cy="526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Char char="•"/>
            </a:pPr>
            <a:r>
              <a:rPr lang="en-US" altLang="en-US" sz="706" b="1">
                <a:latin typeface="+mn-lt"/>
              </a:rPr>
              <a:t>“Feasible” Product Concept Design</a:t>
            </a:r>
          </a:p>
          <a:p>
            <a:pPr algn="ctr">
              <a:buFontTx/>
              <a:buChar char="•"/>
            </a:pPr>
            <a:r>
              <a:rPr lang="en-US" altLang="en-US" sz="706" b="1">
                <a:latin typeface="+mn-lt"/>
              </a:rPr>
              <a:t>Preliminary Process Design</a:t>
            </a:r>
          </a:p>
          <a:p>
            <a:pPr algn="ctr">
              <a:buFontTx/>
              <a:buChar char="•"/>
            </a:pPr>
            <a:r>
              <a:rPr lang="en-US" altLang="en-US" sz="706" b="1">
                <a:latin typeface="+mn-lt"/>
              </a:rPr>
              <a:t>Feasibility Assessment</a:t>
            </a:r>
          </a:p>
        </p:txBody>
      </p:sp>
      <p:sp>
        <p:nvSpPr>
          <p:cNvPr id="107785" name="AutoShape 1289"/>
          <p:cNvSpPr>
            <a:spLocks noChangeArrowheads="1"/>
          </p:cNvSpPr>
          <p:nvPr/>
        </p:nvSpPr>
        <p:spPr bwMode="auto">
          <a:xfrm>
            <a:off x="571500" y="1636059"/>
            <a:ext cx="672353" cy="493059"/>
          </a:xfrm>
          <a:prstGeom prst="diamond">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706" b="1" i="1">
                <a:latin typeface="+mn-lt"/>
              </a:rPr>
              <a:t>Concept</a:t>
            </a:r>
          </a:p>
          <a:p>
            <a:pPr algn="ctr" eaLnBrk="1" hangingPunct="1"/>
            <a:r>
              <a:rPr lang="en-US" altLang="en-US" sz="706" b="1" i="1">
                <a:latin typeface="+mn-lt"/>
              </a:rPr>
              <a:t>Evaluation</a:t>
            </a:r>
            <a:endParaRPr lang="en-US" altLang="en-US" sz="823" b="1" i="1">
              <a:latin typeface="+mn-lt"/>
            </a:endParaRPr>
          </a:p>
        </p:txBody>
      </p:sp>
      <p:sp>
        <p:nvSpPr>
          <p:cNvPr id="107786" name="Line 1290"/>
          <p:cNvSpPr>
            <a:spLocks noChangeShapeType="1"/>
          </p:cNvSpPr>
          <p:nvPr/>
        </p:nvSpPr>
        <p:spPr bwMode="auto">
          <a:xfrm flipV="1">
            <a:off x="1467971" y="1434353"/>
            <a:ext cx="0" cy="44823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7787" name="Line 1291"/>
          <p:cNvSpPr>
            <a:spLocks noChangeShapeType="1"/>
          </p:cNvSpPr>
          <p:nvPr/>
        </p:nvSpPr>
        <p:spPr bwMode="auto">
          <a:xfrm flipH="1">
            <a:off x="1288677" y="1434353"/>
            <a:ext cx="179294"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7788" name="Rectangle 1292"/>
          <p:cNvSpPr>
            <a:spLocks noChangeArrowheads="1"/>
          </p:cNvSpPr>
          <p:nvPr/>
        </p:nvSpPr>
        <p:spPr bwMode="auto">
          <a:xfrm>
            <a:off x="520140" y="1344706"/>
            <a:ext cx="768536" cy="268941"/>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706" b="1" i="1">
                <a:latin typeface="+mn-lt"/>
              </a:rPr>
              <a:t>Design Concept</a:t>
            </a:r>
          </a:p>
          <a:p>
            <a:pPr algn="ctr" eaLnBrk="1" hangingPunct="1"/>
            <a:r>
              <a:rPr lang="en-US" altLang="en-US" sz="706" b="1" i="1">
                <a:latin typeface="+mn-lt"/>
              </a:rPr>
              <a:t>Generation</a:t>
            </a:r>
          </a:p>
        </p:txBody>
      </p:sp>
      <p:sp>
        <p:nvSpPr>
          <p:cNvPr id="107789" name="AutoShape 1293"/>
          <p:cNvSpPr>
            <a:spLocks noChangeArrowheads="1"/>
          </p:cNvSpPr>
          <p:nvPr/>
        </p:nvSpPr>
        <p:spPr bwMode="auto">
          <a:xfrm rot="-6317879">
            <a:off x="1692088" y="2106706"/>
            <a:ext cx="179294" cy="179294"/>
          </a:xfrm>
          <a:prstGeom prst="downArrow">
            <a:avLst>
              <a:gd name="adj1" fmla="val 60000"/>
              <a:gd name="adj2" fmla="val 39843"/>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790" name="Rectangle 1294"/>
          <p:cNvSpPr>
            <a:spLocks noChangeArrowheads="1"/>
          </p:cNvSpPr>
          <p:nvPr/>
        </p:nvSpPr>
        <p:spPr bwMode="auto">
          <a:xfrm>
            <a:off x="437029" y="2151530"/>
            <a:ext cx="986118" cy="268941"/>
          </a:xfrm>
          <a:prstGeom prst="rect">
            <a:avLst/>
          </a:prstGeom>
          <a:solidFill>
            <a:srgbClr val="FFFF00"/>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706" b="1">
                <a:latin typeface="+mn-lt"/>
              </a:rPr>
              <a:t>“Best” Product </a:t>
            </a:r>
          </a:p>
          <a:p>
            <a:pPr algn="ctr" eaLnBrk="1" hangingPunct="1"/>
            <a:r>
              <a:rPr lang="en-US" altLang="en-US" sz="706" b="1">
                <a:latin typeface="+mn-lt"/>
              </a:rPr>
              <a:t>Design Concept</a:t>
            </a:r>
          </a:p>
        </p:txBody>
      </p:sp>
      <p:grpSp>
        <p:nvGrpSpPr>
          <p:cNvPr id="107791" name="Group 1295"/>
          <p:cNvGrpSpPr>
            <a:grpSpLocks/>
          </p:cNvGrpSpPr>
          <p:nvPr/>
        </p:nvGrpSpPr>
        <p:grpSpPr bwMode="auto">
          <a:xfrm>
            <a:off x="402478" y="2657662"/>
            <a:ext cx="537882" cy="493059"/>
            <a:chOff x="336" y="2016"/>
            <a:chExt cx="576" cy="528"/>
          </a:xfrm>
        </p:grpSpPr>
        <p:sp>
          <p:nvSpPr>
            <p:cNvPr id="107792" name="Rectangle 1296"/>
            <p:cNvSpPr>
              <a:spLocks noChangeArrowheads="1"/>
            </p:cNvSpPr>
            <p:nvPr/>
          </p:nvSpPr>
          <p:spPr bwMode="auto">
            <a:xfrm>
              <a:off x="336" y="2182"/>
              <a:ext cx="576" cy="249"/>
            </a:xfrm>
            <a:prstGeom prst="rect">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altLang="en-US" sz="588" b="1">
                <a:latin typeface="+mn-lt"/>
              </a:endParaRPr>
            </a:p>
          </p:txBody>
        </p:sp>
        <p:sp>
          <p:nvSpPr>
            <p:cNvPr id="107793" name="AutoShape 1297"/>
            <p:cNvSpPr>
              <a:spLocks noChangeArrowheads="1"/>
            </p:cNvSpPr>
            <p:nvPr/>
          </p:nvSpPr>
          <p:spPr bwMode="auto">
            <a:xfrm>
              <a:off x="480" y="2016"/>
              <a:ext cx="336" cy="166"/>
            </a:xfrm>
            <a:prstGeom prst="triangle">
              <a:avLst>
                <a:gd name="adj" fmla="val 50000"/>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794" name="Line 1298"/>
            <p:cNvSpPr>
              <a:spLocks noChangeShapeType="1"/>
            </p:cNvSpPr>
            <p:nvPr/>
          </p:nvSpPr>
          <p:spPr bwMode="auto">
            <a:xfrm>
              <a:off x="336" y="2251"/>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7795" name="Line 1299"/>
            <p:cNvSpPr>
              <a:spLocks noChangeShapeType="1"/>
            </p:cNvSpPr>
            <p:nvPr/>
          </p:nvSpPr>
          <p:spPr bwMode="auto">
            <a:xfrm>
              <a:off x="336" y="2309"/>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7796" name="Line 1300"/>
            <p:cNvSpPr>
              <a:spLocks noChangeShapeType="1"/>
            </p:cNvSpPr>
            <p:nvPr/>
          </p:nvSpPr>
          <p:spPr bwMode="auto">
            <a:xfrm>
              <a:off x="336" y="2368"/>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7797" name="Rectangle 1301"/>
            <p:cNvSpPr>
              <a:spLocks noChangeArrowheads="1"/>
            </p:cNvSpPr>
            <p:nvPr/>
          </p:nvSpPr>
          <p:spPr bwMode="auto">
            <a:xfrm>
              <a:off x="480" y="2182"/>
              <a:ext cx="336" cy="362"/>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588" b="1">
                  <a:latin typeface="+mn-lt"/>
                </a:rPr>
                <a:t>HOQ-2</a:t>
              </a:r>
            </a:p>
          </p:txBody>
        </p:sp>
        <p:sp>
          <p:nvSpPr>
            <p:cNvPr id="107798" name="Rectangle 1302"/>
            <p:cNvSpPr>
              <a:spLocks noChangeArrowheads="1"/>
            </p:cNvSpPr>
            <p:nvPr/>
          </p:nvSpPr>
          <p:spPr bwMode="auto">
            <a:xfrm>
              <a:off x="480" y="2428"/>
              <a:ext cx="336" cy="116"/>
            </a:xfrm>
            <a:prstGeom prst="rect">
              <a:avLst/>
            </a:prstGeom>
            <a:solidFill>
              <a:srgbClr val="C0C0C0"/>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grpSp>
      <p:grpSp>
        <p:nvGrpSpPr>
          <p:cNvPr id="107799" name="Group 1303"/>
          <p:cNvGrpSpPr>
            <a:grpSpLocks/>
          </p:cNvGrpSpPr>
          <p:nvPr/>
        </p:nvGrpSpPr>
        <p:grpSpPr bwMode="auto">
          <a:xfrm>
            <a:off x="492125" y="2707155"/>
            <a:ext cx="537882" cy="493059"/>
            <a:chOff x="336" y="2016"/>
            <a:chExt cx="576" cy="528"/>
          </a:xfrm>
        </p:grpSpPr>
        <p:sp>
          <p:nvSpPr>
            <p:cNvPr id="107800" name="Rectangle 1304"/>
            <p:cNvSpPr>
              <a:spLocks noChangeArrowheads="1"/>
            </p:cNvSpPr>
            <p:nvPr/>
          </p:nvSpPr>
          <p:spPr bwMode="auto">
            <a:xfrm>
              <a:off x="336" y="2182"/>
              <a:ext cx="576" cy="249"/>
            </a:xfrm>
            <a:prstGeom prst="rect">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altLang="en-US" sz="588" b="1">
                <a:latin typeface="+mn-lt"/>
              </a:endParaRPr>
            </a:p>
          </p:txBody>
        </p:sp>
        <p:sp>
          <p:nvSpPr>
            <p:cNvPr id="107801" name="AutoShape 1305"/>
            <p:cNvSpPr>
              <a:spLocks noChangeArrowheads="1"/>
            </p:cNvSpPr>
            <p:nvPr/>
          </p:nvSpPr>
          <p:spPr bwMode="auto">
            <a:xfrm>
              <a:off x="480" y="2016"/>
              <a:ext cx="336" cy="166"/>
            </a:xfrm>
            <a:prstGeom prst="triangle">
              <a:avLst>
                <a:gd name="adj" fmla="val 50000"/>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802" name="Line 1306"/>
            <p:cNvSpPr>
              <a:spLocks noChangeShapeType="1"/>
            </p:cNvSpPr>
            <p:nvPr/>
          </p:nvSpPr>
          <p:spPr bwMode="auto">
            <a:xfrm>
              <a:off x="336" y="2251"/>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7803" name="Line 1307"/>
            <p:cNvSpPr>
              <a:spLocks noChangeShapeType="1"/>
            </p:cNvSpPr>
            <p:nvPr/>
          </p:nvSpPr>
          <p:spPr bwMode="auto">
            <a:xfrm>
              <a:off x="336" y="2309"/>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7804" name="Line 1308"/>
            <p:cNvSpPr>
              <a:spLocks noChangeShapeType="1"/>
            </p:cNvSpPr>
            <p:nvPr/>
          </p:nvSpPr>
          <p:spPr bwMode="auto">
            <a:xfrm>
              <a:off x="336" y="2368"/>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7805" name="Rectangle 1309"/>
            <p:cNvSpPr>
              <a:spLocks noChangeArrowheads="1"/>
            </p:cNvSpPr>
            <p:nvPr/>
          </p:nvSpPr>
          <p:spPr bwMode="auto">
            <a:xfrm>
              <a:off x="480" y="2182"/>
              <a:ext cx="336" cy="362"/>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588" b="1" dirty="0">
                  <a:latin typeface="+mn-lt"/>
                </a:rPr>
                <a:t>HOQ-2</a:t>
              </a:r>
            </a:p>
          </p:txBody>
        </p:sp>
        <p:sp>
          <p:nvSpPr>
            <p:cNvPr id="107806" name="Rectangle 1310"/>
            <p:cNvSpPr>
              <a:spLocks noChangeArrowheads="1"/>
            </p:cNvSpPr>
            <p:nvPr/>
          </p:nvSpPr>
          <p:spPr bwMode="auto">
            <a:xfrm>
              <a:off x="480" y="2428"/>
              <a:ext cx="336" cy="116"/>
            </a:xfrm>
            <a:prstGeom prst="rect">
              <a:avLst/>
            </a:prstGeom>
            <a:solidFill>
              <a:srgbClr val="C0C0C0"/>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grpSp>
      <p:sp>
        <p:nvSpPr>
          <p:cNvPr id="107807" name="Text Box 1311"/>
          <p:cNvSpPr txBox="1">
            <a:spLocks noChangeArrowheads="1"/>
          </p:cNvSpPr>
          <p:nvPr/>
        </p:nvSpPr>
        <p:spPr bwMode="auto">
          <a:xfrm>
            <a:off x="197971" y="2465294"/>
            <a:ext cx="1212103" cy="200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r>
              <a:rPr lang="en-US" altLang="en-US" sz="706" b="1">
                <a:latin typeface="+mn-lt"/>
              </a:rPr>
              <a:t>Product Requirements</a:t>
            </a:r>
          </a:p>
        </p:txBody>
      </p:sp>
      <p:sp>
        <p:nvSpPr>
          <p:cNvPr id="107808" name="Line 1312"/>
          <p:cNvSpPr>
            <a:spLocks noChangeShapeType="1"/>
          </p:cNvSpPr>
          <p:nvPr/>
        </p:nvSpPr>
        <p:spPr bwMode="auto">
          <a:xfrm>
            <a:off x="248397" y="2818279"/>
            <a:ext cx="142875" cy="85912"/>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7809" name="Text Box 1313"/>
          <p:cNvSpPr txBox="1">
            <a:spLocks noChangeArrowheads="1"/>
          </p:cNvSpPr>
          <p:nvPr/>
        </p:nvSpPr>
        <p:spPr bwMode="auto">
          <a:xfrm>
            <a:off x="134470" y="3227294"/>
            <a:ext cx="1303618" cy="309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r>
              <a:rPr lang="en-US" altLang="en-US" sz="706" b="1" dirty="0">
                <a:latin typeface="+mn-lt"/>
              </a:rPr>
              <a:t>Subsystem Requirements</a:t>
            </a:r>
          </a:p>
          <a:p>
            <a:pPr algn="ctr" eaLnBrk="1" hangingPunct="1"/>
            <a:r>
              <a:rPr lang="en-US" altLang="en-US" sz="706" b="1" dirty="0">
                <a:latin typeface="+mn-lt"/>
              </a:rPr>
              <a:t>Transfer Function Y = f(X)</a:t>
            </a:r>
          </a:p>
        </p:txBody>
      </p:sp>
      <p:sp>
        <p:nvSpPr>
          <p:cNvPr id="107810" name="Line 1314"/>
          <p:cNvSpPr>
            <a:spLocks noChangeShapeType="1"/>
          </p:cNvSpPr>
          <p:nvPr/>
        </p:nvSpPr>
        <p:spPr bwMode="auto">
          <a:xfrm flipH="1">
            <a:off x="248397" y="2636184"/>
            <a:ext cx="88714" cy="182095"/>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7822" name="Line 1326"/>
          <p:cNvSpPr>
            <a:spLocks noChangeShapeType="1"/>
          </p:cNvSpPr>
          <p:nvPr/>
        </p:nvSpPr>
        <p:spPr bwMode="auto">
          <a:xfrm flipV="1">
            <a:off x="1560420" y="3072280"/>
            <a:ext cx="860985"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7823" name="Rectangle 1327"/>
          <p:cNvSpPr>
            <a:spLocks noChangeArrowheads="1"/>
          </p:cNvSpPr>
          <p:nvPr/>
        </p:nvSpPr>
        <p:spPr bwMode="auto">
          <a:xfrm flipV="1">
            <a:off x="1717302" y="2982633"/>
            <a:ext cx="300691" cy="179294"/>
          </a:xfrm>
          <a:prstGeom prst="rect">
            <a:avLst/>
          </a:prstGeom>
          <a:solidFill>
            <a:srgbClr val="33CCFF"/>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eaLnBrk="1" hangingPunct="1"/>
            <a:r>
              <a:rPr lang="en-US" altLang="en-US" sz="588" b="1">
                <a:latin typeface="+mn-lt"/>
              </a:rPr>
              <a:t>Cut</a:t>
            </a:r>
          </a:p>
        </p:txBody>
      </p:sp>
      <p:sp>
        <p:nvSpPr>
          <p:cNvPr id="107824" name="Rectangle 1328"/>
          <p:cNvSpPr>
            <a:spLocks noChangeArrowheads="1"/>
          </p:cNvSpPr>
          <p:nvPr/>
        </p:nvSpPr>
        <p:spPr bwMode="auto">
          <a:xfrm flipV="1">
            <a:off x="2062816" y="2982633"/>
            <a:ext cx="224118" cy="179294"/>
          </a:xfrm>
          <a:prstGeom prst="rect">
            <a:avLst/>
          </a:prstGeom>
          <a:solidFill>
            <a:srgbClr val="33CCFF"/>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eaLnBrk="1" hangingPunct="1"/>
            <a:r>
              <a:rPr lang="en-US" altLang="en-US" sz="588" b="1">
                <a:latin typeface="+mn-lt"/>
              </a:rPr>
              <a:t>Assy</a:t>
            </a:r>
          </a:p>
        </p:txBody>
      </p:sp>
      <p:sp>
        <p:nvSpPr>
          <p:cNvPr id="107825" name="Rectangle 1329"/>
          <p:cNvSpPr>
            <a:spLocks noChangeArrowheads="1"/>
          </p:cNvSpPr>
          <p:nvPr/>
        </p:nvSpPr>
        <p:spPr bwMode="auto">
          <a:xfrm flipV="1">
            <a:off x="2331758" y="2982633"/>
            <a:ext cx="322169" cy="179294"/>
          </a:xfrm>
          <a:prstGeom prst="rect">
            <a:avLst/>
          </a:prstGeom>
          <a:solidFill>
            <a:srgbClr val="33CCFF"/>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eaLnBrk="1" hangingPunct="1"/>
            <a:r>
              <a:rPr lang="en-US" altLang="en-US" sz="588" b="1">
                <a:latin typeface="+mn-lt"/>
              </a:rPr>
              <a:t>Package</a:t>
            </a:r>
          </a:p>
        </p:txBody>
      </p:sp>
      <p:sp>
        <p:nvSpPr>
          <p:cNvPr id="107826" name="Line 1330"/>
          <p:cNvSpPr>
            <a:spLocks noChangeShapeType="1"/>
          </p:cNvSpPr>
          <p:nvPr/>
        </p:nvSpPr>
        <p:spPr bwMode="auto">
          <a:xfrm flipH="1" flipV="1">
            <a:off x="2185147" y="3147920"/>
            <a:ext cx="44824" cy="89647"/>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827" name="Line 1331"/>
          <p:cNvSpPr>
            <a:spLocks noChangeShapeType="1"/>
          </p:cNvSpPr>
          <p:nvPr/>
        </p:nvSpPr>
        <p:spPr bwMode="auto">
          <a:xfrm>
            <a:off x="2229971" y="3237567"/>
            <a:ext cx="0" cy="89647"/>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828" name="Rectangle 1332"/>
          <p:cNvSpPr>
            <a:spLocks noChangeArrowheads="1"/>
          </p:cNvSpPr>
          <p:nvPr/>
        </p:nvSpPr>
        <p:spPr bwMode="auto">
          <a:xfrm>
            <a:off x="1916206" y="3316942"/>
            <a:ext cx="717176" cy="199838"/>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706" b="1" i="1">
                <a:latin typeface="+mn-lt"/>
              </a:rPr>
              <a:t>Design for “X”</a:t>
            </a:r>
          </a:p>
        </p:txBody>
      </p:sp>
      <p:sp>
        <p:nvSpPr>
          <p:cNvPr id="107829" name="Rectangle 1333"/>
          <p:cNvSpPr>
            <a:spLocks noChangeArrowheads="1"/>
          </p:cNvSpPr>
          <p:nvPr/>
        </p:nvSpPr>
        <p:spPr bwMode="auto">
          <a:xfrm flipV="1">
            <a:off x="1315758" y="2982633"/>
            <a:ext cx="335242" cy="179294"/>
          </a:xfrm>
          <a:prstGeom prst="rect">
            <a:avLst/>
          </a:prstGeom>
          <a:solidFill>
            <a:srgbClr val="33CCFF"/>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eaLnBrk="1" hangingPunct="1"/>
            <a:r>
              <a:rPr lang="en-US" altLang="en-US" sz="529" b="1">
                <a:latin typeface="+mn-lt"/>
              </a:rPr>
              <a:t>Extrude</a:t>
            </a:r>
            <a:endParaRPr lang="en-US" altLang="en-US" sz="588" b="1">
              <a:latin typeface="+mn-lt"/>
            </a:endParaRPr>
          </a:p>
        </p:txBody>
      </p:sp>
      <p:sp>
        <p:nvSpPr>
          <p:cNvPr id="107830" name="Rectangle 1334"/>
          <p:cNvSpPr>
            <a:spLocks noChangeArrowheads="1"/>
          </p:cNvSpPr>
          <p:nvPr/>
        </p:nvSpPr>
        <p:spPr bwMode="auto">
          <a:xfrm>
            <a:off x="1145900" y="2644588"/>
            <a:ext cx="1913008" cy="255245"/>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1059" b="1" i="1" dirty="0">
                <a:latin typeface="+mn-lt"/>
              </a:rPr>
              <a:t>Preliminary Process Design</a:t>
            </a:r>
          </a:p>
        </p:txBody>
      </p:sp>
      <p:grpSp>
        <p:nvGrpSpPr>
          <p:cNvPr id="107831" name="Group 1335"/>
          <p:cNvGrpSpPr>
            <a:grpSpLocks/>
          </p:cNvGrpSpPr>
          <p:nvPr/>
        </p:nvGrpSpPr>
        <p:grpSpPr bwMode="auto">
          <a:xfrm>
            <a:off x="387537" y="4643905"/>
            <a:ext cx="334309" cy="330574"/>
            <a:chOff x="1776" y="1440"/>
            <a:chExt cx="1872" cy="1904"/>
          </a:xfrm>
        </p:grpSpPr>
        <p:sp>
          <p:nvSpPr>
            <p:cNvPr id="107832" name="Line 1336"/>
            <p:cNvSpPr>
              <a:spLocks noChangeShapeType="1"/>
            </p:cNvSpPr>
            <p:nvPr/>
          </p:nvSpPr>
          <p:spPr bwMode="auto">
            <a:xfrm flipV="1">
              <a:off x="1920" y="1536"/>
              <a:ext cx="288" cy="43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833" name="Line 1337"/>
            <p:cNvSpPr>
              <a:spLocks noChangeShapeType="1"/>
            </p:cNvSpPr>
            <p:nvPr/>
          </p:nvSpPr>
          <p:spPr bwMode="auto">
            <a:xfrm flipV="1">
              <a:off x="3264" y="1536"/>
              <a:ext cx="288" cy="43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834" name="Line 1338"/>
            <p:cNvSpPr>
              <a:spLocks noChangeShapeType="1"/>
            </p:cNvSpPr>
            <p:nvPr/>
          </p:nvSpPr>
          <p:spPr bwMode="auto">
            <a:xfrm flipV="1">
              <a:off x="3264" y="2784"/>
              <a:ext cx="288" cy="43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835" name="Line 1339"/>
            <p:cNvSpPr>
              <a:spLocks noChangeShapeType="1"/>
            </p:cNvSpPr>
            <p:nvPr/>
          </p:nvSpPr>
          <p:spPr bwMode="auto">
            <a:xfrm flipV="1">
              <a:off x="1920" y="2784"/>
              <a:ext cx="288" cy="432"/>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grpSp>
          <p:nvGrpSpPr>
            <p:cNvPr id="107836" name="Group 1340"/>
            <p:cNvGrpSpPr>
              <a:grpSpLocks/>
            </p:cNvGrpSpPr>
            <p:nvPr/>
          </p:nvGrpSpPr>
          <p:grpSpPr bwMode="auto">
            <a:xfrm>
              <a:off x="1776" y="1440"/>
              <a:ext cx="1872" cy="1904"/>
              <a:chOff x="2976" y="1488"/>
              <a:chExt cx="1872" cy="1904"/>
            </a:xfrm>
          </p:grpSpPr>
          <p:sp>
            <p:nvSpPr>
              <p:cNvPr id="107837" name="Rectangle 1341"/>
              <p:cNvSpPr>
                <a:spLocks noChangeArrowheads="1"/>
              </p:cNvSpPr>
              <p:nvPr/>
            </p:nvSpPr>
            <p:spPr bwMode="auto">
              <a:xfrm>
                <a:off x="3072" y="2048"/>
                <a:ext cx="1344" cy="1247"/>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838" name="Oval 1342"/>
              <p:cNvSpPr>
                <a:spLocks noChangeArrowheads="1"/>
              </p:cNvSpPr>
              <p:nvPr/>
            </p:nvSpPr>
            <p:spPr bwMode="auto">
              <a:xfrm>
                <a:off x="2976" y="1968"/>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839" name="Oval 1343"/>
              <p:cNvSpPr>
                <a:spLocks noChangeArrowheads="1"/>
              </p:cNvSpPr>
              <p:nvPr/>
            </p:nvSpPr>
            <p:spPr bwMode="auto">
              <a:xfrm>
                <a:off x="4317" y="3200"/>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840" name="Oval 1344"/>
              <p:cNvSpPr>
                <a:spLocks noChangeArrowheads="1"/>
              </p:cNvSpPr>
              <p:nvPr/>
            </p:nvSpPr>
            <p:spPr bwMode="auto">
              <a:xfrm>
                <a:off x="4329" y="1986"/>
                <a:ext cx="183" cy="177"/>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grpSp>
            <p:nvGrpSpPr>
              <p:cNvPr id="107841" name="Group 1345"/>
              <p:cNvGrpSpPr>
                <a:grpSpLocks/>
              </p:cNvGrpSpPr>
              <p:nvPr/>
            </p:nvGrpSpPr>
            <p:grpSpPr bwMode="auto">
              <a:xfrm>
                <a:off x="3408" y="1584"/>
                <a:ext cx="1344" cy="1248"/>
                <a:chOff x="3408" y="1584"/>
                <a:chExt cx="1344" cy="1248"/>
              </a:xfrm>
            </p:grpSpPr>
            <p:sp>
              <p:nvSpPr>
                <p:cNvPr id="107842" name="Line 1346"/>
                <p:cNvSpPr>
                  <a:spLocks noChangeShapeType="1"/>
                </p:cNvSpPr>
                <p:nvPr/>
              </p:nvSpPr>
              <p:spPr bwMode="auto">
                <a:xfrm>
                  <a:off x="4752" y="1584"/>
                  <a:ext cx="0" cy="12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843" name="Line 1347"/>
                <p:cNvSpPr>
                  <a:spLocks noChangeShapeType="1"/>
                </p:cNvSpPr>
                <p:nvPr/>
              </p:nvSpPr>
              <p:spPr bwMode="auto">
                <a:xfrm>
                  <a:off x="3408" y="1584"/>
                  <a:ext cx="0" cy="1248"/>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844" name="Line 1348"/>
                <p:cNvSpPr>
                  <a:spLocks noChangeShapeType="1"/>
                </p:cNvSpPr>
                <p:nvPr/>
              </p:nvSpPr>
              <p:spPr bwMode="auto">
                <a:xfrm>
                  <a:off x="3408" y="2832"/>
                  <a:ext cx="1344" cy="0"/>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845" name="Line 1349"/>
                <p:cNvSpPr>
                  <a:spLocks noChangeShapeType="1"/>
                </p:cNvSpPr>
                <p:nvPr/>
              </p:nvSpPr>
              <p:spPr bwMode="auto">
                <a:xfrm>
                  <a:off x="3408" y="1584"/>
                  <a:ext cx="134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grpSp>
          <p:sp>
            <p:nvSpPr>
              <p:cNvPr id="107846" name="Oval 1350"/>
              <p:cNvSpPr>
                <a:spLocks noChangeArrowheads="1"/>
              </p:cNvSpPr>
              <p:nvPr/>
            </p:nvSpPr>
            <p:spPr bwMode="auto">
              <a:xfrm>
                <a:off x="2985" y="3216"/>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847" name="Oval 1351"/>
              <p:cNvSpPr>
                <a:spLocks noChangeArrowheads="1"/>
              </p:cNvSpPr>
              <p:nvPr/>
            </p:nvSpPr>
            <p:spPr bwMode="auto">
              <a:xfrm>
                <a:off x="3321" y="1488"/>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848" name="Oval 1352"/>
              <p:cNvSpPr>
                <a:spLocks noChangeArrowheads="1"/>
              </p:cNvSpPr>
              <p:nvPr/>
            </p:nvSpPr>
            <p:spPr bwMode="auto">
              <a:xfrm>
                <a:off x="3321" y="2752"/>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849" name="Oval 1353"/>
              <p:cNvSpPr>
                <a:spLocks noChangeArrowheads="1"/>
              </p:cNvSpPr>
              <p:nvPr/>
            </p:nvSpPr>
            <p:spPr bwMode="auto">
              <a:xfrm>
                <a:off x="4665" y="2752"/>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850" name="Oval 1354"/>
              <p:cNvSpPr>
                <a:spLocks noChangeArrowheads="1"/>
              </p:cNvSpPr>
              <p:nvPr/>
            </p:nvSpPr>
            <p:spPr bwMode="auto">
              <a:xfrm>
                <a:off x="4665" y="1488"/>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grpSp>
      </p:grpSp>
      <p:sp>
        <p:nvSpPr>
          <p:cNvPr id="107851" name="AutoShape 1355"/>
          <p:cNvSpPr>
            <a:spLocks noChangeArrowheads="1"/>
          </p:cNvSpPr>
          <p:nvPr/>
        </p:nvSpPr>
        <p:spPr bwMode="auto">
          <a:xfrm>
            <a:off x="210111" y="4113493"/>
            <a:ext cx="2692213" cy="224118"/>
          </a:xfrm>
          <a:prstGeom prst="homePlate">
            <a:avLst>
              <a:gd name="adj" fmla="val 127077"/>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1176" b="1" i="1">
                <a:latin typeface="+mn-lt"/>
              </a:rPr>
              <a:t>Concept Feasibility/Optimization</a:t>
            </a:r>
          </a:p>
        </p:txBody>
      </p:sp>
      <p:sp>
        <p:nvSpPr>
          <p:cNvPr id="107853" name="Line 1357"/>
          <p:cNvSpPr>
            <a:spLocks noChangeShapeType="1"/>
          </p:cNvSpPr>
          <p:nvPr/>
        </p:nvSpPr>
        <p:spPr bwMode="auto">
          <a:xfrm>
            <a:off x="392206" y="5009964"/>
            <a:ext cx="44824" cy="179294"/>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7854" name="Line 1358"/>
          <p:cNvSpPr>
            <a:spLocks noChangeShapeType="1"/>
          </p:cNvSpPr>
          <p:nvPr/>
        </p:nvSpPr>
        <p:spPr bwMode="auto">
          <a:xfrm flipV="1">
            <a:off x="661147" y="5054787"/>
            <a:ext cx="44824" cy="134471"/>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7855" name="AutoShape 1359"/>
          <p:cNvSpPr>
            <a:spLocks noChangeArrowheads="1"/>
          </p:cNvSpPr>
          <p:nvPr/>
        </p:nvSpPr>
        <p:spPr bwMode="auto">
          <a:xfrm>
            <a:off x="1064559" y="4427258"/>
            <a:ext cx="407147" cy="179294"/>
          </a:xfrm>
          <a:prstGeom prst="roundRect">
            <a:avLst>
              <a:gd name="adj" fmla="val 16667"/>
            </a:avLst>
          </a:prstGeom>
          <a:solidFill>
            <a:srgbClr val="F8F8F8"/>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706" b="1">
                <a:latin typeface="+mn-lt"/>
              </a:rPr>
              <a:t>Benefits</a:t>
            </a:r>
          </a:p>
        </p:txBody>
      </p:sp>
      <p:sp>
        <p:nvSpPr>
          <p:cNvPr id="107856" name="AutoShape 1360"/>
          <p:cNvSpPr>
            <a:spLocks noChangeArrowheads="1"/>
          </p:cNvSpPr>
          <p:nvPr/>
        </p:nvSpPr>
        <p:spPr bwMode="auto">
          <a:xfrm>
            <a:off x="1064559" y="5122023"/>
            <a:ext cx="407147" cy="179294"/>
          </a:xfrm>
          <a:prstGeom prst="roundRect">
            <a:avLst>
              <a:gd name="adj" fmla="val 16667"/>
            </a:avLst>
          </a:prstGeom>
          <a:solidFill>
            <a:srgbClr val="F8F8F8"/>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706" b="1">
                <a:latin typeface="+mn-lt"/>
              </a:rPr>
              <a:t>Cost</a:t>
            </a:r>
          </a:p>
        </p:txBody>
      </p:sp>
      <p:sp>
        <p:nvSpPr>
          <p:cNvPr id="107857" name="AutoShape 1361"/>
          <p:cNvSpPr>
            <a:spLocks noChangeArrowheads="1"/>
          </p:cNvSpPr>
          <p:nvPr/>
        </p:nvSpPr>
        <p:spPr bwMode="auto">
          <a:xfrm>
            <a:off x="1064559" y="4651375"/>
            <a:ext cx="407147" cy="179294"/>
          </a:xfrm>
          <a:prstGeom prst="roundRect">
            <a:avLst>
              <a:gd name="adj" fmla="val 16667"/>
            </a:avLst>
          </a:prstGeom>
          <a:solidFill>
            <a:srgbClr val="F8F8F8"/>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706" b="1">
                <a:latin typeface="+mn-lt"/>
              </a:rPr>
              <a:t>Safety</a:t>
            </a:r>
          </a:p>
        </p:txBody>
      </p:sp>
      <p:sp>
        <p:nvSpPr>
          <p:cNvPr id="107858" name="Rectangle 1362"/>
          <p:cNvSpPr>
            <a:spLocks noChangeArrowheads="1"/>
          </p:cNvSpPr>
          <p:nvPr/>
        </p:nvSpPr>
        <p:spPr bwMode="auto">
          <a:xfrm>
            <a:off x="1519331" y="4427258"/>
            <a:ext cx="1500898" cy="161554"/>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706" b="1" i="1" dirty="0">
                <a:latin typeface="+mn-lt"/>
              </a:rPr>
              <a:t>Proof of Principle (Early </a:t>
            </a:r>
            <a:r>
              <a:rPr lang="en-US" altLang="en-US" sz="706" b="1" i="1" dirty="0" err="1">
                <a:latin typeface="+mn-lt"/>
              </a:rPr>
              <a:t>Clinicals</a:t>
            </a:r>
            <a:r>
              <a:rPr lang="en-US" altLang="en-US" sz="706" b="1" i="1" dirty="0">
                <a:latin typeface="+mn-lt"/>
              </a:rPr>
              <a:t>)</a:t>
            </a:r>
          </a:p>
        </p:txBody>
      </p:sp>
      <p:sp>
        <p:nvSpPr>
          <p:cNvPr id="107859" name="Rectangle 1363"/>
          <p:cNvSpPr>
            <a:spLocks noChangeArrowheads="1"/>
          </p:cNvSpPr>
          <p:nvPr/>
        </p:nvSpPr>
        <p:spPr bwMode="auto">
          <a:xfrm>
            <a:off x="1519331" y="5122022"/>
            <a:ext cx="1458632" cy="206373"/>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706" b="1" i="1" dirty="0">
                <a:latin typeface="+mn-lt"/>
              </a:rPr>
              <a:t>Preliminary Cost Analysis (COGS)</a:t>
            </a:r>
          </a:p>
        </p:txBody>
      </p:sp>
      <p:sp>
        <p:nvSpPr>
          <p:cNvPr id="107860" name="Rectangle 1364"/>
          <p:cNvSpPr>
            <a:spLocks noChangeArrowheads="1"/>
          </p:cNvSpPr>
          <p:nvPr/>
        </p:nvSpPr>
        <p:spPr bwMode="auto">
          <a:xfrm>
            <a:off x="1519331" y="4651375"/>
            <a:ext cx="1485782" cy="164635"/>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706" b="1" i="1" dirty="0">
                <a:latin typeface="+mn-lt"/>
              </a:rPr>
              <a:t>Concept Hazard Analysis</a:t>
            </a:r>
          </a:p>
        </p:txBody>
      </p:sp>
      <p:sp>
        <p:nvSpPr>
          <p:cNvPr id="107861" name="Rectangle 1365"/>
          <p:cNvSpPr>
            <a:spLocks noChangeArrowheads="1"/>
          </p:cNvSpPr>
          <p:nvPr/>
        </p:nvSpPr>
        <p:spPr bwMode="auto">
          <a:xfrm>
            <a:off x="1519331" y="4877361"/>
            <a:ext cx="986118" cy="155015"/>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706" b="1" i="1">
                <a:latin typeface="+mn-lt"/>
              </a:rPr>
              <a:t>Initial Stability Study</a:t>
            </a:r>
          </a:p>
        </p:txBody>
      </p:sp>
      <p:grpSp>
        <p:nvGrpSpPr>
          <p:cNvPr id="107862" name="Group 1366"/>
          <p:cNvGrpSpPr>
            <a:grpSpLocks/>
          </p:cNvGrpSpPr>
          <p:nvPr/>
        </p:nvGrpSpPr>
        <p:grpSpPr bwMode="auto">
          <a:xfrm>
            <a:off x="2543735" y="4881096"/>
            <a:ext cx="493059" cy="224118"/>
            <a:chOff x="4128" y="3648"/>
            <a:chExt cx="528" cy="288"/>
          </a:xfrm>
        </p:grpSpPr>
        <p:sp>
          <p:nvSpPr>
            <p:cNvPr id="107863" name="Line 1367"/>
            <p:cNvSpPr>
              <a:spLocks noChangeShapeType="1"/>
            </p:cNvSpPr>
            <p:nvPr/>
          </p:nvSpPr>
          <p:spPr bwMode="auto">
            <a:xfrm flipV="1">
              <a:off x="4176" y="3648"/>
              <a:ext cx="0" cy="288"/>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7864" name="Line 1368"/>
            <p:cNvSpPr>
              <a:spLocks noChangeShapeType="1"/>
            </p:cNvSpPr>
            <p:nvPr/>
          </p:nvSpPr>
          <p:spPr bwMode="auto">
            <a:xfrm>
              <a:off x="4128" y="3888"/>
              <a:ext cx="528" cy="0"/>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7865" name="Freeform 1369"/>
            <p:cNvSpPr>
              <a:spLocks/>
            </p:cNvSpPr>
            <p:nvPr/>
          </p:nvSpPr>
          <p:spPr bwMode="auto">
            <a:xfrm>
              <a:off x="4200" y="3716"/>
              <a:ext cx="393" cy="80"/>
            </a:xfrm>
            <a:custGeom>
              <a:avLst/>
              <a:gdLst>
                <a:gd name="T0" fmla="*/ 0 w 393"/>
                <a:gd name="T1" fmla="*/ 4 h 80"/>
                <a:gd name="T2" fmla="*/ 8 w 393"/>
                <a:gd name="T3" fmla="*/ 16 h 80"/>
                <a:gd name="T4" fmla="*/ 32 w 393"/>
                <a:gd name="T5" fmla="*/ 0 h 80"/>
                <a:gd name="T6" fmla="*/ 108 w 393"/>
                <a:gd name="T7" fmla="*/ 20 h 80"/>
                <a:gd name="T8" fmla="*/ 144 w 393"/>
                <a:gd name="T9" fmla="*/ 36 h 80"/>
                <a:gd name="T10" fmla="*/ 180 w 393"/>
                <a:gd name="T11" fmla="*/ 28 h 80"/>
                <a:gd name="T12" fmla="*/ 284 w 393"/>
                <a:gd name="T13" fmla="*/ 56 h 80"/>
                <a:gd name="T14" fmla="*/ 356 w 393"/>
                <a:gd name="T15" fmla="*/ 68 h 80"/>
                <a:gd name="T16" fmla="*/ 380 w 393"/>
                <a:gd name="T17" fmla="*/ 76 h 80"/>
                <a:gd name="T18" fmla="*/ 392 w 393"/>
                <a:gd name="T19"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3" h="80">
                  <a:moveTo>
                    <a:pt x="0" y="4"/>
                  </a:moveTo>
                  <a:cubicBezTo>
                    <a:pt x="3" y="8"/>
                    <a:pt x="3" y="17"/>
                    <a:pt x="8" y="16"/>
                  </a:cubicBezTo>
                  <a:cubicBezTo>
                    <a:pt x="18" y="15"/>
                    <a:pt x="32" y="0"/>
                    <a:pt x="32" y="0"/>
                  </a:cubicBezTo>
                  <a:cubicBezTo>
                    <a:pt x="56" y="6"/>
                    <a:pt x="87" y="6"/>
                    <a:pt x="108" y="20"/>
                  </a:cubicBezTo>
                  <a:cubicBezTo>
                    <a:pt x="119" y="27"/>
                    <a:pt x="144" y="36"/>
                    <a:pt x="144" y="36"/>
                  </a:cubicBezTo>
                  <a:cubicBezTo>
                    <a:pt x="161" y="30"/>
                    <a:pt x="164" y="39"/>
                    <a:pt x="180" y="28"/>
                  </a:cubicBezTo>
                  <a:cubicBezTo>
                    <a:pt x="213" y="39"/>
                    <a:pt x="250" y="47"/>
                    <a:pt x="284" y="56"/>
                  </a:cubicBezTo>
                  <a:cubicBezTo>
                    <a:pt x="301" y="50"/>
                    <a:pt x="337" y="66"/>
                    <a:pt x="356" y="68"/>
                  </a:cubicBezTo>
                  <a:cubicBezTo>
                    <a:pt x="364" y="71"/>
                    <a:pt x="372" y="73"/>
                    <a:pt x="380" y="76"/>
                  </a:cubicBezTo>
                  <a:cubicBezTo>
                    <a:pt x="393" y="80"/>
                    <a:pt x="392" y="65"/>
                    <a:pt x="392" y="76"/>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grpSp>
      <p:sp>
        <p:nvSpPr>
          <p:cNvPr id="107866" name="Text Box 1370"/>
          <p:cNvSpPr txBox="1">
            <a:spLocks noChangeArrowheads="1"/>
          </p:cNvSpPr>
          <p:nvPr/>
        </p:nvSpPr>
        <p:spPr bwMode="auto">
          <a:xfrm>
            <a:off x="2853492" y="5130426"/>
            <a:ext cx="260008" cy="255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r>
              <a:rPr lang="en-US" altLang="en-US" sz="1059" b="1">
                <a:latin typeface="+mn-lt"/>
              </a:rPr>
              <a:t>$</a:t>
            </a:r>
          </a:p>
        </p:txBody>
      </p:sp>
      <p:sp>
        <p:nvSpPr>
          <p:cNvPr id="107867" name="AutoShape 1371"/>
          <p:cNvSpPr>
            <a:spLocks noChangeArrowheads="1"/>
          </p:cNvSpPr>
          <p:nvPr/>
        </p:nvSpPr>
        <p:spPr bwMode="auto">
          <a:xfrm>
            <a:off x="1056155" y="5378824"/>
            <a:ext cx="407147" cy="179294"/>
          </a:xfrm>
          <a:prstGeom prst="roundRect">
            <a:avLst>
              <a:gd name="adj" fmla="val 16667"/>
            </a:avLst>
          </a:prstGeom>
          <a:solidFill>
            <a:srgbClr val="F8F8F8"/>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706" b="1">
                <a:latin typeface="+mn-lt"/>
              </a:rPr>
              <a:t>Market</a:t>
            </a:r>
          </a:p>
        </p:txBody>
      </p:sp>
      <p:sp>
        <p:nvSpPr>
          <p:cNvPr id="107868" name="Rectangle 1372"/>
          <p:cNvSpPr>
            <a:spLocks noChangeArrowheads="1"/>
          </p:cNvSpPr>
          <p:nvPr/>
        </p:nvSpPr>
        <p:spPr bwMode="auto">
          <a:xfrm>
            <a:off x="1519331" y="5378824"/>
            <a:ext cx="1471704" cy="179293"/>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706" b="1" i="1">
                <a:latin typeface="+mn-lt"/>
              </a:rPr>
              <a:t>Market Plan/Claims, Prod. Brief</a:t>
            </a:r>
          </a:p>
        </p:txBody>
      </p:sp>
      <p:sp>
        <p:nvSpPr>
          <p:cNvPr id="107869" name="Line 1373"/>
          <p:cNvSpPr>
            <a:spLocks noChangeShapeType="1"/>
          </p:cNvSpPr>
          <p:nvPr/>
        </p:nvSpPr>
        <p:spPr bwMode="auto">
          <a:xfrm>
            <a:off x="1467970" y="4522508"/>
            <a:ext cx="4482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7870" name="Line 1374"/>
          <p:cNvSpPr>
            <a:spLocks noChangeShapeType="1"/>
          </p:cNvSpPr>
          <p:nvPr/>
        </p:nvSpPr>
        <p:spPr bwMode="auto">
          <a:xfrm>
            <a:off x="1467970" y="4746625"/>
            <a:ext cx="4482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7871" name="Line 1375"/>
          <p:cNvSpPr>
            <a:spLocks noChangeShapeType="1"/>
          </p:cNvSpPr>
          <p:nvPr/>
        </p:nvSpPr>
        <p:spPr bwMode="auto">
          <a:xfrm>
            <a:off x="1378323" y="4925920"/>
            <a:ext cx="134471"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7872" name="Line 1376"/>
          <p:cNvSpPr>
            <a:spLocks noChangeShapeType="1"/>
          </p:cNvSpPr>
          <p:nvPr/>
        </p:nvSpPr>
        <p:spPr bwMode="auto">
          <a:xfrm>
            <a:off x="1467970" y="5194861"/>
            <a:ext cx="4482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7873" name="Line 1377"/>
          <p:cNvSpPr>
            <a:spLocks noChangeShapeType="1"/>
          </p:cNvSpPr>
          <p:nvPr/>
        </p:nvSpPr>
        <p:spPr bwMode="auto">
          <a:xfrm>
            <a:off x="1467970" y="5463802"/>
            <a:ext cx="4482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7874" name="Line 1378"/>
          <p:cNvSpPr>
            <a:spLocks noChangeShapeType="1"/>
          </p:cNvSpPr>
          <p:nvPr/>
        </p:nvSpPr>
        <p:spPr bwMode="auto">
          <a:xfrm flipV="1">
            <a:off x="1378324" y="4836273"/>
            <a:ext cx="0" cy="8964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7877" name="AutoShape 1381"/>
          <p:cNvSpPr>
            <a:spLocks noChangeArrowheads="1"/>
          </p:cNvSpPr>
          <p:nvPr/>
        </p:nvSpPr>
        <p:spPr bwMode="auto">
          <a:xfrm rot="-19995974">
            <a:off x="616324" y="3541059"/>
            <a:ext cx="179294" cy="179294"/>
          </a:xfrm>
          <a:prstGeom prst="downArrow">
            <a:avLst>
              <a:gd name="adj1" fmla="val 60000"/>
              <a:gd name="adj2" fmla="val 39843"/>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878" name="Text Box 1382"/>
          <p:cNvSpPr txBox="1">
            <a:spLocks noChangeArrowheads="1"/>
          </p:cNvSpPr>
          <p:nvPr/>
        </p:nvSpPr>
        <p:spPr bwMode="auto">
          <a:xfrm>
            <a:off x="1871382" y="3496236"/>
            <a:ext cx="1075765" cy="5447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177800" indent="-177800" algn="l">
              <a:defRPr sz="2400">
                <a:solidFill>
                  <a:schemeClr val="tx1"/>
                </a:solidFill>
                <a:latin typeface="Times New Roman" panose="02020603050405020304" pitchFamily="18" charset="0"/>
              </a:defRPr>
            </a:lvl1pPr>
            <a:lvl2pPr algn="l">
              <a:defRPr sz="2400">
                <a:solidFill>
                  <a:schemeClr val="tx1"/>
                </a:solidFill>
                <a:latin typeface="Times New Roman" panose="02020603050405020304" pitchFamily="18" charset="0"/>
              </a:defRPr>
            </a:lvl2pPr>
            <a:lvl3pPr algn="l">
              <a:defRPr sz="2400">
                <a:solidFill>
                  <a:schemeClr val="tx1"/>
                </a:solidFill>
                <a:latin typeface="Times New Roman" panose="02020603050405020304" pitchFamily="18" charset="0"/>
              </a:defRPr>
            </a:lvl3pPr>
            <a:lvl4pPr algn="l">
              <a:defRPr sz="2400">
                <a:solidFill>
                  <a:schemeClr val="tx1"/>
                </a:solidFill>
                <a:latin typeface="Times New Roman" panose="02020603050405020304" pitchFamily="18" charset="0"/>
              </a:defRPr>
            </a:lvl4pPr>
            <a:lvl5pPr algn="l">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buFontTx/>
              <a:buChar char="•"/>
            </a:pPr>
            <a:r>
              <a:rPr lang="en-US" altLang="en-US" sz="588" dirty="0">
                <a:solidFill>
                  <a:srgbClr val="000066"/>
                </a:solidFill>
                <a:latin typeface="+mn-lt"/>
              </a:rPr>
              <a:t>Manufacture</a:t>
            </a:r>
          </a:p>
          <a:p>
            <a:pPr>
              <a:buFontTx/>
              <a:buChar char="•"/>
            </a:pPr>
            <a:r>
              <a:rPr lang="en-US" altLang="en-US" sz="588" dirty="0">
                <a:solidFill>
                  <a:srgbClr val="000066"/>
                </a:solidFill>
                <a:latin typeface="+mn-lt"/>
              </a:rPr>
              <a:t>Assembly</a:t>
            </a:r>
          </a:p>
          <a:p>
            <a:pPr>
              <a:buFontTx/>
              <a:buChar char="•"/>
            </a:pPr>
            <a:r>
              <a:rPr lang="en-US" altLang="en-US" sz="588" dirty="0">
                <a:solidFill>
                  <a:srgbClr val="000066"/>
                </a:solidFill>
                <a:latin typeface="+mn-lt"/>
              </a:rPr>
              <a:t>Human Factors</a:t>
            </a:r>
          </a:p>
          <a:p>
            <a:pPr>
              <a:buFontTx/>
              <a:buChar char="•"/>
            </a:pPr>
            <a:r>
              <a:rPr lang="en-US" altLang="en-US" sz="588" dirty="0">
                <a:solidFill>
                  <a:srgbClr val="000066"/>
                </a:solidFill>
                <a:latin typeface="+mn-lt"/>
              </a:rPr>
              <a:t>Environment</a:t>
            </a:r>
          </a:p>
          <a:p>
            <a:pPr>
              <a:buFontTx/>
              <a:buChar char="•"/>
            </a:pPr>
            <a:r>
              <a:rPr lang="en-US" altLang="en-US" sz="588" dirty="0">
                <a:solidFill>
                  <a:srgbClr val="000066"/>
                </a:solidFill>
                <a:latin typeface="+mn-lt"/>
              </a:rPr>
              <a:t>Cost</a:t>
            </a:r>
          </a:p>
        </p:txBody>
      </p:sp>
      <p:sp>
        <p:nvSpPr>
          <p:cNvPr id="107879" name="Text Box 1383"/>
          <p:cNvSpPr txBox="1">
            <a:spLocks noChangeArrowheads="1"/>
          </p:cNvSpPr>
          <p:nvPr/>
        </p:nvSpPr>
        <p:spPr bwMode="auto">
          <a:xfrm>
            <a:off x="0" y="4380567"/>
            <a:ext cx="1168910" cy="309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706" b="1">
                <a:latin typeface="+mn-lt"/>
              </a:rPr>
              <a:t>Prototype Product</a:t>
            </a:r>
          </a:p>
          <a:p>
            <a:pPr algn="ctr"/>
            <a:r>
              <a:rPr lang="en-US" altLang="en-US" sz="706" b="1">
                <a:latin typeface="+mn-lt"/>
              </a:rPr>
              <a:t>Design of Experiments</a:t>
            </a:r>
          </a:p>
        </p:txBody>
      </p:sp>
      <p:sp>
        <p:nvSpPr>
          <p:cNvPr id="107885" name="Rectangle 1389"/>
          <p:cNvSpPr>
            <a:spLocks noChangeArrowheads="1"/>
          </p:cNvSpPr>
          <p:nvPr/>
        </p:nvSpPr>
        <p:spPr bwMode="auto">
          <a:xfrm>
            <a:off x="3227294" y="5493638"/>
            <a:ext cx="1350244" cy="345607"/>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eaLnBrk="1" hangingPunct="1"/>
            <a:r>
              <a:rPr lang="en-US" altLang="en-US" sz="823" b="1" i="1">
                <a:latin typeface="+mn-lt"/>
              </a:rPr>
              <a:t>Support &amp; Operational Readiness Plans</a:t>
            </a:r>
          </a:p>
        </p:txBody>
      </p:sp>
      <p:sp>
        <p:nvSpPr>
          <p:cNvPr id="107886" name="AutoShape 1390"/>
          <p:cNvSpPr>
            <a:spLocks noChangeArrowheads="1"/>
          </p:cNvSpPr>
          <p:nvPr/>
        </p:nvSpPr>
        <p:spPr bwMode="auto">
          <a:xfrm rot="-6317879">
            <a:off x="4661647" y="5513294"/>
            <a:ext cx="179294" cy="179294"/>
          </a:xfrm>
          <a:prstGeom prst="downArrow">
            <a:avLst>
              <a:gd name="adj1" fmla="val 60000"/>
              <a:gd name="adj2" fmla="val 39843"/>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887" name="AutoShape 1391"/>
          <p:cNvSpPr>
            <a:spLocks noChangeArrowheads="1"/>
          </p:cNvSpPr>
          <p:nvPr/>
        </p:nvSpPr>
        <p:spPr bwMode="auto">
          <a:xfrm rot="6317879" flipV="1">
            <a:off x="4661647" y="5289177"/>
            <a:ext cx="179294" cy="179294"/>
          </a:xfrm>
          <a:prstGeom prst="downArrow">
            <a:avLst>
              <a:gd name="adj1" fmla="val 60000"/>
              <a:gd name="adj2" fmla="val 39843"/>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pic>
        <p:nvPicPr>
          <p:cNvPr id="107892" name="Picture 1396" descr="j030115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51412" y="1748118"/>
            <a:ext cx="646206" cy="717176"/>
          </a:xfrm>
          <a:prstGeom prst="rect">
            <a:avLst/>
          </a:prstGeom>
          <a:noFill/>
          <a:extLst>
            <a:ext uri="{909E8E84-426E-40DD-AFC4-6F175D3DCCD1}">
              <a14:hiddenFill xmlns:a14="http://schemas.microsoft.com/office/drawing/2010/main">
                <a:solidFill>
                  <a:srgbClr val="FFFFFF"/>
                </a:solidFill>
              </a14:hiddenFill>
            </a:ext>
          </a:extLst>
        </p:spPr>
      </p:pic>
      <p:pic>
        <p:nvPicPr>
          <p:cNvPr id="107893" name="Picture 1397" descr="j023392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27412" y="1344706"/>
            <a:ext cx="761066" cy="1155140"/>
          </a:xfrm>
          <a:prstGeom prst="rect">
            <a:avLst/>
          </a:prstGeom>
          <a:noFill/>
          <a:extLst>
            <a:ext uri="{909E8E84-426E-40DD-AFC4-6F175D3DCCD1}">
              <a14:hiddenFill xmlns:a14="http://schemas.microsoft.com/office/drawing/2010/main">
                <a:solidFill>
                  <a:srgbClr val="FFFFFF"/>
                </a:solidFill>
              </a14:hiddenFill>
            </a:ext>
          </a:extLst>
        </p:spPr>
      </p:pic>
      <p:sp>
        <p:nvSpPr>
          <p:cNvPr id="107895" name="AutoShape 1399"/>
          <p:cNvSpPr>
            <a:spLocks noChangeArrowheads="1"/>
          </p:cNvSpPr>
          <p:nvPr/>
        </p:nvSpPr>
        <p:spPr bwMode="auto">
          <a:xfrm>
            <a:off x="3361765" y="2465294"/>
            <a:ext cx="2552140" cy="224118"/>
          </a:xfrm>
          <a:prstGeom prst="homePlate">
            <a:avLst>
              <a:gd name="adj" fmla="val 107496"/>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53788" bIns="53788" anchor="ctr"/>
          <a:lstStyle/>
          <a:p>
            <a:pPr algn="ctr" eaLnBrk="1" hangingPunct="1"/>
            <a:r>
              <a:rPr lang="en-US" altLang="en-US" sz="941" b="1">
                <a:latin typeface="+mn-lt"/>
              </a:rPr>
              <a:t>Detailed Process Design</a:t>
            </a:r>
          </a:p>
        </p:txBody>
      </p:sp>
      <p:sp>
        <p:nvSpPr>
          <p:cNvPr id="107896" name="Text Box 1400"/>
          <p:cNvSpPr txBox="1">
            <a:spLocks noChangeArrowheads="1"/>
          </p:cNvSpPr>
          <p:nvPr/>
        </p:nvSpPr>
        <p:spPr bwMode="auto">
          <a:xfrm>
            <a:off x="3182471" y="1586567"/>
            <a:ext cx="1212103" cy="200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r>
              <a:rPr lang="en-US" altLang="en-US" sz="706" b="1">
                <a:latin typeface="+mn-lt"/>
              </a:rPr>
              <a:t>Parts/Assembly Design</a:t>
            </a:r>
          </a:p>
        </p:txBody>
      </p:sp>
      <p:sp>
        <p:nvSpPr>
          <p:cNvPr id="107897" name="Text Box 1401"/>
          <p:cNvSpPr txBox="1">
            <a:spLocks noChangeArrowheads="1"/>
          </p:cNvSpPr>
          <p:nvPr/>
        </p:nvSpPr>
        <p:spPr bwMode="auto">
          <a:xfrm>
            <a:off x="4077074" y="2169273"/>
            <a:ext cx="1212103" cy="200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r>
              <a:rPr lang="en-US" altLang="en-US" sz="706" b="1" dirty="0">
                <a:latin typeface="+mn-lt"/>
              </a:rPr>
              <a:t>Parts Requirements</a:t>
            </a:r>
          </a:p>
        </p:txBody>
      </p:sp>
      <p:sp>
        <p:nvSpPr>
          <p:cNvPr id="107898" name="Text Box 1402"/>
          <p:cNvSpPr txBox="1">
            <a:spLocks noChangeArrowheads="1"/>
          </p:cNvSpPr>
          <p:nvPr/>
        </p:nvSpPr>
        <p:spPr bwMode="auto">
          <a:xfrm>
            <a:off x="5199529" y="2106706"/>
            <a:ext cx="986118" cy="309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r>
              <a:rPr lang="en-US" altLang="en-US" sz="706" b="1">
                <a:latin typeface="+mn-lt"/>
              </a:rPr>
              <a:t>Prototype/Customer Usability Test</a:t>
            </a:r>
          </a:p>
        </p:txBody>
      </p:sp>
      <p:grpSp>
        <p:nvGrpSpPr>
          <p:cNvPr id="107930" name="Group 1434"/>
          <p:cNvGrpSpPr>
            <a:grpSpLocks/>
          </p:cNvGrpSpPr>
          <p:nvPr/>
        </p:nvGrpSpPr>
        <p:grpSpPr bwMode="auto">
          <a:xfrm>
            <a:off x="6633879" y="1933949"/>
            <a:ext cx="771338" cy="313765"/>
            <a:chOff x="7104" y="1248"/>
            <a:chExt cx="826" cy="336"/>
          </a:xfrm>
        </p:grpSpPr>
        <p:grpSp>
          <p:nvGrpSpPr>
            <p:cNvPr id="107899" name="Group 1403"/>
            <p:cNvGrpSpPr>
              <a:grpSpLocks/>
            </p:cNvGrpSpPr>
            <p:nvPr/>
          </p:nvGrpSpPr>
          <p:grpSpPr bwMode="auto">
            <a:xfrm>
              <a:off x="7104" y="1248"/>
              <a:ext cx="720" cy="336"/>
              <a:chOff x="624" y="3552"/>
              <a:chExt cx="720" cy="336"/>
            </a:xfrm>
          </p:grpSpPr>
          <p:sp>
            <p:nvSpPr>
              <p:cNvPr id="107900" name="Rectangle 1404"/>
              <p:cNvSpPr>
                <a:spLocks noChangeArrowheads="1"/>
              </p:cNvSpPr>
              <p:nvPr/>
            </p:nvSpPr>
            <p:spPr bwMode="auto">
              <a:xfrm>
                <a:off x="964" y="3600"/>
                <a:ext cx="380" cy="288"/>
              </a:xfrm>
              <a:prstGeom prst="rect">
                <a:avLst/>
              </a:prstGeom>
              <a:solidFill>
                <a:srgbClr val="C0C0C0"/>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901" name="Line 1405"/>
              <p:cNvSpPr>
                <a:spLocks noChangeShapeType="1"/>
              </p:cNvSpPr>
              <p:nvPr/>
            </p:nvSpPr>
            <p:spPr bwMode="auto">
              <a:xfrm>
                <a:off x="624" y="3600"/>
                <a:ext cx="72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7902" name="Line 1406"/>
              <p:cNvSpPr>
                <a:spLocks noChangeShapeType="1"/>
              </p:cNvSpPr>
              <p:nvPr/>
            </p:nvSpPr>
            <p:spPr bwMode="auto">
              <a:xfrm>
                <a:off x="956" y="3552"/>
                <a:ext cx="0" cy="336"/>
              </a:xfrm>
              <a:prstGeom prst="line">
                <a:avLst/>
              </a:prstGeom>
              <a:noFill/>
              <a:ln w="1905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7903" name="Rectangle 1407"/>
              <p:cNvSpPr>
                <a:spLocks noChangeArrowheads="1"/>
              </p:cNvSpPr>
              <p:nvPr/>
            </p:nvSpPr>
            <p:spPr bwMode="auto">
              <a:xfrm>
                <a:off x="624" y="3552"/>
                <a:ext cx="720" cy="336"/>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altLang="en-US" sz="588" b="1">
                  <a:latin typeface="+mn-lt"/>
                </a:endParaRPr>
              </a:p>
            </p:txBody>
          </p:sp>
        </p:grpSp>
        <p:sp>
          <p:nvSpPr>
            <p:cNvPr id="107904" name="Text Box 1408"/>
            <p:cNvSpPr txBox="1">
              <a:spLocks noChangeArrowheads="1"/>
            </p:cNvSpPr>
            <p:nvPr/>
          </p:nvSpPr>
          <p:spPr bwMode="auto">
            <a:xfrm>
              <a:off x="7415" y="1283"/>
              <a:ext cx="515" cy="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lnSpc>
                  <a:spcPct val="85000"/>
                </a:lnSpc>
              </a:pPr>
              <a:r>
                <a:rPr lang="en-US" altLang="en-US" sz="471" b="1">
                  <a:latin typeface="+mn-lt"/>
                </a:rPr>
                <a:t>CTQ </a:t>
              </a:r>
            </a:p>
            <a:p>
              <a:pPr algn="ctr" eaLnBrk="1" hangingPunct="1">
                <a:lnSpc>
                  <a:spcPct val="85000"/>
                </a:lnSpc>
              </a:pPr>
              <a:r>
                <a:rPr lang="en-US" altLang="en-US" sz="471" b="1">
                  <a:latin typeface="+mn-lt"/>
                </a:rPr>
                <a:t>Design </a:t>
              </a:r>
            </a:p>
            <a:p>
              <a:pPr algn="ctr" eaLnBrk="1" hangingPunct="1">
                <a:lnSpc>
                  <a:spcPct val="85000"/>
                </a:lnSpc>
              </a:pPr>
              <a:r>
                <a:rPr lang="en-US" altLang="en-US" sz="471" b="1">
                  <a:latin typeface="+mn-lt"/>
                </a:rPr>
                <a:t>Scorecard</a:t>
              </a:r>
              <a:endParaRPr lang="en-US" altLang="en-US" sz="471">
                <a:latin typeface="+mn-lt"/>
              </a:endParaRPr>
            </a:p>
          </p:txBody>
        </p:sp>
      </p:grpSp>
      <p:sp>
        <p:nvSpPr>
          <p:cNvPr id="107905" name="AutoShape 1409"/>
          <p:cNvSpPr>
            <a:spLocks noChangeArrowheads="1"/>
          </p:cNvSpPr>
          <p:nvPr/>
        </p:nvSpPr>
        <p:spPr bwMode="auto">
          <a:xfrm>
            <a:off x="6320117" y="1524000"/>
            <a:ext cx="806824" cy="448235"/>
          </a:xfrm>
          <a:prstGeom prst="horizontalScroll">
            <a:avLst>
              <a:gd name="adj" fmla="val 12500"/>
            </a:avLst>
          </a:prstGeom>
          <a:solidFill>
            <a:schemeClr val="accent2"/>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823" b="1">
                <a:solidFill>
                  <a:schemeClr val="bg1"/>
                </a:solidFill>
                <a:latin typeface="+mn-lt"/>
              </a:rPr>
              <a:t>Requirements</a:t>
            </a:r>
          </a:p>
          <a:p>
            <a:pPr algn="ctr" eaLnBrk="1" hangingPunct="1"/>
            <a:r>
              <a:rPr lang="en-US" altLang="en-US" sz="823" b="1">
                <a:solidFill>
                  <a:schemeClr val="bg1"/>
                </a:solidFill>
                <a:latin typeface="+mn-lt"/>
              </a:rPr>
              <a:t>Workbook</a:t>
            </a:r>
          </a:p>
        </p:txBody>
      </p:sp>
      <p:sp>
        <p:nvSpPr>
          <p:cNvPr id="107910" name="Text Box 1414"/>
          <p:cNvSpPr txBox="1">
            <a:spLocks noChangeArrowheads="1"/>
          </p:cNvSpPr>
          <p:nvPr/>
        </p:nvSpPr>
        <p:spPr bwMode="auto">
          <a:xfrm>
            <a:off x="7439625" y="2086162"/>
            <a:ext cx="1121669" cy="200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1" hangingPunct="1"/>
            <a:r>
              <a:rPr lang="en-US" altLang="en-US" sz="706" b="1" dirty="0">
                <a:latin typeface="+mn-lt"/>
              </a:rPr>
              <a:t>Verification Testing</a:t>
            </a:r>
          </a:p>
        </p:txBody>
      </p:sp>
      <p:sp>
        <p:nvSpPr>
          <p:cNvPr id="107911" name="AutoShape 1415"/>
          <p:cNvSpPr>
            <a:spLocks noChangeArrowheads="1"/>
          </p:cNvSpPr>
          <p:nvPr/>
        </p:nvSpPr>
        <p:spPr bwMode="auto">
          <a:xfrm rot="5312743" flipV="1">
            <a:off x="7261412" y="1613647"/>
            <a:ext cx="179294" cy="179294"/>
          </a:xfrm>
          <a:prstGeom prst="downArrow">
            <a:avLst>
              <a:gd name="adj1" fmla="val 60000"/>
              <a:gd name="adj2" fmla="val 39843"/>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912" name="AutoShape 1416"/>
          <p:cNvSpPr>
            <a:spLocks noChangeArrowheads="1"/>
          </p:cNvSpPr>
          <p:nvPr/>
        </p:nvSpPr>
        <p:spPr bwMode="auto">
          <a:xfrm rot="-27973308" flipH="1" flipV="1">
            <a:off x="7485529" y="1933949"/>
            <a:ext cx="179294" cy="179294"/>
          </a:xfrm>
          <a:prstGeom prst="downArrow">
            <a:avLst>
              <a:gd name="adj1" fmla="val 60000"/>
              <a:gd name="adj2" fmla="val 39843"/>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913" name="Line 1417"/>
          <p:cNvSpPr>
            <a:spLocks noChangeShapeType="1"/>
          </p:cNvSpPr>
          <p:nvPr/>
        </p:nvSpPr>
        <p:spPr bwMode="auto">
          <a:xfrm flipV="1">
            <a:off x="379133" y="3854824"/>
            <a:ext cx="860985" cy="0"/>
          </a:xfrm>
          <a:prstGeom prst="line">
            <a:avLst/>
          </a:prstGeom>
          <a:noFill/>
          <a:ln w="1905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7914" name="Rectangle 1418"/>
          <p:cNvSpPr>
            <a:spLocks noChangeArrowheads="1"/>
          </p:cNvSpPr>
          <p:nvPr/>
        </p:nvSpPr>
        <p:spPr bwMode="auto">
          <a:xfrm flipV="1">
            <a:off x="641537" y="3765176"/>
            <a:ext cx="450103" cy="224118"/>
          </a:xfrm>
          <a:prstGeom prst="rect">
            <a:avLst/>
          </a:prstGeom>
          <a:solidFill>
            <a:srgbClr val="FF9999"/>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eaLnBrk="1" hangingPunct="1"/>
            <a:r>
              <a:rPr lang="en-US" altLang="en-US" sz="588" b="1">
                <a:latin typeface="+mn-lt"/>
              </a:rPr>
              <a:t>Force</a:t>
            </a:r>
          </a:p>
          <a:p>
            <a:pPr algn="ctr" eaLnBrk="1" hangingPunct="1"/>
            <a:r>
              <a:rPr lang="en-US" altLang="en-US" sz="588" b="1">
                <a:latin typeface="+mn-lt"/>
              </a:rPr>
              <a:t>Transmission</a:t>
            </a:r>
          </a:p>
        </p:txBody>
      </p:sp>
      <p:sp>
        <p:nvSpPr>
          <p:cNvPr id="107916" name="Rectangle 1420"/>
          <p:cNvSpPr>
            <a:spLocks noChangeArrowheads="1"/>
          </p:cNvSpPr>
          <p:nvPr/>
        </p:nvSpPr>
        <p:spPr bwMode="auto">
          <a:xfrm flipV="1">
            <a:off x="1150471" y="3765176"/>
            <a:ext cx="322169" cy="224118"/>
          </a:xfrm>
          <a:prstGeom prst="rect">
            <a:avLst/>
          </a:prstGeom>
          <a:solidFill>
            <a:srgbClr val="FF9999"/>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eaLnBrk="1" hangingPunct="1"/>
            <a:r>
              <a:rPr lang="en-US" altLang="en-US" sz="588" b="1">
                <a:latin typeface="+mn-lt"/>
              </a:rPr>
              <a:t>Hole</a:t>
            </a:r>
          </a:p>
          <a:p>
            <a:pPr algn="ctr" eaLnBrk="1" hangingPunct="1"/>
            <a:r>
              <a:rPr lang="en-US" altLang="en-US" sz="588" b="1">
                <a:latin typeface="+mn-lt"/>
              </a:rPr>
              <a:t>Forming</a:t>
            </a:r>
          </a:p>
        </p:txBody>
      </p:sp>
      <p:sp>
        <p:nvSpPr>
          <p:cNvPr id="107917" name="Rectangle 1421"/>
          <p:cNvSpPr>
            <a:spLocks noChangeArrowheads="1"/>
          </p:cNvSpPr>
          <p:nvPr/>
        </p:nvSpPr>
        <p:spPr bwMode="auto">
          <a:xfrm flipV="1">
            <a:off x="89647" y="3765176"/>
            <a:ext cx="493059" cy="224118"/>
          </a:xfrm>
          <a:prstGeom prst="rect">
            <a:avLst/>
          </a:prstGeom>
          <a:solidFill>
            <a:srgbClr val="FF9999"/>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eaLnBrk="1" hangingPunct="1"/>
            <a:r>
              <a:rPr lang="en-US" altLang="en-US" sz="588" b="1">
                <a:latin typeface="+mn-lt"/>
              </a:rPr>
              <a:t>Handle/</a:t>
            </a:r>
          </a:p>
          <a:p>
            <a:pPr algn="ctr" eaLnBrk="1" hangingPunct="1"/>
            <a:r>
              <a:rPr lang="en-US" altLang="en-US" sz="588" b="1">
                <a:latin typeface="+mn-lt"/>
              </a:rPr>
              <a:t>Force Applier</a:t>
            </a:r>
          </a:p>
        </p:txBody>
      </p:sp>
      <p:sp>
        <p:nvSpPr>
          <p:cNvPr id="107918" name="AutoShape 1422"/>
          <p:cNvSpPr>
            <a:spLocks noChangeArrowheads="1"/>
          </p:cNvSpPr>
          <p:nvPr/>
        </p:nvSpPr>
        <p:spPr bwMode="auto">
          <a:xfrm rot="-19995974" flipH="1" flipV="1">
            <a:off x="1389529" y="3496235"/>
            <a:ext cx="179294" cy="179294"/>
          </a:xfrm>
          <a:prstGeom prst="downArrow">
            <a:avLst>
              <a:gd name="adj1" fmla="val 60000"/>
              <a:gd name="adj2" fmla="val 39843"/>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919" name="AutoShape 1423"/>
          <p:cNvSpPr>
            <a:spLocks noChangeArrowheads="1"/>
          </p:cNvSpPr>
          <p:nvPr/>
        </p:nvSpPr>
        <p:spPr bwMode="auto">
          <a:xfrm>
            <a:off x="2151529" y="5602941"/>
            <a:ext cx="493059" cy="403412"/>
          </a:xfrm>
          <a:prstGeom prst="diamond">
            <a:avLst/>
          </a:prstGeom>
          <a:gradFill rotWithShape="1">
            <a:gsLst>
              <a:gs pos="0">
                <a:schemeClr val="accent2">
                  <a:gamma/>
                  <a:shade val="56078"/>
                  <a:invGamma/>
                </a:schemeClr>
              </a:gs>
              <a:gs pos="50000">
                <a:schemeClr val="accent2"/>
              </a:gs>
              <a:gs pos="100000">
                <a:schemeClr val="accent2">
                  <a:gamma/>
                  <a:shade val="56078"/>
                  <a:invGamma/>
                </a:schemeClr>
              </a:gs>
            </a:gsLst>
            <a:lin ang="27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41" b="1">
                <a:solidFill>
                  <a:schemeClr val="bg1"/>
                </a:solidFill>
                <a:effectLst>
                  <a:outerShdw blurRad="38100" dist="38100" dir="2700000" algn="tl">
                    <a:srgbClr val="000000"/>
                  </a:outerShdw>
                </a:effectLst>
                <a:latin typeface="+mn-lt"/>
              </a:rPr>
              <a:t>TDR1</a:t>
            </a:r>
          </a:p>
        </p:txBody>
      </p:sp>
      <p:sp>
        <p:nvSpPr>
          <p:cNvPr id="107925" name="AutoShape 1429"/>
          <p:cNvSpPr>
            <a:spLocks noChangeArrowheads="1"/>
          </p:cNvSpPr>
          <p:nvPr/>
        </p:nvSpPr>
        <p:spPr bwMode="auto">
          <a:xfrm>
            <a:off x="8695765" y="4578537"/>
            <a:ext cx="403412" cy="358588"/>
          </a:xfrm>
          <a:prstGeom prst="hexagon">
            <a:avLst>
              <a:gd name="adj" fmla="val 28125"/>
              <a:gd name="vf" fmla="val 115470"/>
            </a:avLst>
          </a:prstGeom>
          <a:gradFill rotWithShape="0">
            <a:gsLst>
              <a:gs pos="0">
                <a:schemeClr val="accent2"/>
              </a:gs>
              <a:gs pos="50000">
                <a:srgbClr val="6666FF"/>
              </a:gs>
              <a:gs pos="100000">
                <a:schemeClr val="accent2"/>
              </a:gs>
            </a:gsLst>
            <a:lin ang="0" scaled="1"/>
          </a:gradFill>
          <a:ln w="158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176" b="1">
                <a:solidFill>
                  <a:schemeClr val="bg1"/>
                </a:solidFill>
                <a:effectLst>
                  <a:outerShdw blurRad="38100" dist="38100" dir="2700000" algn="tl">
                    <a:srgbClr val="000000"/>
                  </a:outerShdw>
                </a:effectLst>
                <a:latin typeface="+mn-lt"/>
              </a:rPr>
              <a:t>G4</a:t>
            </a:r>
          </a:p>
        </p:txBody>
      </p:sp>
      <p:sp>
        <p:nvSpPr>
          <p:cNvPr id="107926" name="AutoShape 1430"/>
          <p:cNvSpPr>
            <a:spLocks noChangeArrowheads="1"/>
          </p:cNvSpPr>
          <p:nvPr/>
        </p:nvSpPr>
        <p:spPr bwMode="auto">
          <a:xfrm>
            <a:off x="5692588" y="5737412"/>
            <a:ext cx="403412" cy="358588"/>
          </a:xfrm>
          <a:prstGeom prst="hexagon">
            <a:avLst>
              <a:gd name="adj" fmla="val 28125"/>
              <a:gd name="vf" fmla="val 115470"/>
            </a:avLst>
          </a:prstGeom>
          <a:gradFill rotWithShape="0">
            <a:gsLst>
              <a:gs pos="0">
                <a:schemeClr val="accent2"/>
              </a:gs>
              <a:gs pos="50000">
                <a:srgbClr val="6666FF"/>
              </a:gs>
              <a:gs pos="100000">
                <a:schemeClr val="accent2"/>
              </a:gs>
            </a:gsLst>
            <a:lin ang="0" scaled="1"/>
          </a:gradFill>
          <a:ln w="158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176" b="1">
                <a:solidFill>
                  <a:schemeClr val="bg1"/>
                </a:solidFill>
                <a:effectLst>
                  <a:outerShdw blurRad="38100" dist="38100" dir="2700000" algn="tl">
                    <a:srgbClr val="000000"/>
                  </a:outerShdw>
                </a:effectLst>
                <a:latin typeface="+mn-lt"/>
              </a:rPr>
              <a:t>G3</a:t>
            </a:r>
          </a:p>
        </p:txBody>
      </p:sp>
      <p:sp>
        <p:nvSpPr>
          <p:cNvPr id="107927" name="AutoShape 1431"/>
          <p:cNvSpPr>
            <a:spLocks noChangeArrowheads="1"/>
          </p:cNvSpPr>
          <p:nvPr/>
        </p:nvSpPr>
        <p:spPr bwMode="auto">
          <a:xfrm>
            <a:off x="2599765" y="5737412"/>
            <a:ext cx="403412" cy="358588"/>
          </a:xfrm>
          <a:prstGeom prst="hexagon">
            <a:avLst>
              <a:gd name="adj" fmla="val 28125"/>
              <a:gd name="vf" fmla="val 115470"/>
            </a:avLst>
          </a:prstGeom>
          <a:gradFill rotWithShape="0">
            <a:gsLst>
              <a:gs pos="0">
                <a:schemeClr val="accent2"/>
              </a:gs>
              <a:gs pos="50000">
                <a:srgbClr val="6666FF"/>
              </a:gs>
              <a:gs pos="100000">
                <a:schemeClr val="accent2"/>
              </a:gs>
            </a:gsLst>
            <a:lin ang="0" scaled="1"/>
          </a:gradFill>
          <a:ln w="158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176" b="1">
                <a:solidFill>
                  <a:schemeClr val="bg1"/>
                </a:solidFill>
                <a:effectLst>
                  <a:outerShdw blurRad="38100" dist="38100" dir="2700000" algn="tl">
                    <a:srgbClr val="000000"/>
                  </a:outerShdw>
                </a:effectLst>
                <a:latin typeface="+mn-lt"/>
              </a:rPr>
              <a:t>G2</a:t>
            </a:r>
          </a:p>
        </p:txBody>
      </p:sp>
      <p:sp>
        <p:nvSpPr>
          <p:cNvPr id="107928" name="AutoShape 1432"/>
          <p:cNvSpPr>
            <a:spLocks noChangeArrowheads="1"/>
          </p:cNvSpPr>
          <p:nvPr/>
        </p:nvSpPr>
        <p:spPr bwMode="auto">
          <a:xfrm>
            <a:off x="5602941" y="2375647"/>
            <a:ext cx="493059" cy="403412"/>
          </a:xfrm>
          <a:prstGeom prst="diamond">
            <a:avLst/>
          </a:prstGeom>
          <a:gradFill rotWithShape="1">
            <a:gsLst>
              <a:gs pos="0">
                <a:schemeClr val="accent2">
                  <a:gamma/>
                  <a:shade val="56078"/>
                  <a:invGamma/>
                </a:schemeClr>
              </a:gs>
              <a:gs pos="50000">
                <a:schemeClr val="accent2"/>
              </a:gs>
              <a:gs pos="100000">
                <a:schemeClr val="accent2">
                  <a:gamma/>
                  <a:shade val="56078"/>
                  <a:invGamma/>
                </a:schemeClr>
              </a:gs>
            </a:gsLst>
            <a:lin ang="27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41" b="1">
                <a:solidFill>
                  <a:schemeClr val="bg1"/>
                </a:solidFill>
                <a:effectLst>
                  <a:outerShdw blurRad="38100" dist="38100" dir="2700000" algn="tl">
                    <a:srgbClr val="000000"/>
                  </a:outerShdw>
                </a:effectLst>
                <a:latin typeface="+mn-lt"/>
              </a:rPr>
              <a:t>TDR2</a:t>
            </a:r>
          </a:p>
        </p:txBody>
      </p:sp>
      <p:sp>
        <p:nvSpPr>
          <p:cNvPr id="107929" name="AutoShape 1433"/>
          <p:cNvSpPr>
            <a:spLocks noChangeArrowheads="1"/>
          </p:cNvSpPr>
          <p:nvPr/>
        </p:nvSpPr>
        <p:spPr bwMode="auto">
          <a:xfrm>
            <a:off x="8606118" y="1978772"/>
            <a:ext cx="493059" cy="403412"/>
          </a:xfrm>
          <a:prstGeom prst="diamond">
            <a:avLst/>
          </a:prstGeom>
          <a:gradFill rotWithShape="1">
            <a:gsLst>
              <a:gs pos="0">
                <a:schemeClr val="accent2">
                  <a:gamma/>
                  <a:shade val="56078"/>
                  <a:invGamma/>
                </a:schemeClr>
              </a:gs>
              <a:gs pos="50000">
                <a:schemeClr val="accent2"/>
              </a:gs>
              <a:gs pos="100000">
                <a:schemeClr val="accent2">
                  <a:gamma/>
                  <a:shade val="56078"/>
                  <a:invGamma/>
                </a:schemeClr>
              </a:gs>
            </a:gsLst>
            <a:lin ang="27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41" b="1">
                <a:solidFill>
                  <a:schemeClr val="bg1"/>
                </a:solidFill>
                <a:effectLst>
                  <a:outerShdw blurRad="38100" dist="38100" dir="2700000" algn="tl">
                    <a:srgbClr val="000000"/>
                  </a:outerShdw>
                </a:effectLst>
                <a:latin typeface="+mn-lt"/>
              </a:rPr>
              <a:t>TDR3</a:t>
            </a:r>
          </a:p>
        </p:txBody>
      </p:sp>
      <p:grpSp>
        <p:nvGrpSpPr>
          <p:cNvPr id="107931" name="Group 1435"/>
          <p:cNvGrpSpPr>
            <a:grpSpLocks/>
          </p:cNvGrpSpPr>
          <p:nvPr/>
        </p:nvGrpSpPr>
        <p:grpSpPr bwMode="auto">
          <a:xfrm>
            <a:off x="179291" y="5234081"/>
            <a:ext cx="771338" cy="313765"/>
            <a:chOff x="7104" y="1248"/>
            <a:chExt cx="826" cy="336"/>
          </a:xfrm>
        </p:grpSpPr>
        <p:grpSp>
          <p:nvGrpSpPr>
            <p:cNvPr id="107932" name="Group 1436"/>
            <p:cNvGrpSpPr>
              <a:grpSpLocks/>
            </p:cNvGrpSpPr>
            <p:nvPr/>
          </p:nvGrpSpPr>
          <p:grpSpPr bwMode="auto">
            <a:xfrm>
              <a:off x="7104" y="1248"/>
              <a:ext cx="720" cy="336"/>
              <a:chOff x="624" y="3552"/>
              <a:chExt cx="720" cy="336"/>
            </a:xfrm>
          </p:grpSpPr>
          <p:sp>
            <p:nvSpPr>
              <p:cNvPr id="107933" name="Rectangle 1437"/>
              <p:cNvSpPr>
                <a:spLocks noChangeArrowheads="1"/>
              </p:cNvSpPr>
              <p:nvPr/>
            </p:nvSpPr>
            <p:spPr bwMode="auto">
              <a:xfrm>
                <a:off x="964" y="3600"/>
                <a:ext cx="380" cy="288"/>
              </a:xfrm>
              <a:prstGeom prst="rect">
                <a:avLst/>
              </a:prstGeom>
              <a:solidFill>
                <a:srgbClr val="C0C0C0"/>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7934" name="Line 1438"/>
              <p:cNvSpPr>
                <a:spLocks noChangeShapeType="1"/>
              </p:cNvSpPr>
              <p:nvPr/>
            </p:nvSpPr>
            <p:spPr bwMode="auto">
              <a:xfrm>
                <a:off x="624" y="3600"/>
                <a:ext cx="72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7935" name="Line 1439"/>
              <p:cNvSpPr>
                <a:spLocks noChangeShapeType="1"/>
              </p:cNvSpPr>
              <p:nvPr/>
            </p:nvSpPr>
            <p:spPr bwMode="auto">
              <a:xfrm>
                <a:off x="956" y="3552"/>
                <a:ext cx="0" cy="336"/>
              </a:xfrm>
              <a:prstGeom prst="line">
                <a:avLst/>
              </a:prstGeom>
              <a:noFill/>
              <a:ln w="1905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7936" name="Rectangle 1440"/>
              <p:cNvSpPr>
                <a:spLocks noChangeArrowheads="1"/>
              </p:cNvSpPr>
              <p:nvPr/>
            </p:nvSpPr>
            <p:spPr bwMode="auto">
              <a:xfrm>
                <a:off x="624" y="3552"/>
                <a:ext cx="720" cy="336"/>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altLang="en-US" sz="588" b="1">
                  <a:latin typeface="+mn-lt"/>
                </a:endParaRPr>
              </a:p>
            </p:txBody>
          </p:sp>
        </p:grpSp>
        <p:sp>
          <p:nvSpPr>
            <p:cNvPr id="107937" name="Text Box 1441"/>
            <p:cNvSpPr txBox="1">
              <a:spLocks noChangeArrowheads="1"/>
            </p:cNvSpPr>
            <p:nvPr/>
          </p:nvSpPr>
          <p:spPr bwMode="auto">
            <a:xfrm>
              <a:off x="7415" y="1283"/>
              <a:ext cx="515" cy="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lnSpc>
                  <a:spcPct val="85000"/>
                </a:lnSpc>
              </a:pPr>
              <a:r>
                <a:rPr lang="en-US" altLang="en-US" sz="471" b="1">
                  <a:latin typeface="+mn-lt"/>
                </a:rPr>
                <a:t>CTQ </a:t>
              </a:r>
            </a:p>
            <a:p>
              <a:pPr algn="ctr" eaLnBrk="1" hangingPunct="1">
                <a:lnSpc>
                  <a:spcPct val="85000"/>
                </a:lnSpc>
              </a:pPr>
              <a:r>
                <a:rPr lang="en-US" altLang="en-US" sz="471" b="1">
                  <a:latin typeface="+mn-lt"/>
                </a:rPr>
                <a:t>Design </a:t>
              </a:r>
            </a:p>
            <a:p>
              <a:pPr algn="ctr" eaLnBrk="1" hangingPunct="1">
                <a:lnSpc>
                  <a:spcPct val="85000"/>
                </a:lnSpc>
              </a:pPr>
              <a:r>
                <a:rPr lang="en-US" altLang="en-US" sz="471" b="1">
                  <a:latin typeface="+mn-lt"/>
                </a:rPr>
                <a:t>Scorecard</a:t>
              </a:r>
              <a:endParaRPr lang="en-US" altLang="en-US" sz="471">
                <a:latin typeface="+mn-lt"/>
              </a:endParaRPr>
            </a:p>
          </p:txBody>
        </p:sp>
      </p:grpSp>
      <p:pic>
        <p:nvPicPr>
          <p:cNvPr id="107938" name="Picture 1442" descr="j023098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61647" y="4751295"/>
            <a:ext cx="448235" cy="390338"/>
          </a:xfrm>
          <a:prstGeom prst="rect">
            <a:avLst/>
          </a:prstGeom>
          <a:noFill/>
          <a:extLst>
            <a:ext uri="{909E8E84-426E-40DD-AFC4-6F175D3DCCD1}">
              <a14:hiddenFill xmlns:a14="http://schemas.microsoft.com/office/drawing/2010/main">
                <a:solidFill>
                  <a:srgbClr val="FFFFFF"/>
                </a:solidFill>
              </a14:hiddenFill>
            </a:ext>
          </a:extLst>
        </p:spPr>
      </p:pic>
      <p:pic>
        <p:nvPicPr>
          <p:cNvPr id="107941" name="Picture 1445" descr="j02341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54706" y="1580030"/>
            <a:ext cx="762000" cy="526676"/>
          </a:xfrm>
          <a:prstGeom prst="rect">
            <a:avLst/>
          </a:prstGeom>
          <a:noFill/>
          <a:extLst>
            <a:ext uri="{909E8E84-426E-40DD-AFC4-6F175D3DCCD1}">
              <a14:hiddenFill xmlns:a14="http://schemas.microsoft.com/office/drawing/2010/main">
                <a:solidFill>
                  <a:srgbClr val="FFFFFF"/>
                </a:solidFill>
              </a14:hiddenFill>
            </a:ext>
          </a:extLst>
        </p:spPr>
      </p:pic>
      <p:pic>
        <p:nvPicPr>
          <p:cNvPr id="107942" name="Picture 1446" descr="j023361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799294" y="1568824"/>
            <a:ext cx="762000" cy="566831"/>
          </a:xfrm>
          <a:prstGeom prst="rect">
            <a:avLst/>
          </a:prstGeom>
          <a:noFill/>
          <a:extLst>
            <a:ext uri="{909E8E84-426E-40DD-AFC4-6F175D3DCCD1}">
              <a14:hiddenFill xmlns:a14="http://schemas.microsoft.com/office/drawing/2010/main">
                <a:solidFill>
                  <a:srgbClr val="FFFFFF"/>
                </a:solidFill>
              </a14:hiddenFill>
            </a:ext>
          </a:extLst>
        </p:spPr>
      </p:pic>
      <p:pic>
        <p:nvPicPr>
          <p:cNvPr id="107943" name="Picture 1447" descr="j028084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78589" y="4840941"/>
            <a:ext cx="946897" cy="1012265"/>
          </a:xfrm>
          <a:prstGeom prst="rect">
            <a:avLst/>
          </a:prstGeom>
          <a:noFill/>
          <a:extLst>
            <a:ext uri="{909E8E84-426E-40DD-AFC4-6F175D3DCCD1}">
              <a14:hiddenFill xmlns:a14="http://schemas.microsoft.com/office/drawing/2010/main">
                <a:solidFill>
                  <a:srgbClr val="FFFFFF"/>
                </a:solidFill>
              </a14:hiddenFill>
            </a:ext>
          </a:extLst>
        </p:spPr>
      </p:pic>
      <p:sp>
        <p:nvSpPr>
          <p:cNvPr id="620" name="Rounded Rectangle 619"/>
          <p:cNvSpPr/>
          <p:nvPr/>
        </p:nvSpPr>
        <p:spPr bwMode="auto">
          <a:xfrm>
            <a:off x="119270" y="2483971"/>
            <a:ext cx="1275555" cy="1127125"/>
          </a:xfrm>
          <a:prstGeom prst="roundRect">
            <a:avLst/>
          </a:prstGeom>
          <a:noFill/>
          <a:ln w="5715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mn-lt"/>
            </a:endParaRPr>
          </a:p>
        </p:txBody>
      </p:sp>
      <p:sp>
        <p:nvSpPr>
          <p:cNvPr id="621" name="Rounded Rectangle 620"/>
          <p:cNvSpPr/>
          <p:nvPr/>
        </p:nvSpPr>
        <p:spPr bwMode="auto">
          <a:xfrm>
            <a:off x="4139202" y="1468273"/>
            <a:ext cx="1233081" cy="984330"/>
          </a:xfrm>
          <a:prstGeom prst="roundRect">
            <a:avLst/>
          </a:prstGeom>
          <a:noFill/>
          <a:ln w="5715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mn-lt"/>
            </a:endParaRPr>
          </a:p>
        </p:txBody>
      </p:sp>
      <p:sp>
        <p:nvSpPr>
          <p:cNvPr id="2" name="Title 1"/>
          <p:cNvSpPr>
            <a:spLocks noGrp="1"/>
          </p:cNvSpPr>
          <p:nvPr>
            <p:ph type="title"/>
          </p:nvPr>
        </p:nvSpPr>
        <p:spPr>
          <a:xfrm>
            <a:off x="134470" y="112966"/>
            <a:ext cx="6442075" cy="601662"/>
          </a:xfrm>
        </p:spPr>
        <p:txBody>
          <a:bodyPr/>
          <a:lstStyle/>
          <a:p>
            <a:r>
              <a:rPr lang="en-US" dirty="0"/>
              <a:t>Driving Requirements Into Product Design</a:t>
            </a:r>
          </a:p>
        </p:txBody>
      </p:sp>
      <p:grpSp>
        <p:nvGrpSpPr>
          <p:cNvPr id="622" name="Group 1303"/>
          <p:cNvGrpSpPr>
            <a:grpSpLocks/>
          </p:cNvGrpSpPr>
          <p:nvPr/>
        </p:nvGrpSpPr>
        <p:grpSpPr bwMode="auto">
          <a:xfrm>
            <a:off x="4426018" y="1654476"/>
            <a:ext cx="537882" cy="493059"/>
            <a:chOff x="336" y="2016"/>
            <a:chExt cx="576" cy="528"/>
          </a:xfrm>
        </p:grpSpPr>
        <p:sp>
          <p:nvSpPr>
            <p:cNvPr id="623" name="Rectangle 1304"/>
            <p:cNvSpPr>
              <a:spLocks noChangeArrowheads="1"/>
            </p:cNvSpPr>
            <p:nvPr/>
          </p:nvSpPr>
          <p:spPr bwMode="auto">
            <a:xfrm>
              <a:off x="336" y="2182"/>
              <a:ext cx="576" cy="249"/>
            </a:xfrm>
            <a:prstGeom prst="rect">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altLang="en-US" sz="588" b="1">
                <a:latin typeface="+mn-lt"/>
              </a:endParaRPr>
            </a:p>
          </p:txBody>
        </p:sp>
        <p:sp>
          <p:nvSpPr>
            <p:cNvPr id="624" name="AutoShape 1305"/>
            <p:cNvSpPr>
              <a:spLocks noChangeArrowheads="1"/>
            </p:cNvSpPr>
            <p:nvPr/>
          </p:nvSpPr>
          <p:spPr bwMode="auto">
            <a:xfrm>
              <a:off x="480" y="2016"/>
              <a:ext cx="336" cy="166"/>
            </a:xfrm>
            <a:prstGeom prst="triangle">
              <a:avLst>
                <a:gd name="adj" fmla="val 50000"/>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625" name="Line 1306"/>
            <p:cNvSpPr>
              <a:spLocks noChangeShapeType="1"/>
            </p:cNvSpPr>
            <p:nvPr/>
          </p:nvSpPr>
          <p:spPr bwMode="auto">
            <a:xfrm>
              <a:off x="336" y="2251"/>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626" name="Line 1307"/>
            <p:cNvSpPr>
              <a:spLocks noChangeShapeType="1"/>
            </p:cNvSpPr>
            <p:nvPr/>
          </p:nvSpPr>
          <p:spPr bwMode="auto">
            <a:xfrm>
              <a:off x="336" y="2309"/>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627" name="Line 1308"/>
            <p:cNvSpPr>
              <a:spLocks noChangeShapeType="1"/>
            </p:cNvSpPr>
            <p:nvPr/>
          </p:nvSpPr>
          <p:spPr bwMode="auto">
            <a:xfrm>
              <a:off x="336" y="2368"/>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628" name="Rectangle 1309"/>
            <p:cNvSpPr>
              <a:spLocks noChangeArrowheads="1"/>
            </p:cNvSpPr>
            <p:nvPr/>
          </p:nvSpPr>
          <p:spPr bwMode="auto">
            <a:xfrm>
              <a:off x="480" y="2182"/>
              <a:ext cx="336" cy="362"/>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588" b="1" dirty="0">
                  <a:latin typeface="+mn-lt"/>
                </a:rPr>
                <a:t>HOQ-3</a:t>
              </a:r>
            </a:p>
          </p:txBody>
        </p:sp>
        <p:sp>
          <p:nvSpPr>
            <p:cNvPr id="629" name="Rectangle 1310"/>
            <p:cNvSpPr>
              <a:spLocks noChangeArrowheads="1"/>
            </p:cNvSpPr>
            <p:nvPr/>
          </p:nvSpPr>
          <p:spPr bwMode="auto">
            <a:xfrm>
              <a:off x="480" y="2428"/>
              <a:ext cx="336" cy="116"/>
            </a:xfrm>
            <a:prstGeom prst="rect">
              <a:avLst/>
            </a:prstGeom>
            <a:solidFill>
              <a:srgbClr val="C0C0C0"/>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grpSp>
      <p:sp>
        <p:nvSpPr>
          <p:cNvPr id="630" name="Text Box 1313"/>
          <p:cNvSpPr txBox="1">
            <a:spLocks noChangeArrowheads="1"/>
          </p:cNvSpPr>
          <p:nvPr/>
        </p:nvSpPr>
        <p:spPr bwMode="auto">
          <a:xfrm>
            <a:off x="4116761" y="1515269"/>
            <a:ext cx="1303618" cy="200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r>
              <a:rPr lang="en-US" altLang="en-US" sz="706" b="1" dirty="0">
                <a:latin typeface="+mn-lt"/>
              </a:rPr>
              <a:t>Subsystem Requirements</a:t>
            </a:r>
          </a:p>
        </p:txBody>
      </p:sp>
      <p:grpSp>
        <p:nvGrpSpPr>
          <p:cNvPr id="3" name="Group 2"/>
          <p:cNvGrpSpPr/>
          <p:nvPr/>
        </p:nvGrpSpPr>
        <p:grpSpPr>
          <a:xfrm>
            <a:off x="4241120" y="1737274"/>
            <a:ext cx="142875" cy="268007"/>
            <a:chOff x="400797" y="2788584"/>
            <a:chExt cx="142875" cy="268007"/>
          </a:xfrm>
        </p:grpSpPr>
        <p:sp>
          <p:nvSpPr>
            <p:cNvPr id="632" name="Line 1312"/>
            <p:cNvSpPr>
              <a:spLocks noChangeShapeType="1"/>
            </p:cNvSpPr>
            <p:nvPr/>
          </p:nvSpPr>
          <p:spPr bwMode="auto">
            <a:xfrm>
              <a:off x="400797" y="2970679"/>
              <a:ext cx="142875" cy="85912"/>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633" name="Line 1314"/>
            <p:cNvSpPr>
              <a:spLocks noChangeShapeType="1"/>
            </p:cNvSpPr>
            <p:nvPr/>
          </p:nvSpPr>
          <p:spPr bwMode="auto">
            <a:xfrm flipH="1">
              <a:off x="400797" y="2788584"/>
              <a:ext cx="88714" cy="182095"/>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grpSp>
      <p:sp>
        <p:nvSpPr>
          <p:cNvPr id="635" name="Rounded Rectangle 634"/>
          <p:cNvSpPr/>
          <p:nvPr/>
        </p:nvSpPr>
        <p:spPr bwMode="auto">
          <a:xfrm>
            <a:off x="3312276" y="2712658"/>
            <a:ext cx="1269985" cy="973513"/>
          </a:xfrm>
          <a:prstGeom prst="roundRect">
            <a:avLst/>
          </a:prstGeom>
          <a:noFill/>
          <a:ln w="5715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mn-lt"/>
            </a:endParaRPr>
          </a:p>
        </p:txBody>
      </p:sp>
    </p:spTree>
    <p:extLst>
      <p:ext uri="{BB962C8B-B14F-4D97-AF65-F5344CB8AC3E}">
        <p14:creationId xmlns:p14="http://schemas.microsoft.com/office/powerpoint/2010/main" val="2378992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20"/>
                                        </p:tgtEl>
                                        <p:attrNameLst>
                                          <p:attrName>style.visibility</p:attrName>
                                        </p:attrNameLst>
                                      </p:cBhvr>
                                      <p:to>
                                        <p:strVal val="visible"/>
                                      </p:to>
                                    </p:set>
                                    <p:animEffect transition="in" filter="circle(in)">
                                      <p:cBhvr>
                                        <p:cTn id="7" dur="2000"/>
                                        <p:tgtEl>
                                          <p:spTgt spid="62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21"/>
                                        </p:tgtEl>
                                        <p:attrNameLst>
                                          <p:attrName>style.visibility</p:attrName>
                                        </p:attrNameLst>
                                      </p:cBhvr>
                                      <p:to>
                                        <p:strVal val="visible"/>
                                      </p:to>
                                    </p:set>
                                    <p:animEffect transition="in" filter="circle(in)">
                                      <p:cBhvr>
                                        <p:cTn id="12" dur="2000"/>
                                        <p:tgtEl>
                                          <p:spTgt spid="6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35"/>
                                        </p:tgtEl>
                                        <p:attrNameLst>
                                          <p:attrName>style.visibility</p:attrName>
                                        </p:attrNameLst>
                                      </p:cBhvr>
                                      <p:to>
                                        <p:strVal val="visible"/>
                                      </p:to>
                                    </p:set>
                                    <p:animEffect transition="in" filter="circle(in)">
                                      <p:cBhvr>
                                        <p:cTn id="17" dur="2000"/>
                                        <p:tgtEl>
                                          <p:spTgt spid="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0" grpId="0" animBg="1"/>
      <p:bldP spid="621" grpId="0" animBg="1"/>
      <p:bldP spid="635"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r>
              <a:rPr lang="en-US">
                <a:latin typeface="+mn-lt"/>
              </a:rPr>
              <a:t>“Simple” Cascade Example</a:t>
            </a:r>
          </a:p>
        </p:txBody>
      </p:sp>
      <p:sp>
        <p:nvSpPr>
          <p:cNvPr id="19460" name="Rectangle 3"/>
          <p:cNvSpPr>
            <a:spLocks noChangeArrowheads="1"/>
          </p:cNvSpPr>
          <p:nvPr/>
        </p:nvSpPr>
        <p:spPr bwMode="auto">
          <a:xfrm>
            <a:off x="152400" y="803275"/>
            <a:ext cx="8839200"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l">
              <a:spcBef>
                <a:spcPct val="20000"/>
              </a:spcBef>
            </a:pPr>
            <a:r>
              <a:rPr lang="en-US" sz="2000" b="1" i="1" dirty="0">
                <a:latin typeface="+mn-lt"/>
              </a:rPr>
              <a:t>“Subsystem Requirements to Parts Characteristics”</a:t>
            </a:r>
            <a:endParaRPr lang="en-US" sz="2000" b="1" dirty="0">
              <a:latin typeface="+mn-lt"/>
            </a:endParaRPr>
          </a:p>
        </p:txBody>
      </p:sp>
      <p:sp>
        <p:nvSpPr>
          <p:cNvPr id="654340" name="Rectangle 4"/>
          <p:cNvSpPr>
            <a:spLocks noChangeArrowheads="1"/>
          </p:cNvSpPr>
          <p:nvPr/>
        </p:nvSpPr>
        <p:spPr bwMode="auto">
          <a:xfrm>
            <a:off x="1149350" y="1470025"/>
            <a:ext cx="1136650" cy="685800"/>
          </a:xfrm>
          <a:prstGeom prst="rect">
            <a:avLst/>
          </a:prstGeom>
          <a:solidFill>
            <a:srgbClr val="FFFF00"/>
          </a:solidFill>
          <a:ln w="28575">
            <a:solidFill>
              <a:srgbClr val="FF3300"/>
            </a:solidFill>
            <a:miter lim="800000"/>
            <a:headEnd/>
            <a:tailEnd/>
          </a:ln>
          <a:effectLst/>
        </p:spPr>
        <p:txBody>
          <a:bodyPr wrap="none" anchor="ctr"/>
          <a:lstStyle/>
          <a:p>
            <a:pPr>
              <a:defRPr/>
            </a:pPr>
            <a:r>
              <a:rPr lang="en-US" sz="1400" b="1">
                <a:effectLst>
                  <a:outerShdw blurRad="38100" dist="38100" dir="2700000" algn="tl">
                    <a:srgbClr val="FFFFFF"/>
                  </a:outerShdw>
                </a:effectLst>
                <a:latin typeface="+mn-lt"/>
              </a:rPr>
              <a:t>Motor</a:t>
            </a:r>
          </a:p>
          <a:p>
            <a:pPr>
              <a:defRPr/>
            </a:pPr>
            <a:r>
              <a:rPr lang="en-US" sz="1400" b="1">
                <a:effectLst>
                  <a:outerShdw blurRad="38100" dist="38100" dir="2700000" algn="tl">
                    <a:srgbClr val="FFFFFF"/>
                  </a:outerShdw>
                </a:effectLst>
                <a:latin typeface="+mn-lt"/>
              </a:rPr>
              <a:t>Driver (MD)</a:t>
            </a:r>
          </a:p>
        </p:txBody>
      </p:sp>
      <p:sp>
        <p:nvSpPr>
          <p:cNvPr id="654341" name="Text Box 5"/>
          <p:cNvSpPr txBox="1">
            <a:spLocks noChangeArrowheads="1"/>
          </p:cNvSpPr>
          <p:nvPr/>
        </p:nvSpPr>
        <p:spPr bwMode="auto">
          <a:xfrm>
            <a:off x="2286000" y="1927225"/>
            <a:ext cx="1558440" cy="954107"/>
          </a:xfrm>
          <a:prstGeom prst="rect">
            <a:avLst/>
          </a:prstGeom>
          <a:noFill/>
          <a:ln w="12700">
            <a:noFill/>
            <a:miter lim="800000"/>
            <a:headEnd/>
            <a:tailEnd/>
          </a:ln>
          <a:effectLst/>
        </p:spPr>
        <p:txBody>
          <a:bodyPr wrap="none">
            <a:spAutoFit/>
          </a:bodyPr>
          <a:lstStyle/>
          <a:p>
            <a:pPr algn="l">
              <a:buFontTx/>
              <a:buChar char="•"/>
              <a:defRPr/>
            </a:pPr>
            <a:r>
              <a:rPr lang="en-US" sz="1400" b="1">
                <a:effectLst>
                  <a:outerShdw blurRad="38100" dist="38100" dir="2700000" algn="tl">
                    <a:srgbClr val="C0C0C0"/>
                  </a:outerShdw>
                </a:effectLst>
                <a:latin typeface="+mn-lt"/>
              </a:rPr>
              <a:t>Torque</a:t>
            </a:r>
          </a:p>
          <a:p>
            <a:pPr algn="l">
              <a:buFontTx/>
              <a:buChar char="•"/>
              <a:defRPr/>
            </a:pPr>
            <a:r>
              <a:rPr lang="en-US" sz="1400" b="1">
                <a:effectLst>
                  <a:outerShdw blurRad="38100" dist="38100" dir="2700000" algn="tl">
                    <a:srgbClr val="C0C0C0"/>
                  </a:outerShdw>
                </a:effectLst>
                <a:latin typeface="+mn-lt"/>
              </a:rPr>
              <a:t>Rotation Speed</a:t>
            </a:r>
          </a:p>
          <a:p>
            <a:pPr algn="l">
              <a:buFontTx/>
              <a:buChar char="•"/>
              <a:defRPr/>
            </a:pPr>
            <a:r>
              <a:rPr lang="en-US" sz="1400" b="1">
                <a:effectLst>
                  <a:outerShdw blurRad="38100" dist="38100" dir="2700000" algn="tl">
                    <a:srgbClr val="C0C0C0"/>
                  </a:outerShdw>
                </a:effectLst>
                <a:latin typeface="+mn-lt"/>
              </a:rPr>
              <a:t>Weight</a:t>
            </a:r>
          </a:p>
          <a:p>
            <a:pPr algn="l">
              <a:buFontTx/>
              <a:buChar char="•"/>
              <a:defRPr/>
            </a:pPr>
            <a:r>
              <a:rPr lang="en-US" sz="1400" b="1">
                <a:effectLst>
                  <a:outerShdw blurRad="38100" dist="38100" dir="2700000" algn="tl">
                    <a:srgbClr val="C0C0C0"/>
                  </a:outerShdw>
                </a:effectLst>
                <a:latin typeface="+mn-lt"/>
              </a:rPr>
              <a:t>Size</a:t>
            </a:r>
          </a:p>
        </p:txBody>
      </p:sp>
      <p:sp>
        <p:nvSpPr>
          <p:cNvPr id="654342" name="Rectangle 6"/>
          <p:cNvSpPr>
            <a:spLocks noChangeArrowheads="1"/>
          </p:cNvSpPr>
          <p:nvPr/>
        </p:nvSpPr>
        <p:spPr bwMode="auto">
          <a:xfrm>
            <a:off x="641350" y="5478462"/>
            <a:ext cx="6705600" cy="330200"/>
          </a:xfrm>
          <a:prstGeom prst="rect">
            <a:avLst/>
          </a:prstGeom>
          <a:noFill/>
          <a:ln w="19050">
            <a:solidFill>
              <a:schemeClr val="tx1"/>
            </a:solidFill>
            <a:miter lim="800000"/>
            <a:headEnd/>
            <a:tailEnd/>
          </a:ln>
          <a:effectLst/>
        </p:spPr>
        <p:txBody>
          <a:bodyPr wrap="none" anchor="ctr"/>
          <a:lstStyle/>
          <a:p>
            <a:pPr algn="l">
              <a:defRPr/>
            </a:pPr>
            <a:r>
              <a:rPr lang="en-US" sz="1400" b="1">
                <a:effectLst>
                  <a:outerShdw blurRad="38100" dist="38100" dir="2700000" algn="tl">
                    <a:srgbClr val="C0C0C0"/>
                  </a:outerShdw>
                </a:effectLst>
                <a:latin typeface="+mn-lt"/>
              </a:rPr>
              <a:t>Torque</a:t>
            </a:r>
          </a:p>
        </p:txBody>
      </p:sp>
      <p:sp>
        <p:nvSpPr>
          <p:cNvPr id="654343" name="Rectangle 7"/>
          <p:cNvSpPr>
            <a:spLocks noChangeArrowheads="1"/>
          </p:cNvSpPr>
          <p:nvPr/>
        </p:nvSpPr>
        <p:spPr bwMode="auto">
          <a:xfrm>
            <a:off x="641350" y="5808662"/>
            <a:ext cx="6705600" cy="330200"/>
          </a:xfrm>
          <a:prstGeom prst="rect">
            <a:avLst/>
          </a:prstGeom>
          <a:noFill/>
          <a:ln w="19050">
            <a:solidFill>
              <a:schemeClr val="tx1"/>
            </a:solidFill>
            <a:miter lim="800000"/>
            <a:headEnd/>
            <a:tailEnd/>
          </a:ln>
          <a:effectLst/>
        </p:spPr>
        <p:txBody>
          <a:bodyPr wrap="none" anchor="ctr"/>
          <a:lstStyle/>
          <a:p>
            <a:pPr algn="l">
              <a:defRPr/>
            </a:pPr>
            <a:r>
              <a:rPr lang="en-US" sz="1400" b="1">
                <a:effectLst>
                  <a:outerShdw blurRad="38100" dist="38100" dir="2700000" algn="tl">
                    <a:srgbClr val="C0C0C0"/>
                  </a:outerShdw>
                </a:effectLst>
                <a:latin typeface="+mn-lt"/>
              </a:rPr>
              <a:t>Rotation Speed</a:t>
            </a:r>
          </a:p>
        </p:txBody>
      </p:sp>
      <p:sp>
        <p:nvSpPr>
          <p:cNvPr id="654344" name="Rectangle 8"/>
          <p:cNvSpPr>
            <a:spLocks noChangeArrowheads="1"/>
          </p:cNvSpPr>
          <p:nvPr/>
        </p:nvSpPr>
        <p:spPr bwMode="auto">
          <a:xfrm>
            <a:off x="641350" y="6138862"/>
            <a:ext cx="6705600" cy="330200"/>
          </a:xfrm>
          <a:prstGeom prst="rect">
            <a:avLst/>
          </a:prstGeom>
          <a:noFill/>
          <a:ln w="19050">
            <a:solidFill>
              <a:schemeClr val="tx1"/>
            </a:solidFill>
            <a:miter lim="800000"/>
            <a:headEnd/>
            <a:tailEnd/>
          </a:ln>
          <a:effectLst/>
        </p:spPr>
        <p:txBody>
          <a:bodyPr wrap="none" anchor="ctr"/>
          <a:lstStyle/>
          <a:p>
            <a:pPr algn="l">
              <a:defRPr/>
            </a:pPr>
            <a:r>
              <a:rPr lang="en-US" sz="1400" b="1">
                <a:effectLst>
                  <a:outerShdw blurRad="38100" dist="38100" dir="2700000" algn="tl">
                    <a:srgbClr val="C0C0C0"/>
                  </a:outerShdw>
                </a:effectLst>
                <a:latin typeface="+mn-lt"/>
              </a:rPr>
              <a:t>Other Reqmt’s (e.g. Weight)</a:t>
            </a:r>
          </a:p>
        </p:txBody>
      </p:sp>
      <p:sp>
        <p:nvSpPr>
          <p:cNvPr id="19466" name="AutoShape 9"/>
          <p:cNvSpPr>
            <a:spLocks noChangeArrowheads="1"/>
          </p:cNvSpPr>
          <p:nvPr/>
        </p:nvSpPr>
        <p:spPr bwMode="auto">
          <a:xfrm>
            <a:off x="3232150" y="3725862"/>
            <a:ext cx="4953000" cy="1752600"/>
          </a:xfrm>
          <a:prstGeom prst="parallelogram">
            <a:avLst>
              <a:gd name="adj" fmla="val 47821"/>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19467" name="Line 10"/>
          <p:cNvSpPr>
            <a:spLocks noChangeShapeType="1"/>
          </p:cNvSpPr>
          <p:nvPr/>
        </p:nvSpPr>
        <p:spPr bwMode="auto">
          <a:xfrm>
            <a:off x="3233738" y="5478462"/>
            <a:ext cx="0" cy="98742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654347" name="Text Box 11"/>
          <p:cNvSpPr txBox="1">
            <a:spLocks noChangeArrowheads="1"/>
          </p:cNvSpPr>
          <p:nvPr/>
        </p:nvSpPr>
        <p:spPr bwMode="auto">
          <a:xfrm rot="39275713">
            <a:off x="3030538" y="4559300"/>
            <a:ext cx="1543050"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Stator Windings</a:t>
            </a:r>
          </a:p>
        </p:txBody>
      </p:sp>
      <p:sp>
        <p:nvSpPr>
          <p:cNvPr id="654348" name="Text Box 12"/>
          <p:cNvSpPr txBox="1">
            <a:spLocks noChangeArrowheads="1"/>
          </p:cNvSpPr>
          <p:nvPr/>
        </p:nvSpPr>
        <p:spPr bwMode="auto">
          <a:xfrm rot="-3929303">
            <a:off x="3391693" y="4575969"/>
            <a:ext cx="1503363"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Rotor Windings</a:t>
            </a:r>
          </a:p>
        </p:txBody>
      </p:sp>
      <p:sp>
        <p:nvSpPr>
          <p:cNvPr id="654349" name="Text Box 13"/>
          <p:cNvSpPr txBox="1">
            <a:spLocks noChangeArrowheads="1"/>
          </p:cNvSpPr>
          <p:nvPr/>
        </p:nvSpPr>
        <p:spPr bwMode="auto">
          <a:xfrm rot="-3929303">
            <a:off x="3834606" y="4729956"/>
            <a:ext cx="1169988"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Wire Gauge</a:t>
            </a:r>
          </a:p>
        </p:txBody>
      </p:sp>
      <p:sp>
        <p:nvSpPr>
          <p:cNvPr id="654350" name="Text Box 14"/>
          <p:cNvSpPr txBox="1">
            <a:spLocks noChangeArrowheads="1"/>
          </p:cNvSpPr>
          <p:nvPr/>
        </p:nvSpPr>
        <p:spPr bwMode="auto">
          <a:xfrm rot="-3929303">
            <a:off x="4118769" y="4607719"/>
            <a:ext cx="1436687"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Shaft Diameter</a:t>
            </a:r>
          </a:p>
        </p:txBody>
      </p:sp>
      <p:sp>
        <p:nvSpPr>
          <p:cNvPr id="654351" name="Text Box 15"/>
          <p:cNvSpPr txBox="1">
            <a:spLocks noChangeArrowheads="1"/>
          </p:cNvSpPr>
          <p:nvPr/>
        </p:nvSpPr>
        <p:spPr bwMode="auto">
          <a:xfrm rot="-3929303">
            <a:off x="5088731" y="4569619"/>
            <a:ext cx="1522413"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Case Thickness</a:t>
            </a:r>
          </a:p>
        </p:txBody>
      </p:sp>
      <p:sp>
        <p:nvSpPr>
          <p:cNvPr id="654352" name="Text Box 16"/>
          <p:cNvSpPr txBox="1">
            <a:spLocks noChangeArrowheads="1"/>
          </p:cNvSpPr>
          <p:nvPr/>
        </p:nvSpPr>
        <p:spPr bwMode="auto">
          <a:xfrm rot="-3929303">
            <a:off x="4477544" y="4682331"/>
            <a:ext cx="1265238"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Shaft Length</a:t>
            </a:r>
          </a:p>
        </p:txBody>
      </p:sp>
      <p:sp>
        <p:nvSpPr>
          <p:cNvPr id="654353" name="Text Box 17"/>
          <p:cNvSpPr txBox="1">
            <a:spLocks noChangeArrowheads="1"/>
          </p:cNvSpPr>
          <p:nvPr/>
        </p:nvSpPr>
        <p:spPr bwMode="auto">
          <a:xfrm rot="-3929303">
            <a:off x="4701382" y="4501356"/>
            <a:ext cx="1662112"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Case Dimensions</a:t>
            </a:r>
          </a:p>
        </p:txBody>
      </p:sp>
      <p:sp>
        <p:nvSpPr>
          <p:cNvPr id="654354" name="Text Box 18"/>
          <p:cNvSpPr txBox="1">
            <a:spLocks noChangeArrowheads="1"/>
          </p:cNvSpPr>
          <p:nvPr/>
        </p:nvSpPr>
        <p:spPr bwMode="auto">
          <a:xfrm rot="-3929303">
            <a:off x="5449094" y="4558506"/>
            <a:ext cx="1544638"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Bearing Surface</a:t>
            </a:r>
          </a:p>
        </p:txBody>
      </p:sp>
      <p:sp>
        <p:nvSpPr>
          <p:cNvPr id="654355" name="Text Box 19"/>
          <p:cNvSpPr txBox="1">
            <a:spLocks noChangeArrowheads="1"/>
          </p:cNvSpPr>
          <p:nvPr/>
        </p:nvSpPr>
        <p:spPr bwMode="auto">
          <a:xfrm rot="39275713">
            <a:off x="5691188" y="4443412"/>
            <a:ext cx="1797050"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Insulation Strength</a:t>
            </a:r>
          </a:p>
        </p:txBody>
      </p:sp>
      <p:sp>
        <p:nvSpPr>
          <p:cNvPr id="654356" name="Text Box 20"/>
          <p:cNvSpPr txBox="1">
            <a:spLocks noChangeArrowheads="1"/>
          </p:cNvSpPr>
          <p:nvPr/>
        </p:nvSpPr>
        <p:spPr bwMode="auto">
          <a:xfrm rot="-3929303">
            <a:off x="5973762" y="4383088"/>
            <a:ext cx="1933575" cy="304800"/>
          </a:xfrm>
          <a:prstGeom prst="rect">
            <a:avLst/>
          </a:prstGeom>
          <a:noFill/>
          <a:ln w="12700">
            <a:noFill/>
            <a:miter lim="800000"/>
            <a:headEnd/>
            <a:tailEnd/>
          </a:ln>
          <a:effectLst/>
        </p:spPr>
        <p:txBody>
          <a:bodyPr wrap="none">
            <a:spAutoFit/>
          </a:bodyPr>
          <a:lstStyle/>
          <a:p>
            <a:pPr algn="dist">
              <a:defRPr/>
            </a:pPr>
            <a:r>
              <a:rPr lang="en-US" sz="1400" b="1">
                <a:effectLst>
                  <a:outerShdw blurRad="38100" dist="38100" dir="2700000" algn="tl">
                    <a:srgbClr val="C0C0C0"/>
                  </a:outerShdw>
                </a:effectLst>
                <a:latin typeface="+mn-lt"/>
              </a:rPr>
              <a:t>Insulation Thickness</a:t>
            </a:r>
          </a:p>
        </p:txBody>
      </p:sp>
      <p:sp>
        <p:nvSpPr>
          <p:cNvPr id="19478" name="Line 21"/>
          <p:cNvSpPr>
            <a:spLocks noChangeShapeType="1"/>
          </p:cNvSpPr>
          <p:nvPr/>
        </p:nvSpPr>
        <p:spPr bwMode="auto">
          <a:xfrm flipV="1">
            <a:off x="3636963" y="3721100"/>
            <a:ext cx="835025" cy="17605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19479" name="Line 22"/>
          <p:cNvSpPr>
            <a:spLocks noChangeShapeType="1"/>
          </p:cNvSpPr>
          <p:nvPr/>
        </p:nvSpPr>
        <p:spPr bwMode="auto">
          <a:xfrm flipV="1">
            <a:off x="3987800" y="3714750"/>
            <a:ext cx="835025" cy="17605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19480" name="Line 23"/>
          <p:cNvSpPr>
            <a:spLocks noChangeShapeType="1"/>
          </p:cNvSpPr>
          <p:nvPr/>
        </p:nvSpPr>
        <p:spPr bwMode="auto">
          <a:xfrm flipV="1">
            <a:off x="4362450" y="3748087"/>
            <a:ext cx="819150" cy="17287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19481" name="Line 24"/>
          <p:cNvSpPr>
            <a:spLocks noChangeShapeType="1"/>
          </p:cNvSpPr>
          <p:nvPr/>
        </p:nvSpPr>
        <p:spPr bwMode="auto">
          <a:xfrm flipV="1">
            <a:off x="4689475" y="3727450"/>
            <a:ext cx="827088" cy="174307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19482" name="Line 25"/>
          <p:cNvSpPr>
            <a:spLocks noChangeShapeType="1"/>
          </p:cNvSpPr>
          <p:nvPr/>
        </p:nvSpPr>
        <p:spPr bwMode="auto">
          <a:xfrm flipV="1">
            <a:off x="5016500" y="3714750"/>
            <a:ext cx="836613" cy="17653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19483" name="Line 26"/>
          <p:cNvSpPr>
            <a:spLocks noChangeShapeType="1"/>
          </p:cNvSpPr>
          <p:nvPr/>
        </p:nvSpPr>
        <p:spPr bwMode="auto">
          <a:xfrm flipV="1">
            <a:off x="5367338" y="3730625"/>
            <a:ext cx="825500" cy="174307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19484" name="Line 27"/>
          <p:cNvSpPr>
            <a:spLocks noChangeShapeType="1"/>
          </p:cNvSpPr>
          <p:nvPr/>
        </p:nvSpPr>
        <p:spPr bwMode="auto">
          <a:xfrm flipV="1">
            <a:off x="5726113" y="3732212"/>
            <a:ext cx="825500" cy="174307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19485" name="Line 28"/>
          <p:cNvSpPr>
            <a:spLocks noChangeShapeType="1"/>
          </p:cNvSpPr>
          <p:nvPr/>
        </p:nvSpPr>
        <p:spPr bwMode="auto">
          <a:xfrm flipV="1">
            <a:off x="6045200" y="3722687"/>
            <a:ext cx="835025" cy="176212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19486" name="Line 29"/>
          <p:cNvSpPr>
            <a:spLocks noChangeShapeType="1"/>
          </p:cNvSpPr>
          <p:nvPr/>
        </p:nvSpPr>
        <p:spPr bwMode="auto">
          <a:xfrm flipV="1">
            <a:off x="6364288" y="3711575"/>
            <a:ext cx="833437" cy="175895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19487" name="Line 30"/>
          <p:cNvSpPr>
            <a:spLocks noChangeShapeType="1"/>
          </p:cNvSpPr>
          <p:nvPr/>
        </p:nvSpPr>
        <p:spPr bwMode="auto">
          <a:xfrm flipV="1">
            <a:off x="6778625" y="3719512"/>
            <a:ext cx="830263" cy="17526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19488" name="Line 31"/>
          <p:cNvSpPr>
            <a:spLocks noChangeShapeType="1"/>
          </p:cNvSpPr>
          <p:nvPr/>
        </p:nvSpPr>
        <p:spPr bwMode="auto">
          <a:xfrm>
            <a:off x="3635375" y="5472112"/>
            <a:ext cx="0" cy="9921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19489" name="Line 32"/>
          <p:cNvSpPr>
            <a:spLocks noChangeShapeType="1"/>
          </p:cNvSpPr>
          <p:nvPr/>
        </p:nvSpPr>
        <p:spPr bwMode="auto">
          <a:xfrm>
            <a:off x="3986213" y="5473700"/>
            <a:ext cx="0" cy="99218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19490" name="Line 33"/>
          <p:cNvSpPr>
            <a:spLocks noChangeShapeType="1"/>
          </p:cNvSpPr>
          <p:nvPr/>
        </p:nvSpPr>
        <p:spPr bwMode="auto">
          <a:xfrm>
            <a:off x="4376738" y="5475287"/>
            <a:ext cx="0" cy="9921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19491" name="Line 34"/>
          <p:cNvSpPr>
            <a:spLocks noChangeShapeType="1"/>
          </p:cNvSpPr>
          <p:nvPr/>
        </p:nvSpPr>
        <p:spPr bwMode="auto">
          <a:xfrm>
            <a:off x="4687888" y="5484812"/>
            <a:ext cx="0" cy="9921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19492" name="Line 35"/>
          <p:cNvSpPr>
            <a:spLocks noChangeShapeType="1"/>
          </p:cNvSpPr>
          <p:nvPr/>
        </p:nvSpPr>
        <p:spPr bwMode="auto">
          <a:xfrm>
            <a:off x="5030788" y="5470525"/>
            <a:ext cx="0" cy="99218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19493" name="Line 36"/>
          <p:cNvSpPr>
            <a:spLocks noChangeShapeType="1"/>
          </p:cNvSpPr>
          <p:nvPr/>
        </p:nvSpPr>
        <p:spPr bwMode="auto">
          <a:xfrm>
            <a:off x="5373688" y="5472112"/>
            <a:ext cx="0" cy="9921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19494" name="Line 37"/>
          <p:cNvSpPr>
            <a:spLocks noChangeShapeType="1"/>
          </p:cNvSpPr>
          <p:nvPr/>
        </p:nvSpPr>
        <p:spPr bwMode="auto">
          <a:xfrm>
            <a:off x="5740400" y="5473700"/>
            <a:ext cx="0" cy="99218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19495" name="Line 38"/>
          <p:cNvSpPr>
            <a:spLocks noChangeShapeType="1"/>
          </p:cNvSpPr>
          <p:nvPr/>
        </p:nvSpPr>
        <p:spPr bwMode="auto">
          <a:xfrm>
            <a:off x="6059488" y="5475287"/>
            <a:ext cx="0" cy="9921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19496" name="Line 39"/>
          <p:cNvSpPr>
            <a:spLocks noChangeShapeType="1"/>
          </p:cNvSpPr>
          <p:nvPr/>
        </p:nvSpPr>
        <p:spPr bwMode="auto">
          <a:xfrm>
            <a:off x="6370638" y="5476875"/>
            <a:ext cx="0" cy="99218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19497" name="Line 40"/>
          <p:cNvSpPr>
            <a:spLocks noChangeShapeType="1"/>
          </p:cNvSpPr>
          <p:nvPr/>
        </p:nvSpPr>
        <p:spPr bwMode="auto">
          <a:xfrm>
            <a:off x="6777038" y="5470525"/>
            <a:ext cx="0" cy="99218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grpSp>
        <p:nvGrpSpPr>
          <p:cNvPr id="19498" name="Group 41"/>
          <p:cNvGrpSpPr>
            <a:grpSpLocks/>
          </p:cNvGrpSpPr>
          <p:nvPr/>
        </p:nvGrpSpPr>
        <p:grpSpPr bwMode="auto">
          <a:xfrm>
            <a:off x="3338513" y="5532437"/>
            <a:ext cx="193675" cy="195263"/>
            <a:chOff x="1968" y="2496"/>
            <a:chExt cx="144" cy="144"/>
          </a:xfrm>
        </p:grpSpPr>
        <p:sp>
          <p:nvSpPr>
            <p:cNvPr id="19558" name="Oval 42"/>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19559" name="Oval 43"/>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latin typeface="+mn-lt"/>
              </a:endParaRPr>
            </a:p>
          </p:txBody>
        </p:sp>
      </p:grpSp>
      <p:sp>
        <p:nvSpPr>
          <p:cNvPr id="19499" name="Oval 44"/>
          <p:cNvSpPr>
            <a:spLocks noChangeArrowheads="1"/>
          </p:cNvSpPr>
          <p:nvPr/>
        </p:nvSpPr>
        <p:spPr bwMode="auto">
          <a:xfrm>
            <a:off x="620713" y="5154612"/>
            <a:ext cx="193675" cy="195263"/>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grpSp>
        <p:nvGrpSpPr>
          <p:cNvPr id="19500" name="Group 45"/>
          <p:cNvGrpSpPr>
            <a:grpSpLocks/>
          </p:cNvGrpSpPr>
          <p:nvPr/>
        </p:nvGrpSpPr>
        <p:grpSpPr bwMode="auto">
          <a:xfrm>
            <a:off x="3697288" y="5532437"/>
            <a:ext cx="193675" cy="195263"/>
            <a:chOff x="1968" y="2496"/>
            <a:chExt cx="144" cy="144"/>
          </a:xfrm>
        </p:grpSpPr>
        <p:sp>
          <p:nvSpPr>
            <p:cNvPr id="19556" name="Oval 46"/>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19557" name="Oval 47"/>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latin typeface="+mn-lt"/>
              </a:endParaRPr>
            </a:p>
          </p:txBody>
        </p:sp>
      </p:grpSp>
      <p:grpSp>
        <p:nvGrpSpPr>
          <p:cNvPr id="19501" name="Group 48"/>
          <p:cNvGrpSpPr>
            <a:grpSpLocks/>
          </p:cNvGrpSpPr>
          <p:nvPr/>
        </p:nvGrpSpPr>
        <p:grpSpPr bwMode="auto">
          <a:xfrm>
            <a:off x="4064000" y="5532437"/>
            <a:ext cx="193675" cy="195263"/>
            <a:chOff x="1968" y="2496"/>
            <a:chExt cx="144" cy="144"/>
          </a:xfrm>
        </p:grpSpPr>
        <p:sp>
          <p:nvSpPr>
            <p:cNvPr id="19554" name="Oval 49"/>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19555" name="Oval 50"/>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latin typeface="+mn-lt"/>
              </a:endParaRPr>
            </a:p>
          </p:txBody>
        </p:sp>
      </p:grpSp>
      <p:grpSp>
        <p:nvGrpSpPr>
          <p:cNvPr id="19502" name="Group 51"/>
          <p:cNvGrpSpPr>
            <a:grpSpLocks/>
          </p:cNvGrpSpPr>
          <p:nvPr/>
        </p:nvGrpSpPr>
        <p:grpSpPr bwMode="auto">
          <a:xfrm>
            <a:off x="3317875" y="5872162"/>
            <a:ext cx="193675" cy="195263"/>
            <a:chOff x="1968" y="2496"/>
            <a:chExt cx="144" cy="144"/>
          </a:xfrm>
        </p:grpSpPr>
        <p:sp>
          <p:nvSpPr>
            <p:cNvPr id="19552" name="Oval 52"/>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19553" name="Oval 53"/>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latin typeface="+mn-lt"/>
              </a:endParaRPr>
            </a:p>
          </p:txBody>
        </p:sp>
      </p:grpSp>
      <p:grpSp>
        <p:nvGrpSpPr>
          <p:cNvPr id="19503" name="Group 54"/>
          <p:cNvGrpSpPr>
            <a:grpSpLocks/>
          </p:cNvGrpSpPr>
          <p:nvPr/>
        </p:nvGrpSpPr>
        <p:grpSpPr bwMode="auto">
          <a:xfrm>
            <a:off x="4748213" y="6200775"/>
            <a:ext cx="193675" cy="195262"/>
            <a:chOff x="1968" y="2496"/>
            <a:chExt cx="144" cy="144"/>
          </a:xfrm>
        </p:grpSpPr>
        <p:sp>
          <p:nvSpPr>
            <p:cNvPr id="19550" name="Oval 55"/>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19551" name="Oval 56"/>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latin typeface="+mn-lt"/>
              </a:endParaRPr>
            </a:p>
          </p:txBody>
        </p:sp>
      </p:grpSp>
      <p:grpSp>
        <p:nvGrpSpPr>
          <p:cNvPr id="19504" name="Group 57"/>
          <p:cNvGrpSpPr>
            <a:grpSpLocks/>
          </p:cNvGrpSpPr>
          <p:nvPr/>
        </p:nvGrpSpPr>
        <p:grpSpPr bwMode="auto">
          <a:xfrm>
            <a:off x="5816600" y="6200775"/>
            <a:ext cx="193675" cy="195262"/>
            <a:chOff x="1968" y="2496"/>
            <a:chExt cx="144" cy="144"/>
          </a:xfrm>
        </p:grpSpPr>
        <p:sp>
          <p:nvSpPr>
            <p:cNvPr id="19548" name="Oval 58"/>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19549" name="Oval 59"/>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latin typeface="+mn-lt"/>
              </a:endParaRPr>
            </a:p>
          </p:txBody>
        </p:sp>
      </p:grpSp>
      <p:grpSp>
        <p:nvGrpSpPr>
          <p:cNvPr id="19505" name="Group 60"/>
          <p:cNvGrpSpPr>
            <a:grpSpLocks/>
          </p:cNvGrpSpPr>
          <p:nvPr/>
        </p:nvGrpSpPr>
        <p:grpSpPr bwMode="auto">
          <a:xfrm>
            <a:off x="6110288" y="6200775"/>
            <a:ext cx="193675" cy="195262"/>
            <a:chOff x="1968" y="2496"/>
            <a:chExt cx="144" cy="144"/>
          </a:xfrm>
        </p:grpSpPr>
        <p:sp>
          <p:nvSpPr>
            <p:cNvPr id="19546" name="Oval 61"/>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19547" name="Oval 62"/>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latin typeface="+mn-lt"/>
              </a:endParaRPr>
            </a:p>
          </p:txBody>
        </p:sp>
      </p:grpSp>
      <p:sp>
        <p:nvSpPr>
          <p:cNvPr id="19506" name="Oval 63"/>
          <p:cNvSpPr>
            <a:spLocks noChangeArrowheads="1"/>
          </p:cNvSpPr>
          <p:nvPr/>
        </p:nvSpPr>
        <p:spPr bwMode="auto">
          <a:xfrm>
            <a:off x="5795963" y="5529262"/>
            <a:ext cx="193675" cy="195263"/>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grpSp>
        <p:nvGrpSpPr>
          <p:cNvPr id="19507" name="Group 64"/>
          <p:cNvGrpSpPr>
            <a:grpSpLocks/>
          </p:cNvGrpSpPr>
          <p:nvPr/>
        </p:nvGrpSpPr>
        <p:grpSpPr bwMode="auto">
          <a:xfrm>
            <a:off x="5108575" y="6200775"/>
            <a:ext cx="193675" cy="195262"/>
            <a:chOff x="1968" y="2496"/>
            <a:chExt cx="144" cy="144"/>
          </a:xfrm>
        </p:grpSpPr>
        <p:sp>
          <p:nvSpPr>
            <p:cNvPr id="19544" name="Oval 65"/>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19545" name="Oval 66"/>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latin typeface="+mn-lt"/>
              </a:endParaRPr>
            </a:p>
          </p:txBody>
        </p:sp>
      </p:grpSp>
      <p:grpSp>
        <p:nvGrpSpPr>
          <p:cNvPr id="19508" name="Group 67"/>
          <p:cNvGrpSpPr>
            <a:grpSpLocks/>
          </p:cNvGrpSpPr>
          <p:nvPr/>
        </p:nvGrpSpPr>
        <p:grpSpPr bwMode="auto">
          <a:xfrm>
            <a:off x="5459413" y="6200775"/>
            <a:ext cx="193675" cy="195262"/>
            <a:chOff x="1968" y="2496"/>
            <a:chExt cx="144" cy="144"/>
          </a:xfrm>
        </p:grpSpPr>
        <p:sp>
          <p:nvSpPr>
            <p:cNvPr id="19542" name="Oval 68"/>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19543" name="Oval 69"/>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latin typeface="+mn-lt"/>
              </a:endParaRPr>
            </a:p>
          </p:txBody>
        </p:sp>
      </p:grpSp>
      <p:grpSp>
        <p:nvGrpSpPr>
          <p:cNvPr id="19509" name="Group 70"/>
          <p:cNvGrpSpPr>
            <a:grpSpLocks/>
          </p:cNvGrpSpPr>
          <p:nvPr/>
        </p:nvGrpSpPr>
        <p:grpSpPr bwMode="auto">
          <a:xfrm>
            <a:off x="6469063" y="6200775"/>
            <a:ext cx="193675" cy="195262"/>
            <a:chOff x="1968" y="2496"/>
            <a:chExt cx="144" cy="144"/>
          </a:xfrm>
        </p:grpSpPr>
        <p:sp>
          <p:nvSpPr>
            <p:cNvPr id="19540" name="Oval 71"/>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19541" name="Oval 72"/>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latin typeface="+mn-lt"/>
              </a:endParaRPr>
            </a:p>
          </p:txBody>
        </p:sp>
      </p:grpSp>
      <p:grpSp>
        <p:nvGrpSpPr>
          <p:cNvPr id="19510" name="Group 73"/>
          <p:cNvGrpSpPr>
            <a:grpSpLocks/>
          </p:cNvGrpSpPr>
          <p:nvPr/>
        </p:nvGrpSpPr>
        <p:grpSpPr bwMode="auto">
          <a:xfrm>
            <a:off x="620713" y="4845050"/>
            <a:ext cx="193675" cy="195262"/>
            <a:chOff x="1968" y="2496"/>
            <a:chExt cx="144" cy="144"/>
          </a:xfrm>
        </p:grpSpPr>
        <p:sp>
          <p:nvSpPr>
            <p:cNvPr id="19538" name="Oval 74"/>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19539" name="Oval 75"/>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latin typeface="+mn-lt"/>
              </a:endParaRPr>
            </a:p>
          </p:txBody>
        </p:sp>
      </p:grpSp>
      <p:sp>
        <p:nvSpPr>
          <p:cNvPr id="654412" name="Text Box 76"/>
          <p:cNvSpPr txBox="1">
            <a:spLocks noChangeArrowheads="1"/>
          </p:cNvSpPr>
          <p:nvPr/>
        </p:nvSpPr>
        <p:spPr bwMode="auto">
          <a:xfrm>
            <a:off x="774700" y="4792662"/>
            <a:ext cx="1845377" cy="598625"/>
          </a:xfrm>
          <a:prstGeom prst="rect">
            <a:avLst/>
          </a:prstGeom>
          <a:noFill/>
          <a:ln w="12700">
            <a:noFill/>
            <a:miter lim="800000"/>
            <a:headEnd/>
            <a:tailEnd/>
          </a:ln>
          <a:effectLst/>
        </p:spPr>
        <p:txBody>
          <a:bodyPr wrap="none">
            <a:spAutoFit/>
          </a:bodyPr>
          <a:lstStyle/>
          <a:p>
            <a:pPr algn="l">
              <a:spcAft>
                <a:spcPct val="35000"/>
              </a:spcAft>
              <a:buFontTx/>
              <a:buChar char="-"/>
              <a:defRPr/>
            </a:pPr>
            <a:r>
              <a:rPr lang="en-US" sz="1400" b="1">
                <a:effectLst>
                  <a:outerShdw blurRad="38100" dist="38100" dir="2700000" algn="tl">
                    <a:srgbClr val="C0C0C0"/>
                  </a:outerShdw>
                </a:effectLst>
                <a:latin typeface="+mn-lt"/>
              </a:rPr>
              <a:t>Strong or Direct</a:t>
            </a:r>
          </a:p>
          <a:p>
            <a:pPr algn="l">
              <a:spcAft>
                <a:spcPct val="35000"/>
              </a:spcAft>
              <a:buFontTx/>
              <a:buChar char="-"/>
              <a:defRPr/>
            </a:pPr>
            <a:r>
              <a:rPr lang="en-US" sz="1400" b="1">
                <a:effectLst>
                  <a:outerShdw blurRad="38100" dist="38100" dir="2700000" algn="tl">
                    <a:srgbClr val="C0C0C0"/>
                  </a:outerShdw>
                </a:effectLst>
                <a:latin typeface="+mn-lt"/>
              </a:rPr>
              <a:t>Medium or Indirect</a:t>
            </a:r>
          </a:p>
        </p:txBody>
      </p:sp>
      <p:sp>
        <p:nvSpPr>
          <p:cNvPr id="654413" name="Text Box 77"/>
          <p:cNvSpPr txBox="1">
            <a:spLocks noChangeArrowheads="1"/>
          </p:cNvSpPr>
          <p:nvPr/>
        </p:nvSpPr>
        <p:spPr bwMode="auto">
          <a:xfrm>
            <a:off x="153988" y="4470400"/>
            <a:ext cx="1304925"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Relationship:</a:t>
            </a:r>
          </a:p>
        </p:txBody>
      </p:sp>
      <p:sp>
        <p:nvSpPr>
          <p:cNvPr id="19513" name="Line 78"/>
          <p:cNvSpPr>
            <a:spLocks noChangeShapeType="1"/>
          </p:cNvSpPr>
          <p:nvPr/>
        </p:nvSpPr>
        <p:spPr bwMode="auto">
          <a:xfrm>
            <a:off x="2286000" y="1781175"/>
            <a:ext cx="1250950" cy="0"/>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19514" name="AutoShape 79"/>
          <p:cNvSpPr>
            <a:spLocks noChangeArrowheads="1"/>
          </p:cNvSpPr>
          <p:nvPr/>
        </p:nvSpPr>
        <p:spPr bwMode="auto">
          <a:xfrm>
            <a:off x="4719638" y="1781175"/>
            <a:ext cx="690562" cy="887412"/>
          </a:xfrm>
          <a:prstGeom prst="rightArrow">
            <a:avLst>
              <a:gd name="adj1" fmla="val 50000"/>
              <a:gd name="adj2" fmla="val 25000"/>
            </a:avLst>
          </a:prstGeom>
          <a:solidFill>
            <a:srgbClr val="FF3300"/>
          </a:solidFill>
          <a:ln w="12700">
            <a:solidFill>
              <a:schemeClr val="tx1"/>
            </a:solidFill>
            <a:miter lim="800000"/>
            <a:headEnd/>
            <a:tailEnd/>
          </a:ln>
        </p:spPr>
        <p:txBody>
          <a:bodyPr wrap="none" anchor="ctr"/>
          <a:lstStyle/>
          <a:p>
            <a:endParaRPr lang="en-US">
              <a:latin typeface="+mn-lt"/>
            </a:endParaRPr>
          </a:p>
        </p:txBody>
      </p:sp>
      <p:sp>
        <p:nvSpPr>
          <p:cNvPr id="654416" name="Text Box 80"/>
          <p:cNvSpPr txBox="1">
            <a:spLocks noChangeArrowheads="1"/>
          </p:cNvSpPr>
          <p:nvPr/>
        </p:nvSpPr>
        <p:spPr bwMode="auto">
          <a:xfrm>
            <a:off x="5892800" y="1392237"/>
            <a:ext cx="1879600"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Motor Driver Design</a:t>
            </a:r>
          </a:p>
        </p:txBody>
      </p:sp>
      <p:pic>
        <p:nvPicPr>
          <p:cNvPr id="19516" name="Picture 81" descr="j0290964"/>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rot="16200000">
            <a:off x="6390481" y="994569"/>
            <a:ext cx="936625" cy="2436812"/>
          </a:xfrm>
          <a:noFill/>
        </p:spPr>
      </p:pic>
      <p:sp>
        <p:nvSpPr>
          <p:cNvPr id="654418" name="Text Box 82"/>
          <p:cNvSpPr txBox="1">
            <a:spLocks noChangeArrowheads="1"/>
          </p:cNvSpPr>
          <p:nvPr/>
        </p:nvSpPr>
        <p:spPr bwMode="auto">
          <a:xfrm rot="-3929303">
            <a:off x="6740525" y="4951412"/>
            <a:ext cx="755650" cy="304800"/>
          </a:xfrm>
          <a:prstGeom prst="rect">
            <a:avLst/>
          </a:prstGeom>
          <a:noFill/>
          <a:ln w="12700">
            <a:noFill/>
            <a:miter lim="800000"/>
            <a:headEnd/>
            <a:tailEnd/>
          </a:ln>
          <a:effectLst/>
        </p:spPr>
        <p:txBody>
          <a:bodyPr wrap="none">
            <a:spAutoFit/>
          </a:bodyPr>
          <a:lstStyle/>
          <a:p>
            <a:pPr algn="dist">
              <a:defRPr/>
            </a:pPr>
            <a:r>
              <a:rPr lang="en-US" sz="1400" b="1">
                <a:effectLst>
                  <a:outerShdw blurRad="38100" dist="38100" dir="2700000" algn="tl">
                    <a:srgbClr val="C0C0C0"/>
                  </a:outerShdw>
                </a:effectLst>
                <a:latin typeface="+mn-lt"/>
              </a:rPr>
              <a:t>Others</a:t>
            </a:r>
          </a:p>
        </p:txBody>
      </p:sp>
      <p:grpSp>
        <p:nvGrpSpPr>
          <p:cNvPr id="19518" name="Group 83"/>
          <p:cNvGrpSpPr>
            <a:grpSpLocks/>
          </p:cNvGrpSpPr>
          <p:nvPr/>
        </p:nvGrpSpPr>
        <p:grpSpPr bwMode="auto">
          <a:xfrm>
            <a:off x="3702050" y="5870575"/>
            <a:ext cx="193675" cy="195262"/>
            <a:chOff x="1968" y="2496"/>
            <a:chExt cx="144" cy="144"/>
          </a:xfrm>
        </p:grpSpPr>
        <p:sp>
          <p:nvSpPr>
            <p:cNvPr id="19536" name="Oval 84"/>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19537" name="Oval 85"/>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latin typeface="+mn-lt"/>
              </a:endParaRPr>
            </a:p>
          </p:txBody>
        </p:sp>
      </p:grpSp>
      <p:sp>
        <p:nvSpPr>
          <p:cNvPr id="19519" name="Oval 86"/>
          <p:cNvSpPr>
            <a:spLocks noChangeArrowheads="1"/>
          </p:cNvSpPr>
          <p:nvPr/>
        </p:nvSpPr>
        <p:spPr bwMode="auto">
          <a:xfrm>
            <a:off x="4075113" y="5872162"/>
            <a:ext cx="193675" cy="195263"/>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grpSp>
        <p:nvGrpSpPr>
          <p:cNvPr id="19520" name="Group 87"/>
          <p:cNvGrpSpPr>
            <a:grpSpLocks/>
          </p:cNvGrpSpPr>
          <p:nvPr/>
        </p:nvGrpSpPr>
        <p:grpSpPr bwMode="auto">
          <a:xfrm>
            <a:off x="4425950" y="6200775"/>
            <a:ext cx="193675" cy="195262"/>
            <a:chOff x="1968" y="2496"/>
            <a:chExt cx="144" cy="144"/>
          </a:xfrm>
        </p:grpSpPr>
        <p:sp>
          <p:nvSpPr>
            <p:cNvPr id="19534" name="Oval 88"/>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19535" name="Oval 89"/>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latin typeface="+mn-lt"/>
              </a:endParaRPr>
            </a:p>
          </p:txBody>
        </p:sp>
      </p:grpSp>
      <p:sp>
        <p:nvSpPr>
          <p:cNvPr id="19521" name="AutoShape 90"/>
          <p:cNvSpPr>
            <a:spLocks noChangeArrowheads="1"/>
          </p:cNvSpPr>
          <p:nvPr/>
        </p:nvSpPr>
        <p:spPr bwMode="auto">
          <a:xfrm rot="1035657">
            <a:off x="5686425" y="2832100"/>
            <a:ext cx="792163" cy="725487"/>
          </a:xfrm>
          <a:prstGeom prst="downArrow">
            <a:avLst>
              <a:gd name="adj1" fmla="val 50000"/>
              <a:gd name="adj2" fmla="val 25000"/>
            </a:avLst>
          </a:prstGeom>
          <a:solidFill>
            <a:srgbClr val="00B050"/>
          </a:solidFill>
          <a:ln w="12700">
            <a:solidFill>
              <a:schemeClr val="tx1"/>
            </a:solidFill>
            <a:miter lim="800000"/>
            <a:headEnd/>
            <a:tailEnd/>
          </a:ln>
        </p:spPr>
        <p:txBody>
          <a:bodyPr wrap="none" anchor="ctr"/>
          <a:lstStyle/>
          <a:p>
            <a:endParaRPr lang="en-US">
              <a:latin typeface="+mn-lt"/>
            </a:endParaRPr>
          </a:p>
        </p:txBody>
      </p:sp>
      <p:sp>
        <p:nvSpPr>
          <p:cNvPr id="654427" name="Text Box 91"/>
          <p:cNvSpPr txBox="1">
            <a:spLocks noChangeArrowheads="1"/>
          </p:cNvSpPr>
          <p:nvPr/>
        </p:nvSpPr>
        <p:spPr bwMode="auto">
          <a:xfrm>
            <a:off x="261938" y="2963862"/>
            <a:ext cx="2383986" cy="307777"/>
          </a:xfrm>
          <a:prstGeom prst="rect">
            <a:avLst/>
          </a:prstGeom>
          <a:noFill/>
          <a:ln w="28575">
            <a:solidFill>
              <a:srgbClr val="FF3300"/>
            </a:solid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Subsystem Requirements</a:t>
            </a:r>
          </a:p>
        </p:txBody>
      </p:sp>
      <p:sp>
        <p:nvSpPr>
          <p:cNvPr id="19523" name="AutoShape 92"/>
          <p:cNvSpPr>
            <a:spLocks noChangeArrowheads="1"/>
          </p:cNvSpPr>
          <p:nvPr/>
        </p:nvSpPr>
        <p:spPr bwMode="auto">
          <a:xfrm rot="-2601805">
            <a:off x="2682875" y="2874962"/>
            <a:ext cx="1069975" cy="388938"/>
          </a:xfrm>
          <a:prstGeom prst="curvedUpArrow">
            <a:avLst>
              <a:gd name="adj1" fmla="val 55020"/>
              <a:gd name="adj2" fmla="val 110041"/>
              <a:gd name="adj3" fmla="val 33333"/>
            </a:avLst>
          </a:prstGeom>
          <a:solidFill>
            <a:srgbClr val="00B050"/>
          </a:solidFill>
          <a:ln w="12700">
            <a:solidFill>
              <a:schemeClr val="tx1"/>
            </a:solidFill>
            <a:miter lim="800000"/>
            <a:headEnd/>
            <a:tailEnd/>
          </a:ln>
        </p:spPr>
        <p:txBody>
          <a:bodyPr wrap="none" anchor="ctr"/>
          <a:lstStyle/>
          <a:p>
            <a:endParaRPr lang="en-US">
              <a:latin typeface="+mn-lt"/>
            </a:endParaRPr>
          </a:p>
        </p:txBody>
      </p:sp>
      <p:sp>
        <p:nvSpPr>
          <p:cNvPr id="654429" name="Text Box 93"/>
          <p:cNvSpPr txBox="1">
            <a:spLocks noChangeArrowheads="1"/>
          </p:cNvSpPr>
          <p:nvPr/>
        </p:nvSpPr>
        <p:spPr bwMode="auto">
          <a:xfrm>
            <a:off x="6484938" y="3181350"/>
            <a:ext cx="1976823" cy="307777"/>
          </a:xfrm>
          <a:prstGeom prst="rect">
            <a:avLst/>
          </a:prstGeom>
          <a:noFill/>
          <a:ln w="28575">
            <a:solidFill>
              <a:srgbClr val="FF3300"/>
            </a:solid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Parts Characteristics</a:t>
            </a:r>
          </a:p>
        </p:txBody>
      </p:sp>
      <p:sp>
        <p:nvSpPr>
          <p:cNvPr id="654430" name="Text Box 94"/>
          <p:cNvSpPr txBox="1">
            <a:spLocks noChangeArrowheads="1"/>
          </p:cNvSpPr>
          <p:nvPr/>
        </p:nvSpPr>
        <p:spPr bwMode="auto">
          <a:xfrm>
            <a:off x="7629525" y="5073650"/>
            <a:ext cx="1313180" cy="369332"/>
          </a:xfrm>
          <a:prstGeom prst="rect">
            <a:avLst/>
          </a:prstGeom>
          <a:solidFill>
            <a:srgbClr val="00B050"/>
          </a:solidFill>
          <a:ln w="28575">
            <a:solidFill>
              <a:srgbClr val="FF3300"/>
            </a:solidFill>
            <a:miter lim="800000"/>
            <a:headEnd/>
            <a:tailEnd/>
          </a:ln>
          <a:effectLst>
            <a:outerShdw dist="107763" dir="2700000" algn="ctr" rotWithShape="0">
              <a:schemeClr val="bg2">
                <a:alpha val="50000"/>
              </a:schemeClr>
            </a:outerShdw>
          </a:effectLst>
        </p:spPr>
        <p:txBody>
          <a:bodyPr wrap="none">
            <a:spAutoFit/>
          </a:bodyPr>
          <a:lstStyle/>
          <a:p>
            <a:pPr algn="l">
              <a:defRPr/>
            </a:pPr>
            <a:r>
              <a:rPr lang="en-US" sz="1800" b="1">
                <a:solidFill>
                  <a:schemeClr val="bg1"/>
                </a:solidFill>
                <a:effectLst>
                  <a:outerShdw blurRad="38100" dist="38100" dir="2700000" algn="tl">
                    <a:srgbClr val="C0C0C0"/>
                  </a:outerShdw>
                </a:effectLst>
                <a:latin typeface="+mn-lt"/>
              </a:rPr>
              <a:t>House “3”</a:t>
            </a:r>
          </a:p>
        </p:txBody>
      </p:sp>
      <p:grpSp>
        <p:nvGrpSpPr>
          <p:cNvPr id="15" name="Group 95"/>
          <p:cNvGrpSpPr>
            <a:grpSpLocks/>
          </p:cNvGrpSpPr>
          <p:nvPr/>
        </p:nvGrpSpPr>
        <p:grpSpPr bwMode="auto">
          <a:xfrm>
            <a:off x="228600" y="3495675"/>
            <a:ext cx="7010400" cy="2668587"/>
            <a:chOff x="144" y="2303"/>
            <a:chExt cx="4416" cy="1681"/>
          </a:xfrm>
        </p:grpSpPr>
        <p:sp>
          <p:nvSpPr>
            <p:cNvPr id="19529" name="Text Box 96"/>
            <p:cNvSpPr txBox="1">
              <a:spLocks noChangeArrowheads="1"/>
            </p:cNvSpPr>
            <p:nvPr/>
          </p:nvSpPr>
          <p:spPr bwMode="auto">
            <a:xfrm>
              <a:off x="144" y="2303"/>
              <a:ext cx="2352" cy="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l">
                <a:spcBef>
                  <a:spcPct val="50000"/>
                </a:spcBef>
              </a:pPr>
              <a:r>
                <a:rPr lang="en-US" sz="1800" i="1">
                  <a:solidFill>
                    <a:schemeClr val="accent2"/>
                  </a:solidFill>
                  <a:latin typeface="+mn-lt"/>
                </a:rPr>
                <a:t>Relationships are </a:t>
              </a:r>
              <a:r>
                <a:rPr lang="en-US" sz="1800" b="1" i="1">
                  <a:solidFill>
                    <a:schemeClr val="accent2"/>
                  </a:solidFill>
                  <a:latin typeface="+mn-lt"/>
                </a:rPr>
                <a:t>qualitative</a:t>
              </a:r>
              <a:r>
                <a:rPr lang="en-US" sz="1800" i="1">
                  <a:solidFill>
                    <a:schemeClr val="accent2"/>
                  </a:solidFill>
                  <a:latin typeface="+mn-lt"/>
                </a:rPr>
                <a:t>; Transfer Function describes </a:t>
              </a:r>
              <a:r>
                <a:rPr lang="en-US" sz="1800" b="1" i="1">
                  <a:solidFill>
                    <a:schemeClr val="accent2"/>
                  </a:solidFill>
                  <a:latin typeface="+mn-lt"/>
                </a:rPr>
                <a:t>quantitative</a:t>
              </a:r>
              <a:r>
                <a:rPr lang="en-US" sz="1800" i="1">
                  <a:solidFill>
                    <a:schemeClr val="accent2"/>
                  </a:solidFill>
                  <a:latin typeface="+mn-lt"/>
                </a:rPr>
                <a:t> to part characteristics</a:t>
              </a:r>
            </a:p>
          </p:txBody>
        </p:sp>
        <p:sp>
          <p:nvSpPr>
            <p:cNvPr id="19530" name="Oval 97"/>
            <p:cNvSpPr>
              <a:spLocks noChangeArrowheads="1"/>
            </p:cNvSpPr>
            <p:nvPr/>
          </p:nvSpPr>
          <p:spPr bwMode="auto">
            <a:xfrm>
              <a:off x="1872" y="3504"/>
              <a:ext cx="2688" cy="240"/>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19531" name="Line 98"/>
            <p:cNvSpPr>
              <a:spLocks noChangeShapeType="1"/>
            </p:cNvSpPr>
            <p:nvPr/>
          </p:nvSpPr>
          <p:spPr bwMode="auto">
            <a:xfrm flipH="1" flipV="1">
              <a:off x="1536" y="2832"/>
              <a:ext cx="384" cy="768"/>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19532" name="Oval 99"/>
            <p:cNvSpPr>
              <a:spLocks noChangeArrowheads="1"/>
            </p:cNvSpPr>
            <p:nvPr/>
          </p:nvSpPr>
          <p:spPr bwMode="auto">
            <a:xfrm>
              <a:off x="1872" y="3744"/>
              <a:ext cx="2688" cy="240"/>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19533" name="Line 100"/>
            <p:cNvSpPr>
              <a:spLocks noChangeShapeType="1"/>
            </p:cNvSpPr>
            <p:nvPr/>
          </p:nvSpPr>
          <p:spPr bwMode="auto">
            <a:xfrm flipH="1" flipV="1">
              <a:off x="1536" y="2832"/>
              <a:ext cx="384" cy="1008"/>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latin typeface="+mn-lt"/>
              </a:endParaRPr>
            </a:p>
          </p:txBody>
        </p:sp>
      </p:grpSp>
      <p:sp>
        <p:nvSpPr>
          <p:cNvPr id="654437" name="AutoShape 101"/>
          <p:cNvSpPr>
            <a:spLocks noChangeArrowheads="1"/>
          </p:cNvSpPr>
          <p:nvPr/>
        </p:nvSpPr>
        <p:spPr bwMode="auto">
          <a:xfrm>
            <a:off x="3124200" y="1820862"/>
            <a:ext cx="1371600" cy="457200"/>
          </a:xfrm>
          <a:prstGeom prst="irregularSeal1">
            <a:avLst/>
          </a:prstGeom>
          <a:solidFill>
            <a:schemeClr val="accent2"/>
          </a:solidFill>
          <a:ln w="9525">
            <a:solidFill>
              <a:schemeClr val="tx1"/>
            </a:solidFill>
            <a:miter lim="800000"/>
            <a:headEnd/>
            <a:tailEnd/>
          </a:ln>
        </p:spPr>
        <p:txBody>
          <a:bodyPr wrap="none" anchor="ctr"/>
          <a:lstStyle/>
          <a:p>
            <a:r>
              <a:rPr lang="en-US" sz="1600" b="1" i="1">
                <a:solidFill>
                  <a:schemeClr val="bg1"/>
                </a:solidFill>
                <a:latin typeface="+mn-lt"/>
              </a:rPr>
              <a:t>Critical</a:t>
            </a:r>
          </a:p>
        </p:txBody>
      </p:sp>
      <p:sp>
        <p:nvSpPr>
          <p:cNvPr id="654438" name="AutoShape 102"/>
          <p:cNvSpPr>
            <a:spLocks noChangeArrowheads="1"/>
          </p:cNvSpPr>
          <p:nvPr/>
        </p:nvSpPr>
        <p:spPr bwMode="auto">
          <a:xfrm>
            <a:off x="3581400" y="2049462"/>
            <a:ext cx="1371600" cy="457200"/>
          </a:xfrm>
          <a:prstGeom prst="irregularSeal1">
            <a:avLst/>
          </a:prstGeom>
          <a:solidFill>
            <a:schemeClr val="accent2"/>
          </a:solidFill>
          <a:ln w="9525">
            <a:solidFill>
              <a:schemeClr val="tx1"/>
            </a:solidFill>
            <a:miter lim="800000"/>
            <a:headEnd/>
            <a:tailEnd/>
          </a:ln>
        </p:spPr>
        <p:txBody>
          <a:bodyPr wrap="none" anchor="ctr"/>
          <a:lstStyle/>
          <a:p>
            <a:r>
              <a:rPr lang="en-US" sz="1600" b="1" i="1">
                <a:solidFill>
                  <a:schemeClr val="bg1"/>
                </a:solidFill>
                <a:latin typeface="+mn-lt"/>
              </a:rPr>
              <a:t>Critical</a:t>
            </a:r>
          </a:p>
        </p:txBody>
      </p:sp>
    </p:spTree>
    <p:extLst>
      <p:ext uri="{BB962C8B-B14F-4D97-AF65-F5344CB8AC3E}">
        <p14:creationId xmlns:p14="http://schemas.microsoft.com/office/powerpoint/2010/main" val="13272064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5443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5443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4437" grpId="0" animBg="1" autoUpdateAnimBg="0"/>
      <p:bldP spid="654438" grpId="0" animBg="1" autoUpdateAnimBg="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4"/>
          <p:cNvSpPr>
            <a:spLocks noChangeArrowheads="1"/>
          </p:cNvSpPr>
          <p:nvPr/>
        </p:nvSpPr>
        <p:spPr bwMode="auto">
          <a:xfrm>
            <a:off x="1554817" y="1293554"/>
            <a:ext cx="717176" cy="582706"/>
          </a:xfrm>
          <a:prstGeom prst="rect">
            <a:avLst/>
          </a:prstGeom>
          <a:solidFill>
            <a:srgbClr val="FFCCFF"/>
          </a:soli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Start Assembly Process Design</a:t>
            </a:r>
          </a:p>
        </p:txBody>
      </p:sp>
      <p:sp>
        <p:nvSpPr>
          <p:cNvPr id="2051" name="Rectangle 5"/>
          <p:cNvSpPr>
            <a:spLocks noChangeArrowheads="1"/>
          </p:cNvSpPr>
          <p:nvPr/>
        </p:nvSpPr>
        <p:spPr bwMode="auto">
          <a:xfrm>
            <a:off x="268941" y="1293554"/>
            <a:ext cx="672353" cy="582706"/>
          </a:xfrm>
          <a:prstGeom prst="rect">
            <a:avLst/>
          </a:prstGeom>
          <a:solidFill>
            <a:srgbClr val="99CCFF"/>
          </a:soli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Project Start</a:t>
            </a:r>
          </a:p>
        </p:txBody>
      </p:sp>
      <p:sp>
        <p:nvSpPr>
          <p:cNvPr id="2052" name="Rectangle 6"/>
          <p:cNvSpPr>
            <a:spLocks noChangeArrowheads="1"/>
          </p:cNvSpPr>
          <p:nvPr/>
        </p:nvSpPr>
        <p:spPr bwMode="auto">
          <a:xfrm>
            <a:off x="5916706" y="1299157"/>
            <a:ext cx="820831" cy="577103"/>
          </a:xfrm>
          <a:prstGeom prst="rect">
            <a:avLst/>
          </a:prstGeom>
          <a:solidFill>
            <a:srgbClr val="FFCC66"/>
          </a:soli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Assembly Process Characterization</a:t>
            </a:r>
          </a:p>
        </p:txBody>
      </p:sp>
      <p:sp>
        <p:nvSpPr>
          <p:cNvPr id="2053" name="Rectangle 7"/>
          <p:cNvSpPr>
            <a:spLocks noChangeArrowheads="1"/>
          </p:cNvSpPr>
          <p:nvPr/>
        </p:nvSpPr>
        <p:spPr bwMode="auto">
          <a:xfrm>
            <a:off x="3854824" y="1293554"/>
            <a:ext cx="717176" cy="582706"/>
          </a:xfrm>
          <a:prstGeom prst="rect">
            <a:avLst/>
          </a:prstGeom>
          <a:solidFill>
            <a:srgbClr val="CCFF66"/>
          </a:soli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Equipment Design</a:t>
            </a:r>
          </a:p>
        </p:txBody>
      </p:sp>
      <p:sp>
        <p:nvSpPr>
          <p:cNvPr id="2054" name="Rectangle 8"/>
          <p:cNvSpPr>
            <a:spLocks noChangeArrowheads="1"/>
          </p:cNvSpPr>
          <p:nvPr/>
        </p:nvSpPr>
        <p:spPr bwMode="auto">
          <a:xfrm>
            <a:off x="7037294" y="1293554"/>
            <a:ext cx="715309" cy="577103"/>
          </a:xfrm>
          <a:prstGeom prst="rect">
            <a:avLst/>
          </a:prstGeom>
          <a:solidFill>
            <a:schemeClr val="bg1"/>
          </a:soli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Assembly Process Transfer</a:t>
            </a:r>
          </a:p>
        </p:txBody>
      </p:sp>
      <p:sp>
        <p:nvSpPr>
          <p:cNvPr id="2055" name="Rectangle 9"/>
          <p:cNvSpPr>
            <a:spLocks noChangeArrowheads="1"/>
          </p:cNvSpPr>
          <p:nvPr/>
        </p:nvSpPr>
        <p:spPr bwMode="auto">
          <a:xfrm>
            <a:off x="4885765" y="1293554"/>
            <a:ext cx="717176" cy="582706"/>
          </a:xfrm>
          <a:prstGeom prst="rect">
            <a:avLst/>
          </a:prstGeom>
          <a:solidFill>
            <a:srgbClr val="FFFF99"/>
          </a:soli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Equipment Build and Debug</a:t>
            </a:r>
          </a:p>
        </p:txBody>
      </p:sp>
      <p:sp>
        <p:nvSpPr>
          <p:cNvPr id="2056" name="Rectangle 10"/>
          <p:cNvSpPr>
            <a:spLocks noChangeArrowheads="1"/>
          </p:cNvSpPr>
          <p:nvPr/>
        </p:nvSpPr>
        <p:spPr bwMode="auto">
          <a:xfrm>
            <a:off x="2779059" y="1293554"/>
            <a:ext cx="717176" cy="571500"/>
          </a:xfrm>
          <a:prstGeom prst="rect">
            <a:avLst/>
          </a:prstGeom>
          <a:solidFill>
            <a:schemeClr val="accent2">
              <a:lumMod val="20000"/>
              <a:lumOff val="80000"/>
            </a:schemeClr>
          </a:solidFill>
          <a:ln w="9525">
            <a:solidFill>
              <a:schemeClr val="tx1"/>
            </a:solidFill>
            <a:miter lim="800000"/>
            <a:headEnd/>
            <a:tailEnd/>
          </a:ln>
          <a:effectLst>
            <a:outerShdw dist="107763" dir="2700000" algn="ctr" rotWithShape="0">
              <a:schemeClr val="bg2"/>
            </a:outerShdw>
          </a:effectLst>
        </p:spPr>
        <p:txBody>
          <a:bodyPr lIns="0" rIns="0" anchor="ctr"/>
          <a:lstStyle/>
          <a:p>
            <a:pPr>
              <a:defRPr/>
            </a:pPr>
            <a:r>
              <a:rPr lang="en-US" sz="500" dirty="0"/>
              <a:t>Requirements Specification &amp; Equipment Procurement</a:t>
            </a:r>
          </a:p>
        </p:txBody>
      </p:sp>
      <p:sp>
        <p:nvSpPr>
          <p:cNvPr id="2057" name="AutoShape 11"/>
          <p:cNvSpPr>
            <a:spLocks noChangeArrowheads="1"/>
          </p:cNvSpPr>
          <p:nvPr/>
        </p:nvSpPr>
        <p:spPr bwMode="auto">
          <a:xfrm>
            <a:off x="2271993" y="1383201"/>
            <a:ext cx="507066" cy="448235"/>
          </a:xfrm>
          <a:prstGeom prst="rightArrow">
            <a:avLst>
              <a:gd name="adj1" fmla="val 50000"/>
              <a:gd name="adj2" fmla="val 29546"/>
            </a:avLst>
          </a:prstGeom>
          <a:solidFill>
            <a:schemeClr val="accent2">
              <a:lumMod val="20000"/>
              <a:lumOff val="80000"/>
            </a:schemeClr>
          </a:solidFill>
          <a:ln w="9525">
            <a:solidFill>
              <a:schemeClr val="tx1"/>
            </a:solidFill>
            <a:miter lim="800000"/>
            <a:headEnd/>
            <a:tailEnd/>
          </a:ln>
        </p:spPr>
        <p:txBody>
          <a:bodyPr wrap="none" lIns="0" rIns="0" anchor="ctr"/>
          <a:lstStyle/>
          <a:p>
            <a:pPr>
              <a:defRPr/>
            </a:pPr>
            <a:endParaRPr lang="en-US" sz="500"/>
          </a:p>
        </p:txBody>
      </p:sp>
      <p:sp>
        <p:nvSpPr>
          <p:cNvPr id="2058" name="AutoShape 12"/>
          <p:cNvSpPr>
            <a:spLocks noChangeArrowheads="1"/>
          </p:cNvSpPr>
          <p:nvPr/>
        </p:nvSpPr>
        <p:spPr bwMode="auto">
          <a:xfrm>
            <a:off x="3496235" y="1383201"/>
            <a:ext cx="358588" cy="448235"/>
          </a:xfrm>
          <a:prstGeom prst="rightArrow">
            <a:avLst>
              <a:gd name="adj1" fmla="val 50000"/>
              <a:gd name="adj2" fmla="val 29546"/>
            </a:avLst>
          </a:prstGeom>
          <a:solidFill>
            <a:srgbClr val="CCFF66"/>
          </a:solidFill>
          <a:ln w="9525">
            <a:solidFill>
              <a:schemeClr val="tx1"/>
            </a:solidFill>
            <a:miter lim="800000"/>
            <a:headEnd/>
            <a:tailEnd/>
          </a:ln>
        </p:spPr>
        <p:txBody>
          <a:bodyPr wrap="none"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endParaRPr lang="en-US" altLang="en-US" sz="500">
              <a:latin typeface="AvantGarde" pitchFamily="34" charset="0"/>
            </a:endParaRPr>
          </a:p>
        </p:txBody>
      </p:sp>
      <p:sp>
        <p:nvSpPr>
          <p:cNvPr id="2059" name="AutoShape 13"/>
          <p:cNvSpPr>
            <a:spLocks noChangeArrowheads="1"/>
          </p:cNvSpPr>
          <p:nvPr/>
        </p:nvSpPr>
        <p:spPr bwMode="auto">
          <a:xfrm>
            <a:off x="4572000" y="1383201"/>
            <a:ext cx="313765" cy="448235"/>
          </a:xfrm>
          <a:prstGeom prst="rightArrow">
            <a:avLst>
              <a:gd name="adj1" fmla="val 50000"/>
              <a:gd name="adj2" fmla="val 29449"/>
            </a:avLst>
          </a:prstGeom>
          <a:solidFill>
            <a:srgbClr val="FFFF99"/>
          </a:solidFill>
          <a:ln w="9525">
            <a:solidFill>
              <a:schemeClr val="tx1"/>
            </a:solidFill>
            <a:miter lim="800000"/>
            <a:headEnd/>
            <a:tailEnd/>
          </a:ln>
        </p:spPr>
        <p:txBody>
          <a:bodyPr wrap="none"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endParaRPr lang="en-US" altLang="en-US" sz="500">
              <a:latin typeface="AvantGarde" pitchFamily="34" charset="0"/>
            </a:endParaRPr>
          </a:p>
        </p:txBody>
      </p:sp>
      <p:sp>
        <p:nvSpPr>
          <p:cNvPr id="2060" name="AutoShape 14"/>
          <p:cNvSpPr>
            <a:spLocks noChangeArrowheads="1"/>
          </p:cNvSpPr>
          <p:nvPr/>
        </p:nvSpPr>
        <p:spPr bwMode="auto">
          <a:xfrm>
            <a:off x="6737537" y="1383201"/>
            <a:ext cx="299757" cy="448235"/>
          </a:xfrm>
          <a:prstGeom prst="rightArrow">
            <a:avLst>
              <a:gd name="adj1" fmla="val 50000"/>
              <a:gd name="adj2" fmla="val 29449"/>
            </a:avLst>
          </a:prstGeom>
          <a:solidFill>
            <a:schemeClr val="bg1"/>
          </a:solidFill>
          <a:ln w="9525">
            <a:solidFill>
              <a:schemeClr val="tx1"/>
            </a:solidFill>
            <a:miter lim="800000"/>
            <a:headEnd/>
            <a:tailEnd/>
          </a:ln>
        </p:spPr>
        <p:txBody>
          <a:bodyPr wrap="none"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endParaRPr lang="en-US" altLang="en-US" sz="500">
              <a:latin typeface="AvantGarde" pitchFamily="34" charset="0"/>
            </a:endParaRPr>
          </a:p>
        </p:txBody>
      </p:sp>
      <p:sp>
        <p:nvSpPr>
          <p:cNvPr id="2061" name="AutoShape 15"/>
          <p:cNvSpPr>
            <a:spLocks noChangeArrowheads="1"/>
          </p:cNvSpPr>
          <p:nvPr/>
        </p:nvSpPr>
        <p:spPr bwMode="auto">
          <a:xfrm>
            <a:off x="5647765" y="1383201"/>
            <a:ext cx="268941" cy="448235"/>
          </a:xfrm>
          <a:prstGeom prst="rightArrow">
            <a:avLst>
              <a:gd name="adj1" fmla="val 50000"/>
              <a:gd name="adj2" fmla="val 29449"/>
            </a:avLst>
          </a:prstGeom>
          <a:solidFill>
            <a:srgbClr val="FFCC66"/>
          </a:solidFill>
          <a:ln w="9525">
            <a:solidFill>
              <a:schemeClr val="tx1"/>
            </a:solidFill>
            <a:miter lim="800000"/>
            <a:headEnd/>
            <a:tailEnd/>
          </a:ln>
        </p:spPr>
        <p:txBody>
          <a:bodyPr wrap="none"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endParaRPr lang="en-US" altLang="en-US" sz="500">
              <a:latin typeface="AvantGarde" pitchFamily="34" charset="0"/>
            </a:endParaRPr>
          </a:p>
        </p:txBody>
      </p:sp>
      <p:sp>
        <p:nvSpPr>
          <p:cNvPr id="2062" name="Rectangle 18"/>
          <p:cNvSpPr>
            <a:spLocks noChangeArrowheads="1"/>
          </p:cNvSpPr>
          <p:nvPr/>
        </p:nvSpPr>
        <p:spPr bwMode="auto">
          <a:xfrm>
            <a:off x="537882" y="3917598"/>
            <a:ext cx="493059" cy="179294"/>
          </a:xfrm>
          <a:prstGeom prst="rect">
            <a:avLst/>
          </a:prstGeom>
          <a:solidFill>
            <a:srgbClr val="99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CAR Estimates</a:t>
            </a:r>
          </a:p>
        </p:txBody>
      </p:sp>
      <p:sp>
        <p:nvSpPr>
          <p:cNvPr id="2063" name="Rectangle 19"/>
          <p:cNvSpPr>
            <a:spLocks noChangeArrowheads="1"/>
          </p:cNvSpPr>
          <p:nvPr/>
        </p:nvSpPr>
        <p:spPr bwMode="auto">
          <a:xfrm>
            <a:off x="92449" y="2034076"/>
            <a:ext cx="398742" cy="308162"/>
          </a:xfrm>
          <a:prstGeom prst="rect">
            <a:avLst/>
          </a:prstGeom>
          <a:solidFill>
            <a:srgbClr val="99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Product Inputs</a:t>
            </a:r>
          </a:p>
        </p:txBody>
      </p:sp>
      <p:sp>
        <p:nvSpPr>
          <p:cNvPr id="2064" name="Rectangle 20"/>
          <p:cNvSpPr>
            <a:spLocks noChangeArrowheads="1"/>
          </p:cNvSpPr>
          <p:nvPr/>
        </p:nvSpPr>
        <p:spPr bwMode="auto">
          <a:xfrm>
            <a:off x="537882" y="4136112"/>
            <a:ext cx="493059" cy="224118"/>
          </a:xfrm>
          <a:prstGeom prst="rect">
            <a:avLst/>
          </a:prstGeom>
          <a:solidFill>
            <a:srgbClr val="99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COGS Estimates</a:t>
            </a:r>
          </a:p>
        </p:txBody>
      </p:sp>
      <p:sp>
        <p:nvSpPr>
          <p:cNvPr id="2065" name="Rectangle 21"/>
          <p:cNvSpPr>
            <a:spLocks noChangeArrowheads="1"/>
          </p:cNvSpPr>
          <p:nvPr/>
        </p:nvSpPr>
        <p:spPr bwMode="auto">
          <a:xfrm>
            <a:off x="44824" y="3950282"/>
            <a:ext cx="446368" cy="320301"/>
          </a:xfrm>
          <a:prstGeom prst="rect">
            <a:avLst/>
          </a:prstGeom>
          <a:solidFill>
            <a:srgbClr val="99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Business Inputs</a:t>
            </a:r>
          </a:p>
        </p:txBody>
      </p:sp>
      <p:sp>
        <p:nvSpPr>
          <p:cNvPr id="2066" name="Rectangle 24"/>
          <p:cNvSpPr>
            <a:spLocks noChangeArrowheads="1"/>
          </p:cNvSpPr>
          <p:nvPr/>
        </p:nvSpPr>
        <p:spPr bwMode="auto">
          <a:xfrm>
            <a:off x="1344706" y="2029407"/>
            <a:ext cx="411816" cy="268008"/>
          </a:xfrm>
          <a:prstGeom prst="rect">
            <a:avLst/>
          </a:prstGeom>
          <a:solidFill>
            <a:srgbClr val="FF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Design</a:t>
            </a:r>
          </a:p>
        </p:txBody>
      </p:sp>
      <p:sp>
        <p:nvSpPr>
          <p:cNvPr id="2067" name="Rectangle 25"/>
          <p:cNvSpPr>
            <a:spLocks noChangeArrowheads="1"/>
          </p:cNvSpPr>
          <p:nvPr/>
        </p:nvSpPr>
        <p:spPr bwMode="auto">
          <a:xfrm>
            <a:off x="2919132" y="2033142"/>
            <a:ext cx="493059" cy="324037"/>
          </a:xfrm>
          <a:prstGeom prst="rect">
            <a:avLst/>
          </a:prstGeom>
          <a:solidFill>
            <a:schemeClr val="accent2">
              <a:lumMod val="20000"/>
              <a:lumOff val="80000"/>
            </a:schemeClr>
          </a:solidFill>
          <a:ln w="9525">
            <a:solidFill>
              <a:schemeClr val="tx1"/>
            </a:solidFill>
            <a:miter lim="800000"/>
            <a:headEnd/>
            <a:tailEnd/>
          </a:ln>
        </p:spPr>
        <p:txBody>
          <a:bodyPr lIns="0" rIns="0" anchor="ctr"/>
          <a:lstStyle/>
          <a:p>
            <a:pPr>
              <a:defRPr/>
            </a:pPr>
            <a:r>
              <a:rPr lang="en-US" sz="400"/>
              <a:t>Assembly Models/ Prototypes/ Drawings</a:t>
            </a:r>
          </a:p>
        </p:txBody>
      </p:sp>
      <p:sp>
        <p:nvSpPr>
          <p:cNvPr id="2068" name="Rectangle 28"/>
          <p:cNvSpPr>
            <a:spLocks noChangeArrowheads="1"/>
          </p:cNvSpPr>
          <p:nvPr/>
        </p:nvSpPr>
        <p:spPr bwMode="auto">
          <a:xfrm>
            <a:off x="1913405" y="4292062"/>
            <a:ext cx="493059" cy="258669"/>
          </a:xfrm>
          <a:prstGeom prst="rect">
            <a:avLst/>
          </a:prstGeom>
          <a:solidFill>
            <a:srgbClr val="FF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NUDS Technology Assessment</a:t>
            </a:r>
          </a:p>
        </p:txBody>
      </p:sp>
      <p:sp>
        <p:nvSpPr>
          <p:cNvPr id="2069" name="Rectangle 30"/>
          <p:cNvSpPr>
            <a:spLocks noChangeArrowheads="1"/>
          </p:cNvSpPr>
          <p:nvPr/>
        </p:nvSpPr>
        <p:spPr bwMode="auto">
          <a:xfrm>
            <a:off x="1913405" y="4038062"/>
            <a:ext cx="493059" cy="213845"/>
          </a:xfrm>
          <a:prstGeom prst="rect">
            <a:avLst/>
          </a:prstGeom>
          <a:solidFill>
            <a:srgbClr val="FF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Preliminary Line Balance</a:t>
            </a:r>
          </a:p>
        </p:txBody>
      </p:sp>
      <p:sp>
        <p:nvSpPr>
          <p:cNvPr id="2070" name="Rectangle 31"/>
          <p:cNvSpPr>
            <a:spLocks noChangeArrowheads="1"/>
          </p:cNvSpPr>
          <p:nvPr/>
        </p:nvSpPr>
        <p:spPr bwMode="auto">
          <a:xfrm>
            <a:off x="1913405" y="3492709"/>
            <a:ext cx="493059" cy="270809"/>
          </a:xfrm>
          <a:prstGeom prst="rect">
            <a:avLst/>
          </a:prstGeom>
          <a:solidFill>
            <a:srgbClr val="FF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Assembly Equipment RFQ</a:t>
            </a:r>
          </a:p>
        </p:txBody>
      </p:sp>
      <p:sp>
        <p:nvSpPr>
          <p:cNvPr id="2071" name="Rectangle 32"/>
          <p:cNvSpPr>
            <a:spLocks noChangeArrowheads="1"/>
          </p:cNvSpPr>
          <p:nvPr/>
        </p:nvSpPr>
        <p:spPr bwMode="auto">
          <a:xfrm>
            <a:off x="1913405" y="3079959"/>
            <a:ext cx="493059" cy="222250"/>
          </a:xfrm>
          <a:prstGeom prst="rect">
            <a:avLst/>
          </a:prstGeom>
          <a:solidFill>
            <a:srgbClr val="FF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Value Stream Analysis                          </a:t>
            </a:r>
          </a:p>
        </p:txBody>
      </p:sp>
      <p:sp>
        <p:nvSpPr>
          <p:cNvPr id="2072" name="Rectangle 34"/>
          <p:cNvSpPr>
            <a:spLocks noChangeArrowheads="1"/>
          </p:cNvSpPr>
          <p:nvPr/>
        </p:nvSpPr>
        <p:spPr bwMode="auto">
          <a:xfrm>
            <a:off x="1913405" y="2450561"/>
            <a:ext cx="493059" cy="179294"/>
          </a:xfrm>
          <a:prstGeom prst="rect">
            <a:avLst/>
          </a:prstGeom>
          <a:solidFill>
            <a:srgbClr val="FF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Assembly Process Map</a:t>
            </a:r>
          </a:p>
        </p:txBody>
      </p:sp>
      <p:sp>
        <p:nvSpPr>
          <p:cNvPr id="2073" name="Rectangle 35"/>
          <p:cNvSpPr>
            <a:spLocks noChangeArrowheads="1"/>
          </p:cNvSpPr>
          <p:nvPr/>
        </p:nvSpPr>
        <p:spPr bwMode="auto">
          <a:xfrm>
            <a:off x="1913405" y="2661606"/>
            <a:ext cx="493059" cy="179294"/>
          </a:xfrm>
          <a:prstGeom prst="rect">
            <a:avLst/>
          </a:prstGeom>
          <a:solidFill>
            <a:srgbClr val="FF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Preliminary DFMA</a:t>
            </a:r>
          </a:p>
        </p:txBody>
      </p:sp>
      <p:sp>
        <p:nvSpPr>
          <p:cNvPr id="2074" name="Rectangle 37"/>
          <p:cNvSpPr>
            <a:spLocks noChangeArrowheads="1"/>
          </p:cNvSpPr>
          <p:nvPr/>
        </p:nvSpPr>
        <p:spPr bwMode="auto">
          <a:xfrm>
            <a:off x="1263463" y="2472973"/>
            <a:ext cx="582706" cy="330574"/>
          </a:xfrm>
          <a:prstGeom prst="rect">
            <a:avLst/>
          </a:prstGeom>
          <a:solidFill>
            <a:srgbClr val="FF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Tooling/ Process Development</a:t>
            </a:r>
          </a:p>
        </p:txBody>
      </p:sp>
      <p:sp>
        <p:nvSpPr>
          <p:cNvPr id="2075" name="Rectangle 43"/>
          <p:cNvSpPr>
            <a:spLocks noChangeArrowheads="1"/>
          </p:cNvSpPr>
          <p:nvPr/>
        </p:nvSpPr>
        <p:spPr bwMode="auto">
          <a:xfrm>
            <a:off x="1927412" y="5368760"/>
            <a:ext cx="493059" cy="206375"/>
          </a:xfrm>
          <a:prstGeom prst="rect">
            <a:avLst/>
          </a:prstGeom>
          <a:solidFill>
            <a:srgbClr val="FF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Preliminary TCOGS</a:t>
            </a:r>
          </a:p>
        </p:txBody>
      </p:sp>
      <p:sp>
        <p:nvSpPr>
          <p:cNvPr id="2076" name="Rectangle 45"/>
          <p:cNvSpPr>
            <a:spLocks noChangeArrowheads="1"/>
          </p:cNvSpPr>
          <p:nvPr/>
        </p:nvSpPr>
        <p:spPr bwMode="auto">
          <a:xfrm>
            <a:off x="1927412" y="5058730"/>
            <a:ext cx="658346" cy="268008"/>
          </a:xfrm>
          <a:prstGeom prst="rect">
            <a:avLst/>
          </a:prstGeom>
          <a:solidFill>
            <a:srgbClr val="FF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Preliminary Process Characterization  Strategy &amp; Costs</a:t>
            </a:r>
          </a:p>
        </p:txBody>
      </p:sp>
      <p:sp>
        <p:nvSpPr>
          <p:cNvPr id="2077" name="Rectangle 73"/>
          <p:cNvSpPr>
            <a:spLocks noChangeArrowheads="1"/>
          </p:cNvSpPr>
          <p:nvPr/>
        </p:nvSpPr>
        <p:spPr bwMode="auto">
          <a:xfrm>
            <a:off x="6064250" y="2055554"/>
            <a:ext cx="516405" cy="179294"/>
          </a:xfrm>
          <a:prstGeom prst="rect">
            <a:avLst/>
          </a:prstGeom>
          <a:solidFill>
            <a:srgbClr val="FFCC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Production Components</a:t>
            </a:r>
          </a:p>
        </p:txBody>
      </p:sp>
      <p:sp>
        <p:nvSpPr>
          <p:cNvPr id="2078" name="Rectangle 92"/>
          <p:cNvSpPr>
            <a:spLocks noChangeArrowheads="1"/>
          </p:cNvSpPr>
          <p:nvPr/>
        </p:nvSpPr>
        <p:spPr bwMode="auto">
          <a:xfrm>
            <a:off x="6056779" y="3285399"/>
            <a:ext cx="635934" cy="238125"/>
          </a:xfrm>
          <a:prstGeom prst="rect">
            <a:avLst/>
          </a:prstGeom>
          <a:solidFill>
            <a:srgbClr val="FFCC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End-to-End Process Characterizations</a:t>
            </a:r>
          </a:p>
        </p:txBody>
      </p:sp>
      <p:sp>
        <p:nvSpPr>
          <p:cNvPr id="2079" name="Rectangle 93"/>
          <p:cNvSpPr>
            <a:spLocks noChangeArrowheads="1"/>
          </p:cNvSpPr>
          <p:nvPr/>
        </p:nvSpPr>
        <p:spPr bwMode="auto">
          <a:xfrm>
            <a:off x="6056779" y="2274069"/>
            <a:ext cx="579905" cy="245596"/>
          </a:xfrm>
          <a:prstGeom prst="rect">
            <a:avLst/>
          </a:prstGeom>
          <a:solidFill>
            <a:srgbClr val="FFCC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Measurement Systems Assessments</a:t>
            </a:r>
          </a:p>
        </p:txBody>
      </p:sp>
      <p:sp>
        <p:nvSpPr>
          <p:cNvPr id="2080" name="Rectangle 94"/>
          <p:cNvSpPr>
            <a:spLocks noChangeArrowheads="1"/>
          </p:cNvSpPr>
          <p:nvPr/>
        </p:nvSpPr>
        <p:spPr bwMode="auto">
          <a:xfrm>
            <a:off x="6056780" y="2544877"/>
            <a:ext cx="637802" cy="233456"/>
          </a:xfrm>
          <a:prstGeom prst="rect">
            <a:avLst/>
          </a:prstGeom>
          <a:solidFill>
            <a:srgbClr val="FFCC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Equipment Processes Characterization</a:t>
            </a:r>
          </a:p>
        </p:txBody>
      </p:sp>
      <p:sp>
        <p:nvSpPr>
          <p:cNvPr id="2082" name="AutoShape 3"/>
          <p:cNvSpPr>
            <a:spLocks noChangeArrowheads="1"/>
          </p:cNvSpPr>
          <p:nvPr/>
        </p:nvSpPr>
        <p:spPr bwMode="auto">
          <a:xfrm>
            <a:off x="941294" y="1383201"/>
            <a:ext cx="613522" cy="448235"/>
          </a:xfrm>
          <a:prstGeom prst="rightArrow">
            <a:avLst>
              <a:gd name="adj1" fmla="val 50000"/>
              <a:gd name="adj2" fmla="val 29549"/>
            </a:avLst>
          </a:prstGeom>
          <a:solidFill>
            <a:srgbClr val="FFCCFF"/>
          </a:solidFill>
          <a:ln w="9525">
            <a:solidFill>
              <a:schemeClr val="tx1"/>
            </a:solidFill>
            <a:miter lim="800000"/>
            <a:headEnd/>
            <a:tailEnd/>
          </a:ln>
        </p:spPr>
        <p:txBody>
          <a:bodyPr wrap="none"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endParaRPr lang="en-US" altLang="en-US" sz="500">
              <a:latin typeface="AvantGarde" pitchFamily="34" charset="0"/>
            </a:endParaRPr>
          </a:p>
        </p:txBody>
      </p:sp>
      <p:sp>
        <p:nvSpPr>
          <p:cNvPr id="83" name="Rounded Rectangle 82"/>
          <p:cNvSpPr/>
          <p:nvPr/>
        </p:nvSpPr>
        <p:spPr bwMode="auto">
          <a:xfrm>
            <a:off x="44824" y="1008738"/>
            <a:ext cx="338978" cy="179294"/>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anchor="ctr"/>
          <a:lstStyle/>
          <a:p>
            <a:pPr>
              <a:defRPr/>
            </a:pPr>
            <a:r>
              <a:rPr lang="en-US" sz="800" b="1" dirty="0">
                <a:solidFill>
                  <a:schemeClr val="tx1"/>
                </a:solidFill>
                <a:latin typeface="AvantGarde" pitchFamily="34" charset="0"/>
              </a:rPr>
              <a:t>Define</a:t>
            </a:r>
          </a:p>
        </p:txBody>
      </p:sp>
      <p:sp>
        <p:nvSpPr>
          <p:cNvPr id="84" name="Rounded Rectangle 83"/>
          <p:cNvSpPr/>
          <p:nvPr/>
        </p:nvSpPr>
        <p:spPr bwMode="auto">
          <a:xfrm>
            <a:off x="385669" y="1008738"/>
            <a:ext cx="433294" cy="179294"/>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anchor="ctr"/>
          <a:lstStyle/>
          <a:p>
            <a:pPr>
              <a:defRPr/>
            </a:pPr>
            <a:r>
              <a:rPr lang="en-US" sz="800" b="1" dirty="0">
                <a:solidFill>
                  <a:schemeClr val="tx1"/>
                </a:solidFill>
                <a:latin typeface="AvantGarde" pitchFamily="34" charset="0"/>
              </a:rPr>
              <a:t>Measure</a:t>
            </a:r>
          </a:p>
        </p:txBody>
      </p:sp>
      <p:sp>
        <p:nvSpPr>
          <p:cNvPr id="85" name="Rounded Rectangle 84"/>
          <p:cNvSpPr/>
          <p:nvPr/>
        </p:nvSpPr>
        <p:spPr bwMode="auto">
          <a:xfrm>
            <a:off x="818964" y="1008738"/>
            <a:ext cx="1256926" cy="179294"/>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anchor="ctr"/>
          <a:lstStyle/>
          <a:p>
            <a:pPr>
              <a:defRPr/>
            </a:pPr>
            <a:r>
              <a:rPr lang="en-US" sz="800" b="1" dirty="0">
                <a:solidFill>
                  <a:schemeClr val="tx1"/>
                </a:solidFill>
                <a:latin typeface="AvantGarde" pitchFamily="34" charset="0"/>
              </a:rPr>
              <a:t>Analyze</a:t>
            </a:r>
          </a:p>
        </p:txBody>
      </p:sp>
      <p:sp>
        <p:nvSpPr>
          <p:cNvPr id="86" name="Rounded Rectangle 85"/>
          <p:cNvSpPr/>
          <p:nvPr/>
        </p:nvSpPr>
        <p:spPr bwMode="auto">
          <a:xfrm>
            <a:off x="2075890" y="1008738"/>
            <a:ext cx="2652992" cy="179294"/>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anchor="ctr"/>
          <a:lstStyle/>
          <a:p>
            <a:pPr>
              <a:defRPr/>
            </a:pPr>
            <a:r>
              <a:rPr lang="en-US" sz="800" b="1" dirty="0">
                <a:solidFill>
                  <a:schemeClr val="tx1"/>
                </a:solidFill>
                <a:latin typeface="AvantGarde" pitchFamily="34" charset="0"/>
              </a:rPr>
              <a:t>Design</a:t>
            </a:r>
          </a:p>
        </p:txBody>
      </p:sp>
      <p:sp>
        <p:nvSpPr>
          <p:cNvPr id="87" name="Rounded Rectangle 86"/>
          <p:cNvSpPr/>
          <p:nvPr/>
        </p:nvSpPr>
        <p:spPr bwMode="auto">
          <a:xfrm>
            <a:off x="4728882" y="1008738"/>
            <a:ext cx="4011706" cy="179294"/>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anchor="ctr"/>
          <a:lstStyle/>
          <a:p>
            <a:pPr>
              <a:defRPr/>
            </a:pPr>
            <a:r>
              <a:rPr lang="en-US" sz="800" b="1" dirty="0">
                <a:solidFill>
                  <a:schemeClr val="tx1"/>
                </a:solidFill>
                <a:latin typeface="AvantGarde" pitchFamily="34" charset="0"/>
              </a:rPr>
              <a:t>Verify &amp; Validate</a:t>
            </a:r>
          </a:p>
        </p:txBody>
      </p:sp>
      <p:sp>
        <p:nvSpPr>
          <p:cNvPr id="2090" name="Rectangle 31"/>
          <p:cNvSpPr>
            <a:spLocks noChangeArrowheads="1"/>
          </p:cNvSpPr>
          <p:nvPr/>
        </p:nvSpPr>
        <p:spPr bwMode="auto">
          <a:xfrm>
            <a:off x="1913405" y="3342362"/>
            <a:ext cx="493059" cy="109258"/>
          </a:xfrm>
          <a:prstGeom prst="rect">
            <a:avLst/>
          </a:prstGeom>
          <a:solidFill>
            <a:srgbClr val="FF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BOM</a:t>
            </a:r>
          </a:p>
        </p:txBody>
      </p:sp>
      <p:sp>
        <p:nvSpPr>
          <p:cNvPr id="2091" name="Rectangle 31"/>
          <p:cNvSpPr>
            <a:spLocks noChangeArrowheads="1"/>
          </p:cNvSpPr>
          <p:nvPr/>
        </p:nvSpPr>
        <p:spPr bwMode="auto">
          <a:xfrm>
            <a:off x="1913405" y="4591818"/>
            <a:ext cx="493059" cy="187699"/>
          </a:xfrm>
          <a:prstGeom prst="rect">
            <a:avLst/>
          </a:prstGeom>
          <a:solidFill>
            <a:srgbClr val="FF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CAR Estimates</a:t>
            </a:r>
          </a:p>
        </p:txBody>
      </p:sp>
      <p:sp>
        <p:nvSpPr>
          <p:cNvPr id="2092" name="Rectangle 31"/>
          <p:cNvSpPr>
            <a:spLocks noChangeArrowheads="1"/>
          </p:cNvSpPr>
          <p:nvPr/>
        </p:nvSpPr>
        <p:spPr bwMode="auto">
          <a:xfrm>
            <a:off x="1913405" y="3800870"/>
            <a:ext cx="493059" cy="197036"/>
          </a:xfrm>
          <a:prstGeom prst="rect">
            <a:avLst/>
          </a:prstGeom>
          <a:solidFill>
            <a:srgbClr val="FF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Assembly RISDA</a:t>
            </a:r>
          </a:p>
        </p:txBody>
      </p:sp>
      <p:sp>
        <p:nvSpPr>
          <p:cNvPr id="2093" name="Rectangle 31"/>
          <p:cNvSpPr>
            <a:spLocks noChangeArrowheads="1"/>
          </p:cNvSpPr>
          <p:nvPr/>
        </p:nvSpPr>
        <p:spPr bwMode="auto">
          <a:xfrm>
            <a:off x="1913405" y="2881054"/>
            <a:ext cx="493059" cy="158750"/>
          </a:xfrm>
          <a:prstGeom prst="rect">
            <a:avLst/>
          </a:prstGeom>
          <a:solidFill>
            <a:srgbClr val="FF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Preliminary PFMEA</a:t>
            </a:r>
          </a:p>
        </p:txBody>
      </p:sp>
      <p:sp>
        <p:nvSpPr>
          <p:cNvPr id="2094" name="Rectangle 18"/>
          <p:cNvSpPr>
            <a:spLocks noChangeArrowheads="1"/>
          </p:cNvSpPr>
          <p:nvPr/>
        </p:nvSpPr>
        <p:spPr bwMode="auto">
          <a:xfrm>
            <a:off x="537882" y="3383451"/>
            <a:ext cx="493059" cy="214779"/>
          </a:xfrm>
          <a:prstGeom prst="rect">
            <a:avLst/>
          </a:prstGeom>
          <a:solidFill>
            <a:srgbClr val="99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Screening CTQ’s- Early Delta’s</a:t>
            </a:r>
          </a:p>
        </p:txBody>
      </p:sp>
      <p:sp>
        <p:nvSpPr>
          <p:cNvPr id="2095" name="Rectangle 18"/>
          <p:cNvSpPr>
            <a:spLocks noChangeArrowheads="1"/>
          </p:cNvSpPr>
          <p:nvPr/>
        </p:nvSpPr>
        <p:spPr bwMode="auto">
          <a:xfrm>
            <a:off x="537882" y="3105172"/>
            <a:ext cx="493059" cy="226919"/>
          </a:xfrm>
          <a:prstGeom prst="rect">
            <a:avLst/>
          </a:prstGeom>
          <a:solidFill>
            <a:srgbClr val="99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Initial DFM-Technology  Select</a:t>
            </a:r>
          </a:p>
        </p:txBody>
      </p:sp>
      <p:sp>
        <p:nvSpPr>
          <p:cNvPr id="2096" name="Rectangle 18"/>
          <p:cNvSpPr>
            <a:spLocks noChangeArrowheads="1"/>
          </p:cNvSpPr>
          <p:nvPr/>
        </p:nvSpPr>
        <p:spPr bwMode="auto">
          <a:xfrm>
            <a:off x="537882" y="3645856"/>
            <a:ext cx="493059" cy="229721"/>
          </a:xfrm>
          <a:prstGeom prst="rect">
            <a:avLst/>
          </a:prstGeom>
          <a:solidFill>
            <a:srgbClr val="99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Early Supplier Engagement</a:t>
            </a:r>
          </a:p>
        </p:txBody>
      </p:sp>
      <p:sp>
        <p:nvSpPr>
          <p:cNvPr id="2097" name="Rectangle 18"/>
          <p:cNvSpPr>
            <a:spLocks noChangeArrowheads="1"/>
          </p:cNvSpPr>
          <p:nvPr/>
        </p:nvSpPr>
        <p:spPr bwMode="auto">
          <a:xfrm>
            <a:off x="543486" y="2298348"/>
            <a:ext cx="532279" cy="295088"/>
          </a:xfrm>
          <a:prstGeom prst="rect">
            <a:avLst/>
          </a:prstGeom>
          <a:solidFill>
            <a:srgbClr val="99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Preliminary Product Requirements  (PLRs)</a:t>
            </a:r>
          </a:p>
        </p:txBody>
      </p:sp>
      <p:sp>
        <p:nvSpPr>
          <p:cNvPr id="2098" name="Rectangle 18"/>
          <p:cNvSpPr>
            <a:spLocks noChangeArrowheads="1"/>
          </p:cNvSpPr>
          <p:nvPr/>
        </p:nvSpPr>
        <p:spPr bwMode="auto">
          <a:xfrm>
            <a:off x="543485" y="2029406"/>
            <a:ext cx="493059" cy="224118"/>
          </a:xfrm>
          <a:prstGeom prst="rect">
            <a:avLst/>
          </a:prstGeom>
          <a:solidFill>
            <a:srgbClr val="99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Product Design Concepts</a:t>
            </a:r>
          </a:p>
        </p:txBody>
      </p:sp>
      <p:sp>
        <p:nvSpPr>
          <p:cNvPr id="2099" name="Rectangle 18"/>
          <p:cNvSpPr>
            <a:spLocks noChangeArrowheads="1"/>
          </p:cNvSpPr>
          <p:nvPr/>
        </p:nvSpPr>
        <p:spPr bwMode="auto">
          <a:xfrm>
            <a:off x="543485" y="2629856"/>
            <a:ext cx="493059" cy="179294"/>
          </a:xfrm>
          <a:prstGeom prst="rect">
            <a:avLst/>
          </a:prstGeom>
          <a:solidFill>
            <a:srgbClr val="99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Prototype Components</a:t>
            </a:r>
          </a:p>
        </p:txBody>
      </p:sp>
      <p:sp>
        <p:nvSpPr>
          <p:cNvPr id="2100" name="Rectangle 18"/>
          <p:cNvSpPr>
            <a:spLocks noChangeArrowheads="1"/>
          </p:cNvSpPr>
          <p:nvPr/>
        </p:nvSpPr>
        <p:spPr bwMode="auto">
          <a:xfrm>
            <a:off x="537882" y="2836231"/>
            <a:ext cx="493059" cy="237191"/>
          </a:xfrm>
          <a:prstGeom prst="rect">
            <a:avLst/>
          </a:prstGeom>
          <a:solidFill>
            <a:srgbClr val="99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Prototype Assembly Process</a:t>
            </a:r>
          </a:p>
        </p:txBody>
      </p:sp>
      <p:sp>
        <p:nvSpPr>
          <p:cNvPr id="2101" name="Rectangle 18"/>
          <p:cNvSpPr>
            <a:spLocks noChangeArrowheads="1"/>
          </p:cNvSpPr>
          <p:nvPr/>
        </p:nvSpPr>
        <p:spPr bwMode="auto">
          <a:xfrm>
            <a:off x="537882" y="4386377"/>
            <a:ext cx="493059" cy="179294"/>
          </a:xfrm>
          <a:prstGeom prst="rect">
            <a:avLst/>
          </a:prstGeom>
          <a:solidFill>
            <a:srgbClr val="99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Product Demand</a:t>
            </a:r>
          </a:p>
        </p:txBody>
      </p:sp>
      <p:sp>
        <p:nvSpPr>
          <p:cNvPr id="2102" name="Rectangle 31"/>
          <p:cNvSpPr>
            <a:spLocks noChangeArrowheads="1"/>
          </p:cNvSpPr>
          <p:nvPr/>
        </p:nvSpPr>
        <p:spPr bwMode="auto">
          <a:xfrm>
            <a:off x="1837765" y="2021003"/>
            <a:ext cx="644338" cy="394074"/>
          </a:xfrm>
          <a:prstGeom prst="rect">
            <a:avLst/>
          </a:prstGeom>
          <a:solidFill>
            <a:srgbClr val="FF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System Level Requirements (SLRs) and Customer facing Characteristics</a:t>
            </a:r>
          </a:p>
        </p:txBody>
      </p:sp>
      <p:sp>
        <p:nvSpPr>
          <p:cNvPr id="2103" name="Rectangle 31"/>
          <p:cNvSpPr>
            <a:spLocks noChangeArrowheads="1"/>
          </p:cNvSpPr>
          <p:nvPr/>
        </p:nvSpPr>
        <p:spPr bwMode="auto">
          <a:xfrm>
            <a:off x="2913529" y="2387062"/>
            <a:ext cx="582706" cy="409015"/>
          </a:xfrm>
          <a:prstGeom prst="rect">
            <a:avLst/>
          </a:prstGeom>
          <a:solidFill>
            <a:schemeClr val="accent2">
              <a:lumMod val="20000"/>
              <a:lumOff val="80000"/>
            </a:schemeClr>
          </a:solidFill>
          <a:ln w="9525">
            <a:solidFill>
              <a:schemeClr val="tx1"/>
            </a:solidFill>
            <a:miter lim="800000"/>
            <a:headEnd/>
            <a:tailEnd/>
          </a:ln>
        </p:spPr>
        <p:txBody>
          <a:bodyPr lIns="0" rIns="0" anchor="ctr"/>
          <a:lstStyle/>
          <a:p>
            <a:pPr>
              <a:defRPr/>
            </a:pPr>
            <a:r>
              <a:rPr lang="en-US" sz="400" dirty="0"/>
              <a:t>Sub-System  </a:t>
            </a:r>
            <a:r>
              <a:rPr lang="en-US" sz="400" dirty="0" err="1"/>
              <a:t>Reqmts</a:t>
            </a:r>
            <a:r>
              <a:rPr lang="en-US" sz="400" dirty="0"/>
              <a:t>. (SSRs); Critical Assy. Process </a:t>
            </a:r>
            <a:r>
              <a:rPr lang="en-US" sz="400" dirty="0" err="1"/>
              <a:t>Reqmts</a:t>
            </a:r>
            <a:r>
              <a:rPr lang="en-US" sz="400" dirty="0"/>
              <a:t>. (APR’s)</a:t>
            </a:r>
          </a:p>
        </p:txBody>
      </p:sp>
      <p:sp>
        <p:nvSpPr>
          <p:cNvPr id="2104" name="Rectangle 34"/>
          <p:cNvSpPr>
            <a:spLocks noChangeArrowheads="1"/>
          </p:cNvSpPr>
          <p:nvPr/>
        </p:nvSpPr>
        <p:spPr bwMode="auto">
          <a:xfrm>
            <a:off x="2919132" y="2825958"/>
            <a:ext cx="493059" cy="179294"/>
          </a:xfrm>
          <a:prstGeom prst="rect">
            <a:avLst/>
          </a:prstGeom>
          <a:solidFill>
            <a:schemeClr val="accent2">
              <a:lumMod val="20000"/>
              <a:lumOff val="80000"/>
            </a:schemeClr>
          </a:solidFill>
          <a:ln w="9525">
            <a:solidFill>
              <a:schemeClr val="tx1"/>
            </a:solidFill>
            <a:miter lim="800000"/>
            <a:headEnd/>
            <a:tailEnd/>
          </a:ln>
        </p:spPr>
        <p:txBody>
          <a:bodyPr lIns="0" rIns="0" anchor="ctr"/>
          <a:lstStyle/>
          <a:p>
            <a:pPr>
              <a:defRPr/>
            </a:pPr>
            <a:r>
              <a:rPr lang="en-US" sz="400"/>
              <a:t>Technology Selection</a:t>
            </a:r>
          </a:p>
        </p:txBody>
      </p:sp>
      <p:sp>
        <p:nvSpPr>
          <p:cNvPr id="2105" name="Rectangle 34"/>
          <p:cNvSpPr>
            <a:spLocks noChangeArrowheads="1"/>
          </p:cNvSpPr>
          <p:nvPr/>
        </p:nvSpPr>
        <p:spPr bwMode="auto">
          <a:xfrm>
            <a:off x="2913529" y="3033267"/>
            <a:ext cx="493059" cy="241860"/>
          </a:xfrm>
          <a:prstGeom prst="rect">
            <a:avLst/>
          </a:prstGeom>
          <a:solidFill>
            <a:schemeClr val="accent2">
              <a:lumMod val="20000"/>
              <a:lumOff val="80000"/>
            </a:schemeClr>
          </a:solidFill>
          <a:ln w="9525">
            <a:solidFill>
              <a:schemeClr val="tx1"/>
            </a:solidFill>
            <a:miter lim="800000"/>
            <a:headEnd/>
            <a:tailEnd/>
          </a:ln>
        </p:spPr>
        <p:txBody>
          <a:bodyPr lIns="0" rIns="0" anchor="ctr"/>
          <a:lstStyle/>
          <a:p>
            <a:pPr>
              <a:defRPr/>
            </a:pPr>
            <a:r>
              <a:rPr lang="en-US" sz="400" dirty="0"/>
              <a:t>Assembly Process Layout</a:t>
            </a:r>
          </a:p>
        </p:txBody>
      </p:sp>
      <p:sp>
        <p:nvSpPr>
          <p:cNvPr id="2106" name="Rectangle 34"/>
          <p:cNvSpPr>
            <a:spLocks noChangeArrowheads="1"/>
          </p:cNvSpPr>
          <p:nvPr/>
        </p:nvSpPr>
        <p:spPr bwMode="auto">
          <a:xfrm>
            <a:off x="2913529" y="3309679"/>
            <a:ext cx="493059" cy="224118"/>
          </a:xfrm>
          <a:prstGeom prst="rect">
            <a:avLst/>
          </a:prstGeom>
          <a:solidFill>
            <a:schemeClr val="accent2">
              <a:lumMod val="20000"/>
              <a:lumOff val="80000"/>
            </a:schemeClr>
          </a:solidFill>
          <a:ln w="9525">
            <a:solidFill>
              <a:schemeClr val="tx1"/>
            </a:solidFill>
            <a:miter lim="800000"/>
            <a:headEnd/>
            <a:tailEnd/>
          </a:ln>
        </p:spPr>
        <p:txBody>
          <a:bodyPr lIns="0" rIns="0" anchor="ctr"/>
          <a:lstStyle/>
          <a:p>
            <a:pPr>
              <a:defRPr/>
            </a:pPr>
            <a:r>
              <a:rPr lang="en-US" sz="400" dirty="0"/>
              <a:t>Material Handling Concepts</a:t>
            </a:r>
          </a:p>
        </p:txBody>
      </p:sp>
      <p:sp>
        <p:nvSpPr>
          <p:cNvPr id="2107" name="Rectangle 34"/>
          <p:cNvSpPr>
            <a:spLocks noChangeArrowheads="1"/>
          </p:cNvSpPr>
          <p:nvPr/>
        </p:nvSpPr>
        <p:spPr bwMode="auto">
          <a:xfrm>
            <a:off x="2919132" y="3573951"/>
            <a:ext cx="535081" cy="201706"/>
          </a:xfrm>
          <a:prstGeom prst="rect">
            <a:avLst/>
          </a:prstGeom>
          <a:solidFill>
            <a:schemeClr val="accent2">
              <a:lumMod val="20000"/>
              <a:lumOff val="80000"/>
            </a:schemeClr>
          </a:solidFill>
          <a:ln w="9525">
            <a:solidFill>
              <a:schemeClr val="tx1"/>
            </a:solidFill>
            <a:miter lim="800000"/>
            <a:headEnd/>
            <a:tailEnd/>
          </a:ln>
        </p:spPr>
        <p:txBody>
          <a:bodyPr lIns="0" rIns="0" anchor="ctr"/>
          <a:lstStyle/>
          <a:p>
            <a:pPr>
              <a:defRPr/>
            </a:pPr>
            <a:r>
              <a:rPr lang="en-US" sz="400" dirty="0"/>
              <a:t>Changeover Requirements</a:t>
            </a:r>
          </a:p>
        </p:txBody>
      </p:sp>
      <p:sp>
        <p:nvSpPr>
          <p:cNvPr id="2108" name="Rectangle 34"/>
          <p:cNvSpPr>
            <a:spLocks noChangeArrowheads="1"/>
          </p:cNvSpPr>
          <p:nvPr/>
        </p:nvSpPr>
        <p:spPr bwMode="auto">
          <a:xfrm>
            <a:off x="2919132" y="3826083"/>
            <a:ext cx="535081" cy="291353"/>
          </a:xfrm>
          <a:prstGeom prst="rect">
            <a:avLst/>
          </a:prstGeom>
          <a:solidFill>
            <a:schemeClr val="accent2">
              <a:lumMod val="20000"/>
              <a:lumOff val="80000"/>
            </a:schemeClr>
          </a:solidFill>
          <a:ln w="9525">
            <a:solidFill>
              <a:schemeClr val="tx1"/>
            </a:solidFill>
            <a:miter lim="800000"/>
            <a:headEnd/>
            <a:tailEnd/>
          </a:ln>
        </p:spPr>
        <p:txBody>
          <a:bodyPr lIns="0" rIns="0" anchor="ctr"/>
          <a:lstStyle/>
          <a:p>
            <a:pPr>
              <a:defRPr/>
            </a:pPr>
            <a:r>
              <a:rPr lang="en-US" sz="400" dirty="0"/>
              <a:t>Human Machine Interface Requirements</a:t>
            </a:r>
          </a:p>
        </p:txBody>
      </p:sp>
      <p:sp>
        <p:nvSpPr>
          <p:cNvPr id="2109" name="Rectangle 34"/>
          <p:cNvSpPr>
            <a:spLocks noChangeArrowheads="1"/>
          </p:cNvSpPr>
          <p:nvPr/>
        </p:nvSpPr>
        <p:spPr bwMode="auto">
          <a:xfrm>
            <a:off x="2919132" y="4151988"/>
            <a:ext cx="535081" cy="230654"/>
          </a:xfrm>
          <a:prstGeom prst="rect">
            <a:avLst/>
          </a:prstGeom>
          <a:solidFill>
            <a:schemeClr val="accent2">
              <a:lumMod val="20000"/>
              <a:lumOff val="80000"/>
            </a:schemeClr>
          </a:solidFill>
          <a:ln w="9525">
            <a:solidFill>
              <a:schemeClr val="tx1"/>
            </a:solidFill>
            <a:miter lim="800000"/>
            <a:headEnd/>
            <a:tailEnd/>
          </a:ln>
        </p:spPr>
        <p:txBody>
          <a:bodyPr lIns="0" rIns="0" anchor="ctr"/>
          <a:lstStyle/>
          <a:p>
            <a:pPr>
              <a:defRPr/>
            </a:pPr>
            <a:r>
              <a:rPr lang="en-US" sz="400" dirty="0"/>
              <a:t>Error Proofing Requirements</a:t>
            </a:r>
          </a:p>
        </p:txBody>
      </p:sp>
      <p:sp>
        <p:nvSpPr>
          <p:cNvPr id="2110" name="Rectangle 34"/>
          <p:cNvSpPr>
            <a:spLocks noChangeArrowheads="1"/>
          </p:cNvSpPr>
          <p:nvPr/>
        </p:nvSpPr>
        <p:spPr bwMode="auto">
          <a:xfrm>
            <a:off x="2919133" y="4901848"/>
            <a:ext cx="529478" cy="239993"/>
          </a:xfrm>
          <a:prstGeom prst="rect">
            <a:avLst/>
          </a:prstGeom>
          <a:solidFill>
            <a:schemeClr val="accent2">
              <a:lumMod val="20000"/>
              <a:lumOff val="80000"/>
            </a:schemeClr>
          </a:solidFill>
          <a:ln w="9525">
            <a:solidFill>
              <a:schemeClr val="tx1"/>
            </a:solidFill>
            <a:miter lim="800000"/>
            <a:headEnd/>
            <a:tailEnd/>
          </a:ln>
        </p:spPr>
        <p:txBody>
          <a:bodyPr lIns="0" rIns="0" anchor="ctr"/>
          <a:lstStyle/>
          <a:p>
            <a:pPr>
              <a:defRPr/>
            </a:pPr>
            <a:r>
              <a:rPr lang="en-US" sz="400" dirty="0"/>
              <a:t>Machine Control Systems</a:t>
            </a:r>
          </a:p>
        </p:txBody>
      </p:sp>
      <p:sp>
        <p:nvSpPr>
          <p:cNvPr id="2111" name="Rectangle 34"/>
          <p:cNvSpPr>
            <a:spLocks noChangeArrowheads="1"/>
          </p:cNvSpPr>
          <p:nvPr/>
        </p:nvSpPr>
        <p:spPr bwMode="auto">
          <a:xfrm>
            <a:off x="2919133" y="4408789"/>
            <a:ext cx="529478" cy="460375"/>
          </a:xfrm>
          <a:prstGeom prst="rect">
            <a:avLst/>
          </a:prstGeom>
          <a:solidFill>
            <a:schemeClr val="accent2">
              <a:lumMod val="20000"/>
              <a:lumOff val="80000"/>
            </a:schemeClr>
          </a:solidFill>
          <a:ln w="9525">
            <a:solidFill>
              <a:schemeClr val="tx1"/>
            </a:solidFill>
            <a:miter lim="800000"/>
            <a:headEnd/>
            <a:tailEnd/>
          </a:ln>
        </p:spPr>
        <p:txBody>
          <a:bodyPr lIns="0" rIns="0" anchor="ctr"/>
          <a:lstStyle/>
          <a:p>
            <a:pPr>
              <a:defRPr/>
            </a:pPr>
            <a:r>
              <a:rPr lang="en-US" sz="400" dirty="0"/>
              <a:t>Preliminary Selection Of Measurement Systems &amp; Calibration Methods</a:t>
            </a:r>
          </a:p>
        </p:txBody>
      </p:sp>
      <p:sp>
        <p:nvSpPr>
          <p:cNvPr id="2112" name="Rectangle 34"/>
          <p:cNvSpPr>
            <a:spLocks noChangeArrowheads="1"/>
          </p:cNvSpPr>
          <p:nvPr/>
        </p:nvSpPr>
        <p:spPr bwMode="auto">
          <a:xfrm>
            <a:off x="2916332" y="5170789"/>
            <a:ext cx="579904" cy="311897"/>
          </a:xfrm>
          <a:prstGeom prst="rect">
            <a:avLst/>
          </a:prstGeom>
          <a:solidFill>
            <a:schemeClr val="accent2">
              <a:lumMod val="20000"/>
              <a:lumOff val="80000"/>
            </a:schemeClr>
          </a:solidFill>
          <a:ln w="9525">
            <a:solidFill>
              <a:schemeClr val="tx1"/>
            </a:solidFill>
            <a:miter lim="800000"/>
            <a:headEnd/>
            <a:tailEnd/>
          </a:ln>
        </p:spPr>
        <p:txBody>
          <a:bodyPr lIns="0" rIns="0" anchor="ctr"/>
          <a:lstStyle/>
          <a:p>
            <a:pPr>
              <a:defRPr/>
            </a:pPr>
            <a:r>
              <a:rPr lang="en-US" sz="400" dirty="0"/>
              <a:t>Equipment Development Standards and Guidelines</a:t>
            </a:r>
          </a:p>
        </p:txBody>
      </p:sp>
      <p:sp>
        <p:nvSpPr>
          <p:cNvPr id="2113" name="Rectangle 34"/>
          <p:cNvSpPr>
            <a:spLocks noChangeArrowheads="1"/>
          </p:cNvSpPr>
          <p:nvPr/>
        </p:nvSpPr>
        <p:spPr bwMode="auto">
          <a:xfrm>
            <a:off x="2919132" y="5505098"/>
            <a:ext cx="535081" cy="226919"/>
          </a:xfrm>
          <a:prstGeom prst="rect">
            <a:avLst/>
          </a:prstGeom>
          <a:solidFill>
            <a:schemeClr val="accent2">
              <a:lumMod val="20000"/>
              <a:lumOff val="80000"/>
            </a:schemeClr>
          </a:solidFill>
          <a:ln w="9525">
            <a:solidFill>
              <a:schemeClr val="tx1"/>
            </a:solidFill>
            <a:miter lim="800000"/>
            <a:headEnd/>
            <a:tailEnd/>
          </a:ln>
        </p:spPr>
        <p:txBody>
          <a:bodyPr lIns="0" rIns="0" anchor="ctr"/>
          <a:lstStyle/>
          <a:p>
            <a:pPr>
              <a:defRPr/>
            </a:pPr>
            <a:r>
              <a:rPr lang="en-US" sz="400" dirty="0"/>
              <a:t>Equipment Requirements Review</a:t>
            </a:r>
          </a:p>
        </p:txBody>
      </p:sp>
      <p:sp>
        <p:nvSpPr>
          <p:cNvPr id="2114" name="Rectangle 34"/>
          <p:cNvSpPr>
            <a:spLocks noChangeArrowheads="1"/>
          </p:cNvSpPr>
          <p:nvPr/>
        </p:nvSpPr>
        <p:spPr bwMode="auto">
          <a:xfrm>
            <a:off x="2913530" y="5753495"/>
            <a:ext cx="565897" cy="201706"/>
          </a:xfrm>
          <a:prstGeom prst="rect">
            <a:avLst/>
          </a:prstGeom>
          <a:solidFill>
            <a:schemeClr val="accent2">
              <a:lumMod val="20000"/>
              <a:lumOff val="80000"/>
            </a:schemeClr>
          </a:solidFill>
          <a:ln w="9525">
            <a:solidFill>
              <a:schemeClr val="tx1"/>
            </a:solidFill>
            <a:miter lim="800000"/>
            <a:headEnd/>
            <a:tailEnd/>
          </a:ln>
        </p:spPr>
        <p:txBody>
          <a:bodyPr lIns="0" rIns="0" anchor="ctr"/>
          <a:lstStyle/>
          <a:p>
            <a:pPr>
              <a:defRPr/>
            </a:pPr>
            <a:r>
              <a:rPr lang="en-US" sz="400" dirty="0"/>
              <a:t>Supplier Selection</a:t>
            </a:r>
          </a:p>
        </p:txBody>
      </p:sp>
      <p:sp>
        <p:nvSpPr>
          <p:cNvPr id="2115" name="Rectangle 65"/>
          <p:cNvSpPr>
            <a:spLocks noChangeArrowheads="1"/>
          </p:cNvSpPr>
          <p:nvPr/>
        </p:nvSpPr>
        <p:spPr bwMode="auto">
          <a:xfrm>
            <a:off x="3986493" y="2554215"/>
            <a:ext cx="493059" cy="224118"/>
          </a:xfrm>
          <a:prstGeom prst="rect">
            <a:avLst/>
          </a:prstGeom>
          <a:solidFill>
            <a:srgbClr val="CCFF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Preliminary Assembly Control Plan</a:t>
            </a:r>
          </a:p>
        </p:txBody>
      </p:sp>
      <p:sp>
        <p:nvSpPr>
          <p:cNvPr id="2116" name="Rectangle 142"/>
          <p:cNvSpPr>
            <a:spLocks noChangeArrowheads="1"/>
          </p:cNvSpPr>
          <p:nvPr/>
        </p:nvSpPr>
        <p:spPr bwMode="auto">
          <a:xfrm>
            <a:off x="3986493" y="2063024"/>
            <a:ext cx="493059" cy="235324"/>
          </a:xfrm>
          <a:prstGeom prst="rect">
            <a:avLst/>
          </a:prstGeom>
          <a:solidFill>
            <a:srgbClr val="CCFF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Update Assembly RISDA</a:t>
            </a:r>
          </a:p>
        </p:txBody>
      </p:sp>
      <p:sp>
        <p:nvSpPr>
          <p:cNvPr id="2117" name="Rectangle 142"/>
          <p:cNvSpPr>
            <a:spLocks noChangeArrowheads="1"/>
          </p:cNvSpPr>
          <p:nvPr/>
        </p:nvSpPr>
        <p:spPr bwMode="auto">
          <a:xfrm>
            <a:off x="3986493" y="2342238"/>
            <a:ext cx="493059" cy="177426"/>
          </a:xfrm>
          <a:prstGeom prst="rect">
            <a:avLst/>
          </a:prstGeom>
          <a:solidFill>
            <a:srgbClr val="CCFF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Update PFMEA</a:t>
            </a:r>
          </a:p>
        </p:txBody>
      </p:sp>
      <p:sp>
        <p:nvSpPr>
          <p:cNvPr id="2118" name="Rectangle 65"/>
          <p:cNvSpPr>
            <a:spLocks noChangeArrowheads="1"/>
          </p:cNvSpPr>
          <p:nvPr/>
        </p:nvSpPr>
        <p:spPr bwMode="auto">
          <a:xfrm>
            <a:off x="3986493" y="3073422"/>
            <a:ext cx="516404" cy="211978"/>
          </a:xfrm>
          <a:prstGeom prst="rect">
            <a:avLst/>
          </a:prstGeom>
          <a:solidFill>
            <a:srgbClr val="CCFF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Infinity System Requirements</a:t>
            </a:r>
          </a:p>
        </p:txBody>
      </p:sp>
      <p:sp>
        <p:nvSpPr>
          <p:cNvPr id="2119" name="Rectangle 65"/>
          <p:cNvSpPr>
            <a:spLocks noChangeArrowheads="1"/>
          </p:cNvSpPr>
          <p:nvPr/>
        </p:nvSpPr>
        <p:spPr bwMode="auto">
          <a:xfrm>
            <a:off x="3986493" y="2811017"/>
            <a:ext cx="493059" cy="224118"/>
          </a:xfrm>
          <a:prstGeom prst="rect">
            <a:avLst/>
          </a:prstGeom>
          <a:solidFill>
            <a:srgbClr val="CCFF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Preliminary CCPs identified</a:t>
            </a:r>
          </a:p>
        </p:txBody>
      </p:sp>
      <p:sp>
        <p:nvSpPr>
          <p:cNvPr id="2120" name="Rectangle 65"/>
          <p:cNvSpPr>
            <a:spLocks noChangeArrowheads="1"/>
          </p:cNvSpPr>
          <p:nvPr/>
        </p:nvSpPr>
        <p:spPr bwMode="auto">
          <a:xfrm>
            <a:off x="3998632" y="3581422"/>
            <a:ext cx="546287" cy="375397"/>
          </a:xfrm>
          <a:prstGeom prst="rect">
            <a:avLst/>
          </a:prstGeom>
          <a:solidFill>
            <a:srgbClr val="CCFF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Selection of Measurement Systems and Calibration methods</a:t>
            </a:r>
          </a:p>
        </p:txBody>
      </p:sp>
      <p:sp>
        <p:nvSpPr>
          <p:cNvPr id="2121" name="Rectangle 65"/>
          <p:cNvSpPr>
            <a:spLocks noChangeArrowheads="1"/>
          </p:cNvSpPr>
          <p:nvPr/>
        </p:nvSpPr>
        <p:spPr bwMode="auto">
          <a:xfrm>
            <a:off x="3998632" y="3320885"/>
            <a:ext cx="493059" cy="224118"/>
          </a:xfrm>
          <a:prstGeom prst="rect">
            <a:avLst/>
          </a:prstGeom>
          <a:solidFill>
            <a:srgbClr val="CCFF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Preliminary Safety and Ergo Review</a:t>
            </a:r>
          </a:p>
        </p:txBody>
      </p:sp>
      <p:sp>
        <p:nvSpPr>
          <p:cNvPr id="2122" name="Rectangle 65"/>
          <p:cNvSpPr>
            <a:spLocks noChangeArrowheads="1"/>
          </p:cNvSpPr>
          <p:nvPr/>
        </p:nvSpPr>
        <p:spPr bwMode="auto">
          <a:xfrm>
            <a:off x="3998632" y="3987635"/>
            <a:ext cx="493059" cy="298824"/>
          </a:xfrm>
          <a:prstGeom prst="rect">
            <a:avLst/>
          </a:prstGeom>
          <a:solidFill>
            <a:srgbClr val="CCFF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Equipment Serviceability and Setup Review</a:t>
            </a:r>
          </a:p>
        </p:txBody>
      </p:sp>
      <p:sp>
        <p:nvSpPr>
          <p:cNvPr id="2123" name="Rectangle 65"/>
          <p:cNvSpPr>
            <a:spLocks noChangeArrowheads="1"/>
          </p:cNvSpPr>
          <p:nvPr/>
        </p:nvSpPr>
        <p:spPr bwMode="auto">
          <a:xfrm>
            <a:off x="3998632" y="4322877"/>
            <a:ext cx="546287" cy="224118"/>
          </a:xfrm>
          <a:prstGeom prst="rect">
            <a:avLst/>
          </a:prstGeom>
          <a:solidFill>
            <a:srgbClr val="CCFF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MAKE site VOC input (VOF)</a:t>
            </a:r>
          </a:p>
        </p:txBody>
      </p:sp>
      <p:sp>
        <p:nvSpPr>
          <p:cNvPr id="2124" name="Rectangle 34"/>
          <p:cNvSpPr>
            <a:spLocks noChangeArrowheads="1"/>
          </p:cNvSpPr>
          <p:nvPr/>
        </p:nvSpPr>
        <p:spPr bwMode="auto">
          <a:xfrm>
            <a:off x="2913530" y="5977612"/>
            <a:ext cx="565897" cy="201706"/>
          </a:xfrm>
          <a:prstGeom prst="rect">
            <a:avLst/>
          </a:prstGeom>
          <a:solidFill>
            <a:schemeClr val="accent2">
              <a:lumMod val="20000"/>
              <a:lumOff val="80000"/>
            </a:schemeClr>
          </a:solidFill>
          <a:ln w="9525">
            <a:solidFill>
              <a:schemeClr val="tx1"/>
            </a:solidFill>
            <a:miter lim="800000"/>
            <a:headEnd/>
            <a:tailEnd/>
          </a:ln>
        </p:spPr>
        <p:txBody>
          <a:bodyPr lIns="0" rIns="0" anchor="ctr"/>
          <a:lstStyle/>
          <a:p>
            <a:pPr>
              <a:defRPr/>
            </a:pPr>
            <a:r>
              <a:rPr lang="en-US" sz="400" dirty="0"/>
              <a:t>Release PO’s</a:t>
            </a:r>
          </a:p>
        </p:txBody>
      </p:sp>
      <p:sp>
        <p:nvSpPr>
          <p:cNvPr id="2125" name="Rectangle 65"/>
          <p:cNvSpPr>
            <a:spLocks noChangeArrowheads="1"/>
          </p:cNvSpPr>
          <p:nvPr/>
        </p:nvSpPr>
        <p:spPr bwMode="auto">
          <a:xfrm>
            <a:off x="3998633" y="4582480"/>
            <a:ext cx="600449" cy="352052"/>
          </a:xfrm>
          <a:prstGeom prst="rect">
            <a:avLst/>
          </a:prstGeom>
          <a:solidFill>
            <a:srgbClr val="CCFF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Equipment Concept/ Preliminary Design approval</a:t>
            </a:r>
          </a:p>
        </p:txBody>
      </p:sp>
      <p:sp>
        <p:nvSpPr>
          <p:cNvPr id="2126" name="Rectangle 65"/>
          <p:cNvSpPr>
            <a:spLocks noChangeArrowheads="1"/>
          </p:cNvSpPr>
          <p:nvPr/>
        </p:nvSpPr>
        <p:spPr bwMode="auto">
          <a:xfrm>
            <a:off x="3998633" y="4970951"/>
            <a:ext cx="558426" cy="351118"/>
          </a:xfrm>
          <a:prstGeom prst="rect">
            <a:avLst/>
          </a:prstGeom>
          <a:solidFill>
            <a:srgbClr val="CCFF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Equipment Fabrication Design approval</a:t>
            </a:r>
          </a:p>
        </p:txBody>
      </p:sp>
      <p:sp>
        <p:nvSpPr>
          <p:cNvPr id="2127" name="Rectangle 65"/>
          <p:cNvSpPr>
            <a:spLocks noChangeArrowheads="1"/>
          </p:cNvSpPr>
          <p:nvPr/>
        </p:nvSpPr>
        <p:spPr bwMode="auto">
          <a:xfrm>
            <a:off x="3998632" y="5358488"/>
            <a:ext cx="546287" cy="175559"/>
          </a:xfrm>
          <a:prstGeom prst="rect">
            <a:avLst/>
          </a:prstGeom>
          <a:solidFill>
            <a:srgbClr val="CCFF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Equipment FMECA’s</a:t>
            </a:r>
          </a:p>
        </p:txBody>
      </p:sp>
      <p:sp>
        <p:nvSpPr>
          <p:cNvPr id="2128" name="Rectangle 65"/>
          <p:cNvSpPr>
            <a:spLocks noChangeArrowheads="1"/>
          </p:cNvSpPr>
          <p:nvPr/>
        </p:nvSpPr>
        <p:spPr bwMode="auto">
          <a:xfrm>
            <a:off x="3998632" y="5570465"/>
            <a:ext cx="546287" cy="198905"/>
          </a:xfrm>
          <a:prstGeom prst="rect">
            <a:avLst/>
          </a:prstGeom>
          <a:solidFill>
            <a:srgbClr val="CCFF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Spare Parts Identified</a:t>
            </a:r>
          </a:p>
        </p:txBody>
      </p:sp>
      <p:sp>
        <p:nvSpPr>
          <p:cNvPr id="2129" name="Rectangle 70"/>
          <p:cNvSpPr>
            <a:spLocks noChangeArrowheads="1"/>
          </p:cNvSpPr>
          <p:nvPr/>
        </p:nvSpPr>
        <p:spPr bwMode="auto">
          <a:xfrm>
            <a:off x="5000625" y="2058356"/>
            <a:ext cx="493059" cy="239992"/>
          </a:xfrm>
          <a:prstGeom prst="rect">
            <a:avLst/>
          </a:prstGeom>
          <a:solidFill>
            <a:srgbClr val="FFFF99"/>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Update Assembly RISDA</a:t>
            </a:r>
          </a:p>
        </p:txBody>
      </p:sp>
      <p:sp>
        <p:nvSpPr>
          <p:cNvPr id="2130" name="Rectangle 84"/>
          <p:cNvSpPr>
            <a:spLocks noChangeArrowheads="1"/>
          </p:cNvSpPr>
          <p:nvPr/>
        </p:nvSpPr>
        <p:spPr bwMode="auto">
          <a:xfrm>
            <a:off x="5000626" y="2337568"/>
            <a:ext cx="557492" cy="318434"/>
          </a:xfrm>
          <a:prstGeom prst="rect">
            <a:avLst/>
          </a:prstGeom>
          <a:solidFill>
            <a:srgbClr val="FFFF99"/>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Update Process Development Schedule</a:t>
            </a:r>
          </a:p>
        </p:txBody>
      </p:sp>
      <p:sp>
        <p:nvSpPr>
          <p:cNvPr id="2131" name="Rectangle 85"/>
          <p:cNvSpPr>
            <a:spLocks noChangeArrowheads="1"/>
          </p:cNvSpPr>
          <p:nvPr/>
        </p:nvSpPr>
        <p:spPr bwMode="auto">
          <a:xfrm>
            <a:off x="5000625" y="4107164"/>
            <a:ext cx="493059" cy="280147"/>
          </a:xfrm>
          <a:prstGeom prst="rect">
            <a:avLst/>
          </a:prstGeom>
          <a:solidFill>
            <a:srgbClr val="FFFF99"/>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Equipment Design updates</a:t>
            </a:r>
          </a:p>
        </p:txBody>
      </p:sp>
      <p:grpSp>
        <p:nvGrpSpPr>
          <p:cNvPr id="2" name="Group 1"/>
          <p:cNvGrpSpPr>
            <a:grpSpLocks/>
          </p:cNvGrpSpPr>
          <p:nvPr/>
        </p:nvGrpSpPr>
        <p:grpSpPr bwMode="auto">
          <a:xfrm>
            <a:off x="5000625" y="2692889"/>
            <a:ext cx="493059" cy="687761"/>
            <a:chOff x="9393238" y="5153819"/>
            <a:chExt cx="838200" cy="1169195"/>
          </a:xfrm>
          <a:solidFill>
            <a:srgbClr val="FFFF99"/>
          </a:solidFill>
        </p:grpSpPr>
        <p:sp>
          <p:nvSpPr>
            <p:cNvPr id="2170" name="Rectangle 85"/>
            <p:cNvSpPr>
              <a:spLocks noChangeArrowheads="1"/>
            </p:cNvSpPr>
            <p:nvPr/>
          </p:nvSpPr>
          <p:spPr bwMode="auto">
            <a:xfrm>
              <a:off x="9393238" y="5153819"/>
              <a:ext cx="838200" cy="427038"/>
            </a:xfrm>
            <a:prstGeom prst="rect">
              <a:avLst/>
            </a:prstGeom>
            <a:grpFill/>
            <a:ln w="9525">
              <a:solidFill>
                <a:schemeClr val="tx1"/>
              </a:solidFill>
              <a:miter lim="800000"/>
              <a:headEnd/>
              <a:tailEnd/>
            </a:ln>
          </p:spPr>
          <p:txBody>
            <a:bodyPr lIns="0" rIns="0" anchor="ctr"/>
            <a:lstStyle/>
            <a:p>
              <a:pPr>
                <a:defRPr/>
              </a:pPr>
              <a:r>
                <a:rPr lang="en-US" sz="400" dirty="0"/>
                <a:t>Production tooling Components</a:t>
              </a:r>
            </a:p>
          </p:txBody>
        </p:sp>
        <p:sp>
          <p:nvSpPr>
            <p:cNvPr id="2171" name="Rectangle 85"/>
            <p:cNvSpPr>
              <a:spLocks noChangeArrowheads="1"/>
            </p:cNvSpPr>
            <p:nvPr/>
          </p:nvSpPr>
          <p:spPr bwMode="auto">
            <a:xfrm>
              <a:off x="9393238" y="5648326"/>
              <a:ext cx="838200" cy="304800"/>
            </a:xfrm>
            <a:prstGeom prst="rect">
              <a:avLst/>
            </a:prstGeom>
            <a:grpFill/>
            <a:ln w="9525">
              <a:solidFill>
                <a:schemeClr val="tx1"/>
              </a:solidFill>
              <a:miter lim="800000"/>
              <a:headEnd/>
              <a:tailEnd/>
            </a:ln>
          </p:spPr>
          <p:txBody>
            <a:bodyPr lIns="0" rIns="0" anchor="ctr"/>
            <a:lstStyle/>
            <a:p>
              <a:pPr>
                <a:defRPr/>
              </a:pPr>
              <a:r>
                <a:rPr lang="en-US" sz="400" dirty="0"/>
                <a:t>Equipment Debug</a:t>
              </a:r>
            </a:p>
          </p:txBody>
        </p:sp>
        <p:sp>
          <p:nvSpPr>
            <p:cNvPr id="2172" name="Rectangle 85"/>
            <p:cNvSpPr>
              <a:spLocks noChangeArrowheads="1"/>
            </p:cNvSpPr>
            <p:nvPr/>
          </p:nvSpPr>
          <p:spPr bwMode="auto">
            <a:xfrm>
              <a:off x="9393238" y="6018214"/>
              <a:ext cx="838200" cy="304800"/>
            </a:xfrm>
            <a:prstGeom prst="rect">
              <a:avLst/>
            </a:prstGeom>
            <a:grpFill/>
            <a:ln w="9525">
              <a:solidFill>
                <a:schemeClr val="tx1"/>
              </a:solidFill>
              <a:miter lim="800000"/>
              <a:headEnd/>
              <a:tailEnd/>
            </a:ln>
          </p:spPr>
          <p:txBody>
            <a:bodyPr lIns="0" rIns="0" anchor="ctr"/>
            <a:lstStyle/>
            <a:p>
              <a:pPr>
                <a:defRPr/>
              </a:pPr>
              <a:r>
                <a:rPr lang="en-US" sz="400"/>
                <a:t>Equipment Dry Run</a:t>
              </a:r>
            </a:p>
          </p:txBody>
        </p:sp>
      </p:grpSp>
      <p:sp>
        <p:nvSpPr>
          <p:cNvPr id="2133" name="Rectangle 85"/>
          <p:cNvSpPr>
            <a:spLocks noChangeArrowheads="1"/>
          </p:cNvSpPr>
          <p:nvPr/>
        </p:nvSpPr>
        <p:spPr bwMode="auto">
          <a:xfrm>
            <a:off x="5000625" y="4411591"/>
            <a:ext cx="493059" cy="179294"/>
          </a:xfrm>
          <a:prstGeom prst="rect">
            <a:avLst/>
          </a:prstGeom>
          <a:solidFill>
            <a:srgbClr val="FFFF99"/>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Spare Parts Purchase</a:t>
            </a:r>
          </a:p>
        </p:txBody>
      </p:sp>
      <p:sp>
        <p:nvSpPr>
          <p:cNvPr id="2134" name="Rectangle 85"/>
          <p:cNvSpPr>
            <a:spLocks noChangeArrowheads="1"/>
          </p:cNvSpPr>
          <p:nvPr/>
        </p:nvSpPr>
        <p:spPr bwMode="auto">
          <a:xfrm>
            <a:off x="5000625" y="3406797"/>
            <a:ext cx="493059" cy="179294"/>
          </a:xfrm>
          <a:prstGeom prst="rect">
            <a:avLst/>
          </a:prstGeom>
          <a:solidFill>
            <a:srgbClr val="FFFF99"/>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Safety Ergo Approval</a:t>
            </a:r>
          </a:p>
        </p:txBody>
      </p:sp>
      <p:sp>
        <p:nvSpPr>
          <p:cNvPr id="2135" name="Rectangle 85"/>
          <p:cNvSpPr>
            <a:spLocks noChangeArrowheads="1"/>
          </p:cNvSpPr>
          <p:nvPr/>
        </p:nvSpPr>
        <p:spPr bwMode="auto">
          <a:xfrm>
            <a:off x="5000625" y="3617841"/>
            <a:ext cx="493059" cy="179294"/>
          </a:xfrm>
          <a:prstGeom prst="rect">
            <a:avLst/>
          </a:prstGeom>
          <a:solidFill>
            <a:srgbClr val="FFFF99"/>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IM &amp; TE requirements</a:t>
            </a:r>
          </a:p>
        </p:txBody>
      </p:sp>
      <p:sp>
        <p:nvSpPr>
          <p:cNvPr id="2136" name="Rectangle 85"/>
          <p:cNvSpPr>
            <a:spLocks noChangeArrowheads="1"/>
          </p:cNvSpPr>
          <p:nvPr/>
        </p:nvSpPr>
        <p:spPr bwMode="auto">
          <a:xfrm>
            <a:off x="5000625" y="3828885"/>
            <a:ext cx="493059" cy="244662"/>
          </a:xfrm>
          <a:prstGeom prst="rect">
            <a:avLst/>
          </a:prstGeom>
          <a:solidFill>
            <a:srgbClr val="FFFF99"/>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Perform Equipment Calibration</a:t>
            </a:r>
          </a:p>
        </p:txBody>
      </p:sp>
      <p:sp>
        <p:nvSpPr>
          <p:cNvPr id="2137" name="Rectangle 94"/>
          <p:cNvSpPr>
            <a:spLocks noChangeArrowheads="1"/>
          </p:cNvSpPr>
          <p:nvPr/>
        </p:nvSpPr>
        <p:spPr bwMode="auto">
          <a:xfrm>
            <a:off x="6056779" y="2811951"/>
            <a:ext cx="617258" cy="231588"/>
          </a:xfrm>
          <a:prstGeom prst="rect">
            <a:avLst/>
          </a:prstGeom>
          <a:solidFill>
            <a:srgbClr val="FFCC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Process Parameters Defined/Verified</a:t>
            </a:r>
          </a:p>
        </p:txBody>
      </p:sp>
      <p:sp>
        <p:nvSpPr>
          <p:cNvPr id="2138" name="Rectangle 89"/>
          <p:cNvSpPr>
            <a:spLocks noChangeArrowheads="1"/>
          </p:cNvSpPr>
          <p:nvPr/>
        </p:nvSpPr>
        <p:spPr bwMode="auto">
          <a:xfrm>
            <a:off x="6056779" y="3073422"/>
            <a:ext cx="617258" cy="174625"/>
          </a:xfrm>
          <a:prstGeom prst="rect">
            <a:avLst/>
          </a:prstGeom>
          <a:solidFill>
            <a:srgbClr val="FFCC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Software Validations</a:t>
            </a:r>
          </a:p>
        </p:txBody>
      </p:sp>
      <p:sp>
        <p:nvSpPr>
          <p:cNvPr id="2139" name="Rectangle 89"/>
          <p:cNvSpPr>
            <a:spLocks noChangeArrowheads="1"/>
          </p:cNvSpPr>
          <p:nvPr/>
        </p:nvSpPr>
        <p:spPr bwMode="auto">
          <a:xfrm>
            <a:off x="6055846" y="3559009"/>
            <a:ext cx="617257" cy="134471"/>
          </a:xfrm>
          <a:prstGeom prst="rect">
            <a:avLst/>
          </a:prstGeom>
          <a:solidFill>
            <a:srgbClr val="FFCC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Update PFMEA</a:t>
            </a:r>
          </a:p>
        </p:txBody>
      </p:sp>
      <p:sp>
        <p:nvSpPr>
          <p:cNvPr id="2140" name="Rectangle 89"/>
          <p:cNvSpPr>
            <a:spLocks noChangeArrowheads="1"/>
          </p:cNvSpPr>
          <p:nvPr/>
        </p:nvSpPr>
        <p:spPr bwMode="auto">
          <a:xfrm>
            <a:off x="6055846" y="3717760"/>
            <a:ext cx="616324" cy="197037"/>
          </a:xfrm>
          <a:prstGeom prst="rect">
            <a:avLst/>
          </a:prstGeom>
          <a:solidFill>
            <a:srgbClr val="FFCC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Training at Supplier</a:t>
            </a:r>
          </a:p>
        </p:txBody>
      </p:sp>
      <p:sp>
        <p:nvSpPr>
          <p:cNvPr id="2141" name="Rectangle 89"/>
          <p:cNvSpPr>
            <a:spLocks noChangeArrowheads="1"/>
          </p:cNvSpPr>
          <p:nvPr/>
        </p:nvSpPr>
        <p:spPr bwMode="auto">
          <a:xfrm>
            <a:off x="6055846" y="3946547"/>
            <a:ext cx="617257" cy="231588"/>
          </a:xfrm>
          <a:prstGeom prst="rect">
            <a:avLst/>
          </a:prstGeom>
          <a:solidFill>
            <a:srgbClr val="FFCC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Preventive Maintenance Plan</a:t>
            </a:r>
          </a:p>
        </p:txBody>
      </p:sp>
      <p:sp>
        <p:nvSpPr>
          <p:cNvPr id="2142" name="Rectangle 8"/>
          <p:cNvSpPr>
            <a:spLocks noChangeArrowheads="1"/>
          </p:cNvSpPr>
          <p:nvPr/>
        </p:nvSpPr>
        <p:spPr bwMode="auto">
          <a:xfrm rot="-5400000">
            <a:off x="6566647" y="3512318"/>
            <a:ext cx="4751294" cy="224118"/>
          </a:xfrm>
          <a:prstGeom prst="rect">
            <a:avLst/>
          </a:prstGeom>
          <a:solidFill>
            <a:srgbClr val="FF7C80"/>
          </a:solidFill>
          <a:ln w="9525">
            <a:solidFill>
              <a:schemeClr val="tx1"/>
            </a:solidFill>
            <a:miter lim="800000"/>
            <a:headEnd/>
            <a:tailEnd/>
          </a:ln>
          <a:effectLst>
            <a:outerShdw dist="107763" dir="2700000" algn="ctr" rotWithShape="0">
              <a:schemeClr val="bg2"/>
            </a:outerShdw>
          </a:effectLst>
        </p:spPr>
        <p:txBody>
          <a:bodyPr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706">
                <a:latin typeface="AvantGarde" pitchFamily="34" charset="0"/>
              </a:rPr>
              <a:t>Validation (OQ &amp; PQ)</a:t>
            </a:r>
          </a:p>
        </p:txBody>
      </p:sp>
      <p:sp>
        <p:nvSpPr>
          <p:cNvPr id="2143" name="Rectangle 6"/>
          <p:cNvSpPr>
            <a:spLocks noChangeArrowheads="1"/>
          </p:cNvSpPr>
          <p:nvPr/>
        </p:nvSpPr>
        <p:spPr bwMode="auto">
          <a:xfrm>
            <a:off x="8021544" y="1293554"/>
            <a:ext cx="643405" cy="571500"/>
          </a:xfrm>
          <a:prstGeom prst="rect">
            <a:avLst/>
          </a:prstGeom>
          <a:solidFill>
            <a:srgbClr val="CCFFFF"/>
          </a:soli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MAKE Site Verification</a:t>
            </a:r>
          </a:p>
        </p:txBody>
      </p:sp>
      <p:sp>
        <p:nvSpPr>
          <p:cNvPr id="2144" name="Rectangle 76"/>
          <p:cNvSpPr>
            <a:spLocks noChangeArrowheads="1"/>
          </p:cNvSpPr>
          <p:nvPr/>
        </p:nvSpPr>
        <p:spPr bwMode="auto">
          <a:xfrm>
            <a:off x="7163361" y="2312356"/>
            <a:ext cx="494926" cy="25119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Shipping &amp; Customs Documents</a:t>
            </a:r>
          </a:p>
        </p:txBody>
      </p:sp>
      <p:sp>
        <p:nvSpPr>
          <p:cNvPr id="2145" name="Rectangle 99"/>
          <p:cNvSpPr>
            <a:spLocks noChangeArrowheads="1"/>
          </p:cNvSpPr>
          <p:nvPr/>
        </p:nvSpPr>
        <p:spPr bwMode="auto">
          <a:xfrm>
            <a:off x="7154956" y="3979231"/>
            <a:ext cx="494926" cy="18956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Final Safety and Ergo</a:t>
            </a:r>
          </a:p>
        </p:txBody>
      </p:sp>
      <p:sp>
        <p:nvSpPr>
          <p:cNvPr id="2146" name="Rectangle 76"/>
          <p:cNvSpPr>
            <a:spLocks noChangeArrowheads="1"/>
          </p:cNvSpPr>
          <p:nvPr/>
        </p:nvSpPr>
        <p:spPr bwMode="auto">
          <a:xfrm>
            <a:off x="7154956" y="3763517"/>
            <a:ext cx="494926" cy="1792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Training at MAKE Site</a:t>
            </a:r>
          </a:p>
        </p:txBody>
      </p:sp>
      <p:sp>
        <p:nvSpPr>
          <p:cNvPr id="2151" name="Rectangle 76"/>
          <p:cNvSpPr>
            <a:spLocks noChangeArrowheads="1"/>
          </p:cNvSpPr>
          <p:nvPr/>
        </p:nvSpPr>
        <p:spPr bwMode="auto">
          <a:xfrm>
            <a:off x="7154956" y="2584098"/>
            <a:ext cx="494926" cy="27080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Equipment Shipment to MAKE Site</a:t>
            </a:r>
          </a:p>
        </p:txBody>
      </p:sp>
      <p:sp>
        <p:nvSpPr>
          <p:cNvPr id="2152" name="Rectangle 85"/>
          <p:cNvSpPr>
            <a:spLocks noChangeArrowheads="1"/>
          </p:cNvSpPr>
          <p:nvPr/>
        </p:nvSpPr>
        <p:spPr bwMode="auto">
          <a:xfrm>
            <a:off x="5000625" y="4624503"/>
            <a:ext cx="493059" cy="244662"/>
          </a:xfrm>
          <a:prstGeom prst="rect">
            <a:avLst/>
          </a:prstGeom>
          <a:solidFill>
            <a:srgbClr val="FFFF99"/>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MAKE site Facilities Preparation</a:t>
            </a:r>
          </a:p>
        </p:txBody>
      </p:sp>
      <p:sp>
        <p:nvSpPr>
          <p:cNvPr id="2153" name="Rectangle 76"/>
          <p:cNvSpPr>
            <a:spLocks noChangeArrowheads="1"/>
          </p:cNvSpPr>
          <p:nvPr/>
        </p:nvSpPr>
        <p:spPr bwMode="auto">
          <a:xfrm>
            <a:off x="7154956" y="2873583"/>
            <a:ext cx="494926" cy="27080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Equipment installation </a:t>
            </a:r>
          </a:p>
        </p:txBody>
      </p:sp>
      <p:sp>
        <p:nvSpPr>
          <p:cNvPr id="2154" name="Rectangle 76"/>
          <p:cNvSpPr>
            <a:spLocks noChangeArrowheads="1"/>
          </p:cNvSpPr>
          <p:nvPr/>
        </p:nvSpPr>
        <p:spPr bwMode="auto">
          <a:xfrm>
            <a:off x="7154956" y="3167738"/>
            <a:ext cx="494926" cy="27080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Make Site Equipment Calibrations</a:t>
            </a:r>
          </a:p>
        </p:txBody>
      </p:sp>
      <p:sp>
        <p:nvSpPr>
          <p:cNvPr id="2155" name="Rectangle 85"/>
          <p:cNvSpPr>
            <a:spLocks noChangeArrowheads="1"/>
          </p:cNvSpPr>
          <p:nvPr/>
        </p:nvSpPr>
        <p:spPr bwMode="auto">
          <a:xfrm>
            <a:off x="7162426" y="3475900"/>
            <a:ext cx="493059" cy="253066"/>
          </a:xfrm>
          <a:prstGeom prst="rect">
            <a:avLst/>
          </a:prstGeom>
          <a:solidFill>
            <a:schemeClr val="bg1"/>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Update    </a:t>
            </a:r>
          </a:p>
          <a:p>
            <a:pPr algn="ctr" eaLnBrk="1" hangingPunct="1">
              <a:spcBef>
                <a:spcPct val="0"/>
              </a:spcBef>
              <a:buFontTx/>
              <a:buNone/>
            </a:pPr>
            <a:r>
              <a:rPr lang="en-US" altLang="en-US" sz="400">
                <a:latin typeface="AvantGarde" pitchFamily="34" charset="0"/>
              </a:rPr>
              <a:t>IM &amp; TE requirements</a:t>
            </a:r>
          </a:p>
        </p:txBody>
      </p:sp>
      <p:sp>
        <p:nvSpPr>
          <p:cNvPr id="2156" name="Rectangle 99"/>
          <p:cNvSpPr>
            <a:spLocks noChangeArrowheads="1"/>
          </p:cNvSpPr>
          <p:nvPr/>
        </p:nvSpPr>
        <p:spPr bwMode="auto">
          <a:xfrm>
            <a:off x="7154956" y="4213620"/>
            <a:ext cx="494926" cy="26894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Infinity System Hook-ups</a:t>
            </a:r>
          </a:p>
        </p:txBody>
      </p:sp>
      <p:sp>
        <p:nvSpPr>
          <p:cNvPr id="2157" name="Rectangle 99"/>
          <p:cNvSpPr>
            <a:spLocks noChangeArrowheads="1"/>
          </p:cNvSpPr>
          <p:nvPr/>
        </p:nvSpPr>
        <p:spPr bwMode="auto">
          <a:xfrm>
            <a:off x="7154956" y="4522716"/>
            <a:ext cx="582706" cy="31189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Repeat Measurement Systems Assessments</a:t>
            </a:r>
          </a:p>
        </p:txBody>
      </p:sp>
      <p:sp>
        <p:nvSpPr>
          <p:cNvPr id="2158" name="Rectangle 89"/>
          <p:cNvSpPr>
            <a:spLocks noChangeArrowheads="1"/>
          </p:cNvSpPr>
          <p:nvPr/>
        </p:nvSpPr>
        <p:spPr bwMode="auto">
          <a:xfrm>
            <a:off x="6049309" y="4590885"/>
            <a:ext cx="643405" cy="385669"/>
          </a:xfrm>
          <a:prstGeom prst="rect">
            <a:avLst/>
          </a:prstGeom>
          <a:solidFill>
            <a:srgbClr val="FFCC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Update Control Plan  with identification of  CCPs and Output Controls</a:t>
            </a:r>
          </a:p>
        </p:txBody>
      </p:sp>
      <p:sp>
        <p:nvSpPr>
          <p:cNvPr id="2159" name="Rectangle 89"/>
          <p:cNvSpPr>
            <a:spLocks noChangeArrowheads="1"/>
          </p:cNvSpPr>
          <p:nvPr/>
        </p:nvSpPr>
        <p:spPr bwMode="auto">
          <a:xfrm>
            <a:off x="6055846" y="5001768"/>
            <a:ext cx="636868" cy="248397"/>
          </a:xfrm>
          <a:prstGeom prst="rect">
            <a:avLst/>
          </a:prstGeom>
          <a:solidFill>
            <a:srgbClr val="FFCC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Finalize Manufacturing Documentation</a:t>
            </a:r>
          </a:p>
        </p:txBody>
      </p:sp>
      <p:sp>
        <p:nvSpPr>
          <p:cNvPr id="2160" name="Rectangle 89"/>
          <p:cNvSpPr>
            <a:spLocks noChangeArrowheads="1"/>
          </p:cNvSpPr>
          <p:nvPr/>
        </p:nvSpPr>
        <p:spPr bwMode="auto">
          <a:xfrm>
            <a:off x="6064250" y="5282848"/>
            <a:ext cx="616324" cy="232522"/>
          </a:xfrm>
          <a:prstGeom prst="rect">
            <a:avLst/>
          </a:prstGeom>
          <a:solidFill>
            <a:srgbClr val="FFCC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Complete Characterization Summary Report</a:t>
            </a:r>
          </a:p>
        </p:txBody>
      </p:sp>
      <p:sp>
        <p:nvSpPr>
          <p:cNvPr id="2161" name="Rectangle 85"/>
          <p:cNvSpPr>
            <a:spLocks noChangeArrowheads="1"/>
          </p:cNvSpPr>
          <p:nvPr/>
        </p:nvSpPr>
        <p:spPr bwMode="auto">
          <a:xfrm>
            <a:off x="6051176" y="4204282"/>
            <a:ext cx="643405" cy="364191"/>
          </a:xfrm>
          <a:prstGeom prst="rect">
            <a:avLst/>
          </a:prstGeom>
          <a:solidFill>
            <a:srgbClr val="FFCC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Understand Transfer function for SLRs and Customer facing Characteristics</a:t>
            </a:r>
          </a:p>
        </p:txBody>
      </p:sp>
      <p:sp>
        <p:nvSpPr>
          <p:cNvPr id="2162" name="Rectangle 85"/>
          <p:cNvSpPr>
            <a:spLocks noChangeArrowheads="1"/>
          </p:cNvSpPr>
          <p:nvPr/>
        </p:nvSpPr>
        <p:spPr bwMode="auto">
          <a:xfrm>
            <a:off x="8068235" y="2710165"/>
            <a:ext cx="575235" cy="252132"/>
          </a:xfrm>
          <a:prstGeom prst="rect">
            <a:avLst/>
          </a:prstGeom>
          <a:solidFill>
            <a:srgbClr val="CCFF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Confirmation run after installation</a:t>
            </a:r>
          </a:p>
        </p:txBody>
      </p:sp>
      <p:sp>
        <p:nvSpPr>
          <p:cNvPr id="2163" name="Rectangle 76"/>
          <p:cNvSpPr>
            <a:spLocks noChangeArrowheads="1"/>
          </p:cNvSpPr>
          <p:nvPr/>
        </p:nvSpPr>
        <p:spPr bwMode="auto">
          <a:xfrm>
            <a:off x="8068235" y="2415076"/>
            <a:ext cx="575235" cy="251198"/>
          </a:xfrm>
          <a:prstGeom prst="rect">
            <a:avLst/>
          </a:prstGeom>
          <a:solidFill>
            <a:srgbClr val="CCFF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Equipment Documentation</a:t>
            </a:r>
          </a:p>
        </p:txBody>
      </p:sp>
      <p:sp>
        <p:nvSpPr>
          <p:cNvPr id="2164" name="Rectangle 85"/>
          <p:cNvSpPr>
            <a:spLocks noChangeArrowheads="1"/>
          </p:cNvSpPr>
          <p:nvPr/>
        </p:nvSpPr>
        <p:spPr bwMode="auto">
          <a:xfrm>
            <a:off x="8068236" y="2999650"/>
            <a:ext cx="565897" cy="182095"/>
          </a:xfrm>
          <a:prstGeom prst="rect">
            <a:avLst/>
          </a:prstGeom>
          <a:solidFill>
            <a:srgbClr val="CCFF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Software issued</a:t>
            </a:r>
          </a:p>
        </p:txBody>
      </p:sp>
      <p:sp>
        <p:nvSpPr>
          <p:cNvPr id="2165" name="Rectangle 85"/>
          <p:cNvSpPr>
            <a:spLocks noChangeArrowheads="1"/>
          </p:cNvSpPr>
          <p:nvPr/>
        </p:nvSpPr>
        <p:spPr bwMode="auto">
          <a:xfrm>
            <a:off x="8068235" y="3216297"/>
            <a:ext cx="575235" cy="252132"/>
          </a:xfrm>
          <a:prstGeom prst="rect">
            <a:avLst/>
          </a:prstGeom>
          <a:solidFill>
            <a:srgbClr val="CCFF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Installation Qualification</a:t>
            </a:r>
          </a:p>
        </p:txBody>
      </p:sp>
      <p:sp>
        <p:nvSpPr>
          <p:cNvPr id="2166" name="Rectangle 89"/>
          <p:cNvSpPr>
            <a:spLocks noChangeArrowheads="1"/>
          </p:cNvSpPr>
          <p:nvPr/>
        </p:nvSpPr>
        <p:spPr bwMode="auto">
          <a:xfrm>
            <a:off x="8068236" y="2055554"/>
            <a:ext cx="565897" cy="327772"/>
          </a:xfrm>
          <a:prstGeom prst="rect">
            <a:avLst/>
          </a:prstGeom>
          <a:solidFill>
            <a:srgbClr val="CCFF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Confirmation of CCPs and Output Controls</a:t>
            </a:r>
          </a:p>
        </p:txBody>
      </p:sp>
      <p:sp>
        <p:nvSpPr>
          <p:cNvPr id="2167" name="Rectangle 65"/>
          <p:cNvSpPr>
            <a:spLocks noChangeArrowheads="1"/>
          </p:cNvSpPr>
          <p:nvPr/>
        </p:nvSpPr>
        <p:spPr bwMode="auto">
          <a:xfrm>
            <a:off x="3998632" y="5797385"/>
            <a:ext cx="546287" cy="270809"/>
          </a:xfrm>
          <a:prstGeom prst="rect">
            <a:avLst/>
          </a:prstGeom>
          <a:solidFill>
            <a:srgbClr val="CCFF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Purchase fabricated spare Parts</a:t>
            </a:r>
          </a:p>
        </p:txBody>
      </p:sp>
      <p:sp>
        <p:nvSpPr>
          <p:cNvPr id="2168" name="Rectangle 70"/>
          <p:cNvSpPr>
            <a:spLocks noChangeArrowheads="1"/>
          </p:cNvSpPr>
          <p:nvPr/>
        </p:nvSpPr>
        <p:spPr bwMode="auto">
          <a:xfrm>
            <a:off x="6064250" y="5551789"/>
            <a:ext cx="604184" cy="196103"/>
          </a:xfrm>
          <a:prstGeom prst="rect">
            <a:avLst/>
          </a:prstGeom>
          <a:solidFill>
            <a:srgbClr val="FFCC66"/>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Update Assembly RISDA</a:t>
            </a:r>
          </a:p>
        </p:txBody>
      </p:sp>
      <p:sp>
        <p:nvSpPr>
          <p:cNvPr id="2169" name="AutoShape 14"/>
          <p:cNvSpPr>
            <a:spLocks noChangeArrowheads="1"/>
          </p:cNvSpPr>
          <p:nvPr/>
        </p:nvSpPr>
        <p:spPr bwMode="auto">
          <a:xfrm>
            <a:off x="7752603" y="1383201"/>
            <a:ext cx="268941" cy="448235"/>
          </a:xfrm>
          <a:prstGeom prst="rightArrow">
            <a:avLst>
              <a:gd name="adj1" fmla="val 50000"/>
              <a:gd name="adj2" fmla="val 29449"/>
            </a:avLst>
          </a:prstGeom>
          <a:solidFill>
            <a:srgbClr val="CCFFFF"/>
          </a:solidFill>
          <a:ln w="9525">
            <a:solidFill>
              <a:schemeClr val="tx1"/>
            </a:solidFill>
            <a:miter lim="800000"/>
            <a:headEnd/>
            <a:tailEnd/>
          </a:ln>
        </p:spPr>
        <p:txBody>
          <a:bodyPr wrap="none"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endParaRPr lang="en-US" altLang="en-US" sz="500">
              <a:latin typeface="AvantGarde" pitchFamily="34" charset="0"/>
            </a:endParaRPr>
          </a:p>
        </p:txBody>
      </p:sp>
      <p:sp>
        <p:nvSpPr>
          <p:cNvPr id="3" name="Rectangle 99"/>
          <p:cNvSpPr>
            <a:spLocks noChangeArrowheads="1"/>
          </p:cNvSpPr>
          <p:nvPr/>
        </p:nvSpPr>
        <p:spPr bwMode="auto">
          <a:xfrm>
            <a:off x="7160559" y="2091973"/>
            <a:ext cx="494926" cy="18956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Tag Equipment</a:t>
            </a:r>
          </a:p>
        </p:txBody>
      </p:sp>
      <p:sp>
        <p:nvSpPr>
          <p:cNvPr id="4" name="Rectangle 31"/>
          <p:cNvSpPr>
            <a:spLocks noChangeArrowheads="1"/>
          </p:cNvSpPr>
          <p:nvPr/>
        </p:nvSpPr>
        <p:spPr bwMode="auto">
          <a:xfrm>
            <a:off x="1927412" y="4826209"/>
            <a:ext cx="493059" cy="187698"/>
          </a:xfrm>
          <a:prstGeom prst="rect">
            <a:avLst/>
          </a:prstGeom>
          <a:solidFill>
            <a:srgbClr val="FFCCFF"/>
          </a:soli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Make/Buy Decision</a:t>
            </a:r>
          </a:p>
        </p:txBody>
      </p:sp>
      <p:sp>
        <p:nvSpPr>
          <p:cNvPr id="5" name="Title 4"/>
          <p:cNvSpPr>
            <a:spLocks noGrp="1"/>
          </p:cNvSpPr>
          <p:nvPr>
            <p:ph type="title"/>
          </p:nvPr>
        </p:nvSpPr>
        <p:spPr>
          <a:xfrm>
            <a:off x="64213" y="208990"/>
            <a:ext cx="8469287" cy="381000"/>
          </a:xfrm>
        </p:spPr>
        <p:txBody>
          <a:bodyPr/>
          <a:lstStyle/>
          <a:p>
            <a:r>
              <a:rPr lang="en-US" altLang="en-US" sz="1600" dirty="0">
                <a:latin typeface="AvantGarde" pitchFamily="34" charset="0"/>
              </a:rPr>
              <a:t>ASSEMBLY PROCESS &amp; EQUIPMENT DEVELOPMENT ROADMAP</a:t>
            </a:r>
            <a:endParaRPr lang="en-US" sz="1600" dirty="0"/>
          </a:p>
        </p:txBody>
      </p:sp>
      <p:sp>
        <p:nvSpPr>
          <p:cNvPr id="126" name="AutoShape 4"/>
          <p:cNvSpPr>
            <a:spLocks noChangeArrowheads="1"/>
          </p:cNvSpPr>
          <p:nvPr/>
        </p:nvSpPr>
        <p:spPr bwMode="auto">
          <a:xfrm>
            <a:off x="956982" y="2359941"/>
            <a:ext cx="7543800" cy="2819400"/>
          </a:xfrm>
          <a:prstGeom prst="rightArrow">
            <a:avLst>
              <a:gd name="adj1" fmla="val 50000"/>
              <a:gd name="adj2" fmla="val 66892"/>
            </a:avLst>
          </a:prstGeom>
          <a:solidFill>
            <a:srgbClr val="00B050"/>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p>
            <a:pPr>
              <a:defRPr/>
            </a:pPr>
            <a:r>
              <a:rPr lang="en-US" sz="4800" b="1" i="1">
                <a:latin typeface="Arial" pitchFamily="34" charset="0"/>
              </a:rPr>
              <a:t>Process Design</a:t>
            </a:r>
          </a:p>
        </p:txBody>
      </p:sp>
    </p:spTree>
    <p:extLst>
      <p:ext uri="{BB962C8B-B14F-4D97-AF65-F5344CB8AC3E}">
        <p14:creationId xmlns:p14="http://schemas.microsoft.com/office/powerpoint/2010/main" val="694552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6"/>
                                        </p:tgtEl>
                                        <p:attrNameLst>
                                          <p:attrName>style.visibility</p:attrName>
                                        </p:attrNameLst>
                                      </p:cBhvr>
                                      <p:to>
                                        <p:strVal val="visible"/>
                                      </p:to>
                                    </p:set>
                                    <p:animEffect transition="in" filter="wipe(left)">
                                      <p:cBhvr>
                                        <p:cTn id="7" dur="10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lstStyle/>
          <a:p>
            <a:r>
              <a:rPr lang="en-US" sz="2000">
                <a:latin typeface="+mn-lt"/>
              </a:rPr>
              <a:t>“Simple” Cascade Example</a:t>
            </a:r>
          </a:p>
        </p:txBody>
      </p:sp>
      <p:sp>
        <p:nvSpPr>
          <p:cNvPr id="28676" name="Rectangle 3"/>
          <p:cNvSpPr>
            <a:spLocks noChangeArrowheads="1"/>
          </p:cNvSpPr>
          <p:nvPr/>
        </p:nvSpPr>
        <p:spPr bwMode="auto">
          <a:xfrm>
            <a:off x="381000" y="838200"/>
            <a:ext cx="8362950"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l">
              <a:spcBef>
                <a:spcPct val="20000"/>
              </a:spcBef>
            </a:pPr>
            <a:r>
              <a:rPr lang="en-US" sz="2400" b="1" i="1">
                <a:latin typeface="+mn-lt"/>
              </a:rPr>
              <a:t>“Parts Requirements to Process Variables”</a:t>
            </a:r>
            <a:endParaRPr lang="en-US" sz="2400" b="1">
              <a:latin typeface="+mn-lt"/>
            </a:endParaRPr>
          </a:p>
        </p:txBody>
      </p:sp>
      <p:sp>
        <p:nvSpPr>
          <p:cNvPr id="28677" name="AutoShape 4"/>
          <p:cNvSpPr>
            <a:spLocks noChangeArrowheads="1"/>
          </p:cNvSpPr>
          <p:nvPr/>
        </p:nvSpPr>
        <p:spPr bwMode="auto">
          <a:xfrm rot="-1200581">
            <a:off x="2743200" y="1550987"/>
            <a:ext cx="914400" cy="582613"/>
          </a:xfrm>
          <a:prstGeom prst="rightArrow">
            <a:avLst>
              <a:gd name="adj1" fmla="val 50000"/>
              <a:gd name="adj2" fmla="val 39237"/>
            </a:avLst>
          </a:prstGeom>
          <a:solidFill>
            <a:srgbClr val="FF3300"/>
          </a:solidFill>
          <a:ln w="12700">
            <a:solidFill>
              <a:schemeClr val="tx1"/>
            </a:solidFill>
            <a:miter lim="800000"/>
            <a:headEnd/>
            <a:tailEnd/>
          </a:ln>
        </p:spPr>
        <p:txBody>
          <a:bodyPr wrap="none" anchor="ctr"/>
          <a:lstStyle/>
          <a:p>
            <a:endParaRPr lang="en-US">
              <a:latin typeface="+mn-lt"/>
            </a:endParaRPr>
          </a:p>
        </p:txBody>
      </p:sp>
      <p:sp>
        <p:nvSpPr>
          <p:cNvPr id="499717" name="Text Box 5"/>
          <p:cNvSpPr txBox="1">
            <a:spLocks noChangeArrowheads="1"/>
          </p:cNvSpPr>
          <p:nvPr/>
        </p:nvSpPr>
        <p:spPr bwMode="auto">
          <a:xfrm>
            <a:off x="7010400" y="1358900"/>
            <a:ext cx="1514475"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Process Design</a:t>
            </a:r>
          </a:p>
        </p:txBody>
      </p:sp>
      <p:pic>
        <p:nvPicPr>
          <p:cNvPr id="28679" name="Picture 6" descr="j029096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952501" y="1019174"/>
            <a:ext cx="1179512" cy="262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9719" name="Text Box 7"/>
          <p:cNvSpPr txBox="1">
            <a:spLocks noChangeArrowheads="1"/>
          </p:cNvSpPr>
          <p:nvPr/>
        </p:nvSpPr>
        <p:spPr bwMode="auto">
          <a:xfrm>
            <a:off x="1752600" y="4446587"/>
            <a:ext cx="1718484" cy="307777"/>
          </a:xfrm>
          <a:prstGeom prst="rect">
            <a:avLst/>
          </a:prstGeom>
          <a:noFill/>
          <a:ln w="28575">
            <a:solidFill>
              <a:srgbClr val="FF3300"/>
            </a:solid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Process Variables</a:t>
            </a:r>
          </a:p>
        </p:txBody>
      </p:sp>
      <p:sp>
        <p:nvSpPr>
          <p:cNvPr id="499720" name="Text Box 8"/>
          <p:cNvSpPr txBox="1">
            <a:spLocks noChangeArrowheads="1"/>
          </p:cNvSpPr>
          <p:nvPr/>
        </p:nvSpPr>
        <p:spPr bwMode="auto">
          <a:xfrm>
            <a:off x="482600" y="1436687"/>
            <a:ext cx="1879600"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Motor Driver Design</a:t>
            </a:r>
          </a:p>
        </p:txBody>
      </p:sp>
      <p:sp>
        <p:nvSpPr>
          <p:cNvPr id="499721" name="Text Box 9"/>
          <p:cNvSpPr txBox="1">
            <a:spLocks noChangeArrowheads="1"/>
          </p:cNvSpPr>
          <p:nvPr/>
        </p:nvSpPr>
        <p:spPr bwMode="auto">
          <a:xfrm>
            <a:off x="4267200" y="1322387"/>
            <a:ext cx="762000" cy="758825"/>
          </a:xfrm>
          <a:prstGeom prst="rect">
            <a:avLst/>
          </a:prstGeom>
          <a:solidFill>
            <a:srgbClr val="FFFF00"/>
          </a:solidFill>
          <a:ln w="28575">
            <a:solidFill>
              <a:srgbClr val="FF3300"/>
            </a:solidFill>
            <a:miter lim="800000"/>
            <a:headEnd/>
            <a:tailEnd/>
          </a:ln>
          <a:effectLst/>
        </p:spPr>
        <p:txBody>
          <a:bodyPr>
            <a:spAutoFit/>
          </a:bodyPr>
          <a:lstStyle/>
          <a:p>
            <a:pPr>
              <a:defRPr/>
            </a:pPr>
            <a:r>
              <a:rPr lang="en-US" sz="1400" b="1">
                <a:effectLst>
                  <a:outerShdw blurRad="38100" dist="38100" dir="2700000" algn="tl">
                    <a:srgbClr val="FFFFFF"/>
                  </a:outerShdw>
                </a:effectLst>
                <a:latin typeface="+mn-lt"/>
              </a:rPr>
              <a:t>Turn Motor Shaft</a:t>
            </a:r>
          </a:p>
        </p:txBody>
      </p:sp>
      <p:sp>
        <p:nvSpPr>
          <p:cNvPr id="499722" name="Text Box 10"/>
          <p:cNvSpPr txBox="1">
            <a:spLocks noChangeArrowheads="1"/>
          </p:cNvSpPr>
          <p:nvPr/>
        </p:nvSpPr>
        <p:spPr bwMode="auto">
          <a:xfrm>
            <a:off x="3657600" y="3028950"/>
            <a:ext cx="1371600" cy="307777"/>
          </a:xfrm>
          <a:prstGeom prst="rect">
            <a:avLst/>
          </a:prstGeom>
          <a:solidFill>
            <a:schemeClr val="hlink"/>
          </a:solidFill>
          <a:ln w="28575">
            <a:solidFill>
              <a:srgbClr val="FF3300"/>
            </a:solidFill>
            <a:miter lim="800000"/>
            <a:headEnd/>
            <a:tailEnd/>
          </a:ln>
          <a:effectLst/>
        </p:spPr>
        <p:txBody>
          <a:bodyPr>
            <a:spAutoFit/>
          </a:bodyPr>
          <a:lstStyle/>
          <a:p>
            <a:pPr>
              <a:defRPr/>
            </a:pPr>
            <a:r>
              <a:rPr lang="en-US" sz="1400" b="1">
                <a:effectLst>
                  <a:outerShdw blurRad="38100" dist="38100" dir="2700000" algn="tl">
                    <a:srgbClr val="FFFFFF"/>
                  </a:outerShdw>
                </a:effectLst>
                <a:latin typeface="+mn-lt"/>
              </a:rPr>
              <a:t>Cast Case</a:t>
            </a:r>
          </a:p>
        </p:txBody>
      </p:sp>
      <p:sp>
        <p:nvSpPr>
          <p:cNvPr id="499723" name="Text Box 11"/>
          <p:cNvSpPr txBox="1">
            <a:spLocks noChangeArrowheads="1"/>
          </p:cNvSpPr>
          <p:nvPr/>
        </p:nvSpPr>
        <p:spPr bwMode="auto">
          <a:xfrm>
            <a:off x="3124200" y="2236787"/>
            <a:ext cx="1371600" cy="523220"/>
          </a:xfrm>
          <a:prstGeom prst="rect">
            <a:avLst/>
          </a:prstGeom>
          <a:solidFill>
            <a:schemeClr val="hlink"/>
          </a:solidFill>
          <a:ln w="28575">
            <a:solidFill>
              <a:srgbClr val="FF3300"/>
            </a:solidFill>
            <a:miter lim="800000"/>
            <a:headEnd/>
            <a:tailEnd/>
          </a:ln>
          <a:effectLst/>
        </p:spPr>
        <p:txBody>
          <a:bodyPr>
            <a:spAutoFit/>
          </a:bodyPr>
          <a:lstStyle/>
          <a:p>
            <a:pPr>
              <a:defRPr/>
            </a:pPr>
            <a:r>
              <a:rPr lang="en-US" sz="1400" b="1">
                <a:effectLst>
                  <a:outerShdw blurRad="38100" dist="38100" dir="2700000" algn="tl">
                    <a:srgbClr val="FFFFFF"/>
                  </a:outerShdw>
                </a:effectLst>
                <a:latin typeface="+mn-lt"/>
              </a:rPr>
              <a:t>Draw</a:t>
            </a:r>
          </a:p>
          <a:p>
            <a:pPr>
              <a:defRPr/>
            </a:pPr>
            <a:r>
              <a:rPr lang="en-US" sz="1400" b="1">
                <a:effectLst>
                  <a:outerShdw blurRad="38100" dist="38100" dir="2700000" algn="tl">
                    <a:srgbClr val="FFFFFF"/>
                  </a:outerShdw>
                </a:effectLst>
                <a:latin typeface="+mn-lt"/>
              </a:rPr>
              <a:t>Copper Wire</a:t>
            </a:r>
          </a:p>
        </p:txBody>
      </p:sp>
      <p:sp>
        <p:nvSpPr>
          <p:cNvPr id="499724" name="Text Box 12"/>
          <p:cNvSpPr txBox="1">
            <a:spLocks noChangeArrowheads="1"/>
          </p:cNvSpPr>
          <p:nvPr/>
        </p:nvSpPr>
        <p:spPr bwMode="auto">
          <a:xfrm>
            <a:off x="5486400" y="1428750"/>
            <a:ext cx="762000" cy="523220"/>
          </a:xfrm>
          <a:prstGeom prst="rect">
            <a:avLst/>
          </a:prstGeom>
          <a:solidFill>
            <a:srgbClr val="FFFF00"/>
          </a:solidFill>
          <a:ln w="28575">
            <a:solidFill>
              <a:srgbClr val="FF3300"/>
            </a:solidFill>
            <a:miter lim="800000"/>
            <a:headEnd/>
            <a:tailEnd/>
          </a:ln>
          <a:effectLst/>
        </p:spPr>
        <p:txBody>
          <a:bodyPr>
            <a:spAutoFit/>
          </a:bodyPr>
          <a:lstStyle/>
          <a:p>
            <a:pPr>
              <a:defRPr/>
            </a:pPr>
            <a:r>
              <a:rPr lang="en-US" sz="1400" b="1">
                <a:effectLst>
                  <a:outerShdw blurRad="38100" dist="38100" dir="2700000" algn="tl">
                    <a:srgbClr val="FFFFFF"/>
                  </a:outerShdw>
                </a:effectLst>
                <a:latin typeface="+mn-lt"/>
              </a:rPr>
              <a:t>Wind Shaft</a:t>
            </a:r>
          </a:p>
        </p:txBody>
      </p:sp>
      <p:sp>
        <p:nvSpPr>
          <p:cNvPr id="499725" name="Text Box 13"/>
          <p:cNvSpPr txBox="1">
            <a:spLocks noChangeArrowheads="1"/>
          </p:cNvSpPr>
          <p:nvPr/>
        </p:nvSpPr>
        <p:spPr bwMode="auto">
          <a:xfrm>
            <a:off x="4724400" y="2236787"/>
            <a:ext cx="762000" cy="523220"/>
          </a:xfrm>
          <a:prstGeom prst="rect">
            <a:avLst/>
          </a:prstGeom>
          <a:solidFill>
            <a:schemeClr val="hlink"/>
          </a:solidFill>
          <a:ln w="28575">
            <a:solidFill>
              <a:srgbClr val="FF3300"/>
            </a:solidFill>
            <a:miter lim="800000"/>
            <a:headEnd/>
            <a:tailEnd/>
          </a:ln>
          <a:effectLst/>
        </p:spPr>
        <p:txBody>
          <a:bodyPr>
            <a:spAutoFit/>
          </a:bodyPr>
          <a:lstStyle/>
          <a:p>
            <a:pPr>
              <a:defRPr/>
            </a:pPr>
            <a:r>
              <a:rPr lang="en-US" sz="1400" b="1">
                <a:effectLst>
                  <a:outerShdw blurRad="38100" dist="38100" dir="2700000" algn="tl">
                    <a:srgbClr val="FFFFFF"/>
                  </a:outerShdw>
                </a:effectLst>
                <a:latin typeface="+mn-lt"/>
              </a:rPr>
              <a:t>Coat Wire</a:t>
            </a:r>
          </a:p>
        </p:txBody>
      </p:sp>
      <p:sp>
        <p:nvSpPr>
          <p:cNvPr id="499726" name="Text Box 14"/>
          <p:cNvSpPr txBox="1">
            <a:spLocks noChangeArrowheads="1"/>
          </p:cNvSpPr>
          <p:nvPr/>
        </p:nvSpPr>
        <p:spPr bwMode="auto">
          <a:xfrm>
            <a:off x="5257800" y="2922587"/>
            <a:ext cx="762000" cy="523220"/>
          </a:xfrm>
          <a:prstGeom prst="rect">
            <a:avLst/>
          </a:prstGeom>
          <a:solidFill>
            <a:srgbClr val="FFFF00"/>
          </a:solidFill>
          <a:ln w="28575">
            <a:solidFill>
              <a:srgbClr val="FF3300"/>
            </a:solidFill>
            <a:miter lim="800000"/>
            <a:headEnd/>
            <a:tailEnd/>
          </a:ln>
          <a:effectLst/>
        </p:spPr>
        <p:txBody>
          <a:bodyPr>
            <a:spAutoFit/>
          </a:bodyPr>
          <a:lstStyle/>
          <a:p>
            <a:pPr>
              <a:defRPr/>
            </a:pPr>
            <a:r>
              <a:rPr lang="en-US" sz="1400" b="1">
                <a:effectLst>
                  <a:outerShdw blurRad="38100" dist="38100" dir="2700000" algn="tl">
                    <a:srgbClr val="FFFFFF"/>
                  </a:outerShdw>
                </a:effectLst>
                <a:latin typeface="+mn-lt"/>
              </a:rPr>
              <a:t>Wind Stator</a:t>
            </a:r>
          </a:p>
        </p:txBody>
      </p:sp>
      <p:sp>
        <p:nvSpPr>
          <p:cNvPr id="499727" name="Text Box 15"/>
          <p:cNvSpPr txBox="1">
            <a:spLocks noChangeArrowheads="1"/>
          </p:cNvSpPr>
          <p:nvPr/>
        </p:nvSpPr>
        <p:spPr bwMode="auto">
          <a:xfrm>
            <a:off x="6172200" y="2922587"/>
            <a:ext cx="1295400" cy="523220"/>
          </a:xfrm>
          <a:prstGeom prst="rect">
            <a:avLst/>
          </a:prstGeom>
          <a:solidFill>
            <a:srgbClr val="FFFF00"/>
          </a:solidFill>
          <a:ln w="28575">
            <a:solidFill>
              <a:srgbClr val="FF3300"/>
            </a:solidFill>
            <a:miter lim="800000"/>
            <a:headEnd/>
            <a:tailEnd/>
          </a:ln>
          <a:effectLst/>
        </p:spPr>
        <p:txBody>
          <a:bodyPr>
            <a:spAutoFit/>
          </a:bodyPr>
          <a:lstStyle/>
          <a:p>
            <a:pPr>
              <a:defRPr/>
            </a:pPr>
            <a:r>
              <a:rPr lang="en-US" sz="1400" b="1">
                <a:effectLst>
                  <a:outerShdw blurRad="38100" dist="38100" dir="2700000" algn="tl">
                    <a:srgbClr val="FFFFFF"/>
                  </a:outerShdw>
                </a:effectLst>
                <a:latin typeface="+mn-lt"/>
              </a:rPr>
              <a:t>Assemble Bearings</a:t>
            </a:r>
          </a:p>
        </p:txBody>
      </p:sp>
      <p:sp>
        <p:nvSpPr>
          <p:cNvPr id="499728" name="Text Box 16"/>
          <p:cNvSpPr txBox="1">
            <a:spLocks noChangeArrowheads="1"/>
          </p:cNvSpPr>
          <p:nvPr/>
        </p:nvSpPr>
        <p:spPr bwMode="auto">
          <a:xfrm>
            <a:off x="7239000" y="1919287"/>
            <a:ext cx="1676400" cy="523220"/>
          </a:xfrm>
          <a:prstGeom prst="rect">
            <a:avLst/>
          </a:prstGeom>
          <a:solidFill>
            <a:srgbClr val="FFFF00"/>
          </a:solidFill>
          <a:ln w="28575">
            <a:solidFill>
              <a:srgbClr val="FF3300"/>
            </a:solidFill>
            <a:miter lim="800000"/>
            <a:headEnd/>
            <a:tailEnd/>
          </a:ln>
          <a:effectLst/>
        </p:spPr>
        <p:txBody>
          <a:bodyPr>
            <a:spAutoFit/>
          </a:bodyPr>
          <a:lstStyle/>
          <a:p>
            <a:pPr>
              <a:defRPr/>
            </a:pPr>
            <a:r>
              <a:rPr lang="en-US" sz="1400" b="1">
                <a:effectLst>
                  <a:outerShdw blurRad="38100" dist="38100" dir="2700000" algn="tl">
                    <a:srgbClr val="FFFFFF"/>
                  </a:outerShdw>
                </a:effectLst>
                <a:latin typeface="+mn-lt"/>
              </a:rPr>
              <a:t>Assemble Shaft/Case</a:t>
            </a:r>
          </a:p>
        </p:txBody>
      </p:sp>
      <p:cxnSp>
        <p:nvCxnSpPr>
          <p:cNvPr id="28690" name="AutoShape 17"/>
          <p:cNvCxnSpPr>
            <a:cxnSpLocks noChangeShapeType="1"/>
            <a:stCxn id="499721" idx="3"/>
            <a:endCxn id="499724" idx="1"/>
          </p:cNvCxnSpPr>
          <p:nvPr/>
        </p:nvCxnSpPr>
        <p:spPr bwMode="auto">
          <a:xfrm flipV="1">
            <a:off x="5029200" y="1690360"/>
            <a:ext cx="457200" cy="1144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8691" name="AutoShape 18"/>
          <p:cNvCxnSpPr>
            <a:cxnSpLocks noChangeShapeType="1"/>
            <a:stCxn id="499723" idx="3"/>
            <a:endCxn id="499725" idx="1"/>
          </p:cNvCxnSpPr>
          <p:nvPr/>
        </p:nvCxnSpPr>
        <p:spPr bwMode="auto">
          <a:xfrm>
            <a:off x="4495800" y="2498397"/>
            <a:ext cx="2286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8692" name="AutoShape 19"/>
          <p:cNvCxnSpPr>
            <a:cxnSpLocks noChangeShapeType="1"/>
            <a:stCxn id="499722" idx="3"/>
            <a:endCxn id="499726" idx="1"/>
          </p:cNvCxnSpPr>
          <p:nvPr/>
        </p:nvCxnSpPr>
        <p:spPr bwMode="auto">
          <a:xfrm>
            <a:off x="5029200" y="3182839"/>
            <a:ext cx="228600" cy="1358"/>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8693" name="AutoShape 20"/>
          <p:cNvCxnSpPr>
            <a:cxnSpLocks noChangeShapeType="1"/>
            <a:stCxn id="499726" idx="3"/>
            <a:endCxn id="499727" idx="1"/>
          </p:cNvCxnSpPr>
          <p:nvPr/>
        </p:nvCxnSpPr>
        <p:spPr bwMode="auto">
          <a:xfrm>
            <a:off x="6019800" y="3184197"/>
            <a:ext cx="1524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8694" name="AutoShape 21"/>
          <p:cNvCxnSpPr>
            <a:cxnSpLocks noChangeShapeType="1"/>
            <a:stCxn id="499725" idx="3"/>
            <a:endCxn id="499724" idx="2"/>
          </p:cNvCxnSpPr>
          <p:nvPr/>
        </p:nvCxnSpPr>
        <p:spPr bwMode="auto">
          <a:xfrm flipV="1">
            <a:off x="5486400" y="1951970"/>
            <a:ext cx="381000" cy="546427"/>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28695" name="AutoShape 22"/>
          <p:cNvCxnSpPr>
            <a:cxnSpLocks noChangeShapeType="1"/>
            <a:stCxn id="499725" idx="3"/>
            <a:endCxn id="499726" idx="0"/>
          </p:cNvCxnSpPr>
          <p:nvPr/>
        </p:nvCxnSpPr>
        <p:spPr bwMode="auto">
          <a:xfrm>
            <a:off x="5486400" y="2498397"/>
            <a:ext cx="152400" cy="424190"/>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28696" name="AutoShape 23"/>
          <p:cNvCxnSpPr>
            <a:cxnSpLocks noChangeShapeType="1"/>
            <a:stCxn id="499724" idx="3"/>
            <a:endCxn id="499728" idx="1"/>
          </p:cNvCxnSpPr>
          <p:nvPr/>
        </p:nvCxnSpPr>
        <p:spPr bwMode="auto">
          <a:xfrm>
            <a:off x="6248400" y="1690360"/>
            <a:ext cx="990600" cy="490537"/>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28697" name="AutoShape 24"/>
          <p:cNvCxnSpPr>
            <a:cxnSpLocks noChangeShapeType="1"/>
            <a:stCxn id="499727" idx="3"/>
            <a:endCxn id="499728" idx="1"/>
          </p:cNvCxnSpPr>
          <p:nvPr/>
        </p:nvCxnSpPr>
        <p:spPr bwMode="auto">
          <a:xfrm flipH="1" flipV="1">
            <a:off x="7239000" y="2180897"/>
            <a:ext cx="228600" cy="1003300"/>
          </a:xfrm>
          <a:prstGeom prst="bentConnector5">
            <a:avLst>
              <a:gd name="adj1" fmla="val -100000"/>
              <a:gd name="adj2" fmla="val 50000"/>
              <a:gd name="adj3" fmla="val 20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499737" name="Rectangle 25"/>
          <p:cNvSpPr>
            <a:spLocks noChangeArrowheads="1"/>
          </p:cNvSpPr>
          <p:nvPr/>
        </p:nvSpPr>
        <p:spPr bwMode="auto">
          <a:xfrm>
            <a:off x="641350" y="5581650"/>
            <a:ext cx="6705600" cy="330200"/>
          </a:xfrm>
          <a:prstGeom prst="rect">
            <a:avLst/>
          </a:prstGeom>
          <a:noFill/>
          <a:ln w="19050">
            <a:solidFill>
              <a:schemeClr val="tx1"/>
            </a:solidFill>
            <a:miter lim="800000"/>
            <a:headEnd/>
            <a:tailEnd/>
          </a:ln>
          <a:effectLst/>
        </p:spPr>
        <p:txBody>
          <a:bodyPr wrap="none" anchor="ctr"/>
          <a:lstStyle/>
          <a:p>
            <a:pPr algn="l">
              <a:defRPr/>
            </a:pPr>
            <a:r>
              <a:rPr lang="en-US" sz="1400" b="1">
                <a:effectLst>
                  <a:outerShdw blurRad="38100" dist="38100" dir="2700000" algn="tl">
                    <a:srgbClr val="C0C0C0"/>
                  </a:outerShdw>
                </a:effectLst>
                <a:latin typeface="+mn-lt"/>
              </a:rPr>
              <a:t>Stator Windings (#)</a:t>
            </a:r>
          </a:p>
        </p:txBody>
      </p:sp>
      <p:sp>
        <p:nvSpPr>
          <p:cNvPr id="499738" name="Rectangle 26"/>
          <p:cNvSpPr>
            <a:spLocks noChangeArrowheads="1"/>
          </p:cNvSpPr>
          <p:nvPr/>
        </p:nvSpPr>
        <p:spPr bwMode="auto">
          <a:xfrm>
            <a:off x="641350" y="5911850"/>
            <a:ext cx="6705600" cy="330200"/>
          </a:xfrm>
          <a:prstGeom prst="rect">
            <a:avLst/>
          </a:prstGeom>
          <a:noFill/>
          <a:ln w="19050">
            <a:solidFill>
              <a:schemeClr val="tx1"/>
            </a:solidFill>
            <a:miter lim="800000"/>
            <a:headEnd/>
            <a:tailEnd/>
          </a:ln>
          <a:effectLst/>
        </p:spPr>
        <p:txBody>
          <a:bodyPr wrap="none" anchor="ctr"/>
          <a:lstStyle/>
          <a:p>
            <a:pPr algn="l">
              <a:defRPr/>
            </a:pPr>
            <a:r>
              <a:rPr lang="en-US" sz="1400" b="1">
                <a:effectLst>
                  <a:outerShdw blurRad="38100" dist="38100" dir="2700000" algn="tl">
                    <a:srgbClr val="C0C0C0"/>
                  </a:outerShdw>
                </a:effectLst>
                <a:latin typeface="+mn-lt"/>
              </a:rPr>
              <a:t>Wire Gauge</a:t>
            </a:r>
          </a:p>
        </p:txBody>
      </p:sp>
      <p:sp>
        <p:nvSpPr>
          <p:cNvPr id="499739" name="Rectangle 27"/>
          <p:cNvSpPr>
            <a:spLocks noChangeArrowheads="1"/>
          </p:cNvSpPr>
          <p:nvPr/>
        </p:nvSpPr>
        <p:spPr bwMode="auto">
          <a:xfrm>
            <a:off x="641350" y="6242050"/>
            <a:ext cx="6705600" cy="330200"/>
          </a:xfrm>
          <a:prstGeom prst="rect">
            <a:avLst/>
          </a:prstGeom>
          <a:noFill/>
          <a:ln w="19050">
            <a:solidFill>
              <a:schemeClr val="tx1"/>
            </a:solidFill>
            <a:miter lim="800000"/>
            <a:headEnd/>
            <a:tailEnd/>
          </a:ln>
          <a:effectLst/>
        </p:spPr>
        <p:txBody>
          <a:bodyPr wrap="none" anchor="ctr"/>
          <a:lstStyle/>
          <a:p>
            <a:pPr algn="l">
              <a:defRPr/>
            </a:pPr>
            <a:r>
              <a:rPr lang="en-US" sz="1400" b="1">
                <a:effectLst>
                  <a:outerShdw blurRad="38100" dist="38100" dir="2700000" algn="tl">
                    <a:srgbClr val="C0C0C0"/>
                  </a:outerShdw>
                </a:effectLst>
                <a:latin typeface="+mn-lt"/>
              </a:rPr>
              <a:t>Shaft Diameter</a:t>
            </a:r>
          </a:p>
        </p:txBody>
      </p:sp>
      <p:sp>
        <p:nvSpPr>
          <p:cNvPr id="28701" name="AutoShape 28"/>
          <p:cNvSpPr>
            <a:spLocks noChangeArrowheads="1"/>
          </p:cNvSpPr>
          <p:nvPr/>
        </p:nvSpPr>
        <p:spPr bwMode="auto">
          <a:xfrm>
            <a:off x="3232150" y="3829050"/>
            <a:ext cx="4953000" cy="1752600"/>
          </a:xfrm>
          <a:prstGeom prst="parallelogram">
            <a:avLst>
              <a:gd name="adj" fmla="val 47821"/>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28702" name="Line 29"/>
          <p:cNvSpPr>
            <a:spLocks noChangeShapeType="1"/>
          </p:cNvSpPr>
          <p:nvPr/>
        </p:nvSpPr>
        <p:spPr bwMode="auto">
          <a:xfrm>
            <a:off x="3233738" y="5581650"/>
            <a:ext cx="0" cy="98742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499742" name="Text Box 30"/>
          <p:cNvSpPr txBox="1">
            <a:spLocks noChangeArrowheads="1"/>
          </p:cNvSpPr>
          <p:nvPr/>
        </p:nvSpPr>
        <p:spPr bwMode="auto">
          <a:xfrm rot="39275713">
            <a:off x="2836068" y="4531519"/>
            <a:ext cx="1947863"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 Turns Applied SOP</a:t>
            </a:r>
          </a:p>
        </p:txBody>
      </p:sp>
      <p:sp>
        <p:nvSpPr>
          <p:cNvPr id="499743" name="Text Box 31"/>
          <p:cNvSpPr txBox="1">
            <a:spLocks noChangeArrowheads="1"/>
          </p:cNvSpPr>
          <p:nvPr/>
        </p:nvSpPr>
        <p:spPr bwMode="auto">
          <a:xfrm rot="-3929303">
            <a:off x="3318669" y="4563269"/>
            <a:ext cx="1754187"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Draw Die Diameter</a:t>
            </a:r>
          </a:p>
        </p:txBody>
      </p:sp>
      <p:sp>
        <p:nvSpPr>
          <p:cNvPr id="499744" name="Text Box 32"/>
          <p:cNvSpPr txBox="1">
            <a:spLocks noChangeArrowheads="1"/>
          </p:cNvSpPr>
          <p:nvPr/>
        </p:nvSpPr>
        <p:spPr bwMode="auto">
          <a:xfrm rot="-3929303">
            <a:off x="3729831" y="4669631"/>
            <a:ext cx="1525588"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Draw Die Speed</a:t>
            </a:r>
          </a:p>
        </p:txBody>
      </p:sp>
      <p:sp>
        <p:nvSpPr>
          <p:cNvPr id="499745" name="Text Box 33"/>
          <p:cNvSpPr txBox="1">
            <a:spLocks noChangeArrowheads="1"/>
          </p:cNvSpPr>
          <p:nvPr/>
        </p:nvSpPr>
        <p:spPr bwMode="auto">
          <a:xfrm rot="-3929303">
            <a:off x="4156075" y="4768850"/>
            <a:ext cx="1304925"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Lathe Setting</a:t>
            </a:r>
          </a:p>
        </p:txBody>
      </p:sp>
      <p:sp>
        <p:nvSpPr>
          <p:cNvPr id="499746" name="Text Box 34"/>
          <p:cNvSpPr txBox="1">
            <a:spLocks noChangeArrowheads="1"/>
          </p:cNvSpPr>
          <p:nvPr/>
        </p:nvSpPr>
        <p:spPr bwMode="auto">
          <a:xfrm rot="-3929303">
            <a:off x="5117306" y="4715669"/>
            <a:ext cx="1423987"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Coating Speed</a:t>
            </a:r>
          </a:p>
        </p:txBody>
      </p:sp>
      <p:sp>
        <p:nvSpPr>
          <p:cNvPr id="499747" name="Text Box 35"/>
          <p:cNvSpPr txBox="1">
            <a:spLocks noChangeArrowheads="1"/>
          </p:cNvSpPr>
          <p:nvPr/>
        </p:nvSpPr>
        <p:spPr bwMode="auto">
          <a:xfrm rot="-3929303">
            <a:off x="4307682" y="4517231"/>
            <a:ext cx="1846262"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Insulation Viscosity</a:t>
            </a:r>
          </a:p>
        </p:txBody>
      </p:sp>
      <p:sp>
        <p:nvSpPr>
          <p:cNvPr id="499748" name="Text Box 36"/>
          <p:cNvSpPr txBox="1">
            <a:spLocks noChangeArrowheads="1"/>
          </p:cNvSpPr>
          <p:nvPr/>
        </p:nvSpPr>
        <p:spPr bwMode="auto">
          <a:xfrm rot="-3929303">
            <a:off x="4736307" y="4656931"/>
            <a:ext cx="1541462"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Insulation Temp</a:t>
            </a:r>
          </a:p>
        </p:txBody>
      </p:sp>
      <p:sp>
        <p:nvSpPr>
          <p:cNvPr id="499749" name="Text Box 37"/>
          <p:cNvSpPr txBox="1">
            <a:spLocks noChangeArrowheads="1"/>
          </p:cNvSpPr>
          <p:nvPr/>
        </p:nvSpPr>
        <p:spPr bwMode="auto">
          <a:xfrm rot="-3929303">
            <a:off x="5259387" y="4516438"/>
            <a:ext cx="1978025"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Assembly Dimension</a:t>
            </a:r>
          </a:p>
        </p:txBody>
      </p:sp>
      <p:sp>
        <p:nvSpPr>
          <p:cNvPr id="499750" name="Text Box 38"/>
          <p:cNvSpPr txBox="1">
            <a:spLocks noChangeArrowheads="1"/>
          </p:cNvSpPr>
          <p:nvPr/>
        </p:nvSpPr>
        <p:spPr bwMode="auto">
          <a:xfrm rot="39275713">
            <a:off x="5643562" y="4525963"/>
            <a:ext cx="1958975"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 Turns – Stator SOP</a:t>
            </a:r>
          </a:p>
        </p:txBody>
      </p:sp>
      <p:sp>
        <p:nvSpPr>
          <p:cNvPr id="499751" name="Text Box 39"/>
          <p:cNvSpPr txBox="1">
            <a:spLocks noChangeArrowheads="1"/>
          </p:cNvSpPr>
          <p:nvPr/>
        </p:nvSpPr>
        <p:spPr bwMode="auto">
          <a:xfrm rot="-3929303">
            <a:off x="6316663" y="5021262"/>
            <a:ext cx="755650" cy="304800"/>
          </a:xfrm>
          <a:prstGeom prst="rect">
            <a:avLst/>
          </a:prstGeom>
          <a:noFill/>
          <a:ln w="12700">
            <a:noFill/>
            <a:miter lim="800000"/>
            <a:headEnd/>
            <a:tailEnd/>
          </a:ln>
          <a:effectLst/>
        </p:spPr>
        <p:txBody>
          <a:bodyPr wrap="none">
            <a:spAutoFit/>
          </a:bodyPr>
          <a:lstStyle/>
          <a:p>
            <a:pPr algn="dist">
              <a:defRPr/>
            </a:pPr>
            <a:r>
              <a:rPr lang="en-US" sz="1400" b="1">
                <a:effectLst>
                  <a:outerShdw blurRad="38100" dist="38100" dir="2700000" algn="tl">
                    <a:srgbClr val="C0C0C0"/>
                  </a:outerShdw>
                </a:effectLst>
                <a:latin typeface="+mn-lt"/>
              </a:rPr>
              <a:t>Others</a:t>
            </a:r>
          </a:p>
        </p:txBody>
      </p:sp>
      <p:sp>
        <p:nvSpPr>
          <p:cNvPr id="28713" name="Line 40"/>
          <p:cNvSpPr>
            <a:spLocks noChangeShapeType="1"/>
          </p:cNvSpPr>
          <p:nvPr/>
        </p:nvSpPr>
        <p:spPr bwMode="auto">
          <a:xfrm flipV="1">
            <a:off x="3636963" y="3824287"/>
            <a:ext cx="835025" cy="176053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28714" name="Line 41"/>
          <p:cNvSpPr>
            <a:spLocks noChangeShapeType="1"/>
          </p:cNvSpPr>
          <p:nvPr/>
        </p:nvSpPr>
        <p:spPr bwMode="auto">
          <a:xfrm flipV="1">
            <a:off x="3987800" y="3817937"/>
            <a:ext cx="835025" cy="176053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28715" name="Line 42"/>
          <p:cNvSpPr>
            <a:spLocks noChangeShapeType="1"/>
          </p:cNvSpPr>
          <p:nvPr/>
        </p:nvSpPr>
        <p:spPr bwMode="auto">
          <a:xfrm flipV="1">
            <a:off x="4362450" y="3851275"/>
            <a:ext cx="819150" cy="172878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28716" name="Line 43"/>
          <p:cNvSpPr>
            <a:spLocks noChangeShapeType="1"/>
          </p:cNvSpPr>
          <p:nvPr/>
        </p:nvSpPr>
        <p:spPr bwMode="auto">
          <a:xfrm flipV="1">
            <a:off x="4689475" y="3830637"/>
            <a:ext cx="827088" cy="174307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28717" name="Line 44"/>
          <p:cNvSpPr>
            <a:spLocks noChangeShapeType="1"/>
          </p:cNvSpPr>
          <p:nvPr/>
        </p:nvSpPr>
        <p:spPr bwMode="auto">
          <a:xfrm flipV="1">
            <a:off x="5016500" y="3817937"/>
            <a:ext cx="836613" cy="17653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28718" name="Line 45"/>
          <p:cNvSpPr>
            <a:spLocks noChangeShapeType="1"/>
          </p:cNvSpPr>
          <p:nvPr/>
        </p:nvSpPr>
        <p:spPr bwMode="auto">
          <a:xfrm flipV="1">
            <a:off x="5367338" y="3833812"/>
            <a:ext cx="825500" cy="174307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28719" name="Line 46"/>
          <p:cNvSpPr>
            <a:spLocks noChangeShapeType="1"/>
          </p:cNvSpPr>
          <p:nvPr/>
        </p:nvSpPr>
        <p:spPr bwMode="auto">
          <a:xfrm flipV="1">
            <a:off x="5726113" y="3835400"/>
            <a:ext cx="825500" cy="174307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28720" name="Line 47"/>
          <p:cNvSpPr>
            <a:spLocks noChangeShapeType="1"/>
          </p:cNvSpPr>
          <p:nvPr/>
        </p:nvSpPr>
        <p:spPr bwMode="auto">
          <a:xfrm flipV="1">
            <a:off x="6045200" y="3825875"/>
            <a:ext cx="835025" cy="176212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28721" name="Line 48"/>
          <p:cNvSpPr>
            <a:spLocks noChangeShapeType="1"/>
          </p:cNvSpPr>
          <p:nvPr/>
        </p:nvSpPr>
        <p:spPr bwMode="auto">
          <a:xfrm flipV="1">
            <a:off x="6364288" y="3814762"/>
            <a:ext cx="833437" cy="175895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28722" name="Line 49"/>
          <p:cNvSpPr>
            <a:spLocks noChangeShapeType="1"/>
          </p:cNvSpPr>
          <p:nvPr/>
        </p:nvSpPr>
        <p:spPr bwMode="auto">
          <a:xfrm flipV="1">
            <a:off x="6778625" y="3822700"/>
            <a:ext cx="830263" cy="17526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28723" name="Line 50"/>
          <p:cNvSpPr>
            <a:spLocks noChangeShapeType="1"/>
          </p:cNvSpPr>
          <p:nvPr/>
        </p:nvSpPr>
        <p:spPr bwMode="auto">
          <a:xfrm>
            <a:off x="3635375" y="5575300"/>
            <a:ext cx="0" cy="99218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28724" name="Line 51"/>
          <p:cNvSpPr>
            <a:spLocks noChangeShapeType="1"/>
          </p:cNvSpPr>
          <p:nvPr/>
        </p:nvSpPr>
        <p:spPr bwMode="auto">
          <a:xfrm>
            <a:off x="3986213" y="5576887"/>
            <a:ext cx="0" cy="9921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28725" name="Line 52"/>
          <p:cNvSpPr>
            <a:spLocks noChangeShapeType="1"/>
          </p:cNvSpPr>
          <p:nvPr/>
        </p:nvSpPr>
        <p:spPr bwMode="auto">
          <a:xfrm>
            <a:off x="4376738" y="5578475"/>
            <a:ext cx="0" cy="99218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28726" name="Line 53"/>
          <p:cNvSpPr>
            <a:spLocks noChangeShapeType="1"/>
          </p:cNvSpPr>
          <p:nvPr/>
        </p:nvSpPr>
        <p:spPr bwMode="auto">
          <a:xfrm>
            <a:off x="4687888" y="5588000"/>
            <a:ext cx="0" cy="99218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28727" name="Line 54"/>
          <p:cNvSpPr>
            <a:spLocks noChangeShapeType="1"/>
          </p:cNvSpPr>
          <p:nvPr/>
        </p:nvSpPr>
        <p:spPr bwMode="auto">
          <a:xfrm>
            <a:off x="5030788" y="5573712"/>
            <a:ext cx="0" cy="9921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28728" name="Line 55"/>
          <p:cNvSpPr>
            <a:spLocks noChangeShapeType="1"/>
          </p:cNvSpPr>
          <p:nvPr/>
        </p:nvSpPr>
        <p:spPr bwMode="auto">
          <a:xfrm>
            <a:off x="5373688" y="5575300"/>
            <a:ext cx="0" cy="99218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28729" name="Line 56"/>
          <p:cNvSpPr>
            <a:spLocks noChangeShapeType="1"/>
          </p:cNvSpPr>
          <p:nvPr/>
        </p:nvSpPr>
        <p:spPr bwMode="auto">
          <a:xfrm>
            <a:off x="5740400" y="5576887"/>
            <a:ext cx="0" cy="9921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28730" name="Line 57"/>
          <p:cNvSpPr>
            <a:spLocks noChangeShapeType="1"/>
          </p:cNvSpPr>
          <p:nvPr/>
        </p:nvSpPr>
        <p:spPr bwMode="auto">
          <a:xfrm>
            <a:off x="6059488" y="5578475"/>
            <a:ext cx="0" cy="99218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28731" name="Line 58"/>
          <p:cNvSpPr>
            <a:spLocks noChangeShapeType="1"/>
          </p:cNvSpPr>
          <p:nvPr/>
        </p:nvSpPr>
        <p:spPr bwMode="auto">
          <a:xfrm>
            <a:off x="6370638" y="5580062"/>
            <a:ext cx="0" cy="9921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28732" name="Line 59"/>
          <p:cNvSpPr>
            <a:spLocks noChangeShapeType="1"/>
          </p:cNvSpPr>
          <p:nvPr/>
        </p:nvSpPr>
        <p:spPr bwMode="auto">
          <a:xfrm>
            <a:off x="6777038" y="5573712"/>
            <a:ext cx="0" cy="9921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grpSp>
        <p:nvGrpSpPr>
          <p:cNvPr id="28733" name="Group 60"/>
          <p:cNvGrpSpPr>
            <a:grpSpLocks/>
          </p:cNvGrpSpPr>
          <p:nvPr/>
        </p:nvGrpSpPr>
        <p:grpSpPr bwMode="auto">
          <a:xfrm>
            <a:off x="3338513" y="5635625"/>
            <a:ext cx="193675" cy="195262"/>
            <a:chOff x="1968" y="2496"/>
            <a:chExt cx="144" cy="144"/>
          </a:xfrm>
        </p:grpSpPr>
        <p:sp>
          <p:nvSpPr>
            <p:cNvPr id="28755" name="Oval 61"/>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28756" name="Oval 62"/>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latin typeface="+mn-lt"/>
              </a:endParaRPr>
            </a:p>
          </p:txBody>
        </p:sp>
      </p:grpSp>
      <p:sp>
        <p:nvSpPr>
          <p:cNvPr id="28734" name="Oval 63"/>
          <p:cNvSpPr>
            <a:spLocks noChangeArrowheads="1"/>
          </p:cNvSpPr>
          <p:nvPr/>
        </p:nvSpPr>
        <p:spPr bwMode="auto">
          <a:xfrm>
            <a:off x="620713" y="5257800"/>
            <a:ext cx="193675" cy="195262"/>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grpSp>
        <p:nvGrpSpPr>
          <p:cNvPr id="28735" name="Group 64"/>
          <p:cNvGrpSpPr>
            <a:grpSpLocks/>
          </p:cNvGrpSpPr>
          <p:nvPr/>
        </p:nvGrpSpPr>
        <p:grpSpPr bwMode="auto">
          <a:xfrm>
            <a:off x="4419600" y="6300787"/>
            <a:ext cx="193675" cy="195263"/>
            <a:chOff x="1968" y="2496"/>
            <a:chExt cx="144" cy="144"/>
          </a:xfrm>
        </p:grpSpPr>
        <p:sp>
          <p:nvSpPr>
            <p:cNvPr id="28753" name="Oval 65"/>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28754" name="Oval 66"/>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latin typeface="+mn-lt"/>
              </a:endParaRPr>
            </a:p>
          </p:txBody>
        </p:sp>
      </p:grpSp>
      <p:grpSp>
        <p:nvGrpSpPr>
          <p:cNvPr id="28736" name="Group 67"/>
          <p:cNvGrpSpPr>
            <a:grpSpLocks/>
          </p:cNvGrpSpPr>
          <p:nvPr/>
        </p:nvGrpSpPr>
        <p:grpSpPr bwMode="auto">
          <a:xfrm>
            <a:off x="4073525" y="5975350"/>
            <a:ext cx="193675" cy="195262"/>
            <a:chOff x="1968" y="2496"/>
            <a:chExt cx="144" cy="144"/>
          </a:xfrm>
        </p:grpSpPr>
        <p:sp>
          <p:nvSpPr>
            <p:cNvPr id="28751" name="Oval 68"/>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28752" name="Oval 69"/>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latin typeface="+mn-lt"/>
              </a:endParaRPr>
            </a:p>
          </p:txBody>
        </p:sp>
      </p:grpSp>
      <p:grpSp>
        <p:nvGrpSpPr>
          <p:cNvPr id="28737" name="Group 70"/>
          <p:cNvGrpSpPr>
            <a:grpSpLocks/>
          </p:cNvGrpSpPr>
          <p:nvPr/>
        </p:nvGrpSpPr>
        <p:grpSpPr bwMode="auto">
          <a:xfrm>
            <a:off x="620713" y="4948237"/>
            <a:ext cx="193675" cy="195263"/>
            <a:chOff x="1968" y="2496"/>
            <a:chExt cx="144" cy="144"/>
          </a:xfrm>
        </p:grpSpPr>
        <p:sp>
          <p:nvSpPr>
            <p:cNvPr id="28749" name="Oval 71"/>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28750" name="Oval 72"/>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latin typeface="+mn-lt"/>
              </a:endParaRPr>
            </a:p>
          </p:txBody>
        </p:sp>
      </p:grpSp>
      <p:sp>
        <p:nvSpPr>
          <p:cNvPr id="499785" name="Text Box 73"/>
          <p:cNvSpPr txBox="1">
            <a:spLocks noChangeArrowheads="1"/>
          </p:cNvSpPr>
          <p:nvPr/>
        </p:nvSpPr>
        <p:spPr bwMode="auto">
          <a:xfrm>
            <a:off x="774700" y="4895850"/>
            <a:ext cx="1845377" cy="598625"/>
          </a:xfrm>
          <a:prstGeom prst="rect">
            <a:avLst/>
          </a:prstGeom>
          <a:noFill/>
          <a:ln w="12700">
            <a:noFill/>
            <a:miter lim="800000"/>
            <a:headEnd/>
            <a:tailEnd/>
          </a:ln>
          <a:effectLst/>
        </p:spPr>
        <p:txBody>
          <a:bodyPr wrap="none">
            <a:spAutoFit/>
          </a:bodyPr>
          <a:lstStyle/>
          <a:p>
            <a:pPr algn="l">
              <a:spcAft>
                <a:spcPct val="35000"/>
              </a:spcAft>
              <a:buFontTx/>
              <a:buChar char="-"/>
              <a:defRPr/>
            </a:pPr>
            <a:r>
              <a:rPr lang="en-US" sz="1400" b="1">
                <a:effectLst>
                  <a:outerShdw blurRad="38100" dist="38100" dir="2700000" algn="tl">
                    <a:srgbClr val="C0C0C0"/>
                  </a:outerShdw>
                </a:effectLst>
                <a:latin typeface="+mn-lt"/>
              </a:rPr>
              <a:t>Strong or Direct</a:t>
            </a:r>
          </a:p>
          <a:p>
            <a:pPr algn="l">
              <a:spcAft>
                <a:spcPct val="35000"/>
              </a:spcAft>
              <a:buFontTx/>
              <a:buChar char="-"/>
              <a:defRPr/>
            </a:pPr>
            <a:r>
              <a:rPr lang="en-US" sz="1400" b="1">
                <a:effectLst>
                  <a:outerShdw blurRad="38100" dist="38100" dir="2700000" algn="tl">
                    <a:srgbClr val="C0C0C0"/>
                  </a:outerShdw>
                </a:effectLst>
                <a:latin typeface="+mn-lt"/>
              </a:rPr>
              <a:t>Medium or Indirect</a:t>
            </a:r>
          </a:p>
        </p:txBody>
      </p:sp>
      <p:sp>
        <p:nvSpPr>
          <p:cNvPr id="499786" name="Text Box 74"/>
          <p:cNvSpPr txBox="1">
            <a:spLocks noChangeArrowheads="1"/>
          </p:cNvSpPr>
          <p:nvPr/>
        </p:nvSpPr>
        <p:spPr bwMode="auto">
          <a:xfrm>
            <a:off x="153988" y="4573587"/>
            <a:ext cx="1304925"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mn-lt"/>
              </a:rPr>
              <a:t>Relationship:</a:t>
            </a:r>
          </a:p>
        </p:txBody>
      </p:sp>
      <p:sp>
        <p:nvSpPr>
          <p:cNvPr id="499787" name="Text Box 75"/>
          <p:cNvSpPr txBox="1">
            <a:spLocks noChangeArrowheads="1"/>
          </p:cNvSpPr>
          <p:nvPr/>
        </p:nvSpPr>
        <p:spPr bwMode="auto">
          <a:xfrm rot="-3929303">
            <a:off x="6740525" y="5054600"/>
            <a:ext cx="755650" cy="304800"/>
          </a:xfrm>
          <a:prstGeom prst="rect">
            <a:avLst/>
          </a:prstGeom>
          <a:noFill/>
          <a:ln w="12700">
            <a:noFill/>
            <a:miter lim="800000"/>
            <a:headEnd/>
            <a:tailEnd/>
          </a:ln>
          <a:effectLst/>
        </p:spPr>
        <p:txBody>
          <a:bodyPr wrap="none">
            <a:spAutoFit/>
          </a:bodyPr>
          <a:lstStyle/>
          <a:p>
            <a:pPr algn="dist">
              <a:defRPr/>
            </a:pPr>
            <a:r>
              <a:rPr lang="en-US" sz="1400" b="1">
                <a:effectLst>
                  <a:outerShdw blurRad="38100" dist="38100" dir="2700000" algn="tl">
                    <a:srgbClr val="C0C0C0"/>
                  </a:outerShdw>
                </a:effectLst>
                <a:latin typeface="+mn-lt"/>
              </a:rPr>
              <a:t>Others</a:t>
            </a:r>
          </a:p>
        </p:txBody>
      </p:sp>
      <p:grpSp>
        <p:nvGrpSpPr>
          <p:cNvPr id="28741" name="Group 76"/>
          <p:cNvGrpSpPr>
            <a:grpSpLocks/>
          </p:cNvGrpSpPr>
          <p:nvPr/>
        </p:nvGrpSpPr>
        <p:grpSpPr bwMode="auto">
          <a:xfrm>
            <a:off x="3702050" y="5973762"/>
            <a:ext cx="193675" cy="195263"/>
            <a:chOff x="1968" y="2496"/>
            <a:chExt cx="144" cy="144"/>
          </a:xfrm>
        </p:grpSpPr>
        <p:sp>
          <p:nvSpPr>
            <p:cNvPr id="28747" name="Oval 77"/>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28748" name="Oval 78"/>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latin typeface="+mn-lt"/>
              </a:endParaRPr>
            </a:p>
          </p:txBody>
        </p:sp>
      </p:grpSp>
      <p:sp>
        <p:nvSpPr>
          <p:cNvPr id="499791" name="Text Box 79"/>
          <p:cNvSpPr txBox="1">
            <a:spLocks noChangeArrowheads="1"/>
          </p:cNvSpPr>
          <p:nvPr/>
        </p:nvSpPr>
        <p:spPr bwMode="auto">
          <a:xfrm>
            <a:off x="7629525" y="5176837"/>
            <a:ext cx="1313180" cy="369332"/>
          </a:xfrm>
          <a:prstGeom prst="rect">
            <a:avLst/>
          </a:prstGeom>
          <a:solidFill>
            <a:srgbClr val="00B050"/>
          </a:solidFill>
          <a:ln w="28575">
            <a:solidFill>
              <a:srgbClr val="FF3300"/>
            </a:solidFill>
            <a:miter lim="800000"/>
            <a:headEnd/>
            <a:tailEnd/>
          </a:ln>
          <a:effectLst>
            <a:outerShdw dist="107763" dir="2700000" algn="ctr" rotWithShape="0">
              <a:schemeClr val="bg2">
                <a:alpha val="50000"/>
              </a:schemeClr>
            </a:outerShdw>
          </a:effectLst>
        </p:spPr>
        <p:txBody>
          <a:bodyPr wrap="none">
            <a:spAutoFit/>
          </a:bodyPr>
          <a:lstStyle/>
          <a:p>
            <a:pPr algn="l">
              <a:defRPr/>
            </a:pPr>
            <a:r>
              <a:rPr lang="en-US" sz="1800" b="1" dirty="0">
                <a:solidFill>
                  <a:schemeClr val="bg1"/>
                </a:solidFill>
                <a:effectLst>
                  <a:outerShdw blurRad="38100" dist="38100" dir="2700000" algn="tl">
                    <a:srgbClr val="C0C0C0"/>
                  </a:outerShdw>
                </a:effectLst>
                <a:latin typeface="+mn-lt"/>
              </a:rPr>
              <a:t>House “4”</a:t>
            </a:r>
          </a:p>
        </p:txBody>
      </p:sp>
      <p:sp>
        <p:nvSpPr>
          <p:cNvPr id="28743" name="AutoShape 80"/>
          <p:cNvSpPr>
            <a:spLocks noChangeArrowheads="1"/>
          </p:cNvSpPr>
          <p:nvPr/>
        </p:nvSpPr>
        <p:spPr bwMode="auto">
          <a:xfrm rot="1035657">
            <a:off x="7467600" y="3303587"/>
            <a:ext cx="792163" cy="725488"/>
          </a:xfrm>
          <a:prstGeom prst="downArrow">
            <a:avLst>
              <a:gd name="adj1" fmla="val 50000"/>
              <a:gd name="adj2" fmla="val 25000"/>
            </a:avLst>
          </a:prstGeom>
          <a:solidFill>
            <a:srgbClr val="00B050"/>
          </a:solidFill>
          <a:ln w="12700">
            <a:solidFill>
              <a:schemeClr val="tx1"/>
            </a:solidFill>
            <a:miter lim="800000"/>
            <a:headEnd/>
            <a:tailEnd/>
          </a:ln>
        </p:spPr>
        <p:txBody>
          <a:bodyPr wrap="none" anchor="ctr"/>
          <a:lstStyle/>
          <a:p>
            <a:endParaRPr lang="en-US">
              <a:latin typeface="+mn-lt"/>
            </a:endParaRPr>
          </a:p>
        </p:txBody>
      </p:sp>
      <p:sp>
        <p:nvSpPr>
          <p:cNvPr id="499793" name="Text Box 81"/>
          <p:cNvSpPr txBox="1">
            <a:spLocks noChangeArrowheads="1"/>
          </p:cNvSpPr>
          <p:nvPr/>
        </p:nvSpPr>
        <p:spPr bwMode="auto">
          <a:xfrm>
            <a:off x="152400" y="3430587"/>
            <a:ext cx="1143000" cy="254000"/>
          </a:xfrm>
          <a:prstGeom prst="rect">
            <a:avLst/>
          </a:prstGeom>
          <a:solidFill>
            <a:schemeClr val="hlink"/>
          </a:solidFill>
          <a:ln w="9525">
            <a:solidFill>
              <a:srgbClr val="FF3300"/>
            </a:solidFill>
            <a:miter lim="800000"/>
            <a:headEnd/>
            <a:tailEnd/>
          </a:ln>
          <a:effectLst/>
        </p:spPr>
        <p:txBody>
          <a:bodyPr lIns="0" rIns="0">
            <a:spAutoFit/>
          </a:bodyPr>
          <a:lstStyle/>
          <a:p>
            <a:pPr>
              <a:defRPr/>
            </a:pPr>
            <a:r>
              <a:rPr lang="en-US" sz="1000" b="1">
                <a:effectLst>
                  <a:outerShdw blurRad="38100" dist="38100" dir="2700000" algn="tl">
                    <a:srgbClr val="FFFFFF"/>
                  </a:outerShdw>
                </a:effectLst>
                <a:latin typeface="+mn-lt"/>
              </a:rPr>
              <a:t>Supplier Process</a:t>
            </a:r>
          </a:p>
        </p:txBody>
      </p:sp>
      <p:sp>
        <p:nvSpPr>
          <p:cNvPr id="499794" name="Text Box 82"/>
          <p:cNvSpPr txBox="1">
            <a:spLocks noChangeArrowheads="1"/>
          </p:cNvSpPr>
          <p:nvPr/>
        </p:nvSpPr>
        <p:spPr bwMode="auto">
          <a:xfrm>
            <a:off x="304800" y="3100387"/>
            <a:ext cx="838200" cy="254000"/>
          </a:xfrm>
          <a:prstGeom prst="rect">
            <a:avLst/>
          </a:prstGeom>
          <a:solidFill>
            <a:srgbClr val="FFFF00"/>
          </a:solidFill>
          <a:ln w="9525">
            <a:solidFill>
              <a:srgbClr val="FF3300"/>
            </a:solidFill>
            <a:miter lim="800000"/>
            <a:headEnd/>
            <a:tailEnd/>
          </a:ln>
          <a:effectLst/>
        </p:spPr>
        <p:txBody>
          <a:bodyPr lIns="0" rIns="0">
            <a:spAutoFit/>
          </a:bodyPr>
          <a:lstStyle/>
          <a:p>
            <a:pPr>
              <a:defRPr/>
            </a:pPr>
            <a:r>
              <a:rPr lang="en-US" sz="1000" b="1">
                <a:effectLst>
                  <a:outerShdw blurRad="38100" dist="38100" dir="2700000" algn="tl">
                    <a:srgbClr val="FFFFFF"/>
                  </a:outerShdw>
                </a:effectLst>
                <a:latin typeface="+mn-lt"/>
              </a:rPr>
              <a:t>Our Process</a:t>
            </a:r>
          </a:p>
        </p:txBody>
      </p:sp>
      <p:sp>
        <p:nvSpPr>
          <p:cNvPr id="499795" name="Rectangle 83"/>
          <p:cNvSpPr>
            <a:spLocks noChangeArrowheads="1"/>
          </p:cNvSpPr>
          <p:nvPr/>
        </p:nvSpPr>
        <p:spPr bwMode="auto">
          <a:xfrm>
            <a:off x="71438" y="3789362"/>
            <a:ext cx="3814762" cy="8309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i="1">
                <a:solidFill>
                  <a:schemeClr val="accent2"/>
                </a:solidFill>
                <a:latin typeface="+mn-lt"/>
              </a:rPr>
              <a:t>Again, relationships </a:t>
            </a:r>
            <a:r>
              <a:rPr lang="en-US" sz="1600" b="1" i="1">
                <a:solidFill>
                  <a:schemeClr val="accent2"/>
                </a:solidFill>
                <a:latin typeface="+mn-lt"/>
              </a:rPr>
              <a:t>qualitative</a:t>
            </a:r>
            <a:r>
              <a:rPr lang="en-US" sz="1600" i="1">
                <a:solidFill>
                  <a:schemeClr val="accent2"/>
                </a:solidFill>
                <a:latin typeface="+mn-lt"/>
              </a:rPr>
              <a:t>; </a:t>
            </a:r>
          </a:p>
          <a:p>
            <a:r>
              <a:rPr lang="en-US" sz="1600" i="1">
                <a:solidFill>
                  <a:schemeClr val="accent2"/>
                </a:solidFill>
                <a:latin typeface="+mn-lt"/>
              </a:rPr>
              <a:t>Transfer Functions provide </a:t>
            </a:r>
            <a:r>
              <a:rPr lang="en-US" sz="1600" b="1" i="1">
                <a:solidFill>
                  <a:schemeClr val="accent2"/>
                </a:solidFill>
                <a:latin typeface="+mn-lt"/>
              </a:rPr>
              <a:t>quantitative.</a:t>
            </a:r>
            <a:endParaRPr lang="en-US" sz="1600" i="1">
              <a:solidFill>
                <a:schemeClr val="accent2"/>
              </a:solidFill>
              <a:latin typeface="+mn-lt"/>
            </a:endParaRPr>
          </a:p>
        </p:txBody>
      </p:sp>
    </p:spTree>
    <p:extLst>
      <p:ext uri="{BB962C8B-B14F-4D97-AF65-F5344CB8AC3E}">
        <p14:creationId xmlns:p14="http://schemas.microsoft.com/office/powerpoint/2010/main" val="13852720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997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9795" grpId="0" animBg="1" autoUpdateAnimBg="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Text Box 2"/>
          <p:cNvSpPr txBox="1">
            <a:spLocks noChangeArrowheads="1"/>
          </p:cNvSpPr>
          <p:nvPr/>
        </p:nvSpPr>
        <p:spPr bwMode="auto">
          <a:xfrm>
            <a:off x="666728" y="3524742"/>
            <a:ext cx="8229600"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1800" u="sng" dirty="0">
                <a:latin typeface="+mn-lt"/>
              </a:rPr>
              <a:t>Customer Needs</a:t>
            </a:r>
          </a:p>
          <a:p>
            <a:pPr eaLnBrk="1" hangingPunct="1"/>
            <a:endParaRPr lang="en-US" altLang="en-US" sz="1800" dirty="0">
              <a:latin typeface="+mn-lt"/>
            </a:endParaRPr>
          </a:p>
          <a:p>
            <a:pPr eaLnBrk="1" hangingPunct="1"/>
            <a:r>
              <a:rPr lang="en-US" altLang="en-US" sz="1800" dirty="0">
                <a:latin typeface="+mn-lt"/>
              </a:rPr>
              <a:t>	Product					Product CTQs </a:t>
            </a:r>
          </a:p>
          <a:p>
            <a:pPr eaLnBrk="1" hangingPunct="1"/>
            <a:r>
              <a:rPr lang="en-US" altLang="en-US" sz="1800" dirty="0">
                <a:latin typeface="+mn-lt"/>
              </a:rPr>
              <a:t>	Needs					Determined</a:t>
            </a:r>
          </a:p>
          <a:p>
            <a:pPr eaLnBrk="1" hangingPunct="1"/>
            <a:endParaRPr lang="en-US" altLang="en-US" sz="1800" dirty="0">
              <a:latin typeface="+mn-lt"/>
            </a:endParaRPr>
          </a:p>
          <a:p>
            <a:pPr eaLnBrk="1" hangingPunct="1"/>
            <a:endParaRPr lang="en-US" altLang="en-US" sz="1800" dirty="0">
              <a:latin typeface="+mn-lt"/>
            </a:endParaRPr>
          </a:p>
          <a:p>
            <a:pPr eaLnBrk="1" hangingPunct="1"/>
            <a:r>
              <a:rPr lang="en-US" altLang="en-US" sz="1800" dirty="0">
                <a:latin typeface="+mn-lt"/>
              </a:rPr>
              <a:t>	Process</a:t>
            </a:r>
          </a:p>
          <a:p>
            <a:pPr eaLnBrk="1" hangingPunct="1"/>
            <a:r>
              <a:rPr lang="en-US" altLang="en-US" sz="1800" dirty="0">
                <a:latin typeface="+mn-lt"/>
              </a:rPr>
              <a:t>	Needs					Process CTQs</a:t>
            </a:r>
          </a:p>
          <a:p>
            <a:pPr eaLnBrk="1" hangingPunct="1"/>
            <a:r>
              <a:rPr lang="en-US" altLang="en-US" sz="1800" dirty="0">
                <a:latin typeface="+mn-lt"/>
              </a:rPr>
              <a:t>						Determined</a:t>
            </a:r>
          </a:p>
        </p:txBody>
      </p:sp>
      <p:grpSp>
        <p:nvGrpSpPr>
          <p:cNvPr id="62468" name="Group 3"/>
          <p:cNvGrpSpPr>
            <a:grpSpLocks/>
          </p:cNvGrpSpPr>
          <p:nvPr/>
        </p:nvGrpSpPr>
        <p:grpSpPr bwMode="auto">
          <a:xfrm>
            <a:off x="609600" y="4083049"/>
            <a:ext cx="1313949" cy="1581149"/>
            <a:chOff x="384" y="2660"/>
            <a:chExt cx="1104" cy="996"/>
          </a:xfrm>
        </p:grpSpPr>
        <p:sp>
          <p:nvSpPr>
            <p:cNvPr id="62498" name="Line 4"/>
            <p:cNvSpPr>
              <a:spLocks noChangeShapeType="1"/>
            </p:cNvSpPr>
            <p:nvPr/>
          </p:nvSpPr>
          <p:spPr bwMode="auto">
            <a:xfrm>
              <a:off x="384" y="3120"/>
              <a:ext cx="110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6302" tIns="86302" rIns="86302" bIns="86302" anchor="ctr">
              <a:spAutoFit/>
            </a:bodyPr>
            <a:lstStyle/>
            <a:p>
              <a:endParaRPr lang="en-US">
                <a:latin typeface="+mn-lt"/>
              </a:endParaRPr>
            </a:p>
          </p:txBody>
        </p:sp>
        <p:sp>
          <p:nvSpPr>
            <p:cNvPr id="162821" name="AutoShape 5"/>
            <p:cNvSpPr>
              <a:spLocks/>
            </p:cNvSpPr>
            <p:nvPr/>
          </p:nvSpPr>
          <p:spPr bwMode="auto">
            <a:xfrm>
              <a:off x="791" y="2660"/>
              <a:ext cx="308" cy="359"/>
            </a:xfrm>
            <a:prstGeom prst="rightBrace">
              <a:avLst>
                <a:gd name="adj1" fmla="val 26282"/>
                <a:gd name="adj2" fmla="val 50000"/>
              </a:avLst>
            </a:prstGeom>
            <a:noFill/>
            <a:ln w="9525">
              <a:solidFill>
                <a:schemeClr val="tx1"/>
              </a:solidFill>
              <a:round/>
              <a:headEnd/>
              <a:tailEnd/>
            </a:ln>
            <a:effectLst/>
          </p:spPr>
          <p:txBody>
            <a:bodyPr wrap="none" lIns="86302" tIns="86302" rIns="86302" bIns="86302" anchor="ctr">
              <a:spAutoFit/>
            </a:bodyPr>
            <a:lstStyle/>
            <a:p>
              <a:pPr>
                <a:defRPr/>
              </a:pPr>
              <a:endParaRPr lang="en-GB" sz="2100" b="1">
                <a:solidFill>
                  <a:schemeClr val="bg1"/>
                </a:solidFill>
                <a:effectLst>
                  <a:outerShdw blurRad="38100" dist="38100" dir="2700000" algn="tl">
                    <a:srgbClr val="C0C0C0"/>
                  </a:outerShdw>
                </a:effectLst>
                <a:latin typeface="+mn-lt"/>
              </a:endParaRPr>
            </a:p>
          </p:txBody>
        </p:sp>
        <p:sp>
          <p:nvSpPr>
            <p:cNvPr id="162822" name="AutoShape 6"/>
            <p:cNvSpPr>
              <a:spLocks/>
            </p:cNvSpPr>
            <p:nvPr/>
          </p:nvSpPr>
          <p:spPr bwMode="auto">
            <a:xfrm>
              <a:off x="790" y="3297"/>
              <a:ext cx="308" cy="359"/>
            </a:xfrm>
            <a:prstGeom prst="rightBrace">
              <a:avLst>
                <a:gd name="adj1" fmla="val 26282"/>
                <a:gd name="adj2" fmla="val 50000"/>
              </a:avLst>
            </a:prstGeom>
            <a:noFill/>
            <a:ln w="9525">
              <a:solidFill>
                <a:schemeClr val="tx1"/>
              </a:solidFill>
              <a:round/>
              <a:headEnd/>
              <a:tailEnd/>
            </a:ln>
            <a:effectLst/>
          </p:spPr>
          <p:txBody>
            <a:bodyPr wrap="none" lIns="86302" tIns="86302" rIns="86302" bIns="86302" anchor="ctr">
              <a:spAutoFit/>
            </a:bodyPr>
            <a:lstStyle/>
            <a:p>
              <a:pPr>
                <a:defRPr/>
              </a:pPr>
              <a:endParaRPr lang="en-GB" sz="2100" b="1">
                <a:solidFill>
                  <a:schemeClr val="bg1"/>
                </a:solidFill>
                <a:effectLst>
                  <a:outerShdw blurRad="38100" dist="38100" dir="2700000" algn="tl">
                    <a:srgbClr val="C0C0C0"/>
                  </a:outerShdw>
                </a:effectLst>
                <a:latin typeface="+mn-lt"/>
              </a:endParaRPr>
            </a:p>
          </p:txBody>
        </p:sp>
        <p:sp>
          <p:nvSpPr>
            <p:cNvPr id="62501" name="Line 7"/>
            <p:cNvSpPr>
              <a:spLocks noChangeShapeType="1"/>
            </p:cNvSpPr>
            <p:nvPr/>
          </p:nvSpPr>
          <p:spPr bwMode="auto">
            <a:xfrm>
              <a:off x="432" y="2736"/>
              <a:ext cx="3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latin typeface="+mn-lt"/>
              </a:endParaRPr>
            </a:p>
          </p:txBody>
        </p:sp>
        <p:sp>
          <p:nvSpPr>
            <p:cNvPr id="62502" name="Line 8"/>
            <p:cNvSpPr>
              <a:spLocks noChangeShapeType="1"/>
            </p:cNvSpPr>
            <p:nvPr/>
          </p:nvSpPr>
          <p:spPr bwMode="auto">
            <a:xfrm>
              <a:off x="432" y="2880"/>
              <a:ext cx="3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latin typeface="+mn-lt"/>
              </a:endParaRPr>
            </a:p>
          </p:txBody>
        </p:sp>
        <p:sp>
          <p:nvSpPr>
            <p:cNvPr id="62503" name="Line 9"/>
            <p:cNvSpPr>
              <a:spLocks noChangeShapeType="1"/>
            </p:cNvSpPr>
            <p:nvPr/>
          </p:nvSpPr>
          <p:spPr bwMode="auto">
            <a:xfrm>
              <a:off x="432" y="2928"/>
              <a:ext cx="3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latin typeface="+mn-lt"/>
              </a:endParaRPr>
            </a:p>
          </p:txBody>
        </p:sp>
        <p:sp>
          <p:nvSpPr>
            <p:cNvPr id="62504" name="Line 10"/>
            <p:cNvSpPr>
              <a:spLocks noChangeShapeType="1"/>
            </p:cNvSpPr>
            <p:nvPr/>
          </p:nvSpPr>
          <p:spPr bwMode="auto">
            <a:xfrm>
              <a:off x="432" y="2976"/>
              <a:ext cx="3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latin typeface="+mn-lt"/>
              </a:endParaRPr>
            </a:p>
          </p:txBody>
        </p:sp>
        <p:sp>
          <p:nvSpPr>
            <p:cNvPr id="62505" name="Line 11"/>
            <p:cNvSpPr>
              <a:spLocks noChangeShapeType="1"/>
            </p:cNvSpPr>
            <p:nvPr/>
          </p:nvSpPr>
          <p:spPr bwMode="auto">
            <a:xfrm>
              <a:off x="432" y="2784"/>
              <a:ext cx="3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latin typeface="+mn-lt"/>
              </a:endParaRPr>
            </a:p>
          </p:txBody>
        </p:sp>
        <p:sp>
          <p:nvSpPr>
            <p:cNvPr id="62506" name="Line 12"/>
            <p:cNvSpPr>
              <a:spLocks noChangeShapeType="1"/>
            </p:cNvSpPr>
            <p:nvPr/>
          </p:nvSpPr>
          <p:spPr bwMode="auto">
            <a:xfrm>
              <a:off x="432" y="2688"/>
              <a:ext cx="3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latin typeface="+mn-lt"/>
              </a:endParaRPr>
            </a:p>
          </p:txBody>
        </p:sp>
        <p:sp>
          <p:nvSpPr>
            <p:cNvPr id="62507" name="Line 13"/>
            <p:cNvSpPr>
              <a:spLocks noChangeShapeType="1"/>
            </p:cNvSpPr>
            <p:nvPr/>
          </p:nvSpPr>
          <p:spPr bwMode="auto">
            <a:xfrm>
              <a:off x="432" y="3015"/>
              <a:ext cx="3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latin typeface="+mn-lt"/>
              </a:endParaRPr>
            </a:p>
          </p:txBody>
        </p:sp>
        <p:sp>
          <p:nvSpPr>
            <p:cNvPr id="62508" name="Line 14"/>
            <p:cNvSpPr>
              <a:spLocks noChangeShapeType="1"/>
            </p:cNvSpPr>
            <p:nvPr/>
          </p:nvSpPr>
          <p:spPr bwMode="auto">
            <a:xfrm>
              <a:off x="432" y="2832"/>
              <a:ext cx="3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latin typeface="+mn-lt"/>
              </a:endParaRPr>
            </a:p>
          </p:txBody>
        </p:sp>
        <p:sp>
          <p:nvSpPr>
            <p:cNvPr id="62509" name="Line 15"/>
            <p:cNvSpPr>
              <a:spLocks noChangeShapeType="1"/>
            </p:cNvSpPr>
            <p:nvPr/>
          </p:nvSpPr>
          <p:spPr bwMode="auto">
            <a:xfrm>
              <a:off x="432" y="3363"/>
              <a:ext cx="3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latin typeface="+mn-lt"/>
              </a:endParaRPr>
            </a:p>
          </p:txBody>
        </p:sp>
        <p:sp>
          <p:nvSpPr>
            <p:cNvPr id="62510" name="Line 16"/>
            <p:cNvSpPr>
              <a:spLocks noChangeShapeType="1"/>
            </p:cNvSpPr>
            <p:nvPr/>
          </p:nvSpPr>
          <p:spPr bwMode="auto">
            <a:xfrm>
              <a:off x="432" y="3507"/>
              <a:ext cx="3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latin typeface="+mn-lt"/>
              </a:endParaRPr>
            </a:p>
          </p:txBody>
        </p:sp>
        <p:sp>
          <p:nvSpPr>
            <p:cNvPr id="62511" name="Line 17"/>
            <p:cNvSpPr>
              <a:spLocks noChangeShapeType="1"/>
            </p:cNvSpPr>
            <p:nvPr/>
          </p:nvSpPr>
          <p:spPr bwMode="auto">
            <a:xfrm>
              <a:off x="432" y="3555"/>
              <a:ext cx="3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latin typeface="+mn-lt"/>
              </a:endParaRPr>
            </a:p>
          </p:txBody>
        </p:sp>
        <p:sp>
          <p:nvSpPr>
            <p:cNvPr id="62512" name="Line 18"/>
            <p:cNvSpPr>
              <a:spLocks noChangeShapeType="1"/>
            </p:cNvSpPr>
            <p:nvPr/>
          </p:nvSpPr>
          <p:spPr bwMode="auto">
            <a:xfrm>
              <a:off x="432" y="3603"/>
              <a:ext cx="3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latin typeface="+mn-lt"/>
              </a:endParaRPr>
            </a:p>
          </p:txBody>
        </p:sp>
        <p:sp>
          <p:nvSpPr>
            <p:cNvPr id="62513" name="Line 19"/>
            <p:cNvSpPr>
              <a:spLocks noChangeShapeType="1"/>
            </p:cNvSpPr>
            <p:nvPr/>
          </p:nvSpPr>
          <p:spPr bwMode="auto">
            <a:xfrm>
              <a:off x="432" y="3411"/>
              <a:ext cx="3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latin typeface="+mn-lt"/>
              </a:endParaRPr>
            </a:p>
          </p:txBody>
        </p:sp>
        <p:sp>
          <p:nvSpPr>
            <p:cNvPr id="62514" name="Line 20"/>
            <p:cNvSpPr>
              <a:spLocks noChangeShapeType="1"/>
            </p:cNvSpPr>
            <p:nvPr/>
          </p:nvSpPr>
          <p:spPr bwMode="auto">
            <a:xfrm>
              <a:off x="432" y="3315"/>
              <a:ext cx="3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latin typeface="+mn-lt"/>
              </a:endParaRPr>
            </a:p>
          </p:txBody>
        </p:sp>
        <p:sp>
          <p:nvSpPr>
            <p:cNvPr id="62515" name="Line 21"/>
            <p:cNvSpPr>
              <a:spLocks noChangeShapeType="1"/>
            </p:cNvSpPr>
            <p:nvPr/>
          </p:nvSpPr>
          <p:spPr bwMode="auto">
            <a:xfrm>
              <a:off x="432" y="3642"/>
              <a:ext cx="3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latin typeface="+mn-lt"/>
              </a:endParaRPr>
            </a:p>
          </p:txBody>
        </p:sp>
        <p:sp>
          <p:nvSpPr>
            <p:cNvPr id="62516" name="Line 22"/>
            <p:cNvSpPr>
              <a:spLocks noChangeShapeType="1"/>
            </p:cNvSpPr>
            <p:nvPr/>
          </p:nvSpPr>
          <p:spPr bwMode="auto">
            <a:xfrm>
              <a:off x="432" y="3459"/>
              <a:ext cx="3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latin typeface="+mn-lt"/>
              </a:endParaRPr>
            </a:p>
          </p:txBody>
        </p:sp>
      </p:grpSp>
      <p:grpSp>
        <p:nvGrpSpPr>
          <p:cNvPr id="62469" name="Group 23"/>
          <p:cNvGrpSpPr>
            <a:grpSpLocks/>
          </p:cNvGrpSpPr>
          <p:nvPr/>
        </p:nvGrpSpPr>
        <p:grpSpPr bwMode="auto">
          <a:xfrm>
            <a:off x="3851275" y="3450099"/>
            <a:ext cx="1098550" cy="2971800"/>
            <a:chOff x="2904" y="2136"/>
            <a:chExt cx="761" cy="1872"/>
          </a:xfrm>
        </p:grpSpPr>
        <p:grpSp>
          <p:nvGrpSpPr>
            <p:cNvPr id="62476" name="Group 24"/>
            <p:cNvGrpSpPr>
              <a:grpSpLocks/>
            </p:cNvGrpSpPr>
            <p:nvPr/>
          </p:nvGrpSpPr>
          <p:grpSpPr bwMode="auto">
            <a:xfrm>
              <a:off x="2904" y="2136"/>
              <a:ext cx="761" cy="912"/>
              <a:chOff x="336" y="576"/>
              <a:chExt cx="2544" cy="3120"/>
            </a:xfrm>
          </p:grpSpPr>
          <p:sp>
            <p:nvSpPr>
              <p:cNvPr id="62488" name="Freeform 25"/>
              <p:cNvSpPr>
                <a:spLocks/>
              </p:cNvSpPr>
              <p:nvPr/>
            </p:nvSpPr>
            <p:spPr bwMode="auto">
              <a:xfrm>
                <a:off x="384" y="624"/>
                <a:ext cx="2496" cy="3072"/>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gradFill rotWithShape="0">
                <a:gsLst>
                  <a:gs pos="0">
                    <a:srgbClr val="DDDDDD"/>
                  </a:gs>
                  <a:gs pos="100000">
                    <a:srgbClr val="666666"/>
                  </a:gs>
                </a:gsLst>
                <a:lin ang="5400000" scaled="1"/>
              </a:gradFill>
              <a:ln>
                <a:noFill/>
              </a:ln>
              <a:extLst>
                <a:ext uri="{91240B29-F687-4F45-9708-019B960494DF}">
                  <a14:hiddenLine xmlns:a14="http://schemas.microsoft.com/office/drawing/2010/main" w="38100">
                    <a:solidFill>
                      <a:srgbClr val="000000"/>
                    </a:solidFill>
                    <a:round/>
                    <a:headEnd type="none" w="sm" len="sm"/>
                    <a:tailEnd type="none" w="sm" len="sm"/>
                  </a14:hiddenLine>
                </a:ext>
              </a:extLst>
            </p:spPr>
            <p:txBody>
              <a:bodyPr wrap="none" anchor="ctr"/>
              <a:lstStyle/>
              <a:p>
                <a:endParaRPr lang="en-US">
                  <a:latin typeface="+mn-lt"/>
                </a:endParaRPr>
              </a:p>
            </p:txBody>
          </p:sp>
          <p:sp>
            <p:nvSpPr>
              <p:cNvPr id="62489" name="Freeform 26"/>
              <p:cNvSpPr>
                <a:spLocks/>
              </p:cNvSpPr>
              <p:nvPr/>
            </p:nvSpPr>
            <p:spPr bwMode="auto">
              <a:xfrm>
                <a:off x="336" y="576"/>
                <a:ext cx="2496" cy="3072"/>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solidFill>
                <a:schemeClr val="bg1"/>
              </a:solidFill>
              <a:ln w="38100">
                <a:solidFill>
                  <a:schemeClr val="tx1"/>
                </a:solidFill>
                <a:round/>
                <a:headEnd type="none" w="sm" len="sm"/>
                <a:tailEnd type="none" w="sm" len="sm"/>
              </a:ln>
            </p:spPr>
            <p:txBody>
              <a:bodyPr wrap="none" anchor="ctr"/>
              <a:lstStyle/>
              <a:p>
                <a:endParaRPr lang="en-US">
                  <a:latin typeface="+mn-lt"/>
                </a:endParaRPr>
              </a:p>
            </p:txBody>
          </p:sp>
          <p:sp>
            <p:nvSpPr>
              <p:cNvPr id="62490" name="Line 27"/>
              <p:cNvSpPr>
                <a:spLocks noChangeShapeType="1"/>
              </p:cNvSpPr>
              <p:nvPr/>
            </p:nvSpPr>
            <p:spPr bwMode="auto">
              <a:xfrm flipH="1">
                <a:off x="336" y="2976"/>
                <a:ext cx="1776"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62491" name="Line 28"/>
              <p:cNvSpPr>
                <a:spLocks noChangeShapeType="1"/>
              </p:cNvSpPr>
              <p:nvPr/>
            </p:nvSpPr>
            <p:spPr bwMode="auto">
              <a:xfrm>
                <a:off x="1008" y="1344"/>
                <a:ext cx="0" cy="2304"/>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62492" name="Line 29"/>
              <p:cNvSpPr>
                <a:spLocks noChangeShapeType="1"/>
              </p:cNvSpPr>
              <p:nvPr/>
            </p:nvSpPr>
            <p:spPr bwMode="auto">
              <a:xfrm>
                <a:off x="336" y="3312"/>
                <a:ext cx="1776"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62493" name="Line 30"/>
              <p:cNvSpPr>
                <a:spLocks noChangeShapeType="1"/>
              </p:cNvSpPr>
              <p:nvPr/>
            </p:nvSpPr>
            <p:spPr bwMode="auto">
              <a:xfrm>
                <a:off x="1008" y="3072"/>
                <a:ext cx="1104"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62494" name="Line 31"/>
              <p:cNvSpPr>
                <a:spLocks noChangeShapeType="1"/>
              </p:cNvSpPr>
              <p:nvPr/>
            </p:nvSpPr>
            <p:spPr bwMode="auto">
              <a:xfrm>
                <a:off x="2160" y="1296"/>
                <a:ext cx="0" cy="168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62495" name="Line 32"/>
              <p:cNvSpPr>
                <a:spLocks noChangeShapeType="1"/>
              </p:cNvSpPr>
              <p:nvPr/>
            </p:nvSpPr>
            <p:spPr bwMode="auto">
              <a:xfrm flipH="1">
                <a:off x="336" y="1824"/>
                <a:ext cx="2499"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62496" name="Line 33"/>
              <p:cNvSpPr>
                <a:spLocks noChangeShapeType="1"/>
              </p:cNvSpPr>
              <p:nvPr/>
            </p:nvSpPr>
            <p:spPr bwMode="auto">
              <a:xfrm>
                <a:off x="2256" y="1824"/>
                <a:ext cx="0" cy="1152"/>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62497" name="Rectangle 34"/>
              <p:cNvSpPr>
                <a:spLocks noChangeArrowheads="1"/>
              </p:cNvSpPr>
              <p:nvPr/>
            </p:nvSpPr>
            <p:spPr bwMode="auto">
              <a:xfrm>
                <a:off x="672" y="1344"/>
                <a:ext cx="1488" cy="144"/>
              </a:xfrm>
              <a:prstGeom prst="rect">
                <a:avLst/>
              </a:prstGeom>
              <a:solidFill>
                <a:schemeClr val="bg1"/>
              </a:solidFill>
              <a:ln w="38100">
                <a:solidFill>
                  <a:schemeClr val="tx1"/>
                </a:solidFill>
                <a:miter lim="800000"/>
                <a:headEnd type="none" w="sm" len="sm"/>
                <a:tailEnd type="none" w="sm" len="sm"/>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latin typeface="+mn-lt"/>
                </a:endParaRPr>
              </a:p>
            </p:txBody>
          </p:sp>
        </p:grpSp>
        <p:grpSp>
          <p:nvGrpSpPr>
            <p:cNvPr id="62477" name="Group 35"/>
            <p:cNvGrpSpPr>
              <a:grpSpLocks/>
            </p:cNvGrpSpPr>
            <p:nvPr/>
          </p:nvGrpSpPr>
          <p:grpSpPr bwMode="auto">
            <a:xfrm>
              <a:off x="2904" y="3096"/>
              <a:ext cx="761" cy="912"/>
              <a:chOff x="336" y="576"/>
              <a:chExt cx="2544" cy="3120"/>
            </a:xfrm>
          </p:grpSpPr>
          <p:sp>
            <p:nvSpPr>
              <p:cNvPr id="62478" name="Freeform 36"/>
              <p:cNvSpPr>
                <a:spLocks/>
              </p:cNvSpPr>
              <p:nvPr/>
            </p:nvSpPr>
            <p:spPr bwMode="auto">
              <a:xfrm>
                <a:off x="384" y="624"/>
                <a:ext cx="2496" cy="3072"/>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gradFill rotWithShape="0">
                <a:gsLst>
                  <a:gs pos="0">
                    <a:srgbClr val="DDDDDD"/>
                  </a:gs>
                  <a:gs pos="100000">
                    <a:srgbClr val="666666"/>
                  </a:gs>
                </a:gsLst>
                <a:lin ang="5400000" scaled="1"/>
              </a:gradFill>
              <a:ln>
                <a:noFill/>
              </a:ln>
              <a:extLst>
                <a:ext uri="{91240B29-F687-4F45-9708-019B960494DF}">
                  <a14:hiddenLine xmlns:a14="http://schemas.microsoft.com/office/drawing/2010/main" w="38100">
                    <a:solidFill>
                      <a:srgbClr val="000000"/>
                    </a:solidFill>
                    <a:round/>
                    <a:headEnd type="none" w="sm" len="sm"/>
                    <a:tailEnd type="none" w="sm" len="sm"/>
                  </a14:hiddenLine>
                </a:ext>
              </a:extLst>
            </p:spPr>
            <p:txBody>
              <a:bodyPr wrap="none" anchor="ctr"/>
              <a:lstStyle/>
              <a:p>
                <a:endParaRPr lang="en-US">
                  <a:latin typeface="+mn-lt"/>
                </a:endParaRPr>
              </a:p>
            </p:txBody>
          </p:sp>
          <p:sp>
            <p:nvSpPr>
              <p:cNvPr id="62479" name="Freeform 37"/>
              <p:cNvSpPr>
                <a:spLocks/>
              </p:cNvSpPr>
              <p:nvPr/>
            </p:nvSpPr>
            <p:spPr bwMode="auto">
              <a:xfrm>
                <a:off x="336" y="576"/>
                <a:ext cx="2496" cy="3072"/>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solidFill>
                <a:schemeClr val="bg1"/>
              </a:solidFill>
              <a:ln w="38100">
                <a:solidFill>
                  <a:schemeClr val="tx1"/>
                </a:solidFill>
                <a:round/>
                <a:headEnd type="none" w="sm" len="sm"/>
                <a:tailEnd type="none" w="sm" len="sm"/>
              </a:ln>
            </p:spPr>
            <p:txBody>
              <a:bodyPr wrap="none" anchor="ctr"/>
              <a:lstStyle/>
              <a:p>
                <a:endParaRPr lang="en-US">
                  <a:latin typeface="+mn-lt"/>
                </a:endParaRPr>
              </a:p>
            </p:txBody>
          </p:sp>
          <p:sp>
            <p:nvSpPr>
              <p:cNvPr id="62480" name="Line 38"/>
              <p:cNvSpPr>
                <a:spLocks noChangeShapeType="1"/>
              </p:cNvSpPr>
              <p:nvPr/>
            </p:nvSpPr>
            <p:spPr bwMode="auto">
              <a:xfrm flipH="1">
                <a:off x="336" y="2976"/>
                <a:ext cx="1776"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62481" name="Line 39"/>
              <p:cNvSpPr>
                <a:spLocks noChangeShapeType="1"/>
              </p:cNvSpPr>
              <p:nvPr/>
            </p:nvSpPr>
            <p:spPr bwMode="auto">
              <a:xfrm>
                <a:off x="1008" y="1344"/>
                <a:ext cx="0" cy="2304"/>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62482" name="Line 40"/>
              <p:cNvSpPr>
                <a:spLocks noChangeShapeType="1"/>
              </p:cNvSpPr>
              <p:nvPr/>
            </p:nvSpPr>
            <p:spPr bwMode="auto">
              <a:xfrm>
                <a:off x="336" y="3312"/>
                <a:ext cx="1776"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62483" name="Line 41"/>
              <p:cNvSpPr>
                <a:spLocks noChangeShapeType="1"/>
              </p:cNvSpPr>
              <p:nvPr/>
            </p:nvSpPr>
            <p:spPr bwMode="auto">
              <a:xfrm>
                <a:off x="1008" y="3072"/>
                <a:ext cx="1104"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62484" name="Line 42"/>
              <p:cNvSpPr>
                <a:spLocks noChangeShapeType="1"/>
              </p:cNvSpPr>
              <p:nvPr/>
            </p:nvSpPr>
            <p:spPr bwMode="auto">
              <a:xfrm>
                <a:off x="2160" y="1296"/>
                <a:ext cx="0" cy="168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62485" name="Line 43"/>
              <p:cNvSpPr>
                <a:spLocks noChangeShapeType="1"/>
              </p:cNvSpPr>
              <p:nvPr/>
            </p:nvSpPr>
            <p:spPr bwMode="auto">
              <a:xfrm flipH="1">
                <a:off x="336" y="1824"/>
                <a:ext cx="2499"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62486" name="Line 44"/>
              <p:cNvSpPr>
                <a:spLocks noChangeShapeType="1"/>
              </p:cNvSpPr>
              <p:nvPr/>
            </p:nvSpPr>
            <p:spPr bwMode="auto">
              <a:xfrm>
                <a:off x="2256" y="1824"/>
                <a:ext cx="0" cy="1152"/>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62487" name="Rectangle 45"/>
              <p:cNvSpPr>
                <a:spLocks noChangeArrowheads="1"/>
              </p:cNvSpPr>
              <p:nvPr/>
            </p:nvSpPr>
            <p:spPr bwMode="auto">
              <a:xfrm>
                <a:off x="672" y="1344"/>
                <a:ext cx="1488" cy="144"/>
              </a:xfrm>
              <a:prstGeom prst="rect">
                <a:avLst/>
              </a:prstGeom>
              <a:solidFill>
                <a:schemeClr val="bg1"/>
              </a:solidFill>
              <a:ln w="38100">
                <a:solidFill>
                  <a:schemeClr val="tx1"/>
                </a:solidFill>
                <a:miter lim="800000"/>
                <a:headEnd type="none" w="sm" len="sm"/>
                <a:tailEnd type="none" w="sm" len="sm"/>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latin typeface="+mn-lt"/>
                </a:endParaRPr>
              </a:p>
            </p:txBody>
          </p:sp>
        </p:grpSp>
      </p:grpSp>
      <p:sp>
        <p:nvSpPr>
          <p:cNvPr id="62470" name="AutoShape 46"/>
          <p:cNvSpPr>
            <a:spLocks noChangeArrowheads="1"/>
          </p:cNvSpPr>
          <p:nvPr/>
        </p:nvSpPr>
        <p:spPr bwMode="auto">
          <a:xfrm>
            <a:off x="2667000" y="4005722"/>
            <a:ext cx="935547" cy="743620"/>
          </a:xfrm>
          <a:prstGeom prst="rightArrow">
            <a:avLst>
              <a:gd name="adj1" fmla="val 50000"/>
              <a:gd name="adj2" fmla="val 76142"/>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86302" tIns="86302" rIns="86302" bIns="86302"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latin typeface="+mn-lt"/>
            </a:endParaRPr>
          </a:p>
        </p:txBody>
      </p:sp>
      <p:sp>
        <p:nvSpPr>
          <p:cNvPr id="62471" name="AutoShape 47"/>
          <p:cNvSpPr>
            <a:spLocks noChangeArrowheads="1"/>
          </p:cNvSpPr>
          <p:nvPr/>
        </p:nvSpPr>
        <p:spPr bwMode="auto">
          <a:xfrm>
            <a:off x="2667000" y="5148722"/>
            <a:ext cx="935547" cy="743620"/>
          </a:xfrm>
          <a:prstGeom prst="rightArrow">
            <a:avLst>
              <a:gd name="adj1" fmla="val 50000"/>
              <a:gd name="adj2" fmla="val 76142"/>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86302" tIns="86302" rIns="86302" bIns="86302"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latin typeface="+mn-lt"/>
            </a:endParaRPr>
          </a:p>
        </p:txBody>
      </p:sp>
      <p:sp>
        <p:nvSpPr>
          <p:cNvPr id="62472" name="AutoShape 48"/>
          <p:cNvSpPr>
            <a:spLocks noChangeArrowheads="1"/>
          </p:cNvSpPr>
          <p:nvPr/>
        </p:nvSpPr>
        <p:spPr bwMode="auto">
          <a:xfrm>
            <a:off x="5074189" y="4018422"/>
            <a:ext cx="1098011" cy="743620"/>
          </a:xfrm>
          <a:prstGeom prst="rightArrow">
            <a:avLst>
              <a:gd name="adj1" fmla="val 50000"/>
              <a:gd name="adj2" fmla="val 76142"/>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86302" tIns="86302" rIns="86302" bIns="86302"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latin typeface="+mn-lt"/>
            </a:endParaRPr>
          </a:p>
        </p:txBody>
      </p:sp>
      <p:sp>
        <p:nvSpPr>
          <p:cNvPr id="62473" name="AutoShape 49"/>
          <p:cNvSpPr>
            <a:spLocks noChangeArrowheads="1"/>
          </p:cNvSpPr>
          <p:nvPr/>
        </p:nvSpPr>
        <p:spPr bwMode="auto">
          <a:xfrm>
            <a:off x="5074189" y="5161422"/>
            <a:ext cx="1098011" cy="743620"/>
          </a:xfrm>
          <a:prstGeom prst="rightArrow">
            <a:avLst>
              <a:gd name="adj1" fmla="val 50000"/>
              <a:gd name="adj2" fmla="val 76142"/>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86302" tIns="86302" rIns="86302" bIns="86302"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latin typeface="+mn-lt"/>
            </a:endParaRPr>
          </a:p>
        </p:txBody>
      </p:sp>
      <p:sp>
        <p:nvSpPr>
          <p:cNvPr id="55306" name="Rectangle 50"/>
          <p:cNvSpPr>
            <a:spLocks noGrp="1" noChangeArrowheads="1"/>
          </p:cNvSpPr>
          <p:nvPr>
            <p:ph type="title"/>
          </p:nvPr>
        </p:nvSpPr>
        <p:spPr/>
        <p:txBody>
          <a:bodyPr/>
          <a:lstStyle/>
          <a:p>
            <a:pPr eaLnBrk="1" hangingPunct="1">
              <a:defRPr/>
            </a:pPr>
            <a:r>
              <a:rPr lang="en-US"/>
              <a:t>QFD Strategies</a:t>
            </a:r>
          </a:p>
        </p:txBody>
      </p:sp>
      <p:sp>
        <p:nvSpPr>
          <p:cNvPr id="62475" name="Rectangle 51"/>
          <p:cNvSpPr>
            <a:spLocks noGrp="1" noChangeArrowheads="1"/>
          </p:cNvSpPr>
          <p:nvPr>
            <p:ph type="body" idx="1"/>
          </p:nvPr>
        </p:nvSpPr>
        <p:spPr>
          <a:xfrm>
            <a:off x="346075" y="1076325"/>
            <a:ext cx="8451850" cy="2100724"/>
          </a:xfrm>
        </p:spPr>
        <p:txBody>
          <a:bodyPr/>
          <a:lstStyle/>
          <a:p>
            <a:pPr eaLnBrk="1" hangingPunct="1"/>
            <a:r>
              <a:rPr lang="en-US" altLang="en-US" sz="2400" dirty="0"/>
              <a:t>Consider the best QFD approach for your design project:</a:t>
            </a:r>
          </a:p>
          <a:p>
            <a:pPr lvl="1" eaLnBrk="1" hangingPunct="1"/>
            <a:r>
              <a:rPr lang="en-US" altLang="en-US" sz="2400" dirty="0"/>
              <a:t>Example: A team redesigning a contracting process organized customer needs by the product (e.g., the contract) and the process (negotiating the contract). Two QFDs were performed:</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2"/>
          <p:cNvSpPr>
            <a:spLocks noGrp="1" noChangeArrowheads="1"/>
          </p:cNvSpPr>
          <p:nvPr>
            <p:ph type="title"/>
          </p:nvPr>
        </p:nvSpPr>
        <p:spPr/>
        <p:txBody>
          <a:bodyPr/>
          <a:lstStyle/>
          <a:p>
            <a:pPr eaLnBrk="1" hangingPunct="1">
              <a:defRPr/>
            </a:pPr>
            <a:r>
              <a:rPr lang="en-US"/>
              <a:t>QFD Pitfalls</a:t>
            </a:r>
          </a:p>
        </p:txBody>
      </p:sp>
      <p:sp>
        <p:nvSpPr>
          <p:cNvPr id="63492" name="Rectangle 3"/>
          <p:cNvSpPr>
            <a:spLocks noGrp="1" noChangeArrowheads="1"/>
          </p:cNvSpPr>
          <p:nvPr>
            <p:ph type="body" idx="1"/>
          </p:nvPr>
        </p:nvSpPr>
        <p:spPr/>
        <p:txBody>
          <a:bodyPr/>
          <a:lstStyle/>
          <a:p>
            <a:pPr eaLnBrk="1" hangingPunct="1">
              <a:lnSpc>
                <a:spcPct val="150000"/>
              </a:lnSpc>
            </a:pPr>
            <a:r>
              <a:rPr lang="en-US" altLang="en-US" sz="2400" dirty="0"/>
              <a:t>QFD on everything rather than just high-risk areas</a:t>
            </a:r>
          </a:p>
          <a:p>
            <a:pPr eaLnBrk="1" hangingPunct="1">
              <a:lnSpc>
                <a:spcPct val="150000"/>
              </a:lnSpc>
            </a:pPr>
            <a:r>
              <a:rPr lang="en-US" altLang="en-US" sz="2400" dirty="0"/>
              <a:t>Too much chart focus and not enough analysis for new design</a:t>
            </a:r>
          </a:p>
          <a:p>
            <a:pPr eaLnBrk="1" hangingPunct="1">
              <a:lnSpc>
                <a:spcPct val="150000"/>
              </a:lnSpc>
            </a:pPr>
            <a:r>
              <a:rPr lang="en-US" altLang="en-US" sz="2400" dirty="0"/>
              <a:t>Ignoring CTQ conflicts</a:t>
            </a:r>
          </a:p>
          <a:p>
            <a:pPr eaLnBrk="1" hangingPunct="1">
              <a:lnSpc>
                <a:spcPct val="150000"/>
              </a:lnSpc>
            </a:pPr>
            <a:r>
              <a:rPr lang="en-US" altLang="en-US" sz="2400" dirty="0"/>
              <a:t>Not taking the time to do it right</a:t>
            </a:r>
          </a:p>
          <a:p>
            <a:pPr eaLnBrk="1" hangingPunct="1">
              <a:lnSpc>
                <a:spcPct val="150000"/>
              </a:lnSpc>
            </a:pPr>
            <a:r>
              <a:rPr lang="en-US" altLang="en-US" sz="2400" dirty="0"/>
              <a:t>Adherence to the “traditional approach”</a:t>
            </a:r>
          </a:p>
          <a:p>
            <a:pPr eaLnBrk="1" hangingPunct="1">
              <a:lnSpc>
                <a:spcPct val="150000"/>
              </a:lnSpc>
            </a:pPr>
            <a:r>
              <a:rPr lang="en-US" altLang="en-US" sz="2400" dirty="0"/>
              <a:t>Internal pressure causing loss of customer focus</a:t>
            </a:r>
          </a:p>
        </p:txBody>
      </p:sp>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PREDICTION, VERIFICATION &amp; VALIDATION</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147999166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ChangeArrowheads="1"/>
          </p:cNvSpPr>
          <p:nvPr>
            <p:ph type="title"/>
          </p:nvPr>
        </p:nvSpPr>
        <p:spPr/>
        <p:txBody>
          <a:bodyPr/>
          <a:lstStyle/>
          <a:p>
            <a:r>
              <a:rPr lang="en-US" dirty="0"/>
              <a:t>Variation Prediction Philosophy</a:t>
            </a:r>
          </a:p>
        </p:txBody>
      </p:sp>
      <p:sp>
        <p:nvSpPr>
          <p:cNvPr id="67588" name="Rectangle 3"/>
          <p:cNvSpPr>
            <a:spLocks noGrp="1" noChangeArrowheads="1"/>
          </p:cNvSpPr>
          <p:nvPr>
            <p:ph type="body" idx="1"/>
          </p:nvPr>
        </p:nvSpPr>
        <p:spPr>
          <a:xfrm>
            <a:off x="3532188" y="1219200"/>
            <a:ext cx="5459412" cy="5105400"/>
          </a:xfrm>
          <a:noFill/>
        </p:spPr>
        <p:txBody>
          <a:bodyPr/>
          <a:lstStyle/>
          <a:p>
            <a:pPr marL="231775" indent="-231775">
              <a:lnSpc>
                <a:spcPct val="90000"/>
              </a:lnSpc>
              <a:buFontTx/>
              <a:buChar char="•"/>
            </a:pPr>
            <a:r>
              <a:rPr lang="en-US" sz="2400" b="0" dirty="0"/>
              <a:t>Design for Six Sigma encourages </a:t>
            </a:r>
            <a:r>
              <a:rPr lang="en-US" sz="2400" dirty="0"/>
              <a:t>prediction</a:t>
            </a:r>
            <a:r>
              <a:rPr lang="en-US" sz="2400" b="0" dirty="0"/>
              <a:t> of design’s ability to meet CTQ targets and specifications based on capabilities of manufacturing/ production processes</a:t>
            </a:r>
          </a:p>
          <a:p>
            <a:pPr marL="231775" indent="-231775">
              <a:lnSpc>
                <a:spcPct val="90000"/>
              </a:lnSpc>
              <a:buFontTx/>
              <a:buChar char="•"/>
            </a:pPr>
            <a:endParaRPr lang="en-US" sz="2400" b="0" dirty="0"/>
          </a:p>
          <a:p>
            <a:pPr marL="231775" indent="-231775">
              <a:lnSpc>
                <a:spcPct val="90000"/>
              </a:lnSpc>
              <a:buFontTx/>
              <a:buChar char="•"/>
            </a:pPr>
            <a:r>
              <a:rPr lang="en-US" sz="2400" b="0" dirty="0"/>
              <a:t>Design is iterated until targets and specifications are met at desired sigma (e.g., defect) levels</a:t>
            </a:r>
          </a:p>
        </p:txBody>
      </p:sp>
      <p:grpSp>
        <p:nvGrpSpPr>
          <p:cNvPr id="67589" name="Group 27"/>
          <p:cNvGrpSpPr>
            <a:grpSpLocks/>
          </p:cNvGrpSpPr>
          <p:nvPr/>
        </p:nvGrpSpPr>
        <p:grpSpPr bwMode="auto">
          <a:xfrm>
            <a:off x="685800" y="1219200"/>
            <a:ext cx="2492375" cy="4430713"/>
            <a:chOff x="432" y="768"/>
            <a:chExt cx="1570" cy="2791"/>
          </a:xfrm>
        </p:grpSpPr>
        <p:sp>
          <p:nvSpPr>
            <p:cNvPr id="67590" name="Text Box 5"/>
            <p:cNvSpPr txBox="1">
              <a:spLocks noChangeArrowheads="1"/>
            </p:cNvSpPr>
            <p:nvPr/>
          </p:nvSpPr>
          <p:spPr bwMode="auto">
            <a:xfrm>
              <a:off x="607" y="768"/>
              <a:ext cx="1075"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spcBef>
                  <a:spcPct val="30000"/>
                </a:spcBef>
              </a:pPr>
              <a:r>
                <a:rPr lang="en-US" sz="1600"/>
                <a:t>Design Process</a:t>
              </a:r>
            </a:p>
          </p:txBody>
        </p:sp>
        <p:sp>
          <p:nvSpPr>
            <p:cNvPr id="67591" name="Rectangle 6"/>
            <p:cNvSpPr>
              <a:spLocks noChangeArrowheads="1"/>
            </p:cNvSpPr>
            <p:nvPr/>
          </p:nvSpPr>
          <p:spPr bwMode="auto">
            <a:xfrm>
              <a:off x="519" y="1008"/>
              <a:ext cx="1091" cy="384"/>
            </a:xfrm>
            <a:prstGeom prst="rect">
              <a:avLst/>
            </a:prstGeom>
            <a:solidFill>
              <a:srgbClr val="99FF66"/>
            </a:solidFill>
            <a:ln w="9525">
              <a:solidFill>
                <a:schemeClr val="tx2"/>
              </a:solidFill>
              <a:miter lim="800000"/>
              <a:headEnd/>
              <a:tailEnd/>
            </a:ln>
          </p:spPr>
          <p:txBody>
            <a:bodyPr wrap="none" anchor="ctr"/>
            <a:lstStyle/>
            <a:p>
              <a:pPr algn="ctr"/>
              <a:endParaRPr lang="en-US"/>
            </a:p>
          </p:txBody>
        </p:sp>
        <p:sp>
          <p:nvSpPr>
            <p:cNvPr id="67592" name="Rectangle 7"/>
            <p:cNvSpPr>
              <a:spLocks noChangeArrowheads="1"/>
            </p:cNvSpPr>
            <p:nvPr/>
          </p:nvSpPr>
          <p:spPr bwMode="auto">
            <a:xfrm>
              <a:off x="519" y="1584"/>
              <a:ext cx="1091" cy="384"/>
            </a:xfrm>
            <a:prstGeom prst="rect">
              <a:avLst/>
            </a:prstGeom>
            <a:solidFill>
              <a:srgbClr val="99FF66"/>
            </a:solidFill>
            <a:ln w="9525">
              <a:solidFill>
                <a:schemeClr val="tx2"/>
              </a:solidFill>
              <a:miter lim="800000"/>
              <a:headEnd/>
              <a:tailEnd/>
            </a:ln>
          </p:spPr>
          <p:txBody>
            <a:bodyPr wrap="none" anchor="ctr"/>
            <a:lstStyle/>
            <a:p>
              <a:pPr algn="ctr"/>
              <a:endParaRPr lang="en-US"/>
            </a:p>
          </p:txBody>
        </p:sp>
        <p:sp>
          <p:nvSpPr>
            <p:cNvPr id="67593" name="Rectangle 8"/>
            <p:cNvSpPr>
              <a:spLocks noChangeArrowheads="1"/>
            </p:cNvSpPr>
            <p:nvPr/>
          </p:nvSpPr>
          <p:spPr bwMode="auto">
            <a:xfrm>
              <a:off x="563" y="2832"/>
              <a:ext cx="1091" cy="384"/>
            </a:xfrm>
            <a:prstGeom prst="rect">
              <a:avLst/>
            </a:prstGeom>
            <a:solidFill>
              <a:srgbClr val="99FF66"/>
            </a:solidFill>
            <a:ln w="9525">
              <a:solidFill>
                <a:schemeClr val="tx2"/>
              </a:solidFill>
              <a:miter lim="800000"/>
              <a:headEnd/>
              <a:tailEnd/>
            </a:ln>
          </p:spPr>
          <p:txBody>
            <a:bodyPr wrap="none" anchor="ctr"/>
            <a:lstStyle/>
            <a:p>
              <a:pPr algn="ctr"/>
              <a:endParaRPr lang="en-US"/>
            </a:p>
          </p:txBody>
        </p:sp>
        <p:sp>
          <p:nvSpPr>
            <p:cNvPr id="67594" name="AutoShape 9"/>
            <p:cNvSpPr>
              <a:spLocks noChangeArrowheads="1"/>
            </p:cNvSpPr>
            <p:nvPr/>
          </p:nvSpPr>
          <p:spPr bwMode="auto">
            <a:xfrm>
              <a:off x="519" y="2112"/>
              <a:ext cx="1135" cy="576"/>
            </a:xfrm>
            <a:prstGeom prst="diamond">
              <a:avLst/>
            </a:prstGeom>
            <a:solidFill>
              <a:srgbClr val="99FF66"/>
            </a:solidFill>
            <a:ln w="9525">
              <a:solidFill>
                <a:schemeClr val="tx2"/>
              </a:solidFill>
              <a:miter lim="800000"/>
              <a:headEnd/>
              <a:tailEnd/>
            </a:ln>
          </p:spPr>
          <p:txBody>
            <a:bodyPr wrap="none" anchor="ctr"/>
            <a:lstStyle/>
            <a:p>
              <a:pPr algn="ctr"/>
              <a:endParaRPr lang="en-US"/>
            </a:p>
          </p:txBody>
        </p:sp>
        <p:sp>
          <p:nvSpPr>
            <p:cNvPr id="67595" name="Text Box 10"/>
            <p:cNvSpPr txBox="1">
              <a:spLocks noChangeArrowheads="1"/>
            </p:cNvSpPr>
            <p:nvPr/>
          </p:nvSpPr>
          <p:spPr bwMode="auto">
            <a:xfrm>
              <a:off x="563" y="1032"/>
              <a:ext cx="1004"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spcBef>
                  <a:spcPct val="50000"/>
                </a:spcBef>
              </a:pPr>
              <a:r>
                <a:rPr lang="en-US" sz="1400"/>
                <a:t>Define Requirements</a:t>
              </a:r>
              <a:endParaRPr lang="en-US" sz="1200" b="0"/>
            </a:p>
          </p:txBody>
        </p:sp>
        <p:sp>
          <p:nvSpPr>
            <p:cNvPr id="67596" name="Text Box 11"/>
            <p:cNvSpPr txBox="1">
              <a:spLocks noChangeArrowheads="1"/>
            </p:cNvSpPr>
            <p:nvPr/>
          </p:nvSpPr>
          <p:spPr bwMode="auto">
            <a:xfrm>
              <a:off x="563" y="1680"/>
              <a:ext cx="100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spcBef>
                  <a:spcPct val="50000"/>
                </a:spcBef>
              </a:pPr>
              <a:r>
                <a:rPr lang="en-US" sz="1400"/>
                <a:t>Develop Design</a:t>
              </a:r>
              <a:endParaRPr lang="en-US" sz="1200" b="0"/>
            </a:p>
          </p:txBody>
        </p:sp>
        <p:sp>
          <p:nvSpPr>
            <p:cNvPr id="67597" name="Text Box 12"/>
            <p:cNvSpPr txBox="1">
              <a:spLocks noChangeArrowheads="1"/>
            </p:cNvSpPr>
            <p:nvPr/>
          </p:nvSpPr>
          <p:spPr bwMode="auto">
            <a:xfrm>
              <a:off x="548" y="2842"/>
              <a:ext cx="1091"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spcBef>
                  <a:spcPct val="50000"/>
                </a:spcBef>
              </a:pPr>
              <a:r>
                <a:rPr lang="en-US" sz="1400"/>
                <a:t>Develop More Details</a:t>
              </a:r>
              <a:endParaRPr lang="en-US" sz="1200" b="0"/>
            </a:p>
          </p:txBody>
        </p:sp>
        <p:sp>
          <p:nvSpPr>
            <p:cNvPr id="67598" name="Text Box 13"/>
            <p:cNvSpPr txBox="1">
              <a:spLocks noChangeArrowheads="1"/>
            </p:cNvSpPr>
            <p:nvPr/>
          </p:nvSpPr>
          <p:spPr bwMode="auto">
            <a:xfrm>
              <a:off x="577" y="2208"/>
              <a:ext cx="1004"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spcBef>
                  <a:spcPct val="50000"/>
                </a:spcBef>
              </a:pPr>
              <a:r>
                <a:rPr lang="en-US" sz="1400"/>
                <a:t>Assess Capability</a:t>
              </a:r>
              <a:endParaRPr lang="en-US" sz="1200" b="0"/>
            </a:p>
          </p:txBody>
        </p:sp>
        <p:sp>
          <p:nvSpPr>
            <p:cNvPr id="67599" name="Line 14"/>
            <p:cNvSpPr>
              <a:spLocks noChangeShapeType="1"/>
            </p:cNvSpPr>
            <p:nvPr/>
          </p:nvSpPr>
          <p:spPr bwMode="auto">
            <a:xfrm>
              <a:off x="1087" y="1392"/>
              <a:ext cx="0" cy="192"/>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67600" name="Line 15"/>
            <p:cNvSpPr>
              <a:spLocks noChangeShapeType="1"/>
            </p:cNvSpPr>
            <p:nvPr/>
          </p:nvSpPr>
          <p:spPr bwMode="auto">
            <a:xfrm>
              <a:off x="1087" y="1968"/>
              <a:ext cx="0" cy="144"/>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67601" name="Line 16"/>
            <p:cNvSpPr>
              <a:spLocks noChangeShapeType="1"/>
            </p:cNvSpPr>
            <p:nvPr/>
          </p:nvSpPr>
          <p:spPr bwMode="auto">
            <a:xfrm>
              <a:off x="1087" y="2688"/>
              <a:ext cx="0" cy="144"/>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endParaRPr lang="en-US"/>
            </a:p>
          </p:txBody>
        </p:sp>
        <p:cxnSp>
          <p:nvCxnSpPr>
            <p:cNvPr id="67602" name="AutoShape 17"/>
            <p:cNvCxnSpPr>
              <a:cxnSpLocks noChangeShapeType="1"/>
              <a:stCxn id="67592" idx="3"/>
              <a:endCxn id="67591" idx="3"/>
            </p:cNvCxnSpPr>
            <p:nvPr/>
          </p:nvCxnSpPr>
          <p:spPr bwMode="auto">
            <a:xfrm flipV="1">
              <a:off x="1610" y="1200"/>
              <a:ext cx="1" cy="576"/>
            </a:xfrm>
            <a:prstGeom prst="bentConnector3">
              <a:avLst>
                <a:gd name="adj1" fmla="val 14400005"/>
              </a:avLst>
            </a:prstGeom>
            <a:noFill/>
            <a:ln w="9525">
              <a:solidFill>
                <a:schemeClr val="tx2"/>
              </a:solidFill>
              <a:miter lim="800000"/>
              <a:headEnd/>
              <a:tailEnd type="triangle" w="med" len="med"/>
            </a:ln>
            <a:extLst>
              <a:ext uri="{909E8E84-426E-40DD-AFC4-6F175D3DCCD1}">
                <a14:hiddenFill xmlns:a14="http://schemas.microsoft.com/office/drawing/2010/main">
                  <a:noFill/>
                </a14:hiddenFill>
              </a:ext>
            </a:extLst>
          </p:spPr>
        </p:cxnSp>
        <p:cxnSp>
          <p:nvCxnSpPr>
            <p:cNvPr id="67603" name="AutoShape 18"/>
            <p:cNvCxnSpPr>
              <a:cxnSpLocks noChangeShapeType="1"/>
              <a:stCxn id="67594" idx="3"/>
              <a:endCxn id="67592" idx="3"/>
            </p:cNvCxnSpPr>
            <p:nvPr/>
          </p:nvCxnSpPr>
          <p:spPr bwMode="auto">
            <a:xfrm flipH="1" flipV="1">
              <a:off x="1610" y="1776"/>
              <a:ext cx="44" cy="624"/>
            </a:xfrm>
            <a:prstGeom prst="bentConnector3">
              <a:avLst>
                <a:gd name="adj1" fmla="val -325000"/>
              </a:avLst>
            </a:prstGeom>
            <a:noFill/>
            <a:ln w="9525">
              <a:solidFill>
                <a:schemeClr val="tx2"/>
              </a:solidFill>
              <a:miter lim="800000"/>
              <a:headEnd/>
              <a:tailEnd type="triangle" w="med" len="med"/>
            </a:ln>
            <a:extLst>
              <a:ext uri="{909E8E84-426E-40DD-AFC4-6F175D3DCCD1}">
                <a14:hiddenFill xmlns:a14="http://schemas.microsoft.com/office/drawing/2010/main">
                  <a:noFill/>
                </a14:hiddenFill>
              </a:ext>
            </a:extLst>
          </p:spPr>
        </p:cxnSp>
        <p:sp>
          <p:nvSpPr>
            <p:cNvPr id="67604" name="Text Box 19"/>
            <p:cNvSpPr txBox="1">
              <a:spLocks noChangeArrowheads="1"/>
            </p:cNvSpPr>
            <p:nvPr/>
          </p:nvSpPr>
          <p:spPr bwMode="auto">
            <a:xfrm>
              <a:off x="1699" y="2400"/>
              <a:ext cx="30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spcBef>
                  <a:spcPct val="30000"/>
                </a:spcBef>
              </a:pPr>
              <a:r>
                <a:rPr lang="en-US" sz="1200"/>
                <a:t>Not </a:t>
              </a:r>
              <a:br>
                <a:rPr lang="en-US" sz="1200"/>
              </a:br>
              <a:r>
                <a:rPr lang="en-US" sz="1200"/>
                <a:t>OK</a:t>
              </a:r>
              <a:endParaRPr lang="en-US" sz="1200" b="0"/>
            </a:p>
          </p:txBody>
        </p:sp>
        <p:sp>
          <p:nvSpPr>
            <p:cNvPr id="67605" name="Line 20"/>
            <p:cNvSpPr>
              <a:spLocks noChangeShapeType="1"/>
            </p:cNvSpPr>
            <p:nvPr/>
          </p:nvSpPr>
          <p:spPr bwMode="auto">
            <a:xfrm>
              <a:off x="432" y="3312"/>
              <a:ext cx="1484" cy="0"/>
            </a:xfrm>
            <a:prstGeom prst="line">
              <a:avLst/>
            </a:prstGeom>
            <a:noFill/>
            <a:ln w="9525">
              <a:solidFill>
                <a:schemeClr val="tx2"/>
              </a:solidFill>
              <a:prstDash val="dash"/>
              <a:round/>
              <a:headEnd/>
              <a:tailEnd/>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67606" name="Text Box 21"/>
            <p:cNvSpPr txBox="1">
              <a:spLocks noChangeArrowheads="1"/>
            </p:cNvSpPr>
            <p:nvPr/>
          </p:nvSpPr>
          <p:spPr bwMode="auto">
            <a:xfrm>
              <a:off x="650" y="3367"/>
              <a:ext cx="94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spcBef>
                  <a:spcPct val="30000"/>
                </a:spcBef>
              </a:pPr>
              <a:r>
                <a:rPr lang="en-US" sz="1400"/>
                <a:t>(To Production)</a:t>
              </a:r>
            </a:p>
          </p:txBody>
        </p:sp>
        <p:sp>
          <p:nvSpPr>
            <p:cNvPr id="67607" name="Line 22"/>
            <p:cNvSpPr>
              <a:spLocks noChangeShapeType="1"/>
            </p:cNvSpPr>
            <p:nvPr/>
          </p:nvSpPr>
          <p:spPr bwMode="auto">
            <a:xfrm>
              <a:off x="1087" y="3216"/>
              <a:ext cx="0" cy="144"/>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67608" name="Text Box 23"/>
            <p:cNvSpPr txBox="1">
              <a:spLocks noChangeArrowheads="1"/>
            </p:cNvSpPr>
            <p:nvPr/>
          </p:nvSpPr>
          <p:spPr bwMode="auto">
            <a:xfrm>
              <a:off x="1226" y="2641"/>
              <a:ext cx="26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spcBef>
                  <a:spcPct val="30000"/>
                </a:spcBef>
              </a:pPr>
              <a:r>
                <a:rPr lang="en-US" sz="1200"/>
                <a:t>OK</a:t>
              </a:r>
              <a:endParaRPr lang="en-US" sz="1200" b="0"/>
            </a:p>
          </p:txBody>
        </p:sp>
        <p:sp>
          <p:nvSpPr>
            <p:cNvPr id="67609" name="Text Box 24"/>
            <p:cNvSpPr txBox="1">
              <a:spLocks noChangeArrowheads="1"/>
            </p:cNvSpPr>
            <p:nvPr/>
          </p:nvSpPr>
          <p:spPr bwMode="auto">
            <a:xfrm>
              <a:off x="528" y="2639"/>
              <a:ext cx="378"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r>
                <a:rPr lang="en-US" sz="1600"/>
                <a:t>V&amp;V</a:t>
              </a:r>
            </a:p>
          </p:txBody>
        </p:sp>
      </p:grpSp>
    </p:spTree>
    <p:extLst>
      <p:ext uri="{BB962C8B-B14F-4D97-AF65-F5344CB8AC3E}">
        <p14:creationId xmlns:p14="http://schemas.microsoft.com/office/powerpoint/2010/main" val="411758394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sz="2000"/>
              <a:t>CTQs – Managing Customer-Perceived Variability</a:t>
            </a:r>
          </a:p>
        </p:txBody>
      </p:sp>
      <p:grpSp>
        <p:nvGrpSpPr>
          <p:cNvPr id="64515" name="Group 3"/>
          <p:cNvGrpSpPr>
            <a:grpSpLocks/>
          </p:cNvGrpSpPr>
          <p:nvPr/>
        </p:nvGrpSpPr>
        <p:grpSpPr bwMode="auto">
          <a:xfrm>
            <a:off x="1503363" y="2263775"/>
            <a:ext cx="5926137" cy="3424238"/>
            <a:chOff x="847" y="1649"/>
            <a:chExt cx="3733" cy="2157"/>
          </a:xfrm>
        </p:grpSpPr>
        <p:sp>
          <p:nvSpPr>
            <p:cNvPr id="64524" name="Rectangle 4"/>
            <p:cNvSpPr>
              <a:spLocks noChangeArrowheads="1"/>
            </p:cNvSpPr>
            <p:nvPr/>
          </p:nvSpPr>
          <p:spPr bwMode="auto">
            <a:xfrm>
              <a:off x="1886" y="3700"/>
              <a:ext cx="2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73138" eaLnBrk="1" hangingPunct="1"/>
              <a:r>
                <a:rPr lang="en-US" sz="1100" b="0">
                  <a:solidFill>
                    <a:srgbClr val="000000"/>
                  </a:solidFill>
                </a:rPr>
                <a:t>-</a:t>
              </a:r>
              <a:endParaRPr lang="en-US" sz="2600" b="0">
                <a:latin typeface="Times New Roman" pitchFamily="18" charset="0"/>
              </a:endParaRPr>
            </a:p>
          </p:txBody>
        </p:sp>
        <p:sp>
          <p:nvSpPr>
            <p:cNvPr id="64525" name="Rectangle 5"/>
            <p:cNvSpPr>
              <a:spLocks noChangeArrowheads="1"/>
            </p:cNvSpPr>
            <p:nvPr/>
          </p:nvSpPr>
          <p:spPr bwMode="auto">
            <a:xfrm>
              <a:off x="1917" y="3700"/>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73138" eaLnBrk="1" hangingPunct="1"/>
              <a:r>
                <a:rPr lang="en-US" sz="1100" b="0">
                  <a:solidFill>
                    <a:srgbClr val="000000"/>
                  </a:solidFill>
                </a:rPr>
                <a:t>1</a:t>
              </a:r>
              <a:endParaRPr lang="en-US" sz="2600" b="0">
                <a:latin typeface="Times New Roman" pitchFamily="18" charset="0"/>
              </a:endParaRPr>
            </a:p>
          </p:txBody>
        </p:sp>
        <p:sp>
          <p:nvSpPr>
            <p:cNvPr id="64526" name="Rectangle 6"/>
            <p:cNvSpPr>
              <a:spLocks noChangeArrowheads="1"/>
            </p:cNvSpPr>
            <p:nvPr/>
          </p:nvSpPr>
          <p:spPr bwMode="auto">
            <a:xfrm>
              <a:off x="1970" y="3700"/>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73138" eaLnBrk="1" hangingPunct="1"/>
              <a:r>
                <a:rPr lang="en-US" sz="1100" b="0">
                  <a:solidFill>
                    <a:srgbClr val="000000"/>
                  </a:solidFill>
                </a:rPr>
                <a:t>.</a:t>
              </a:r>
              <a:endParaRPr lang="en-US" sz="2600" b="0">
                <a:latin typeface="Times New Roman" pitchFamily="18" charset="0"/>
              </a:endParaRPr>
            </a:p>
          </p:txBody>
        </p:sp>
        <p:sp>
          <p:nvSpPr>
            <p:cNvPr id="64527" name="Rectangle 7"/>
            <p:cNvSpPr>
              <a:spLocks noChangeArrowheads="1"/>
            </p:cNvSpPr>
            <p:nvPr/>
          </p:nvSpPr>
          <p:spPr bwMode="auto">
            <a:xfrm>
              <a:off x="1994" y="3700"/>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73138" eaLnBrk="1" hangingPunct="1"/>
              <a:r>
                <a:rPr lang="en-US" sz="1100" b="0">
                  <a:solidFill>
                    <a:srgbClr val="000000"/>
                  </a:solidFill>
                </a:rPr>
                <a:t>0</a:t>
              </a:r>
              <a:endParaRPr lang="en-US" sz="2600" b="0">
                <a:latin typeface="Times New Roman" pitchFamily="18" charset="0"/>
              </a:endParaRPr>
            </a:p>
          </p:txBody>
        </p:sp>
        <p:sp>
          <p:nvSpPr>
            <p:cNvPr id="64528" name="Rectangle 8"/>
            <p:cNvSpPr>
              <a:spLocks noChangeArrowheads="1"/>
            </p:cNvSpPr>
            <p:nvPr/>
          </p:nvSpPr>
          <p:spPr bwMode="auto">
            <a:xfrm>
              <a:off x="2254" y="3700"/>
              <a:ext cx="2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73138" eaLnBrk="1" hangingPunct="1"/>
              <a:r>
                <a:rPr lang="en-US" sz="1100" b="0">
                  <a:solidFill>
                    <a:srgbClr val="000000"/>
                  </a:solidFill>
                </a:rPr>
                <a:t>-</a:t>
              </a:r>
              <a:endParaRPr lang="en-US" sz="2600" b="0">
                <a:latin typeface="Times New Roman" pitchFamily="18" charset="0"/>
              </a:endParaRPr>
            </a:p>
          </p:txBody>
        </p:sp>
        <p:sp>
          <p:nvSpPr>
            <p:cNvPr id="64529" name="Rectangle 9"/>
            <p:cNvSpPr>
              <a:spLocks noChangeArrowheads="1"/>
            </p:cNvSpPr>
            <p:nvPr/>
          </p:nvSpPr>
          <p:spPr bwMode="auto">
            <a:xfrm>
              <a:off x="2285" y="3700"/>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73138" eaLnBrk="1" hangingPunct="1"/>
              <a:r>
                <a:rPr lang="en-US" sz="1100" b="0">
                  <a:solidFill>
                    <a:srgbClr val="000000"/>
                  </a:solidFill>
                </a:rPr>
                <a:t>0</a:t>
              </a:r>
              <a:endParaRPr lang="en-US" sz="2600" b="0">
                <a:latin typeface="Times New Roman" pitchFamily="18" charset="0"/>
              </a:endParaRPr>
            </a:p>
          </p:txBody>
        </p:sp>
        <p:sp>
          <p:nvSpPr>
            <p:cNvPr id="64530" name="Rectangle 10"/>
            <p:cNvSpPr>
              <a:spLocks noChangeArrowheads="1"/>
            </p:cNvSpPr>
            <p:nvPr/>
          </p:nvSpPr>
          <p:spPr bwMode="auto">
            <a:xfrm>
              <a:off x="2338" y="3700"/>
              <a:ext cx="25"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73138" eaLnBrk="1" hangingPunct="1"/>
              <a:r>
                <a:rPr lang="en-US" sz="1100" b="0">
                  <a:solidFill>
                    <a:srgbClr val="000000"/>
                  </a:solidFill>
                </a:rPr>
                <a:t>.</a:t>
              </a:r>
              <a:endParaRPr lang="en-US" sz="2600" b="0">
                <a:latin typeface="Times New Roman" pitchFamily="18" charset="0"/>
              </a:endParaRPr>
            </a:p>
          </p:txBody>
        </p:sp>
        <p:sp>
          <p:nvSpPr>
            <p:cNvPr id="64531" name="Rectangle 11"/>
            <p:cNvSpPr>
              <a:spLocks noChangeArrowheads="1"/>
            </p:cNvSpPr>
            <p:nvPr/>
          </p:nvSpPr>
          <p:spPr bwMode="auto">
            <a:xfrm>
              <a:off x="2363" y="3700"/>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73138" eaLnBrk="1" hangingPunct="1"/>
              <a:r>
                <a:rPr lang="en-US" sz="1100" b="0">
                  <a:solidFill>
                    <a:srgbClr val="000000"/>
                  </a:solidFill>
                </a:rPr>
                <a:t>5</a:t>
              </a:r>
              <a:endParaRPr lang="en-US" sz="2600" b="0">
                <a:latin typeface="Times New Roman" pitchFamily="18" charset="0"/>
              </a:endParaRPr>
            </a:p>
          </p:txBody>
        </p:sp>
        <p:sp>
          <p:nvSpPr>
            <p:cNvPr id="64532" name="Rectangle 12"/>
            <p:cNvSpPr>
              <a:spLocks noChangeArrowheads="1"/>
            </p:cNvSpPr>
            <p:nvPr/>
          </p:nvSpPr>
          <p:spPr bwMode="auto">
            <a:xfrm>
              <a:off x="2648" y="3700"/>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73138" eaLnBrk="1" hangingPunct="1"/>
              <a:r>
                <a:rPr lang="en-US" sz="1100" b="0">
                  <a:solidFill>
                    <a:srgbClr val="000000"/>
                  </a:solidFill>
                </a:rPr>
                <a:t>0</a:t>
              </a:r>
              <a:endParaRPr lang="en-US" sz="2600" b="0">
                <a:latin typeface="Times New Roman" pitchFamily="18" charset="0"/>
              </a:endParaRPr>
            </a:p>
          </p:txBody>
        </p:sp>
        <p:sp>
          <p:nvSpPr>
            <p:cNvPr id="64533" name="Rectangle 13"/>
            <p:cNvSpPr>
              <a:spLocks noChangeArrowheads="1"/>
            </p:cNvSpPr>
            <p:nvPr/>
          </p:nvSpPr>
          <p:spPr bwMode="auto">
            <a:xfrm>
              <a:off x="2700" y="3700"/>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73138" eaLnBrk="1" hangingPunct="1"/>
              <a:r>
                <a:rPr lang="en-US" sz="1100" b="0">
                  <a:solidFill>
                    <a:srgbClr val="000000"/>
                  </a:solidFill>
                </a:rPr>
                <a:t>.</a:t>
              </a:r>
              <a:endParaRPr lang="en-US" sz="2600" b="0">
                <a:latin typeface="Times New Roman" pitchFamily="18" charset="0"/>
              </a:endParaRPr>
            </a:p>
          </p:txBody>
        </p:sp>
        <p:sp>
          <p:nvSpPr>
            <p:cNvPr id="64534" name="Rectangle 14"/>
            <p:cNvSpPr>
              <a:spLocks noChangeArrowheads="1"/>
            </p:cNvSpPr>
            <p:nvPr/>
          </p:nvSpPr>
          <p:spPr bwMode="auto">
            <a:xfrm>
              <a:off x="2725" y="3700"/>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73138" eaLnBrk="1" hangingPunct="1"/>
              <a:r>
                <a:rPr lang="en-US" sz="1100" b="0">
                  <a:solidFill>
                    <a:srgbClr val="000000"/>
                  </a:solidFill>
                </a:rPr>
                <a:t>0</a:t>
              </a:r>
              <a:endParaRPr lang="en-US" sz="2600" b="0">
                <a:latin typeface="Times New Roman" pitchFamily="18" charset="0"/>
              </a:endParaRPr>
            </a:p>
          </p:txBody>
        </p:sp>
        <p:sp>
          <p:nvSpPr>
            <p:cNvPr id="64535" name="Rectangle 15"/>
            <p:cNvSpPr>
              <a:spLocks noChangeArrowheads="1"/>
            </p:cNvSpPr>
            <p:nvPr/>
          </p:nvSpPr>
          <p:spPr bwMode="auto">
            <a:xfrm>
              <a:off x="3016" y="3700"/>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73138" eaLnBrk="1" hangingPunct="1"/>
              <a:r>
                <a:rPr lang="en-US" sz="1100" b="0">
                  <a:solidFill>
                    <a:srgbClr val="000000"/>
                  </a:solidFill>
                </a:rPr>
                <a:t>0</a:t>
              </a:r>
              <a:endParaRPr lang="en-US" sz="2600" b="0">
                <a:latin typeface="Times New Roman" pitchFamily="18" charset="0"/>
              </a:endParaRPr>
            </a:p>
          </p:txBody>
        </p:sp>
        <p:sp>
          <p:nvSpPr>
            <p:cNvPr id="64536" name="Rectangle 16"/>
            <p:cNvSpPr>
              <a:spLocks noChangeArrowheads="1"/>
            </p:cNvSpPr>
            <p:nvPr/>
          </p:nvSpPr>
          <p:spPr bwMode="auto">
            <a:xfrm>
              <a:off x="3069" y="3700"/>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73138" eaLnBrk="1" hangingPunct="1"/>
              <a:r>
                <a:rPr lang="en-US" sz="1100" b="0">
                  <a:solidFill>
                    <a:srgbClr val="000000"/>
                  </a:solidFill>
                </a:rPr>
                <a:t>.</a:t>
              </a:r>
              <a:endParaRPr lang="en-US" sz="2600" b="0">
                <a:latin typeface="Times New Roman" pitchFamily="18" charset="0"/>
              </a:endParaRPr>
            </a:p>
          </p:txBody>
        </p:sp>
        <p:sp>
          <p:nvSpPr>
            <p:cNvPr id="64537" name="Rectangle 17"/>
            <p:cNvSpPr>
              <a:spLocks noChangeArrowheads="1"/>
            </p:cNvSpPr>
            <p:nvPr/>
          </p:nvSpPr>
          <p:spPr bwMode="auto">
            <a:xfrm>
              <a:off x="3093" y="3700"/>
              <a:ext cx="50"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73138" eaLnBrk="1" hangingPunct="1"/>
              <a:r>
                <a:rPr lang="en-US" sz="1100" b="0">
                  <a:solidFill>
                    <a:srgbClr val="000000"/>
                  </a:solidFill>
                </a:rPr>
                <a:t>5</a:t>
              </a:r>
              <a:endParaRPr lang="en-US" sz="2600" b="0">
                <a:latin typeface="Times New Roman" pitchFamily="18" charset="0"/>
              </a:endParaRPr>
            </a:p>
          </p:txBody>
        </p:sp>
        <p:sp>
          <p:nvSpPr>
            <p:cNvPr id="64538" name="Rectangle 18"/>
            <p:cNvSpPr>
              <a:spLocks noChangeArrowheads="1"/>
            </p:cNvSpPr>
            <p:nvPr/>
          </p:nvSpPr>
          <p:spPr bwMode="auto">
            <a:xfrm>
              <a:off x="3391" y="3700"/>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73138" eaLnBrk="1" hangingPunct="1"/>
              <a:r>
                <a:rPr lang="en-US" sz="1100" b="0">
                  <a:solidFill>
                    <a:srgbClr val="000000"/>
                  </a:solidFill>
                </a:rPr>
                <a:t>1</a:t>
              </a:r>
              <a:endParaRPr lang="en-US" sz="2600" b="0">
                <a:latin typeface="Times New Roman" pitchFamily="18" charset="0"/>
              </a:endParaRPr>
            </a:p>
          </p:txBody>
        </p:sp>
        <p:sp>
          <p:nvSpPr>
            <p:cNvPr id="64539" name="Rectangle 19"/>
            <p:cNvSpPr>
              <a:spLocks noChangeArrowheads="1"/>
            </p:cNvSpPr>
            <p:nvPr/>
          </p:nvSpPr>
          <p:spPr bwMode="auto">
            <a:xfrm>
              <a:off x="3443" y="3700"/>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73138" eaLnBrk="1" hangingPunct="1"/>
              <a:r>
                <a:rPr lang="en-US" sz="1100" b="0">
                  <a:solidFill>
                    <a:srgbClr val="000000"/>
                  </a:solidFill>
                </a:rPr>
                <a:t>.</a:t>
              </a:r>
              <a:endParaRPr lang="en-US" sz="2600" b="0">
                <a:latin typeface="Times New Roman" pitchFamily="18" charset="0"/>
              </a:endParaRPr>
            </a:p>
          </p:txBody>
        </p:sp>
        <p:sp>
          <p:nvSpPr>
            <p:cNvPr id="64540" name="Rectangle 20"/>
            <p:cNvSpPr>
              <a:spLocks noChangeArrowheads="1"/>
            </p:cNvSpPr>
            <p:nvPr/>
          </p:nvSpPr>
          <p:spPr bwMode="auto">
            <a:xfrm>
              <a:off x="3468" y="3700"/>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73138" eaLnBrk="1" hangingPunct="1"/>
              <a:r>
                <a:rPr lang="en-US" sz="1100" b="0">
                  <a:solidFill>
                    <a:srgbClr val="000000"/>
                  </a:solidFill>
                </a:rPr>
                <a:t>0</a:t>
              </a:r>
              <a:endParaRPr lang="en-US" sz="2600" b="0">
                <a:latin typeface="Times New Roman" pitchFamily="18" charset="0"/>
              </a:endParaRPr>
            </a:p>
          </p:txBody>
        </p:sp>
        <p:sp>
          <p:nvSpPr>
            <p:cNvPr id="64541" name="Rectangle 21"/>
            <p:cNvSpPr>
              <a:spLocks noChangeArrowheads="1"/>
            </p:cNvSpPr>
            <p:nvPr/>
          </p:nvSpPr>
          <p:spPr bwMode="auto">
            <a:xfrm>
              <a:off x="3765" y="3700"/>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73138" eaLnBrk="1" hangingPunct="1"/>
              <a:r>
                <a:rPr lang="en-US" sz="1100" b="0">
                  <a:solidFill>
                    <a:srgbClr val="000000"/>
                  </a:solidFill>
                </a:rPr>
                <a:t>1</a:t>
              </a:r>
              <a:endParaRPr lang="en-US" sz="2600" b="0">
                <a:latin typeface="Times New Roman" pitchFamily="18" charset="0"/>
              </a:endParaRPr>
            </a:p>
          </p:txBody>
        </p:sp>
        <p:sp>
          <p:nvSpPr>
            <p:cNvPr id="64542" name="Rectangle 22"/>
            <p:cNvSpPr>
              <a:spLocks noChangeArrowheads="1"/>
            </p:cNvSpPr>
            <p:nvPr/>
          </p:nvSpPr>
          <p:spPr bwMode="auto">
            <a:xfrm>
              <a:off x="3818" y="3700"/>
              <a:ext cx="23"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73138" eaLnBrk="1" hangingPunct="1"/>
              <a:r>
                <a:rPr lang="en-US" sz="1100" b="0">
                  <a:solidFill>
                    <a:srgbClr val="000000"/>
                  </a:solidFill>
                </a:rPr>
                <a:t>.</a:t>
              </a:r>
              <a:endParaRPr lang="en-US" sz="2600" b="0">
                <a:latin typeface="Times New Roman" pitchFamily="18" charset="0"/>
              </a:endParaRPr>
            </a:p>
          </p:txBody>
        </p:sp>
        <p:sp>
          <p:nvSpPr>
            <p:cNvPr id="64543" name="Rectangle 23"/>
            <p:cNvSpPr>
              <a:spLocks noChangeArrowheads="1"/>
            </p:cNvSpPr>
            <p:nvPr/>
          </p:nvSpPr>
          <p:spPr bwMode="auto">
            <a:xfrm>
              <a:off x="3841" y="3700"/>
              <a:ext cx="50"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73138" eaLnBrk="1" hangingPunct="1"/>
              <a:r>
                <a:rPr lang="en-US" sz="1100" b="0">
                  <a:solidFill>
                    <a:srgbClr val="000000"/>
                  </a:solidFill>
                </a:rPr>
                <a:t>5</a:t>
              </a:r>
              <a:endParaRPr lang="en-US" sz="2600" b="0">
                <a:latin typeface="Times New Roman" pitchFamily="18" charset="0"/>
              </a:endParaRPr>
            </a:p>
          </p:txBody>
        </p:sp>
        <p:sp>
          <p:nvSpPr>
            <p:cNvPr id="64544" name="Line 24"/>
            <p:cNvSpPr>
              <a:spLocks noChangeShapeType="1"/>
            </p:cNvSpPr>
            <p:nvPr/>
          </p:nvSpPr>
          <p:spPr bwMode="auto">
            <a:xfrm>
              <a:off x="1970" y="3565"/>
              <a:ext cx="1" cy="84"/>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45" name="Line 25"/>
            <p:cNvSpPr>
              <a:spLocks noChangeShapeType="1"/>
            </p:cNvSpPr>
            <p:nvPr/>
          </p:nvSpPr>
          <p:spPr bwMode="auto">
            <a:xfrm>
              <a:off x="2338" y="3565"/>
              <a:ext cx="1" cy="84"/>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46" name="Line 26"/>
            <p:cNvSpPr>
              <a:spLocks noChangeShapeType="1"/>
            </p:cNvSpPr>
            <p:nvPr/>
          </p:nvSpPr>
          <p:spPr bwMode="auto">
            <a:xfrm>
              <a:off x="2713" y="3565"/>
              <a:ext cx="1" cy="84"/>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47" name="Line 27"/>
            <p:cNvSpPr>
              <a:spLocks noChangeShapeType="1"/>
            </p:cNvSpPr>
            <p:nvPr/>
          </p:nvSpPr>
          <p:spPr bwMode="auto">
            <a:xfrm>
              <a:off x="3087" y="3565"/>
              <a:ext cx="1" cy="84"/>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48" name="Line 28"/>
            <p:cNvSpPr>
              <a:spLocks noChangeShapeType="1"/>
            </p:cNvSpPr>
            <p:nvPr/>
          </p:nvSpPr>
          <p:spPr bwMode="auto">
            <a:xfrm>
              <a:off x="3456" y="3565"/>
              <a:ext cx="1" cy="84"/>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49" name="Line 29"/>
            <p:cNvSpPr>
              <a:spLocks noChangeShapeType="1"/>
            </p:cNvSpPr>
            <p:nvPr/>
          </p:nvSpPr>
          <p:spPr bwMode="auto">
            <a:xfrm>
              <a:off x="3830" y="3565"/>
              <a:ext cx="2" cy="84"/>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50" name="Line 30"/>
            <p:cNvSpPr>
              <a:spLocks noChangeShapeType="1"/>
            </p:cNvSpPr>
            <p:nvPr/>
          </p:nvSpPr>
          <p:spPr bwMode="auto">
            <a:xfrm flipV="1">
              <a:off x="847" y="3501"/>
              <a:ext cx="1" cy="64"/>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51" name="Line 31"/>
            <p:cNvSpPr>
              <a:spLocks noChangeShapeType="1"/>
            </p:cNvSpPr>
            <p:nvPr/>
          </p:nvSpPr>
          <p:spPr bwMode="auto">
            <a:xfrm flipV="1">
              <a:off x="847" y="3398"/>
              <a:ext cx="1" cy="65"/>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52" name="Line 32"/>
            <p:cNvSpPr>
              <a:spLocks noChangeShapeType="1"/>
            </p:cNvSpPr>
            <p:nvPr/>
          </p:nvSpPr>
          <p:spPr bwMode="auto">
            <a:xfrm flipV="1">
              <a:off x="847" y="3295"/>
              <a:ext cx="1" cy="64"/>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53" name="Line 33"/>
            <p:cNvSpPr>
              <a:spLocks noChangeShapeType="1"/>
            </p:cNvSpPr>
            <p:nvPr/>
          </p:nvSpPr>
          <p:spPr bwMode="auto">
            <a:xfrm flipV="1">
              <a:off x="847" y="3193"/>
              <a:ext cx="1" cy="64"/>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54" name="Line 34"/>
            <p:cNvSpPr>
              <a:spLocks noChangeShapeType="1"/>
            </p:cNvSpPr>
            <p:nvPr/>
          </p:nvSpPr>
          <p:spPr bwMode="auto">
            <a:xfrm flipV="1">
              <a:off x="847" y="3089"/>
              <a:ext cx="1" cy="65"/>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55" name="Line 35"/>
            <p:cNvSpPr>
              <a:spLocks noChangeShapeType="1"/>
            </p:cNvSpPr>
            <p:nvPr/>
          </p:nvSpPr>
          <p:spPr bwMode="auto">
            <a:xfrm flipV="1">
              <a:off x="847" y="2987"/>
              <a:ext cx="1" cy="64"/>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56" name="Line 36"/>
            <p:cNvSpPr>
              <a:spLocks noChangeShapeType="1"/>
            </p:cNvSpPr>
            <p:nvPr/>
          </p:nvSpPr>
          <p:spPr bwMode="auto">
            <a:xfrm flipV="1">
              <a:off x="847" y="2883"/>
              <a:ext cx="1" cy="65"/>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57" name="Line 37"/>
            <p:cNvSpPr>
              <a:spLocks noChangeShapeType="1"/>
            </p:cNvSpPr>
            <p:nvPr/>
          </p:nvSpPr>
          <p:spPr bwMode="auto">
            <a:xfrm flipV="1">
              <a:off x="847" y="2781"/>
              <a:ext cx="1" cy="63"/>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58" name="Line 38"/>
            <p:cNvSpPr>
              <a:spLocks noChangeShapeType="1"/>
            </p:cNvSpPr>
            <p:nvPr/>
          </p:nvSpPr>
          <p:spPr bwMode="auto">
            <a:xfrm flipV="1">
              <a:off x="847" y="2678"/>
              <a:ext cx="1" cy="64"/>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59" name="Line 39"/>
            <p:cNvSpPr>
              <a:spLocks noChangeShapeType="1"/>
            </p:cNvSpPr>
            <p:nvPr/>
          </p:nvSpPr>
          <p:spPr bwMode="auto">
            <a:xfrm flipV="1">
              <a:off x="847" y="2574"/>
              <a:ext cx="1" cy="66"/>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60" name="Line 40"/>
            <p:cNvSpPr>
              <a:spLocks noChangeShapeType="1"/>
            </p:cNvSpPr>
            <p:nvPr/>
          </p:nvSpPr>
          <p:spPr bwMode="auto">
            <a:xfrm flipV="1">
              <a:off x="847" y="2472"/>
              <a:ext cx="1" cy="64"/>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61" name="Line 41"/>
            <p:cNvSpPr>
              <a:spLocks noChangeShapeType="1"/>
            </p:cNvSpPr>
            <p:nvPr/>
          </p:nvSpPr>
          <p:spPr bwMode="auto">
            <a:xfrm flipV="1">
              <a:off x="847" y="2370"/>
              <a:ext cx="1" cy="63"/>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62" name="Line 42"/>
            <p:cNvSpPr>
              <a:spLocks noChangeShapeType="1"/>
            </p:cNvSpPr>
            <p:nvPr/>
          </p:nvSpPr>
          <p:spPr bwMode="auto">
            <a:xfrm flipV="1">
              <a:off x="847" y="2266"/>
              <a:ext cx="1" cy="65"/>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63" name="Line 43"/>
            <p:cNvSpPr>
              <a:spLocks noChangeShapeType="1"/>
            </p:cNvSpPr>
            <p:nvPr/>
          </p:nvSpPr>
          <p:spPr bwMode="auto">
            <a:xfrm flipV="1">
              <a:off x="847" y="2163"/>
              <a:ext cx="1" cy="64"/>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64" name="Line 44"/>
            <p:cNvSpPr>
              <a:spLocks noChangeShapeType="1"/>
            </p:cNvSpPr>
            <p:nvPr/>
          </p:nvSpPr>
          <p:spPr bwMode="auto">
            <a:xfrm flipV="1">
              <a:off x="847" y="2061"/>
              <a:ext cx="1" cy="64"/>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65" name="Line 45"/>
            <p:cNvSpPr>
              <a:spLocks noChangeShapeType="1"/>
            </p:cNvSpPr>
            <p:nvPr/>
          </p:nvSpPr>
          <p:spPr bwMode="auto">
            <a:xfrm flipV="1">
              <a:off x="847" y="1957"/>
              <a:ext cx="1" cy="66"/>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66" name="Line 46"/>
            <p:cNvSpPr>
              <a:spLocks noChangeShapeType="1"/>
            </p:cNvSpPr>
            <p:nvPr/>
          </p:nvSpPr>
          <p:spPr bwMode="auto">
            <a:xfrm flipV="1">
              <a:off x="847" y="1855"/>
              <a:ext cx="1" cy="64"/>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67" name="Line 47"/>
            <p:cNvSpPr>
              <a:spLocks noChangeShapeType="1"/>
            </p:cNvSpPr>
            <p:nvPr/>
          </p:nvSpPr>
          <p:spPr bwMode="auto">
            <a:xfrm flipV="1">
              <a:off x="847" y="1751"/>
              <a:ext cx="1" cy="65"/>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68" name="Line 48"/>
            <p:cNvSpPr>
              <a:spLocks noChangeShapeType="1"/>
            </p:cNvSpPr>
            <p:nvPr/>
          </p:nvSpPr>
          <p:spPr bwMode="auto">
            <a:xfrm flipV="1">
              <a:off x="847" y="1649"/>
              <a:ext cx="1" cy="64"/>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69" name="Line 49"/>
            <p:cNvSpPr>
              <a:spLocks noChangeShapeType="1"/>
            </p:cNvSpPr>
            <p:nvPr/>
          </p:nvSpPr>
          <p:spPr bwMode="auto">
            <a:xfrm flipV="1">
              <a:off x="4578" y="3501"/>
              <a:ext cx="2" cy="64"/>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70" name="Line 50"/>
            <p:cNvSpPr>
              <a:spLocks noChangeShapeType="1"/>
            </p:cNvSpPr>
            <p:nvPr/>
          </p:nvSpPr>
          <p:spPr bwMode="auto">
            <a:xfrm flipV="1">
              <a:off x="4578" y="3398"/>
              <a:ext cx="2" cy="65"/>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71" name="Line 51"/>
            <p:cNvSpPr>
              <a:spLocks noChangeShapeType="1"/>
            </p:cNvSpPr>
            <p:nvPr/>
          </p:nvSpPr>
          <p:spPr bwMode="auto">
            <a:xfrm flipV="1">
              <a:off x="4578" y="3295"/>
              <a:ext cx="2" cy="64"/>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72" name="Line 52"/>
            <p:cNvSpPr>
              <a:spLocks noChangeShapeType="1"/>
            </p:cNvSpPr>
            <p:nvPr/>
          </p:nvSpPr>
          <p:spPr bwMode="auto">
            <a:xfrm flipV="1">
              <a:off x="4578" y="3193"/>
              <a:ext cx="2" cy="64"/>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73" name="Line 53"/>
            <p:cNvSpPr>
              <a:spLocks noChangeShapeType="1"/>
            </p:cNvSpPr>
            <p:nvPr/>
          </p:nvSpPr>
          <p:spPr bwMode="auto">
            <a:xfrm flipV="1">
              <a:off x="4578" y="3089"/>
              <a:ext cx="2" cy="65"/>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74" name="Line 54"/>
            <p:cNvSpPr>
              <a:spLocks noChangeShapeType="1"/>
            </p:cNvSpPr>
            <p:nvPr/>
          </p:nvSpPr>
          <p:spPr bwMode="auto">
            <a:xfrm flipV="1">
              <a:off x="4578" y="2987"/>
              <a:ext cx="2" cy="64"/>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75" name="Line 55"/>
            <p:cNvSpPr>
              <a:spLocks noChangeShapeType="1"/>
            </p:cNvSpPr>
            <p:nvPr/>
          </p:nvSpPr>
          <p:spPr bwMode="auto">
            <a:xfrm flipV="1">
              <a:off x="4578" y="2883"/>
              <a:ext cx="2" cy="65"/>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76" name="Line 56"/>
            <p:cNvSpPr>
              <a:spLocks noChangeShapeType="1"/>
            </p:cNvSpPr>
            <p:nvPr/>
          </p:nvSpPr>
          <p:spPr bwMode="auto">
            <a:xfrm flipV="1">
              <a:off x="4578" y="2781"/>
              <a:ext cx="2" cy="63"/>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77" name="Line 57"/>
            <p:cNvSpPr>
              <a:spLocks noChangeShapeType="1"/>
            </p:cNvSpPr>
            <p:nvPr/>
          </p:nvSpPr>
          <p:spPr bwMode="auto">
            <a:xfrm flipV="1">
              <a:off x="4578" y="2678"/>
              <a:ext cx="2" cy="64"/>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78" name="Line 58"/>
            <p:cNvSpPr>
              <a:spLocks noChangeShapeType="1"/>
            </p:cNvSpPr>
            <p:nvPr/>
          </p:nvSpPr>
          <p:spPr bwMode="auto">
            <a:xfrm flipV="1">
              <a:off x="4578" y="2574"/>
              <a:ext cx="2" cy="66"/>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79" name="Line 59"/>
            <p:cNvSpPr>
              <a:spLocks noChangeShapeType="1"/>
            </p:cNvSpPr>
            <p:nvPr/>
          </p:nvSpPr>
          <p:spPr bwMode="auto">
            <a:xfrm flipV="1">
              <a:off x="4578" y="2472"/>
              <a:ext cx="2" cy="64"/>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80" name="Line 60"/>
            <p:cNvSpPr>
              <a:spLocks noChangeShapeType="1"/>
            </p:cNvSpPr>
            <p:nvPr/>
          </p:nvSpPr>
          <p:spPr bwMode="auto">
            <a:xfrm flipV="1">
              <a:off x="4578" y="2370"/>
              <a:ext cx="2" cy="63"/>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81" name="Line 61"/>
            <p:cNvSpPr>
              <a:spLocks noChangeShapeType="1"/>
            </p:cNvSpPr>
            <p:nvPr/>
          </p:nvSpPr>
          <p:spPr bwMode="auto">
            <a:xfrm flipV="1">
              <a:off x="4578" y="2266"/>
              <a:ext cx="2" cy="65"/>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82" name="Line 62"/>
            <p:cNvSpPr>
              <a:spLocks noChangeShapeType="1"/>
            </p:cNvSpPr>
            <p:nvPr/>
          </p:nvSpPr>
          <p:spPr bwMode="auto">
            <a:xfrm flipV="1">
              <a:off x="4578" y="2163"/>
              <a:ext cx="2" cy="64"/>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83" name="Line 63"/>
            <p:cNvSpPr>
              <a:spLocks noChangeShapeType="1"/>
            </p:cNvSpPr>
            <p:nvPr/>
          </p:nvSpPr>
          <p:spPr bwMode="auto">
            <a:xfrm flipV="1">
              <a:off x="4578" y="2061"/>
              <a:ext cx="2" cy="64"/>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84" name="Line 64"/>
            <p:cNvSpPr>
              <a:spLocks noChangeShapeType="1"/>
            </p:cNvSpPr>
            <p:nvPr/>
          </p:nvSpPr>
          <p:spPr bwMode="auto">
            <a:xfrm flipV="1">
              <a:off x="4578" y="1957"/>
              <a:ext cx="2" cy="66"/>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85" name="Line 65"/>
            <p:cNvSpPr>
              <a:spLocks noChangeShapeType="1"/>
            </p:cNvSpPr>
            <p:nvPr/>
          </p:nvSpPr>
          <p:spPr bwMode="auto">
            <a:xfrm flipV="1">
              <a:off x="4578" y="1855"/>
              <a:ext cx="2" cy="64"/>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86" name="Line 66"/>
            <p:cNvSpPr>
              <a:spLocks noChangeShapeType="1"/>
            </p:cNvSpPr>
            <p:nvPr/>
          </p:nvSpPr>
          <p:spPr bwMode="auto">
            <a:xfrm flipV="1">
              <a:off x="4578" y="1751"/>
              <a:ext cx="2" cy="65"/>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87" name="Line 67"/>
            <p:cNvSpPr>
              <a:spLocks noChangeShapeType="1"/>
            </p:cNvSpPr>
            <p:nvPr/>
          </p:nvSpPr>
          <p:spPr bwMode="auto">
            <a:xfrm flipV="1">
              <a:off x="4578" y="1649"/>
              <a:ext cx="2" cy="64"/>
            </a:xfrm>
            <a:prstGeom prst="line">
              <a:avLst/>
            </a:prstGeom>
            <a:noFill/>
            <a:ln w="7938">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88" name="Line 68"/>
            <p:cNvSpPr>
              <a:spLocks noChangeShapeType="1"/>
            </p:cNvSpPr>
            <p:nvPr/>
          </p:nvSpPr>
          <p:spPr bwMode="auto">
            <a:xfrm>
              <a:off x="847" y="3565"/>
              <a:ext cx="3731" cy="2"/>
            </a:xfrm>
            <a:prstGeom prst="line">
              <a:avLst/>
            </a:prstGeom>
            <a:noFill/>
            <a:ln w="7938">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89" name="Freeform 69"/>
            <p:cNvSpPr>
              <a:spLocks/>
            </p:cNvSpPr>
            <p:nvPr/>
          </p:nvSpPr>
          <p:spPr bwMode="auto">
            <a:xfrm>
              <a:off x="1892" y="3386"/>
              <a:ext cx="149" cy="84"/>
            </a:xfrm>
            <a:custGeom>
              <a:avLst/>
              <a:gdLst>
                <a:gd name="T0" fmla="*/ 0 w 121"/>
                <a:gd name="T1" fmla="*/ 0 h 63"/>
                <a:gd name="T2" fmla="*/ 183 w 121"/>
                <a:gd name="T3" fmla="*/ 112 h 63"/>
                <a:gd name="T4" fmla="*/ 0 w 121"/>
                <a:gd name="T5" fmla="*/ 112 h 63"/>
                <a:gd name="T6" fmla="*/ 0 w 121"/>
                <a:gd name="T7" fmla="*/ 0 h 63"/>
                <a:gd name="T8" fmla="*/ 0 60000 65536"/>
                <a:gd name="T9" fmla="*/ 0 60000 65536"/>
                <a:gd name="T10" fmla="*/ 0 60000 65536"/>
                <a:gd name="T11" fmla="*/ 0 60000 65536"/>
                <a:gd name="T12" fmla="*/ 0 w 121"/>
                <a:gd name="T13" fmla="*/ 0 h 63"/>
                <a:gd name="T14" fmla="*/ 121 w 121"/>
                <a:gd name="T15" fmla="*/ 63 h 63"/>
              </a:gdLst>
              <a:ahLst/>
              <a:cxnLst>
                <a:cxn ang="T8">
                  <a:pos x="T0" y="T1"/>
                </a:cxn>
                <a:cxn ang="T9">
                  <a:pos x="T2" y="T3"/>
                </a:cxn>
                <a:cxn ang="T10">
                  <a:pos x="T4" y="T5"/>
                </a:cxn>
                <a:cxn ang="T11">
                  <a:pos x="T6" y="T7"/>
                </a:cxn>
              </a:cxnLst>
              <a:rect l="T12" t="T13" r="T14" b="T15"/>
              <a:pathLst>
                <a:path w="121" h="63">
                  <a:moveTo>
                    <a:pt x="0" y="0"/>
                  </a:moveTo>
                  <a:lnTo>
                    <a:pt x="121" y="63"/>
                  </a:lnTo>
                  <a:lnTo>
                    <a:pt x="0" y="63"/>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590" name="Freeform 70"/>
            <p:cNvSpPr>
              <a:spLocks/>
            </p:cNvSpPr>
            <p:nvPr/>
          </p:nvSpPr>
          <p:spPr bwMode="auto">
            <a:xfrm>
              <a:off x="1892" y="3386"/>
              <a:ext cx="149" cy="84"/>
            </a:xfrm>
            <a:custGeom>
              <a:avLst/>
              <a:gdLst>
                <a:gd name="T0" fmla="*/ 0 w 121"/>
                <a:gd name="T1" fmla="*/ 0 h 63"/>
                <a:gd name="T2" fmla="*/ 183 w 121"/>
                <a:gd name="T3" fmla="*/ 0 h 63"/>
                <a:gd name="T4" fmla="*/ 183 w 121"/>
                <a:gd name="T5" fmla="*/ 112 h 63"/>
                <a:gd name="T6" fmla="*/ 0 w 121"/>
                <a:gd name="T7" fmla="*/ 0 h 63"/>
                <a:gd name="T8" fmla="*/ 0 60000 65536"/>
                <a:gd name="T9" fmla="*/ 0 60000 65536"/>
                <a:gd name="T10" fmla="*/ 0 60000 65536"/>
                <a:gd name="T11" fmla="*/ 0 60000 65536"/>
                <a:gd name="T12" fmla="*/ 0 w 121"/>
                <a:gd name="T13" fmla="*/ 0 h 63"/>
                <a:gd name="T14" fmla="*/ 121 w 121"/>
                <a:gd name="T15" fmla="*/ 63 h 63"/>
              </a:gdLst>
              <a:ahLst/>
              <a:cxnLst>
                <a:cxn ang="T8">
                  <a:pos x="T0" y="T1"/>
                </a:cxn>
                <a:cxn ang="T9">
                  <a:pos x="T2" y="T3"/>
                </a:cxn>
                <a:cxn ang="T10">
                  <a:pos x="T4" y="T5"/>
                </a:cxn>
                <a:cxn ang="T11">
                  <a:pos x="T6" y="T7"/>
                </a:cxn>
              </a:cxnLst>
              <a:rect l="T12" t="T13" r="T14" b="T15"/>
              <a:pathLst>
                <a:path w="121" h="63">
                  <a:moveTo>
                    <a:pt x="0" y="0"/>
                  </a:moveTo>
                  <a:lnTo>
                    <a:pt x="121" y="0"/>
                  </a:lnTo>
                  <a:lnTo>
                    <a:pt x="121" y="63"/>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591" name="Rectangle 71"/>
            <p:cNvSpPr>
              <a:spLocks noChangeArrowheads="1"/>
            </p:cNvSpPr>
            <p:nvPr/>
          </p:nvSpPr>
          <p:spPr bwMode="auto">
            <a:xfrm>
              <a:off x="1892" y="3386"/>
              <a:ext cx="149" cy="84"/>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592" name="Freeform 72"/>
            <p:cNvSpPr>
              <a:spLocks/>
            </p:cNvSpPr>
            <p:nvPr/>
          </p:nvSpPr>
          <p:spPr bwMode="auto">
            <a:xfrm>
              <a:off x="2041" y="3470"/>
              <a:ext cx="148" cy="1"/>
            </a:xfrm>
            <a:custGeom>
              <a:avLst/>
              <a:gdLst>
                <a:gd name="T0" fmla="*/ 0 w 121"/>
                <a:gd name="T1" fmla="*/ 0 h 1"/>
                <a:gd name="T2" fmla="*/ 181 w 121"/>
                <a:gd name="T3" fmla="*/ 0 h 1"/>
                <a:gd name="T4" fmla="*/ 0 w 121"/>
                <a:gd name="T5" fmla="*/ 0 h 1"/>
                <a:gd name="T6" fmla="*/ 0 60000 65536"/>
                <a:gd name="T7" fmla="*/ 0 60000 65536"/>
                <a:gd name="T8" fmla="*/ 0 60000 65536"/>
                <a:gd name="T9" fmla="*/ 0 w 121"/>
                <a:gd name="T10" fmla="*/ 0 h 1"/>
                <a:gd name="T11" fmla="*/ 121 w 121"/>
                <a:gd name="T12" fmla="*/ 1 h 1"/>
              </a:gdLst>
              <a:ahLst/>
              <a:cxnLst>
                <a:cxn ang="T6">
                  <a:pos x="T0" y="T1"/>
                </a:cxn>
                <a:cxn ang="T7">
                  <a:pos x="T2" y="T3"/>
                </a:cxn>
                <a:cxn ang="T8">
                  <a:pos x="T4" y="T5"/>
                </a:cxn>
              </a:cxnLst>
              <a:rect l="T9" t="T10" r="T11" b="T12"/>
              <a:pathLst>
                <a:path w="121" h="1">
                  <a:moveTo>
                    <a:pt x="0" y="0"/>
                  </a:moveTo>
                  <a:lnTo>
                    <a:pt x="121" y="0"/>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593" name="Rectangle 73"/>
            <p:cNvSpPr>
              <a:spLocks noChangeArrowheads="1"/>
            </p:cNvSpPr>
            <p:nvPr/>
          </p:nvSpPr>
          <p:spPr bwMode="auto">
            <a:xfrm>
              <a:off x="2041" y="3470"/>
              <a:ext cx="148" cy="1"/>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594" name="Freeform 74"/>
            <p:cNvSpPr>
              <a:spLocks/>
            </p:cNvSpPr>
            <p:nvPr/>
          </p:nvSpPr>
          <p:spPr bwMode="auto">
            <a:xfrm>
              <a:off x="2189" y="3309"/>
              <a:ext cx="149" cy="161"/>
            </a:xfrm>
            <a:custGeom>
              <a:avLst/>
              <a:gdLst>
                <a:gd name="T0" fmla="*/ 0 w 121"/>
                <a:gd name="T1" fmla="*/ 0 h 121"/>
                <a:gd name="T2" fmla="*/ 183 w 121"/>
                <a:gd name="T3" fmla="*/ 214 h 121"/>
                <a:gd name="T4" fmla="*/ 0 w 121"/>
                <a:gd name="T5" fmla="*/ 214 h 121"/>
                <a:gd name="T6" fmla="*/ 0 w 121"/>
                <a:gd name="T7" fmla="*/ 0 h 121"/>
                <a:gd name="T8" fmla="*/ 0 60000 65536"/>
                <a:gd name="T9" fmla="*/ 0 60000 65536"/>
                <a:gd name="T10" fmla="*/ 0 60000 65536"/>
                <a:gd name="T11" fmla="*/ 0 60000 65536"/>
                <a:gd name="T12" fmla="*/ 0 w 121"/>
                <a:gd name="T13" fmla="*/ 0 h 121"/>
                <a:gd name="T14" fmla="*/ 121 w 121"/>
                <a:gd name="T15" fmla="*/ 121 h 121"/>
              </a:gdLst>
              <a:ahLst/>
              <a:cxnLst>
                <a:cxn ang="T8">
                  <a:pos x="T0" y="T1"/>
                </a:cxn>
                <a:cxn ang="T9">
                  <a:pos x="T2" y="T3"/>
                </a:cxn>
                <a:cxn ang="T10">
                  <a:pos x="T4" y="T5"/>
                </a:cxn>
                <a:cxn ang="T11">
                  <a:pos x="T6" y="T7"/>
                </a:cxn>
              </a:cxnLst>
              <a:rect l="T12" t="T13" r="T14" b="T15"/>
              <a:pathLst>
                <a:path w="121" h="121">
                  <a:moveTo>
                    <a:pt x="0" y="0"/>
                  </a:moveTo>
                  <a:lnTo>
                    <a:pt x="121" y="121"/>
                  </a:lnTo>
                  <a:lnTo>
                    <a:pt x="0" y="121"/>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595" name="Freeform 75"/>
            <p:cNvSpPr>
              <a:spLocks/>
            </p:cNvSpPr>
            <p:nvPr/>
          </p:nvSpPr>
          <p:spPr bwMode="auto">
            <a:xfrm>
              <a:off x="2189" y="3309"/>
              <a:ext cx="149" cy="161"/>
            </a:xfrm>
            <a:custGeom>
              <a:avLst/>
              <a:gdLst>
                <a:gd name="T0" fmla="*/ 0 w 121"/>
                <a:gd name="T1" fmla="*/ 0 h 121"/>
                <a:gd name="T2" fmla="*/ 183 w 121"/>
                <a:gd name="T3" fmla="*/ 0 h 121"/>
                <a:gd name="T4" fmla="*/ 183 w 121"/>
                <a:gd name="T5" fmla="*/ 214 h 121"/>
                <a:gd name="T6" fmla="*/ 0 w 121"/>
                <a:gd name="T7" fmla="*/ 0 h 121"/>
                <a:gd name="T8" fmla="*/ 0 60000 65536"/>
                <a:gd name="T9" fmla="*/ 0 60000 65536"/>
                <a:gd name="T10" fmla="*/ 0 60000 65536"/>
                <a:gd name="T11" fmla="*/ 0 60000 65536"/>
                <a:gd name="T12" fmla="*/ 0 w 121"/>
                <a:gd name="T13" fmla="*/ 0 h 121"/>
                <a:gd name="T14" fmla="*/ 121 w 121"/>
                <a:gd name="T15" fmla="*/ 121 h 121"/>
              </a:gdLst>
              <a:ahLst/>
              <a:cxnLst>
                <a:cxn ang="T8">
                  <a:pos x="T0" y="T1"/>
                </a:cxn>
                <a:cxn ang="T9">
                  <a:pos x="T2" y="T3"/>
                </a:cxn>
                <a:cxn ang="T10">
                  <a:pos x="T4" y="T5"/>
                </a:cxn>
                <a:cxn ang="T11">
                  <a:pos x="T6" y="T7"/>
                </a:cxn>
              </a:cxnLst>
              <a:rect l="T12" t="T13" r="T14" b="T15"/>
              <a:pathLst>
                <a:path w="121" h="121">
                  <a:moveTo>
                    <a:pt x="0" y="0"/>
                  </a:moveTo>
                  <a:lnTo>
                    <a:pt x="121" y="0"/>
                  </a:lnTo>
                  <a:lnTo>
                    <a:pt x="121" y="121"/>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596" name="Rectangle 76"/>
            <p:cNvSpPr>
              <a:spLocks noChangeArrowheads="1"/>
            </p:cNvSpPr>
            <p:nvPr/>
          </p:nvSpPr>
          <p:spPr bwMode="auto">
            <a:xfrm>
              <a:off x="2189" y="3309"/>
              <a:ext cx="149" cy="161"/>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597" name="Freeform 77"/>
            <p:cNvSpPr>
              <a:spLocks/>
            </p:cNvSpPr>
            <p:nvPr/>
          </p:nvSpPr>
          <p:spPr bwMode="auto">
            <a:xfrm>
              <a:off x="2338" y="3225"/>
              <a:ext cx="149" cy="245"/>
            </a:xfrm>
            <a:custGeom>
              <a:avLst/>
              <a:gdLst>
                <a:gd name="T0" fmla="*/ 0 w 121"/>
                <a:gd name="T1" fmla="*/ 0 h 184"/>
                <a:gd name="T2" fmla="*/ 183 w 121"/>
                <a:gd name="T3" fmla="*/ 326 h 184"/>
                <a:gd name="T4" fmla="*/ 0 w 121"/>
                <a:gd name="T5" fmla="*/ 326 h 184"/>
                <a:gd name="T6" fmla="*/ 0 w 121"/>
                <a:gd name="T7" fmla="*/ 0 h 184"/>
                <a:gd name="T8" fmla="*/ 0 60000 65536"/>
                <a:gd name="T9" fmla="*/ 0 60000 65536"/>
                <a:gd name="T10" fmla="*/ 0 60000 65536"/>
                <a:gd name="T11" fmla="*/ 0 60000 65536"/>
                <a:gd name="T12" fmla="*/ 0 w 121"/>
                <a:gd name="T13" fmla="*/ 0 h 184"/>
                <a:gd name="T14" fmla="*/ 121 w 121"/>
                <a:gd name="T15" fmla="*/ 184 h 184"/>
              </a:gdLst>
              <a:ahLst/>
              <a:cxnLst>
                <a:cxn ang="T8">
                  <a:pos x="T0" y="T1"/>
                </a:cxn>
                <a:cxn ang="T9">
                  <a:pos x="T2" y="T3"/>
                </a:cxn>
                <a:cxn ang="T10">
                  <a:pos x="T4" y="T5"/>
                </a:cxn>
                <a:cxn ang="T11">
                  <a:pos x="T6" y="T7"/>
                </a:cxn>
              </a:cxnLst>
              <a:rect l="T12" t="T13" r="T14" b="T15"/>
              <a:pathLst>
                <a:path w="121" h="184">
                  <a:moveTo>
                    <a:pt x="0" y="0"/>
                  </a:moveTo>
                  <a:lnTo>
                    <a:pt x="121" y="184"/>
                  </a:lnTo>
                  <a:lnTo>
                    <a:pt x="0" y="184"/>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598" name="Freeform 78"/>
            <p:cNvSpPr>
              <a:spLocks/>
            </p:cNvSpPr>
            <p:nvPr/>
          </p:nvSpPr>
          <p:spPr bwMode="auto">
            <a:xfrm>
              <a:off x="2338" y="3225"/>
              <a:ext cx="149" cy="245"/>
            </a:xfrm>
            <a:custGeom>
              <a:avLst/>
              <a:gdLst>
                <a:gd name="T0" fmla="*/ 0 w 121"/>
                <a:gd name="T1" fmla="*/ 0 h 184"/>
                <a:gd name="T2" fmla="*/ 183 w 121"/>
                <a:gd name="T3" fmla="*/ 0 h 184"/>
                <a:gd name="T4" fmla="*/ 183 w 121"/>
                <a:gd name="T5" fmla="*/ 326 h 184"/>
                <a:gd name="T6" fmla="*/ 0 w 121"/>
                <a:gd name="T7" fmla="*/ 0 h 184"/>
                <a:gd name="T8" fmla="*/ 0 60000 65536"/>
                <a:gd name="T9" fmla="*/ 0 60000 65536"/>
                <a:gd name="T10" fmla="*/ 0 60000 65536"/>
                <a:gd name="T11" fmla="*/ 0 60000 65536"/>
                <a:gd name="T12" fmla="*/ 0 w 121"/>
                <a:gd name="T13" fmla="*/ 0 h 184"/>
                <a:gd name="T14" fmla="*/ 121 w 121"/>
                <a:gd name="T15" fmla="*/ 184 h 184"/>
              </a:gdLst>
              <a:ahLst/>
              <a:cxnLst>
                <a:cxn ang="T8">
                  <a:pos x="T0" y="T1"/>
                </a:cxn>
                <a:cxn ang="T9">
                  <a:pos x="T2" y="T3"/>
                </a:cxn>
                <a:cxn ang="T10">
                  <a:pos x="T4" y="T5"/>
                </a:cxn>
                <a:cxn ang="T11">
                  <a:pos x="T6" y="T7"/>
                </a:cxn>
              </a:cxnLst>
              <a:rect l="T12" t="T13" r="T14" b="T15"/>
              <a:pathLst>
                <a:path w="121" h="184">
                  <a:moveTo>
                    <a:pt x="0" y="0"/>
                  </a:moveTo>
                  <a:lnTo>
                    <a:pt x="121" y="0"/>
                  </a:lnTo>
                  <a:lnTo>
                    <a:pt x="121" y="184"/>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599" name="Rectangle 79"/>
            <p:cNvSpPr>
              <a:spLocks noChangeArrowheads="1"/>
            </p:cNvSpPr>
            <p:nvPr/>
          </p:nvSpPr>
          <p:spPr bwMode="auto">
            <a:xfrm>
              <a:off x="2338" y="3225"/>
              <a:ext cx="149" cy="245"/>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600" name="Freeform 80"/>
            <p:cNvSpPr>
              <a:spLocks/>
            </p:cNvSpPr>
            <p:nvPr/>
          </p:nvSpPr>
          <p:spPr bwMode="auto">
            <a:xfrm>
              <a:off x="2487" y="2749"/>
              <a:ext cx="148" cy="721"/>
            </a:xfrm>
            <a:custGeom>
              <a:avLst/>
              <a:gdLst>
                <a:gd name="T0" fmla="*/ 0 w 121"/>
                <a:gd name="T1" fmla="*/ 0 h 542"/>
                <a:gd name="T2" fmla="*/ 181 w 121"/>
                <a:gd name="T3" fmla="*/ 959 h 542"/>
                <a:gd name="T4" fmla="*/ 0 w 121"/>
                <a:gd name="T5" fmla="*/ 959 h 542"/>
                <a:gd name="T6" fmla="*/ 0 w 121"/>
                <a:gd name="T7" fmla="*/ 0 h 542"/>
                <a:gd name="T8" fmla="*/ 0 60000 65536"/>
                <a:gd name="T9" fmla="*/ 0 60000 65536"/>
                <a:gd name="T10" fmla="*/ 0 60000 65536"/>
                <a:gd name="T11" fmla="*/ 0 60000 65536"/>
                <a:gd name="T12" fmla="*/ 0 w 121"/>
                <a:gd name="T13" fmla="*/ 0 h 542"/>
                <a:gd name="T14" fmla="*/ 121 w 121"/>
                <a:gd name="T15" fmla="*/ 542 h 542"/>
              </a:gdLst>
              <a:ahLst/>
              <a:cxnLst>
                <a:cxn ang="T8">
                  <a:pos x="T0" y="T1"/>
                </a:cxn>
                <a:cxn ang="T9">
                  <a:pos x="T2" y="T3"/>
                </a:cxn>
                <a:cxn ang="T10">
                  <a:pos x="T4" y="T5"/>
                </a:cxn>
                <a:cxn ang="T11">
                  <a:pos x="T6" y="T7"/>
                </a:cxn>
              </a:cxnLst>
              <a:rect l="T12" t="T13" r="T14" b="T15"/>
              <a:pathLst>
                <a:path w="121" h="542">
                  <a:moveTo>
                    <a:pt x="0" y="0"/>
                  </a:moveTo>
                  <a:lnTo>
                    <a:pt x="121" y="542"/>
                  </a:lnTo>
                  <a:lnTo>
                    <a:pt x="0" y="542"/>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01" name="Freeform 81"/>
            <p:cNvSpPr>
              <a:spLocks/>
            </p:cNvSpPr>
            <p:nvPr/>
          </p:nvSpPr>
          <p:spPr bwMode="auto">
            <a:xfrm>
              <a:off x="2487" y="2749"/>
              <a:ext cx="148" cy="721"/>
            </a:xfrm>
            <a:custGeom>
              <a:avLst/>
              <a:gdLst>
                <a:gd name="T0" fmla="*/ 0 w 121"/>
                <a:gd name="T1" fmla="*/ 0 h 542"/>
                <a:gd name="T2" fmla="*/ 181 w 121"/>
                <a:gd name="T3" fmla="*/ 0 h 542"/>
                <a:gd name="T4" fmla="*/ 181 w 121"/>
                <a:gd name="T5" fmla="*/ 959 h 542"/>
                <a:gd name="T6" fmla="*/ 0 w 121"/>
                <a:gd name="T7" fmla="*/ 0 h 542"/>
                <a:gd name="T8" fmla="*/ 0 60000 65536"/>
                <a:gd name="T9" fmla="*/ 0 60000 65536"/>
                <a:gd name="T10" fmla="*/ 0 60000 65536"/>
                <a:gd name="T11" fmla="*/ 0 60000 65536"/>
                <a:gd name="T12" fmla="*/ 0 w 121"/>
                <a:gd name="T13" fmla="*/ 0 h 542"/>
                <a:gd name="T14" fmla="*/ 121 w 121"/>
                <a:gd name="T15" fmla="*/ 542 h 542"/>
              </a:gdLst>
              <a:ahLst/>
              <a:cxnLst>
                <a:cxn ang="T8">
                  <a:pos x="T0" y="T1"/>
                </a:cxn>
                <a:cxn ang="T9">
                  <a:pos x="T2" y="T3"/>
                </a:cxn>
                <a:cxn ang="T10">
                  <a:pos x="T4" y="T5"/>
                </a:cxn>
                <a:cxn ang="T11">
                  <a:pos x="T6" y="T7"/>
                </a:cxn>
              </a:cxnLst>
              <a:rect l="T12" t="T13" r="T14" b="T15"/>
              <a:pathLst>
                <a:path w="121" h="542">
                  <a:moveTo>
                    <a:pt x="0" y="0"/>
                  </a:moveTo>
                  <a:lnTo>
                    <a:pt x="121" y="0"/>
                  </a:lnTo>
                  <a:lnTo>
                    <a:pt x="121" y="542"/>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02" name="Rectangle 82"/>
            <p:cNvSpPr>
              <a:spLocks noChangeArrowheads="1"/>
            </p:cNvSpPr>
            <p:nvPr/>
          </p:nvSpPr>
          <p:spPr bwMode="auto">
            <a:xfrm>
              <a:off x="2487" y="2749"/>
              <a:ext cx="148" cy="721"/>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603" name="Freeform 83"/>
            <p:cNvSpPr>
              <a:spLocks/>
            </p:cNvSpPr>
            <p:nvPr/>
          </p:nvSpPr>
          <p:spPr bwMode="auto">
            <a:xfrm>
              <a:off x="2635" y="1862"/>
              <a:ext cx="149" cy="1608"/>
            </a:xfrm>
            <a:custGeom>
              <a:avLst/>
              <a:gdLst>
                <a:gd name="T0" fmla="*/ 0 w 121"/>
                <a:gd name="T1" fmla="*/ 0 h 1209"/>
                <a:gd name="T2" fmla="*/ 183 w 121"/>
                <a:gd name="T3" fmla="*/ 2139 h 1209"/>
                <a:gd name="T4" fmla="*/ 0 w 121"/>
                <a:gd name="T5" fmla="*/ 2139 h 1209"/>
                <a:gd name="T6" fmla="*/ 0 w 121"/>
                <a:gd name="T7" fmla="*/ 0 h 1209"/>
                <a:gd name="T8" fmla="*/ 0 60000 65536"/>
                <a:gd name="T9" fmla="*/ 0 60000 65536"/>
                <a:gd name="T10" fmla="*/ 0 60000 65536"/>
                <a:gd name="T11" fmla="*/ 0 60000 65536"/>
                <a:gd name="T12" fmla="*/ 0 w 121"/>
                <a:gd name="T13" fmla="*/ 0 h 1209"/>
                <a:gd name="T14" fmla="*/ 121 w 121"/>
                <a:gd name="T15" fmla="*/ 1209 h 1209"/>
              </a:gdLst>
              <a:ahLst/>
              <a:cxnLst>
                <a:cxn ang="T8">
                  <a:pos x="T0" y="T1"/>
                </a:cxn>
                <a:cxn ang="T9">
                  <a:pos x="T2" y="T3"/>
                </a:cxn>
                <a:cxn ang="T10">
                  <a:pos x="T4" y="T5"/>
                </a:cxn>
                <a:cxn ang="T11">
                  <a:pos x="T6" y="T7"/>
                </a:cxn>
              </a:cxnLst>
              <a:rect l="T12" t="T13" r="T14" b="T15"/>
              <a:pathLst>
                <a:path w="121" h="1209">
                  <a:moveTo>
                    <a:pt x="0" y="0"/>
                  </a:moveTo>
                  <a:lnTo>
                    <a:pt x="121" y="1209"/>
                  </a:lnTo>
                  <a:lnTo>
                    <a:pt x="0" y="1209"/>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04" name="Freeform 84"/>
            <p:cNvSpPr>
              <a:spLocks/>
            </p:cNvSpPr>
            <p:nvPr/>
          </p:nvSpPr>
          <p:spPr bwMode="auto">
            <a:xfrm>
              <a:off x="2635" y="1862"/>
              <a:ext cx="149" cy="1608"/>
            </a:xfrm>
            <a:custGeom>
              <a:avLst/>
              <a:gdLst>
                <a:gd name="T0" fmla="*/ 0 w 121"/>
                <a:gd name="T1" fmla="*/ 0 h 1209"/>
                <a:gd name="T2" fmla="*/ 183 w 121"/>
                <a:gd name="T3" fmla="*/ 0 h 1209"/>
                <a:gd name="T4" fmla="*/ 183 w 121"/>
                <a:gd name="T5" fmla="*/ 2139 h 1209"/>
                <a:gd name="T6" fmla="*/ 0 w 121"/>
                <a:gd name="T7" fmla="*/ 0 h 1209"/>
                <a:gd name="T8" fmla="*/ 0 60000 65536"/>
                <a:gd name="T9" fmla="*/ 0 60000 65536"/>
                <a:gd name="T10" fmla="*/ 0 60000 65536"/>
                <a:gd name="T11" fmla="*/ 0 60000 65536"/>
                <a:gd name="T12" fmla="*/ 0 w 121"/>
                <a:gd name="T13" fmla="*/ 0 h 1209"/>
                <a:gd name="T14" fmla="*/ 121 w 121"/>
                <a:gd name="T15" fmla="*/ 1209 h 1209"/>
              </a:gdLst>
              <a:ahLst/>
              <a:cxnLst>
                <a:cxn ang="T8">
                  <a:pos x="T0" y="T1"/>
                </a:cxn>
                <a:cxn ang="T9">
                  <a:pos x="T2" y="T3"/>
                </a:cxn>
                <a:cxn ang="T10">
                  <a:pos x="T4" y="T5"/>
                </a:cxn>
                <a:cxn ang="T11">
                  <a:pos x="T6" y="T7"/>
                </a:cxn>
              </a:cxnLst>
              <a:rect l="T12" t="T13" r="T14" b="T15"/>
              <a:pathLst>
                <a:path w="121" h="1209">
                  <a:moveTo>
                    <a:pt x="0" y="0"/>
                  </a:moveTo>
                  <a:lnTo>
                    <a:pt x="121" y="0"/>
                  </a:lnTo>
                  <a:lnTo>
                    <a:pt x="121" y="1209"/>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05" name="Rectangle 85"/>
            <p:cNvSpPr>
              <a:spLocks noChangeArrowheads="1"/>
            </p:cNvSpPr>
            <p:nvPr/>
          </p:nvSpPr>
          <p:spPr bwMode="auto">
            <a:xfrm>
              <a:off x="2635" y="1862"/>
              <a:ext cx="149" cy="1608"/>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606" name="Freeform 86"/>
            <p:cNvSpPr>
              <a:spLocks/>
            </p:cNvSpPr>
            <p:nvPr/>
          </p:nvSpPr>
          <p:spPr bwMode="auto">
            <a:xfrm>
              <a:off x="2784" y="2504"/>
              <a:ext cx="149" cy="966"/>
            </a:xfrm>
            <a:custGeom>
              <a:avLst/>
              <a:gdLst>
                <a:gd name="T0" fmla="*/ 0 w 121"/>
                <a:gd name="T1" fmla="*/ 0 h 726"/>
                <a:gd name="T2" fmla="*/ 183 w 121"/>
                <a:gd name="T3" fmla="*/ 1285 h 726"/>
                <a:gd name="T4" fmla="*/ 0 w 121"/>
                <a:gd name="T5" fmla="*/ 1285 h 726"/>
                <a:gd name="T6" fmla="*/ 0 w 121"/>
                <a:gd name="T7" fmla="*/ 0 h 726"/>
                <a:gd name="T8" fmla="*/ 0 60000 65536"/>
                <a:gd name="T9" fmla="*/ 0 60000 65536"/>
                <a:gd name="T10" fmla="*/ 0 60000 65536"/>
                <a:gd name="T11" fmla="*/ 0 60000 65536"/>
                <a:gd name="T12" fmla="*/ 0 w 121"/>
                <a:gd name="T13" fmla="*/ 0 h 726"/>
                <a:gd name="T14" fmla="*/ 121 w 121"/>
                <a:gd name="T15" fmla="*/ 726 h 726"/>
              </a:gdLst>
              <a:ahLst/>
              <a:cxnLst>
                <a:cxn ang="T8">
                  <a:pos x="T0" y="T1"/>
                </a:cxn>
                <a:cxn ang="T9">
                  <a:pos x="T2" y="T3"/>
                </a:cxn>
                <a:cxn ang="T10">
                  <a:pos x="T4" y="T5"/>
                </a:cxn>
                <a:cxn ang="T11">
                  <a:pos x="T6" y="T7"/>
                </a:cxn>
              </a:cxnLst>
              <a:rect l="T12" t="T13" r="T14" b="T15"/>
              <a:pathLst>
                <a:path w="121" h="726">
                  <a:moveTo>
                    <a:pt x="0" y="0"/>
                  </a:moveTo>
                  <a:lnTo>
                    <a:pt x="121" y="726"/>
                  </a:lnTo>
                  <a:lnTo>
                    <a:pt x="0" y="726"/>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07" name="Freeform 87"/>
            <p:cNvSpPr>
              <a:spLocks/>
            </p:cNvSpPr>
            <p:nvPr/>
          </p:nvSpPr>
          <p:spPr bwMode="auto">
            <a:xfrm>
              <a:off x="2784" y="2504"/>
              <a:ext cx="149" cy="966"/>
            </a:xfrm>
            <a:custGeom>
              <a:avLst/>
              <a:gdLst>
                <a:gd name="T0" fmla="*/ 0 w 121"/>
                <a:gd name="T1" fmla="*/ 0 h 726"/>
                <a:gd name="T2" fmla="*/ 183 w 121"/>
                <a:gd name="T3" fmla="*/ 0 h 726"/>
                <a:gd name="T4" fmla="*/ 183 w 121"/>
                <a:gd name="T5" fmla="*/ 1285 h 726"/>
                <a:gd name="T6" fmla="*/ 0 w 121"/>
                <a:gd name="T7" fmla="*/ 0 h 726"/>
                <a:gd name="T8" fmla="*/ 0 60000 65536"/>
                <a:gd name="T9" fmla="*/ 0 60000 65536"/>
                <a:gd name="T10" fmla="*/ 0 60000 65536"/>
                <a:gd name="T11" fmla="*/ 0 60000 65536"/>
                <a:gd name="T12" fmla="*/ 0 w 121"/>
                <a:gd name="T13" fmla="*/ 0 h 726"/>
                <a:gd name="T14" fmla="*/ 121 w 121"/>
                <a:gd name="T15" fmla="*/ 726 h 726"/>
              </a:gdLst>
              <a:ahLst/>
              <a:cxnLst>
                <a:cxn ang="T8">
                  <a:pos x="T0" y="T1"/>
                </a:cxn>
                <a:cxn ang="T9">
                  <a:pos x="T2" y="T3"/>
                </a:cxn>
                <a:cxn ang="T10">
                  <a:pos x="T4" y="T5"/>
                </a:cxn>
                <a:cxn ang="T11">
                  <a:pos x="T6" y="T7"/>
                </a:cxn>
              </a:cxnLst>
              <a:rect l="T12" t="T13" r="T14" b="T15"/>
              <a:pathLst>
                <a:path w="121" h="726">
                  <a:moveTo>
                    <a:pt x="0" y="0"/>
                  </a:moveTo>
                  <a:lnTo>
                    <a:pt x="121" y="0"/>
                  </a:lnTo>
                  <a:lnTo>
                    <a:pt x="121" y="726"/>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08" name="Rectangle 88"/>
            <p:cNvSpPr>
              <a:spLocks noChangeArrowheads="1"/>
            </p:cNvSpPr>
            <p:nvPr/>
          </p:nvSpPr>
          <p:spPr bwMode="auto">
            <a:xfrm>
              <a:off x="2784" y="2504"/>
              <a:ext cx="149" cy="966"/>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609" name="Freeform 89"/>
            <p:cNvSpPr>
              <a:spLocks/>
            </p:cNvSpPr>
            <p:nvPr/>
          </p:nvSpPr>
          <p:spPr bwMode="auto">
            <a:xfrm>
              <a:off x="2933" y="2182"/>
              <a:ext cx="148" cy="1288"/>
            </a:xfrm>
            <a:custGeom>
              <a:avLst/>
              <a:gdLst>
                <a:gd name="T0" fmla="*/ 0 w 121"/>
                <a:gd name="T1" fmla="*/ 0 h 968"/>
                <a:gd name="T2" fmla="*/ 181 w 121"/>
                <a:gd name="T3" fmla="*/ 1714 h 968"/>
                <a:gd name="T4" fmla="*/ 0 w 121"/>
                <a:gd name="T5" fmla="*/ 1714 h 968"/>
                <a:gd name="T6" fmla="*/ 0 w 121"/>
                <a:gd name="T7" fmla="*/ 0 h 968"/>
                <a:gd name="T8" fmla="*/ 0 60000 65536"/>
                <a:gd name="T9" fmla="*/ 0 60000 65536"/>
                <a:gd name="T10" fmla="*/ 0 60000 65536"/>
                <a:gd name="T11" fmla="*/ 0 60000 65536"/>
                <a:gd name="T12" fmla="*/ 0 w 121"/>
                <a:gd name="T13" fmla="*/ 0 h 968"/>
                <a:gd name="T14" fmla="*/ 121 w 121"/>
                <a:gd name="T15" fmla="*/ 968 h 968"/>
              </a:gdLst>
              <a:ahLst/>
              <a:cxnLst>
                <a:cxn ang="T8">
                  <a:pos x="T0" y="T1"/>
                </a:cxn>
                <a:cxn ang="T9">
                  <a:pos x="T2" y="T3"/>
                </a:cxn>
                <a:cxn ang="T10">
                  <a:pos x="T4" y="T5"/>
                </a:cxn>
                <a:cxn ang="T11">
                  <a:pos x="T6" y="T7"/>
                </a:cxn>
              </a:cxnLst>
              <a:rect l="T12" t="T13" r="T14" b="T15"/>
              <a:pathLst>
                <a:path w="121" h="968">
                  <a:moveTo>
                    <a:pt x="0" y="0"/>
                  </a:moveTo>
                  <a:lnTo>
                    <a:pt x="121" y="968"/>
                  </a:lnTo>
                  <a:lnTo>
                    <a:pt x="0" y="968"/>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10" name="Freeform 90"/>
            <p:cNvSpPr>
              <a:spLocks/>
            </p:cNvSpPr>
            <p:nvPr/>
          </p:nvSpPr>
          <p:spPr bwMode="auto">
            <a:xfrm>
              <a:off x="2933" y="2182"/>
              <a:ext cx="148" cy="1288"/>
            </a:xfrm>
            <a:custGeom>
              <a:avLst/>
              <a:gdLst>
                <a:gd name="T0" fmla="*/ 0 w 121"/>
                <a:gd name="T1" fmla="*/ 0 h 968"/>
                <a:gd name="T2" fmla="*/ 181 w 121"/>
                <a:gd name="T3" fmla="*/ 0 h 968"/>
                <a:gd name="T4" fmla="*/ 181 w 121"/>
                <a:gd name="T5" fmla="*/ 1714 h 968"/>
                <a:gd name="T6" fmla="*/ 0 w 121"/>
                <a:gd name="T7" fmla="*/ 0 h 968"/>
                <a:gd name="T8" fmla="*/ 0 60000 65536"/>
                <a:gd name="T9" fmla="*/ 0 60000 65536"/>
                <a:gd name="T10" fmla="*/ 0 60000 65536"/>
                <a:gd name="T11" fmla="*/ 0 60000 65536"/>
                <a:gd name="T12" fmla="*/ 0 w 121"/>
                <a:gd name="T13" fmla="*/ 0 h 968"/>
                <a:gd name="T14" fmla="*/ 121 w 121"/>
                <a:gd name="T15" fmla="*/ 968 h 968"/>
              </a:gdLst>
              <a:ahLst/>
              <a:cxnLst>
                <a:cxn ang="T8">
                  <a:pos x="T0" y="T1"/>
                </a:cxn>
                <a:cxn ang="T9">
                  <a:pos x="T2" y="T3"/>
                </a:cxn>
                <a:cxn ang="T10">
                  <a:pos x="T4" y="T5"/>
                </a:cxn>
                <a:cxn ang="T11">
                  <a:pos x="T6" y="T7"/>
                </a:cxn>
              </a:cxnLst>
              <a:rect l="T12" t="T13" r="T14" b="T15"/>
              <a:pathLst>
                <a:path w="121" h="968">
                  <a:moveTo>
                    <a:pt x="0" y="0"/>
                  </a:moveTo>
                  <a:lnTo>
                    <a:pt x="121" y="0"/>
                  </a:lnTo>
                  <a:lnTo>
                    <a:pt x="121" y="968"/>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11" name="Rectangle 91"/>
            <p:cNvSpPr>
              <a:spLocks noChangeArrowheads="1"/>
            </p:cNvSpPr>
            <p:nvPr/>
          </p:nvSpPr>
          <p:spPr bwMode="auto">
            <a:xfrm>
              <a:off x="2933" y="2182"/>
              <a:ext cx="148" cy="1288"/>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612" name="Freeform 92"/>
            <p:cNvSpPr>
              <a:spLocks/>
            </p:cNvSpPr>
            <p:nvPr/>
          </p:nvSpPr>
          <p:spPr bwMode="auto">
            <a:xfrm>
              <a:off x="3081" y="1862"/>
              <a:ext cx="149" cy="1608"/>
            </a:xfrm>
            <a:custGeom>
              <a:avLst/>
              <a:gdLst>
                <a:gd name="T0" fmla="*/ 0 w 121"/>
                <a:gd name="T1" fmla="*/ 0 h 1209"/>
                <a:gd name="T2" fmla="*/ 183 w 121"/>
                <a:gd name="T3" fmla="*/ 2139 h 1209"/>
                <a:gd name="T4" fmla="*/ 0 w 121"/>
                <a:gd name="T5" fmla="*/ 2139 h 1209"/>
                <a:gd name="T6" fmla="*/ 0 w 121"/>
                <a:gd name="T7" fmla="*/ 0 h 1209"/>
                <a:gd name="T8" fmla="*/ 0 60000 65536"/>
                <a:gd name="T9" fmla="*/ 0 60000 65536"/>
                <a:gd name="T10" fmla="*/ 0 60000 65536"/>
                <a:gd name="T11" fmla="*/ 0 60000 65536"/>
                <a:gd name="T12" fmla="*/ 0 w 121"/>
                <a:gd name="T13" fmla="*/ 0 h 1209"/>
                <a:gd name="T14" fmla="*/ 121 w 121"/>
                <a:gd name="T15" fmla="*/ 1209 h 1209"/>
              </a:gdLst>
              <a:ahLst/>
              <a:cxnLst>
                <a:cxn ang="T8">
                  <a:pos x="T0" y="T1"/>
                </a:cxn>
                <a:cxn ang="T9">
                  <a:pos x="T2" y="T3"/>
                </a:cxn>
                <a:cxn ang="T10">
                  <a:pos x="T4" y="T5"/>
                </a:cxn>
                <a:cxn ang="T11">
                  <a:pos x="T6" y="T7"/>
                </a:cxn>
              </a:cxnLst>
              <a:rect l="T12" t="T13" r="T14" b="T15"/>
              <a:pathLst>
                <a:path w="121" h="1209">
                  <a:moveTo>
                    <a:pt x="0" y="0"/>
                  </a:moveTo>
                  <a:lnTo>
                    <a:pt x="121" y="1209"/>
                  </a:lnTo>
                  <a:lnTo>
                    <a:pt x="0" y="1209"/>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13" name="Freeform 93"/>
            <p:cNvSpPr>
              <a:spLocks/>
            </p:cNvSpPr>
            <p:nvPr/>
          </p:nvSpPr>
          <p:spPr bwMode="auto">
            <a:xfrm>
              <a:off x="3081" y="1862"/>
              <a:ext cx="149" cy="1608"/>
            </a:xfrm>
            <a:custGeom>
              <a:avLst/>
              <a:gdLst>
                <a:gd name="T0" fmla="*/ 0 w 121"/>
                <a:gd name="T1" fmla="*/ 0 h 1209"/>
                <a:gd name="T2" fmla="*/ 183 w 121"/>
                <a:gd name="T3" fmla="*/ 0 h 1209"/>
                <a:gd name="T4" fmla="*/ 183 w 121"/>
                <a:gd name="T5" fmla="*/ 2139 h 1209"/>
                <a:gd name="T6" fmla="*/ 0 w 121"/>
                <a:gd name="T7" fmla="*/ 0 h 1209"/>
                <a:gd name="T8" fmla="*/ 0 60000 65536"/>
                <a:gd name="T9" fmla="*/ 0 60000 65536"/>
                <a:gd name="T10" fmla="*/ 0 60000 65536"/>
                <a:gd name="T11" fmla="*/ 0 60000 65536"/>
                <a:gd name="T12" fmla="*/ 0 w 121"/>
                <a:gd name="T13" fmla="*/ 0 h 1209"/>
                <a:gd name="T14" fmla="*/ 121 w 121"/>
                <a:gd name="T15" fmla="*/ 1209 h 1209"/>
              </a:gdLst>
              <a:ahLst/>
              <a:cxnLst>
                <a:cxn ang="T8">
                  <a:pos x="T0" y="T1"/>
                </a:cxn>
                <a:cxn ang="T9">
                  <a:pos x="T2" y="T3"/>
                </a:cxn>
                <a:cxn ang="T10">
                  <a:pos x="T4" y="T5"/>
                </a:cxn>
                <a:cxn ang="T11">
                  <a:pos x="T6" y="T7"/>
                </a:cxn>
              </a:cxnLst>
              <a:rect l="T12" t="T13" r="T14" b="T15"/>
              <a:pathLst>
                <a:path w="121" h="1209">
                  <a:moveTo>
                    <a:pt x="0" y="0"/>
                  </a:moveTo>
                  <a:lnTo>
                    <a:pt x="121" y="0"/>
                  </a:lnTo>
                  <a:lnTo>
                    <a:pt x="121" y="1209"/>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14" name="Rectangle 94"/>
            <p:cNvSpPr>
              <a:spLocks noChangeArrowheads="1"/>
            </p:cNvSpPr>
            <p:nvPr/>
          </p:nvSpPr>
          <p:spPr bwMode="auto">
            <a:xfrm>
              <a:off x="3081" y="1862"/>
              <a:ext cx="149" cy="1608"/>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615" name="Freeform 95"/>
            <p:cNvSpPr>
              <a:spLocks/>
            </p:cNvSpPr>
            <p:nvPr/>
          </p:nvSpPr>
          <p:spPr bwMode="auto">
            <a:xfrm>
              <a:off x="3230" y="2910"/>
              <a:ext cx="148" cy="560"/>
            </a:xfrm>
            <a:custGeom>
              <a:avLst/>
              <a:gdLst>
                <a:gd name="T0" fmla="*/ 0 w 121"/>
                <a:gd name="T1" fmla="*/ 0 h 421"/>
                <a:gd name="T2" fmla="*/ 181 w 121"/>
                <a:gd name="T3" fmla="*/ 745 h 421"/>
                <a:gd name="T4" fmla="*/ 0 w 121"/>
                <a:gd name="T5" fmla="*/ 745 h 421"/>
                <a:gd name="T6" fmla="*/ 0 w 121"/>
                <a:gd name="T7" fmla="*/ 0 h 421"/>
                <a:gd name="T8" fmla="*/ 0 60000 65536"/>
                <a:gd name="T9" fmla="*/ 0 60000 65536"/>
                <a:gd name="T10" fmla="*/ 0 60000 65536"/>
                <a:gd name="T11" fmla="*/ 0 60000 65536"/>
                <a:gd name="T12" fmla="*/ 0 w 121"/>
                <a:gd name="T13" fmla="*/ 0 h 421"/>
                <a:gd name="T14" fmla="*/ 121 w 121"/>
                <a:gd name="T15" fmla="*/ 421 h 421"/>
              </a:gdLst>
              <a:ahLst/>
              <a:cxnLst>
                <a:cxn ang="T8">
                  <a:pos x="T0" y="T1"/>
                </a:cxn>
                <a:cxn ang="T9">
                  <a:pos x="T2" y="T3"/>
                </a:cxn>
                <a:cxn ang="T10">
                  <a:pos x="T4" y="T5"/>
                </a:cxn>
                <a:cxn ang="T11">
                  <a:pos x="T6" y="T7"/>
                </a:cxn>
              </a:cxnLst>
              <a:rect l="T12" t="T13" r="T14" b="T15"/>
              <a:pathLst>
                <a:path w="121" h="421">
                  <a:moveTo>
                    <a:pt x="0" y="0"/>
                  </a:moveTo>
                  <a:lnTo>
                    <a:pt x="121" y="421"/>
                  </a:lnTo>
                  <a:lnTo>
                    <a:pt x="0" y="421"/>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16" name="Freeform 96"/>
            <p:cNvSpPr>
              <a:spLocks/>
            </p:cNvSpPr>
            <p:nvPr/>
          </p:nvSpPr>
          <p:spPr bwMode="auto">
            <a:xfrm>
              <a:off x="3230" y="2910"/>
              <a:ext cx="148" cy="560"/>
            </a:xfrm>
            <a:custGeom>
              <a:avLst/>
              <a:gdLst>
                <a:gd name="T0" fmla="*/ 0 w 121"/>
                <a:gd name="T1" fmla="*/ 0 h 421"/>
                <a:gd name="T2" fmla="*/ 181 w 121"/>
                <a:gd name="T3" fmla="*/ 0 h 421"/>
                <a:gd name="T4" fmla="*/ 181 w 121"/>
                <a:gd name="T5" fmla="*/ 745 h 421"/>
                <a:gd name="T6" fmla="*/ 0 w 121"/>
                <a:gd name="T7" fmla="*/ 0 h 421"/>
                <a:gd name="T8" fmla="*/ 0 60000 65536"/>
                <a:gd name="T9" fmla="*/ 0 60000 65536"/>
                <a:gd name="T10" fmla="*/ 0 60000 65536"/>
                <a:gd name="T11" fmla="*/ 0 60000 65536"/>
                <a:gd name="T12" fmla="*/ 0 w 121"/>
                <a:gd name="T13" fmla="*/ 0 h 421"/>
                <a:gd name="T14" fmla="*/ 121 w 121"/>
                <a:gd name="T15" fmla="*/ 421 h 421"/>
              </a:gdLst>
              <a:ahLst/>
              <a:cxnLst>
                <a:cxn ang="T8">
                  <a:pos x="T0" y="T1"/>
                </a:cxn>
                <a:cxn ang="T9">
                  <a:pos x="T2" y="T3"/>
                </a:cxn>
                <a:cxn ang="T10">
                  <a:pos x="T4" y="T5"/>
                </a:cxn>
                <a:cxn ang="T11">
                  <a:pos x="T6" y="T7"/>
                </a:cxn>
              </a:cxnLst>
              <a:rect l="T12" t="T13" r="T14" b="T15"/>
              <a:pathLst>
                <a:path w="121" h="421">
                  <a:moveTo>
                    <a:pt x="0" y="0"/>
                  </a:moveTo>
                  <a:lnTo>
                    <a:pt x="121" y="0"/>
                  </a:lnTo>
                  <a:lnTo>
                    <a:pt x="121" y="421"/>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17" name="Rectangle 97"/>
            <p:cNvSpPr>
              <a:spLocks noChangeArrowheads="1"/>
            </p:cNvSpPr>
            <p:nvPr/>
          </p:nvSpPr>
          <p:spPr bwMode="auto">
            <a:xfrm>
              <a:off x="3230" y="2910"/>
              <a:ext cx="148" cy="560"/>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618" name="Freeform 98"/>
            <p:cNvSpPr>
              <a:spLocks/>
            </p:cNvSpPr>
            <p:nvPr/>
          </p:nvSpPr>
          <p:spPr bwMode="auto">
            <a:xfrm>
              <a:off x="3378" y="3071"/>
              <a:ext cx="149" cy="399"/>
            </a:xfrm>
            <a:custGeom>
              <a:avLst/>
              <a:gdLst>
                <a:gd name="T0" fmla="*/ 0 w 121"/>
                <a:gd name="T1" fmla="*/ 0 h 300"/>
                <a:gd name="T2" fmla="*/ 183 w 121"/>
                <a:gd name="T3" fmla="*/ 531 h 300"/>
                <a:gd name="T4" fmla="*/ 0 w 121"/>
                <a:gd name="T5" fmla="*/ 531 h 300"/>
                <a:gd name="T6" fmla="*/ 0 w 121"/>
                <a:gd name="T7" fmla="*/ 0 h 300"/>
                <a:gd name="T8" fmla="*/ 0 60000 65536"/>
                <a:gd name="T9" fmla="*/ 0 60000 65536"/>
                <a:gd name="T10" fmla="*/ 0 60000 65536"/>
                <a:gd name="T11" fmla="*/ 0 60000 65536"/>
                <a:gd name="T12" fmla="*/ 0 w 121"/>
                <a:gd name="T13" fmla="*/ 0 h 300"/>
                <a:gd name="T14" fmla="*/ 121 w 121"/>
                <a:gd name="T15" fmla="*/ 300 h 300"/>
              </a:gdLst>
              <a:ahLst/>
              <a:cxnLst>
                <a:cxn ang="T8">
                  <a:pos x="T0" y="T1"/>
                </a:cxn>
                <a:cxn ang="T9">
                  <a:pos x="T2" y="T3"/>
                </a:cxn>
                <a:cxn ang="T10">
                  <a:pos x="T4" y="T5"/>
                </a:cxn>
                <a:cxn ang="T11">
                  <a:pos x="T6" y="T7"/>
                </a:cxn>
              </a:cxnLst>
              <a:rect l="T12" t="T13" r="T14" b="T15"/>
              <a:pathLst>
                <a:path w="121" h="300">
                  <a:moveTo>
                    <a:pt x="0" y="0"/>
                  </a:moveTo>
                  <a:lnTo>
                    <a:pt x="121" y="300"/>
                  </a:lnTo>
                  <a:lnTo>
                    <a:pt x="0" y="300"/>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19" name="Freeform 99"/>
            <p:cNvSpPr>
              <a:spLocks/>
            </p:cNvSpPr>
            <p:nvPr/>
          </p:nvSpPr>
          <p:spPr bwMode="auto">
            <a:xfrm>
              <a:off x="3378" y="3071"/>
              <a:ext cx="149" cy="399"/>
            </a:xfrm>
            <a:custGeom>
              <a:avLst/>
              <a:gdLst>
                <a:gd name="T0" fmla="*/ 0 w 121"/>
                <a:gd name="T1" fmla="*/ 0 h 300"/>
                <a:gd name="T2" fmla="*/ 183 w 121"/>
                <a:gd name="T3" fmla="*/ 0 h 300"/>
                <a:gd name="T4" fmla="*/ 183 w 121"/>
                <a:gd name="T5" fmla="*/ 531 h 300"/>
                <a:gd name="T6" fmla="*/ 0 w 121"/>
                <a:gd name="T7" fmla="*/ 0 h 300"/>
                <a:gd name="T8" fmla="*/ 0 60000 65536"/>
                <a:gd name="T9" fmla="*/ 0 60000 65536"/>
                <a:gd name="T10" fmla="*/ 0 60000 65536"/>
                <a:gd name="T11" fmla="*/ 0 60000 65536"/>
                <a:gd name="T12" fmla="*/ 0 w 121"/>
                <a:gd name="T13" fmla="*/ 0 h 300"/>
                <a:gd name="T14" fmla="*/ 121 w 121"/>
                <a:gd name="T15" fmla="*/ 300 h 300"/>
              </a:gdLst>
              <a:ahLst/>
              <a:cxnLst>
                <a:cxn ang="T8">
                  <a:pos x="T0" y="T1"/>
                </a:cxn>
                <a:cxn ang="T9">
                  <a:pos x="T2" y="T3"/>
                </a:cxn>
                <a:cxn ang="T10">
                  <a:pos x="T4" y="T5"/>
                </a:cxn>
                <a:cxn ang="T11">
                  <a:pos x="T6" y="T7"/>
                </a:cxn>
              </a:cxnLst>
              <a:rect l="T12" t="T13" r="T14" b="T15"/>
              <a:pathLst>
                <a:path w="121" h="300">
                  <a:moveTo>
                    <a:pt x="0" y="0"/>
                  </a:moveTo>
                  <a:lnTo>
                    <a:pt x="121" y="0"/>
                  </a:lnTo>
                  <a:lnTo>
                    <a:pt x="121" y="300"/>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20" name="Rectangle 100"/>
            <p:cNvSpPr>
              <a:spLocks noChangeArrowheads="1"/>
            </p:cNvSpPr>
            <p:nvPr/>
          </p:nvSpPr>
          <p:spPr bwMode="auto">
            <a:xfrm>
              <a:off x="3378" y="3071"/>
              <a:ext cx="149" cy="399"/>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621" name="Freeform 101"/>
            <p:cNvSpPr>
              <a:spLocks/>
            </p:cNvSpPr>
            <p:nvPr/>
          </p:nvSpPr>
          <p:spPr bwMode="auto">
            <a:xfrm>
              <a:off x="3527" y="3386"/>
              <a:ext cx="155" cy="84"/>
            </a:xfrm>
            <a:custGeom>
              <a:avLst/>
              <a:gdLst>
                <a:gd name="T0" fmla="*/ 0 w 126"/>
                <a:gd name="T1" fmla="*/ 0 h 63"/>
                <a:gd name="T2" fmla="*/ 191 w 126"/>
                <a:gd name="T3" fmla="*/ 112 h 63"/>
                <a:gd name="T4" fmla="*/ 0 w 126"/>
                <a:gd name="T5" fmla="*/ 112 h 63"/>
                <a:gd name="T6" fmla="*/ 0 w 126"/>
                <a:gd name="T7" fmla="*/ 0 h 63"/>
                <a:gd name="T8" fmla="*/ 0 60000 65536"/>
                <a:gd name="T9" fmla="*/ 0 60000 65536"/>
                <a:gd name="T10" fmla="*/ 0 60000 65536"/>
                <a:gd name="T11" fmla="*/ 0 60000 65536"/>
                <a:gd name="T12" fmla="*/ 0 w 126"/>
                <a:gd name="T13" fmla="*/ 0 h 63"/>
                <a:gd name="T14" fmla="*/ 126 w 126"/>
                <a:gd name="T15" fmla="*/ 63 h 63"/>
              </a:gdLst>
              <a:ahLst/>
              <a:cxnLst>
                <a:cxn ang="T8">
                  <a:pos x="T0" y="T1"/>
                </a:cxn>
                <a:cxn ang="T9">
                  <a:pos x="T2" y="T3"/>
                </a:cxn>
                <a:cxn ang="T10">
                  <a:pos x="T4" y="T5"/>
                </a:cxn>
                <a:cxn ang="T11">
                  <a:pos x="T6" y="T7"/>
                </a:cxn>
              </a:cxnLst>
              <a:rect l="T12" t="T13" r="T14" b="T15"/>
              <a:pathLst>
                <a:path w="126" h="63">
                  <a:moveTo>
                    <a:pt x="0" y="0"/>
                  </a:moveTo>
                  <a:lnTo>
                    <a:pt x="126" y="63"/>
                  </a:lnTo>
                  <a:lnTo>
                    <a:pt x="0" y="63"/>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22" name="Freeform 102"/>
            <p:cNvSpPr>
              <a:spLocks/>
            </p:cNvSpPr>
            <p:nvPr/>
          </p:nvSpPr>
          <p:spPr bwMode="auto">
            <a:xfrm>
              <a:off x="3527" y="3386"/>
              <a:ext cx="155" cy="84"/>
            </a:xfrm>
            <a:custGeom>
              <a:avLst/>
              <a:gdLst>
                <a:gd name="T0" fmla="*/ 0 w 126"/>
                <a:gd name="T1" fmla="*/ 0 h 63"/>
                <a:gd name="T2" fmla="*/ 191 w 126"/>
                <a:gd name="T3" fmla="*/ 0 h 63"/>
                <a:gd name="T4" fmla="*/ 191 w 126"/>
                <a:gd name="T5" fmla="*/ 112 h 63"/>
                <a:gd name="T6" fmla="*/ 0 w 126"/>
                <a:gd name="T7" fmla="*/ 0 h 63"/>
                <a:gd name="T8" fmla="*/ 0 60000 65536"/>
                <a:gd name="T9" fmla="*/ 0 60000 65536"/>
                <a:gd name="T10" fmla="*/ 0 60000 65536"/>
                <a:gd name="T11" fmla="*/ 0 60000 65536"/>
                <a:gd name="T12" fmla="*/ 0 w 126"/>
                <a:gd name="T13" fmla="*/ 0 h 63"/>
                <a:gd name="T14" fmla="*/ 126 w 126"/>
                <a:gd name="T15" fmla="*/ 63 h 63"/>
              </a:gdLst>
              <a:ahLst/>
              <a:cxnLst>
                <a:cxn ang="T8">
                  <a:pos x="T0" y="T1"/>
                </a:cxn>
                <a:cxn ang="T9">
                  <a:pos x="T2" y="T3"/>
                </a:cxn>
                <a:cxn ang="T10">
                  <a:pos x="T4" y="T5"/>
                </a:cxn>
                <a:cxn ang="T11">
                  <a:pos x="T6" y="T7"/>
                </a:cxn>
              </a:cxnLst>
              <a:rect l="T12" t="T13" r="T14" b="T15"/>
              <a:pathLst>
                <a:path w="126" h="63">
                  <a:moveTo>
                    <a:pt x="0" y="0"/>
                  </a:moveTo>
                  <a:lnTo>
                    <a:pt x="126" y="0"/>
                  </a:lnTo>
                  <a:lnTo>
                    <a:pt x="126" y="63"/>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23" name="Rectangle 103"/>
            <p:cNvSpPr>
              <a:spLocks noChangeArrowheads="1"/>
            </p:cNvSpPr>
            <p:nvPr/>
          </p:nvSpPr>
          <p:spPr bwMode="auto">
            <a:xfrm>
              <a:off x="3527" y="3386"/>
              <a:ext cx="155" cy="84"/>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624" name="Freeform 104"/>
            <p:cNvSpPr>
              <a:spLocks/>
            </p:cNvSpPr>
            <p:nvPr/>
          </p:nvSpPr>
          <p:spPr bwMode="auto">
            <a:xfrm>
              <a:off x="3682" y="3470"/>
              <a:ext cx="148" cy="1"/>
            </a:xfrm>
            <a:custGeom>
              <a:avLst/>
              <a:gdLst>
                <a:gd name="T0" fmla="*/ 0 w 121"/>
                <a:gd name="T1" fmla="*/ 0 h 1"/>
                <a:gd name="T2" fmla="*/ 181 w 121"/>
                <a:gd name="T3" fmla="*/ 0 h 1"/>
                <a:gd name="T4" fmla="*/ 0 w 121"/>
                <a:gd name="T5" fmla="*/ 0 h 1"/>
                <a:gd name="T6" fmla="*/ 0 60000 65536"/>
                <a:gd name="T7" fmla="*/ 0 60000 65536"/>
                <a:gd name="T8" fmla="*/ 0 60000 65536"/>
                <a:gd name="T9" fmla="*/ 0 w 121"/>
                <a:gd name="T10" fmla="*/ 0 h 1"/>
                <a:gd name="T11" fmla="*/ 121 w 121"/>
                <a:gd name="T12" fmla="*/ 1 h 1"/>
              </a:gdLst>
              <a:ahLst/>
              <a:cxnLst>
                <a:cxn ang="T6">
                  <a:pos x="T0" y="T1"/>
                </a:cxn>
                <a:cxn ang="T7">
                  <a:pos x="T2" y="T3"/>
                </a:cxn>
                <a:cxn ang="T8">
                  <a:pos x="T4" y="T5"/>
                </a:cxn>
              </a:cxnLst>
              <a:rect l="T9" t="T10" r="T11" b="T12"/>
              <a:pathLst>
                <a:path w="121" h="1">
                  <a:moveTo>
                    <a:pt x="0" y="0"/>
                  </a:moveTo>
                  <a:lnTo>
                    <a:pt x="121" y="0"/>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25" name="Rectangle 105"/>
            <p:cNvSpPr>
              <a:spLocks noChangeArrowheads="1"/>
            </p:cNvSpPr>
            <p:nvPr/>
          </p:nvSpPr>
          <p:spPr bwMode="auto">
            <a:xfrm>
              <a:off x="3682" y="3470"/>
              <a:ext cx="148" cy="1"/>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626" name="Freeform 106"/>
            <p:cNvSpPr>
              <a:spLocks/>
            </p:cNvSpPr>
            <p:nvPr/>
          </p:nvSpPr>
          <p:spPr bwMode="auto">
            <a:xfrm>
              <a:off x="3830" y="3386"/>
              <a:ext cx="149" cy="84"/>
            </a:xfrm>
            <a:custGeom>
              <a:avLst/>
              <a:gdLst>
                <a:gd name="T0" fmla="*/ 0 w 121"/>
                <a:gd name="T1" fmla="*/ 0 h 63"/>
                <a:gd name="T2" fmla="*/ 183 w 121"/>
                <a:gd name="T3" fmla="*/ 112 h 63"/>
                <a:gd name="T4" fmla="*/ 0 w 121"/>
                <a:gd name="T5" fmla="*/ 112 h 63"/>
                <a:gd name="T6" fmla="*/ 0 w 121"/>
                <a:gd name="T7" fmla="*/ 0 h 63"/>
                <a:gd name="T8" fmla="*/ 0 60000 65536"/>
                <a:gd name="T9" fmla="*/ 0 60000 65536"/>
                <a:gd name="T10" fmla="*/ 0 60000 65536"/>
                <a:gd name="T11" fmla="*/ 0 60000 65536"/>
                <a:gd name="T12" fmla="*/ 0 w 121"/>
                <a:gd name="T13" fmla="*/ 0 h 63"/>
                <a:gd name="T14" fmla="*/ 121 w 121"/>
                <a:gd name="T15" fmla="*/ 63 h 63"/>
              </a:gdLst>
              <a:ahLst/>
              <a:cxnLst>
                <a:cxn ang="T8">
                  <a:pos x="T0" y="T1"/>
                </a:cxn>
                <a:cxn ang="T9">
                  <a:pos x="T2" y="T3"/>
                </a:cxn>
                <a:cxn ang="T10">
                  <a:pos x="T4" y="T5"/>
                </a:cxn>
                <a:cxn ang="T11">
                  <a:pos x="T6" y="T7"/>
                </a:cxn>
              </a:cxnLst>
              <a:rect l="T12" t="T13" r="T14" b="T15"/>
              <a:pathLst>
                <a:path w="121" h="63">
                  <a:moveTo>
                    <a:pt x="0" y="0"/>
                  </a:moveTo>
                  <a:lnTo>
                    <a:pt x="121" y="63"/>
                  </a:lnTo>
                  <a:lnTo>
                    <a:pt x="0" y="63"/>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27" name="Freeform 107"/>
            <p:cNvSpPr>
              <a:spLocks/>
            </p:cNvSpPr>
            <p:nvPr/>
          </p:nvSpPr>
          <p:spPr bwMode="auto">
            <a:xfrm>
              <a:off x="3830" y="3386"/>
              <a:ext cx="149" cy="84"/>
            </a:xfrm>
            <a:custGeom>
              <a:avLst/>
              <a:gdLst>
                <a:gd name="T0" fmla="*/ 0 w 121"/>
                <a:gd name="T1" fmla="*/ 0 h 63"/>
                <a:gd name="T2" fmla="*/ 183 w 121"/>
                <a:gd name="T3" fmla="*/ 0 h 63"/>
                <a:gd name="T4" fmla="*/ 183 w 121"/>
                <a:gd name="T5" fmla="*/ 112 h 63"/>
                <a:gd name="T6" fmla="*/ 0 w 121"/>
                <a:gd name="T7" fmla="*/ 0 h 63"/>
                <a:gd name="T8" fmla="*/ 0 60000 65536"/>
                <a:gd name="T9" fmla="*/ 0 60000 65536"/>
                <a:gd name="T10" fmla="*/ 0 60000 65536"/>
                <a:gd name="T11" fmla="*/ 0 60000 65536"/>
                <a:gd name="T12" fmla="*/ 0 w 121"/>
                <a:gd name="T13" fmla="*/ 0 h 63"/>
                <a:gd name="T14" fmla="*/ 121 w 121"/>
                <a:gd name="T15" fmla="*/ 63 h 63"/>
              </a:gdLst>
              <a:ahLst/>
              <a:cxnLst>
                <a:cxn ang="T8">
                  <a:pos x="T0" y="T1"/>
                </a:cxn>
                <a:cxn ang="T9">
                  <a:pos x="T2" y="T3"/>
                </a:cxn>
                <a:cxn ang="T10">
                  <a:pos x="T4" y="T5"/>
                </a:cxn>
                <a:cxn ang="T11">
                  <a:pos x="T6" y="T7"/>
                </a:cxn>
              </a:cxnLst>
              <a:rect l="T12" t="T13" r="T14" b="T15"/>
              <a:pathLst>
                <a:path w="121" h="63">
                  <a:moveTo>
                    <a:pt x="0" y="0"/>
                  </a:moveTo>
                  <a:lnTo>
                    <a:pt x="121" y="0"/>
                  </a:lnTo>
                  <a:lnTo>
                    <a:pt x="121" y="63"/>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28" name="Rectangle 108"/>
            <p:cNvSpPr>
              <a:spLocks noChangeArrowheads="1"/>
            </p:cNvSpPr>
            <p:nvPr/>
          </p:nvSpPr>
          <p:spPr bwMode="auto">
            <a:xfrm>
              <a:off x="3830" y="3386"/>
              <a:ext cx="149" cy="84"/>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629" name="Freeform 109"/>
            <p:cNvSpPr>
              <a:spLocks/>
            </p:cNvSpPr>
            <p:nvPr/>
          </p:nvSpPr>
          <p:spPr bwMode="auto">
            <a:xfrm>
              <a:off x="2107" y="3443"/>
              <a:ext cx="17" cy="13"/>
            </a:xfrm>
            <a:custGeom>
              <a:avLst/>
              <a:gdLst>
                <a:gd name="T0" fmla="*/ 21 w 14"/>
                <a:gd name="T1" fmla="*/ 9 h 10"/>
                <a:gd name="T2" fmla="*/ 0 w 14"/>
                <a:gd name="T3" fmla="*/ 0 h 10"/>
                <a:gd name="T4" fmla="*/ 0 w 14"/>
                <a:gd name="T5" fmla="*/ 17 h 10"/>
                <a:gd name="T6" fmla="*/ 21 w 14"/>
                <a:gd name="T7" fmla="*/ 9 h 10"/>
                <a:gd name="T8" fmla="*/ 0 60000 65536"/>
                <a:gd name="T9" fmla="*/ 0 60000 65536"/>
                <a:gd name="T10" fmla="*/ 0 60000 65536"/>
                <a:gd name="T11" fmla="*/ 0 60000 65536"/>
                <a:gd name="T12" fmla="*/ 0 w 14"/>
                <a:gd name="T13" fmla="*/ 0 h 10"/>
                <a:gd name="T14" fmla="*/ 14 w 14"/>
                <a:gd name="T15" fmla="*/ 10 h 10"/>
              </a:gdLst>
              <a:ahLst/>
              <a:cxnLst>
                <a:cxn ang="T8">
                  <a:pos x="T0" y="T1"/>
                </a:cxn>
                <a:cxn ang="T9">
                  <a:pos x="T2" y="T3"/>
                </a:cxn>
                <a:cxn ang="T10">
                  <a:pos x="T4" y="T5"/>
                </a:cxn>
                <a:cxn ang="T11">
                  <a:pos x="T6" y="T7"/>
                </a:cxn>
              </a:cxnLst>
              <a:rect l="T12" t="T13" r="T14" b="T15"/>
              <a:pathLst>
                <a:path w="14" h="10">
                  <a:moveTo>
                    <a:pt x="14" y="5"/>
                  </a:moveTo>
                  <a:lnTo>
                    <a:pt x="0" y="0"/>
                  </a:lnTo>
                  <a:lnTo>
                    <a:pt x="0" y="10"/>
                  </a:lnTo>
                  <a:lnTo>
                    <a:pt x="1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30" name="Freeform 110"/>
            <p:cNvSpPr>
              <a:spLocks/>
            </p:cNvSpPr>
            <p:nvPr/>
          </p:nvSpPr>
          <p:spPr bwMode="auto">
            <a:xfrm>
              <a:off x="2107" y="3436"/>
              <a:ext cx="17" cy="14"/>
            </a:xfrm>
            <a:custGeom>
              <a:avLst/>
              <a:gdLst>
                <a:gd name="T0" fmla="*/ 21 w 14"/>
                <a:gd name="T1" fmla="*/ 20 h 10"/>
                <a:gd name="T2" fmla="*/ 13 w 14"/>
                <a:gd name="T3" fmla="*/ 0 h 10"/>
                <a:gd name="T4" fmla="*/ 0 w 14"/>
                <a:gd name="T5" fmla="*/ 10 h 10"/>
                <a:gd name="T6" fmla="*/ 21 w 14"/>
                <a:gd name="T7" fmla="*/ 20 h 10"/>
                <a:gd name="T8" fmla="*/ 0 60000 65536"/>
                <a:gd name="T9" fmla="*/ 0 60000 65536"/>
                <a:gd name="T10" fmla="*/ 0 60000 65536"/>
                <a:gd name="T11" fmla="*/ 0 60000 65536"/>
                <a:gd name="T12" fmla="*/ 0 w 14"/>
                <a:gd name="T13" fmla="*/ 0 h 10"/>
                <a:gd name="T14" fmla="*/ 14 w 14"/>
                <a:gd name="T15" fmla="*/ 10 h 10"/>
              </a:gdLst>
              <a:ahLst/>
              <a:cxnLst>
                <a:cxn ang="T8">
                  <a:pos x="T0" y="T1"/>
                </a:cxn>
                <a:cxn ang="T9">
                  <a:pos x="T2" y="T3"/>
                </a:cxn>
                <a:cxn ang="T10">
                  <a:pos x="T4" y="T5"/>
                </a:cxn>
                <a:cxn ang="T11">
                  <a:pos x="T6" y="T7"/>
                </a:cxn>
              </a:cxnLst>
              <a:rect l="T12" t="T13" r="T14" b="T15"/>
              <a:pathLst>
                <a:path w="14" h="10">
                  <a:moveTo>
                    <a:pt x="14" y="10"/>
                  </a:moveTo>
                  <a:lnTo>
                    <a:pt x="9" y="0"/>
                  </a:lnTo>
                  <a:lnTo>
                    <a:pt x="0" y="5"/>
                  </a:lnTo>
                  <a:lnTo>
                    <a:pt x="14"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31" name="Freeform 111"/>
            <p:cNvSpPr>
              <a:spLocks/>
            </p:cNvSpPr>
            <p:nvPr/>
          </p:nvSpPr>
          <p:spPr bwMode="auto">
            <a:xfrm>
              <a:off x="2124" y="3443"/>
              <a:ext cx="2" cy="7"/>
            </a:xfrm>
            <a:custGeom>
              <a:avLst/>
              <a:gdLst>
                <a:gd name="T0" fmla="*/ 0 w 2"/>
                <a:gd name="T1" fmla="*/ 10 h 5"/>
                <a:gd name="T2" fmla="*/ 0 w 2"/>
                <a:gd name="T3" fmla="*/ 10 h 5"/>
                <a:gd name="T4" fmla="*/ 0 w 2"/>
                <a:gd name="T5" fmla="*/ 0 h 5"/>
                <a:gd name="T6" fmla="*/ 0 w 2"/>
                <a:gd name="T7" fmla="*/ 10 h 5"/>
                <a:gd name="T8" fmla="*/ 0 60000 65536"/>
                <a:gd name="T9" fmla="*/ 0 60000 65536"/>
                <a:gd name="T10" fmla="*/ 0 60000 65536"/>
                <a:gd name="T11" fmla="*/ 0 60000 65536"/>
                <a:gd name="T12" fmla="*/ 0 w 2"/>
                <a:gd name="T13" fmla="*/ 0 h 5"/>
                <a:gd name="T14" fmla="*/ 2 w 2"/>
                <a:gd name="T15" fmla="*/ 5 h 5"/>
              </a:gdLst>
              <a:ahLst/>
              <a:cxnLst>
                <a:cxn ang="T8">
                  <a:pos x="T0" y="T1"/>
                </a:cxn>
                <a:cxn ang="T9">
                  <a:pos x="T2" y="T3"/>
                </a:cxn>
                <a:cxn ang="T10">
                  <a:pos x="T4" y="T5"/>
                </a:cxn>
                <a:cxn ang="T11">
                  <a:pos x="T6" y="T7"/>
                </a:cxn>
              </a:cxnLst>
              <a:rect l="T12" t="T13" r="T14" b="T15"/>
              <a:pathLst>
                <a:path w="2"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32" name="Freeform 112"/>
            <p:cNvSpPr>
              <a:spLocks/>
            </p:cNvSpPr>
            <p:nvPr/>
          </p:nvSpPr>
          <p:spPr bwMode="auto">
            <a:xfrm>
              <a:off x="2124" y="3450"/>
              <a:ext cx="2" cy="1"/>
            </a:xfrm>
            <a:custGeom>
              <a:avLst/>
              <a:gdLst>
                <a:gd name="T0" fmla="*/ 0 w 2"/>
                <a:gd name="T1" fmla="*/ 0 h 1"/>
                <a:gd name="T2" fmla="*/ 0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33" name="Freeform 113"/>
            <p:cNvSpPr>
              <a:spLocks/>
            </p:cNvSpPr>
            <p:nvPr/>
          </p:nvSpPr>
          <p:spPr bwMode="auto">
            <a:xfrm>
              <a:off x="2118" y="3436"/>
              <a:ext cx="19" cy="14"/>
            </a:xfrm>
            <a:custGeom>
              <a:avLst/>
              <a:gdLst>
                <a:gd name="T0" fmla="*/ 24 w 15"/>
                <a:gd name="T1" fmla="*/ 10 h 10"/>
                <a:gd name="T2" fmla="*/ 0 w 15"/>
                <a:gd name="T3" fmla="*/ 0 h 10"/>
                <a:gd name="T4" fmla="*/ 8 w 15"/>
                <a:gd name="T5" fmla="*/ 20 h 10"/>
                <a:gd name="T6" fmla="*/ 24 w 15"/>
                <a:gd name="T7" fmla="*/ 10 h 10"/>
                <a:gd name="T8" fmla="*/ 0 60000 65536"/>
                <a:gd name="T9" fmla="*/ 0 60000 65536"/>
                <a:gd name="T10" fmla="*/ 0 60000 65536"/>
                <a:gd name="T11" fmla="*/ 0 60000 65536"/>
                <a:gd name="T12" fmla="*/ 0 w 15"/>
                <a:gd name="T13" fmla="*/ 0 h 10"/>
                <a:gd name="T14" fmla="*/ 15 w 15"/>
                <a:gd name="T15" fmla="*/ 10 h 10"/>
              </a:gdLst>
              <a:ahLst/>
              <a:cxnLst>
                <a:cxn ang="T8">
                  <a:pos x="T0" y="T1"/>
                </a:cxn>
                <a:cxn ang="T9">
                  <a:pos x="T2" y="T3"/>
                </a:cxn>
                <a:cxn ang="T10">
                  <a:pos x="T4" y="T5"/>
                </a:cxn>
                <a:cxn ang="T11">
                  <a:pos x="T6" y="T7"/>
                </a:cxn>
              </a:cxnLst>
              <a:rect l="T12" t="T13" r="T14" b="T15"/>
              <a:pathLst>
                <a:path w="15" h="10">
                  <a:moveTo>
                    <a:pt x="15" y="5"/>
                  </a:moveTo>
                  <a:lnTo>
                    <a:pt x="0" y="0"/>
                  </a:lnTo>
                  <a:lnTo>
                    <a:pt x="5" y="10"/>
                  </a:lnTo>
                  <a:lnTo>
                    <a:pt x="1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34" name="Freeform 114"/>
            <p:cNvSpPr>
              <a:spLocks/>
            </p:cNvSpPr>
            <p:nvPr/>
          </p:nvSpPr>
          <p:spPr bwMode="auto">
            <a:xfrm>
              <a:off x="2118" y="3436"/>
              <a:ext cx="19" cy="7"/>
            </a:xfrm>
            <a:custGeom>
              <a:avLst/>
              <a:gdLst>
                <a:gd name="T0" fmla="*/ 24 w 15"/>
                <a:gd name="T1" fmla="*/ 10 h 5"/>
                <a:gd name="T2" fmla="*/ 24 w 15"/>
                <a:gd name="T3" fmla="*/ 0 h 5"/>
                <a:gd name="T4" fmla="*/ 0 w 15"/>
                <a:gd name="T5" fmla="*/ 0 h 5"/>
                <a:gd name="T6" fmla="*/ 24 w 15"/>
                <a:gd name="T7" fmla="*/ 10 h 5"/>
                <a:gd name="T8" fmla="*/ 0 60000 65536"/>
                <a:gd name="T9" fmla="*/ 0 60000 65536"/>
                <a:gd name="T10" fmla="*/ 0 60000 65536"/>
                <a:gd name="T11" fmla="*/ 0 60000 65536"/>
                <a:gd name="T12" fmla="*/ 0 w 15"/>
                <a:gd name="T13" fmla="*/ 0 h 5"/>
                <a:gd name="T14" fmla="*/ 15 w 15"/>
                <a:gd name="T15" fmla="*/ 5 h 5"/>
              </a:gdLst>
              <a:ahLst/>
              <a:cxnLst>
                <a:cxn ang="T8">
                  <a:pos x="T0" y="T1"/>
                </a:cxn>
                <a:cxn ang="T9">
                  <a:pos x="T2" y="T3"/>
                </a:cxn>
                <a:cxn ang="T10">
                  <a:pos x="T4" y="T5"/>
                </a:cxn>
                <a:cxn ang="T11">
                  <a:pos x="T6" y="T7"/>
                </a:cxn>
              </a:cxnLst>
              <a:rect l="T12" t="T13" r="T14" b="T15"/>
              <a:pathLst>
                <a:path w="15" h="5">
                  <a:moveTo>
                    <a:pt x="15" y="5"/>
                  </a:moveTo>
                  <a:lnTo>
                    <a:pt x="15" y="0"/>
                  </a:lnTo>
                  <a:lnTo>
                    <a:pt x="0" y="0"/>
                  </a:lnTo>
                  <a:lnTo>
                    <a:pt x="1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35" name="Freeform 115"/>
            <p:cNvSpPr>
              <a:spLocks/>
            </p:cNvSpPr>
            <p:nvPr/>
          </p:nvSpPr>
          <p:spPr bwMode="auto">
            <a:xfrm>
              <a:off x="2137" y="3436"/>
              <a:ext cx="6" cy="7"/>
            </a:xfrm>
            <a:custGeom>
              <a:avLst/>
              <a:gdLst>
                <a:gd name="T0" fmla="*/ 0 w 5"/>
                <a:gd name="T1" fmla="*/ 10 h 5"/>
                <a:gd name="T2" fmla="*/ 0 w 5"/>
                <a:gd name="T3" fmla="*/ 10 h 5"/>
                <a:gd name="T4" fmla="*/ 7 w 5"/>
                <a:gd name="T5" fmla="*/ 0 h 5"/>
                <a:gd name="T6" fmla="*/ 0 w 5"/>
                <a:gd name="T7" fmla="*/ 10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0" y="5"/>
                  </a:moveTo>
                  <a:lnTo>
                    <a:pt x="0" y="5"/>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36" name="Freeform 116"/>
            <p:cNvSpPr>
              <a:spLocks/>
            </p:cNvSpPr>
            <p:nvPr/>
          </p:nvSpPr>
          <p:spPr bwMode="auto">
            <a:xfrm>
              <a:off x="2137" y="3443"/>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37" name="Freeform 117"/>
            <p:cNvSpPr>
              <a:spLocks/>
            </p:cNvSpPr>
            <p:nvPr/>
          </p:nvSpPr>
          <p:spPr bwMode="auto">
            <a:xfrm>
              <a:off x="2137" y="3436"/>
              <a:ext cx="17" cy="7"/>
            </a:xfrm>
            <a:custGeom>
              <a:avLst/>
              <a:gdLst>
                <a:gd name="T0" fmla="*/ 21 w 14"/>
                <a:gd name="T1" fmla="*/ 10 h 5"/>
                <a:gd name="T2" fmla="*/ 0 w 14"/>
                <a:gd name="T3" fmla="*/ 0 h 5"/>
                <a:gd name="T4" fmla="*/ 0 w 14"/>
                <a:gd name="T5" fmla="*/ 10 h 5"/>
                <a:gd name="T6" fmla="*/ 21 w 14"/>
                <a:gd name="T7" fmla="*/ 10 h 5"/>
                <a:gd name="T8" fmla="*/ 0 60000 65536"/>
                <a:gd name="T9" fmla="*/ 0 60000 65536"/>
                <a:gd name="T10" fmla="*/ 0 60000 65536"/>
                <a:gd name="T11" fmla="*/ 0 60000 65536"/>
                <a:gd name="T12" fmla="*/ 0 w 14"/>
                <a:gd name="T13" fmla="*/ 0 h 5"/>
                <a:gd name="T14" fmla="*/ 14 w 14"/>
                <a:gd name="T15" fmla="*/ 5 h 5"/>
              </a:gdLst>
              <a:ahLst/>
              <a:cxnLst>
                <a:cxn ang="T8">
                  <a:pos x="T0" y="T1"/>
                </a:cxn>
                <a:cxn ang="T9">
                  <a:pos x="T2" y="T3"/>
                </a:cxn>
                <a:cxn ang="T10">
                  <a:pos x="T4" y="T5"/>
                </a:cxn>
                <a:cxn ang="T11">
                  <a:pos x="T6" y="T7"/>
                </a:cxn>
              </a:cxnLst>
              <a:rect l="T12" t="T13" r="T14" b="T15"/>
              <a:pathLst>
                <a:path w="14" h="5">
                  <a:moveTo>
                    <a:pt x="14" y="5"/>
                  </a:moveTo>
                  <a:lnTo>
                    <a:pt x="0" y="0"/>
                  </a:lnTo>
                  <a:lnTo>
                    <a:pt x="0" y="5"/>
                  </a:lnTo>
                  <a:lnTo>
                    <a:pt x="1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38" name="Freeform 118"/>
            <p:cNvSpPr>
              <a:spLocks/>
            </p:cNvSpPr>
            <p:nvPr/>
          </p:nvSpPr>
          <p:spPr bwMode="auto">
            <a:xfrm>
              <a:off x="2137" y="3431"/>
              <a:ext cx="17" cy="12"/>
            </a:xfrm>
            <a:custGeom>
              <a:avLst/>
              <a:gdLst>
                <a:gd name="T0" fmla="*/ 21 w 14"/>
                <a:gd name="T1" fmla="*/ 16 h 9"/>
                <a:gd name="T2" fmla="*/ 21 w 14"/>
                <a:gd name="T3" fmla="*/ 0 h 9"/>
                <a:gd name="T4" fmla="*/ 0 w 14"/>
                <a:gd name="T5" fmla="*/ 7 h 9"/>
                <a:gd name="T6" fmla="*/ 21 w 14"/>
                <a:gd name="T7" fmla="*/ 16 h 9"/>
                <a:gd name="T8" fmla="*/ 0 60000 65536"/>
                <a:gd name="T9" fmla="*/ 0 60000 65536"/>
                <a:gd name="T10" fmla="*/ 0 60000 65536"/>
                <a:gd name="T11" fmla="*/ 0 60000 65536"/>
                <a:gd name="T12" fmla="*/ 0 w 14"/>
                <a:gd name="T13" fmla="*/ 0 h 9"/>
                <a:gd name="T14" fmla="*/ 14 w 14"/>
                <a:gd name="T15" fmla="*/ 9 h 9"/>
              </a:gdLst>
              <a:ahLst/>
              <a:cxnLst>
                <a:cxn ang="T8">
                  <a:pos x="T0" y="T1"/>
                </a:cxn>
                <a:cxn ang="T9">
                  <a:pos x="T2" y="T3"/>
                </a:cxn>
                <a:cxn ang="T10">
                  <a:pos x="T4" y="T5"/>
                </a:cxn>
                <a:cxn ang="T11">
                  <a:pos x="T6" y="T7"/>
                </a:cxn>
              </a:cxnLst>
              <a:rect l="T12" t="T13" r="T14" b="T15"/>
              <a:pathLst>
                <a:path w="14" h="9">
                  <a:moveTo>
                    <a:pt x="14" y="9"/>
                  </a:moveTo>
                  <a:lnTo>
                    <a:pt x="14" y="0"/>
                  </a:lnTo>
                  <a:lnTo>
                    <a:pt x="0" y="4"/>
                  </a:lnTo>
                  <a:lnTo>
                    <a:pt x="14" y="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39" name="Freeform 119"/>
            <p:cNvSpPr>
              <a:spLocks/>
            </p:cNvSpPr>
            <p:nvPr/>
          </p:nvSpPr>
          <p:spPr bwMode="auto">
            <a:xfrm>
              <a:off x="2154" y="3436"/>
              <a:ext cx="1" cy="7"/>
            </a:xfrm>
            <a:custGeom>
              <a:avLst/>
              <a:gdLst>
                <a:gd name="T0" fmla="*/ 0 w 1"/>
                <a:gd name="T1" fmla="*/ 10 h 5"/>
                <a:gd name="T2" fmla="*/ 0 w 1"/>
                <a:gd name="T3" fmla="*/ 10 h 5"/>
                <a:gd name="T4" fmla="*/ 0 w 1"/>
                <a:gd name="T5" fmla="*/ 0 h 5"/>
                <a:gd name="T6" fmla="*/ 0 w 1"/>
                <a:gd name="T7" fmla="*/ 10 h 5"/>
                <a:gd name="T8" fmla="*/ 0 60000 65536"/>
                <a:gd name="T9" fmla="*/ 0 60000 65536"/>
                <a:gd name="T10" fmla="*/ 0 60000 65536"/>
                <a:gd name="T11" fmla="*/ 0 60000 65536"/>
                <a:gd name="T12" fmla="*/ 0 w 1"/>
                <a:gd name="T13" fmla="*/ 0 h 5"/>
                <a:gd name="T14" fmla="*/ 1 w 1"/>
                <a:gd name="T15" fmla="*/ 5 h 5"/>
              </a:gdLst>
              <a:ahLst/>
              <a:cxnLst>
                <a:cxn ang="T8">
                  <a:pos x="T0" y="T1"/>
                </a:cxn>
                <a:cxn ang="T9">
                  <a:pos x="T2" y="T3"/>
                </a:cxn>
                <a:cxn ang="T10">
                  <a:pos x="T4" y="T5"/>
                </a:cxn>
                <a:cxn ang="T11">
                  <a:pos x="T6" y="T7"/>
                </a:cxn>
              </a:cxnLst>
              <a:rect l="T12" t="T13" r="T14" b="T15"/>
              <a:pathLst>
                <a:path w="1"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40" name="Freeform 120"/>
            <p:cNvSpPr>
              <a:spLocks/>
            </p:cNvSpPr>
            <p:nvPr/>
          </p:nvSpPr>
          <p:spPr bwMode="auto">
            <a:xfrm>
              <a:off x="2154" y="3443"/>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41" name="Freeform 121"/>
            <p:cNvSpPr>
              <a:spLocks/>
            </p:cNvSpPr>
            <p:nvPr/>
          </p:nvSpPr>
          <p:spPr bwMode="auto">
            <a:xfrm>
              <a:off x="2154" y="3431"/>
              <a:ext cx="18" cy="12"/>
            </a:xfrm>
            <a:custGeom>
              <a:avLst/>
              <a:gdLst>
                <a:gd name="T0" fmla="*/ 22 w 15"/>
                <a:gd name="T1" fmla="*/ 7 h 9"/>
                <a:gd name="T2" fmla="*/ 0 w 15"/>
                <a:gd name="T3" fmla="*/ 0 h 9"/>
                <a:gd name="T4" fmla="*/ 0 w 15"/>
                <a:gd name="T5" fmla="*/ 16 h 9"/>
                <a:gd name="T6" fmla="*/ 22 w 15"/>
                <a:gd name="T7" fmla="*/ 7 h 9"/>
                <a:gd name="T8" fmla="*/ 0 60000 65536"/>
                <a:gd name="T9" fmla="*/ 0 60000 65536"/>
                <a:gd name="T10" fmla="*/ 0 60000 65536"/>
                <a:gd name="T11" fmla="*/ 0 60000 65536"/>
                <a:gd name="T12" fmla="*/ 0 w 15"/>
                <a:gd name="T13" fmla="*/ 0 h 9"/>
                <a:gd name="T14" fmla="*/ 15 w 15"/>
                <a:gd name="T15" fmla="*/ 9 h 9"/>
              </a:gdLst>
              <a:ahLst/>
              <a:cxnLst>
                <a:cxn ang="T8">
                  <a:pos x="T0" y="T1"/>
                </a:cxn>
                <a:cxn ang="T9">
                  <a:pos x="T2" y="T3"/>
                </a:cxn>
                <a:cxn ang="T10">
                  <a:pos x="T4" y="T5"/>
                </a:cxn>
                <a:cxn ang="T11">
                  <a:pos x="T6" y="T7"/>
                </a:cxn>
              </a:cxnLst>
              <a:rect l="T12" t="T13" r="T14" b="T15"/>
              <a:pathLst>
                <a:path w="15" h="9">
                  <a:moveTo>
                    <a:pt x="15" y="4"/>
                  </a:moveTo>
                  <a:lnTo>
                    <a:pt x="0" y="0"/>
                  </a:lnTo>
                  <a:lnTo>
                    <a:pt x="0" y="9"/>
                  </a:lnTo>
                  <a:lnTo>
                    <a:pt x="15"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42" name="Freeform 122"/>
            <p:cNvSpPr>
              <a:spLocks/>
            </p:cNvSpPr>
            <p:nvPr/>
          </p:nvSpPr>
          <p:spPr bwMode="auto">
            <a:xfrm>
              <a:off x="2154" y="3424"/>
              <a:ext cx="18" cy="12"/>
            </a:xfrm>
            <a:custGeom>
              <a:avLst/>
              <a:gdLst>
                <a:gd name="T0" fmla="*/ 22 w 15"/>
                <a:gd name="T1" fmla="*/ 16 h 9"/>
                <a:gd name="T2" fmla="*/ 14 w 15"/>
                <a:gd name="T3" fmla="*/ 0 h 9"/>
                <a:gd name="T4" fmla="*/ 0 w 15"/>
                <a:gd name="T5" fmla="*/ 9 h 9"/>
                <a:gd name="T6" fmla="*/ 22 w 15"/>
                <a:gd name="T7" fmla="*/ 16 h 9"/>
                <a:gd name="T8" fmla="*/ 0 60000 65536"/>
                <a:gd name="T9" fmla="*/ 0 60000 65536"/>
                <a:gd name="T10" fmla="*/ 0 60000 65536"/>
                <a:gd name="T11" fmla="*/ 0 60000 65536"/>
                <a:gd name="T12" fmla="*/ 0 w 15"/>
                <a:gd name="T13" fmla="*/ 0 h 9"/>
                <a:gd name="T14" fmla="*/ 15 w 15"/>
                <a:gd name="T15" fmla="*/ 9 h 9"/>
              </a:gdLst>
              <a:ahLst/>
              <a:cxnLst>
                <a:cxn ang="T8">
                  <a:pos x="T0" y="T1"/>
                </a:cxn>
                <a:cxn ang="T9">
                  <a:pos x="T2" y="T3"/>
                </a:cxn>
                <a:cxn ang="T10">
                  <a:pos x="T4" y="T5"/>
                </a:cxn>
                <a:cxn ang="T11">
                  <a:pos x="T6" y="T7"/>
                </a:cxn>
              </a:cxnLst>
              <a:rect l="T12" t="T13" r="T14" b="T15"/>
              <a:pathLst>
                <a:path w="15" h="9">
                  <a:moveTo>
                    <a:pt x="15" y="9"/>
                  </a:moveTo>
                  <a:lnTo>
                    <a:pt x="10" y="0"/>
                  </a:lnTo>
                  <a:lnTo>
                    <a:pt x="0" y="5"/>
                  </a:lnTo>
                  <a:lnTo>
                    <a:pt x="15" y="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43" name="Freeform 123"/>
            <p:cNvSpPr>
              <a:spLocks/>
            </p:cNvSpPr>
            <p:nvPr/>
          </p:nvSpPr>
          <p:spPr bwMode="auto">
            <a:xfrm>
              <a:off x="2172" y="3436"/>
              <a:ext cx="1" cy="2"/>
            </a:xfrm>
            <a:custGeom>
              <a:avLst/>
              <a:gdLst>
                <a:gd name="T0" fmla="*/ 0 w 1"/>
                <a:gd name="T1" fmla="*/ 0 h 2"/>
                <a:gd name="T2" fmla="*/ 0 w 1"/>
                <a:gd name="T3" fmla="*/ 0 h 2"/>
                <a:gd name="T4" fmla="*/ 0 w 1"/>
                <a:gd name="T5" fmla="*/ 0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44" name="Freeform 124"/>
            <p:cNvSpPr>
              <a:spLocks/>
            </p:cNvSpPr>
            <p:nvPr/>
          </p:nvSpPr>
          <p:spPr bwMode="auto">
            <a:xfrm>
              <a:off x="2166" y="3424"/>
              <a:ext cx="23" cy="12"/>
            </a:xfrm>
            <a:custGeom>
              <a:avLst/>
              <a:gdLst>
                <a:gd name="T0" fmla="*/ 28 w 19"/>
                <a:gd name="T1" fmla="*/ 9 h 9"/>
                <a:gd name="T2" fmla="*/ 0 w 19"/>
                <a:gd name="T3" fmla="*/ 0 h 9"/>
                <a:gd name="T4" fmla="*/ 7 w 19"/>
                <a:gd name="T5" fmla="*/ 16 h 9"/>
                <a:gd name="T6" fmla="*/ 28 w 19"/>
                <a:gd name="T7" fmla="*/ 9 h 9"/>
                <a:gd name="T8" fmla="*/ 0 60000 65536"/>
                <a:gd name="T9" fmla="*/ 0 60000 65536"/>
                <a:gd name="T10" fmla="*/ 0 60000 65536"/>
                <a:gd name="T11" fmla="*/ 0 60000 65536"/>
                <a:gd name="T12" fmla="*/ 0 w 19"/>
                <a:gd name="T13" fmla="*/ 0 h 9"/>
                <a:gd name="T14" fmla="*/ 19 w 19"/>
                <a:gd name="T15" fmla="*/ 9 h 9"/>
              </a:gdLst>
              <a:ahLst/>
              <a:cxnLst>
                <a:cxn ang="T8">
                  <a:pos x="T0" y="T1"/>
                </a:cxn>
                <a:cxn ang="T9">
                  <a:pos x="T2" y="T3"/>
                </a:cxn>
                <a:cxn ang="T10">
                  <a:pos x="T4" y="T5"/>
                </a:cxn>
                <a:cxn ang="T11">
                  <a:pos x="T6" y="T7"/>
                </a:cxn>
              </a:cxnLst>
              <a:rect l="T12" t="T13" r="T14" b="T15"/>
              <a:pathLst>
                <a:path w="19" h="9">
                  <a:moveTo>
                    <a:pt x="19" y="5"/>
                  </a:moveTo>
                  <a:lnTo>
                    <a:pt x="0" y="0"/>
                  </a:lnTo>
                  <a:lnTo>
                    <a:pt x="5" y="9"/>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45" name="Freeform 125"/>
            <p:cNvSpPr>
              <a:spLocks/>
            </p:cNvSpPr>
            <p:nvPr/>
          </p:nvSpPr>
          <p:spPr bwMode="auto">
            <a:xfrm>
              <a:off x="2189" y="3418"/>
              <a:ext cx="2" cy="13"/>
            </a:xfrm>
            <a:custGeom>
              <a:avLst/>
              <a:gdLst>
                <a:gd name="T0" fmla="*/ 0 w 2"/>
                <a:gd name="T1" fmla="*/ 17 h 10"/>
                <a:gd name="T2" fmla="*/ 0 w 2"/>
                <a:gd name="T3" fmla="*/ 17 h 10"/>
                <a:gd name="T4" fmla="*/ 0 w 2"/>
                <a:gd name="T5" fmla="*/ 0 h 10"/>
                <a:gd name="T6" fmla="*/ 0 w 2"/>
                <a:gd name="T7" fmla="*/ 17 h 10"/>
                <a:gd name="T8" fmla="*/ 0 60000 65536"/>
                <a:gd name="T9" fmla="*/ 0 60000 65536"/>
                <a:gd name="T10" fmla="*/ 0 60000 65536"/>
                <a:gd name="T11" fmla="*/ 0 60000 65536"/>
                <a:gd name="T12" fmla="*/ 0 w 2"/>
                <a:gd name="T13" fmla="*/ 0 h 10"/>
                <a:gd name="T14" fmla="*/ 2 w 2"/>
                <a:gd name="T15" fmla="*/ 10 h 10"/>
              </a:gdLst>
              <a:ahLst/>
              <a:cxnLst>
                <a:cxn ang="T8">
                  <a:pos x="T0" y="T1"/>
                </a:cxn>
                <a:cxn ang="T9">
                  <a:pos x="T2" y="T3"/>
                </a:cxn>
                <a:cxn ang="T10">
                  <a:pos x="T4" y="T5"/>
                </a:cxn>
                <a:cxn ang="T11">
                  <a:pos x="T6" y="T7"/>
                </a:cxn>
              </a:cxnLst>
              <a:rect l="T12" t="T13" r="T14" b="T15"/>
              <a:pathLst>
                <a:path w="2" h="10">
                  <a:moveTo>
                    <a:pt x="0" y="10"/>
                  </a:moveTo>
                  <a:lnTo>
                    <a:pt x="0" y="10"/>
                  </a:lnTo>
                  <a:lnTo>
                    <a:pt x="0" y="0"/>
                  </a:lnTo>
                  <a:lnTo>
                    <a:pt x="0"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46" name="Freeform 126"/>
            <p:cNvSpPr>
              <a:spLocks/>
            </p:cNvSpPr>
            <p:nvPr/>
          </p:nvSpPr>
          <p:spPr bwMode="auto">
            <a:xfrm>
              <a:off x="2189" y="3431"/>
              <a:ext cx="2" cy="1"/>
            </a:xfrm>
            <a:custGeom>
              <a:avLst/>
              <a:gdLst>
                <a:gd name="T0" fmla="*/ 0 w 2"/>
                <a:gd name="T1" fmla="*/ 0 h 1"/>
                <a:gd name="T2" fmla="*/ 0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47" name="Freeform 127"/>
            <p:cNvSpPr>
              <a:spLocks/>
            </p:cNvSpPr>
            <p:nvPr/>
          </p:nvSpPr>
          <p:spPr bwMode="auto">
            <a:xfrm>
              <a:off x="2183" y="3418"/>
              <a:ext cx="19" cy="13"/>
            </a:xfrm>
            <a:custGeom>
              <a:avLst/>
              <a:gdLst>
                <a:gd name="T0" fmla="*/ 24 w 15"/>
                <a:gd name="T1" fmla="*/ 0 h 10"/>
                <a:gd name="T2" fmla="*/ 0 w 15"/>
                <a:gd name="T3" fmla="*/ 0 h 10"/>
                <a:gd name="T4" fmla="*/ 8 w 15"/>
                <a:gd name="T5" fmla="*/ 17 h 10"/>
                <a:gd name="T6" fmla="*/ 24 w 15"/>
                <a:gd name="T7" fmla="*/ 0 h 10"/>
                <a:gd name="T8" fmla="*/ 0 60000 65536"/>
                <a:gd name="T9" fmla="*/ 0 60000 65536"/>
                <a:gd name="T10" fmla="*/ 0 60000 65536"/>
                <a:gd name="T11" fmla="*/ 0 60000 65536"/>
                <a:gd name="T12" fmla="*/ 0 w 15"/>
                <a:gd name="T13" fmla="*/ 0 h 10"/>
                <a:gd name="T14" fmla="*/ 15 w 15"/>
                <a:gd name="T15" fmla="*/ 10 h 10"/>
              </a:gdLst>
              <a:ahLst/>
              <a:cxnLst>
                <a:cxn ang="T8">
                  <a:pos x="T0" y="T1"/>
                </a:cxn>
                <a:cxn ang="T9">
                  <a:pos x="T2" y="T3"/>
                </a:cxn>
                <a:cxn ang="T10">
                  <a:pos x="T4" y="T5"/>
                </a:cxn>
                <a:cxn ang="T11">
                  <a:pos x="T6" y="T7"/>
                </a:cxn>
              </a:cxnLst>
              <a:rect l="T12" t="T13" r="T14" b="T15"/>
              <a:pathLst>
                <a:path w="15" h="10">
                  <a:moveTo>
                    <a:pt x="15" y="0"/>
                  </a:moveTo>
                  <a:lnTo>
                    <a:pt x="0" y="0"/>
                  </a:lnTo>
                  <a:lnTo>
                    <a:pt x="5" y="10"/>
                  </a:lnTo>
                  <a:lnTo>
                    <a:pt x="1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48" name="Freeform 128"/>
            <p:cNvSpPr>
              <a:spLocks/>
            </p:cNvSpPr>
            <p:nvPr/>
          </p:nvSpPr>
          <p:spPr bwMode="auto">
            <a:xfrm>
              <a:off x="2183" y="3411"/>
              <a:ext cx="19" cy="7"/>
            </a:xfrm>
            <a:custGeom>
              <a:avLst/>
              <a:gdLst>
                <a:gd name="T0" fmla="*/ 24 w 15"/>
                <a:gd name="T1" fmla="*/ 10 h 5"/>
                <a:gd name="T2" fmla="*/ 16 w 15"/>
                <a:gd name="T3" fmla="*/ 0 h 5"/>
                <a:gd name="T4" fmla="*/ 0 w 15"/>
                <a:gd name="T5" fmla="*/ 10 h 5"/>
                <a:gd name="T6" fmla="*/ 24 w 15"/>
                <a:gd name="T7" fmla="*/ 10 h 5"/>
                <a:gd name="T8" fmla="*/ 0 60000 65536"/>
                <a:gd name="T9" fmla="*/ 0 60000 65536"/>
                <a:gd name="T10" fmla="*/ 0 60000 65536"/>
                <a:gd name="T11" fmla="*/ 0 60000 65536"/>
                <a:gd name="T12" fmla="*/ 0 w 15"/>
                <a:gd name="T13" fmla="*/ 0 h 5"/>
                <a:gd name="T14" fmla="*/ 15 w 15"/>
                <a:gd name="T15" fmla="*/ 5 h 5"/>
              </a:gdLst>
              <a:ahLst/>
              <a:cxnLst>
                <a:cxn ang="T8">
                  <a:pos x="T0" y="T1"/>
                </a:cxn>
                <a:cxn ang="T9">
                  <a:pos x="T2" y="T3"/>
                </a:cxn>
                <a:cxn ang="T10">
                  <a:pos x="T4" y="T5"/>
                </a:cxn>
                <a:cxn ang="T11">
                  <a:pos x="T6" y="T7"/>
                </a:cxn>
              </a:cxnLst>
              <a:rect l="T12" t="T13" r="T14" b="T15"/>
              <a:pathLst>
                <a:path w="15" h="5">
                  <a:moveTo>
                    <a:pt x="15" y="5"/>
                  </a:moveTo>
                  <a:lnTo>
                    <a:pt x="10" y="0"/>
                  </a:lnTo>
                  <a:lnTo>
                    <a:pt x="0" y="5"/>
                  </a:lnTo>
                  <a:lnTo>
                    <a:pt x="1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49" name="Freeform 129"/>
            <p:cNvSpPr>
              <a:spLocks/>
            </p:cNvSpPr>
            <p:nvPr/>
          </p:nvSpPr>
          <p:spPr bwMode="auto">
            <a:xfrm>
              <a:off x="2202" y="3411"/>
              <a:ext cx="1" cy="7"/>
            </a:xfrm>
            <a:custGeom>
              <a:avLst/>
              <a:gdLst>
                <a:gd name="T0" fmla="*/ 0 w 1"/>
                <a:gd name="T1" fmla="*/ 10 h 5"/>
                <a:gd name="T2" fmla="*/ 0 w 1"/>
                <a:gd name="T3" fmla="*/ 10 h 5"/>
                <a:gd name="T4" fmla="*/ 0 w 1"/>
                <a:gd name="T5" fmla="*/ 0 h 5"/>
                <a:gd name="T6" fmla="*/ 0 w 1"/>
                <a:gd name="T7" fmla="*/ 10 h 5"/>
                <a:gd name="T8" fmla="*/ 0 60000 65536"/>
                <a:gd name="T9" fmla="*/ 0 60000 65536"/>
                <a:gd name="T10" fmla="*/ 0 60000 65536"/>
                <a:gd name="T11" fmla="*/ 0 60000 65536"/>
                <a:gd name="T12" fmla="*/ 0 w 1"/>
                <a:gd name="T13" fmla="*/ 0 h 5"/>
                <a:gd name="T14" fmla="*/ 1 w 1"/>
                <a:gd name="T15" fmla="*/ 5 h 5"/>
              </a:gdLst>
              <a:ahLst/>
              <a:cxnLst>
                <a:cxn ang="T8">
                  <a:pos x="T0" y="T1"/>
                </a:cxn>
                <a:cxn ang="T9">
                  <a:pos x="T2" y="T3"/>
                </a:cxn>
                <a:cxn ang="T10">
                  <a:pos x="T4" y="T5"/>
                </a:cxn>
                <a:cxn ang="T11">
                  <a:pos x="T6" y="T7"/>
                </a:cxn>
              </a:cxnLst>
              <a:rect l="T12" t="T13" r="T14" b="T15"/>
              <a:pathLst>
                <a:path w="1"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50" name="Freeform 130"/>
            <p:cNvSpPr>
              <a:spLocks/>
            </p:cNvSpPr>
            <p:nvPr/>
          </p:nvSpPr>
          <p:spPr bwMode="auto">
            <a:xfrm>
              <a:off x="2202" y="3418"/>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51" name="Freeform 131"/>
            <p:cNvSpPr>
              <a:spLocks/>
            </p:cNvSpPr>
            <p:nvPr/>
          </p:nvSpPr>
          <p:spPr bwMode="auto">
            <a:xfrm>
              <a:off x="2196" y="3411"/>
              <a:ext cx="23" cy="7"/>
            </a:xfrm>
            <a:custGeom>
              <a:avLst/>
              <a:gdLst>
                <a:gd name="T0" fmla="*/ 28 w 19"/>
                <a:gd name="T1" fmla="*/ 0 h 5"/>
                <a:gd name="T2" fmla="*/ 0 w 19"/>
                <a:gd name="T3" fmla="*/ 0 h 5"/>
                <a:gd name="T4" fmla="*/ 7 w 19"/>
                <a:gd name="T5" fmla="*/ 10 h 5"/>
                <a:gd name="T6" fmla="*/ 28 w 19"/>
                <a:gd name="T7" fmla="*/ 0 h 5"/>
                <a:gd name="T8" fmla="*/ 0 60000 65536"/>
                <a:gd name="T9" fmla="*/ 0 60000 65536"/>
                <a:gd name="T10" fmla="*/ 0 60000 65536"/>
                <a:gd name="T11" fmla="*/ 0 60000 65536"/>
                <a:gd name="T12" fmla="*/ 0 w 19"/>
                <a:gd name="T13" fmla="*/ 0 h 5"/>
                <a:gd name="T14" fmla="*/ 19 w 19"/>
                <a:gd name="T15" fmla="*/ 5 h 5"/>
              </a:gdLst>
              <a:ahLst/>
              <a:cxnLst>
                <a:cxn ang="T8">
                  <a:pos x="T0" y="T1"/>
                </a:cxn>
                <a:cxn ang="T9">
                  <a:pos x="T2" y="T3"/>
                </a:cxn>
                <a:cxn ang="T10">
                  <a:pos x="T4" y="T5"/>
                </a:cxn>
                <a:cxn ang="T11">
                  <a:pos x="T6" y="T7"/>
                </a:cxn>
              </a:cxnLst>
              <a:rect l="T12" t="T13" r="T14" b="T15"/>
              <a:pathLst>
                <a:path w="19" h="5">
                  <a:moveTo>
                    <a:pt x="19" y="0"/>
                  </a:moveTo>
                  <a:lnTo>
                    <a:pt x="0" y="0"/>
                  </a:lnTo>
                  <a:lnTo>
                    <a:pt x="5" y="5"/>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52" name="Freeform 132"/>
            <p:cNvSpPr>
              <a:spLocks/>
            </p:cNvSpPr>
            <p:nvPr/>
          </p:nvSpPr>
          <p:spPr bwMode="auto">
            <a:xfrm>
              <a:off x="2196" y="3398"/>
              <a:ext cx="23" cy="13"/>
            </a:xfrm>
            <a:custGeom>
              <a:avLst/>
              <a:gdLst>
                <a:gd name="T0" fmla="*/ 28 w 19"/>
                <a:gd name="T1" fmla="*/ 17 h 10"/>
                <a:gd name="T2" fmla="*/ 22 w 19"/>
                <a:gd name="T3" fmla="*/ 0 h 10"/>
                <a:gd name="T4" fmla="*/ 0 w 19"/>
                <a:gd name="T5" fmla="*/ 17 h 10"/>
                <a:gd name="T6" fmla="*/ 28 w 19"/>
                <a:gd name="T7" fmla="*/ 17 h 10"/>
                <a:gd name="T8" fmla="*/ 0 60000 65536"/>
                <a:gd name="T9" fmla="*/ 0 60000 65536"/>
                <a:gd name="T10" fmla="*/ 0 60000 65536"/>
                <a:gd name="T11" fmla="*/ 0 60000 65536"/>
                <a:gd name="T12" fmla="*/ 0 w 19"/>
                <a:gd name="T13" fmla="*/ 0 h 10"/>
                <a:gd name="T14" fmla="*/ 19 w 19"/>
                <a:gd name="T15" fmla="*/ 10 h 10"/>
              </a:gdLst>
              <a:ahLst/>
              <a:cxnLst>
                <a:cxn ang="T8">
                  <a:pos x="T0" y="T1"/>
                </a:cxn>
                <a:cxn ang="T9">
                  <a:pos x="T2" y="T3"/>
                </a:cxn>
                <a:cxn ang="T10">
                  <a:pos x="T4" y="T5"/>
                </a:cxn>
                <a:cxn ang="T11">
                  <a:pos x="T6" y="T7"/>
                </a:cxn>
              </a:cxnLst>
              <a:rect l="T12" t="T13" r="T14" b="T15"/>
              <a:pathLst>
                <a:path w="19" h="10">
                  <a:moveTo>
                    <a:pt x="19" y="10"/>
                  </a:moveTo>
                  <a:lnTo>
                    <a:pt x="15" y="0"/>
                  </a:lnTo>
                  <a:lnTo>
                    <a:pt x="0" y="10"/>
                  </a:lnTo>
                  <a:lnTo>
                    <a:pt x="19"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53" name="Freeform 133"/>
            <p:cNvSpPr>
              <a:spLocks/>
            </p:cNvSpPr>
            <p:nvPr/>
          </p:nvSpPr>
          <p:spPr bwMode="auto">
            <a:xfrm>
              <a:off x="2219" y="3411"/>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54" name="Freeform 134"/>
            <p:cNvSpPr>
              <a:spLocks/>
            </p:cNvSpPr>
            <p:nvPr/>
          </p:nvSpPr>
          <p:spPr bwMode="auto">
            <a:xfrm>
              <a:off x="2214" y="3398"/>
              <a:ext cx="23" cy="13"/>
            </a:xfrm>
            <a:custGeom>
              <a:avLst/>
              <a:gdLst>
                <a:gd name="T0" fmla="*/ 28 w 19"/>
                <a:gd name="T1" fmla="*/ 0 h 10"/>
                <a:gd name="T2" fmla="*/ 0 w 19"/>
                <a:gd name="T3" fmla="*/ 0 h 10"/>
                <a:gd name="T4" fmla="*/ 6 w 19"/>
                <a:gd name="T5" fmla="*/ 17 h 10"/>
                <a:gd name="T6" fmla="*/ 28 w 19"/>
                <a:gd name="T7" fmla="*/ 0 h 10"/>
                <a:gd name="T8" fmla="*/ 0 60000 65536"/>
                <a:gd name="T9" fmla="*/ 0 60000 65536"/>
                <a:gd name="T10" fmla="*/ 0 60000 65536"/>
                <a:gd name="T11" fmla="*/ 0 60000 65536"/>
                <a:gd name="T12" fmla="*/ 0 w 19"/>
                <a:gd name="T13" fmla="*/ 0 h 10"/>
                <a:gd name="T14" fmla="*/ 19 w 19"/>
                <a:gd name="T15" fmla="*/ 10 h 10"/>
              </a:gdLst>
              <a:ahLst/>
              <a:cxnLst>
                <a:cxn ang="T8">
                  <a:pos x="T0" y="T1"/>
                </a:cxn>
                <a:cxn ang="T9">
                  <a:pos x="T2" y="T3"/>
                </a:cxn>
                <a:cxn ang="T10">
                  <a:pos x="T4" y="T5"/>
                </a:cxn>
                <a:cxn ang="T11">
                  <a:pos x="T6" y="T7"/>
                </a:cxn>
              </a:cxnLst>
              <a:rect l="T12" t="T13" r="T14" b="T15"/>
              <a:pathLst>
                <a:path w="19" h="10">
                  <a:moveTo>
                    <a:pt x="19" y="0"/>
                  </a:moveTo>
                  <a:lnTo>
                    <a:pt x="0" y="0"/>
                  </a:lnTo>
                  <a:lnTo>
                    <a:pt x="4" y="10"/>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55" name="Freeform 135"/>
            <p:cNvSpPr>
              <a:spLocks/>
            </p:cNvSpPr>
            <p:nvPr/>
          </p:nvSpPr>
          <p:spPr bwMode="auto">
            <a:xfrm>
              <a:off x="2214" y="3391"/>
              <a:ext cx="23" cy="7"/>
            </a:xfrm>
            <a:custGeom>
              <a:avLst/>
              <a:gdLst>
                <a:gd name="T0" fmla="*/ 28 w 19"/>
                <a:gd name="T1" fmla="*/ 10 h 5"/>
                <a:gd name="T2" fmla="*/ 21 w 19"/>
                <a:gd name="T3" fmla="*/ 0 h 5"/>
                <a:gd name="T4" fmla="*/ 0 w 19"/>
                <a:gd name="T5" fmla="*/ 10 h 5"/>
                <a:gd name="T6" fmla="*/ 28 w 19"/>
                <a:gd name="T7" fmla="*/ 10 h 5"/>
                <a:gd name="T8" fmla="*/ 0 60000 65536"/>
                <a:gd name="T9" fmla="*/ 0 60000 65536"/>
                <a:gd name="T10" fmla="*/ 0 60000 65536"/>
                <a:gd name="T11" fmla="*/ 0 60000 65536"/>
                <a:gd name="T12" fmla="*/ 0 w 19"/>
                <a:gd name="T13" fmla="*/ 0 h 5"/>
                <a:gd name="T14" fmla="*/ 19 w 19"/>
                <a:gd name="T15" fmla="*/ 5 h 5"/>
              </a:gdLst>
              <a:ahLst/>
              <a:cxnLst>
                <a:cxn ang="T8">
                  <a:pos x="T0" y="T1"/>
                </a:cxn>
                <a:cxn ang="T9">
                  <a:pos x="T2" y="T3"/>
                </a:cxn>
                <a:cxn ang="T10">
                  <a:pos x="T4" y="T5"/>
                </a:cxn>
                <a:cxn ang="T11">
                  <a:pos x="T6" y="T7"/>
                </a:cxn>
              </a:cxnLst>
              <a:rect l="T12" t="T13" r="T14" b="T15"/>
              <a:pathLst>
                <a:path w="19" h="5">
                  <a:moveTo>
                    <a:pt x="19" y="5"/>
                  </a:moveTo>
                  <a:lnTo>
                    <a:pt x="14" y="0"/>
                  </a:lnTo>
                  <a:lnTo>
                    <a:pt x="0" y="5"/>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56" name="Freeform 136"/>
            <p:cNvSpPr>
              <a:spLocks/>
            </p:cNvSpPr>
            <p:nvPr/>
          </p:nvSpPr>
          <p:spPr bwMode="auto">
            <a:xfrm>
              <a:off x="2237" y="3391"/>
              <a:ext cx="2" cy="7"/>
            </a:xfrm>
            <a:custGeom>
              <a:avLst/>
              <a:gdLst>
                <a:gd name="T0" fmla="*/ 0 w 2"/>
                <a:gd name="T1" fmla="*/ 10 h 5"/>
                <a:gd name="T2" fmla="*/ 0 w 2"/>
                <a:gd name="T3" fmla="*/ 10 h 5"/>
                <a:gd name="T4" fmla="*/ 0 w 2"/>
                <a:gd name="T5" fmla="*/ 0 h 5"/>
                <a:gd name="T6" fmla="*/ 0 w 2"/>
                <a:gd name="T7" fmla="*/ 10 h 5"/>
                <a:gd name="T8" fmla="*/ 0 60000 65536"/>
                <a:gd name="T9" fmla="*/ 0 60000 65536"/>
                <a:gd name="T10" fmla="*/ 0 60000 65536"/>
                <a:gd name="T11" fmla="*/ 0 60000 65536"/>
                <a:gd name="T12" fmla="*/ 0 w 2"/>
                <a:gd name="T13" fmla="*/ 0 h 5"/>
                <a:gd name="T14" fmla="*/ 2 w 2"/>
                <a:gd name="T15" fmla="*/ 5 h 5"/>
              </a:gdLst>
              <a:ahLst/>
              <a:cxnLst>
                <a:cxn ang="T8">
                  <a:pos x="T0" y="T1"/>
                </a:cxn>
                <a:cxn ang="T9">
                  <a:pos x="T2" y="T3"/>
                </a:cxn>
                <a:cxn ang="T10">
                  <a:pos x="T4" y="T5"/>
                </a:cxn>
                <a:cxn ang="T11">
                  <a:pos x="T6" y="T7"/>
                </a:cxn>
              </a:cxnLst>
              <a:rect l="T12" t="T13" r="T14" b="T15"/>
              <a:pathLst>
                <a:path w="2"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57" name="Freeform 137"/>
            <p:cNvSpPr>
              <a:spLocks/>
            </p:cNvSpPr>
            <p:nvPr/>
          </p:nvSpPr>
          <p:spPr bwMode="auto">
            <a:xfrm>
              <a:off x="2237" y="3398"/>
              <a:ext cx="2" cy="1"/>
            </a:xfrm>
            <a:custGeom>
              <a:avLst/>
              <a:gdLst>
                <a:gd name="T0" fmla="*/ 0 w 2"/>
                <a:gd name="T1" fmla="*/ 0 h 1"/>
                <a:gd name="T2" fmla="*/ 0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58" name="Freeform 138"/>
            <p:cNvSpPr>
              <a:spLocks/>
            </p:cNvSpPr>
            <p:nvPr/>
          </p:nvSpPr>
          <p:spPr bwMode="auto">
            <a:xfrm>
              <a:off x="2231" y="3386"/>
              <a:ext cx="23" cy="12"/>
            </a:xfrm>
            <a:custGeom>
              <a:avLst/>
              <a:gdLst>
                <a:gd name="T0" fmla="*/ 28 w 19"/>
                <a:gd name="T1" fmla="*/ 0 h 9"/>
                <a:gd name="T2" fmla="*/ 0 w 19"/>
                <a:gd name="T3" fmla="*/ 7 h 9"/>
                <a:gd name="T4" fmla="*/ 7 w 19"/>
                <a:gd name="T5" fmla="*/ 16 h 9"/>
                <a:gd name="T6" fmla="*/ 28 w 19"/>
                <a:gd name="T7" fmla="*/ 0 h 9"/>
                <a:gd name="T8" fmla="*/ 0 60000 65536"/>
                <a:gd name="T9" fmla="*/ 0 60000 65536"/>
                <a:gd name="T10" fmla="*/ 0 60000 65536"/>
                <a:gd name="T11" fmla="*/ 0 60000 65536"/>
                <a:gd name="T12" fmla="*/ 0 w 19"/>
                <a:gd name="T13" fmla="*/ 0 h 9"/>
                <a:gd name="T14" fmla="*/ 19 w 19"/>
                <a:gd name="T15" fmla="*/ 9 h 9"/>
              </a:gdLst>
              <a:ahLst/>
              <a:cxnLst>
                <a:cxn ang="T8">
                  <a:pos x="T0" y="T1"/>
                </a:cxn>
                <a:cxn ang="T9">
                  <a:pos x="T2" y="T3"/>
                </a:cxn>
                <a:cxn ang="T10">
                  <a:pos x="T4" y="T5"/>
                </a:cxn>
                <a:cxn ang="T11">
                  <a:pos x="T6" y="T7"/>
                </a:cxn>
              </a:cxnLst>
              <a:rect l="T12" t="T13" r="T14" b="T15"/>
              <a:pathLst>
                <a:path w="19" h="9">
                  <a:moveTo>
                    <a:pt x="19" y="0"/>
                  </a:moveTo>
                  <a:lnTo>
                    <a:pt x="0" y="4"/>
                  </a:lnTo>
                  <a:lnTo>
                    <a:pt x="5" y="9"/>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59" name="Freeform 139"/>
            <p:cNvSpPr>
              <a:spLocks/>
            </p:cNvSpPr>
            <p:nvPr/>
          </p:nvSpPr>
          <p:spPr bwMode="auto">
            <a:xfrm>
              <a:off x="2231" y="3379"/>
              <a:ext cx="23" cy="12"/>
            </a:xfrm>
            <a:custGeom>
              <a:avLst/>
              <a:gdLst>
                <a:gd name="T0" fmla="*/ 28 w 19"/>
                <a:gd name="T1" fmla="*/ 9 h 9"/>
                <a:gd name="T2" fmla="*/ 15 w 19"/>
                <a:gd name="T3" fmla="*/ 0 h 9"/>
                <a:gd name="T4" fmla="*/ 0 w 19"/>
                <a:gd name="T5" fmla="*/ 16 h 9"/>
                <a:gd name="T6" fmla="*/ 28 w 19"/>
                <a:gd name="T7" fmla="*/ 9 h 9"/>
                <a:gd name="T8" fmla="*/ 0 60000 65536"/>
                <a:gd name="T9" fmla="*/ 0 60000 65536"/>
                <a:gd name="T10" fmla="*/ 0 60000 65536"/>
                <a:gd name="T11" fmla="*/ 0 60000 65536"/>
                <a:gd name="T12" fmla="*/ 0 w 19"/>
                <a:gd name="T13" fmla="*/ 0 h 9"/>
                <a:gd name="T14" fmla="*/ 19 w 19"/>
                <a:gd name="T15" fmla="*/ 9 h 9"/>
              </a:gdLst>
              <a:ahLst/>
              <a:cxnLst>
                <a:cxn ang="T8">
                  <a:pos x="T0" y="T1"/>
                </a:cxn>
                <a:cxn ang="T9">
                  <a:pos x="T2" y="T3"/>
                </a:cxn>
                <a:cxn ang="T10">
                  <a:pos x="T4" y="T5"/>
                </a:cxn>
                <a:cxn ang="T11">
                  <a:pos x="T6" y="T7"/>
                </a:cxn>
              </a:cxnLst>
              <a:rect l="T12" t="T13" r="T14" b="T15"/>
              <a:pathLst>
                <a:path w="19" h="9">
                  <a:moveTo>
                    <a:pt x="19" y="5"/>
                  </a:moveTo>
                  <a:lnTo>
                    <a:pt x="10" y="0"/>
                  </a:lnTo>
                  <a:lnTo>
                    <a:pt x="0" y="9"/>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60" name="Freeform 140"/>
            <p:cNvSpPr>
              <a:spLocks/>
            </p:cNvSpPr>
            <p:nvPr/>
          </p:nvSpPr>
          <p:spPr bwMode="auto">
            <a:xfrm>
              <a:off x="2250" y="3379"/>
              <a:ext cx="4" cy="7"/>
            </a:xfrm>
            <a:custGeom>
              <a:avLst/>
              <a:gdLst>
                <a:gd name="T0" fmla="*/ 4 w 4"/>
                <a:gd name="T1" fmla="*/ 10 h 5"/>
                <a:gd name="T2" fmla="*/ 4 w 4"/>
                <a:gd name="T3" fmla="*/ 10 h 5"/>
                <a:gd name="T4" fmla="*/ 0 w 4"/>
                <a:gd name="T5" fmla="*/ 0 h 5"/>
                <a:gd name="T6" fmla="*/ 4 w 4"/>
                <a:gd name="T7" fmla="*/ 10 h 5"/>
                <a:gd name="T8" fmla="*/ 0 60000 65536"/>
                <a:gd name="T9" fmla="*/ 0 60000 65536"/>
                <a:gd name="T10" fmla="*/ 0 60000 65536"/>
                <a:gd name="T11" fmla="*/ 0 60000 65536"/>
                <a:gd name="T12" fmla="*/ 0 w 4"/>
                <a:gd name="T13" fmla="*/ 0 h 5"/>
                <a:gd name="T14" fmla="*/ 4 w 4"/>
                <a:gd name="T15" fmla="*/ 5 h 5"/>
              </a:gdLst>
              <a:ahLst/>
              <a:cxnLst>
                <a:cxn ang="T8">
                  <a:pos x="T0" y="T1"/>
                </a:cxn>
                <a:cxn ang="T9">
                  <a:pos x="T2" y="T3"/>
                </a:cxn>
                <a:cxn ang="T10">
                  <a:pos x="T4" y="T5"/>
                </a:cxn>
                <a:cxn ang="T11">
                  <a:pos x="T6" y="T7"/>
                </a:cxn>
              </a:cxnLst>
              <a:rect l="T12" t="T13" r="T14" b="T15"/>
              <a:pathLst>
                <a:path w="4" h="5">
                  <a:moveTo>
                    <a:pt x="4" y="5"/>
                  </a:moveTo>
                  <a:lnTo>
                    <a:pt x="4" y="5"/>
                  </a:lnTo>
                  <a:lnTo>
                    <a:pt x="0" y="0"/>
                  </a:lnTo>
                  <a:lnTo>
                    <a:pt x="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61" name="Freeform 141"/>
            <p:cNvSpPr>
              <a:spLocks/>
            </p:cNvSpPr>
            <p:nvPr/>
          </p:nvSpPr>
          <p:spPr bwMode="auto">
            <a:xfrm>
              <a:off x="2254" y="3386"/>
              <a:ext cx="2" cy="1"/>
            </a:xfrm>
            <a:custGeom>
              <a:avLst/>
              <a:gdLst>
                <a:gd name="T0" fmla="*/ 0 w 2"/>
                <a:gd name="T1" fmla="*/ 0 h 1"/>
                <a:gd name="T2" fmla="*/ 0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62" name="Freeform 142"/>
            <p:cNvSpPr>
              <a:spLocks/>
            </p:cNvSpPr>
            <p:nvPr/>
          </p:nvSpPr>
          <p:spPr bwMode="auto">
            <a:xfrm>
              <a:off x="2243" y="3372"/>
              <a:ext cx="24" cy="14"/>
            </a:xfrm>
            <a:custGeom>
              <a:avLst/>
              <a:gdLst>
                <a:gd name="T0" fmla="*/ 30 w 19"/>
                <a:gd name="T1" fmla="*/ 0 h 10"/>
                <a:gd name="T2" fmla="*/ 0 w 19"/>
                <a:gd name="T3" fmla="*/ 10 h 10"/>
                <a:gd name="T4" fmla="*/ 14 w 19"/>
                <a:gd name="T5" fmla="*/ 20 h 10"/>
                <a:gd name="T6" fmla="*/ 30 w 19"/>
                <a:gd name="T7" fmla="*/ 0 h 10"/>
                <a:gd name="T8" fmla="*/ 0 60000 65536"/>
                <a:gd name="T9" fmla="*/ 0 60000 65536"/>
                <a:gd name="T10" fmla="*/ 0 60000 65536"/>
                <a:gd name="T11" fmla="*/ 0 60000 65536"/>
                <a:gd name="T12" fmla="*/ 0 w 19"/>
                <a:gd name="T13" fmla="*/ 0 h 10"/>
                <a:gd name="T14" fmla="*/ 19 w 19"/>
                <a:gd name="T15" fmla="*/ 10 h 10"/>
              </a:gdLst>
              <a:ahLst/>
              <a:cxnLst>
                <a:cxn ang="T8">
                  <a:pos x="T0" y="T1"/>
                </a:cxn>
                <a:cxn ang="T9">
                  <a:pos x="T2" y="T3"/>
                </a:cxn>
                <a:cxn ang="T10">
                  <a:pos x="T4" y="T5"/>
                </a:cxn>
                <a:cxn ang="T11">
                  <a:pos x="T6" y="T7"/>
                </a:cxn>
              </a:cxnLst>
              <a:rect l="T12" t="T13" r="T14" b="T15"/>
              <a:pathLst>
                <a:path w="19" h="10">
                  <a:moveTo>
                    <a:pt x="19" y="0"/>
                  </a:moveTo>
                  <a:lnTo>
                    <a:pt x="0" y="5"/>
                  </a:lnTo>
                  <a:lnTo>
                    <a:pt x="9" y="10"/>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63" name="Freeform 143"/>
            <p:cNvSpPr>
              <a:spLocks/>
            </p:cNvSpPr>
            <p:nvPr/>
          </p:nvSpPr>
          <p:spPr bwMode="auto">
            <a:xfrm>
              <a:off x="2243" y="3366"/>
              <a:ext cx="24" cy="13"/>
            </a:xfrm>
            <a:custGeom>
              <a:avLst/>
              <a:gdLst>
                <a:gd name="T0" fmla="*/ 30 w 19"/>
                <a:gd name="T1" fmla="*/ 9 h 10"/>
                <a:gd name="T2" fmla="*/ 23 w 19"/>
                <a:gd name="T3" fmla="*/ 0 h 10"/>
                <a:gd name="T4" fmla="*/ 0 w 19"/>
                <a:gd name="T5" fmla="*/ 17 h 10"/>
                <a:gd name="T6" fmla="*/ 30 w 19"/>
                <a:gd name="T7" fmla="*/ 9 h 10"/>
                <a:gd name="T8" fmla="*/ 0 60000 65536"/>
                <a:gd name="T9" fmla="*/ 0 60000 65536"/>
                <a:gd name="T10" fmla="*/ 0 60000 65536"/>
                <a:gd name="T11" fmla="*/ 0 60000 65536"/>
                <a:gd name="T12" fmla="*/ 0 w 19"/>
                <a:gd name="T13" fmla="*/ 0 h 10"/>
                <a:gd name="T14" fmla="*/ 19 w 19"/>
                <a:gd name="T15" fmla="*/ 10 h 10"/>
              </a:gdLst>
              <a:ahLst/>
              <a:cxnLst>
                <a:cxn ang="T8">
                  <a:pos x="T0" y="T1"/>
                </a:cxn>
                <a:cxn ang="T9">
                  <a:pos x="T2" y="T3"/>
                </a:cxn>
                <a:cxn ang="T10">
                  <a:pos x="T4" y="T5"/>
                </a:cxn>
                <a:cxn ang="T11">
                  <a:pos x="T6" y="T7"/>
                </a:cxn>
              </a:cxnLst>
              <a:rect l="T12" t="T13" r="T14" b="T15"/>
              <a:pathLst>
                <a:path w="19" h="10">
                  <a:moveTo>
                    <a:pt x="19" y="5"/>
                  </a:moveTo>
                  <a:lnTo>
                    <a:pt x="14" y="0"/>
                  </a:lnTo>
                  <a:lnTo>
                    <a:pt x="0" y="10"/>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64" name="Freeform 144"/>
            <p:cNvSpPr>
              <a:spLocks/>
            </p:cNvSpPr>
            <p:nvPr/>
          </p:nvSpPr>
          <p:spPr bwMode="auto">
            <a:xfrm>
              <a:off x="2267" y="3366"/>
              <a:ext cx="1" cy="6"/>
            </a:xfrm>
            <a:custGeom>
              <a:avLst/>
              <a:gdLst>
                <a:gd name="T0" fmla="*/ 0 w 1"/>
                <a:gd name="T1" fmla="*/ 7 h 5"/>
                <a:gd name="T2" fmla="*/ 0 w 1"/>
                <a:gd name="T3" fmla="*/ 7 h 5"/>
                <a:gd name="T4" fmla="*/ 0 w 1"/>
                <a:gd name="T5" fmla="*/ 0 h 5"/>
                <a:gd name="T6" fmla="*/ 0 w 1"/>
                <a:gd name="T7" fmla="*/ 7 h 5"/>
                <a:gd name="T8" fmla="*/ 0 60000 65536"/>
                <a:gd name="T9" fmla="*/ 0 60000 65536"/>
                <a:gd name="T10" fmla="*/ 0 60000 65536"/>
                <a:gd name="T11" fmla="*/ 0 60000 65536"/>
                <a:gd name="T12" fmla="*/ 0 w 1"/>
                <a:gd name="T13" fmla="*/ 0 h 5"/>
                <a:gd name="T14" fmla="*/ 1 w 1"/>
                <a:gd name="T15" fmla="*/ 5 h 5"/>
              </a:gdLst>
              <a:ahLst/>
              <a:cxnLst>
                <a:cxn ang="T8">
                  <a:pos x="T0" y="T1"/>
                </a:cxn>
                <a:cxn ang="T9">
                  <a:pos x="T2" y="T3"/>
                </a:cxn>
                <a:cxn ang="T10">
                  <a:pos x="T4" y="T5"/>
                </a:cxn>
                <a:cxn ang="T11">
                  <a:pos x="T6" y="T7"/>
                </a:cxn>
              </a:cxnLst>
              <a:rect l="T12" t="T13" r="T14" b="T15"/>
              <a:pathLst>
                <a:path w="1"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65" name="Freeform 145"/>
            <p:cNvSpPr>
              <a:spLocks/>
            </p:cNvSpPr>
            <p:nvPr/>
          </p:nvSpPr>
          <p:spPr bwMode="auto">
            <a:xfrm>
              <a:off x="2267" y="3372"/>
              <a:ext cx="1" cy="2"/>
            </a:xfrm>
            <a:custGeom>
              <a:avLst/>
              <a:gdLst>
                <a:gd name="T0" fmla="*/ 0 w 1"/>
                <a:gd name="T1" fmla="*/ 0 h 2"/>
                <a:gd name="T2" fmla="*/ 0 w 1"/>
                <a:gd name="T3" fmla="*/ 0 h 2"/>
                <a:gd name="T4" fmla="*/ 0 w 1"/>
                <a:gd name="T5" fmla="*/ 0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66" name="Freeform 146"/>
            <p:cNvSpPr>
              <a:spLocks/>
            </p:cNvSpPr>
            <p:nvPr/>
          </p:nvSpPr>
          <p:spPr bwMode="auto">
            <a:xfrm>
              <a:off x="2261" y="3359"/>
              <a:ext cx="24" cy="13"/>
            </a:xfrm>
            <a:custGeom>
              <a:avLst/>
              <a:gdLst>
                <a:gd name="T0" fmla="*/ 29 w 20"/>
                <a:gd name="T1" fmla="*/ 0 h 10"/>
                <a:gd name="T2" fmla="*/ 0 w 20"/>
                <a:gd name="T3" fmla="*/ 9 h 10"/>
                <a:gd name="T4" fmla="*/ 7 w 20"/>
                <a:gd name="T5" fmla="*/ 17 h 10"/>
                <a:gd name="T6" fmla="*/ 29 w 20"/>
                <a:gd name="T7" fmla="*/ 0 h 10"/>
                <a:gd name="T8" fmla="*/ 0 60000 65536"/>
                <a:gd name="T9" fmla="*/ 0 60000 65536"/>
                <a:gd name="T10" fmla="*/ 0 60000 65536"/>
                <a:gd name="T11" fmla="*/ 0 60000 65536"/>
                <a:gd name="T12" fmla="*/ 0 w 20"/>
                <a:gd name="T13" fmla="*/ 0 h 10"/>
                <a:gd name="T14" fmla="*/ 20 w 20"/>
                <a:gd name="T15" fmla="*/ 10 h 10"/>
              </a:gdLst>
              <a:ahLst/>
              <a:cxnLst>
                <a:cxn ang="T8">
                  <a:pos x="T0" y="T1"/>
                </a:cxn>
                <a:cxn ang="T9">
                  <a:pos x="T2" y="T3"/>
                </a:cxn>
                <a:cxn ang="T10">
                  <a:pos x="T4" y="T5"/>
                </a:cxn>
                <a:cxn ang="T11">
                  <a:pos x="T6" y="T7"/>
                </a:cxn>
              </a:cxnLst>
              <a:rect l="T12" t="T13" r="T14" b="T15"/>
              <a:pathLst>
                <a:path w="20" h="10">
                  <a:moveTo>
                    <a:pt x="20" y="0"/>
                  </a:moveTo>
                  <a:lnTo>
                    <a:pt x="0" y="5"/>
                  </a:lnTo>
                  <a:lnTo>
                    <a:pt x="5" y="10"/>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67" name="Freeform 147"/>
            <p:cNvSpPr>
              <a:spLocks/>
            </p:cNvSpPr>
            <p:nvPr/>
          </p:nvSpPr>
          <p:spPr bwMode="auto">
            <a:xfrm>
              <a:off x="2261" y="3347"/>
              <a:ext cx="24" cy="19"/>
            </a:xfrm>
            <a:custGeom>
              <a:avLst/>
              <a:gdLst>
                <a:gd name="T0" fmla="*/ 29 w 20"/>
                <a:gd name="T1" fmla="*/ 16 h 14"/>
                <a:gd name="T2" fmla="*/ 22 w 20"/>
                <a:gd name="T3" fmla="*/ 0 h 14"/>
                <a:gd name="T4" fmla="*/ 0 w 20"/>
                <a:gd name="T5" fmla="*/ 26 h 14"/>
                <a:gd name="T6" fmla="*/ 29 w 20"/>
                <a:gd name="T7" fmla="*/ 16 h 14"/>
                <a:gd name="T8" fmla="*/ 0 60000 65536"/>
                <a:gd name="T9" fmla="*/ 0 60000 65536"/>
                <a:gd name="T10" fmla="*/ 0 60000 65536"/>
                <a:gd name="T11" fmla="*/ 0 60000 65536"/>
                <a:gd name="T12" fmla="*/ 0 w 20"/>
                <a:gd name="T13" fmla="*/ 0 h 14"/>
                <a:gd name="T14" fmla="*/ 20 w 20"/>
                <a:gd name="T15" fmla="*/ 14 h 14"/>
              </a:gdLst>
              <a:ahLst/>
              <a:cxnLst>
                <a:cxn ang="T8">
                  <a:pos x="T0" y="T1"/>
                </a:cxn>
                <a:cxn ang="T9">
                  <a:pos x="T2" y="T3"/>
                </a:cxn>
                <a:cxn ang="T10">
                  <a:pos x="T4" y="T5"/>
                </a:cxn>
                <a:cxn ang="T11">
                  <a:pos x="T6" y="T7"/>
                </a:cxn>
              </a:cxnLst>
              <a:rect l="T12" t="T13" r="T14" b="T15"/>
              <a:pathLst>
                <a:path w="20" h="14">
                  <a:moveTo>
                    <a:pt x="20" y="9"/>
                  </a:moveTo>
                  <a:lnTo>
                    <a:pt x="15" y="0"/>
                  </a:lnTo>
                  <a:lnTo>
                    <a:pt x="0" y="14"/>
                  </a:lnTo>
                  <a:lnTo>
                    <a:pt x="20" y="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68" name="Freeform 148"/>
            <p:cNvSpPr>
              <a:spLocks/>
            </p:cNvSpPr>
            <p:nvPr/>
          </p:nvSpPr>
          <p:spPr bwMode="auto">
            <a:xfrm>
              <a:off x="2285" y="3352"/>
              <a:ext cx="1" cy="7"/>
            </a:xfrm>
            <a:custGeom>
              <a:avLst/>
              <a:gdLst>
                <a:gd name="T0" fmla="*/ 0 w 1"/>
                <a:gd name="T1" fmla="*/ 10 h 5"/>
                <a:gd name="T2" fmla="*/ 0 w 1"/>
                <a:gd name="T3" fmla="*/ 10 h 5"/>
                <a:gd name="T4" fmla="*/ 0 w 1"/>
                <a:gd name="T5" fmla="*/ 0 h 5"/>
                <a:gd name="T6" fmla="*/ 0 w 1"/>
                <a:gd name="T7" fmla="*/ 10 h 5"/>
                <a:gd name="T8" fmla="*/ 0 60000 65536"/>
                <a:gd name="T9" fmla="*/ 0 60000 65536"/>
                <a:gd name="T10" fmla="*/ 0 60000 65536"/>
                <a:gd name="T11" fmla="*/ 0 60000 65536"/>
                <a:gd name="T12" fmla="*/ 0 w 1"/>
                <a:gd name="T13" fmla="*/ 0 h 5"/>
                <a:gd name="T14" fmla="*/ 1 w 1"/>
                <a:gd name="T15" fmla="*/ 5 h 5"/>
              </a:gdLst>
              <a:ahLst/>
              <a:cxnLst>
                <a:cxn ang="T8">
                  <a:pos x="T0" y="T1"/>
                </a:cxn>
                <a:cxn ang="T9">
                  <a:pos x="T2" y="T3"/>
                </a:cxn>
                <a:cxn ang="T10">
                  <a:pos x="T4" y="T5"/>
                </a:cxn>
                <a:cxn ang="T11">
                  <a:pos x="T6" y="T7"/>
                </a:cxn>
              </a:cxnLst>
              <a:rect l="T12" t="T13" r="T14" b="T15"/>
              <a:pathLst>
                <a:path w="1"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69" name="Freeform 149"/>
            <p:cNvSpPr>
              <a:spLocks/>
            </p:cNvSpPr>
            <p:nvPr/>
          </p:nvSpPr>
          <p:spPr bwMode="auto">
            <a:xfrm>
              <a:off x="2285" y="3359"/>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70" name="Freeform 150"/>
            <p:cNvSpPr>
              <a:spLocks/>
            </p:cNvSpPr>
            <p:nvPr/>
          </p:nvSpPr>
          <p:spPr bwMode="auto">
            <a:xfrm>
              <a:off x="2279" y="3341"/>
              <a:ext cx="23" cy="18"/>
            </a:xfrm>
            <a:custGeom>
              <a:avLst/>
              <a:gdLst>
                <a:gd name="T0" fmla="*/ 28 w 19"/>
                <a:gd name="T1" fmla="*/ 0 h 14"/>
                <a:gd name="T2" fmla="*/ 0 w 19"/>
                <a:gd name="T3" fmla="*/ 15 h 14"/>
                <a:gd name="T4" fmla="*/ 7 w 19"/>
                <a:gd name="T5" fmla="*/ 23 h 14"/>
                <a:gd name="T6" fmla="*/ 28 w 19"/>
                <a:gd name="T7" fmla="*/ 0 h 14"/>
                <a:gd name="T8" fmla="*/ 0 60000 65536"/>
                <a:gd name="T9" fmla="*/ 0 60000 65536"/>
                <a:gd name="T10" fmla="*/ 0 60000 65536"/>
                <a:gd name="T11" fmla="*/ 0 60000 65536"/>
                <a:gd name="T12" fmla="*/ 0 w 19"/>
                <a:gd name="T13" fmla="*/ 0 h 14"/>
                <a:gd name="T14" fmla="*/ 19 w 19"/>
                <a:gd name="T15" fmla="*/ 14 h 14"/>
              </a:gdLst>
              <a:ahLst/>
              <a:cxnLst>
                <a:cxn ang="T8">
                  <a:pos x="T0" y="T1"/>
                </a:cxn>
                <a:cxn ang="T9">
                  <a:pos x="T2" y="T3"/>
                </a:cxn>
                <a:cxn ang="T10">
                  <a:pos x="T4" y="T5"/>
                </a:cxn>
                <a:cxn ang="T11">
                  <a:pos x="T6" y="T7"/>
                </a:cxn>
              </a:cxnLst>
              <a:rect l="T12" t="T13" r="T14" b="T15"/>
              <a:pathLst>
                <a:path w="19" h="14">
                  <a:moveTo>
                    <a:pt x="19" y="0"/>
                  </a:moveTo>
                  <a:lnTo>
                    <a:pt x="0" y="9"/>
                  </a:lnTo>
                  <a:lnTo>
                    <a:pt x="5" y="14"/>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71" name="Freeform 151"/>
            <p:cNvSpPr>
              <a:spLocks/>
            </p:cNvSpPr>
            <p:nvPr/>
          </p:nvSpPr>
          <p:spPr bwMode="auto">
            <a:xfrm>
              <a:off x="2279" y="3334"/>
              <a:ext cx="23" cy="18"/>
            </a:xfrm>
            <a:custGeom>
              <a:avLst/>
              <a:gdLst>
                <a:gd name="T0" fmla="*/ 28 w 19"/>
                <a:gd name="T1" fmla="*/ 8 h 14"/>
                <a:gd name="T2" fmla="*/ 15 w 19"/>
                <a:gd name="T3" fmla="*/ 0 h 14"/>
                <a:gd name="T4" fmla="*/ 0 w 19"/>
                <a:gd name="T5" fmla="*/ 23 h 14"/>
                <a:gd name="T6" fmla="*/ 28 w 19"/>
                <a:gd name="T7" fmla="*/ 8 h 14"/>
                <a:gd name="T8" fmla="*/ 0 60000 65536"/>
                <a:gd name="T9" fmla="*/ 0 60000 65536"/>
                <a:gd name="T10" fmla="*/ 0 60000 65536"/>
                <a:gd name="T11" fmla="*/ 0 60000 65536"/>
                <a:gd name="T12" fmla="*/ 0 w 19"/>
                <a:gd name="T13" fmla="*/ 0 h 14"/>
                <a:gd name="T14" fmla="*/ 19 w 19"/>
                <a:gd name="T15" fmla="*/ 14 h 14"/>
              </a:gdLst>
              <a:ahLst/>
              <a:cxnLst>
                <a:cxn ang="T8">
                  <a:pos x="T0" y="T1"/>
                </a:cxn>
                <a:cxn ang="T9">
                  <a:pos x="T2" y="T3"/>
                </a:cxn>
                <a:cxn ang="T10">
                  <a:pos x="T4" y="T5"/>
                </a:cxn>
                <a:cxn ang="T11">
                  <a:pos x="T6" y="T7"/>
                </a:cxn>
              </a:cxnLst>
              <a:rect l="T12" t="T13" r="T14" b="T15"/>
              <a:pathLst>
                <a:path w="19" h="14">
                  <a:moveTo>
                    <a:pt x="19" y="5"/>
                  </a:moveTo>
                  <a:lnTo>
                    <a:pt x="10" y="0"/>
                  </a:lnTo>
                  <a:lnTo>
                    <a:pt x="0" y="14"/>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72" name="Freeform 152"/>
            <p:cNvSpPr>
              <a:spLocks/>
            </p:cNvSpPr>
            <p:nvPr/>
          </p:nvSpPr>
          <p:spPr bwMode="auto">
            <a:xfrm>
              <a:off x="2296" y="3334"/>
              <a:ext cx="6" cy="7"/>
            </a:xfrm>
            <a:custGeom>
              <a:avLst/>
              <a:gdLst>
                <a:gd name="T0" fmla="*/ 7 w 5"/>
                <a:gd name="T1" fmla="*/ 10 h 5"/>
                <a:gd name="T2" fmla="*/ 7 w 5"/>
                <a:gd name="T3" fmla="*/ 10 h 5"/>
                <a:gd name="T4" fmla="*/ 0 w 5"/>
                <a:gd name="T5" fmla="*/ 0 h 5"/>
                <a:gd name="T6" fmla="*/ 7 w 5"/>
                <a:gd name="T7" fmla="*/ 10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73" name="Freeform 153"/>
            <p:cNvSpPr>
              <a:spLocks/>
            </p:cNvSpPr>
            <p:nvPr/>
          </p:nvSpPr>
          <p:spPr bwMode="auto">
            <a:xfrm>
              <a:off x="2302" y="3341"/>
              <a:ext cx="2" cy="1"/>
            </a:xfrm>
            <a:custGeom>
              <a:avLst/>
              <a:gdLst>
                <a:gd name="T0" fmla="*/ 0 w 2"/>
                <a:gd name="T1" fmla="*/ 0 h 1"/>
                <a:gd name="T2" fmla="*/ 0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74" name="Freeform 154"/>
            <p:cNvSpPr>
              <a:spLocks/>
            </p:cNvSpPr>
            <p:nvPr/>
          </p:nvSpPr>
          <p:spPr bwMode="auto">
            <a:xfrm>
              <a:off x="2291" y="3321"/>
              <a:ext cx="24" cy="20"/>
            </a:xfrm>
            <a:custGeom>
              <a:avLst/>
              <a:gdLst>
                <a:gd name="T0" fmla="*/ 30 w 19"/>
                <a:gd name="T1" fmla="*/ 0 h 15"/>
                <a:gd name="T2" fmla="*/ 0 w 19"/>
                <a:gd name="T3" fmla="*/ 17 h 15"/>
                <a:gd name="T4" fmla="*/ 14 w 19"/>
                <a:gd name="T5" fmla="*/ 27 h 15"/>
                <a:gd name="T6" fmla="*/ 30 w 19"/>
                <a:gd name="T7" fmla="*/ 0 h 15"/>
                <a:gd name="T8" fmla="*/ 0 60000 65536"/>
                <a:gd name="T9" fmla="*/ 0 60000 65536"/>
                <a:gd name="T10" fmla="*/ 0 60000 65536"/>
                <a:gd name="T11" fmla="*/ 0 60000 65536"/>
                <a:gd name="T12" fmla="*/ 0 w 19"/>
                <a:gd name="T13" fmla="*/ 0 h 15"/>
                <a:gd name="T14" fmla="*/ 19 w 19"/>
                <a:gd name="T15" fmla="*/ 15 h 15"/>
              </a:gdLst>
              <a:ahLst/>
              <a:cxnLst>
                <a:cxn ang="T8">
                  <a:pos x="T0" y="T1"/>
                </a:cxn>
                <a:cxn ang="T9">
                  <a:pos x="T2" y="T3"/>
                </a:cxn>
                <a:cxn ang="T10">
                  <a:pos x="T4" y="T5"/>
                </a:cxn>
                <a:cxn ang="T11">
                  <a:pos x="T6" y="T7"/>
                </a:cxn>
              </a:cxnLst>
              <a:rect l="T12" t="T13" r="T14" b="T15"/>
              <a:pathLst>
                <a:path w="19" h="15">
                  <a:moveTo>
                    <a:pt x="19" y="0"/>
                  </a:moveTo>
                  <a:lnTo>
                    <a:pt x="0" y="10"/>
                  </a:lnTo>
                  <a:lnTo>
                    <a:pt x="9" y="15"/>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75" name="Freeform 155"/>
            <p:cNvSpPr>
              <a:spLocks/>
            </p:cNvSpPr>
            <p:nvPr/>
          </p:nvSpPr>
          <p:spPr bwMode="auto">
            <a:xfrm>
              <a:off x="2291" y="3314"/>
              <a:ext cx="24" cy="20"/>
            </a:xfrm>
            <a:custGeom>
              <a:avLst/>
              <a:gdLst>
                <a:gd name="T0" fmla="*/ 30 w 19"/>
                <a:gd name="T1" fmla="*/ 9 h 15"/>
                <a:gd name="T2" fmla="*/ 23 w 19"/>
                <a:gd name="T3" fmla="*/ 0 h 15"/>
                <a:gd name="T4" fmla="*/ 0 w 19"/>
                <a:gd name="T5" fmla="*/ 27 h 15"/>
                <a:gd name="T6" fmla="*/ 30 w 19"/>
                <a:gd name="T7" fmla="*/ 9 h 15"/>
                <a:gd name="T8" fmla="*/ 0 60000 65536"/>
                <a:gd name="T9" fmla="*/ 0 60000 65536"/>
                <a:gd name="T10" fmla="*/ 0 60000 65536"/>
                <a:gd name="T11" fmla="*/ 0 60000 65536"/>
                <a:gd name="T12" fmla="*/ 0 w 19"/>
                <a:gd name="T13" fmla="*/ 0 h 15"/>
                <a:gd name="T14" fmla="*/ 19 w 19"/>
                <a:gd name="T15" fmla="*/ 15 h 15"/>
              </a:gdLst>
              <a:ahLst/>
              <a:cxnLst>
                <a:cxn ang="T8">
                  <a:pos x="T0" y="T1"/>
                </a:cxn>
                <a:cxn ang="T9">
                  <a:pos x="T2" y="T3"/>
                </a:cxn>
                <a:cxn ang="T10">
                  <a:pos x="T4" y="T5"/>
                </a:cxn>
                <a:cxn ang="T11">
                  <a:pos x="T6" y="T7"/>
                </a:cxn>
              </a:cxnLst>
              <a:rect l="T12" t="T13" r="T14" b="T15"/>
              <a:pathLst>
                <a:path w="19" h="15">
                  <a:moveTo>
                    <a:pt x="19" y="5"/>
                  </a:moveTo>
                  <a:lnTo>
                    <a:pt x="14" y="0"/>
                  </a:lnTo>
                  <a:lnTo>
                    <a:pt x="0" y="15"/>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76" name="Freeform 156"/>
            <p:cNvSpPr>
              <a:spLocks/>
            </p:cNvSpPr>
            <p:nvPr/>
          </p:nvSpPr>
          <p:spPr bwMode="auto">
            <a:xfrm>
              <a:off x="2315" y="3314"/>
              <a:ext cx="1" cy="7"/>
            </a:xfrm>
            <a:custGeom>
              <a:avLst/>
              <a:gdLst>
                <a:gd name="T0" fmla="*/ 0 w 1"/>
                <a:gd name="T1" fmla="*/ 10 h 5"/>
                <a:gd name="T2" fmla="*/ 0 w 1"/>
                <a:gd name="T3" fmla="*/ 10 h 5"/>
                <a:gd name="T4" fmla="*/ 0 w 1"/>
                <a:gd name="T5" fmla="*/ 0 h 5"/>
                <a:gd name="T6" fmla="*/ 0 w 1"/>
                <a:gd name="T7" fmla="*/ 10 h 5"/>
                <a:gd name="T8" fmla="*/ 0 60000 65536"/>
                <a:gd name="T9" fmla="*/ 0 60000 65536"/>
                <a:gd name="T10" fmla="*/ 0 60000 65536"/>
                <a:gd name="T11" fmla="*/ 0 60000 65536"/>
                <a:gd name="T12" fmla="*/ 0 w 1"/>
                <a:gd name="T13" fmla="*/ 0 h 5"/>
                <a:gd name="T14" fmla="*/ 1 w 1"/>
                <a:gd name="T15" fmla="*/ 5 h 5"/>
              </a:gdLst>
              <a:ahLst/>
              <a:cxnLst>
                <a:cxn ang="T8">
                  <a:pos x="T0" y="T1"/>
                </a:cxn>
                <a:cxn ang="T9">
                  <a:pos x="T2" y="T3"/>
                </a:cxn>
                <a:cxn ang="T10">
                  <a:pos x="T4" y="T5"/>
                </a:cxn>
                <a:cxn ang="T11">
                  <a:pos x="T6" y="T7"/>
                </a:cxn>
              </a:cxnLst>
              <a:rect l="T12" t="T13" r="T14" b="T15"/>
              <a:pathLst>
                <a:path w="1"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64677" name="Group 157"/>
            <p:cNvGrpSpPr>
              <a:grpSpLocks/>
            </p:cNvGrpSpPr>
            <p:nvPr/>
          </p:nvGrpSpPr>
          <p:grpSpPr bwMode="auto">
            <a:xfrm>
              <a:off x="2309" y="1719"/>
              <a:ext cx="808" cy="1603"/>
              <a:chOff x="2621" y="1610"/>
              <a:chExt cx="658" cy="1205"/>
            </a:xfrm>
          </p:grpSpPr>
          <p:sp>
            <p:nvSpPr>
              <p:cNvPr id="64827" name="Freeform 158"/>
              <p:cNvSpPr>
                <a:spLocks/>
              </p:cNvSpPr>
              <p:nvPr/>
            </p:nvSpPr>
            <p:spPr bwMode="auto">
              <a:xfrm>
                <a:off x="2626" y="2814"/>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28" name="Freeform 159"/>
              <p:cNvSpPr>
                <a:spLocks/>
              </p:cNvSpPr>
              <p:nvPr/>
            </p:nvSpPr>
            <p:spPr bwMode="auto">
              <a:xfrm>
                <a:off x="2621" y="2800"/>
                <a:ext cx="19" cy="14"/>
              </a:xfrm>
              <a:custGeom>
                <a:avLst/>
                <a:gdLst>
                  <a:gd name="T0" fmla="*/ 19 w 19"/>
                  <a:gd name="T1" fmla="*/ 0 h 14"/>
                  <a:gd name="T2" fmla="*/ 0 w 19"/>
                  <a:gd name="T3" fmla="*/ 9 h 14"/>
                  <a:gd name="T4" fmla="*/ 5 w 19"/>
                  <a:gd name="T5" fmla="*/ 14 h 14"/>
                  <a:gd name="T6" fmla="*/ 19 w 19"/>
                  <a:gd name="T7" fmla="*/ 0 h 14"/>
                  <a:gd name="T8" fmla="*/ 0 60000 65536"/>
                  <a:gd name="T9" fmla="*/ 0 60000 65536"/>
                  <a:gd name="T10" fmla="*/ 0 60000 65536"/>
                  <a:gd name="T11" fmla="*/ 0 60000 65536"/>
                  <a:gd name="T12" fmla="*/ 0 w 19"/>
                  <a:gd name="T13" fmla="*/ 0 h 14"/>
                  <a:gd name="T14" fmla="*/ 19 w 19"/>
                  <a:gd name="T15" fmla="*/ 14 h 14"/>
                </a:gdLst>
                <a:ahLst/>
                <a:cxnLst>
                  <a:cxn ang="T8">
                    <a:pos x="T0" y="T1"/>
                  </a:cxn>
                  <a:cxn ang="T9">
                    <a:pos x="T2" y="T3"/>
                  </a:cxn>
                  <a:cxn ang="T10">
                    <a:pos x="T4" y="T5"/>
                  </a:cxn>
                  <a:cxn ang="T11">
                    <a:pos x="T6" y="T7"/>
                  </a:cxn>
                </a:cxnLst>
                <a:rect l="T12" t="T13" r="T14" b="T15"/>
                <a:pathLst>
                  <a:path w="19" h="14">
                    <a:moveTo>
                      <a:pt x="19" y="0"/>
                    </a:moveTo>
                    <a:lnTo>
                      <a:pt x="0" y="9"/>
                    </a:lnTo>
                    <a:lnTo>
                      <a:pt x="5" y="14"/>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29" name="Freeform 160"/>
              <p:cNvSpPr>
                <a:spLocks/>
              </p:cNvSpPr>
              <p:nvPr/>
            </p:nvSpPr>
            <p:spPr bwMode="auto">
              <a:xfrm>
                <a:off x="2621" y="2795"/>
                <a:ext cx="19" cy="14"/>
              </a:xfrm>
              <a:custGeom>
                <a:avLst/>
                <a:gdLst>
                  <a:gd name="T0" fmla="*/ 19 w 19"/>
                  <a:gd name="T1" fmla="*/ 5 h 14"/>
                  <a:gd name="T2" fmla="*/ 15 w 19"/>
                  <a:gd name="T3" fmla="*/ 0 h 14"/>
                  <a:gd name="T4" fmla="*/ 0 w 19"/>
                  <a:gd name="T5" fmla="*/ 14 h 14"/>
                  <a:gd name="T6" fmla="*/ 19 w 19"/>
                  <a:gd name="T7" fmla="*/ 5 h 14"/>
                  <a:gd name="T8" fmla="*/ 0 60000 65536"/>
                  <a:gd name="T9" fmla="*/ 0 60000 65536"/>
                  <a:gd name="T10" fmla="*/ 0 60000 65536"/>
                  <a:gd name="T11" fmla="*/ 0 60000 65536"/>
                  <a:gd name="T12" fmla="*/ 0 w 19"/>
                  <a:gd name="T13" fmla="*/ 0 h 14"/>
                  <a:gd name="T14" fmla="*/ 19 w 19"/>
                  <a:gd name="T15" fmla="*/ 14 h 14"/>
                </a:gdLst>
                <a:ahLst/>
                <a:cxnLst>
                  <a:cxn ang="T8">
                    <a:pos x="T0" y="T1"/>
                  </a:cxn>
                  <a:cxn ang="T9">
                    <a:pos x="T2" y="T3"/>
                  </a:cxn>
                  <a:cxn ang="T10">
                    <a:pos x="T4" y="T5"/>
                  </a:cxn>
                  <a:cxn ang="T11">
                    <a:pos x="T6" y="T7"/>
                  </a:cxn>
                </a:cxnLst>
                <a:rect l="T12" t="T13" r="T14" b="T15"/>
                <a:pathLst>
                  <a:path w="19" h="14">
                    <a:moveTo>
                      <a:pt x="19" y="5"/>
                    </a:moveTo>
                    <a:lnTo>
                      <a:pt x="15" y="0"/>
                    </a:lnTo>
                    <a:lnTo>
                      <a:pt x="0" y="14"/>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30" name="Freeform 161"/>
              <p:cNvSpPr>
                <a:spLocks/>
              </p:cNvSpPr>
              <p:nvPr/>
            </p:nvSpPr>
            <p:spPr bwMode="auto">
              <a:xfrm>
                <a:off x="2640" y="2795"/>
                <a:ext cx="1" cy="5"/>
              </a:xfrm>
              <a:custGeom>
                <a:avLst/>
                <a:gdLst>
                  <a:gd name="T0" fmla="*/ 0 w 1"/>
                  <a:gd name="T1" fmla="*/ 5 h 5"/>
                  <a:gd name="T2" fmla="*/ 0 w 1"/>
                  <a:gd name="T3" fmla="*/ 5 h 5"/>
                  <a:gd name="T4" fmla="*/ 0 w 1"/>
                  <a:gd name="T5" fmla="*/ 0 h 5"/>
                  <a:gd name="T6" fmla="*/ 0 w 1"/>
                  <a:gd name="T7" fmla="*/ 5 h 5"/>
                  <a:gd name="T8" fmla="*/ 0 60000 65536"/>
                  <a:gd name="T9" fmla="*/ 0 60000 65536"/>
                  <a:gd name="T10" fmla="*/ 0 60000 65536"/>
                  <a:gd name="T11" fmla="*/ 0 60000 65536"/>
                  <a:gd name="T12" fmla="*/ 0 w 1"/>
                  <a:gd name="T13" fmla="*/ 0 h 5"/>
                  <a:gd name="T14" fmla="*/ 1 w 1"/>
                  <a:gd name="T15" fmla="*/ 5 h 5"/>
                </a:gdLst>
                <a:ahLst/>
                <a:cxnLst>
                  <a:cxn ang="T8">
                    <a:pos x="T0" y="T1"/>
                  </a:cxn>
                  <a:cxn ang="T9">
                    <a:pos x="T2" y="T3"/>
                  </a:cxn>
                  <a:cxn ang="T10">
                    <a:pos x="T4" y="T5"/>
                  </a:cxn>
                  <a:cxn ang="T11">
                    <a:pos x="T6" y="T7"/>
                  </a:cxn>
                </a:cxnLst>
                <a:rect l="T12" t="T13" r="T14" b="T15"/>
                <a:pathLst>
                  <a:path w="1"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31" name="Freeform 162"/>
              <p:cNvSpPr>
                <a:spLocks/>
              </p:cNvSpPr>
              <p:nvPr/>
            </p:nvSpPr>
            <p:spPr bwMode="auto">
              <a:xfrm>
                <a:off x="2640" y="2800"/>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32" name="Freeform 163"/>
              <p:cNvSpPr>
                <a:spLocks/>
              </p:cNvSpPr>
              <p:nvPr/>
            </p:nvSpPr>
            <p:spPr bwMode="auto">
              <a:xfrm>
                <a:off x="2636" y="2785"/>
                <a:ext cx="19" cy="15"/>
              </a:xfrm>
              <a:custGeom>
                <a:avLst/>
                <a:gdLst>
                  <a:gd name="T0" fmla="*/ 19 w 19"/>
                  <a:gd name="T1" fmla="*/ 0 h 15"/>
                  <a:gd name="T2" fmla="*/ 0 w 19"/>
                  <a:gd name="T3" fmla="*/ 10 h 15"/>
                  <a:gd name="T4" fmla="*/ 4 w 19"/>
                  <a:gd name="T5" fmla="*/ 15 h 15"/>
                  <a:gd name="T6" fmla="*/ 19 w 19"/>
                  <a:gd name="T7" fmla="*/ 0 h 15"/>
                  <a:gd name="T8" fmla="*/ 0 60000 65536"/>
                  <a:gd name="T9" fmla="*/ 0 60000 65536"/>
                  <a:gd name="T10" fmla="*/ 0 60000 65536"/>
                  <a:gd name="T11" fmla="*/ 0 60000 65536"/>
                  <a:gd name="T12" fmla="*/ 0 w 19"/>
                  <a:gd name="T13" fmla="*/ 0 h 15"/>
                  <a:gd name="T14" fmla="*/ 19 w 19"/>
                  <a:gd name="T15" fmla="*/ 15 h 15"/>
                </a:gdLst>
                <a:ahLst/>
                <a:cxnLst>
                  <a:cxn ang="T8">
                    <a:pos x="T0" y="T1"/>
                  </a:cxn>
                  <a:cxn ang="T9">
                    <a:pos x="T2" y="T3"/>
                  </a:cxn>
                  <a:cxn ang="T10">
                    <a:pos x="T4" y="T5"/>
                  </a:cxn>
                  <a:cxn ang="T11">
                    <a:pos x="T6" y="T7"/>
                  </a:cxn>
                </a:cxnLst>
                <a:rect l="T12" t="T13" r="T14" b="T15"/>
                <a:pathLst>
                  <a:path w="19" h="15">
                    <a:moveTo>
                      <a:pt x="19" y="0"/>
                    </a:moveTo>
                    <a:lnTo>
                      <a:pt x="0" y="10"/>
                    </a:lnTo>
                    <a:lnTo>
                      <a:pt x="4" y="15"/>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33" name="Freeform 164"/>
              <p:cNvSpPr>
                <a:spLocks/>
              </p:cNvSpPr>
              <p:nvPr/>
            </p:nvSpPr>
            <p:spPr bwMode="auto">
              <a:xfrm>
                <a:off x="2636" y="2776"/>
                <a:ext cx="19" cy="19"/>
              </a:xfrm>
              <a:custGeom>
                <a:avLst/>
                <a:gdLst>
                  <a:gd name="T0" fmla="*/ 19 w 19"/>
                  <a:gd name="T1" fmla="*/ 9 h 19"/>
                  <a:gd name="T2" fmla="*/ 9 w 19"/>
                  <a:gd name="T3" fmla="*/ 0 h 19"/>
                  <a:gd name="T4" fmla="*/ 0 w 19"/>
                  <a:gd name="T5" fmla="*/ 19 h 19"/>
                  <a:gd name="T6" fmla="*/ 19 w 19"/>
                  <a:gd name="T7" fmla="*/ 9 h 19"/>
                  <a:gd name="T8" fmla="*/ 0 60000 65536"/>
                  <a:gd name="T9" fmla="*/ 0 60000 65536"/>
                  <a:gd name="T10" fmla="*/ 0 60000 65536"/>
                  <a:gd name="T11" fmla="*/ 0 60000 65536"/>
                  <a:gd name="T12" fmla="*/ 0 w 19"/>
                  <a:gd name="T13" fmla="*/ 0 h 19"/>
                  <a:gd name="T14" fmla="*/ 19 w 19"/>
                  <a:gd name="T15" fmla="*/ 19 h 19"/>
                </a:gdLst>
                <a:ahLst/>
                <a:cxnLst>
                  <a:cxn ang="T8">
                    <a:pos x="T0" y="T1"/>
                  </a:cxn>
                  <a:cxn ang="T9">
                    <a:pos x="T2" y="T3"/>
                  </a:cxn>
                  <a:cxn ang="T10">
                    <a:pos x="T4" y="T5"/>
                  </a:cxn>
                  <a:cxn ang="T11">
                    <a:pos x="T6" y="T7"/>
                  </a:cxn>
                </a:cxnLst>
                <a:rect l="T12" t="T13" r="T14" b="T15"/>
                <a:pathLst>
                  <a:path w="19" h="19">
                    <a:moveTo>
                      <a:pt x="19" y="9"/>
                    </a:moveTo>
                    <a:lnTo>
                      <a:pt x="9" y="0"/>
                    </a:lnTo>
                    <a:lnTo>
                      <a:pt x="0" y="19"/>
                    </a:lnTo>
                    <a:lnTo>
                      <a:pt x="19" y="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34" name="Freeform 165"/>
              <p:cNvSpPr>
                <a:spLocks/>
              </p:cNvSpPr>
              <p:nvPr/>
            </p:nvSpPr>
            <p:spPr bwMode="auto">
              <a:xfrm>
                <a:off x="2650" y="2776"/>
                <a:ext cx="5" cy="9"/>
              </a:xfrm>
              <a:custGeom>
                <a:avLst/>
                <a:gdLst>
                  <a:gd name="T0" fmla="*/ 5 w 5"/>
                  <a:gd name="T1" fmla="*/ 4 h 9"/>
                  <a:gd name="T2" fmla="*/ 5 w 5"/>
                  <a:gd name="T3" fmla="*/ 9 h 9"/>
                  <a:gd name="T4" fmla="*/ 0 w 5"/>
                  <a:gd name="T5" fmla="*/ 0 h 9"/>
                  <a:gd name="T6" fmla="*/ 5 w 5"/>
                  <a:gd name="T7" fmla="*/ 4 h 9"/>
                  <a:gd name="T8" fmla="*/ 0 60000 65536"/>
                  <a:gd name="T9" fmla="*/ 0 60000 65536"/>
                  <a:gd name="T10" fmla="*/ 0 60000 65536"/>
                  <a:gd name="T11" fmla="*/ 0 60000 65536"/>
                  <a:gd name="T12" fmla="*/ 0 w 5"/>
                  <a:gd name="T13" fmla="*/ 0 h 9"/>
                  <a:gd name="T14" fmla="*/ 5 w 5"/>
                  <a:gd name="T15" fmla="*/ 9 h 9"/>
                </a:gdLst>
                <a:ahLst/>
                <a:cxnLst>
                  <a:cxn ang="T8">
                    <a:pos x="T0" y="T1"/>
                  </a:cxn>
                  <a:cxn ang="T9">
                    <a:pos x="T2" y="T3"/>
                  </a:cxn>
                  <a:cxn ang="T10">
                    <a:pos x="T4" y="T5"/>
                  </a:cxn>
                  <a:cxn ang="T11">
                    <a:pos x="T6" y="T7"/>
                  </a:cxn>
                </a:cxnLst>
                <a:rect l="T12" t="T13" r="T14" b="T15"/>
                <a:pathLst>
                  <a:path w="5" h="9">
                    <a:moveTo>
                      <a:pt x="5" y="4"/>
                    </a:moveTo>
                    <a:lnTo>
                      <a:pt x="5" y="9"/>
                    </a:lnTo>
                    <a:lnTo>
                      <a:pt x="0" y="0"/>
                    </a:lnTo>
                    <a:lnTo>
                      <a:pt x="5"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35" name="Freeform 166"/>
              <p:cNvSpPr>
                <a:spLocks/>
              </p:cNvSpPr>
              <p:nvPr/>
            </p:nvSpPr>
            <p:spPr bwMode="auto">
              <a:xfrm>
                <a:off x="2655" y="2780"/>
                <a:ext cx="1" cy="5"/>
              </a:xfrm>
              <a:custGeom>
                <a:avLst/>
                <a:gdLst>
                  <a:gd name="T0" fmla="*/ 0 w 1"/>
                  <a:gd name="T1" fmla="*/ 0 h 5"/>
                  <a:gd name="T2" fmla="*/ 0 w 1"/>
                  <a:gd name="T3" fmla="*/ 0 h 5"/>
                  <a:gd name="T4" fmla="*/ 0 w 1"/>
                  <a:gd name="T5" fmla="*/ 5 h 5"/>
                  <a:gd name="T6" fmla="*/ 0 w 1"/>
                  <a:gd name="T7" fmla="*/ 0 h 5"/>
                  <a:gd name="T8" fmla="*/ 0 60000 65536"/>
                  <a:gd name="T9" fmla="*/ 0 60000 65536"/>
                  <a:gd name="T10" fmla="*/ 0 60000 65536"/>
                  <a:gd name="T11" fmla="*/ 0 60000 65536"/>
                  <a:gd name="T12" fmla="*/ 0 w 1"/>
                  <a:gd name="T13" fmla="*/ 0 h 5"/>
                  <a:gd name="T14" fmla="*/ 1 w 1"/>
                  <a:gd name="T15" fmla="*/ 5 h 5"/>
                </a:gdLst>
                <a:ahLst/>
                <a:cxnLst>
                  <a:cxn ang="T8">
                    <a:pos x="T0" y="T1"/>
                  </a:cxn>
                  <a:cxn ang="T9">
                    <a:pos x="T2" y="T3"/>
                  </a:cxn>
                  <a:cxn ang="T10">
                    <a:pos x="T4" y="T5"/>
                  </a:cxn>
                  <a:cxn ang="T11">
                    <a:pos x="T6" y="T7"/>
                  </a:cxn>
                </a:cxnLst>
                <a:rect l="T12" t="T13" r="T14" b="T15"/>
                <a:pathLst>
                  <a:path w="1" h="5">
                    <a:moveTo>
                      <a:pt x="0" y="0"/>
                    </a:moveTo>
                    <a:lnTo>
                      <a:pt x="0" y="0"/>
                    </a:lnTo>
                    <a:lnTo>
                      <a:pt x="0"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36" name="Freeform 167"/>
              <p:cNvSpPr>
                <a:spLocks/>
              </p:cNvSpPr>
              <p:nvPr/>
            </p:nvSpPr>
            <p:spPr bwMode="auto">
              <a:xfrm>
                <a:off x="2645" y="2766"/>
                <a:ext cx="24" cy="14"/>
              </a:xfrm>
              <a:custGeom>
                <a:avLst/>
                <a:gdLst>
                  <a:gd name="T0" fmla="*/ 24 w 24"/>
                  <a:gd name="T1" fmla="*/ 0 h 14"/>
                  <a:gd name="T2" fmla="*/ 0 w 24"/>
                  <a:gd name="T3" fmla="*/ 10 h 14"/>
                  <a:gd name="T4" fmla="*/ 10 w 24"/>
                  <a:gd name="T5" fmla="*/ 14 h 14"/>
                  <a:gd name="T6" fmla="*/ 24 w 24"/>
                  <a:gd name="T7" fmla="*/ 0 h 14"/>
                  <a:gd name="T8" fmla="*/ 0 60000 65536"/>
                  <a:gd name="T9" fmla="*/ 0 60000 65536"/>
                  <a:gd name="T10" fmla="*/ 0 60000 65536"/>
                  <a:gd name="T11" fmla="*/ 0 60000 65536"/>
                  <a:gd name="T12" fmla="*/ 0 w 24"/>
                  <a:gd name="T13" fmla="*/ 0 h 14"/>
                  <a:gd name="T14" fmla="*/ 24 w 24"/>
                  <a:gd name="T15" fmla="*/ 14 h 14"/>
                </a:gdLst>
                <a:ahLst/>
                <a:cxnLst>
                  <a:cxn ang="T8">
                    <a:pos x="T0" y="T1"/>
                  </a:cxn>
                  <a:cxn ang="T9">
                    <a:pos x="T2" y="T3"/>
                  </a:cxn>
                  <a:cxn ang="T10">
                    <a:pos x="T4" y="T5"/>
                  </a:cxn>
                  <a:cxn ang="T11">
                    <a:pos x="T6" y="T7"/>
                  </a:cxn>
                </a:cxnLst>
                <a:rect l="T12" t="T13" r="T14" b="T15"/>
                <a:pathLst>
                  <a:path w="24" h="14">
                    <a:moveTo>
                      <a:pt x="24" y="0"/>
                    </a:moveTo>
                    <a:lnTo>
                      <a:pt x="0" y="10"/>
                    </a:lnTo>
                    <a:lnTo>
                      <a:pt x="10" y="14"/>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37" name="Freeform 168"/>
              <p:cNvSpPr>
                <a:spLocks/>
              </p:cNvSpPr>
              <p:nvPr/>
            </p:nvSpPr>
            <p:spPr bwMode="auto">
              <a:xfrm>
                <a:off x="2645" y="2756"/>
                <a:ext cx="24" cy="20"/>
              </a:xfrm>
              <a:custGeom>
                <a:avLst/>
                <a:gdLst>
                  <a:gd name="T0" fmla="*/ 24 w 24"/>
                  <a:gd name="T1" fmla="*/ 10 h 20"/>
                  <a:gd name="T2" fmla="*/ 15 w 24"/>
                  <a:gd name="T3" fmla="*/ 0 h 20"/>
                  <a:gd name="T4" fmla="*/ 0 w 24"/>
                  <a:gd name="T5" fmla="*/ 20 h 20"/>
                  <a:gd name="T6" fmla="*/ 24 w 24"/>
                  <a:gd name="T7" fmla="*/ 10 h 20"/>
                  <a:gd name="T8" fmla="*/ 0 60000 65536"/>
                  <a:gd name="T9" fmla="*/ 0 60000 65536"/>
                  <a:gd name="T10" fmla="*/ 0 60000 65536"/>
                  <a:gd name="T11" fmla="*/ 0 60000 65536"/>
                  <a:gd name="T12" fmla="*/ 0 w 24"/>
                  <a:gd name="T13" fmla="*/ 0 h 20"/>
                  <a:gd name="T14" fmla="*/ 24 w 24"/>
                  <a:gd name="T15" fmla="*/ 20 h 20"/>
                </a:gdLst>
                <a:ahLst/>
                <a:cxnLst>
                  <a:cxn ang="T8">
                    <a:pos x="T0" y="T1"/>
                  </a:cxn>
                  <a:cxn ang="T9">
                    <a:pos x="T2" y="T3"/>
                  </a:cxn>
                  <a:cxn ang="T10">
                    <a:pos x="T4" y="T5"/>
                  </a:cxn>
                  <a:cxn ang="T11">
                    <a:pos x="T6" y="T7"/>
                  </a:cxn>
                </a:cxnLst>
                <a:rect l="T12" t="T13" r="T14" b="T15"/>
                <a:pathLst>
                  <a:path w="24" h="20">
                    <a:moveTo>
                      <a:pt x="24" y="10"/>
                    </a:moveTo>
                    <a:lnTo>
                      <a:pt x="15" y="0"/>
                    </a:lnTo>
                    <a:lnTo>
                      <a:pt x="0" y="20"/>
                    </a:lnTo>
                    <a:lnTo>
                      <a:pt x="24"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38" name="Freeform 169"/>
              <p:cNvSpPr>
                <a:spLocks/>
              </p:cNvSpPr>
              <p:nvPr/>
            </p:nvSpPr>
            <p:spPr bwMode="auto">
              <a:xfrm>
                <a:off x="2665" y="2761"/>
                <a:ext cx="4" cy="5"/>
              </a:xfrm>
              <a:custGeom>
                <a:avLst/>
                <a:gdLst>
                  <a:gd name="T0" fmla="*/ 4 w 4"/>
                  <a:gd name="T1" fmla="*/ 0 h 5"/>
                  <a:gd name="T2" fmla="*/ 4 w 4"/>
                  <a:gd name="T3" fmla="*/ 5 h 5"/>
                  <a:gd name="T4" fmla="*/ 0 w 4"/>
                  <a:gd name="T5" fmla="*/ 0 h 5"/>
                  <a:gd name="T6" fmla="*/ 4 w 4"/>
                  <a:gd name="T7" fmla="*/ 0 h 5"/>
                  <a:gd name="T8" fmla="*/ 0 60000 65536"/>
                  <a:gd name="T9" fmla="*/ 0 60000 65536"/>
                  <a:gd name="T10" fmla="*/ 0 60000 65536"/>
                  <a:gd name="T11" fmla="*/ 0 60000 65536"/>
                  <a:gd name="T12" fmla="*/ 0 w 4"/>
                  <a:gd name="T13" fmla="*/ 0 h 5"/>
                  <a:gd name="T14" fmla="*/ 4 w 4"/>
                  <a:gd name="T15" fmla="*/ 5 h 5"/>
                </a:gdLst>
                <a:ahLst/>
                <a:cxnLst>
                  <a:cxn ang="T8">
                    <a:pos x="T0" y="T1"/>
                  </a:cxn>
                  <a:cxn ang="T9">
                    <a:pos x="T2" y="T3"/>
                  </a:cxn>
                  <a:cxn ang="T10">
                    <a:pos x="T4" y="T5"/>
                  </a:cxn>
                  <a:cxn ang="T11">
                    <a:pos x="T6" y="T7"/>
                  </a:cxn>
                </a:cxnLst>
                <a:rect l="T12" t="T13" r="T14" b="T15"/>
                <a:pathLst>
                  <a:path w="4" h="5">
                    <a:moveTo>
                      <a:pt x="4" y="0"/>
                    </a:moveTo>
                    <a:lnTo>
                      <a:pt x="4" y="5"/>
                    </a:lnTo>
                    <a:lnTo>
                      <a:pt x="0" y="0"/>
                    </a:lnTo>
                    <a:lnTo>
                      <a:pt x="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39" name="Rectangle 170"/>
              <p:cNvSpPr>
                <a:spLocks noChangeArrowheads="1"/>
              </p:cNvSpPr>
              <p:nvPr/>
            </p:nvSpPr>
            <p:spPr bwMode="auto">
              <a:xfrm>
                <a:off x="2669" y="2761"/>
                <a:ext cx="1" cy="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4840" name="Freeform 171"/>
              <p:cNvSpPr>
                <a:spLocks/>
              </p:cNvSpPr>
              <p:nvPr/>
            </p:nvSpPr>
            <p:spPr bwMode="auto">
              <a:xfrm>
                <a:off x="2660" y="2742"/>
                <a:ext cx="19" cy="19"/>
              </a:xfrm>
              <a:custGeom>
                <a:avLst/>
                <a:gdLst>
                  <a:gd name="T0" fmla="*/ 19 w 19"/>
                  <a:gd name="T1" fmla="*/ 0 h 19"/>
                  <a:gd name="T2" fmla="*/ 0 w 19"/>
                  <a:gd name="T3" fmla="*/ 14 h 19"/>
                  <a:gd name="T4" fmla="*/ 9 w 19"/>
                  <a:gd name="T5" fmla="*/ 19 h 19"/>
                  <a:gd name="T6" fmla="*/ 19 w 19"/>
                  <a:gd name="T7" fmla="*/ 0 h 19"/>
                  <a:gd name="T8" fmla="*/ 0 60000 65536"/>
                  <a:gd name="T9" fmla="*/ 0 60000 65536"/>
                  <a:gd name="T10" fmla="*/ 0 60000 65536"/>
                  <a:gd name="T11" fmla="*/ 0 60000 65536"/>
                  <a:gd name="T12" fmla="*/ 0 w 19"/>
                  <a:gd name="T13" fmla="*/ 0 h 19"/>
                  <a:gd name="T14" fmla="*/ 19 w 19"/>
                  <a:gd name="T15" fmla="*/ 19 h 19"/>
                </a:gdLst>
                <a:ahLst/>
                <a:cxnLst>
                  <a:cxn ang="T8">
                    <a:pos x="T0" y="T1"/>
                  </a:cxn>
                  <a:cxn ang="T9">
                    <a:pos x="T2" y="T3"/>
                  </a:cxn>
                  <a:cxn ang="T10">
                    <a:pos x="T4" y="T5"/>
                  </a:cxn>
                  <a:cxn ang="T11">
                    <a:pos x="T6" y="T7"/>
                  </a:cxn>
                </a:cxnLst>
                <a:rect l="T12" t="T13" r="T14" b="T15"/>
                <a:pathLst>
                  <a:path w="19" h="19">
                    <a:moveTo>
                      <a:pt x="19" y="0"/>
                    </a:moveTo>
                    <a:lnTo>
                      <a:pt x="0" y="14"/>
                    </a:lnTo>
                    <a:lnTo>
                      <a:pt x="9" y="19"/>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41" name="Freeform 172"/>
              <p:cNvSpPr>
                <a:spLocks/>
              </p:cNvSpPr>
              <p:nvPr/>
            </p:nvSpPr>
            <p:spPr bwMode="auto">
              <a:xfrm>
                <a:off x="2660" y="2737"/>
                <a:ext cx="19" cy="19"/>
              </a:xfrm>
              <a:custGeom>
                <a:avLst/>
                <a:gdLst>
                  <a:gd name="T0" fmla="*/ 19 w 19"/>
                  <a:gd name="T1" fmla="*/ 5 h 19"/>
                  <a:gd name="T2" fmla="*/ 14 w 19"/>
                  <a:gd name="T3" fmla="*/ 0 h 19"/>
                  <a:gd name="T4" fmla="*/ 0 w 19"/>
                  <a:gd name="T5" fmla="*/ 19 h 19"/>
                  <a:gd name="T6" fmla="*/ 19 w 19"/>
                  <a:gd name="T7" fmla="*/ 5 h 19"/>
                  <a:gd name="T8" fmla="*/ 0 60000 65536"/>
                  <a:gd name="T9" fmla="*/ 0 60000 65536"/>
                  <a:gd name="T10" fmla="*/ 0 60000 65536"/>
                  <a:gd name="T11" fmla="*/ 0 60000 65536"/>
                  <a:gd name="T12" fmla="*/ 0 w 19"/>
                  <a:gd name="T13" fmla="*/ 0 h 19"/>
                  <a:gd name="T14" fmla="*/ 19 w 19"/>
                  <a:gd name="T15" fmla="*/ 19 h 19"/>
                </a:gdLst>
                <a:ahLst/>
                <a:cxnLst>
                  <a:cxn ang="T8">
                    <a:pos x="T0" y="T1"/>
                  </a:cxn>
                  <a:cxn ang="T9">
                    <a:pos x="T2" y="T3"/>
                  </a:cxn>
                  <a:cxn ang="T10">
                    <a:pos x="T4" y="T5"/>
                  </a:cxn>
                  <a:cxn ang="T11">
                    <a:pos x="T6" y="T7"/>
                  </a:cxn>
                </a:cxnLst>
                <a:rect l="T12" t="T13" r="T14" b="T15"/>
                <a:pathLst>
                  <a:path w="19" h="19">
                    <a:moveTo>
                      <a:pt x="19" y="5"/>
                    </a:moveTo>
                    <a:lnTo>
                      <a:pt x="14" y="0"/>
                    </a:lnTo>
                    <a:lnTo>
                      <a:pt x="0" y="19"/>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42" name="Freeform 173"/>
              <p:cNvSpPr>
                <a:spLocks/>
              </p:cNvSpPr>
              <p:nvPr/>
            </p:nvSpPr>
            <p:spPr bwMode="auto">
              <a:xfrm>
                <a:off x="2679" y="2737"/>
                <a:ext cx="1" cy="5"/>
              </a:xfrm>
              <a:custGeom>
                <a:avLst/>
                <a:gdLst>
                  <a:gd name="T0" fmla="*/ 0 w 1"/>
                  <a:gd name="T1" fmla="*/ 5 h 5"/>
                  <a:gd name="T2" fmla="*/ 0 w 1"/>
                  <a:gd name="T3" fmla="*/ 5 h 5"/>
                  <a:gd name="T4" fmla="*/ 0 w 1"/>
                  <a:gd name="T5" fmla="*/ 0 h 5"/>
                  <a:gd name="T6" fmla="*/ 0 w 1"/>
                  <a:gd name="T7" fmla="*/ 5 h 5"/>
                  <a:gd name="T8" fmla="*/ 0 60000 65536"/>
                  <a:gd name="T9" fmla="*/ 0 60000 65536"/>
                  <a:gd name="T10" fmla="*/ 0 60000 65536"/>
                  <a:gd name="T11" fmla="*/ 0 60000 65536"/>
                  <a:gd name="T12" fmla="*/ 0 w 1"/>
                  <a:gd name="T13" fmla="*/ 0 h 5"/>
                  <a:gd name="T14" fmla="*/ 1 w 1"/>
                  <a:gd name="T15" fmla="*/ 5 h 5"/>
                </a:gdLst>
                <a:ahLst/>
                <a:cxnLst>
                  <a:cxn ang="T8">
                    <a:pos x="T0" y="T1"/>
                  </a:cxn>
                  <a:cxn ang="T9">
                    <a:pos x="T2" y="T3"/>
                  </a:cxn>
                  <a:cxn ang="T10">
                    <a:pos x="T4" y="T5"/>
                  </a:cxn>
                  <a:cxn ang="T11">
                    <a:pos x="T6" y="T7"/>
                  </a:cxn>
                </a:cxnLst>
                <a:rect l="T12" t="T13" r="T14" b="T15"/>
                <a:pathLst>
                  <a:path w="1"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43" name="Freeform 174"/>
              <p:cNvSpPr>
                <a:spLocks/>
              </p:cNvSpPr>
              <p:nvPr/>
            </p:nvSpPr>
            <p:spPr bwMode="auto">
              <a:xfrm>
                <a:off x="2679" y="2742"/>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44" name="Freeform 175"/>
              <p:cNvSpPr>
                <a:spLocks/>
              </p:cNvSpPr>
              <p:nvPr/>
            </p:nvSpPr>
            <p:spPr bwMode="auto">
              <a:xfrm>
                <a:off x="2674" y="2718"/>
                <a:ext cx="20" cy="24"/>
              </a:xfrm>
              <a:custGeom>
                <a:avLst/>
                <a:gdLst>
                  <a:gd name="T0" fmla="*/ 20 w 20"/>
                  <a:gd name="T1" fmla="*/ 0 h 24"/>
                  <a:gd name="T2" fmla="*/ 0 w 20"/>
                  <a:gd name="T3" fmla="*/ 19 h 24"/>
                  <a:gd name="T4" fmla="*/ 5 w 20"/>
                  <a:gd name="T5" fmla="*/ 24 h 24"/>
                  <a:gd name="T6" fmla="*/ 20 w 20"/>
                  <a:gd name="T7" fmla="*/ 0 h 24"/>
                  <a:gd name="T8" fmla="*/ 0 60000 65536"/>
                  <a:gd name="T9" fmla="*/ 0 60000 65536"/>
                  <a:gd name="T10" fmla="*/ 0 60000 65536"/>
                  <a:gd name="T11" fmla="*/ 0 60000 65536"/>
                  <a:gd name="T12" fmla="*/ 0 w 20"/>
                  <a:gd name="T13" fmla="*/ 0 h 24"/>
                  <a:gd name="T14" fmla="*/ 20 w 20"/>
                  <a:gd name="T15" fmla="*/ 24 h 24"/>
                </a:gdLst>
                <a:ahLst/>
                <a:cxnLst>
                  <a:cxn ang="T8">
                    <a:pos x="T0" y="T1"/>
                  </a:cxn>
                  <a:cxn ang="T9">
                    <a:pos x="T2" y="T3"/>
                  </a:cxn>
                  <a:cxn ang="T10">
                    <a:pos x="T4" y="T5"/>
                  </a:cxn>
                  <a:cxn ang="T11">
                    <a:pos x="T6" y="T7"/>
                  </a:cxn>
                </a:cxnLst>
                <a:rect l="T12" t="T13" r="T14" b="T15"/>
                <a:pathLst>
                  <a:path w="20" h="24">
                    <a:moveTo>
                      <a:pt x="20" y="0"/>
                    </a:moveTo>
                    <a:lnTo>
                      <a:pt x="0" y="19"/>
                    </a:lnTo>
                    <a:lnTo>
                      <a:pt x="5" y="24"/>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45" name="Freeform 176"/>
              <p:cNvSpPr>
                <a:spLocks/>
              </p:cNvSpPr>
              <p:nvPr/>
            </p:nvSpPr>
            <p:spPr bwMode="auto">
              <a:xfrm>
                <a:off x="2674" y="2713"/>
                <a:ext cx="20" cy="24"/>
              </a:xfrm>
              <a:custGeom>
                <a:avLst/>
                <a:gdLst>
                  <a:gd name="T0" fmla="*/ 20 w 20"/>
                  <a:gd name="T1" fmla="*/ 5 h 24"/>
                  <a:gd name="T2" fmla="*/ 10 w 20"/>
                  <a:gd name="T3" fmla="*/ 0 h 24"/>
                  <a:gd name="T4" fmla="*/ 0 w 20"/>
                  <a:gd name="T5" fmla="*/ 24 h 24"/>
                  <a:gd name="T6" fmla="*/ 20 w 20"/>
                  <a:gd name="T7" fmla="*/ 5 h 24"/>
                  <a:gd name="T8" fmla="*/ 0 60000 65536"/>
                  <a:gd name="T9" fmla="*/ 0 60000 65536"/>
                  <a:gd name="T10" fmla="*/ 0 60000 65536"/>
                  <a:gd name="T11" fmla="*/ 0 60000 65536"/>
                  <a:gd name="T12" fmla="*/ 0 w 20"/>
                  <a:gd name="T13" fmla="*/ 0 h 24"/>
                  <a:gd name="T14" fmla="*/ 20 w 20"/>
                  <a:gd name="T15" fmla="*/ 24 h 24"/>
                </a:gdLst>
                <a:ahLst/>
                <a:cxnLst>
                  <a:cxn ang="T8">
                    <a:pos x="T0" y="T1"/>
                  </a:cxn>
                  <a:cxn ang="T9">
                    <a:pos x="T2" y="T3"/>
                  </a:cxn>
                  <a:cxn ang="T10">
                    <a:pos x="T4" y="T5"/>
                  </a:cxn>
                  <a:cxn ang="T11">
                    <a:pos x="T6" y="T7"/>
                  </a:cxn>
                </a:cxnLst>
                <a:rect l="T12" t="T13" r="T14" b="T15"/>
                <a:pathLst>
                  <a:path w="20" h="24">
                    <a:moveTo>
                      <a:pt x="20" y="5"/>
                    </a:moveTo>
                    <a:lnTo>
                      <a:pt x="10" y="0"/>
                    </a:lnTo>
                    <a:lnTo>
                      <a:pt x="0" y="24"/>
                    </a:lnTo>
                    <a:lnTo>
                      <a:pt x="2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46" name="Freeform 177"/>
              <p:cNvSpPr>
                <a:spLocks/>
              </p:cNvSpPr>
              <p:nvPr/>
            </p:nvSpPr>
            <p:spPr bwMode="auto">
              <a:xfrm>
                <a:off x="2689" y="2713"/>
                <a:ext cx="5" cy="5"/>
              </a:xfrm>
              <a:custGeom>
                <a:avLst/>
                <a:gdLst>
                  <a:gd name="T0" fmla="*/ 5 w 5"/>
                  <a:gd name="T1" fmla="*/ 5 h 5"/>
                  <a:gd name="T2" fmla="*/ 5 w 5"/>
                  <a:gd name="T3" fmla="*/ 5 h 5"/>
                  <a:gd name="T4" fmla="*/ 0 w 5"/>
                  <a:gd name="T5" fmla="*/ 0 h 5"/>
                  <a:gd name="T6" fmla="*/ 5 w 5"/>
                  <a:gd name="T7" fmla="*/ 5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47" name="Freeform 178"/>
              <p:cNvSpPr>
                <a:spLocks/>
              </p:cNvSpPr>
              <p:nvPr/>
            </p:nvSpPr>
            <p:spPr bwMode="auto">
              <a:xfrm>
                <a:off x="2694" y="2718"/>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48" name="Freeform 179"/>
              <p:cNvSpPr>
                <a:spLocks/>
              </p:cNvSpPr>
              <p:nvPr/>
            </p:nvSpPr>
            <p:spPr bwMode="auto">
              <a:xfrm>
                <a:off x="2684" y="2693"/>
                <a:ext cx="24" cy="25"/>
              </a:xfrm>
              <a:custGeom>
                <a:avLst/>
                <a:gdLst>
                  <a:gd name="T0" fmla="*/ 24 w 24"/>
                  <a:gd name="T1" fmla="*/ 0 h 25"/>
                  <a:gd name="T2" fmla="*/ 0 w 24"/>
                  <a:gd name="T3" fmla="*/ 20 h 25"/>
                  <a:gd name="T4" fmla="*/ 10 w 24"/>
                  <a:gd name="T5" fmla="*/ 25 h 25"/>
                  <a:gd name="T6" fmla="*/ 24 w 24"/>
                  <a:gd name="T7" fmla="*/ 0 h 25"/>
                  <a:gd name="T8" fmla="*/ 0 60000 65536"/>
                  <a:gd name="T9" fmla="*/ 0 60000 65536"/>
                  <a:gd name="T10" fmla="*/ 0 60000 65536"/>
                  <a:gd name="T11" fmla="*/ 0 60000 65536"/>
                  <a:gd name="T12" fmla="*/ 0 w 24"/>
                  <a:gd name="T13" fmla="*/ 0 h 25"/>
                  <a:gd name="T14" fmla="*/ 24 w 24"/>
                  <a:gd name="T15" fmla="*/ 25 h 25"/>
                </a:gdLst>
                <a:ahLst/>
                <a:cxnLst>
                  <a:cxn ang="T8">
                    <a:pos x="T0" y="T1"/>
                  </a:cxn>
                  <a:cxn ang="T9">
                    <a:pos x="T2" y="T3"/>
                  </a:cxn>
                  <a:cxn ang="T10">
                    <a:pos x="T4" y="T5"/>
                  </a:cxn>
                  <a:cxn ang="T11">
                    <a:pos x="T6" y="T7"/>
                  </a:cxn>
                </a:cxnLst>
                <a:rect l="T12" t="T13" r="T14" b="T15"/>
                <a:pathLst>
                  <a:path w="24" h="25">
                    <a:moveTo>
                      <a:pt x="24" y="0"/>
                    </a:moveTo>
                    <a:lnTo>
                      <a:pt x="0" y="20"/>
                    </a:lnTo>
                    <a:lnTo>
                      <a:pt x="10" y="25"/>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49" name="Freeform 180"/>
              <p:cNvSpPr>
                <a:spLocks/>
              </p:cNvSpPr>
              <p:nvPr/>
            </p:nvSpPr>
            <p:spPr bwMode="auto">
              <a:xfrm>
                <a:off x="2684" y="2689"/>
                <a:ext cx="24" cy="24"/>
              </a:xfrm>
              <a:custGeom>
                <a:avLst/>
                <a:gdLst>
                  <a:gd name="T0" fmla="*/ 24 w 24"/>
                  <a:gd name="T1" fmla="*/ 4 h 24"/>
                  <a:gd name="T2" fmla="*/ 14 w 24"/>
                  <a:gd name="T3" fmla="*/ 0 h 24"/>
                  <a:gd name="T4" fmla="*/ 0 w 24"/>
                  <a:gd name="T5" fmla="*/ 24 h 24"/>
                  <a:gd name="T6" fmla="*/ 24 w 24"/>
                  <a:gd name="T7" fmla="*/ 4 h 24"/>
                  <a:gd name="T8" fmla="*/ 0 60000 65536"/>
                  <a:gd name="T9" fmla="*/ 0 60000 65536"/>
                  <a:gd name="T10" fmla="*/ 0 60000 65536"/>
                  <a:gd name="T11" fmla="*/ 0 60000 65536"/>
                  <a:gd name="T12" fmla="*/ 0 w 24"/>
                  <a:gd name="T13" fmla="*/ 0 h 24"/>
                  <a:gd name="T14" fmla="*/ 24 w 24"/>
                  <a:gd name="T15" fmla="*/ 24 h 24"/>
                </a:gdLst>
                <a:ahLst/>
                <a:cxnLst>
                  <a:cxn ang="T8">
                    <a:pos x="T0" y="T1"/>
                  </a:cxn>
                  <a:cxn ang="T9">
                    <a:pos x="T2" y="T3"/>
                  </a:cxn>
                  <a:cxn ang="T10">
                    <a:pos x="T4" y="T5"/>
                  </a:cxn>
                  <a:cxn ang="T11">
                    <a:pos x="T6" y="T7"/>
                  </a:cxn>
                </a:cxnLst>
                <a:rect l="T12" t="T13" r="T14" b="T15"/>
                <a:pathLst>
                  <a:path w="24" h="24">
                    <a:moveTo>
                      <a:pt x="24" y="4"/>
                    </a:moveTo>
                    <a:lnTo>
                      <a:pt x="14" y="0"/>
                    </a:lnTo>
                    <a:lnTo>
                      <a:pt x="0" y="24"/>
                    </a:lnTo>
                    <a:lnTo>
                      <a:pt x="24"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50" name="Freeform 181"/>
              <p:cNvSpPr>
                <a:spLocks/>
              </p:cNvSpPr>
              <p:nvPr/>
            </p:nvSpPr>
            <p:spPr bwMode="auto">
              <a:xfrm>
                <a:off x="2703" y="2689"/>
                <a:ext cx="5" cy="4"/>
              </a:xfrm>
              <a:custGeom>
                <a:avLst/>
                <a:gdLst>
                  <a:gd name="T0" fmla="*/ 5 w 5"/>
                  <a:gd name="T1" fmla="*/ 4 h 4"/>
                  <a:gd name="T2" fmla="*/ 5 w 5"/>
                  <a:gd name="T3" fmla="*/ 4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4"/>
                    </a:lnTo>
                    <a:lnTo>
                      <a:pt x="0" y="0"/>
                    </a:lnTo>
                    <a:lnTo>
                      <a:pt x="5"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51" name="Freeform 182"/>
              <p:cNvSpPr>
                <a:spLocks/>
              </p:cNvSpPr>
              <p:nvPr/>
            </p:nvSpPr>
            <p:spPr bwMode="auto">
              <a:xfrm>
                <a:off x="2708" y="2693"/>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52" name="Freeform 183"/>
              <p:cNvSpPr>
                <a:spLocks/>
              </p:cNvSpPr>
              <p:nvPr/>
            </p:nvSpPr>
            <p:spPr bwMode="auto">
              <a:xfrm>
                <a:off x="2698" y="2669"/>
                <a:ext cx="20" cy="24"/>
              </a:xfrm>
              <a:custGeom>
                <a:avLst/>
                <a:gdLst>
                  <a:gd name="T0" fmla="*/ 20 w 20"/>
                  <a:gd name="T1" fmla="*/ 0 h 24"/>
                  <a:gd name="T2" fmla="*/ 0 w 20"/>
                  <a:gd name="T3" fmla="*/ 20 h 24"/>
                  <a:gd name="T4" fmla="*/ 10 w 20"/>
                  <a:gd name="T5" fmla="*/ 24 h 24"/>
                  <a:gd name="T6" fmla="*/ 20 w 20"/>
                  <a:gd name="T7" fmla="*/ 0 h 24"/>
                  <a:gd name="T8" fmla="*/ 0 60000 65536"/>
                  <a:gd name="T9" fmla="*/ 0 60000 65536"/>
                  <a:gd name="T10" fmla="*/ 0 60000 65536"/>
                  <a:gd name="T11" fmla="*/ 0 60000 65536"/>
                  <a:gd name="T12" fmla="*/ 0 w 20"/>
                  <a:gd name="T13" fmla="*/ 0 h 24"/>
                  <a:gd name="T14" fmla="*/ 20 w 20"/>
                  <a:gd name="T15" fmla="*/ 24 h 24"/>
                </a:gdLst>
                <a:ahLst/>
                <a:cxnLst>
                  <a:cxn ang="T8">
                    <a:pos x="T0" y="T1"/>
                  </a:cxn>
                  <a:cxn ang="T9">
                    <a:pos x="T2" y="T3"/>
                  </a:cxn>
                  <a:cxn ang="T10">
                    <a:pos x="T4" y="T5"/>
                  </a:cxn>
                  <a:cxn ang="T11">
                    <a:pos x="T6" y="T7"/>
                  </a:cxn>
                </a:cxnLst>
                <a:rect l="T12" t="T13" r="T14" b="T15"/>
                <a:pathLst>
                  <a:path w="20" h="24">
                    <a:moveTo>
                      <a:pt x="20" y="0"/>
                    </a:moveTo>
                    <a:lnTo>
                      <a:pt x="0" y="20"/>
                    </a:lnTo>
                    <a:lnTo>
                      <a:pt x="10" y="24"/>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53" name="Freeform 184"/>
              <p:cNvSpPr>
                <a:spLocks/>
              </p:cNvSpPr>
              <p:nvPr/>
            </p:nvSpPr>
            <p:spPr bwMode="auto">
              <a:xfrm>
                <a:off x="2698" y="2664"/>
                <a:ext cx="20" cy="25"/>
              </a:xfrm>
              <a:custGeom>
                <a:avLst/>
                <a:gdLst>
                  <a:gd name="T0" fmla="*/ 20 w 20"/>
                  <a:gd name="T1" fmla="*/ 5 h 25"/>
                  <a:gd name="T2" fmla="*/ 15 w 20"/>
                  <a:gd name="T3" fmla="*/ 0 h 25"/>
                  <a:gd name="T4" fmla="*/ 0 w 20"/>
                  <a:gd name="T5" fmla="*/ 25 h 25"/>
                  <a:gd name="T6" fmla="*/ 20 w 20"/>
                  <a:gd name="T7" fmla="*/ 5 h 25"/>
                  <a:gd name="T8" fmla="*/ 0 60000 65536"/>
                  <a:gd name="T9" fmla="*/ 0 60000 65536"/>
                  <a:gd name="T10" fmla="*/ 0 60000 65536"/>
                  <a:gd name="T11" fmla="*/ 0 60000 65536"/>
                  <a:gd name="T12" fmla="*/ 0 w 20"/>
                  <a:gd name="T13" fmla="*/ 0 h 25"/>
                  <a:gd name="T14" fmla="*/ 20 w 20"/>
                  <a:gd name="T15" fmla="*/ 25 h 25"/>
                </a:gdLst>
                <a:ahLst/>
                <a:cxnLst>
                  <a:cxn ang="T8">
                    <a:pos x="T0" y="T1"/>
                  </a:cxn>
                  <a:cxn ang="T9">
                    <a:pos x="T2" y="T3"/>
                  </a:cxn>
                  <a:cxn ang="T10">
                    <a:pos x="T4" y="T5"/>
                  </a:cxn>
                  <a:cxn ang="T11">
                    <a:pos x="T6" y="T7"/>
                  </a:cxn>
                </a:cxnLst>
                <a:rect l="T12" t="T13" r="T14" b="T15"/>
                <a:pathLst>
                  <a:path w="20" h="25">
                    <a:moveTo>
                      <a:pt x="20" y="5"/>
                    </a:moveTo>
                    <a:lnTo>
                      <a:pt x="15" y="0"/>
                    </a:lnTo>
                    <a:lnTo>
                      <a:pt x="0" y="25"/>
                    </a:lnTo>
                    <a:lnTo>
                      <a:pt x="2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54" name="Freeform 185"/>
              <p:cNvSpPr>
                <a:spLocks/>
              </p:cNvSpPr>
              <p:nvPr/>
            </p:nvSpPr>
            <p:spPr bwMode="auto">
              <a:xfrm>
                <a:off x="2718" y="2664"/>
                <a:ext cx="1" cy="5"/>
              </a:xfrm>
              <a:custGeom>
                <a:avLst/>
                <a:gdLst>
                  <a:gd name="T0" fmla="*/ 0 w 1"/>
                  <a:gd name="T1" fmla="*/ 5 h 5"/>
                  <a:gd name="T2" fmla="*/ 0 w 1"/>
                  <a:gd name="T3" fmla="*/ 5 h 5"/>
                  <a:gd name="T4" fmla="*/ 0 w 1"/>
                  <a:gd name="T5" fmla="*/ 0 h 5"/>
                  <a:gd name="T6" fmla="*/ 0 w 1"/>
                  <a:gd name="T7" fmla="*/ 5 h 5"/>
                  <a:gd name="T8" fmla="*/ 0 60000 65536"/>
                  <a:gd name="T9" fmla="*/ 0 60000 65536"/>
                  <a:gd name="T10" fmla="*/ 0 60000 65536"/>
                  <a:gd name="T11" fmla="*/ 0 60000 65536"/>
                  <a:gd name="T12" fmla="*/ 0 w 1"/>
                  <a:gd name="T13" fmla="*/ 0 h 5"/>
                  <a:gd name="T14" fmla="*/ 1 w 1"/>
                  <a:gd name="T15" fmla="*/ 5 h 5"/>
                </a:gdLst>
                <a:ahLst/>
                <a:cxnLst>
                  <a:cxn ang="T8">
                    <a:pos x="T0" y="T1"/>
                  </a:cxn>
                  <a:cxn ang="T9">
                    <a:pos x="T2" y="T3"/>
                  </a:cxn>
                  <a:cxn ang="T10">
                    <a:pos x="T4" y="T5"/>
                  </a:cxn>
                  <a:cxn ang="T11">
                    <a:pos x="T6" y="T7"/>
                  </a:cxn>
                </a:cxnLst>
                <a:rect l="T12" t="T13" r="T14" b="T15"/>
                <a:pathLst>
                  <a:path w="1"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55" name="Freeform 186"/>
              <p:cNvSpPr>
                <a:spLocks/>
              </p:cNvSpPr>
              <p:nvPr/>
            </p:nvSpPr>
            <p:spPr bwMode="auto">
              <a:xfrm>
                <a:off x="2718" y="2669"/>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56" name="Freeform 187"/>
              <p:cNvSpPr>
                <a:spLocks/>
              </p:cNvSpPr>
              <p:nvPr/>
            </p:nvSpPr>
            <p:spPr bwMode="auto">
              <a:xfrm>
                <a:off x="2713" y="2640"/>
                <a:ext cx="19" cy="29"/>
              </a:xfrm>
              <a:custGeom>
                <a:avLst/>
                <a:gdLst>
                  <a:gd name="T0" fmla="*/ 19 w 19"/>
                  <a:gd name="T1" fmla="*/ 0 h 29"/>
                  <a:gd name="T2" fmla="*/ 0 w 19"/>
                  <a:gd name="T3" fmla="*/ 24 h 29"/>
                  <a:gd name="T4" fmla="*/ 5 w 19"/>
                  <a:gd name="T5" fmla="*/ 29 h 29"/>
                  <a:gd name="T6" fmla="*/ 19 w 19"/>
                  <a:gd name="T7" fmla="*/ 0 h 29"/>
                  <a:gd name="T8" fmla="*/ 0 60000 65536"/>
                  <a:gd name="T9" fmla="*/ 0 60000 65536"/>
                  <a:gd name="T10" fmla="*/ 0 60000 65536"/>
                  <a:gd name="T11" fmla="*/ 0 60000 65536"/>
                  <a:gd name="T12" fmla="*/ 0 w 19"/>
                  <a:gd name="T13" fmla="*/ 0 h 29"/>
                  <a:gd name="T14" fmla="*/ 19 w 19"/>
                  <a:gd name="T15" fmla="*/ 29 h 29"/>
                </a:gdLst>
                <a:ahLst/>
                <a:cxnLst>
                  <a:cxn ang="T8">
                    <a:pos x="T0" y="T1"/>
                  </a:cxn>
                  <a:cxn ang="T9">
                    <a:pos x="T2" y="T3"/>
                  </a:cxn>
                  <a:cxn ang="T10">
                    <a:pos x="T4" y="T5"/>
                  </a:cxn>
                  <a:cxn ang="T11">
                    <a:pos x="T6" y="T7"/>
                  </a:cxn>
                </a:cxnLst>
                <a:rect l="T12" t="T13" r="T14" b="T15"/>
                <a:pathLst>
                  <a:path w="19" h="29">
                    <a:moveTo>
                      <a:pt x="19" y="0"/>
                    </a:moveTo>
                    <a:lnTo>
                      <a:pt x="0" y="24"/>
                    </a:lnTo>
                    <a:lnTo>
                      <a:pt x="5" y="29"/>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57" name="Freeform 188"/>
              <p:cNvSpPr>
                <a:spLocks/>
              </p:cNvSpPr>
              <p:nvPr/>
            </p:nvSpPr>
            <p:spPr bwMode="auto">
              <a:xfrm>
                <a:off x="2713" y="2635"/>
                <a:ext cx="19" cy="29"/>
              </a:xfrm>
              <a:custGeom>
                <a:avLst/>
                <a:gdLst>
                  <a:gd name="T0" fmla="*/ 19 w 19"/>
                  <a:gd name="T1" fmla="*/ 5 h 29"/>
                  <a:gd name="T2" fmla="*/ 10 w 19"/>
                  <a:gd name="T3" fmla="*/ 0 h 29"/>
                  <a:gd name="T4" fmla="*/ 0 w 19"/>
                  <a:gd name="T5" fmla="*/ 29 h 29"/>
                  <a:gd name="T6" fmla="*/ 19 w 19"/>
                  <a:gd name="T7" fmla="*/ 5 h 29"/>
                  <a:gd name="T8" fmla="*/ 0 60000 65536"/>
                  <a:gd name="T9" fmla="*/ 0 60000 65536"/>
                  <a:gd name="T10" fmla="*/ 0 60000 65536"/>
                  <a:gd name="T11" fmla="*/ 0 60000 65536"/>
                  <a:gd name="T12" fmla="*/ 0 w 19"/>
                  <a:gd name="T13" fmla="*/ 0 h 29"/>
                  <a:gd name="T14" fmla="*/ 19 w 19"/>
                  <a:gd name="T15" fmla="*/ 29 h 29"/>
                </a:gdLst>
                <a:ahLst/>
                <a:cxnLst>
                  <a:cxn ang="T8">
                    <a:pos x="T0" y="T1"/>
                  </a:cxn>
                  <a:cxn ang="T9">
                    <a:pos x="T2" y="T3"/>
                  </a:cxn>
                  <a:cxn ang="T10">
                    <a:pos x="T4" y="T5"/>
                  </a:cxn>
                  <a:cxn ang="T11">
                    <a:pos x="T6" y="T7"/>
                  </a:cxn>
                </a:cxnLst>
                <a:rect l="T12" t="T13" r="T14" b="T15"/>
                <a:pathLst>
                  <a:path w="19" h="29">
                    <a:moveTo>
                      <a:pt x="19" y="5"/>
                    </a:moveTo>
                    <a:lnTo>
                      <a:pt x="10" y="0"/>
                    </a:lnTo>
                    <a:lnTo>
                      <a:pt x="0" y="29"/>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58" name="Freeform 189"/>
              <p:cNvSpPr>
                <a:spLocks/>
              </p:cNvSpPr>
              <p:nvPr/>
            </p:nvSpPr>
            <p:spPr bwMode="auto">
              <a:xfrm>
                <a:off x="2727" y="2635"/>
                <a:ext cx="5" cy="5"/>
              </a:xfrm>
              <a:custGeom>
                <a:avLst/>
                <a:gdLst>
                  <a:gd name="T0" fmla="*/ 5 w 5"/>
                  <a:gd name="T1" fmla="*/ 5 h 5"/>
                  <a:gd name="T2" fmla="*/ 5 w 5"/>
                  <a:gd name="T3" fmla="*/ 5 h 5"/>
                  <a:gd name="T4" fmla="*/ 0 w 5"/>
                  <a:gd name="T5" fmla="*/ 0 h 5"/>
                  <a:gd name="T6" fmla="*/ 5 w 5"/>
                  <a:gd name="T7" fmla="*/ 5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59" name="Freeform 190"/>
              <p:cNvSpPr>
                <a:spLocks/>
              </p:cNvSpPr>
              <p:nvPr/>
            </p:nvSpPr>
            <p:spPr bwMode="auto">
              <a:xfrm>
                <a:off x="2732" y="2640"/>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60" name="Freeform 191"/>
              <p:cNvSpPr>
                <a:spLocks/>
              </p:cNvSpPr>
              <p:nvPr/>
            </p:nvSpPr>
            <p:spPr bwMode="auto">
              <a:xfrm>
                <a:off x="2723" y="2606"/>
                <a:ext cx="24" cy="34"/>
              </a:xfrm>
              <a:custGeom>
                <a:avLst/>
                <a:gdLst>
                  <a:gd name="T0" fmla="*/ 24 w 24"/>
                  <a:gd name="T1" fmla="*/ 0 h 34"/>
                  <a:gd name="T2" fmla="*/ 0 w 24"/>
                  <a:gd name="T3" fmla="*/ 29 h 34"/>
                  <a:gd name="T4" fmla="*/ 9 w 24"/>
                  <a:gd name="T5" fmla="*/ 34 h 34"/>
                  <a:gd name="T6" fmla="*/ 24 w 24"/>
                  <a:gd name="T7" fmla="*/ 0 h 34"/>
                  <a:gd name="T8" fmla="*/ 0 60000 65536"/>
                  <a:gd name="T9" fmla="*/ 0 60000 65536"/>
                  <a:gd name="T10" fmla="*/ 0 60000 65536"/>
                  <a:gd name="T11" fmla="*/ 0 60000 65536"/>
                  <a:gd name="T12" fmla="*/ 0 w 24"/>
                  <a:gd name="T13" fmla="*/ 0 h 34"/>
                  <a:gd name="T14" fmla="*/ 24 w 24"/>
                  <a:gd name="T15" fmla="*/ 34 h 34"/>
                </a:gdLst>
                <a:ahLst/>
                <a:cxnLst>
                  <a:cxn ang="T8">
                    <a:pos x="T0" y="T1"/>
                  </a:cxn>
                  <a:cxn ang="T9">
                    <a:pos x="T2" y="T3"/>
                  </a:cxn>
                  <a:cxn ang="T10">
                    <a:pos x="T4" y="T5"/>
                  </a:cxn>
                  <a:cxn ang="T11">
                    <a:pos x="T6" y="T7"/>
                  </a:cxn>
                </a:cxnLst>
                <a:rect l="T12" t="T13" r="T14" b="T15"/>
                <a:pathLst>
                  <a:path w="24" h="34">
                    <a:moveTo>
                      <a:pt x="24" y="0"/>
                    </a:moveTo>
                    <a:lnTo>
                      <a:pt x="0" y="29"/>
                    </a:lnTo>
                    <a:lnTo>
                      <a:pt x="9" y="34"/>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61" name="Freeform 192"/>
              <p:cNvSpPr>
                <a:spLocks/>
              </p:cNvSpPr>
              <p:nvPr/>
            </p:nvSpPr>
            <p:spPr bwMode="auto">
              <a:xfrm>
                <a:off x="2723" y="2602"/>
                <a:ext cx="24" cy="33"/>
              </a:xfrm>
              <a:custGeom>
                <a:avLst/>
                <a:gdLst>
                  <a:gd name="T0" fmla="*/ 24 w 24"/>
                  <a:gd name="T1" fmla="*/ 4 h 33"/>
                  <a:gd name="T2" fmla="*/ 14 w 24"/>
                  <a:gd name="T3" fmla="*/ 0 h 33"/>
                  <a:gd name="T4" fmla="*/ 0 w 24"/>
                  <a:gd name="T5" fmla="*/ 33 h 33"/>
                  <a:gd name="T6" fmla="*/ 24 w 24"/>
                  <a:gd name="T7" fmla="*/ 4 h 33"/>
                  <a:gd name="T8" fmla="*/ 0 60000 65536"/>
                  <a:gd name="T9" fmla="*/ 0 60000 65536"/>
                  <a:gd name="T10" fmla="*/ 0 60000 65536"/>
                  <a:gd name="T11" fmla="*/ 0 60000 65536"/>
                  <a:gd name="T12" fmla="*/ 0 w 24"/>
                  <a:gd name="T13" fmla="*/ 0 h 33"/>
                  <a:gd name="T14" fmla="*/ 24 w 24"/>
                  <a:gd name="T15" fmla="*/ 33 h 33"/>
                </a:gdLst>
                <a:ahLst/>
                <a:cxnLst>
                  <a:cxn ang="T8">
                    <a:pos x="T0" y="T1"/>
                  </a:cxn>
                  <a:cxn ang="T9">
                    <a:pos x="T2" y="T3"/>
                  </a:cxn>
                  <a:cxn ang="T10">
                    <a:pos x="T4" y="T5"/>
                  </a:cxn>
                  <a:cxn ang="T11">
                    <a:pos x="T6" y="T7"/>
                  </a:cxn>
                </a:cxnLst>
                <a:rect l="T12" t="T13" r="T14" b="T15"/>
                <a:pathLst>
                  <a:path w="24" h="33">
                    <a:moveTo>
                      <a:pt x="24" y="4"/>
                    </a:moveTo>
                    <a:lnTo>
                      <a:pt x="14" y="0"/>
                    </a:lnTo>
                    <a:lnTo>
                      <a:pt x="0" y="33"/>
                    </a:lnTo>
                    <a:lnTo>
                      <a:pt x="24"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62" name="Freeform 193"/>
              <p:cNvSpPr>
                <a:spLocks/>
              </p:cNvSpPr>
              <p:nvPr/>
            </p:nvSpPr>
            <p:spPr bwMode="auto">
              <a:xfrm>
                <a:off x="2742" y="2602"/>
                <a:ext cx="5" cy="4"/>
              </a:xfrm>
              <a:custGeom>
                <a:avLst/>
                <a:gdLst>
                  <a:gd name="T0" fmla="*/ 5 w 5"/>
                  <a:gd name="T1" fmla="*/ 4 h 4"/>
                  <a:gd name="T2" fmla="*/ 5 w 5"/>
                  <a:gd name="T3" fmla="*/ 4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4"/>
                    </a:lnTo>
                    <a:lnTo>
                      <a:pt x="0" y="0"/>
                    </a:lnTo>
                    <a:lnTo>
                      <a:pt x="5"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63" name="Freeform 194"/>
              <p:cNvSpPr>
                <a:spLocks/>
              </p:cNvSpPr>
              <p:nvPr/>
            </p:nvSpPr>
            <p:spPr bwMode="auto">
              <a:xfrm>
                <a:off x="2747" y="2606"/>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64" name="Freeform 195"/>
              <p:cNvSpPr>
                <a:spLocks/>
              </p:cNvSpPr>
              <p:nvPr/>
            </p:nvSpPr>
            <p:spPr bwMode="auto">
              <a:xfrm>
                <a:off x="2737" y="2573"/>
                <a:ext cx="20" cy="33"/>
              </a:xfrm>
              <a:custGeom>
                <a:avLst/>
                <a:gdLst>
                  <a:gd name="T0" fmla="*/ 20 w 20"/>
                  <a:gd name="T1" fmla="*/ 0 h 33"/>
                  <a:gd name="T2" fmla="*/ 0 w 20"/>
                  <a:gd name="T3" fmla="*/ 29 h 33"/>
                  <a:gd name="T4" fmla="*/ 10 w 20"/>
                  <a:gd name="T5" fmla="*/ 33 h 33"/>
                  <a:gd name="T6" fmla="*/ 20 w 20"/>
                  <a:gd name="T7" fmla="*/ 0 h 33"/>
                  <a:gd name="T8" fmla="*/ 0 60000 65536"/>
                  <a:gd name="T9" fmla="*/ 0 60000 65536"/>
                  <a:gd name="T10" fmla="*/ 0 60000 65536"/>
                  <a:gd name="T11" fmla="*/ 0 60000 65536"/>
                  <a:gd name="T12" fmla="*/ 0 w 20"/>
                  <a:gd name="T13" fmla="*/ 0 h 33"/>
                  <a:gd name="T14" fmla="*/ 20 w 20"/>
                  <a:gd name="T15" fmla="*/ 33 h 33"/>
                </a:gdLst>
                <a:ahLst/>
                <a:cxnLst>
                  <a:cxn ang="T8">
                    <a:pos x="T0" y="T1"/>
                  </a:cxn>
                  <a:cxn ang="T9">
                    <a:pos x="T2" y="T3"/>
                  </a:cxn>
                  <a:cxn ang="T10">
                    <a:pos x="T4" y="T5"/>
                  </a:cxn>
                  <a:cxn ang="T11">
                    <a:pos x="T6" y="T7"/>
                  </a:cxn>
                </a:cxnLst>
                <a:rect l="T12" t="T13" r="T14" b="T15"/>
                <a:pathLst>
                  <a:path w="20" h="33">
                    <a:moveTo>
                      <a:pt x="20" y="0"/>
                    </a:moveTo>
                    <a:lnTo>
                      <a:pt x="0" y="29"/>
                    </a:lnTo>
                    <a:lnTo>
                      <a:pt x="10" y="33"/>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65" name="Freeform 196"/>
              <p:cNvSpPr>
                <a:spLocks/>
              </p:cNvSpPr>
              <p:nvPr/>
            </p:nvSpPr>
            <p:spPr bwMode="auto">
              <a:xfrm>
                <a:off x="2737" y="2568"/>
                <a:ext cx="20" cy="34"/>
              </a:xfrm>
              <a:custGeom>
                <a:avLst/>
                <a:gdLst>
                  <a:gd name="T0" fmla="*/ 20 w 20"/>
                  <a:gd name="T1" fmla="*/ 5 h 34"/>
                  <a:gd name="T2" fmla="*/ 15 w 20"/>
                  <a:gd name="T3" fmla="*/ 0 h 34"/>
                  <a:gd name="T4" fmla="*/ 0 w 20"/>
                  <a:gd name="T5" fmla="*/ 34 h 34"/>
                  <a:gd name="T6" fmla="*/ 20 w 20"/>
                  <a:gd name="T7" fmla="*/ 5 h 34"/>
                  <a:gd name="T8" fmla="*/ 0 60000 65536"/>
                  <a:gd name="T9" fmla="*/ 0 60000 65536"/>
                  <a:gd name="T10" fmla="*/ 0 60000 65536"/>
                  <a:gd name="T11" fmla="*/ 0 60000 65536"/>
                  <a:gd name="T12" fmla="*/ 0 w 20"/>
                  <a:gd name="T13" fmla="*/ 0 h 34"/>
                  <a:gd name="T14" fmla="*/ 20 w 20"/>
                  <a:gd name="T15" fmla="*/ 34 h 34"/>
                </a:gdLst>
                <a:ahLst/>
                <a:cxnLst>
                  <a:cxn ang="T8">
                    <a:pos x="T0" y="T1"/>
                  </a:cxn>
                  <a:cxn ang="T9">
                    <a:pos x="T2" y="T3"/>
                  </a:cxn>
                  <a:cxn ang="T10">
                    <a:pos x="T4" y="T5"/>
                  </a:cxn>
                  <a:cxn ang="T11">
                    <a:pos x="T6" y="T7"/>
                  </a:cxn>
                </a:cxnLst>
                <a:rect l="T12" t="T13" r="T14" b="T15"/>
                <a:pathLst>
                  <a:path w="20" h="34">
                    <a:moveTo>
                      <a:pt x="20" y="5"/>
                    </a:moveTo>
                    <a:lnTo>
                      <a:pt x="15" y="0"/>
                    </a:lnTo>
                    <a:lnTo>
                      <a:pt x="0" y="34"/>
                    </a:lnTo>
                    <a:lnTo>
                      <a:pt x="2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66" name="Freeform 197"/>
              <p:cNvSpPr>
                <a:spLocks/>
              </p:cNvSpPr>
              <p:nvPr/>
            </p:nvSpPr>
            <p:spPr bwMode="auto">
              <a:xfrm>
                <a:off x="2757" y="2568"/>
                <a:ext cx="1" cy="5"/>
              </a:xfrm>
              <a:custGeom>
                <a:avLst/>
                <a:gdLst>
                  <a:gd name="T0" fmla="*/ 0 w 1"/>
                  <a:gd name="T1" fmla="*/ 5 h 5"/>
                  <a:gd name="T2" fmla="*/ 0 w 1"/>
                  <a:gd name="T3" fmla="*/ 5 h 5"/>
                  <a:gd name="T4" fmla="*/ 0 w 1"/>
                  <a:gd name="T5" fmla="*/ 0 h 5"/>
                  <a:gd name="T6" fmla="*/ 0 w 1"/>
                  <a:gd name="T7" fmla="*/ 5 h 5"/>
                  <a:gd name="T8" fmla="*/ 0 60000 65536"/>
                  <a:gd name="T9" fmla="*/ 0 60000 65536"/>
                  <a:gd name="T10" fmla="*/ 0 60000 65536"/>
                  <a:gd name="T11" fmla="*/ 0 60000 65536"/>
                  <a:gd name="T12" fmla="*/ 0 w 1"/>
                  <a:gd name="T13" fmla="*/ 0 h 5"/>
                  <a:gd name="T14" fmla="*/ 1 w 1"/>
                  <a:gd name="T15" fmla="*/ 5 h 5"/>
                </a:gdLst>
                <a:ahLst/>
                <a:cxnLst>
                  <a:cxn ang="T8">
                    <a:pos x="T0" y="T1"/>
                  </a:cxn>
                  <a:cxn ang="T9">
                    <a:pos x="T2" y="T3"/>
                  </a:cxn>
                  <a:cxn ang="T10">
                    <a:pos x="T4" y="T5"/>
                  </a:cxn>
                  <a:cxn ang="T11">
                    <a:pos x="T6" y="T7"/>
                  </a:cxn>
                </a:cxnLst>
                <a:rect l="T12" t="T13" r="T14" b="T15"/>
                <a:pathLst>
                  <a:path w="1"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67" name="Freeform 198"/>
              <p:cNvSpPr>
                <a:spLocks/>
              </p:cNvSpPr>
              <p:nvPr/>
            </p:nvSpPr>
            <p:spPr bwMode="auto">
              <a:xfrm>
                <a:off x="2757" y="2573"/>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68" name="Freeform 199"/>
              <p:cNvSpPr>
                <a:spLocks/>
              </p:cNvSpPr>
              <p:nvPr/>
            </p:nvSpPr>
            <p:spPr bwMode="auto">
              <a:xfrm>
                <a:off x="2752" y="2539"/>
                <a:ext cx="19" cy="34"/>
              </a:xfrm>
              <a:custGeom>
                <a:avLst/>
                <a:gdLst>
                  <a:gd name="T0" fmla="*/ 19 w 19"/>
                  <a:gd name="T1" fmla="*/ 0 h 34"/>
                  <a:gd name="T2" fmla="*/ 0 w 19"/>
                  <a:gd name="T3" fmla="*/ 29 h 34"/>
                  <a:gd name="T4" fmla="*/ 5 w 19"/>
                  <a:gd name="T5" fmla="*/ 34 h 34"/>
                  <a:gd name="T6" fmla="*/ 19 w 19"/>
                  <a:gd name="T7" fmla="*/ 0 h 34"/>
                  <a:gd name="T8" fmla="*/ 0 60000 65536"/>
                  <a:gd name="T9" fmla="*/ 0 60000 65536"/>
                  <a:gd name="T10" fmla="*/ 0 60000 65536"/>
                  <a:gd name="T11" fmla="*/ 0 60000 65536"/>
                  <a:gd name="T12" fmla="*/ 0 w 19"/>
                  <a:gd name="T13" fmla="*/ 0 h 34"/>
                  <a:gd name="T14" fmla="*/ 19 w 19"/>
                  <a:gd name="T15" fmla="*/ 34 h 34"/>
                </a:gdLst>
                <a:ahLst/>
                <a:cxnLst>
                  <a:cxn ang="T8">
                    <a:pos x="T0" y="T1"/>
                  </a:cxn>
                  <a:cxn ang="T9">
                    <a:pos x="T2" y="T3"/>
                  </a:cxn>
                  <a:cxn ang="T10">
                    <a:pos x="T4" y="T5"/>
                  </a:cxn>
                  <a:cxn ang="T11">
                    <a:pos x="T6" y="T7"/>
                  </a:cxn>
                </a:cxnLst>
                <a:rect l="T12" t="T13" r="T14" b="T15"/>
                <a:pathLst>
                  <a:path w="19" h="34">
                    <a:moveTo>
                      <a:pt x="19" y="0"/>
                    </a:moveTo>
                    <a:lnTo>
                      <a:pt x="0" y="29"/>
                    </a:lnTo>
                    <a:lnTo>
                      <a:pt x="5" y="34"/>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69" name="Freeform 200"/>
              <p:cNvSpPr>
                <a:spLocks/>
              </p:cNvSpPr>
              <p:nvPr/>
            </p:nvSpPr>
            <p:spPr bwMode="auto">
              <a:xfrm>
                <a:off x="2752" y="2534"/>
                <a:ext cx="19" cy="34"/>
              </a:xfrm>
              <a:custGeom>
                <a:avLst/>
                <a:gdLst>
                  <a:gd name="T0" fmla="*/ 19 w 19"/>
                  <a:gd name="T1" fmla="*/ 5 h 34"/>
                  <a:gd name="T2" fmla="*/ 9 w 19"/>
                  <a:gd name="T3" fmla="*/ 0 h 34"/>
                  <a:gd name="T4" fmla="*/ 0 w 19"/>
                  <a:gd name="T5" fmla="*/ 34 h 34"/>
                  <a:gd name="T6" fmla="*/ 19 w 19"/>
                  <a:gd name="T7" fmla="*/ 5 h 34"/>
                  <a:gd name="T8" fmla="*/ 0 60000 65536"/>
                  <a:gd name="T9" fmla="*/ 0 60000 65536"/>
                  <a:gd name="T10" fmla="*/ 0 60000 65536"/>
                  <a:gd name="T11" fmla="*/ 0 60000 65536"/>
                  <a:gd name="T12" fmla="*/ 0 w 19"/>
                  <a:gd name="T13" fmla="*/ 0 h 34"/>
                  <a:gd name="T14" fmla="*/ 19 w 19"/>
                  <a:gd name="T15" fmla="*/ 34 h 34"/>
                </a:gdLst>
                <a:ahLst/>
                <a:cxnLst>
                  <a:cxn ang="T8">
                    <a:pos x="T0" y="T1"/>
                  </a:cxn>
                  <a:cxn ang="T9">
                    <a:pos x="T2" y="T3"/>
                  </a:cxn>
                  <a:cxn ang="T10">
                    <a:pos x="T4" y="T5"/>
                  </a:cxn>
                  <a:cxn ang="T11">
                    <a:pos x="T6" y="T7"/>
                  </a:cxn>
                </a:cxnLst>
                <a:rect l="T12" t="T13" r="T14" b="T15"/>
                <a:pathLst>
                  <a:path w="19" h="34">
                    <a:moveTo>
                      <a:pt x="19" y="5"/>
                    </a:moveTo>
                    <a:lnTo>
                      <a:pt x="9" y="0"/>
                    </a:lnTo>
                    <a:lnTo>
                      <a:pt x="0" y="34"/>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70" name="Freeform 201"/>
              <p:cNvSpPr>
                <a:spLocks/>
              </p:cNvSpPr>
              <p:nvPr/>
            </p:nvSpPr>
            <p:spPr bwMode="auto">
              <a:xfrm>
                <a:off x="2766" y="2534"/>
                <a:ext cx="5" cy="5"/>
              </a:xfrm>
              <a:custGeom>
                <a:avLst/>
                <a:gdLst>
                  <a:gd name="T0" fmla="*/ 5 w 5"/>
                  <a:gd name="T1" fmla="*/ 5 h 5"/>
                  <a:gd name="T2" fmla="*/ 5 w 5"/>
                  <a:gd name="T3" fmla="*/ 5 h 5"/>
                  <a:gd name="T4" fmla="*/ 0 w 5"/>
                  <a:gd name="T5" fmla="*/ 0 h 5"/>
                  <a:gd name="T6" fmla="*/ 5 w 5"/>
                  <a:gd name="T7" fmla="*/ 5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71" name="Freeform 202"/>
              <p:cNvSpPr>
                <a:spLocks/>
              </p:cNvSpPr>
              <p:nvPr/>
            </p:nvSpPr>
            <p:spPr bwMode="auto">
              <a:xfrm>
                <a:off x="2766" y="2534"/>
                <a:ext cx="5" cy="5"/>
              </a:xfrm>
              <a:custGeom>
                <a:avLst/>
                <a:gdLst>
                  <a:gd name="T0" fmla="*/ 5 w 5"/>
                  <a:gd name="T1" fmla="*/ 5 h 5"/>
                  <a:gd name="T2" fmla="*/ 5 w 5"/>
                  <a:gd name="T3" fmla="*/ 5 h 5"/>
                  <a:gd name="T4" fmla="*/ 0 w 5"/>
                  <a:gd name="T5" fmla="*/ 0 h 5"/>
                  <a:gd name="T6" fmla="*/ 5 w 5"/>
                  <a:gd name="T7" fmla="*/ 5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72" name="Freeform 203"/>
              <p:cNvSpPr>
                <a:spLocks/>
              </p:cNvSpPr>
              <p:nvPr/>
            </p:nvSpPr>
            <p:spPr bwMode="auto">
              <a:xfrm>
                <a:off x="2761" y="2500"/>
                <a:ext cx="25" cy="39"/>
              </a:xfrm>
              <a:custGeom>
                <a:avLst/>
                <a:gdLst>
                  <a:gd name="T0" fmla="*/ 25 w 25"/>
                  <a:gd name="T1" fmla="*/ 0 h 39"/>
                  <a:gd name="T2" fmla="*/ 0 w 25"/>
                  <a:gd name="T3" fmla="*/ 34 h 39"/>
                  <a:gd name="T4" fmla="*/ 10 w 25"/>
                  <a:gd name="T5" fmla="*/ 39 h 39"/>
                  <a:gd name="T6" fmla="*/ 25 w 25"/>
                  <a:gd name="T7" fmla="*/ 0 h 39"/>
                  <a:gd name="T8" fmla="*/ 0 60000 65536"/>
                  <a:gd name="T9" fmla="*/ 0 60000 65536"/>
                  <a:gd name="T10" fmla="*/ 0 60000 65536"/>
                  <a:gd name="T11" fmla="*/ 0 60000 65536"/>
                  <a:gd name="T12" fmla="*/ 0 w 25"/>
                  <a:gd name="T13" fmla="*/ 0 h 39"/>
                  <a:gd name="T14" fmla="*/ 25 w 25"/>
                  <a:gd name="T15" fmla="*/ 39 h 39"/>
                </a:gdLst>
                <a:ahLst/>
                <a:cxnLst>
                  <a:cxn ang="T8">
                    <a:pos x="T0" y="T1"/>
                  </a:cxn>
                  <a:cxn ang="T9">
                    <a:pos x="T2" y="T3"/>
                  </a:cxn>
                  <a:cxn ang="T10">
                    <a:pos x="T4" y="T5"/>
                  </a:cxn>
                  <a:cxn ang="T11">
                    <a:pos x="T6" y="T7"/>
                  </a:cxn>
                </a:cxnLst>
                <a:rect l="T12" t="T13" r="T14" b="T15"/>
                <a:pathLst>
                  <a:path w="25" h="39">
                    <a:moveTo>
                      <a:pt x="25" y="0"/>
                    </a:moveTo>
                    <a:lnTo>
                      <a:pt x="0" y="34"/>
                    </a:lnTo>
                    <a:lnTo>
                      <a:pt x="10" y="39"/>
                    </a:lnTo>
                    <a:lnTo>
                      <a:pt x="2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73" name="Freeform 204"/>
              <p:cNvSpPr>
                <a:spLocks/>
              </p:cNvSpPr>
              <p:nvPr/>
            </p:nvSpPr>
            <p:spPr bwMode="auto">
              <a:xfrm>
                <a:off x="2761" y="2495"/>
                <a:ext cx="25" cy="39"/>
              </a:xfrm>
              <a:custGeom>
                <a:avLst/>
                <a:gdLst>
                  <a:gd name="T0" fmla="*/ 25 w 25"/>
                  <a:gd name="T1" fmla="*/ 5 h 39"/>
                  <a:gd name="T2" fmla="*/ 15 w 25"/>
                  <a:gd name="T3" fmla="*/ 0 h 39"/>
                  <a:gd name="T4" fmla="*/ 0 w 25"/>
                  <a:gd name="T5" fmla="*/ 39 h 39"/>
                  <a:gd name="T6" fmla="*/ 25 w 25"/>
                  <a:gd name="T7" fmla="*/ 5 h 39"/>
                  <a:gd name="T8" fmla="*/ 0 60000 65536"/>
                  <a:gd name="T9" fmla="*/ 0 60000 65536"/>
                  <a:gd name="T10" fmla="*/ 0 60000 65536"/>
                  <a:gd name="T11" fmla="*/ 0 60000 65536"/>
                  <a:gd name="T12" fmla="*/ 0 w 25"/>
                  <a:gd name="T13" fmla="*/ 0 h 39"/>
                  <a:gd name="T14" fmla="*/ 25 w 25"/>
                  <a:gd name="T15" fmla="*/ 39 h 39"/>
                </a:gdLst>
                <a:ahLst/>
                <a:cxnLst>
                  <a:cxn ang="T8">
                    <a:pos x="T0" y="T1"/>
                  </a:cxn>
                  <a:cxn ang="T9">
                    <a:pos x="T2" y="T3"/>
                  </a:cxn>
                  <a:cxn ang="T10">
                    <a:pos x="T4" y="T5"/>
                  </a:cxn>
                  <a:cxn ang="T11">
                    <a:pos x="T6" y="T7"/>
                  </a:cxn>
                </a:cxnLst>
                <a:rect l="T12" t="T13" r="T14" b="T15"/>
                <a:pathLst>
                  <a:path w="25" h="39">
                    <a:moveTo>
                      <a:pt x="25" y="5"/>
                    </a:moveTo>
                    <a:lnTo>
                      <a:pt x="15" y="0"/>
                    </a:lnTo>
                    <a:lnTo>
                      <a:pt x="0" y="39"/>
                    </a:lnTo>
                    <a:lnTo>
                      <a:pt x="2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74" name="Freeform 205"/>
              <p:cNvSpPr>
                <a:spLocks/>
              </p:cNvSpPr>
              <p:nvPr/>
            </p:nvSpPr>
            <p:spPr bwMode="auto">
              <a:xfrm>
                <a:off x="2781" y="2495"/>
                <a:ext cx="5" cy="5"/>
              </a:xfrm>
              <a:custGeom>
                <a:avLst/>
                <a:gdLst>
                  <a:gd name="T0" fmla="*/ 5 w 5"/>
                  <a:gd name="T1" fmla="*/ 5 h 5"/>
                  <a:gd name="T2" fmla="*/ 5 w 5"/>
                  <a:gd name="T3" fmla="*/ 5 h 5"/>
                  <a:gd name="T4" fmla="*/ 0 w 5"/>
                  <a:gd name="T5" fmla="*/ 0 h 5"/>
                  <a:gd name="T6" fmla="*/ 5 w 5"/>
                  <a:gd name="T7" fmla="*/ 5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75" name="Freeform 206"/>
              <p:cNvSpPr>
                <a:spLocks/>
              </p:cNvSpPr>
              <p:nvPr/>
            </p:nvSpPr>
            <p:spPr bwMode="auto">
              <a:xfrm>
                <a:off x="2786" y="2500"/>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76" name="Freeform 207"/>
              <p:cNvSpPr>
                <a:spLocks/>
              </p:cNvSpPr>
              <p:nvPr/>
            </p:nvSpPr>
            <p:spPr bwMode="auto">
              <a:xfrm>
                <a:off x="2776" y="2461"/>
                <a:ext cx="24" cy="39"/>
              </a:xfrm>
              <a:custGeom>
                <a:avLst/>
                <a:gdLst>
                  <a:gd name="T0" fmla="*/ 24 w 24"/>
                  <a:gd name="T1" fmla="*/ 0 h 39"/>
                  <a:gd name="T2" fmla="*/ 0 w 24"/>
                  <a:gd name="T3" fmla="*/ 34 h 39"/>
                  <a:gd name="T4" fmla="*/ 10 w 24"/>
                  <a:gd name="T5" fmla="*/ 39 h 39"/>
                  <a:gd name="T6" fmla="*/ 24 w 24"/>
                  <a:gd name="T7" fmla="*/ 0 h 39"/>
                  <a:gd name="T8" fmla="*/ 0 60000 65536"/>
                  <a:gd name="T9" fmla="*/ 0 60000 65536"/>
                  <a:gd name="T10" fmla="*/ 0 60000 65536"/>
                  <a:gd name="T11" fmla="*/ 0 60000 65536"/>
                  <a:gd name="T12" fmla="*/ 0 w 24"/>
                  <a:gd name="T13" fmla="*/ 0 h 39"/>
                  <a:gd name="T14" fmla="*/ 24 w 24"/>
                  <a:gd name="T15" fmla="*/ 39 h 39"/>
                </a:gdLst>
                <a:ahLst/>
                <a:cxnLst>
                  <a:cxn ang="T8">
                    <a:pos x="T0" y="T1"/>
                  </a:cxn>
                  <a:cxn ang="T9">
                    <a:pos x="T2" y="T3"/>
                  </a:cxn>
                  <a:cxn ang="T10">
                    <a:pos x="T4" y="T5"/>
                  </a:cxn>
                  <a:cxn ang="T11">
                    <a:pos x="T6" y="T7"/>
                  </a:cxn>
                </a:cxnLst>
                <a:rect l="T12" t="T13" r="T14" b="T15"/>
                <a:pathLst>
                  <a:path w="24" h="39">
                    <a:moveTo>
                      <a:pt x="24" y="0"/>
                    </a:moveTo>
                    <a:lnTo>
                      <a:pt x="0" y="34"/>
                    </a:lnTo>
                    <a:lnTo>
                      <a:pt x="10" y="39"/>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77" name="Freeform 208"/>
              <p:cNvSpPr>
                <a:spLocks/>
              </p:cNvSpPr>
              <p:nvPr/>
            </p:nvSpPr>
            <p:spPr bwMode="auto">
              <a:xfrm>
                <a:off x="2776" y="2456"/>
                <a:ext cx="24" cy="39"/>
              </a:xfrm>
              <a:custGeom>
                <a:avLst/>
                <a:gdLst>
                  <a:gd name="T0" fmla="*/ 24 w 24"/>
                  <a:gd name="T1" fmla="*/ 5 h 39"/>
                  <a:gd name="T2" fmla="*/ 14 w 24"/>
                  <a:gd name="T3" fmla="*/ 0 h 39"/>
                  <a:gd name="T4" fmla="*/ 0 w 24"/>
                  <a:gd name="T5" fmla="*/ 39 h 39"/>
                  <a:gd name="T6" fmla="*/ 24 w 24"/>
                  <a:gd name="T7" fmla="*/ 5 h 39"/>
                  <a:gd name="T8" fmla="*/ 0 60000 65536"/>
                  <a:gd name="T9" fmla="*/ 0 60000 65536"/>
                  <a:gd name="T10" fmla="*/ 0 60000 65536"/>
                  <a:gd name="T11" fmla="*/ 0 60000 65536"/>
                  <a:gd name="T12" fmla="*/ 0 w 24"/>
                  <a:gd name="T13" fmla="*/ 0 h 39"/>
                  <a:gd name="T14" fmla="*/ 24 w 24"/>
                  <a:gd name="T15" fmla="*/ 39 h 39"/>
                </a:gdLst>
                <a:ahLst/>
                <a:cxnLst>
                  <a:cxn ang="T8">
                    <a:pos x="T0" y="T1"/>
                  </a:cxn>
                  <a:cxn ang="T9">
                    <a:pos x="T2" y="T3"/>
                  </a:cxn>
                  <a:cxn ang="T10">
                    <a:pos x="T4" y="T5"/>
                  </a:cxn>
                  <a:cxn ang="T11">
                    <a:pos x="T6" y="T7"/>
                  </a:cxn>
                </a:cxnLst>
                <a:rect l="T12" t="T13" r="T14" b="T15"/>
                <a:pathLst>
                  <a:path w="24" h="39">
                    <a:moveTo>
                      <a:pt x="24" y="5"/>
                    </a:moveTo>
                    <a:lnTo>
                      <a:pt x="14" y="0"/>
                    </a:lnTo>
                    <a:lnTo>
                      <a:pt x="0" y="39"/>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78" name="Freeform 209"/>
              <p:cNvSpPr>
                <a:spLocks/>
              </p:cNvSpPr>
              <p:nvPr/>
            </p:nvSpPr>
            <p:spPr bwMode="auto">
              <a:xfrm>
                <a:off x="2795" y="2456"/>
                <a:ext cx="5" cy="5"/>
              </a:xfrm>
              <a:custGeom>
                <a:avLst/>
                <a:gdLst>
                  <a:gd name="T0" fmla="*/ 5 w 5"/>
                  <a:gd name="T1" fmla="*/ 5 h 5"/>
                  <a:gd name="T2" fmla="*/ 5 w 5"/>
                  <a:gd name="T3" fmla="*/ 5 h 5"/>
                  <a:gd name="T4" fmla="*/ 0 w 5"/>
                  <a:gd name="T5" fmla="*/ 0 h 5"/>
                  <a:gd name="T6" fmla="*/ 5 w 5"/>
                  <a:gd name="T7" fmla="*/ 5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79" name="Freeform 210"/>
              <p:cNvSpPr>
                <a:spLocks/>
              </p:cNvSpPr>
              <p:nvPr/>
            </p:nvSpPr>
            <p:spPr bwMode="auto">
              <a:xfrm>
                <a:off x="2800" y="2461"/>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80" name="Freeform 211"/>
              <p:cNvSpPr>
                <a:spLocks/>
              </p:cNvSpPr>
              <p:nvPr/>
            </p:nvSpPr>
            <p:spPr bwMode="auto">
              <a:xfrm>
                <a:off x="2790" y="2423"/>
                <a:ext cx="20" cy="38"/>
              </a:xfrm>
              <a:custGeom>
                <a:avLst/>
                <a:gdLst>
                  <a:gd name="T0" fmla="*/ 20 w 20"/>
                  <a:gd name="T1" fmla="*/ 0 h 38"/>
                  <a:gd name="T2" fmla="*/ 0 w 20"/>
                  <a:gd name="T3" fmla="*/ 33 h 38"/>
                  <a:gd name="T4" fmla="*/ 10 w 20"/>
                  <a:gd name="T5" fmla="*/ 38 h 38"/>
                  <a:gd name="T6" fmla="*/ 20 w 20"/>
                  <a:gd name="T7" fmla="*/ 0 h 38"/>
                  <a:gd name="T8" fmla="*/ 0 60000 65536"/>
                  <a:gd name="T9" fmla="*/ 0 60000 65536"/>
                  <a:gd name="T10" fmla="*/ 0 60000 65536"/>
                  <a:gd name="T11" fmla="*/ 0 60000 65536"/>
                  <a:gd name="T12" fmla="*/ 0 w 20"/>
                  <a:gd name="T13" fmla="*/ 0 h 38"/>
                  <a:gd name="T14" fmla="*/ 20 w 20"/>
                  <a:gd name="T15" fmla="*/ 38 h 38"/>
                </a:gdLst>
                <a:ahLst/>
                <a:cxnLst>
                  <a:cxn ang="T8">
                    <a:pos x="T0" y="T1"/>
                  </a:cxn>
                  <a:cxn ang="T9">
                    <a:pos x="T2" y="T3"/>
                  </a:cxn>
                  <a:cxn ang="T10">
                    <a:pos x="T4" y="T5"/>
                  </a:cxn>
                  <a:cxn ang="T11">
                    <a:pos x="T6" y="T7"/>
                  </a:cxn>
                </a:cxnLst>
                <a:rect l="T12" t="T13" r="T14" b="T15"/>
                <a:pathLst>
                  <a:path w="20" h="38">
                    <a:moveTo>
                      <a:pt x="20" y="0"/>
                    </a:moveTo>
                    <a:lnTo>
                      <a:pt x="0" y="33"/>
                    </a:lnTo>
                    <a:lnTo>
                      <a:pt x="10" y="38"/>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81" name="Freeform 212"/>
              <p:cNvSpPr>
                <a:spLocks/>
              </p:cNvSpPr>
              <p:nvPr/>
            </p:nvSpPr>
            <p:spPr bwMode="auto">
              <a:xfrm>
                <a:off x="2790" y="2418"/>
                <a:ext cx="20" cy="38"/>
              </a:xfrm>
              <a:custGeom>
                <a:avLst/>
                <a:gdLst>
                  <a:gd name="T0" fmla="*/ 20 w 20"/>
                  <a:gd name="T1" fmla="*/ 5 h 38"/>
                  <a:gd name="T2" fmla="*/ 10 w 20"/>
                  <a:gd name="T3" fmla="*/ 0 h 38"/>
                  <a:gd name="T4" fmla="*/ 0 w 20"/>
                  <a:gd name="T5" fmla="*/ 38 h 38"/>
                  <a:gd name="T6" fmla="*/ 20 w 20"/>
                  <a:gd name="T7" fmla="*/ 5 h 38"/>
                  <a:gd name="T8" fmla="*/ 0 60000 65536"/>
                  <a:gd name="T9" fmla="*/ 0 60000 65536"/>
                  <a:gd name="T10" fmla="*/ 0 60000 65536"/>
                  <a:gd name="T11" fmla="*/ 0 60000 65536"/>
                  <a:gd name="T12" fmla="*/ 0 w 20"/>
                  <a:gd name="T13" fmla="*/ 0 h 38"/>
                  <a:gd name="T14" fmla="*/ 20 w 20"/>
                  <a:gd name="T15" fmla="*/ 38 h 38"/>
                </a:gdLst>
                <a:ahLst/>
                <a:cxnLst>
                  <a:cxn ang="T8">
                    <a:pos x="T0" y="T1"/>
                  </a:cxn>
                  <a:cxn ang="T9">
                    <a:pos x="T2" y="T3"/>
                  </a:cxn>
                  <a:cxn ang="T10">
                    <a:pos x="T4" y="T5"/>
                  </a:cxn>
                  <a:cxn ang="T11">
                    <a:pos x="T6" y="T7"/>
                  </a:cxn>
                </a:cxnLst>
                <a:rect l="T12" t="T13" r="T14" b="T15"/>
                <a:pathLst>
                  <a:path w="20" h="38">
                    <a:moveTo>
                      <a:pt x="20" y="5"/>
                    </a:moveTo>
                    <a:lnTo>
                      <a:pt x="10" y="0"/>
                    </a:lnTo>
                    <a:lnTo>
                      <a:pt x="0" y="38"/>
                    </a:lnTo>
                    <a:lnTo>
                      <a:pt x="2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82" name="Freeform 213"/>
              <p:cNvSpPr>
                <a:spLocks/>
              </p:cNvSpPr>
              <p:nvPr/>
            </p:nvSpPr>
            <p:spPr bwMode="auto">
              <a:xfrm>
                <a:off x="2805" y="2418"/>
                <a:ext cx="5" cy="5"/>
              </a:xfrm>
              <a:custGeom>
                <a:avLst/>
                <a:gdLst>
                  <a:gd name="T0" fmla="*/ 5 w 5"/>
                  <a:gd name="T1" fmla="*/ 5 h 5"/>
                  <a:gd name="T2" fmla="*/ 5 w 5"/>
                  <a:gd name="T3" fmla="*/ 5 h 5"/>
                  <a:gd name="T4" fmla="*/ 0 w 5"/>
                  <a:gd name="T5" fmla="*/ 0 h 5"/>
                  <a:gd name="T6" fmla="*/ 5 w 5"/>
                  <a:gd name="T7" fmla="*/ 5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83" name="Freeform 214"/>
              <p:cNvSpPr>
                <a:spLocks/>
              </p:cNvSpPr>
              <p:nvPr/>
            </p:nvSpPr>
            <p:spPr bwMode="auto">
              <a:xfrm>
                <a:off x="2810" y="2423"/>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84" name="Freeform 215"/>
              <p:cNvSpPr>
                <a:spLocks/>
              </p:cNvSpPr>
              <p:nvPr/>
            </p:nvSpPr>
            <p:spPr bwMode="auto">
              <a:xfrm>
                <a:off x="2800" y="2379"/>
                <a:ext cx="24" cy="44"/>
              </a:xfrm>
              <a:custGeom>
                <a:avLst/>
                <a:gdLst>
                  <a:gd name="T0" fmla="*/ 24 w 24"/>
                  <a:gd name="T1" fmla="*/ 0 h 44"/>
                  <a:gd name="T2" fmla="*/ 0 w 24"/>
                  <a:gd name="T3" fmla="*/ 39 h 44"/>
                  <a:gd name="T4" fmla="*/ 10 w 24"/>
                  <a:gd name="T5" fmla="*/ 44 h 44"/>
                  <a:gd name="T6" fmla="*/ 24 w 24"/>
                  <a:gd name="T7" fmla="*/ 0 h 44"/>
                  <a:gd name="T8" fmla="*/ 0 60000 65536"/>
                  <a:gd name="T9" fmla="*/ 0 60000 65536"/>
                  <a:gd name="T10" fmla="*/ 0 60000 65536"/>
                  <a:gd name="T11" fmla="*/ 0 60000 65536"/>
                  <a:gd name="T12" fmla="*/ 0 w 24"/>
                  <a:gd name="T13" fmla="*/ 0 h 44"/>
                  <a:gd name="T14" fmla="*/ 24 w 24"/>
                  <a:gd name="T15" fmla="*/ 44 h 44"/>
                </a:gdLst>
                <a:ahLst/>
                <a:cxnLst>
                  <a:cxn ang="T8">
                    <a:pos x="T0" y="T1"/>
                  </a:cxn>
                  <a:cxn ang="T9">
                    <a:pos x="T2" y="T3"/>
                  </a:cxn>
                  <a:cxn ang="T10">
                    <a:pos x="T4" y="T5"/>
                  </a:cxn>
                  <a:cxn ang="T11">
                    <a:pos x="T6" y="T7"/>
                  </a:cxn>
                </a:cxnLst>
                <a:rect l="T12" t="T13" r="T14" b="T15"/>
                <a:pathLst>
                  <a:path w="24" h="44">
                    <a:moveTo>
                      <a:pt x="24" y="0"/>
                    </a:moveTo>
                    <a:lnTo>
                      <a:pt x="0" y="39"/>
                    </a:lnTo>
                    <a:lnTo>
                      <a:pt x="10" y="44"/>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85" name="Freeform 216"/>
              <p:cNvSpPr>
                <a:spLocks/>
              </p:cNvSpPr>
              <p:nvPr/>
            </p:nvSpPr>
            <p:spPr bwMode="auto">
              <a:xfrm>
                <a:off x="2800" y="2374"/>
                <a:ext cx="24" cy="44"/>
              </a:xfrm>
              <a:custGeom>
                <a:avLst/>
                <a:gdLst>
                  <a:gd name="T0" fmla="*/ 24 w 24"/>
                  <a:gd name="T1" fmla="*/ 5 h 44"/>
                  <a:gd name="T2" fmla="*/ 15 w 24"/>
                  <a:gd name="T3" fmla="*/ 0 h 44"/>
                  <a:gd name="T4" fmla="*/ 0 w 24"/>
                  <a:gd name="T5" fmla="*/ 44 h 44"/>
                  <a:gd name="T6" fmla="*/ 24 w 24"/>
                  <a:gd name="T7" fmla="*/ 5 h 44"/>
                  <a:gd name="T8" fmla="*/ 0 60000 65536"/>
                  <a:gd name="T9" fmla="*/ 0 60000 65536"/>
                  <a:gd name="T10" fmla="*/ 0 60000 65536"/>
                  <a:gd name="T11" fmla="*/ 0 60000 65536"/>
                  <a:gd name="T12" fmla="*/ 0 w 24"/>
                  <a:gd name="T13" fmla="*/ 0 h 44"/>
                  <a:gd name="T14" fmla="*/ 24 w 24"/>
                  <a:gd name="T15" fmla="*/ 44 h 44"/>
                </a:gdLst>
                <a:ahLst/>
                <a:cxnLst>
                  <a:cxn ang="T8">
                    <a:pos x="T0" y="T1"/>
                  </a:cxn>
                  <a:cxn ang="T9">
                    <a:pos x="T2" y="T3"/>
                  </a:cxn>
                  <a:cxn ang="T10">
                    <a:pos x="T4" y="T5"/>
                  </a:cxn>
                  <a:cxn ang="T11">
                    <a:pos x="T6" y="T7"/>
                  </a:cxn>
                </a:cxnLst>
                <a:rect l="T12" t="T13" r="T14" b="T15"/>
                <a:pathLst>
                  <a:path w="24" h="44">
                    <a:moveTo>
                      <a:pt x="24" y="5"/>
                    </a:moveTo>
                    <a:lnTo>
                      <a:pt x="15" y="0"/>
                    </a:lnTo>
                    <a:lnTo>
                      <a:pt x="0" y="44"/>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86" name="Freeform 217"/>
              <p:cNvSpPr>
                <a:spLocks/>
              </p:cNvSpPr>
              <p:nvPr/>
            </p:nvSpPr>
            <p:spPr bwMode="auto">
              <a:xfrm>
                <a:off x="2819" y="2374"/>
                <a:ext cx="5" cy="5"/>
              </a:xfrm>
              <a:custGeom>
                <a:avLst/>
                <a:gdLst>
                  <a:gd name="T0" fmla="*/ 5 w 5"/>
                  <a:gd name="T1" fmla="*/ 5 h 5"/>
                  <a:gd name="T2" fmla="*/ 5 w 5"/>
                  <a:gd name="T3" fmla="*/ 5 h 5"/>
                  <a:gd name="T4" fmla="*/ 0 w 5"/>
                  <a:gd name="T5" fmla="*/ 0 h 5"/>
                  <a:gd name="T6" fmla="*/ 5 w 5"/>
                  <a:gd name="T7" fmla="*/ 5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87" name="Freeform 218"/>
              <p:cNvSpPr>
                <a:spLocks/>
              </p:cNvSpPr>
              <p:nvPr/>
            </p:nvSpPr>
            <p:spPr bwMode="auto">
              <a:xfrm>
                <a:off x="2819" y="2374"/>
                <a:ext cx="5" cy="5"/>
              </a:xfrm>
              <a:custGeom>
                <a:avLst/>
                <a:gdLst>
                  <a:gd name="T0" fmla="*/ 5 w 5"/>
                  <a:gd name="T1" fmla="*/ 5 h 5"/>
                  <a:gd name="T2" fmla="*/ 5 w 5"/>
                  <a:gd name="T3" fmla="*/ 5 h 5"/>
                  <a:gd name="T4" fmla="*/ 0 w 5"/>
                  <a:gd name="T5" fmla="*/ 0 h 5"/>
                  <a:gd name="T6" fmla="*/ 5 w 5"/>
                  <a:gd name="T7" fmla="*/ 5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88" name="Freeform 219"/>
              <p:cNvSpPr>
                <a:spLocks/>
              </p:cNvSpPr>
              <p:nvPr/>
            </p:nvSpPr>
            <p:spPr bwMode="auto">
              <a:xfrm>
                <a:off x="2815" y="2336"/>
                <a:ext cx="24" cy="43"/>
              </a:xfrm>
              <a:custGeom>
                <a:avLst/>
                <a:gdLst>
                  <a:gd name="T0" fmla="*/ 24 w 24"/>
                  <a:gd name="T1" fmla="*/ 0 h 43"/>
                  <a:gd name="T2" fmla="*/ 0 w 24"/>
                  <a:gd name="T3" fmla="*/ 38 h 43"/>
                  <a:gd name="T4" fmla="*/ 9 w 24"/>
                  <a:gd name="T5" fmla="*/ 43 h 43"/>
                  <a:gd name="T6" fmla="*/ 24 w 24"/>
                  <a:gd name="T7" fmla="*/ 0 h 43"/>
                  <a:gd name="T8" fmla="*/ 0 60000 65536"/>
                  <a:gd name="T9" fmla="*/ 0 60000 65536"/>
                  <a:gd name="T10" fmla="*/ 0 60000 65536"/>
                  <a:gd name="T11" fmla="*/ 0 60000 65536"/>
                  <a:gd name="T12" fmla="*/ 0 w 24"/>
                  <a:gd name="T13" fmla="*/ 0 h 43"/>
                  <a:gd name="T14" fmla="*/ 24 w 24"/>
                  <a:gd name="T15" fmla="*/ 43 h 43"/>
                </a:gdLst>
                <a:ahLst/>
                <a:cxnLst>
                  <a:cxn ang="T8">
                    <a:pos x="T0" y="T1"/>
                  </a:cxn>
                  <a:cxn ang="T9">
                    <a:pos x="T2" y="T3"/>
                  </a:cxn>
                  <a:cxn ang="T10">
                    <a:pos x="T4" y="T5"/>
                  </a:cxn>
                  <a:cxn ang="T11">
                    <a:pos x="T6" y="T7"/>
                  </a:cxn>
                </a:cxnLst>
                <a:rect l="T12" t="T13" r="T14" b="T15"/>
                <a:pathLst>
                  <a:path w="24" h="43">
                    <a:moveTo>
                      <a:pt x="24" y="0"/>
                    </a:moveTo>
                    <a:lnTo>
                      <a:pt x="0" y="38"/>
                    </a:lnTo>
                    <a:lnTo>
                      <a:pt x="9" y="43"/>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89" name="Freeform 220"/>
              <p:cNvSpPr>
                <a:spLocks/>
              </p:cNvSpPr>
              <p:nvPr/>
            </p:nvSpPr>
            <p:spPr bwMode="auto">
              <a:xfrm>
                <a:off x="2815" y="2331"/>
                <a:ext cx="24" cy="43"/>
              </a:xfrm>
              <a:custGeom>
                <a:avLst/>
                <a:gdLst>
                  <a:gd name="T0" fmla="*/ 24 w 24"/>
                  <a:gd name="T1" fmla="*/ 5 h 43"/>
                  <a:gd name="T2" fmla="*/ 14 w 24"/>
                  <a:gd name="T3" fmla="*/ 0 h 43"/>
                  <a:gd name="T4" fmla="*/ 0 w 24"/>
                  <a:gd name="T5" fmla="*/ 43 h 43"/>
                  <a:gd name="T6" fmla="*/ 24 w 24"/>
                  <a:gd name="T7" fmla="*/ 5 h 43"/>
                  <a:gd name="T8" fmla="*/ 0 60000 65536"/>
                  <a:gd name="T9" fmla="*/ 0 60000 65536"/>
                  <a:gd name="T10" fmla="*/ 0 60000 65536"/>
                  <a:gd name="T11" fmla="*/ 0 60000 65536"/>
                  <a:gd name="T12" fmla="*/ 0 w 24"/>
                  <a:gd name="T13" fmla="*/ 0 h 43"/>
                  <a:gd name="T14" fmla="*/ 24 w 24"/>
                  <a:gd name="T15" fmla="*/ 43 h 43"/>
                </a:gdLst>
                <a:ahLst/>
                <a:cxnLst>
                  <a:cxn ang="T8">
                    <a:pos x="T0" y="T1"/>
                  </a:cxn>
                  <a:cxn ang="T9">
                    <a:pos x="T2" y="T3"/>
                  </a:cxn>
                  <a:cxn ang="T10">
                    <a:pos x="T4" y="T5"/>
                  </a:cxn>
                  <a:cxn ang="T11">
                    <a:pos x="T6" y="T7"/>
                  </a:cxn>
                </a:cxnLst>
                <a:rect l="T12" t="T13" r="T14" b="T15"/>
                <a:pathLst>
                  <a:path w="24" h="43">
                    <a:moveTo>
                      <a:pt x="24" y="5"/>
                    </a:moveTo>
                    <a:lnTo>
                      <a:pt x="14" y="0"/>
                    </a:lnTo>
                    <a:lnTo>
                      <a:pt x="0" y="43"/>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90" name="Freeform 221"/>
              <p:cNvSpPr>
                <a:spLocks/>
              </p:cNvSpPr>
              <p:nvPr/>
            </p:nvSpPr>
            <p:spPr bwMode="auto">
              <a:xfrm>
                <a:off x="2834" y="2331"/>
                <a:ext cx="5" cy="5"/>
              </a:xfrm>
              <a:custGeom>
                <a:avLst/>
                <a:gdLst>
                  <a:gd name="T0" fmla="*/ 5 w 5"/>
                  <a:gd name="T1" fmla="*/ 5 h 5"/>
                  <a:gd name="T2" fmla="*/ 5 w 5"/>
                  <a:gd name="T3" fmla="*/ 5 h 5"/>
                  <a:gd name="T4" fmla="*/ 0 w 5"/>
                  <a:gd name="T5" fmla="*/ 0 h 5"/>
                  <a:gd name="T6" fmla="*/ 5 w 5"/>
                  <a:gd name="T7" fmla="*/ 5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91" name="Freeform 222"/>
              <p:cNvSpPr>
                <a:spLocks/>
              </p:cNvSpPr>
              <p:nvPr/>
            </p:nvSpPr>
            <p:spPr bwMode="auto">
              <a:xfrm>
                <a:off x="2834" y="2331"/>
                <a:ext cx="5" cy="5"/>
              </a:xfrm>
              <a:custGeom>
                <a:avLst/>
                <a:gdLst>
                  <a:gd name="T0" fmla="*/ 5 w 5"/>
                  <a:gd name="T1" fmla="*/ 5 h 5"/>
                  <a:gd name="T2" fmla="*/ 5 w 5"/>
                  <a:gd name="T3" fmla="*/ 5 h 5"/>
                  <a:gd name="T4" fmla="*/ 0 w 5"/>
                  <a:gd name="T5" fmla="*/ 0 h 5"/>
                  <a:gd name="T6" fmla="*/ 5 w 5"/>
                  <a:gd name="T7" fmla="*/ 5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92" name="Freeform 223"/>
              <p:cNvSpPr>
                <a:spLocks/>
              </p:cNvSpPr>
              <p:nvPr/>
            </p:nvSpPr>
            <p:spPr bwMode="auto">
              <a:xfrm>
                <a:off x="2829" y="2287"/>
                <a:ext cx="19" cy="49"/>
              </a:xfrm>
              <a:custGeom>
                <a:avLst/>
                <a:gdLst>
                  <a:gd name="T0" fmla="*/ 19 w 19"/>
                  <a:gd name="T1" fmla="*/ 0 h 49"/>
                  <a:gd name="T2" fmla="*/ 0 w 19"/>
                  <a:gd name="T3" fmla="*/ 44 h 49"/>
                  <a:gd name="T4" fmla="*/ 10 w 19"/>
                  <a:gd name="T5" fmla="*/ 49 h 49"/>
                  <a:gd name="T6" fmla="*/ 19 w 19"/>
                  <a:gd name="T7" fmla="*/ 0 h 49"/>
                  <a:gd name="T8" fmla="*/ 0 60000 65536"/>
                  <a:gd name="T9" fmla="*/ 0 60000 65536"/>
                  <a:gd name="T10" fmla="*/ 0 60000 65536"/>
                  <a:gd name="T11" fmla="*/ 0 60000 65536"/>
                  <a:gd name="T12" fmla="*/ 0 w 19"/>
                  <a:gd name="T13" fmla="*/ 0 h 49"/>
                  <a:gd name="T14" fmla="*/ 19 w 19"/>
                  <a:gd name="T15" fmla="*/ 49 h 49"/>
                </a:gdLst>
                <a:ahLst/>
                <a:cxnLst>
                  <a:cxn ang="T8">
                    <a:pos x="T0" y="T1"/>
                  </a:cxn>
                  <a:cxn ang="T9">
                    <a:pos x="T2" y="T3"/>
                  </a:cxn>
                  <a:cxn ang="T10">
                    <a:pos x="T4" y="T5"/>
                  </a:cxn>
                  <a:cxn ang="T11">
                    <a:pos x="T6" y="T7"/>
                  </a:cxn>
                </a:cxnLst>
                <a:rect l="T12" t="T13" r="T14" b="T15"/>
                <a:pathLst>
                  <a:path w="19" h="49">
                    <a:moveTo>
                      <a:pt x="19" y="0"/>
                    </a:moveTo>
                    <a:lnTo>
                      <a:pt x="0" y="44"/>
                    </a:lnTo>
                    <a:lnTo>
                      <a:pt x="10" y="49"/>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93" name="Freeform 224"/>
              <p:cNvSpPr>
                <a:spLocks/>
              </p:cNvSpPr>
              <p:nvPr/>
            </p:nvSpPr>
            <p:spPr bwMode="auto">
              <a:xfrm>
                <a:off x="2829" y="2287"/>
                <a:ext cx="19" cy="44"/>
              </a:xfrm>
              <a:custGeom>
                <a:avLst/>
                <a:gdLst>
                  <a:gd name="T0" fmla="*/ 19 w 19"/>
                  <a:gd name="T1" fmla="*/ 0 h 44"/>
                  <a:gd name="T2" fmla="*/ 10 w 19"/>
                  <a:gd name="T3" fmla="*/ 0 h 44"/>
                  <a:gd name="T4" fmla="*/ 0 w 19"/>
                  <a:gd name="T5" fmla="*/ 44 h 44"/>
                  <a:gd name="T6" fmla="*/ 19 w 19"/>
                  <a:gd name="T7" fmla="*/ 0 h 44"/>
                  <a:gd name="T8" fmla="*/ 0 60000 65536"/>
                  <a:gd name="T9" fmla="*/ 0 60000 65536"/>
                  <a:gd name="T10" fmla="*/ 0 60000 65536"/>
                  <a:gd name="T11" fmla="*/ 0 60000 65536"/>
                  <a:gd name="T12" fmla="*/ 0 w 19"/>
                  <a:gd name="T13" fmla="*/ 0 h 44"/>
                  <a:gd name="T14" fmla="*/ 19 w 19"/>
                  <a:gd name="T15" fmla="*/ 44 h 44"/>
                </a:gdLst>
                <a:ahLst/>
                <a:cxnLst>
                  <a:cxn ang="T8">
                    <a:pos x="T0" y="T1"/>
                  </a:cxn>
                  <a:cxn ang="T9">
                    <a:pos x="T2" y="T3"/>
                  </a:cxn>
                  <a:cxn ang="T10">
                    <a:pos x="T4" y="T5"/>
                  </a:cxn>
                  <a:cxn ang="T11">
                    <a:pos x="T6" y="T7"/>
                  </a:cxn>
                </a:cxnLst>
                <a:rect l="T12" t="T13" r="T14" b="T15"/>
                <a:pathLst>
                  <a:path w="19" h="44">
                    <a:moveTo>
                      <a:pt x="19" y="0"/>
                    </a:moveTo>
                    <a:lnTo>
                      <a:pt x="10" y="0"/>
                    </a:lnTo>
                    <a:lnTo>
                      <a:pt x="0" y="44"/>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94" name="Freeform 225"/>
              <p:cNvSpPr>
                <a:spLocks/>
              </p:cNvSpPr>
              <p:nvPr/>
            </p:nvSpPr>
            <p:spPr bwMode="auto">
              <a:xfrm>
                <a:off x="2844" y="2282"/>
                <a:ext cx="4" cy="5"/>
              </a:xfrm>
              <a:custGeom>
                <a:avLst/>
                <a:gdLst>
                  <a:gd name="T0" fmla="*/ 4 w 4"/>
                  <a:gd name="T1" fmla="*/ 5 h 5"/>
                  <a:gd name="T2" fmla="*/ 4 w 4"/>
                  <a:gd name="T3" fmla="*/ 5 h 5"/>
                  <a:gd name="T4" fmla="*/ 0 w 4"/>
                  <a:gd name="T5" fmla="*/ 0 h 5"/>
                  <a:gd name="T6" fmla="*/ 4 w 4"/>
                  <a:gd name="T7" fmla="*/ 5 h 5"/>
                  <a:gd name="T8" fmla="*/ 0 60000 65536"/>
                  <a:gd name="T9" fmla="*/ 0 60000 65536"/>
                  <a:gd name="T10" fmla="*/ 0 60000 65536"/>
                  <a:gd name="T11" fmla="*/ 0 60000 65536"/>
                  <a:gd name="T12" fmla="*/ 0 w 4"/>
                  <a:gd name="T13" fmla="*/ 0 h 5"/>
                  <a:gd name="T14" fmla="*/ 4 w 4"/>
                  <a:gd name="T15" fmla="*/ 5 h 5"/>
                </a:gdLst>
                <a:ahLst/>
                <a:cxnLst>
                  <a:cxn ang="T8">
                    <a:pos x="T0" y="T1"/>
                  </a:cxn>
                  <a:cxn ang="T9">
                    <a:pos x="T2" y="T3"/>
                  </a:cxn>
                  <a:cxn ang="T10">
                    <a:pos x="T4" y="T5"/>
                  </a:cxn>
                  <a:cxn ang="T11">
                    <a:pos x="T6" y="T7"/>
                  </a:cxn>
                </a:cxnLst>
                <a:rect l="T12" t="T13" r="T14" b="T15"/>
                <a:pathLst>
                  <a:path w="4" h="5">
                    <a:moveTo>
                      <a:pt x="4" y="5"/>
                    </a:moveTo>
                    <a:lnTo>
                      <a:pt x="4" y="5"/>
                    </a:lnTo>
                    <a:lnTo>
                      <a:pt x="0" y="0"/>
                    </a:lnTo>
                    <a:lnTo>
                      <a:pt x="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95" name="Freeform 226"/>
              <p:cNvSpPr>
                <a:spLocks/>
              </p:cNvSpPr>
              <p:nvPr/>
            </p:nvSpPr>
            <p:spPr bwMode="auto">
              <a:xfrm>
                <a:off x="2844" y="2282"/>
                <a:ext cx="4" cy="5"/>
              </a:xfrm>
              <a:custGeom>
                <a:avLst/>
                <a:gdLst>
                  <a:gd name="T0" fmla="*/ 0 w 4"/>
                  <a:gd name="T1" fmla="*/ 0 h 5"/>
                  <a:gd name="T2" fmla="*/ 4 w 4"/>
                  <a:gd name="T3" fmla="*/ 5 h 5"/>
                  <a:gd name="T4" fmla="*/ 4 w 4"/>
                  <a:gd name="T5" fmla="*/ 5 h 5"/>
                  <a:gd name="T6" fmla="*/ 0 w 4"/>
                  <a:gd name="T7" fmla="*/ 0 h 5"/>
                  <a:gd name="T8" fmla="*/ 0 60000 65536"/>
                  <a:gd name="T9" fmla="*/ 0 60000 65536"/>
                  <a:gd name="T10" fmla="*/ 0 60000 65536"/>
                  <a:gd name="T11" fmla="*/ 0 60000 65536"/>
                  <a:gd name="T12" fmla="*/ 0 w 4"/>
                  <a:gd name="T13" fmla="*/ 0 h 5"/>
                  <a:gd name="T14" fmla="*/ 4 w 4"/>
                  <a:gd name="T15" fmla="*/ 5 h 5"/>
                </a:gdLst>
                <a:ahLst/>
                <a:cxnLst>
                  <a:cxn ang="T8">
                    <a:pos x="T0" y="T1"/>
                  </a:cxn>
                  <a:cxn ang="T9">
                    <a:pos x="T2" y="T3"/>
                  </a:cxn>
                  <a:cxn ang="T10">
                    <a:pos x="T4" y="T5"/>
                  </a:cxn>
                  <a:cxn ang="T11">
                    <a:pos x="T6" y="T7"/>
                  </a:cxn>
                </a:cxnLst>
                <a:rect l="T12" t="T13" r="T14" b="T15"/>
                <a:pathLst>
                  <a:path w="4" h="5">
                    <a:moveTo>
                      <a:pt x="0" y="0"/>
                    </a:moveTo>
                    <a:lnTo>
                      <a:pt x="4"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96" name="Freeform 227"/>
              <p:cNvSpPr>
                <a:spLocks/>
              </p:cNvSpPr>
              <p:nvPr/>
            </p:nvSpPr>
            <p:spPr bwMode="auto">
              <a:xfrm>
                <a:off x="2839" y="2244"/>
                <a:ext cx="24" cy="43"/>
              </a:xfrm>
              <a:custGeom>
                <a:avLst/>
                <a:gdLst>
                  <a:gd name="T0" fmla="*/ 24 w 24"/>
                  <a:gd name="T1" fmla="*/ 0 h 43"/>
                  <a:gd name="T2" fmla="*/ 0 w 24"/>
                  <a:gd name="T3" fmla="*/ 43 h 43"/>
                  <a:gd name="T4" fmla="*/ 9 w 24"/>
                  <a:gd name="T5" fmla="*/ 43 h 43"/>
                  <a:gd name="T6" fmla="*/ 24 w 24"/>
                  <a:gd name="T7" fmla="*/ 0 h 43"/>
                  <a:gd name="T8" fmla="*/ 0 60000 65536"/>
                  <a:gd name="T9" fmla="*/ 0 60000 65536"/>
                  <a:gd name="T10" fmla="*/ 0 60000 65536"/>
                  <a:gd name="T11" fmla="*/ 0 60000 65536"/>
                  <a:gd name="T12" fmla="*/ 0 w 24"/>
                  <a:gd name="T13" fmla="*/ 0 h 43"/>
                  <a:gd name="T14" fmla="*/ 24 w 24"/>
                  <a:gd name="T15" fmla="*/ 43 h 43"/>
                </a:gdLst>
                <a:ahLst/>
                <a:cxnLst>
                  <a:cxn ang="T8">
                    <a:pos x="T0" y="T1"/>
                  </a:cxn>
                  <a:cxn ang="T9">
                    <a:pos x="T2" y="T3"/>
                  </a:cxn>
                  <a:cxn ang="T10">
                    <a:pos x="T4" y="T5"/>
                  </a:cxn>
                  <a:cxn ang="T11">
                    <a:pos x="T6" y="T7"/>
                  </a:cxn>
                </a:cxnLst>
                <a:rect l="T12" t="T13" r="T14" b="T15"/>
                <a:pathLst>
                  <a:path w="24" h="43">
                    <a:moveTo>
                      <a:pt x="24" y="0"/>
                    </a:moveTo>
                    <a:lnTo>
                      <a:pt x="0" y="43"/>
                    </a:lnTo>
                    <a:lnTo>
                      <a:pt x="9" y="43"/>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97" name="Freeform 228"/>
              <p:cNvSpPr>
                <a:spLocks/>
              </p:cNvSpPr>
              <p:nvPr/>
            </p:nvSpPr>
            <p:spPr bwMode="auto">
              <a:xfrm>
                <a:off x="2839" y="2239"/>
                <a:ext cx="24" cy="48"/>
              </a:xfrm>
              <a:custGeom>
                <a:avLst/>
                <a:gdLst>
                  <a:gd name="T0" fmla="*/ 24 w 24"/>
                  <a:gd name="T1" fmla="*/ 5 h 48"/>
                  <a:gd name="T2" fmla="*/ 14 w 24"/>
                  <a:gd name="T3" fmla="*/ 0 h 48"/>
                  <a:gd name="T4" fmla="*/ 0 w 24"/>
                  <a:gd name="T5" fmla="*/ 48 h 48"/>
                  <a:gd name="T6" fmla="*/ 24 w 24"/>
                  <a:gd name="T7" fmla="*/ 5 h 48"/>
                  <a:gd name="T8" fmla="*/ 0 60000 65536"/>
                  <a:gd name="T9" fmla="*/ 0 60000 65536"/>
                  <a:gd name="T10" fmla="*/ 0 60000 65536"/>
                  <a:gd name="T11" fmla="*/ 0 60000 65536"/>
                  <a:gd name="T12" fmla="*/ 0 w 24"/>
                  <a:gd name="T13" fmla="*/ 0 h 48"/>
                  <a:gd name="T14" fmla="*/ 24 w 24"/>
                  <a:gd name="T15" fmla="*/ 48 h 48"/>
                </a:gdLst>
                <a:ahLst/>
                <a:cxnLst>
                  <a:cxn ang="T8">
                    <a:pos x="T0" y="T1"/>
                  </a:cxn>
                  <a:cxn ang="T9">
                    <a:pos x="T2" y="T3"/>
                  </a:cxn>
                  <a:cxn ang="T10">
                    <a:pos x="T4" y="T5"/>
                  </a:cxn>
                  <a:cxn ang="T11">
                    <a:pos x="T6" y="T7"/>
                  </a:cxn>
                </a:cxnLst>
                <a:rect l="T12" t="T13" r="T14" b="T15"/>
                <a:pathLst>
                  <a:path w="24" h="48">
                    <a:moveTo>
                      <a:pt x="24" y="5"/>
                    </a:moveTo>
                    <a:lnTo>
                      <a:pt x="14" y="0"/>
                    </a:lnTo>
                    <a:lnTo>
                      <a:pt x="0" y="48"/>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98" name="Freeform 229"/>
              <p:cNvSpPr>
                <a:spLocks/>
              </p:cNvSpPr>
              <p:nvPr/>
            </p:nvSpPr>
            <p:spPr bwMode="auto">
              <a:xfrm>
                <a:off x="2858" y="2239"/>
                <a:ext cx="5" cy="5"/>
              </a:xfrm>
              <a:custGeom>
                <a:avLst/>
                <a:gdLst>
                  <a:gd name="T0" fmla="*/ 5 w 5"/>
                  <a:gd name="T1" fmla="*/ 5 h 5"/>
                  <a:gd name="T2" fmla="*/ 5 w 5"/>
                  <a:gd name="T3" fmla="*/ 5 h 5"/>
                  <a:gd name="T4" fmla="*/ 0 w 5"/>
                  <a:gd name="T5" fmla="*/ 0 h 5"/>
                  <a:gd name="T6" fmla="*/ 5 w 5"/>
                  <a:gd name="T7" fmla="*/ 5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99" name="Freeform 230"/>
              <p:cNvSpPr>
                <a:spLocks/>
              </p:cNvSpPr>
              <p:nvPr/>
            </p:nvSpPr>
            <p:spPr bwMode="auto">
              <a:xfrm>
                <a:off x="2863" y="2244"/>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00" name="Freeform 231"/>
              <p:cNvSpPr>
                <a:spLocks/>
              </p:cNvSpPr>
              <p:nvPr/>
            </p:nvSpPr>
            <p:spPr bwMode="auto">
              <a:xfrm>
                <a:off x="2853" y="2195"/>
                <a:ext cx="24" cy="49"/>
              </a:xfrm>
              <a:custGeom>
                <a:avLst/>
                <a:gdLst>
                  <a:gd name="T0" fmla="*/ 24 w 24"/>
                  <a:gd name="T1" fmla="*/ 0 h 49"/>
                  <a:gd name="T2" fmla="*/ 0 w 24"/>
                  <a:gd name="T3" fmla="*/ 44 h 49"/>
                  <a:gd name="T4" fmla="*/ 10 w 24"/>
                  <a:gd name="T5" fmla="*/ 49 h 49"/>
                  <a:gd name="T6" fmla="*/ 24 w 24"/>
                  <a:gd name="T7" fmla="*/ 0 h 49"/>
                  <a:gd name="T8" fmla="*/ 0 60000 65536"/>
                  <a:gd name="T9" fmla="*/ 0 60000 65536"/>
                  <a:gd name="T10" fmla="*/ 0 60000 65536"/>
                  <a:gd name="T11" fmla="*/ 0 60000 65536"/>
                  <a:gd name="T12" fmla="*/ 0 w 24"/>
                  <a:gd name="T13" fmla="*/ 0 h 49"/>
                  <a:gd name="T14" fmla="*/ 24 w 24"/>
                  <a:gd name="T15" fmla="*/ 49 h 49"/>
                </a:gdLst>
                <a:ahLst/>
                <a:cxnLst>
                  <a:cxn ang="T8">
                    <a:pos x="T0" y="T1"/>
                  </a:cxn>
                  <a:cxn ang="T9">
                    <a:pos x="T2" y="T3"/>
                  </a:cxn>
                  <a:cxn ang="T10">
                    <a:pos x="T4" y="T5"/>
                  </a:cxn>
                  <a:cxn ang="T11">
                    <a:pos x="T6" y="T7"/>
                  </a:cxn>
                </a:cxnLst>
                <a:rect l="T12" t="T13" r="T14" b="T15"/>
                <a:pathLst>
                  <a:path w="24" h="49">
                    <a:moveTo>
                      <a:pt x="24" y="0"/>
                    </a:moveTo>
                    <a:lnTo>
                      <a:pt x="0" y="44"/>
                    </a:lnTo>
                    <a:lnTo>
                      <a:pt x="10" y="49"/>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01" name="Freeform 232"/>
              <p:cNvSpPr>
                <a:spLocks/>
              </p:cNvSpPr>
              <p:nvPr/>
            </p:nvSpPr>
            <p:spPr bwMode="auto">
              <a:xfrm>
                <a:off x="2853" y="2191"/>
                <a:ext cx="24" cy="48"/>
              </a:xfrm>
              <a:custGeom>
                <a:avLst/>
                <a:gdLst>
                  <a:gd name="T0" fmla="*/ 24 w 24"/>
                  <a:gd name="T1" fmla="*/ 4 h 48"/>
                  <a:gd name="T2" fmla="*/ 15 w 24"/>
                  <a:gd name="T3" fmla="*/ 0 h 48"/>
                  <a:gd name="T4" fmla="*/ 0 w 24"/>
                  <a:gd name="T5" fmla="*/ 48 h 48"/>
                  <a:gd name="T6" fmla="*/ 24 w 24"/>
                  <a:gd name="T7" fmla="*/ 4 h 48"/>
                  <a:gd name="T8" fmla="*/ 0 60000 65536"/>
                  <a:gd name="T9" fmla="*/ 0 60000 65536"/>
                  <a:gd name="T10" fmla="*/ 0 60000 65536"/>
                  <a:gd name="T11" fmla="*/ 0 60000 65536"/>
                  <a:gd name="T12" fmla="*/ 0 w 24"/>
                  <a:gd name="T13" fmla="*/ 0 h 48"/>
                  <a:gd name="T14" fmla="*/ 24 w 24"/>
                  <a:gd name="T15" fmla="*/ 48 h 48"/>
                </a:gdLst>
                <a:ahLst/>
                <a:cxnLst>
                  <a:cxn ang="T8">
                    <a:pos x="T0" y="T1"/>
                  </a:cxn>
                  <a:cxn ang="T9">
                    <a:pos x="T2" y="T3"/>
                  </a:cxn>
                  <a:cxn ang="T10">
                    <a:pos x="T4" y="T5"/>
                  </a:cxn>
                  <a:cxn ang="T11">
                    <a:pos x="T6" y="T7"/>
                  </a:cxn>
                </a:cxnLst>
                <a:rect l="T12" t="T13" r="T14" b="T15"/>
                <a:pathLst>
                  <a:path w="24" h="48">
                    <a:moveTo>
                      <a:pt x="24" y="4"/>
                    </a:moveTo>
                    <a:lnTo>
                      <a:pt x="15" y="0"/>
                    </a:lnTo>
                    <a:lnTo>
                      <a:pt x="0" y="48"/>
                    </a:lnTo>
                    <a:lnTo>
                      <a:pt x="24"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02" name="Freeform 233"/>
              <p:cNvSpPr>
                <a:spLocks/>
              </p:cNvSpPr>
              <p:nvPr/>
            </p:nvSpPr>
            <p:spPr bwMode="auto">
              <a:xfrm>
                <a:off x="2873" y="2191"/>
                <a:ext cx="4" cy="4"/>
              </a:xfrm>
              <a:custGeom>
                <a:avLst/>
                <a:gdLst>
                  <a:gd name="T0" fmla="*/ 4 w 4"/>
                  <a:gd name="T1" fmla="*/ 4 h 4"/>
                  <a:gd name="T2" fmla="*/ 4 w 4"/>
                  <a:gd name="T3" fmla="*/ 4 h 4"/>
                  <a:gd name="T4" fmla="*/ 0 w 4"/>
                  <a:gd name="T5" fmla="*/ 0 h 4"/>
                  <a:gd name="T6" fmla="*/ 4 w 4"/>
                  <a:gd name="T7" fmla="*/ 4 h 4"/>
                  <a:gd name="T8" fmla="*/ 0 60000 65536"/>
                  <a:gd name="T9" fmla="*/ 0 60000 65536"/>
                  <a:gd name="T10" fmla="*/ 0 60000 65536"/>
                  <a:gd name="T11" fmla="*/ 0 60000 65536"/>
                  <a:gd name="T12" fmla="*/ 0 w 4"/>
                  <a:gd name="T13" fmla="*/ 0 h 4"/>
                  <a:gd name="T14" fmla="*/ 4 w 4"/>
                  <a:gd name="T15" fmla="*/ 4 h 4"/>
                </a:gdLst>
                <a:ahLst/>
                <a:cxnLst>
                  <a:cxn ang="T8">
                    <a:pos x="T0" y="T1"/>
                  </a:cxn>
                  <a:cxn ang="T9">
                    <a:pos x="T2" y="T3"/>
                  </a:cxn>
                  <a:cxn ang="T10">
                    <a:pos x="T4" y="T5"/>
                  </a:cxn>
                  <a:cxn ang="T11">
                    <a:pos x="T6" y="T7"/>
                  </a:cxn>
                </a:cxnLst>
                <a:rect l="T12" t="T13" r="T14" b="T15"/>
                <a:pathLst>
                  <a:path w="4" h="4">
                    <a:moveTo>
                      <a:pt x="4" y="4"/>
                    </a:moveTo>
                    <a:lnTo>
                      <a:pt x="4" y="4"/>
                    </a:lnTo>
                    <a:lnTo>
                      <a:pt x="0" y="0"/>
                    </a:lnTo>
                    <a:lnTo>
                      <a:pt x="4"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03" name="Freeform 234"/>
              <p:cNvSpPr>
                <a:spLocks/>
              </p:cNvSpPr>
              <p:nvPr/>
            </p:nvSpPr>
            <p:spPr bwMode="auto">
              <a:xfrm>
                <a:off x="2873" y="2191"/>
                <a:ext cx="4" cy="4"/>
              </a:xfrm>
              <a:custGeom>
                <a:avLst/>
                <a:gdLst>
                  <a:gd name="T0" fmla="*/ 0 w 4"/>
                  <a:gd name="T1" fmla="*/ 0 h 4"/>
                  <a:gd name="T2" fmla="*/ 4 w 4"/>
                  <a:gd name="T3" fmla="*/ 4 h 4"/>
                  <a:gd name="T4" fmla="*/ 4 w 4"/>
                  <a:gd name="T5" fmla="*/ 4 h 4"/>
                  <a:gd name="T6" fmla="*/ 0 w 4"/>
                  <a:gd name="T7" fmla="*/ 0 h 4"/>
                  <a:gd name="T8" fmla="*/ 0 60000 65536"/>
                  <a:gd name="T9" fmla="*/ 0 60000 65536"/>
                  <a:gd name="T10" fmla="*/ 0 60000 65536"/>
                  <a:gd name="T11" fmla="*/ 0 60000 65536"/>
                  <a:gd name="T12" fmla="*/ 0 w 4"/>
                  <a:gd name="T13" fmla="*/ 0 h 4"/>
                  <a:gd name="T14" fmla="*/ 4 w 4"/>
                  <a:gd name="T15" fmla="*/ 4 h 4"/>
                </a:gdLst>
                <a:ahLst/>
                <a:cxnLst>
                  <a:cxn ang="T8">
                    <a:pos x="T0" y="T1"/>
                  </a:cxn>
                  <a:cxn ang="T9">
                    <a:pos x="T2" y="T3"/>
                  </a:cxn>
                  <a:cxn ang="T10">
                    <a:pos x="T4" y="T5"/>
                  </a:cxn>
                  <a:cxn ang="T11">
                    <a:pos x="T6" y="T7"/>
                  </a:cxn>
                </a:cxnLst>
                <a:rect l="T12" t="T13" r="T14" b="T15"/>
                <a:pathLst>
                  <a:path w="4" h="4">
                    <a:moveTo>
                      <a:pt x="0" y="0"/>
                    </a:moveTo>
                    <a:lnTo>
                      <a:pt x="4" y="4"/>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04" name="Freeform 235"/>
              <p:cNvSpPr>
                <a:spLocks/>
              </p:cNvSpPr>
              <p:nvPr/>
            </p:nvSpPr>
            <p:spPr bwMode="auto">
              <a:xfrm>
                <a:off x="2868" y="2147"/>
                <a:ext cx="19" cy="48"/>
              </a:xfrm>
              <a:custGeom>
                <a:avLst/>
                <a:gdLst>
                  <a:gd name="T0" fmla="*/ 19 w 19"/>
                  <a:gd name="T1" fmla="*/ 0 h 48"/>
                  <a:gd name="T2" fmla="*/ 0 w 19"/>
                  <a:gd name="T3" fmla="*/ 44 h 48"/>
                  <a:gd name="T4" fmla="*/ 9 w 19"/>
                  <a:gd name="T5" fmla="*/ 48 h 48"/>
                  <a:gd name="T6" fmla="*/ 19 w 19"/>
                  <a:gd name="T7" fmla="*/ 0 h 48"/>
                  <a:gd name="T8" fmla="*/ 0 60000 65536"/>
                  <a:gd name="T9" fmla="*/ 0 60000 65536"/>
                  <a:gd name="T10" fmla="*/ 0 60000 65536"/>
                  <a:gd name="T11" fmla="*/ 0 60000 65536"/>
                  <a:gd name="T12" fmla="*/ 0 w 19"/>
                  <a:gd name="T13" fmla="*/ 0 h 48"/>
                  <a:gd name="T14" fmla="*/ 19 w 19"/>
                  <a:gd name="T15" fmla="*/ 48 h 48"/>
                </a:gdLst>
                <a:ahLst/>
                <a:cxnLst>
                  <a:cxn ang="T8">
                    <a:pos x="T0" y="T1"/>
                  </a:cxn>
                  <a:cxn ang="T9">
                    <a:pos x="T2" y="T3"/>
                  </a:cxn>
                  <a:cxn ang="T10">
                    <a:pos x="T4" y="T5"/>
                  </a:cxn>
                  <a:cxn ang="T11">
                    <a:pos x="T6" y="T7"/>
                  </a:cxn>
                </a:cxnLst>
                <a:rect l="T12" t="T13" r="T14" b="T15"/>
                <a:pathLst>
                  <a:path w="19" h="48">
                    <a:moveTo>
                      <a:pt x="19" y="0"/>
                    </a:moveTo>
                    <a:lnTo>
                      <a:pt x="0" y="44"/>
                    </a:lnTo>
                    <a:lnTo>
                      <a:pt x="9" y="48"/>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05" name="Freeform 236"/>
              <p:cNvSpPr>
                <a:spLocks/>
              </p:cNvSpPr>
              <p:nvPr/>
            </p:nvSpPr>
            <p:spPr bwMode="auto">
              <a:xfrm>
                <a:off x="2868" y="2142"/>
                <a:ext cx="19" cy="49"/>
              </a:xfrm>
              <a:custGeom>
                <a:avLst/>
                <a:gdLst>
                  <a:gd name="T0" fmla="*/ 19 w 19"/>
                  <a:gd name="T1" fmla="*/ 5 h 49"/>
                  <a:gd name="T2" fmla="*/ 9 w 19"/>
                  <a:gd name="T3" fmla="*/ 0 h 49"/>
                  <a:gd name="T4" fmla="*/ 0 w 19"/>
                  <a:gd name="T5" fmla="*/ 49 h 49"/>
                  <a:gd name="T6" fmla="*/ 19 w 19"/>
                  <a:gd name="T7" fmla="*/ 5 h 49"/>
                  <a:gd name="T8" fmla="*/ 0 60000 65536"/>
                  <a:gd name="T9" fmla="*/ 0 60000 65536"/>
                  <a:gd name="T10" fmla="*/ 0 60000 65536"/>
                  <a:gd name="T11" fmla="*/ 0 60000 65536"/>
                  <a:gd name="T12" fmla="*/ 0 w 19"/>
                  <a:gd name="T13" fmla="*/ 0 h 49"/>
                  <a:gd name="T14" fmla="*/ 19 w 19"/>
                  <a:gd name="T15" fmla="*/ 49 h 49"/>
                </a:gdLst>
                <a:ahLst/>
                <a:cxnLst>
                  <a:cxn ang="T8">
                    <a:pos x="T0" y="T1"/>
                  </a:cxn>
                  <a:cxn ang="T9">
                    <a:pos x="T2" y="T3"/>
                  </a:cxn>
                  <a:cxn ang="T10">
                    <a:pos x="T4" y="T5"/>
                  </a:cxn>
                  <a:cxn ang="T11">
                    <a:pos x="T6" y="T7"/>
                  </a:cxn>
                </a:cxnLst>
                <a:rect l="T12" t="T13" r="T14" b="T15"/>
                <a:pathLst>
                  <a:path w="19" h="49">
                    <a:moveTo>
                      <a:pt x="19" y="5"/>
                    </a:moveTo>
                    <a:lnTo>
                      <a:pt x="9" y="0"/>
                    </a:lnTo>
                    <a:lnTo>
                      <a:pt x="0" y="49"/>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06" name="Freeform 237"/>
              <p:cNvSpPr>
                <a:spLocks/>
              </p:cNvSpPr>
              <p:nvPr/>
            </p:nvSpPr>
            <p:spPr bwMode="auto">
              <a:xfrm>
                <a:off x="2882" y="2142"/>
                <a:ext cx="5" cy="5"/>
              </a:xfrm>
              <a:custGeom>
                <a:avLst/>
                <a:gdLst>
                  <a:gd name="T0" fmla="*/ 5 w 5"/>
                  <a:gd name="T1" fmla="*/ 5 h 5"/>
                  <a:gd name="T2" fmla="*/ 5 w 5"/>
                  <a:gd name="T3" fmla="*/ 5 h 5"/>
                  <a:gd name="T4" fmla="*/ 0 w 5"/>
                  <a:gd name="T5" fmla="*/ 0 h 5"/>
                  <a:gd name="T6" fmla="*/ 5 w 5"/>
                  <a:gd name="T7" fmla="*/ 5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07" name="Freeform 238"/>
              <p:cNvSpPr>
                <a:spLocks/>
              </p:cNvSpPr>
              <p:nvPr/>
            </p:nvSpPr>
            <p:spPr bwMode="auto">
              <a:xfrm>
                <a:off x="2887" y="2147"/>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08" name="Freeform 239"/>
              <p:cNvSpPr>
                <a:spLocks/>
              </p:cNvSpPr>
              <p:nvPr/>
            </p:nvSpPr>
            <p:spPr bwMode="auto">
              <a:xfrm>
                <a:off x="2877" y="2099"/>
                <a:ext cx="25" cy="48"/>
              </a:xfrm>
              <a:custGeom>
                <a:avLst/>
                <a:gdLst>
                  <a:gd name="T0" fmla="*/ 25 w 25"/>
                  <a:gd name="T1" fmla="*/ 0 h 48"/>
                  <a:gd name="T2" fmla="*/ 0 w 25"/>
                  <a:gd name="T3" fmla="*/ 43 h 48"/>
                  <a:gd name="T4" fmla="*/ 10 w 25"/>
                  <a:gd name="T5" fmla="*/ 48 h 48"/>
                  <a:gd name="T6" fmla="*/ 25 w 25"/>
                  <a:gd name="T7" fmla="*/ 0 h 48"/>
                  <a:gd name="T8" fmla="*/ 0 60000 65536"/>
                  <a:gd name="T9" fmla="*/ 0 60000 65536"/>
                  <a:gd name="T10" fmla="*/ 0 60000 65536"/>
                  <a:gd name="T11" fmla="*/ 0 60000 65536"/>
                  <a:gd name="T12" fmla="*/ 0 w 25"/>
                  <a:gd name="T13" fmla="*/ 0 h 48"/>
                  <a:gd name="T14" fmla="*/ 25 w 25"/>
                  <a:gd name="T15" fmla="*/ 48 h 48"/>
                </a:gdLst>
                <a:ahLst/>
                <a:cxnLst>
                  <a:cxn ang="T8">
                    <a:pos x="T0" y="T1"/>
                  </a:cxn>
                  <a:cxn ang="T9">
                    <a:pos x="T2" y="T3"/>
                  </a:cxn>
                  <a:cxn ang="T10">
                    <a:pos x="T4" y="T5"/>
                  </a:cxn>
                  <a:cxn ang="T11">
                    <a:pos x="T6" y="T7"/>
                  </a:cxn>
                </a:cxnLst>
                <a:rect l="T12" t="T13" r="T14" b="T15"/>
                <a:pathLst>
                  <a:path w="25" h="48">
                    <a:moveTo>
                      <a:pt x="25" y="0"/>
                    </a:moveTo>
                    <a:lnTo>
                      <a:pt x="0" y="43"/>
                    </a:lnTo>
                    <a:lnTo>
                      <a:pt x="10" y="48"/>
                    </a:lnTo>
                    <a:lnTo>
                      <a:pt x="2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09" name="Freeform 240"/>
              <p:cNvSpPr>
                <a:spLocks/>
              </p:cNvSpPr>
              <p:nvPr/>
            </p:nvSpPr>
            <p:spPr bwMode="auto">
              <a:xfrm>
                <a:off x="2877" y="2099"/>
                <a:ext cx="25" cy="43"/>
              </a:xfrm>
              <a:custGeom>
                <a:avLst/>
                <a:gdLst>
                  <a:gd name="T0" fmla="*/ 25 w 25"/>
                  <a:gd name="T1" fmla="*/ 0 h 43"/>
                  <a:gd name="T2" fmla="*/ 15 w 25"/>
                  <a:gd name="T3" fmla="*/ 0 h 43"/>
                  <a:gd name="T4" fmla="*/ 0 w 25"/>
                  <a:gd name="T5" fmla="*/ 43 h 43"/>
                  <a:gd name="T6" fmla="*/ 25 w 25"/>
                  <a:gd name="T7" fmla="*/ 0 h 43"/>
                  <a:gd name="T8" fmla="*/ 0 60000 65536"/>
                  <a:gd name="T9" fmla="*/ 0 60000 65536"/>
                  <a:gd name="T10" fmla="*/ 0 60000 65536"/>
                  <a:gd name="T11" fmla="*/ 0 60000 65536"/>
                  <a:gd name="T12" fmla="*/ 0 w 25"/>
                  <a:gd name="T13" fmla="*/ 0 h 43"/>
                  <a:gd name="T14" fmla="*/ 25 w 25"/>
                  <a:gd name="T15" fmla="*/ 43 h 43"/>
                </a:gdLst>
                <a:ahLst/>
                <a:cxnLst>
                  <a:cxn ang="T8">
                    <a:pos x="T0" y="T1"/>
                  </a:cxn>
                  <a:cxn ang="T9">
                    <a:pos x="T2" y="T3"/>
                  </a:cxn>
                  <a:cxn ang="T10">
                    <a:pos x="T4" y="T5"/>
                  </a:cxn>
                  <a:cxn ang="T11">
                    <a:pos x="T6" y="T7"/>
                  </a:cxn>
                </a:cxnLst>
                <a:rect l="T12" t="T13" r="T14" b="T15"/>
                <a:pathLst>
                  <a:path w="25" h="43">
                    <a:moveTo>
                      <a:pt x="25" y="0"/>
                    </a:moveTo>
                    <a:lnTo>
                      <a:pt x="15" y="0"/>
                    </a:lnTo>
                    <a:lnTo>
                      <a:pt x="0" y="43"/>
                    </a:lnTo>
                    <a:lnTo>
                      <a:pt x="2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10" name="Freeform 241"/>
              <p:cNvSpPr>
                <a:spLocks/>
              </p:cNvSpPr>
              <p:nvPr/>
            </p:nvSpPr>
            <p:spPr bwMode="auto">
              <a:xfrm>
                <a:off x="2892" y="2094"/>
                <a:ext cx="5" cy="5"/>
              </a:xfrm>
              <a:custGeom>
                <a:avLst/>
                <a:gdLst>
                  <a:gd name="T0" fmla="*/ 0 w 5"/>
                  <a:gd name="T1" fmla="*/ 5 h 5"/>
                  <a:gd name="T2" fmla="*/ 0 w 5"/>
                  <a:gd name="T3" fmla="*/ 5 h 5"/>
                  <a:gd name="T4" fmla="*/ 5 w 5"/>
                  <a:gd name="T5" fmla="*/ 0 h 5"/>
                  <a:gd name="T6" fmla="*/ 0 w 5"/>
                  <a:gd name="T7" fmla="*/ 5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0" y="5"/>
                    </a:moveTo>
                    <a:lnTo>
                      <a:pt x="0" y="5"/>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11" name="Freeform 242"/>
              <p:cNvSpPr>
                <a:spLocks/>
              </p:cNvSpPr>
              <p:nvPr/>
            </p:nvSpPr>
            <p:spPr bwMode="auto">
              <a:xfrm>
                <a:off x="2892" y="2099"/>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12" name="Freeform 243"/>
              <p:cNvSpPr>
                <a:spLocks/>
              </p:cNvSpPr>
              <p:nvPr/>
            </p:nvSpPr>
            <p:spPr bwMode="auto">
              <a:xfrm>
                <a:off x="2892" y="2050"/>
                <a:ext cx="24" cy="49"/>
              </a:xfrm>
              <a:custGeom>
                <a:avLst/>
                <a:gdLst>
                  <a:gd name="T0" fmla="*/ 24 w 24"/>
                  <a:gd name="T1" fmla="*/ 0 h 49"/>
                  <a:gd name="T2" fmla="*/ 0 w 24"/>
                  <a:gd name="T3" fmla="*/ 49 h 49"/>
                  <a:gd name="T4" fmla="*/ 10 w 24"/>
                  <a:gd name="T5" fmla="*/ 49 h 49"/>
                  <a:gd name="T6" fmla="*/ 24 w 24"/>
                  <a:gd name="T7" fmla="*/ 0 h 49"/>
                  <a:gd name="T8" fmla="*/ 0 60000 65536"/>
                  <a:gd name="T9" fmla="*/ 0 60000 65536"/>
                  <a:gd name="T10" fmla="*/ 0 60000 65536"/>
                  <a:gd name="T11" fmla="*/ 0 60000 65536"/>
                  <a:gd name="T12" fmla="*/ 0 w 24"/>
                  <a:gd name="T13" fmla="*/ 0 h 49"/>
                  <a:gd name="T14" fmla="*/ 24 w 24"/>
                  <a:gd name="T15" fmla="*/ 49 h 49"/>
                </a:gdLst>
                <a:ahLst/>
                <a:cxnLst>
                  <a:cxn ang="T8">
                    <a:pos x="T0" y="T1"/>
                  </a:cxn>
                  <a:cxn ang="T9">
                    <a:pos x="T2" y="T3"/>
                  </a:cxn>
                  <a:cxn ang="T10">
                    <a:pos x="T4" y="T5"/>
                  </a:cxn>
                  <a:cxn ang="T11">
                    <a:pos x="T6" y="T7"/>
                  </a:cxn>
                </a:cxnLst>
                <a:rect l="T12" t="T13" r="T14" b="T15"/>
                <a:pathLst>
                  <a:path w="24" h="49">
                    <a:moveTo>
                      <a:pt x="24" y="0"/>
                    </a:moveTo>
                    <a:lnTo>
                      <a:pt x="0" y="49"/>
                    </a:lnTo>
                    <a:lnTo>
                      <a:pt x="10" y="49"/>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13" name="Freeform 244"/>
              <p:cNvSpPr>
                <a:spLocks/>
              </p:cNvSpPr>
              <p:nvPr/>
            </p:nvSpPr>
            <p:spPr bwMode="auto">
              <a:xfrm>
                <a:off x="2892" y="2050"/>
                <a:ext cx="24" cy="49"/>
              </a:xfrm>
              <a:custGeom>
                <a:avLst/>
                <a:gdLst>
                  <a:gd name="T0" fmla="*/ 24 w 24"/>
                  <a:gd name="T1" fmla="*/ 0 h 49"/>
                  <a:gd name="T2" fmla="*/ 15 w 24"/>
                  <a:gd name="T3" fmla="*/ 0 h 49"/>
                  <a:gd name="T4" fmla="*/ 0 w 24"/>
                  <a:gd name="T5" fmla="*/ 49 h 49"/>
                  <a:gd name="T6" fmla="*/ 24 w 24"/>
                  <a:gd name="T7" fmla="*/ 0 h 49"/>
                  <a:gd name="T8" fmla="*/ 0 60000 65536"/>
                  <a:gd name="T9" fmla="*/ 0 60000 65536"/>
                  <a:gd name="T10" fmla="*/ 0 60000 65536"/>
                  <a:gd name="T11" fmla="*/ 0 60000 65536"/>
                  <a:gd name="T12" fmla="*/ 0 w 24"/>
                  <a:gd name="T13" fmla="*/ 0 h 49"/>
                  <a:gd name="T14" fmla="*/ 24 w 24"/>
                  <a:gd name="T15" fmla="*/ 49 h 49"/>
                </a:gdLst>
                <a:ahLst/>
                <a:cxnLst>
                  <a:cxn ang="T8">
                    <a:pos x="T0" y="T1"/>
                  </a:cxn>
                  <a:cxn ang="T9">
                    <a:pos x="T2" y="T3"/>
                  </a:cxn>
                  <a:cxn ang="T10">
                    <a:pos x="T4" y="T5"/>
                  </a:cxn>
                  <a:cxn ang="T11">
                    <a:pos x="T6" y="T7"/>
                  </a:cxn>
                </a:cxnLst>
                <a:rect l="T12" t="T13" r="T14" b="T15"/>
                <a:pathLst>
                  <a:path w="24" h="49">
                    <a:moveTo>
                      <a:pt x="24" y="0"/>
                    </a:moveTo>
                    <a:lnTo>
                      <a:pt x="15" y="0"/>
                    </a:lnTo>
                    <a:lnTo>
                      <a:pt x="0" y="49"/>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14" name="Freeform 245"/>
              <p:cNvSpPr>
                <a:spLocks/>
              </p:cNvSpPr>
              <p:nvPr/>
            </p:nvSpPr>
            <p:spPr bwMode="auto">
              <a:xfrm>
                <a:off x="2907" y="2050"/>
                <a:ext cx="4" cy="1"/>
              </a:xfrm>
              <a:custGeom>
                <a:avLst/>
                <a:gdLst>
                  <a:gd name="T0" fmla="*/ 0 w 4"/>
                  <a:gd name="T1" fmla="*/ 0 h 1"/>
                  <a:gd name="T2" fmla="*/ 0 w 4"/>
                  <a:gd name="T3" fmla="*/ 0 h 1"/>
                  <a:gd name="T4" fmla="*/ 4 w 4"/>
                  <a:gd name="T5" fmla="*/ 0 h 1"/>
                  <a:gd name="T6" fmla="*/ 0 w 4"/>
                  <a:gd name="T7" fmla="*/ 0 h 1"/>
                  <a:gd name="T8" fmla="*/ 0 60000 65536"/>
                  <a:gd name="T9" fmla="*/ 0 60000 65536"/>
                  <a:gd name="T10" fmla="*/ 0 60000 65536"/>
                  <a:gd name="T11" fmla="*/ 0 60000 65536"/>
                  <a:gd name="T12" fmla="*/ 0 w 4"/>
                  <a:gd name="T13" fmla="*/ 0 h 1"/>
                  <a:gd name="T14" fmla="*/ 4 w 4"/>
                  <a:gd name="T15" fmla="*/ 1 h 1"/>
                </a:gdLst>
                <a:ahLst/>
                <a:cxnLst>
                  <a:cxn ang="T8">
                    <a:pos x="T0" y="T1"/>
                  </a:cxn>
                  <a:cxn ang="T9">
                    <a:pos x="T2" y="T3"/>
                  </a:cxn>
                  <a:cxn ang="T10">
                    <a:pos x="T4" y="T5"/>
                  </a:cxn>
                  <a:cxn ang="T11">
                    <a:pos x="T6" y="T7"/>
                  </a:cxn>
                </a:cxnLst>
                <a:rect l="T12" t="T13" r="T14" b="T15"/>
                <a:pathLst>
                  <a:path w="4" h="1">
                    <a:moveTo>
                      <a:pt x="0" y="0"/>
                    </a:moveTo>
                    <a:lnTo>
                      <a:pt x="0" y="0"/>
                    </a:lnTo>
                    <a:lnTo>
                      <a:pt x="4"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15" name="Freeform 246"/>
              <p:cNvSpPr>
                <a:spLocks/>
              </p:cNvSpPr>
              <p:nvPr/>
            </p:nvSpPr>
            <p:spPr bwMode="auto">
              <a:xfrm>
                <a:off x="2907" y="2050"/>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16" name="Freeform 247"/>
              <p:cNvSpPr>
                <a:spLocks/>
              </p:cNvSpPr>
              <p:nvPr/>
            </p:nvSpPr>
            <p:spPr bwMode="auto">
              <a:xfrm>
                <a:off x="2907" y="2007"/>
                <a:ext cx="19" cy="43"/>
              </a:xfrm>
              <a:custGeom>
                <a:avLst/>
                <a:gdLst>
                  <a:gd name="T0" fmla="*/ 19 w 19"/>
                  <a:gd name="T1" fmla="*/ 0 h 43"/>
                  <a:gd name="T2" fmla="*/ 0 w 19"/>
                  <a:gd name="T3" fmla="*/ 43 h 43"/>
                  <a:gd name="T4" fmla="*/ 9 w 19"/>
                  <a:gd name="T5" fmla="*/ 43 h 43"/>
                  <a:gd name="T6" fmla="*/ 19 w 19"/>
                  <a:gd name="T7" fmla="*/ 0 h 43"/>
                  <a:gd name="T8" fmla="*/ 0 60000 65536"/>
                  <a:gd name="T9" fmla="*/ 0 60000 65536"/>
                  <a:gd name="T10" fmla="*/ 0 60000 65536"/>
                  <a:gd name="T11" fmla="*/ 0 60000 65536"/>
                  <a:gd name="T12" fmla="*/ 0 w 19"/>
                  <a:gd name="T13" fmla="*/ 0 h 43"/>
                  <a:gd name="T14" fmla="*/ 19 w 19"/>
                  <a:gd name="T15" fmla="*/ 43 h 43"/>
                </a:gdLst>
                <a:ahLst/>
                <a:cxnLst>
                  <a:cxn ang="T8">
                    <a:pos x="T0" y="T1"/>
                  </a:cxn>
                  <a:cxn ang="T9">
                    <a:pos x="T2" y="T3"/>
                  </a:cxn>
                  <a:cxn ang="T10">
                    <a:pos x="T4" y="T5"/>
                  </a:cxn>
                  <a:cxn ang="T11">
                    <a:pos x="T6" y="T7"/>
                  </a:cxn>
                </a:cxnLst>
                <a:rect l="T12" t="T13" r="T14" b="T15"/>
                <a:pathLst>
                  <a:path w="19" h="43">
                    <a:moveTo>
                      <a:pt x="19" y="0"/>
                    </a:moveTo>
                    <a:lnTo>
                      <a:pt x="0" y="43"/>
                    </a:lnTo>
                    <a:lnTo>
                      <a:pt x="9" y="43"/>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17" name="Freeform 248"/>
              <p:cNvSpPr>
                <a:spLocks/>
              </p:cNvSpPr>
              <p:nvPr/>
            </p:nvSpPr>
            <p:spPr bwMode="auto">
              <a:xfrm>
                <a:off x="2907" y="2002"/>
                <a:ext cx="19" cy="48"/>
              </a:xfrm>
              <a:custGeom>
                <a:avLst/>
                <a:gdLst>
                  <a:gd name="T0" fmla="*/ 19 w 19"/>
                  <a:gd name="T1" fmla="*/ 5 h 48"/>
                  <a:gd name="T2" fmla="*/ 9 w 19"/>
                  <a:gd name="T3" fmla="*/ 0 h 48"/>
                  <a:gd name="T4" fmla="*/ 0 w 19"/>
                  <a:gd name="T5" fmla="*/ 48 h 48"/>
                  <a:gd name="T6" fmla="*/ 19 w 19"/>
                  <a:gd name="T7" fmla="*/ 5 h 48"/>
                  <a:gd name="T8" fmla="*/ 0 60000 65536"/>
                  <a:gd name="T9" fmla="*/ 0 60000 65536"/>
                  <a:gd name="T10" fmla="*/ 0 60000 65536"/>
                  <a:gd name="T11" fmla="*/ 0 60000 65536"/>
                  <a:gd name="T12" fmla="*/ 0 w 19"/>
                  <a:gd name="T13" fmla="*/ 0 h 48"/>
                  <a:gd name="T14" fmla="*/ 19 w 19"/>
                  <a:gd name="T15" fmla="*/ 48 h 48"/>
                </a:gdLst>
                <a:ahLst/>
                <a:cxnLst>
                  <a:cxn ang="T8">
                    <a:pos x="T0" y="T1"/>
                  </a:cxn>
                  <a:cxn ang="T9">
                    <a:pos x="T2" y="T3"/>
                  </a:cxn>
                  <a:cxn ang="T10">
                    <a:pos x="T4" y="T5"/>
                  </a:cxn>
                  <a:cxn ang="T11">
                    <a:pos x="T6" y="T7"/>
                  </a:cxn>
                </a:cxnLst>
                <a:rect l="T12" t="T13" r="T14" b="T15"/>
                <a:pathLst>
                  <a:path w="19" h="48">
                    <a:moveTo>
                      <a:pt x="19" y="5"/>
                    </a:moveTo>
                    <a:lnTo>
                      <a:pt x="9" y="0"/>
                    </a:lnTo>
                    <a:lnTo>
                      <a:pt x="0" y="48"/>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18" name="Freeform 249"/>
              <p:cNvSpPr>
                <a:spLocks/>
              </p:cNvSpPr>
              <p:nvPr/>
            </p:nvSpPr>
            <p:spPr bwMode="auto">
              <a:xfrm>
                <a:off x="2916" y="2002"/>
                <a:ext cx="10" cy="1"/>
              </a:xfrm>
              <a:custGeom>
                <a:avLst/>
                <a:gdLst>
                  <a:gd name="T0" fmla="*/ 0 w 10"/>
                  <a:gd name="T1" fmla="*/ 0 h 1"/>
                  <a:gd name="T2" fmla="*/ 0 w 10"/>
                  <a:gd name="T3" fmla="*/ 0 h 1"/>
                  <a:gd name="T4" fmla="*/ 10 w 10"/>
                  <a:gd name="T5" fmla="*/ 0 h 1"/>
                  <a:gd name="T6" fmla="*/ 0 w 10"/>
                  <a:gd name="T7" fmla="*/ 0 h 1"/>
                  <a:gd name="T8" fmla="*/ 0 60000 65536"/>
                  <a:gd name="T9" fmla="*/ 0 60000 65536"/>
                  <a:gd name="T10" fmla="*/ 0 60000 65536"/>
                  <a:gd name="T11" fmla="*/ 0 60000 65536"/>
                  <a:gd name="T12" fmla="*/ 0 w 10"/>
                  <a:gd name="T13" fmla="*/ 0 h 1"/>
                  <a:gd name="T14" fmla="*/ 10 w 10"/>
                  <a:gd name="T15" fmla="*/ 1 h 1"/>
                </a:gdLst>
                <a:ahLst/>
                <a:cxnLst>
                  <a:cxn ang="T8">
                    <a:pos x="T0" y="T1"/>
                  </a:cxn>
                  <a:cxn ang="T9">
                    <a:pos x="T2" y="T3"/>
                  </a:cxn>
                  <a:cxn ang="T10">
                    <a:pos x="T4" y="T5"/>
                  </a:cxn>
                  <a:cxn ang="T11">
                    <a:pos x="T6" y="T7"/>
                  </a:cxn>
                </a:cxnLst>
                <a:rect l="T12" t="T13" r="T14" b="T15"/>
                <a:pathLst>
                  <a:path w="10" h="1">
                    <a:moveTo>
                      <a:pt x="0" y="0"/>
                    </a:moveTo>
                    <a:lnTo>
                      <a:pt x="0" y="0"/>
                    </a:lnTo>
                    <a:lnTo>
                      <a:pt x="1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19" name="Freeform 250"/>
              <p:cNvSpPr>
                <a:spLocks/>
              </p:cNvSpPr>
              <p:nvPr/>
            </p:nvSpPr>
            <p:spPr bwMode="auto">
              <a:xfrm>
                <a:off x="2916" y="2002"/>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20" name="Freeform 251"/>
              <p:cNvSpPr>
                <a:spLocks/>
              </p:cNvSpPr>
              <p:nvPr/>
            </p:nvSpPr>
            <p:spPr bwMode="auto">
              <a:xfrm>
                <a:off x="2916" y="1958"/>
                <a:ext cx="24" cy="49"/>
              </a:xfrm>
              <a:custGeom>
                <a:avLst/>
                <a:gdLst>
                  <a:gd name="T0" fmla="*/ 24 w 24"/>
                  <a:gd name="T1" fmla="*/ 0 h 49"/>
                  <a:gd name="T2" fmla="*/ 0 w 24"/>
                  <a:gd name="T3" fmla="*/ 44 h 49"/>
                  <a:gd name="T4" fmla="*/ 10 w 24"/>
                  <a:gd name="T5" fmla="*/ 49 h 49"/>
                  <a:gd name="T6" fmla="*/ 24 w 24"/>
                  <a:gd name="T7" fmla="*/ 0 h 49"/>
                  <a:gd name="T8" fmla="*/ 0 60000 65536"/>
                  <a:gd name="T9" fmla="*/ 0 60000 65536"/>
                  <a:gd name="T10" fmla="*/ 0 60000 65536"/>
                  <a:gd name="T11" fmla="*/ 0 60000 65536"/>
                  <a:gd name="T12" fmla="*/ 0 w 24"/>
                  <a:gd name="T13" fmla="*/ 0 h 49"/>
                  <a:gd name="T14" fmla="*/ 24 w 24"/>
                  <a:gd name="T15" fmla="*/ 49 h 49"/>
                </a:gdLst>
                <a:ahLst/>
                <a:cxnLst>
                  <a:cxn ang="T8">
                    <a:pos x="T0" y="T1"/>
                  </a:cxn>
                  <a:cxn ang="T9">
                    <a:pos x="T2" y="T3"/>
                  </a:cxn>
                  <a:cxn ang="T10">
                    <a:pos x="T4" y="T5"/>
                  </a:cxn>
                  <a:cxn ang="T11">
                    <a:pos x="T6" y="T7"/>
                  </a:cxn>
                </a:cxnLst>
                <a:rect l="T12" t="T13" r="T14" b="T15"/>
                <a:pathLst>
                  <a:path w="24" h="49">
                    <a:moveTo>
                      <a:pt x="24" y="0"/>
                    </a:moveTo>
                    <a:lnTo>
                      <a:pt x="0" y="44"/>
                    </a:lnTo>
                    <a:lnTo>
                      <a:pt x="10" y="49"/>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21" name="Freeform 252"/>
              <p:cNvSpPr>
                <a:spLocks/>
              </p:cNvSpPr>
              <p:nvPr/>
            </p:nvSpPr>
            <p:spPr bwMode="auto">
              <a:xfrm>
                <a:off x="2916" y="1958"/>
                <a:ext cx="24" cy="44"/>
              </a:xfrm>
              <a:custGeom>
                <a:avLst/>
                <a:gdLst>
                  <a:gd name="T0" fmla="*/ 24 w 24"/>
                  <a:gd name="T1" fmla="*/ 0 h 44"/>
                  <a:gd name="T2" fmla="*/ 15 w 24"/>
                  <a:gd name="T3" fmla="*/ 0 h 44"/>
                  <a:gd name="T4" fmla="*/ 0 w 24"/>
                  <a:gd name="T5" fmla="*/ 44 h 44"/>
                  <a:gd name="T6" fmla="*/ 24 w 24"/>
                  <a:gd name="T7" fmla="*/ 0 h 44"/>
                  <a:gd name="T8" fmla="*/ 0 60000 65536"/>
                  <a:gd name="T9" fmla="*/ 0 60000 65536"/>
                  <a:gd name="T10" fmla="*/ 0 60000 65536"/>
                  <a:gd name="T11" fmla="*/ 0 60000 65536"/>
                  <a:gd name="T12" fmla="*/ 0 w 24"/>
                  <a:gd name="T13" fmla="*/ 0 h 44"/>
                  <a:gd name="T14" fmla="*/ 24 w 24"/>
                  <a:gd name="T15" fmla="*/ 44 h 44"/>
                </a:gdLst>
                <a:ahLst/>
                <a:cxnLst>
                  <a:cxn ang="T8">
                    <a:pos x="T0" y="T1"/>
                  </a:cxn>
                  <a:cxn ang="T9">
                    <a:pos x="T2" y="T3"/>
                  </a:cxn>
                  <a:cxn ang="T10">
                    <a:pos x="T4" y="T5"/>
                  </a:cxn>
                  <a:cxn ang="T11">
                    <a:pos x="T6" y="T7"/>
                  </a:cxn>
                </a:cxnLst>
                <a:rect l="T12" t="T13" r="T14" b="T15"/>
                <a:pathLst>
                  <a:path w="24" h="44">
                    <a:moveTo>
                      <a:pt x="24" y="0"/>
                    </a:moveTo>
                    <a:lnTo>
                      <a:pt x="15" y="0"/>
                    </a:lnTo>
                    <a:lnTo>
                      <a:pt x="0" y="44"/>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22" name="Freeform 253"/>
              <p:cNvSpPr>
                <a:spLocks/>
              </p:cNvSpPr>
              <p:nvPr/>
            </p:nvSpPr>
            <p:spPr bwMode="auto">
              <a:xfrm>
                <a:off x="2931" y="1954"/>
                <a:ext cx="5" cy="4"/>
              </a:xfrm>
              <a:custGeom>
                <a:avLst/>
                <a:gdLst>
                  <a:gd name="T0" fmla="*/ 0 w 5"/>
                  <a:gd name="T1" fmla="*/ 4 h 4"/>
                  <a:gd name="T2" fmla="*/ 0 w 5"/>
                  <a:gd name="T3" fmla="*/ 4 h 4"/>
                  <a:gd name="T4" fmla="*/ 5 w 5"/>
                  <a:gd name="T5" fmla="*/ 0 h 4"/>
                  <a:gd name="T6" fmla="*/ 0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0" y="4"/>
                    </a:moveTo>
                    <a:lnTo>
                      <a:pt x="0" y="4"/>
                    </a:lnTo>
                    <a:lnTo>
                      <a:pt x="5" y="0"/>
                    </a:lnTo>
                    <a:lnTo>
                      <a:pt x="0"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23" name="Freeform 254"/>
              <p:cNvSpPr>
                <a:spLocks/>
              </p:cNvSpPr>
              <p:nvPr/>
            </p:nvSpPr>
            <p:spPr bwMode="auto">
              <a:xfrm>
                <a:off x="2931" y="1958"/>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24" name="Freeform 255"/>
              <p:cNvSpPr>
                <a:spLocks/>
              </p:cNvSpPr>
              <p:nvPr/>
            </p:nvSpPr>
            <p:spPr bwMode="auto">
              <a:xfrm>
                <a:off x="2931" y="1915"/>
                <a:ext cx="24" cy="43"/>
              </a:xfrm>
              <a:custGeom>
                <a:avLst/>
                <a:gdLst>
                  <a:gd name="T0" fmla="*/ 24 w 24"/>
                  <a:gd name="T1" fmla="*/ 0 h 43"/>
                  <a:gd name="T2" fmla="*/ 0 w 24"/>
                  <a:gd name="T3" fmla="*/ 43 h 43"/>
                  <a:gd name="T4" fmla="*/ 9 w 24"/>
                  <a:gd name="T5" fmla="*/ 43 h 43"/>
                  <a:gd name="T6" fmla="*/ 24 w 24"/>
                  <a:gd name="T7" fmla="*/ 0 h 43"/>
                  <a:gd name="T8" fmla="*/ 0 60000 65536"/>
                  <a:gd name="T9" fmla="*/ 0 60000 65536"/>
                  <a:gd name="T10" fmla="*/ 0 60000 65536"/>
                  <a:gd name="T11" fmla="*/ 0 60000 65536"/>
                  <a:gd name="T12" fmla="*/ 0 w 24"/>
                  <a:gd name="T13" fmla="*/ 0 h 43"/>
                  <a:gd name="T14" fmla="*/ 24 w 24"/>
                  <a:gd name="T15" fmla="*/ 43 h 43"/>
                </a:gdLst>
                <a:ahLst/>
                <a:cxnLst>
                  <a:cxn ang="T8">
                    <a:pos x="T0" y="T1"/>
                  </a:cxn>
                  <a:cxn ang="T9">
                    <a:pos x="T2" y="T3"/>
                  </a:cxn>
                  <a:cxn ang="T10">
                    <a:pos x="T4" y="T5"/>
                  </a:cxn>
                  <a:cxn ang="T11">
                    <a:pos x="T6" y="T7"/>
                  </a:cxn>
                </a:cxnLst>
                <a:rect l="T12" t="T13" r="T14" b="T15"/>
                <a:pathLst>
                  <a:path w="24" h="43">
                    <a:moveTo>
                      <a:pt x="24" y="0"/>
                    </a:moveTo>
                    <a:lnTo>
                      <a:pt x="0" y="43"/>
                    </a:lnTo>
                    <a:lnTo>
                      <a:pt x="9" y="43"/>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25" name="Freeform 256"/>
              <p:cNvSpPr>
                <a:spLocks/>
              </p:cNvSpPr>
              <p:nvPr/>
            </p:nvSpPr>
            <p:spPr bwMode="auto">
              <a:xfrm>
                <a:off x="2931" y="1910"/>
                <a:ext cx="24" cy="48"/>
              </a:xfrm>
              <a:custGeom>
                <a:avLst/>
                <a:gdLst>
                  <a:gd name="T0" fmla="*/ 24 w 24"/>
                  <a:gd name="T1" fmla="*/ 5 h 48"/>
                  <a:gd name="T2" fmla="*/ 14 w 24"/>
                  <a:gd name="T3" fmla="*/ 0 h 48"/>
                  <a:gd name="T4" fmla="*/ 0 w 24"/>
                  <a:gd name="T5" fmla="*/ 48 h 48"/>
                  <a:gd name="T6" fmla="*/ 24 w 24"/>
                  <a:gd name="T7" fmla="*/ 5 h 48"/>
                  <a:gd name="T8" fmla="*/ 0 60000 65536"/>
                  <a:gd name="T9" fmla="*/ 0 60000 65536"/>
                  <a:gd name="T10" fmla="*/ 0 60000 65536"/>
                  <a:gd name="T11" fmla="*/ 0 60000 65536"/>
                  <a:gd name="T12" fmla="*/ 0 w 24"/>
                  <a:gd name="T13" fmla="*/ 0 h 48"/>
                  <a:gd name="T14" fmla="*/ 24 w 24"/>
                  <a:gd name="T15" fmla="*/ 48 h 48"/>
                </a:gdLst>
                <a:ahLst/>
                <a:cxnLst>
                  <a:cxn ang="T8">
                    <a:pos x="T0" y="T1"/>
                  </a:cxn>
                  <a:cxn ang="T9">
                    <a:pos x="T2" y="T3"/>
                  </a:cxn>
                  <a:cxn ang="T10">
                    <a:pos x="T4" y="T5"/>
                  </a:cxn>
                  <a:cxn ang="T11">
                    <a:pos x="T6" y="T7"/>
                  </a:cxn>
                </a:cxnLst>
                <a:rect l="T12" t="T13" r="T14" b="T15"/>
                <a:pathLst>
                  <a:path w="24" h="48">
                    <a:moveTo>
                      <a:pt x="24" y="5"/>
                    </a:moveTo>
                    <a:lnTo>
                      <a:pt x="14" y="0"/>
                    </a:lnTo>
                    <a:lnTo>
                      <a:pt x="0" y="48"/>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26" name="Freeform 257"/>
              <p:cNvSpPr>
                <a:spLocks/>
              </p:cNvSpPr>
              <p:nvPr/>
            </p:nvSpPr>
            <p:spPr bwMode="auto">
              <a:xfrm>
                <a:off x="2945" y="1910"/>
                <a:ext cx="5" cy="1"/>
              </a:xfrm>
              <a:custGeom>
                <a:avLst/>
                <a:gdLst>
                  <a:gd name="T0" fmla="*/ 0 w 5"/>
                  <a:gd name="T1" fmla="*/ 0 h 1"/>
                  <a:gd name="T2" fmla="*/ 0 w 5"/>
                  <a:gd name="T3" fmla="*/ 0 h 1"/>
                  <a:gd name="T4" fmla="*/ 5 w 5"/>
                  <a:gd name="T5" fmla="*/ 0 h 1"/>
                  <a:gd name="T6" fmla="*/ 0 w 5"/>
                  <a:gd name="T7" fmla="*/ 0 h 1"/>
                  <a:gd name="T8" fmla="*/ 0 60000 65536"/>
                  <a:gd name="T9" fmla="*/ 0 60000 65536"/>
                  <a:gd name="T10" fmla="*/ 0 60000 65536"/>
                  <a:gd name="T11" fmla="*/ 0 60000 65536"/>
                  <a:gd name="T12" fmla="*/ 0 w 5"/>
                  <a:gd name="T13" fmla="*/ 0 h 1"/>
                  <a:gd name="T14" fmla="*/ 5 w 5"/>
                  <a:gd name="T15" fmla="*/ 1 h 1"/>
                </a:gdLst>
                <a:ahLst/>
                <a:cxnLst>
                  <a:cxn ang="T8">
                    <a:pos x="T0" y="T1"/>
                  </a:cxn>
                  <a:cxn ang="T9">
                    <a:pos x="T2" y="T3"/>
                  </a:cxn>
                  <a:cxn ang="T10">
                    <a:pos x="T4" y="T5"/>
                  </a:cxn>
                  <a:cxn ang="T11">
                    <a:pos x="T6" y="T7"/>
                  </a:cxn>
                </a:cxnLst>
                <a:rect l="T12" t="T13" r="T14" b="T15"/>
                <a:pathLst>
                  <a:path w="5" h="1">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27" name="Freeform 258"/>
              <p:cNvSpPr>
                <a:spLocks/>
              </p:cNvSpPr>
              <p:nvPr/>
            </p:nvSpPr>
            <p:spPr bwMode="auto">
              <a:xfrm>
                <a:off x="2945" y="1910"/>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28" name="Freeform 259"/>
              <p:cNvSpPr>
                <a:spLocks/>
              </p:cNvSpPr>
              <p:nvPr/>
            </p:nvSpPr>
            <p:spPr bwMode="auto">
              <a:xfrm>
                <a:off x="2945" y="1871"/>
                <a:ext cx="20" cy="44"/>
              </a:xfrm>
              <a:custGeom>
                <a:avLst/>
                <a:gdLst>
                  <a:gd name="T0" fmla="*/ 20 w 20"/>
                  <a:gd name="T1" fmla="*/ 0 h 44"/>
                  <a:gd name="T2" fmla="*/ 0 w 20"/>
                  <a:gd name="T3" fmla="*/ 39 h 44"/>
                  <a:gd name="T4" fmla="*/ 10 w 20"/>
                  <a:gd name="T5" fmla="*/ 44 h 44"/>
                  <a:gd name="T6" fmla="*/ 20 w 20"/>
                  <a:gd name="T7" fmla="*/ 0 h 44"/>
                  <a:gd name="T8" fmla="*/ 0 60000 65536"/>
                  <a:gd name="T9" fmla="*/ 0 60000 65536"/>
                  <a:gd name="T10" fmla="*/ 0 60000 65536"/>
                  <a:gd name="T11" fmla="*/ 0 60000 65536"/>
                  <a:gd name="T12" fmla="*/ 0 w 20"/>
                  <a:gd name="T13" fmla="*/ 0 h 44"/>
                  <a:gd name="T14" fmla="*/ 20 w 20"/>
                  <a:gd name="T15" fmla="*/ 44 h 44"/>
                </a:gdLst>
                <a:ahLst/>
                <a:cxnLst>
                  <a:cxn ang="T8">
                    <a:pos x="T0" y="T1"/>
                  </a:cxn>
                  <a:cxn ang="T9">
                    <a:pos x="T2" y="T3"/>
                  </a:cxn>
                  <a:cxn ang="T10">
                    <a:pos x="T4" y="T5"/>
                  </a:cxn>
                  <a:cxn ang="T11">
                    <a:pos x="T6" y="T7"/>
                  </a:cxn>
                </a:cxnLst>
                <a:rect l="T12" t="T13" r="T14" b="T15"/>
                <a:pathLst>
                  <a:path w="20" h="44">
                    <a:moveTo>
                      <a:pt x="20" y="0"/>
                    </a:moveTo>
                    <a:lnTo>
                      <a:pt x="0" y="39"/>
                    </a:lnTo>
                    <a:lnTo>
                      <a:pt x="10" y="44"/>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29" name="Freeform 260"/>
              <p:cNvSpPr>
                <a:spLocks/>
              </p:cNvSpPr>
              <p:nvPr/>
            </p:nvSpPr>
            <p:spPr bwMode="auto">
              <a:xfrm>
                <a:off x="2945" y="1871"/>
                <a:ext cx="20" cy="39"/>
              </a:xfrm>
              <a:custGeom>
                <a:avLst/>
                <a:gdLst>
                  <a:gd name="T0" fmla="*/ 20 w 20"/>
                  <a:gd name="T1" fmla="*/ 0 h 39"/>
                  <a:gd name="T2" fmla="*/ 10 w 20"/>
                  <a:gd name="T3" fmla="*/ 0 h 39"/>
                  <a:gd name="T4" fmla="*/ 0 w 20"/>
                  <a:gd name="T5" fmla="*/ 39 h 39"/>
                  <a:gd name="T6" fmla="*/ 20 w 20"/>
                  <a:gd name="T7" fmla="*/ 0 h 39"/>
                  <a:gd name="T8" fmla="*/ 0 60000 65536"/>
                  <a:gd name="T9" fmla="*/ 0 60000 65536"/>
                  <a:gd name="T10" fmla="*/ 0 60000 65536"/>
                  <a:gd name="T11" fmla="*/ 0 60000 65536"/>
                  <a:gd name="T12" fmla="*/ 0 w 20"/>
                  <a:gd name="T13" fmla="*/ 0 h 39"/>
                  <a:gd name="T14" fmla="*/ 20 w 20"/>
                  <a:gd name="T15" fmla="*/ 39 h 39"/>
                </a:gdLst>
                <a:ahLst/>
                <a:cxnLst>
                  <a:cxn ang="T8">
                    <a:pos x="T0" y="T1"/>
                  </a:cxn>
                  <a:cxn ang="T9">
                    <a:pos x="T2" y="T3"/>
                  </a:cxn>
                  <a:cxn ang="T10">
                    <a:pos x="T4" y="T5"/>
                  </a:cxn>
                  <a:cxn ang="T11">
                    <a:pos x="T6" y="T7"/>
                  </a:cxn>
                </a:cxnLst>
                <a:rect l="T12" t="T13" r="T14" b="T15"/>
                <a:pathLst>
                  <a:path w="20" h="39">
                    <a:moveTo>
                      <a:pt x="20" y="0"/>
                    </a:moveTo>
                    <a:lnTo>
                      <a:pt x="10" y="0"/>
                    </a:lnTo>
                    <a:lnTo>
                      <a:pt x="0" y="39"/>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30" name="Freeform 261"/>
              <p:cNvSpPr>
                <a:spLocks/>
              </p:cNvSpPr>
              <p:nvPr/>
            </p:nvSpPr>
            <p:spPr bwMode="auto">
              <a:xfrm>
                <a:off x="2955" y="1867"/>
                <a:ext cx="10" cy="4"/>
              </a:xfrm>
              <a:custGeom>
                <a:avLst/>
                <a:gdLst>
                  <a:gd name="T0" fmla="*/ 0 w 10"/>
                  <a:gd name="T1" fmla="*/ 4 h 4"/>
                  <a:gd name="T2" fmla="*/ 0 w 10"/>
                  <a:gd name="T3" fmla="*/ 4 h 4"/>
                  <a:gd name="T4" fmla="*/ 10 w 10"/>
                  <a:gd name="T5" fmla="*/ 0 h 4"/>
                  <a:gd name="T6" fmla="*/ 0 w 10"/>
                  <a:gd name="T7" fmla="*/ 4 h 4"/>
                  <a:gd name="T8" fmla="*/ 0 60000 65536"/>
                  <a:gd name="T9" fmla="*/ 0 60000 65536"/>
                  <a:gd name="T10" fmla="*/ 0 60000 65536"/>
                  <a:gd name="T11" fmla="*/ 0 60000 65536"/>
                  <a:gd name="T12" fmla="*/ 0 w 10"/>
                  <a:gd name="T13" fmla="*/ 0 h 4"/>
                  <a:gd name="T14" fmla="*/ 10 w 10"/>
                  <a:gd name="T15" fmla="*/ 4 h 4"/>
                </a:gdLst>
                <a:ahLst/>
                <a:cxnLst>
                  <a:cxn ang="T8">
                    <a:pos x="T0" y="T1"/>
                  </a:cxn>
                  <a:cxn ang="T9">
                    <a:pos x="T2" y="T3"/>
                  </a:cxn>
                  <a:cxn ang="T10">
                    <a:pos x="T4" y="T5"/>
                  </a:cxn>
                  <a:cxn ang="T11">
                    <a:pos x="T6" y="T7"/>
                  </a:cxn>
                </a:cxnLst>
                <a:rect l="T12" t="T13" r="T14" b="T15"/>
                <a:pathLst>
                  <a:path w="10" h="4">
                    <a:moveTo>
                      <a:pt x="0" y="4"/>
                    </a:moveTo>
                    <a:lnTo>
                      <a:pt x="0" y="4"/>
                    </a:lnTo>
                    <a:lnTo>
                      <a:pt x="10" y="0"/>
                    </a:lnTo>
                    <a:lnTo>
                      <a:pt x="0"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31" name="Freeform 262"/>
              <p:cNvSpPr>
                <a:spLocks/>
              </p:cNvSpPr>
              <p:nvPr/>
            </p:nvSpPr>
            <p:spPr bwMode="auto">
              <a:xfrm>
                <a:off x="2955" y="1867"/>
                <a:ext cx="10" cy="4"/>
              </a:xfrm>
              <a:custGeom>
                <a:avLst/>
                <a:gdLst>
                  <a:gd name="T0" fmla="*/ 0 w 10"/>
                  <a:gd name="T1" fmla="*/ 4 h 4"/>
                  <a:gd name="T2" fmla="*/ 0 w 10"/>
                  <a:gd name="T3" fmla="*/ 4 h 4"/>
                  <a:gd name="T4" fmla="*/ 10 w 10"/>
                  <a:gd name="T5" fmla="*/ 0 h 4"/>
                  <a:gd name="T6" fmla="*/ 0 w 10"/>
                  <a:gd name="T7" fmla="*/ 4 h 4"/>
                  <a:gd name="T8" fmla="*/ 0 60000 65536"/>
                  <a:gd name="T9" fmla="*/ 0 60000 65536"/>
                  <a:gd name="T10" fmla="*/ 0 60000 65536"/>
                  <a:gd name="T11" fmla="*/ 0 60000 65536"/>
                  <a:gd name="T12" fmla="*/ 0 w 10"/>
                  <a:gd name="T13" fmla="*/ 0 h 4"/>
                  <a:gd name="T14" fmla="*/ 10 w 10"/>
                  <a:gd name="T15" fmla="*/ 4 h 4"/>
                </a:gdLst>
                <a:ahLst/>
                <a:cxnLst>
                  <a:cxn ang="T8">
                    <a:pos x="T0" y="T1"/>
                  </a:cxn>
                  <a:cxn ang="T9">
                    <a:pos x="T2" y="T3"/>
                  </a:cxn>
                  <a:cxn ang="T10">
                    <a:pos x="T4" y="T5"/>
                  </a:cxn>
                  <a:cxn ang="T11">
                    <a:pos x="T6" y="T7"/>
                  </a:cxn>
                </a:cxnLst>
                <a:rect l="T12" t="T13" r="T14" b="T15"/>
                <a:pathLst>
                  <a:path w="10" h="4">
                    <a:moveTo>
                      <a:pt x="0" y="4"/>
                    </a:moveTo>
                    <a:lnTo>
                      <a:pt x="0" y="4"/>
                    </a:lnTo>
                    <a:lnTo>
                      <a:pt x="10" y="0"/>
                    </a:lnTo>
                    <a:lnTo>
                      <a:pt x="0"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32" name="Freeform 263"/>
              <p:cNvSpPr>
                <a:spLocks/>
              </p:cNvSpPr>
              <p:nvPr/>
            </p:nvSpPr>
            <p:spPr bwMode="auto">
              <a:xfrm>
                <a:off x="2955" y="1833"/>
                <a:ext cx="24" cy="38"/>
              </a:xfrm>
              <a:custGeom>
                <a:avLst/>
                <a:gdLst>
                  <a:gd name="T0" fmla="*/ 24 w 24"/>
                  <a:gd name="T1" fmla="*/ 0 h 38"/>
                  <a:gd name="T2" fmla="*/ 0 w 24"/>
                  <a:gd name="T3" fmla="*/ 38 h 38"/>
                  <a:gd name="T4" fmla="*/ 10 w 24"/>
                  <a:gd name="T5" fmla="*/ 38 h 38"/>
                  <a:gd name="T6" fmla="*/ 24 w 24"/>
                  <a:gd name="T7" fmla="*/ 0 h 38"/>
                  <a:gd name="T8" fmla="*/ 0 60000 65536"/>
                  <a:gd name="T9" fmla="*/ 0 60000 65536"/>
                  <a:gd name="T10" fmla="*/ 0 60000 65536"/>
                  <a:gd name="T11" fmla="*/ 0 60000 65536"/>
                  <a:gd name="T12" fmla="*/ 0 w 24"/>
                  <a:gd name="T13" fmla="*/ 0 h 38"/>
                  <a:gd name="T14" fmla="*/ 24 w 24"/>
                  <a:gd name="T15" fmla="*/ 38 h 38"/>
                </a:gdLst>
                <a:ahLst/>
                <a:cxnLst>
                  <a:cxn ang="T8">
                    <a:pos x="T0" y="T1"/>
                  </a:cxn>
                  <a:cxn ang="T9">
                    <a:pos x="T2" y="T3"/>
                  </a:cxn>
                  <a:cxn ang="T10">
                    <a:pos x="T4" y="T5"/>
                  </a:cxn>
                  <a:cxn ang="T11">
                    <a:pos x="T6" y="T7"/>
                  </a:cxn>
                </a:cxnLst>
                <a:rect l="T12" t="T13" r="T14" b="T15"/>
                <a:pathLst>
                  <a:path w="24" h="38">
                    <a:moveTo>
                      <a:pt x="24" y="0"/>
                    </a:moveTo>
                    <a:lnTo>
                      <a:pt x="0" y="38"/>
                    </a:lnTo>
                    <a:lnTo>
                      <a:pt x="10" y="38"/>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33" name="Freeform 264"/>
              <p:cNvSpPr>
                <a:spLocks/>
              </p:cNvSpPr>
              <p:nvPr/>
            </p:nvSpPr>
            <p:spPr bwMode="auto">
              <a:xfrm>
                <a:off x="2955" y="1828"/>
                <a:ext cx="24" cy="43"/>
              </a:xfrm>
              <a:custGeom>
                <a:avLst/>
                <a:gdLst>
                  <a:gd name="T0" fmla="*/ 24 w 24"/>
                  <a:gd name="T1" fmla="*/ 5 h 43"/>
                  <a:gd name="T2" fmla="*/ 14 w 24"/>
                  <a:gd name="T3" fmla="*/ 0 h 43"/>
                  <a:gd name="T4" fmla="*/ 0 w 24"/>
                  <a:gd name="T5" fmla="*/ 43 h 43"/>
                  <a:gd name="T6" fmla="*/ 24 w 24"/>
                  <a:gd name="T7" fmla="*/ 5 h 43"/>
                  <a:gd name="T8" fmla="*/ 0 60000 65536"/>
                  <a:gd name="T9" fmla="*/ 0 60000 65536"/>
                  <a:gd name="T10" fmla="*/ 0 60000 65536"/>
                  <a:gd name="T11" fmla="*/ 0 60000 65536"/>
                  <a:gd name="T12" fmla="*/ 0 w 24"/>
                  <a:gd name="T13" fmla="*/ 0 h 43"/>
                  <a:gd name="T14" fmla="*/ 24 w 24"/>
                  <a:gd name="T15" fmla="*/ 43 h 43"/>
                </a:gdLst>
                <a:ahLst/>
                <a:cxnLst>
                  <a:cxn ang="T8">
                    <a:pos x="T0" y="T1"/>
                  </a:cxn>
                  <a:cxn ang="T9">
                    <a:pos x="T2" y="T3"/>
                  </a:cxn>
                  <a:cxn ang="T10">
                    <a:pos x="T4" y="T5"/>
                  </a:cxn>
                  <a:cxn ang="T11">
                    <a:pos x="T6" y="T7"/>
                  </a:cxn>
                </a:cxnLst>
                <a:rect l="T12" t="T13" r="T14" b="T15"/>
                <a:pathLst>
                  <a:path w="24" h="43">
                    <a:moveTo>
                      <a:pt x="24" y="5"/>
                    </a:moveTo>
                    <a:lnTo>
                      <a:pt x="14" y="0"/>
                    </a:lnTo>
                    <a:lnTo>
                      <a:pt x="0" y="43"/>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34" name="Freeform 265"/>
              <p:cNvSpPr>
                <a:spLocks/>
              </p:cNvSpPr>
              <p:nvPr/>
            </p:nvSpPr>
            <p:spPr bwMode="auto">
              <a:xfrm>
                <a:off x="2969" y="1828"/>
                <a:ext cx="5" cy="1"/>
              </a:xfrm>
              <a:custGeom>
                <a:avLst/>
                <a:gdLst>
                  <a:gd name="T0" fmla="*/ 0 w 5"/>
                  <a:gd name="T1" fmla="*/ 0 h 1"/>
                  <a:gd name="T2" fmla="*/ 0 w 5"/>
                  <a:gd name="T3" fmla="*/ 0 h 1"/>
                  <a:gd name="T4" fmla="*/ 5 w 5"/>
                  <a:gd name="T5" fmla="*/ 0 h 1"/>
                  <a:gd name="T6" fmla="*/ 0 w 5"/>
                  <a:gd name="T7" fmla="*/ 0 h 1"/>
                  <a:gd name="T8" fmla="*/ 0 60000 65536"/>
                  <a:gd name="T9" fmla="*/ 0 60000 65536"/>
                  <a:gd name="T10" fmla="*/ 0 60000 65536"/>
                  <a:gd name="T11" fmla="*/ 0 60000 65536"/>
                  <a:gd name="T12" fmla="*/ 0 w 5"/>
                  <a:gd name="T13" fmla="*/ 0 h 1"/>
                  <a:gd name="T14" fmla="*/ 5 w 5"/>
                  <a:gd name="T15" fmla="*/ 1 h 1"/>
                </a:gdLst>
                <a:ahLst/>
                <a:cxnLst>
                  <a:cxn ang="T8">
                    <a:pos x="T0" y="T1"/>
                  </a:cxn>
                  <a:cxn ang="T9">
                    <a:pos x="T2" y="T3"/>
                  </a:cxn>
                  <a:cxn ang="T10">
                    <a:pos x="T4" y="T5"/>
                  </a:cxn>
                  <a:cxn ang="T11">
                    <a:pos x="T6" y="T7"/>
                  </a:cxn>
                </a:cxnLst>
                <a:rect l="T12" t="T13" r="T14" b="T15"/>
                <a:pathLst>
                  <a:path w="5" h="1">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35" name="Freeform 266"/>
              <p:cNvSpPr>
                <a:spLocks/>
              </p:cNvSpPr>
              <p:nvPr/>
            </p:nvSpPr>
            <p:spPr bwMode="auto">
              <a:xfrm>
                <a:off x="2969" y="1828"/>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36" name="Freeform 267"/>
              <p:cNvSpPr>
                <a:spLocks/>
              </p:cNvSpPr>
              <p:nvPr/>
            </p:nvSpPr>
            <p:spPr bwMode="auto">
              <a:xfrm>
                <a:off x="2969" y="1794"/>
                <a:ext cx="25" cy="39"/>
              </a:xfrm>
              <a:custGeom>
                <a:avLst/>
                <a:gdLst>
                  <a:gd name="T0" fmla="*/ 25 w 25"/>
                  <a:gd name="T1" fmla="*/ 0 h 39"/>
                  <a:gd name="T2" fmla="*/ 0 w 25"/>
                  <a:gd name="T3" fmla="*/ 34 h 39"/>
                  <a:gd name="T4" fmla="*/ 10 w 25"/>
                  <a:gd name="T5" fmla="*/ 39 h 39"/>
                  <a:gd name="T6" fmla="*/ 25 w 25"/>
                  <a:gd name="T7" fmla="*/ 0 h 39"/>
                  <a:gd name="T8" fmla="*/ 0 60000 65536"/>
                  <a:gd name="T9" fmla="*/ 0 60000 65536"/>
                  <a:gd name="T10" fmla="*/ 0 60000 65536"/>
                  <a:gd name="T11" fmla="*/ 0 60000 65536"/>
                  <a:gd name="T12" fmla="*/ 0 w 25"/>
                  <a:gd name="T13" fmla="*/ 0 h 39"/>
                  <a:gd name="T14" fmla="*/ 25 w 25"/>
                  <a:gd name="T15" fmla="*/ 39 h 39"/>
                </a:gdLst>
                <a:ahLst/>
                <a:cxnLst>
                  <a:cxn ang="T8">
                    <a:pos x="T0" y="T1"/>
                  </a:cxn>
                  <a:cxn ang="T9">
                    <a:pos x="T2" y="T3"/>
                  </a:cxn>
                  <a:cxn ang="T10">
                    <a:pos x="T4" y="T5"/>
                  </a:cxn>
                  <a:cxn ang="T11">
                    <a:pos x="T6" y="T7"/>
                  </a:cxn>
                </a:cxnLst>
                <a:rect l="T12" t="T13" r="T14" b="T15"/>
                <a:pathLst>
                  <a:path w="25" h="39">
                    <a:moveTo>
                      <a:pt x="25" y="0"/>
                    </a:moveTo>
                    <a:lnTo>
                      <a:pt x="0" y="34"/>
                    </a:lnTo>
                    <a:lnTo>
                      <a:pt x="10" y="39"/>
                    </a:lnTo>
                    <a:lnTo>
                      <a:pt x="2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37" name="Freeform 268"/>
              <p:cNvSpPr>
                <a:spLocks/>
              </p:cNvSpPr>
              <p:nvPr/>
            </p:nvSpPr>
            <p:spPr bwMode="auto">
              <a:xfrm>
                <a:off x="2969" y="1789"/>
                <a:ext cx="25" cy="39"/>
              </a:xfrm>
              <a:custGeom>
                <a:avLst/>
                <a:gdLst>
                  <a:gd name="T0" fmla="*/ 25 w 25"/>
                  <a:gd name="T1" fmla="*/ 5 h 39"/>
                  <a:gd name="T2" fmla="*/ 15 w 25"/>
                  <a:gd name="T3" fmla="*/ 0 h 39"/>
                  <a:gd name="T4" fmla="*/ 0 w 25"/>
                  <a:gd name="T5" fmla="*/ 39 h 39"/>
                  <a:gd name="T6" fmla="*/ 25 w 25"/>
                  <a:gd name="T7" fmla="*/ 5 h 39"/>
                  <a:gd name="T8" fmla="*/ 0 60000 65536"/>
                  <a:gd name="T9" fmla="*/ 0 60000 65536"/>
                  <a:gd name="T10" fmla="*/ 0 60000 65536"/>
                  <a:gd name="T11" fmla="*/ 0 60000 65536"/>
                  <a:gd name="T12" fmla="*/ 0 w 25"/>
                  <a:gd name="T13" fmla="*/ 0 h 39"/>
                  <a:gd name="T14" fmla="*/ 25 w 25"/>
                  <a:gd name="T15" fmla="*/ 39 h 39"/>
                </a:gdLst>
                <a:ahLst/>
                <a:cxnLst>
                  <a:cxn ang="T8">
                    <a:pos x="T0" y="T1"/>
                  </a:cxn>
                  <a:cxn ang="T9">
                    <a:pos x="T2" y="T3"/>
                  </a:cxn>
                  <a:cxn ang="T10">
                    <a:pos x="T4" y="T5"/>
                  </a:cxn>
                  <a:cxn ang="T11">
                    <a:pos x="T6" y="T7"/>
                  </a:cxn>
                </a:cxnLst>
                <a:rect l="T12" t="T13" r="T14" b="T15"/>
                <a:pathLst>
                  <a:path w="25" h="39">
                    <a:moveTo>
                      <a:pt x="25" y="5"/>
                    </a:moveTo>
                    <a:lnTo>
                      <a:pt x="15" y="0"/>
                    </a:lnTo>
                    <a:lnTo>
                      <a:pt x="0" y="39"/>
                    </a:lnTo>
                    <a:lnTo>
                      <a:pt x="2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38" name="Freeform 269"/>
              <p:cNvSpPr>
                <a:spLocks/>
              </p:cNvSpPr>
              <p:nvPr/>
            </p:nvSpPr>
            <p:spPr bwMode="auto">
              <a:xfrm>
                <a:off x="2984" y="1789"/>
                <a:ext cx="5" cy="1"/>
              </a:xfrm>
              <a:custGeom>
                <a:avLst/>
                <a:gdLst>
                  <a:gd name="T0" fmla="*/ 0 w 5"/>
                  <a:gd name="T1" fmla="*/ 0 h 1"/>
                  <a:gd name="T2" fmla="*/ 0 w 5"/>
                  <a:gd name="T3" fmla="*/ 0 h 1"/>
                  <a:gd name="T4" fmla="*/ 5 w 5"/>
                  <a:gd name="T5" fmla="*/ 0 h 1"/>
                  <a:gd name="T6" fmla="*/ 0 w 5"/>
                  <a:gd name="T7" fmla="*/ 0 h 1"/>
                  <a:gd name="T8" fmla="*/ 0 60000 65536"/>
                  <a:gd name="T9" fmla="*/ 0 60000 65536"/>
                  <a:gd name="T10" fmla="*/ 0 60000 65536"/>
                  <a:gd name="T11" fmla="*/ 0 60000 65536"/>
                  <a:gd name="T12" fmla="*/ 0 w 5"/>
                  <a:gd name="T13" fmla="*/ 0 h 1"/>
                  <a:gd name="T14" fmla="*/ 5 w 5"/>
                  <a:gd name="T15" fmla="*/ 1 h 1"/>
                </a:gdLst>
                <a:ahLst/>
                <a:cxnLst>
                  <a:cxn ang="T8">
                    <a:pos x="T0" y="T1"/>
                  </a:cxn>
                  <a:cxn ang="T9">
                    <a:pos x="T2" y="T3"/>
                  </a:cxn>
                  <a:cxn ang="T10">
                    <a:pos x="T4" y="T5"/>
                  </a:cxn>
                  <a:cxn ang="T11">
                    <a:pos x="T6" y="T7"/>
                  </a:cxn>
                </a:cxnLst>
                <a:rect l="T12" t="T13" r="T14" b="T15"/>
                <a:pathLst>
                  <a:path w="5" h="1">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39" name="Freeform 270"/>
              <p:cNvSpPr>
                <a:spLocks/>
              </p:cNvSpPr>
              <p:nvPr/>
            </p:nvSpPr>
            <p:spPr bwMode="auto">
              <a:xfrm>
                <a:off x="2984" y="1789"/>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40" name="Freeform 271"/>
              <p:cNvSpPr>
                <a:spLocks/>
              </p:cNvSpPr>
              <p:nvPr/>
            </p:nvSpPr>
            <p:spPr bwMode="auto">
              <a:xfrm>
                <a:off x="2984" y="1760"/>
                <a:ext cx="19" cy="34"/>
              </a:xfrm>
              <a:custGeom>
                <a:avLst/>
                <a:gdLst>
                  <a:gd name="T0" fmla="*/ 19 w 19"/>
                  <a:gd name="T1" fmla="*/ 0 h 34"/>
                  <a:gd name="T2" fmla="*/ 0 w 19"/>
                  <a:gd name="T3" fmla="*/ 29 h 34"/>
                  <a:gd name="T4" fmla="*/ 10 w 19"/>
                  <a:gd name="T5" fmla="*/ 34 h 34"/>
                  <a:gd name="T6" fmla="*/ 19 w 19"/>
                  <a:gd name="T7" fmla="*/ 0 h 34"/>
                  <a:gd name="T8" fmla="*/ 0 60000 65536"/>
                  <a:gd name="T9" fmla="*/ 0 60000 65536"/>
                  <a:gd name="T10" fmla="*/ 0 60000 65536"/>
                  <a:gd name="T11" fmla="*/ 0 60000 65536"/>
                  <a:gd name="T12" fmla="*/ 0 w 19"/>
                  <a:gd name="T13" fmla="*/ 0 h 34"/>
                  <a:gd name="T14" fmla="*/ 19 w 19"/>
                  <a:gd name="T15" fmla="*/ 34 h 34"/>
                </a:gdLst>
                <a:ahLst/>
                <a:cxnLst>
                  <a:cxn ang="T8">
                    <a:pos x="T0" y="T1"/>
                  </a:cxn>
                  <a:cxn ang="T9">
                    <a:pos x="T2" y="T3"/>
                  </a:cxn>
                  <a:cxn ang="T10">
                    <a:pos x="T4" y="T5"/>
                  </a:cxn>
                  <a:cxn ang="T11">
                    <a:pos x="T6" y="T7"/>
                  </a:cxn>
                </a:cxnLst>
                <a:rect l="T12" t="T13" r="T14" b="T15"/>
                <a:pathLst>
                  <a:path w="19" h="34">
                    <a:moveTo>
                      <a:pt x="19" y="0"/>
                    </a:moveTo>
                    <a:lnTo>
                      <a:pt x="0" y="29"/>
                    </a:lnTo>
                    <a:lnTo>
                      <a:pt x="10" y="34"/>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41" name="Freeform 272"/>
              <p:cNvSpPr>
                <a:spLocks/>
              </p:cNvSpPr>
              <p:nvPr/>
            </p:nvSpPr>
            <p:spPr bwMode="auto">
              <a:xfrm>
                <a:off x="2984" y="1755"/>
                <a:ext cx="19" cy="34"/>
              </a:xfrm>
              <a:custGeom>
                <a:avLst/>
                <a:gdLst>
                  <a:gd name="T0" fmla="*/ 19 w 19"/>
                  <a:gd name="T1" fmla="*/ 5 h 34"/>
                  <a:gd name="T2" fmla="*/ 14 w 19"/>
                  <a:gd name="T3" fmla="*/ 0 h 34"/>
                  <a:gd name="T4" fmla="*/ 0 w 19"/>
                  <a:gd name="T5" fmla="*/ 34 h 34"/>
                  <a:gd name="T6" fmla="*/ 19 w 19"/>
                  <a:gd name="T7" fmla="*/ 5 h 34"/>
                  <a:gd name="T8" fmla="*/ 0 60000 65536"/>
                  <a:gd name="T9" fmla="*/ 0 60000 65536"/>
                  <a:gd name="T10" fmla="*/ 0 60000 65536"/>
                  <a:gd name="T11" fmla="*/ 0 60000 65536"/>
                  <a:gd name="T12" fmla="*/ 0 w 19"/>
                  <a:gd name="T13" fmla="*/ 0 h 34"/>
                  <a:gd name="T14" fmla="*/ 19 w 19"/>
                  <a:gd name="T15" fmla="*/ 34 h 34"/>
                </a:gdLst>
                <a:ahLst/>
                <a:cxnLst>
                  <a:cxn ang="T8">
                    <a:pos x="T0" y="T1"/>
                  </a:cxn>
                  <a:cxn ang="T9">
                    <a:pos x="T2" y="T3"/>
                  </a:cxn>
                  <a:cxn ang="T10">
                    <a:pos x="T4" y="T5"/>
                  </a:cxn>
                  <a:cxn ang="T11">
                    <a:pos x="T6" y="T7"/>
                  </a:cxn>
                </a:cxnLst>
                <a:rect l="T12" t="T13" r="T14" b="T15"/>
                <a:pathLst>
                  <a:path w="19" h="34">
                    <a:moveTo>
                      <a:pt x="19" y="5"/>
                    </a:moveTo>
                    <a:lnTo>
                      <a:pt x="14" y="0"/>
                    </a:lnTo>
                    <a:lnTo>
                      <a:pt x="0" y="34"/>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42" name="Freeform 273"/>
              <p:cNvSpPr>
                <a:spLocks/>
              </p:cNvSpPr>
              <p:nvPr/>
            </p:nvSpPr>
            <p:spPr bwMode="auto">
              <a:xfrm>
                <a:off x="2998" y="1755"/>
                <a:ext cx="5" cy="1"/>
              </a:xfrm>
              <a:custGeom>
                <a:avLst/>
                <a:gdLst>
                  <a:gd name="T0" fmla="*/ 0 w 5"/>
                  <a:gd name="T1" fmla="*/ 0 h 1"/>
                  <a:gd name="T2" fmla="*/ 0 w 5"/>
                  <a:gd name="T3" fmla="*/ 0 h 1"/>
                  <a:gd name="T4" fmla="*/ 5 w 5"/>
                  <a:gd name="T5" fmla="*/ 0 h 1"/>
                  <a:gd name="T6" fmla="*/ 0 w 5"/>
                  <a:gd name="T7" fmla="*/ 0 h 1"/>
                  <a:gd name="T8" fmla="*/ 0 60000 65536"/>
                  <a:gd name="T9" fmla="*/ 0 60000 65536"/>
                  <a:gd name="T10" fmla="*/ 0 60000 65536"/>
                  <a:gd name="T11" fmla="*/ 0 60000 65536"/>
                  <a:gd name="T12" fmla="*/ 0 w 5"/>
                  <a:gd name="T13" fmla="*/ 0 h 1"/>
                  <a:gd name="T14" fmla="*/ 5 w 5"/>
                  <a:gd name="T15" fmla="*/ 1 h 1"/>
                </a:gdLst>
                <a:ahLst/>
                <a:cxnLst>
                  <a:cxn ang="T8">
                    <a:pos x="T0" y="T1"/>
                  </a:cxn>
                  <a:cxn ang="T9">
                    <a:pos x="T2" y="T3"/>
                  </a:cxn>
                  <a:cxn ang="T10">
                    <a:pos x="T4" y="T5"/>
                  </a:cxn>
                  <a:cxn ang="T11">
                    <a:pos x="T6" y="T7"/>
                  </a:cxn>
                </a:cxnLst>
                <a:rect l="T12" t="T13" r="T14" b="T15"/>
                <a:pathLst>
                  <a:path w="5" h="1">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43" name="Freeform 274"/>
              <p:cNvSpPr>
                <a:spLocks/>
              </p:cNvSpPr>
              <p:nvPr/>
            </p:nvSpPr>
            <p:spPr bwMode="auto">
              <a:xfrm>
                <a:off x="2998" y="1755"/>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44" name="Freeform 275"/>
              <p:cNvSpPr>
                <a:spLocks/>
              </p:cNvSpPr>
              <p:nvPr/>
            </p:nvSpPr>
            <p:spPr bwMode="auto">
              <a:xfrm>
                <a:off x="2998" y="1726"/>
                <a:ext cx="20" cy="34"/>
              </a:xfrm>
              <a:custGeom>
                <a:avLst/>
                <a:gdLst>
                  <a:gd name="T0" fmla="*/ 20 w 20"/>
                  <a:gd name="T1" fmla="*/ 0 h 34"/>
                  <a:gd name="T2" fmla="*/ 0 w 20"/>
                  <a:gd name="T3" fmla="*/ 29 h 34"/>
                  <a:gd name="T4" fmla="*/ 5 w 20"/>
                  <a:gd name="T5" fmla="*/ 34 h 34"/>
                  <a:gd name="T6" fmla="*/ 20 w 20"/>
                  <a:gd name="T7" fmla="*/ 0 h 34"/>
                  <a:gd name="T8" fmla="*/ 0 60000 65536"/>
                  <a:gd name="T9" fmla="*/ 0 60000 65536"/>
                  <a:gd name="T10" fmla="*/ 0 60000 65536"/>
                  <a:gd name="T11" fmla="*/ 0 60000 65536"/>
                  <a:gd name="T12" fmla="*/ 0 w 20"/>
                  <a:gd name="T13" fmla="*/ 0 h 34"/>
                  <a:gd name="T14" fmla="*/ 20 w 20"/>
                  <a:gd name="T15" fmla="*/ 34 h 34"/>
                </a:gdLst>
                <a:ahLst/>
                <a:cxnLst>
                  <a:cxn ang="T8">
                    <a:pos x="T0" y="T1"/>
                  </a:cxn>
                  <a:cxn ang="T9">
                    <a:pos x="T2" y="T3"/>
                  </a:cxn>
                  <a:cxn ang="T10">
                    <a:pos x="T4" y="T5"/>
                  </a:cxn>
                  <a:cxn ang="T11">
                    <a:pos x="T6" y="T7"/>
                  </a:cxn>
                </a:cxnLst>
                <a:rect l="T12" t="T13" r="T14" b="T15"/>
                <a:pathLst>
                  <a:path w="20" h="34">
                    <a:moveTo>
                      <a:pt x="20" y="0"/>
                    </a:moveTo>
                    <a:lnTo>
                      <a:pt x="0" y="29"/>
                    </a:lnTo>
                    <a:lnTo>
                      <a:pt x="5" y="34"/>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45" name="Freeform 276"/>
              <p:cNvSpPr>
                <a:spLocks/>
              </p:cNvSpPr>
              <p:nvPr/>
            </p:nvSpPr>
            <p:spPr bwMode="auto">
              <a:xfrm>
                <a:off x="2998" y="1721"/>
                <a:ext cx="20" cy="34"/>
              </a:xfrm>
              <a:custGeom>
                <a:avLst/>
                <a:gdLst>
                  <a:gd name="T0" fmla="*/ 20 w 20"/>
                  <a:gd name="T1" fmla="*/ 5 h 34"/>
                  <a:gd name="T2" fmla="*/ 10 w 20"/>
                  <a:gd name="T3" fmla="*/ 0 h 34"/>
                  <a:gd name="T4" fmla="*/ 0 w 20"/>
                  <a:gd name="T5" fmla="*/ 34 h 34"/>
                  <a:gd name="T6" fmla="*/ 20 w 20"/>
                  <a:gd name="T7" fmla="*/ 5 h 34"/>
                  <a:gd name="T8" fmla="*/ 0 60000 65536"/>
                  <a:gd name="T9" fmla="*/ 0 60000 65536"/>
                  <a:gd name="T10" fmla="*/ 0 60000 65536"/>
                  <a:gd name="T11" fmla="*/ 0 60000 65536"/>
                  <a:gd name="T12" fmla="*/ 0 w 20"/>
                  <a:gd name="T13" fmla="*/ 0 h 34"/>
                  <a:gd name="T14" fmla="*/ 20 w 20"/>
                  <a:gd name="T15" fmla="*/ 34 h 34"/>
                </a:gdLst>
                <a:ahLst/>
                <a:cxnLst>
                  <a:cxn ang="T8">
                    <a:pos x="T0" y="T1"/>
                  </a:cxn>
                  <a:cxn ang="T9">
                    <a:pos x="T2" y="T3"/>
                  </a:cxn>
                  <a:cxn ang="T10">
                    <a:pos x="T4" y="T5"/>
                  </a:cxn>
                  <a:cxn ang="T11">
                    <a:pos x="T6" y="T7"/>
                  </a:cxn>
                </a:cxnLst>
                <a:rect l="T12" t="T13" r="T14" b="T15"/>
                <a:pathLst>
                  <a:path w="20" h="34">
                    <a:moveTo>
                      <a:pt x="20" y="5"/>
                    </a:moveTo>
                    <a:lnTo>
                      <a:pt x="10" y="0"/>
                    </a:lnTo>
                    <a:lnTo>
                      <a:pt x="0" y="34"/>
                    </a:lnTo>
                    <a:lnTo>
                      <a:pt x="2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46" name="Freeform 277"/>
              <p:cNvSpPr>
                <a:spLocks/>
              </p:cNvSpPr>
              <p:nvPr/>
            </p:nvSpPr>
            <p:spPr bwMode="auto">
              <a:xfrm>
                <a:off x="3008" y="1721"/>
                <a:ext cx="5" cy="1"/>
              </a:xfrm>
              <a:custGeom>
                <a:avLst/>
                <a:gdLst>
                  <a:gd name="T0" fmla="*/ 0 w 5"/>
                  <a:gd name="T1" fmla="*/ 0 h 1"/>
                  <a:gd name="T2" fmla="*/ 0 w 5"/>
                  <a:gd name="T3" fmla="*/ 0 h 1"/>
                  <a:gd name="T4" fmla="*/ 5 w 5"/>
                  <a:gd name="T5" fmla="*/ 0 h 1"/>
                  <a:gd name="T6" fmla="*/ 0 w 5"/>
                  <a:gd name="T7" fmla="*/ 0 h 1"/>
                  <a:gd name="T8" fmla="*/ 0 60000 65536"/>
                  <a:gd name="T9" fmla="*/ 0 60000 65536"/>
                  <a:gd name="T10" fmla="*/ 0 60000 65536"/>
                  <a:gd name="T11" fmla="*/ 0 60000 65536"/>
                  <a:gd name="T12" fmla="*/ 0 w 5"/>
                  <a:gd name="T13" fmla="*/ 0 h 1"/>
                  <a:gd name="T14" fmla="*/ 5 w 5"/>
                  <a:gd name="T15" fmla="*/ 1 h 1"/>
                </a:gdLst>
                <a:ahLst/>
                <a:cxnLst>
                  <a:cxn ang="T8">
                    <a:pos x="T0" y="T1"/>
                  </a:cxn>
                  <a:cxn ang="T9">
                    <a:pos x="T2" y="T3"/>
                  </a:cxn>
                  <a:cxn ang="T10">
                    <a:pos x="T4" y="T5"/>
                  </a:cxn>
                  <a:cxn ang="T11">
                    <a:pos x="T6" y="T7"/>
                  </a:cxn>
                </a:cxnLst>
                <a:rect l="T12" t="T13" r="T14" b="T15"/>
                <a:pathLst>
                  <a:path w="5" h="1">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47" name="Freeform 278"/>
              <p:cNvSpPr>
                <a:spLocks/>
              </p:cNvSpPr>
              <p:nvPr/>
            </p:nvSpPr>
            <p:spPr bwMode="auto">
              <a:xfrm>
                <a:off x="3008" y="1721"/>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48" name="Freeform 279"/>
              <p:cNvSpPr>
                <a:spLocks/>
              </p:cNvSpPr>
              <p:nvPr/>
            </p:nvSpPr>
            <p:spPr bwMode="auto">
              <a:xfrm>
                <a:off x="3008" y="1697"/>
                <a:ext cx="24" cy="29"/>
              </a:xfrm>
              <a:custGeom>
                <a:avLst/>
                <a:gdLst>
                  <a:gd name="T0" fmla="*/ 24 w 24"/>
                  <a:gd name="T1" fmla="*/ 0 h 29"/>
                  <a:gd name="T2" fmla="*/ 0 w 24"/>
                  <a:gd name="T3" fmla="*/ 24 h 29"/>
                  <a:gd name="T4" fmla="*/ 10 w 24"/>
                  <a:gd name="T5" fmla="*/ 29 h 29"/>
                  <a:gd name="T6" fmla="*/ 24 w 24"/>
                  <a:gd name="T7" fmla="*/ 0 h 29"/>
                  <a:gd name="T8" fmla="*/ 0 60000 65536"/>
                  <a:gd name="T9" fmla="*/ 0 60000 65536"/>
                  <a:gd name="T10" fmla="*/ 0 60000 65536"/>
                  <a:gd name="T11" fmla="*/ 0 60000 65536"/>
                  <a:gd name="T12" fmla="*/ 0 w 24"/>
                  <a:gd name="T13" fmla="*/ 0 h 29"/>
                  <a:gd name="T14" fmla="*/ 24 w 24"/>
                  <a:gd name="T15" fmla="*/ 29 h 29"/>
                </a:gdLst>
                <a:ahLst/>
                <a:cxnLst>
                  <a:cxn ang="T8">
                    <a:pos x="T0" y="T1"/>
                  </a:cxn>
                  <a:cxn ang="T9">
                    <a:pos x="T2" y="T3"/>
                  </a:cxn>
                  <a:cxn ang="T10">
                    <a:pos x="T4" y="T5"/>
                  </a:cxn>
                  <a:cxn ang="T11">
                    <a:pos x="T6" y="T7"/>
                  </a:cxn>
                </a:cxnLst>
                <a:rect l="T12" t="T13" r="T14" b="T15"/>
                <a:pathLst>
                  <a:path w="24" h="29">
                    <a:moveTo>
                      <a:pt x="24" y="0"/>
                    </a:moveTo>
                    <a:lnTo>
                      <a:pt x="0" y="24"/>
                    </a:lnTo>
                    <a:lnTo>
                      <a:pt x="10" y="29"/>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49" name="Freeform 280"/>
              <p:cNvSpPr>
                <a:spLocks/>
              </p:cNvSpPr>
              <p:nvPr/>
            </p:nvSpPr>
            <p:spPr bwMode="auto">
              <a:xfrm>
                <a:off x="3008" y="1692"/>
                <a:ext cx="24" cy="29"/>
              </a:xfrm>
              <a:custGeom>
                <a:avLst/>
                <a:gdLst>
                  <a:gd name="T0" fmla="*/ 24 w 24"/>
                  <a:gd name="T1" fmla="*/ 5 h 29"/>
                  <a:gd name="T2" fmla="*/ 15 w 24"/>
                  <a:gd name="T3" fmla="*/ 0 h 29"/>
                  <a:gd name="T4" fmla="*/ 0 w 24"/>
                  <a:gd name="T5" fmla="*/ 29 h 29"/>
                  <a:gd name="T6" fmla="*/ 24 w 24"/>
                  <a:gd name="T7" fmla="*/ 5 h 29"/>
                  <a:gd name="T8" fmla="*/ 0 60000 65536"/>
                  <a:gd name="T9" fmla="*/ 0 60000 65536"/>
                  <a:gd name="T10" fmla="*/ 0 60000 65536"/>
                  <a:gd name="T11" fmla="*/ 0 60000 65536"/>
                  <a:gd name="T12" fmla="*/ 0 w 24"/>
                  <a:gd name="T13" fmla="*/ 0 h 29"/>
                  <a:gd name="T14" fmla="*/ 24 w 24"/>
                  <a:gd name="T15" fmla="*/ 29 h 29"/>
                </a:gdLst>
                <a:ahLst/>
                <a:cxnLst>
                  <a:cxn ang="T8">
                    <a:pos x="T0" y="T1"/>
                  </a:cxn>
                  <a:cxn ang="T9">
                    <a:pos x="T2" y="T3"/>
                  </a:cxn>
                  <a:cxn ang="T10">
                    <a:pos x="T4" y="T5"/>
                  </a:cxn>
                  <a:cxn ang="T11">
                    <a:pos x="T6" y="T7"/>
                  </a:cxn>
                </a:cxnLst>
                <a:rect l="T12" t="T13" r="T14" b="T15"/>
                <a:pathLst>
                  <a:path w="24" h="29">
                    <a:moveTo>
                      <a:pt x="24" y="5"/>
                    </a:moveTo>
                    <a:lnTo>
                      <a:pt x="15" y="0"/>
                    </a:lnTo>
                    <a:lnTo>
                      <a:pt x="0" y="29"/>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50" name="Freeform 281"/>
              <p:cNvSpPr>
                <a:spLocks/>
              </p:cNvSpPr>
              <p:nvPr/>
            </p:nvSpPr>
            <p:spPr bwMode="auto">
              <a:xfrm>
                <a:off x="3023" y="1692"/>
                <a:ext cx="4" cy="1"/>
              </a:xfrm>
              <a:custGeom>
                <a:avLst/>
                <a:gdLst>
                  <a:gd name="T0" fmla="*/ 0 w 4"/>
                  <a:gd name="T1" fmla="*/ 0 h 1"/>
                  <a:gd name="T2" fmla="*/ 0 w 4"/>
                  <a:gd name="T3" fmla="*/ 0 h 1"/>
                  <a:gd name="T4" fmla="*/ 4 w 4"/>
                  <a:gd name="T5" fmla="*/ 0 h 1"/>
                  <a:gd name="T6" fmla="*/ 0 w 4"/>
                  <a:gd name="T7" fmla="*/ 0 h 1"/>
                  <a:gd name="T8" fmla="*/ 0 60000 65536"/>
                  <a:gd name="T9" fmla="*/ 0 60000 65536"/>
                  <a:gd name="T10" fmla="*/ 0 60000 65536"/>
                  <a:gd name="T11" fmla="*/ 0 60000 65536"/>
                  <a:gd name="T12" fmla="*/ 0 w 4"/>
                  <a:gd name="T13" fmla="*/ 0 h 1"/>
                  <a:gd name="T14" fmla="*/ 4 w 4"/>
                  <a:gd name="T15" fmla="*/ 1 h 1"/>
                </a:gdLst>
                <a:ahLst/>
                <a:cxnLst>
                  <a:cxn ang="T8">
                    <a:pos x="T0" y="T1"/>
                  </a:cxn>
                  <a:cxn ang="T9">
                    <a:pos x="T2" y="T3"/>
                  </a:cxn>
                  <a:cxn ang="T10">
                    <a:pos x="T4" y="T5"/>
                  </a:cxn>
                  <a:cxn ang="T11">
                    <a:pos x="T6" y="T7"/>
                  </a:cxn>
                </a:cxnLst>
                <a:rect l="T12" t="T13" r="T14" b="T15"/>
                <a:pathLst>
                  <a:path w="4" h="1">
                    <a:moveTo>
                      <a:pt x="0" y="0"/>
                    </a:moveTo>
                    <a:lnTo>
                      <a:pt x="0" y="0"/>
                    </a:lnTo>
                    <a:lnTo>
                      <a:pt x="4"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51" name="Freeform 282"/>
              <p:cNvSpPr>
                <a:spLocks/>
              </p:cNvSpPr>
              <p:nvPr/>
            </p:nvSpPr>
            <p:spPr bwMode="auto">
              <a:xfrm>
                <a:off x="3023" y="1692"/>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52" name="Freeform 283"/>
              <p:cNvSpPr>
                <a:spLocks/>
              </p:cNvSpPr>
              <p:nvPr/>
            </p:nvSpPr>
            <p:spPr bwMode="auto">
              <a:xfrm>
                <a:off x="3023" y="1673"/>
                <a:ext cx="19" cy="24"/>
              </a:xfrm>
              <a:custGeom>
                <a:avLst/>
                <a:gdLst>
                  <a:gd name="T0" fmla="*/ 19 w 19"/>
                  <a:gd name="T1" fmla="*/ 0 h 24"/>
                  <a:gd name="T2" fmla="*/ 0 w 19"/>
                  <a:gd name="T3" fmla="*/ 19 h 24"/>
                  <a:gd name="T4" fmla="*/ 9 w 19"/>
                  <a:gd name="T5" fmla="*/ 24 h 24"/>
                  <a:gd name="T6" fmla="*/ 19 w 19"/>
                  <a:gd name="T7" fmla="*/ 0 h 24"/>
                  <a:gd name="T8" fmla="*/ 0 60000 65536"/>
                  <a:gd name="T9" fmla="*/ 0 60000 65536"/>
                  <a:gd name="T10" fmla="*/ 0 60000 65536"/>
                  <a:gd name="T11" fmla="*/ 0 60000 65536"/>
                  <a:gd name="T12" fmla="*/ 0 w 19"/>
                  <a:gd name="T13" fmla="*/ 0 h 24"/>
                  <a:gd name="T14" fmla="*/ 19 w 19"/>
                  <a:gd name="T15" fmla="*/ 24 h 24"/>
                </a:gdLst>
                <a:ahLst/>
                <a:cxnLst>
                  <a:cxn ang="T8">
                    <a:pos x="T0" y="T1"/>
                  </a:cxn>
                  <a:cxn ang="T9">
                    <a:pos x="T2" y="T3"/>
                  </a:cxn>
                  <a:cxn ang="T10">
                    <a:pos x="T4" y="T5"/>
                  </a:cxn>
                  <a:cxn ang="T11">
                    <a:pos x="T6" y="T7"/>
                  </a:cxn>
                </a:cxnLst>
                <a:rect l="T12" t="T13" r="T14" b="T15"/>
                <a:pathLst>
                  <a:path w="19" h="24">
                    <a:moveTo>
                      <a:pt x="19" y="0"/>
                    </a:moveTo>
                    <a:lnTo>
                      <a:pt x="0" y="19"/>
                    </a:lnTo>
                    <a:lnTo>
                      <a:pt x="9" y="24"/>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53" name="Freeform 284"/>
              <p:cNvSpPr>
                <a:spLocks/>
              </p:cNvSpPr>
              <p:nvPr/>
            </p:nvSpPr>
            <p:spPr bwMode="auto">
              <a:xfrm>
                <a:off x="3023" y="1668"/>
                <a:ext cx="19" cy="24"/>
              </a:xfrm>
              <a:custGeom>
                <a:avLst/>
                <a:gdLst>
                  <a:gd name="T0" fmla="*/ 19 w 19"/>
                  <a:gd name="T1" fmla="*/ 5 h 24"/>
                  <a:gd name="T2" fmla="*/ 14 w 19"/>
                  <a:gd name="T3" fmla="*/ 0 h 24"/>
                  <a:gd name="T4" fmla="*/ 0 w 19"/>
                  <a:gd name="T5" fmla="*/ 24 h 24"/>
                  <a:gd name="T6" fmla="*/ 19 w 19"/>
                  <a:gd name="T7" fmla="*/ 5 h 24"/>
                  <a:gd name="T8" fmla="*/ 0 60000 65536"/>
                  <a:gd name="T9" fmla="*/ 0 60000 65536"/>
                  <a:gd name="T10" fmla="*/ 0 60000 65536"/>
                  <a:gd name="T11" fmla="*/ 0 60000 65536"/>
                  <a:gd name="T12" fmla="*/ 0 w 19"/>
                  <a:gd name="T13" fmla="*/ 0 h 24"/>
                  <a:gd name="T14" fmla="*/ 19 w 19"/>
                  <a:gd name="T15" fmla="*/ 24 h 24"/>
                </a:gdLst>
                <a:ahLst/>
                <a:cxnLst>
                  <a:cxn ang="T8">
                    <a:pos x="T0" y="T1"/>
                  </a:cxn>
                  <a:cxn ang="T9">
                    <a:pos x="T2" y="T3"/>
                  </a:cxn>
                  <a:cxn ang="T10">
                    <a:pos x="T4" y="T5"/>
                  </a:cxn>
                  <a:cxn ang="T11">
                    <a:pos x="T6" y="T7"/>
                  </a:cxn>
                </a:cxnLst>
                <a:rect l="T12" t="T13" r="T14" b="T15"/>
                <a:pathLst>
                  <a:path w="19" h="24">
                    <a:moveTo>
                      <a:pt x="19" y="5"/>
                    </a:moveTo>
                    <a:lnTo>
                      <a:pt x="14" y="0"/>
                    </a:lnTo>
                    <a:lnTo>
                      <a:pt x="0" y="24"/>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54" name="Freeform 285"/>
              <p:cNvSpPr>
                <a:spLocks/>
              </p:cNvSpPr>
              <p:nvPr/>
            </p:nvSpPr>
            <p:spPr bwMode="auto">
              <a:xfrm>
                <a:off x="3037" y="1668"/>
                <a:ext cx="5" cy="1"/>
              </a:xfrm>
              <a:custGeom>
                <a:avLst/>
                <a:gdLst>
                  <a:gd name="T0" fmla="*/ 0 w 5"/>
                  <a:gd name="T1" fmla="*/ 0 h 1"/>
                  <a:gd name="T2" fmla="*/ 0 w 5"/>
                  <a:gd name="T3" fmla="*/ 0 h 1"/>
                  <a:gd name="T4" fmla="*/ 5 w 5"/>
                  <a:gd name="T5" fmla="*/ 0 h 1"/>
                  <a:gd name="T6" fmla="*/ 0 w 5"/>
                  <a:gd name="T7" fmla="*/ 0 h 1"/>
                  <a:gd name="T8" fmla="*/ 0 60000 65536"/>
                  <a:gd name="T9" fmla="*/ 0 60000 65536"/>
                  <a:gd name="T10" fmla="*/ 0 60000 65536"/>
                  <a:gd name="T11" fmla="*/ 0 60000 65536"/>
                  <a:gd name="T12" fmla="*/ 0 w 5"/>
                  <a:gd name="T13" fmla="*/ 0 h 1"/>
                  <a:gd name="T14" fmla="*/ 5 w 5"/>
                  <a:gd name="T15" fmla="*/ 1 h 1"/>
                </a:gdLst>
                <a:ahLst/>
                <a:cxnLst>
                  <a:cxn ang="T8">
                    <a:pos x="T0" y="T1"/>
                  </a:cxn>
                  <a:cxn ang="T9">
                    <a:pos x="T2" y="T3"/>
                  </a:cxn>
                  <a:cxn ang="T10">
                    <a:pos x="T4" y="T5"/>
                  </a:cxn>
                  <a:cxn ang="T11">
                    <a:pos x="T6" y="T7"/>
                  </a:cxn>
                </a:cxnLst>
                <a:rect l="T12" t="T13" r="T14" b="T15"/>
                <a:pathLst>
                  <a:path w="5" h="1">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55" name="Freeform 286"/>
              <p:cNvSpPr>
                <a:spLocks/>
              </p:cNvSpPr>
              <p:nvPr/>
            </p:nvSpPr>
            <p:spPr bwMode="auto">
              <a:xfrm>
                <a:off x="3037" y="1668"/>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56" name="Freeform 287"/>
              <p:cNvSpPr>
                <a:spLocks/>
              </p:cNvSpPr>
              <p:nvPr/>
            </p:nvSpPr>
            <p:spPr bwMode="auto">
              <a:xfrm>
                <a:off x="3037" y="1654"/>
                <a:ext cx="20" cy="19"/>
              </a:xfrm>
              <a:custGeom>
                <a:avLst/>
                <a:gdLst>
                  <a:gd name="T0" fmla="*/ 20 w 20"/>
                  <a:gd name="T1" fmla="*/ 0 h 19"/>
                  <a:gd name="T2" fmla="*/ 0 w 20"/>
                  <a:gd name="T3" fmla="*/ 14 h 19"/>
                  <a:gd name="T4" fmla="*/ 5 w 20"/>
                  <a:gd name="T5" fmla="*/ 19 h 19"/>
                  <a:gd name="T6" fmla="*/ 20 w 20"/>
                  <a:gd name="T7" fmla="*/ 0 h 19"/>
                  <a:gd name="T8" fmla="*/ 0 60000 65536"/>
                  <a:gd name="T9" fmla="*/ 0 60000 65536"/>
                  <a:gd name="T10" fmla="*/ 0 60000 65536"/>
                  <a:gd name="T11" fmla="*/ 0 60000 65536"/>
                  <a:gd name="T12" fmla="*/ 0 w 20"/>
                  <a:gd name="T13" fmla="*/ 0 h 19"/>
                  <a:gd name="T14" fmla="*/ 20 w 20"/>
                  <a:gd name="T15" fmla="*/ 19 h 19"/>
                </a:gdLst>
                <a:ahLst/>
                <a:cxnLst>
                  <a:cxn ang="T8">
                    <a:pos x="T0" y="T1"/>
                  </a:cxn>
                  <a:cxn ang="T9">
                    <a:pos x="T2" y="T3"/>
                  </a:cxn>
                  <a:cxn ang="T10">
                    <a:pos x="T4" y="T5"/>
                  </a:cxn>
                  <a:cxn ang="T11">
                    <a:pos x="T6" y="T7"/>
                  </a:cxn>
                </a:cxnLst>
                <a:rect l="T12" t="T13" r="T14" b="T15"/>
                <a:pathLst>
                  <a:path w="20" h="19">
                    <a:moveTo>
                      <a:pt x="20" y="0"/>
                    </a:moveTo>
                    <a:lnTo>
                      <a:pt x="0" y="14"/>
                    </a:lnTo>
                    <a:lnTo>
                      <a:pt x="5" y="19"/>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57" name="Freeform 288"/>
              <p:cNvSpPr>
                <a:spLocks/>
              </p:cNvSpPr>
              <p:nvPr/>
            </p:nvSpPr>
            <p:spPr bwMode="auto">
              <a:xfrm>
                <a:off x="3037" y="1649"/>
                <a:ext cx="20" cy="19"/>
              </a:xfrm>
              <a:custGeom>
                <a:avLst/>
                <a:gdLst>
                  <a:gd name="T0" fmla="*/ 20 w 20"/>
                  <a:gd name="T1" fmla="*/ 5 h 19"/>
                  <a:gd name="T2" fmla="*/ 10 w 20"/>
                  <a:gd name="T3" fmla="*/ 0 h 19"/>
                  <a:gd name="T4" fmla="*/ 0 w 20"/>
                  <a:gd name="T5" fmla="*/ 19 h 19"/>
                  <a:gd name="T6" fmla="*/ 20 w 20"/>
                  <a:gd name="T7" fmla="*/ 5 h 19"/>
                  <a:gd name="T8" fmla="*/ 0 60000 65536"/>
                  <a:gd name="T9" fmla="*/ 0 60000 65536"/>
                  <a:gd name="T10" fmla="*/ 0 60000 65536"/>
                  <a:gd name="T11" fmla="*/ 0 60000 65536"/>
                  <a:gd name="T12" fmla="*/ 0 w 20"/>
                  <a:gd name="T13" fmla="*/ 0 h 19"/>
                  <a:gd name="T14" fmla="*/ 20 w 20"/>
                  <a:gd name="T15" fmla="*/ 19 h 19"/>
                </a:gdLst>
                <a:ahLst/>
                <a:cxnLst>
                  <a:cxn ang="T8">
                    <a:pos x="T0" y="T1"/>
                  </a:cxn>
                  <a:cxn ang="T9">
                    <a:pos x="T2" y="T3"/>
                  </a:cxn>
                  <a:cxn ang="T10">
                    <a:pos x="T4" y="T5"/>
                  </a:cxn>
                  <a:cxn ang="T11">
                    <a:pos x="T6" y="T7"/>
                  </a:cxn>
                </a:cxnLst>
                <a:rect l="T12" t="T13" r="T14" b="T15"/>
                <a:pathLst>
                  <a:path w="20" h="19">
                    <a:moveTo>
                      <a:pt x="20" y="5"/>
                    </a:moveTo>
                    <a:lnTo>
                      <a:pt x="10" y="0"/>
                    </a:lnTo>
                    <a:lnTo>
                      <a:pt x="0" y="19"/>
                    </a:lnTo>
                    <a:lnTo>
                      <a:pt x="2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58" name="Freeform 289"/>
              <p:cNvSpPr>
                <a:spLocks/>
              </p:cNvSpPr>
              <p:nvPr/>
            </p:nvSpPr>
            <p:spPr bwMode="auto">
              <a:xfrm>
                <a:off x="3047" y="1649"/>
                <a:ext cx="10" cy="1"/>
              </a:xfrm>
              <a:custGeom>
                <a:avLst/>
                <a:gdLst>
                  <a:gd name="T0" fmla="*/ 0 w 10"/>
                  <a:gd name="T1" fmla="*/ 0 h 1"/>
                  <a:gd name="T2" fmla="*/ 0 w 10"/>
                  <a:gd name="T3" fmla="*/ 0 h 1"/>
                  <a:gd name="T4" fmla="*/ 10 w 10"/>
                  <a:gd name="T5" fmla="*/ 0 h 1"/>
                  <a:gd name="T6" fmla="*/ 0 w 10"/>
                  <a:gd name="T7" fmla="*/ 0 h 1"/>
                  <a:gd name="T8" fmla="*/ 0 60000 65536"/>
                  <a:gd name="T9" fmla="*/ 0 60000 65536"/>
                  <a:gd name="T10" fmla="*/ 0 60000 65536"/>
                  <a:gd name="T11" fmla="*/ 0 60000 65536"/>
                  <a:gd name="T12" fmla="*/ 0 w 10"/>
                  <a:gd name="T13" fmla="*/ 0 h 1"/>
                  <a:gd name="T14" fmla="*/ 10 w 10"/>
                  <a:gd name="T15" fmla="*/ 1 h 1"/>
                </a:gdLst>
                <a:ahLst/>
                <a:cxnLst>
                  <a:cxn ang="T8">
                    <a:pos x="T0" y="T1"/>
                  </a:cxn>
                  <a:cxn ang="T9">
                    <a:pos x="T2" y="T3"/>
                  </a:cxn>
                  <a:cxn ang="T10">
                    <a:pos x="T4" y="T5"/>
                  </a:cxn>
                  <a:cxn ang="T11">
                    <a:pos x="T6" y="T7"/>
                  </a:cxn>
                </a:cxnLst>
                <a:rect l="T12" t="T13" r="T14" b="T15"/>
                <a:pathLst>
                  <a:path w="10" h="1">
                    <a:moveTo>
                      <a:pt x="0" y="0"/>
                    </a:moveTo>
                    <a:lnTo>
                      <a:pt x="0" y="0"/>
                    </a:lnTo>
                    <a:lnTo>
                      <a:pt x="1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59" name="Freeform 290"/>
              <p:cNvSpPr>
                <a:spLocks/>
              </p:cNvSpPr>
              <p:nvPr/>
            </p:nvSpPr>
            <p:spPr bwMode="auto">
              <a:xfrm>
                <a:off x="3047" y="1649"/>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60" name="Freeform 291"/>
              <p:cNvSpPr>
                <a:spLocks/>
              </p:cNvSpPr>
              <p:nvPr/>
            </p:nvSpPr>
            <p:spPr bwMode="auto">
              <a:xfrm>
                <a:off x="3047" y="1639"/>
                <a:ext cx="24" cy="15"/>
              </a:xfrm>
              <a:custGeom>
                <a:avLst/>
                <a:gdLst>
                  <a:gd name="T0" fmla="*/ 24 w 24"/>
                  <a:gd name="T1" fmla="*/ 0 h 15"/>
                  <a:gd name="T2" fmla="*/ 0 w 24"/>
                  <a:gd name="T3" fmla="*/ 10 h 15"/>
                  <a:gd name="T4" fmla="*/ 10 w 24"/>
                  <a:gd name="T5" fmla="*/ 15 h 15"/>
                  <a:gd name="T6" fmla="*/ 24 w 24"/>
                  <a:gd name="T7" fmla="*/ 0 h 15"/>
                  <a:gd name="T8" fmla="*/ 0 60000 65536"/>
                  <a:gd name="T9" fmla="*/ 0 60000 65536"/>
                  <a:gd name="T10" fmla="*/ 0 60000 65536"/>
                  <a:gd name="T11" fmla="*/ 0 60000 65536"/>
                  <a:gd name="T12" fmla="*/ 0 w 24"/>
                  <a:gd name="T13" fmla="*/ 0 h 15"/>
                  <a:gd name="T14" fmla="*/ 24 w 24"/>
                  <a:gd name="T15" fmla="*/ 15 h 15"/>
                </a:gdLst>
                <a:ahLst/>
                <a:cxnLst>
                  <a:cxn ang="T8">
                    <a:pos x="T0" y="T1"/>
                  </a:cxn>
                  <a:cxn ang="T9">
                    <a:pos x="T2" y="T3"/>
                  </a:cxn>
                  <a:cxn ang="T10">
                    <a:pos x="T4" y="T5"/>
                  </a:cxn>
                  <a:cxn ang="T11">
                    <a:pos x="T6" y="T7"/>
                  </a:cxn>
                </a:cxnLst>
                <a:rect l="T12" t="T13" r="T14" b="T15"/>
                <a:pathLst>
                  <a:path w="24" h="15">
                    <a:moveTo>
                      <a:pt x="24" y="0"/>
                    </a:moveTo>
                    <a:lnTo>
                      <a:pt x="0" y="10"/>
                    </a:lnTo>
                    <a:lnTo>
                      <a:pt x="10" y="15"/>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61" name="Freeform 292"/>
              <p:cNvSpPr>
                <a:spLocks/>
              </p:cNvSpPr>
              <p:nvPr/>
            </p:nvSpPr>
            <p:spPr bwMode="auto">
              <a:xfrm>
                <a:off x="3047" y="1634"/>
                <a:ext cx="24" cy="15"/>
              </a:xfrm>
              <a:custGeom>
                <a:avLst/>
                <a:gdLst>
                  <a:gd name="T0" fmla="*/ 24 w 24"/>
                  <a:gd name="T1" fmla="*/ 5 h 15"/>
                  <a:gd name="T2" fmla="*/ 14 w 24"/>
                  <a:gd name="T3" fmla="*/ 0 h 15"/>
                  <a:gd name="T4" fmla="*/ 0 w 24"/>
                  <a:gd name="T5" fmla="*/ 15 h 15"/>
                  <a:gd name="T6" fmla="*/ 24 w 24"/>
                  <a:gd name="T7" fmla="*/ 5 h 15"/>
                  <a:gd name="T8" fmla="*/ 0 60000 65536"/>
                  <a:gd name="T9" fmla="*/ 0 60000 65536"/>
                  <a:gd name="T10" fmla="*/ 0 60000 65536"/>
                  <a:gd name="T11" fmla="*/ 0 60000 65536"/>
                  <a:gd name="T12" fmla="*/ 0 w 24"/>
                  <a:gd name="T13" fmla="*/ 0 h 15"/>
                  <a:gd name="T14" fmla="*/ 24 w 24"/>
                  <a:gd name="T15" fmla="*/ 15 h 15"/>
                </a:gdLst>
                <a:ahLst/>
                <a:cxnLst>
                  <a:cxn ang="T8">
                    <a:pos x="T0" y="T1"/>
                  </a:cxn>
                  <a:cxn ang="T9">
                    <a:pos x="T2" y="T3"/>
                  </a:cxn>
                  <a:cxn ang="T10">
                    <a:pos x="T4" y="T5"/>
                  </a:cxn>
                  <a:cxn ang="T11">
                    <a:pos x="T6" y="T7"/>
                  </a:cxn>
                </a:cxnLst>
                <a:rect l="T12" t="T13" r="T14" b="T15"/>
                <a:pathLst>
                  <a:path w="24" h="15">
                    <a:moveTo>
                      <a:pt x="24" y="5"/>
                    </a:moveTo>
                    <a:lnTo>
                      <a:pt x="14" y="0"/>
                    </a:lnTo>
                    <a:lnTo>
                      <a:pt x="0" y="15"/>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62" name="Freeform 293"/>
              <p:cNvSpPr>
                <a:spLocks/>
              </p:cNvSpPr>
              <p:nvPr/>
            </p:nvSpPr>
            <p:spPr bwMode="auto">
              <a:xfrm>
                <a:off x="3061" y="1630"/>
                <a:ext cx="5" cy="4"/>
              </a:xfrm>
              <a:custGeom>
                <a:avLst/>
                <a:gdLst>
                  <a:gd name="T0" fmla="*/ 0 w 5"/>
                  <a:gd name="T1" fmla="*/ 0 h 4"/>
                  <a:gd name="T2" fmla="*/ 0 w 5"/>
                  <a:gd name="T3" fmla="*/ 4 h 4"/>
                  <a:gd name="T4" fmla="*/ 5 w 5"/>
                  <a:gd name="T5" fmla="*/ 4 h 4"/>
                  <a:gd name="T6" fmla="*/ 0 w 5"/>
                  <a:gd name="T7" fmla="*/ 0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0" y="0"/>
                    </a:moveTo>
                    <a:lnTo>
                      <a:pt x="0" y="4"/>
                    </a:lnTo>
                    <a:lnTo>
                      <a:pt x="5" y="4"/>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63" name="Freeform 294"/>
              <p:cNvSpPr>
                <a:spLocks/>
              </p:cNvSpPr>
              <p:nvPr/>
            </p:nvSpPr>
            <p:spPr bwMode="auto">
              <a:xfrm>
                <a:off x="3061" y="1630"/>
                <a:ext cx="1" cy="4"/>
              </a:xfrm>
              <a:custGeom>
                <a:avLst/>
                <a:gdLst>
                  <a:gd name="T0" fmla="*/ 0 w 1"/>
                  <a:gd name="T1" fmla="*/ 0 h 4"/>
                  <a:gd name="T2" fmla="*/ 0 w 1"/>
                  <a:gd name="T3" fmla="*/ 0 h 4"/>
                  <a:gd name="T4" fmla="*/ 0 w 1"/>
                  <a:gd name="T5" fmla="*/ 4 h 4"/>
                  <a:gd name="T6" fmla="*/ 0 w 1"/>
                  <a:gd name="T7" fmla="*/ 0 h 4"/>
                  <a:gd name="T8" fmla="*/ 0 60000 65536"/>
                  <a:gd name="T9" fmla="*/ 0 60000 65536"/>
                  <a:gd name="T10" fmla="*/ 0 60000 65536"/>
                  <a:gd name="T11" fmla="*/ 0 60000 65536"/>
                  <a:gd name="T12" fmla="*/ 0 w 1"/>
                  <a:gd name="T13" fmla="*/ 0 h 4"/>
                  <a:gd name="T14" fmla="*/ 1 w 1"/>
                  <a:gd name="T15" fmla="*/ 4 h 4"/>
                </a:gdLst>
                <a:ahLst/>
                <a:cxnLst>
                  <a:cxn ang="T8">
                    <a:pos x="T0" y="T1"/>
                  </a:cxn>
                  <a:cxn ang="T9">
                    <a:pos x="T2" y="T3"/>
                  </a:cxn>
                  <a:cxn ang="T10">
                    <a:pos x="T4" y="T5"/>
                  </a:cxn>
                  <a:cxn ang="T11">
                    <a:pos x="T6" y="T7"/>
                  </a:cxn>
                </a:cxnLst>
                <a:rect l="T12" t="T13" r="T14" b="T15"/>
                <a:pathLst>
                  <a:path w="1" h="4">
                    <a:moveTo>
                      <a:pt x="0" y="0"/>
                    </a:moveTo>
                    <a:lnTo>
                      <a:pt x="0" y="0"/>
                    </a:lnTo>
                    <a:lnTo>
                      <a:pt x="0" y="4"/>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64" name="Freeform 295"/>
              <p:cNvSpPr>
                <a:spLocks/>
              </p:cNvSpPr>
              <p:nvPr/>
            </p:nvSpPr>
            <p:spPr bwMode="auto">
              <a:xfrm>
                <a:off x="3061" y="1630"/>
                <a:ext cx="20" cy="9"/>
              </a:xfrm>
              <a:custGeom>
                <a:avLst/>
                <a:gdLst>
                  <a:gd name="T0" fmla="*/ 20 w 20"/>
                  <a:gd name="T1" fmla="*/ 0 h 9"/>
                  <a:gd name="T2" fmla="*/ 0 w 20"/>
                  <a:gd name="T3" fmla="*/ 0 h 9"/>
                  <a:gd name="T4" fmla="*/ 10 w 20"/>
                  <a:gd name="T5" fmla="*/ 9 h 9"/>
                  <a:gd name="T6" fmla="*/ 20 w 20"/>
                  <a:gd name="T7" fmla="*/ 0 h 9"/>
                  <a:gd name="T8" fmla="*/ 0 60000 65536"/>
                  <a:gd name="T9" fmla="*/ 0 60000 65536"/>
                  <a:gd name="T10" fmla="*/ 0 60000 65536"/>
                  <a:gd name="T11" fmla="*/ 0 60000 65536"/>
                  <a:gd name="T12" fmla="*/ 0 w 20"/>
                  <a:gd name="T13" fmla="*/ 0 h 9"/>
                  <a:gd name="T14" fmla="*/ 20 w 20"/>
                  <a:gd name="T15" fmla="*/ 9 h 9"/>
                </a:gdLst>
                <a:ahLst/>
                <a:cxnLst>
                  <a:cxn ang="T8">
                    <a:pos x="T0" y="T1"/>
                  </a:cxn>
                  <a:cxn ang="T9">
                    <a:pos x="T2" y="T3"/>
                  </a:cxn>
                  <a:cxn ang="T10">
                    <a:pos x="T4" y="T5"/>
                  </a:cxn>
                  <a:cxn ang="T11">
                    <a:pos x="T6" y="T7"/>
                  </a:cxn>
                </a:cxnLst>
                <a:rect l="T12" t="T13" r="T14" b="T15"/>
                <a:pathLst>
                  <a:path w="20" h="9">
                    <a:moveTo>
                      <a:pt x="20" y="0"/>
                    </a:moveTo>
                    <a:lnTo>
                      <a:pt x="0" y="0"/>
                    </a:lnTo>
                    <a:lnTo>
                      <a:pt x="10" y="9"/>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65" name="Freeform 296"/>
              <p:cNvSpPr>
                <a:spLocks/>
              </p:cNvSpPr>
              <p:nvPr/>
            </p:nvSpPr>
            <p:spPr bwMode="auto">
              <a:xfrm>
                <a:off x="3061" y="1620"/>
                <a:ext cx="20" cy="10"/>
              </a:xfrm>
              <a:custGeom>
                <a:avLst/>
                <a:gdLst>
                  <a:gd name="T0" fmla="*/ 20 w 20"/>
                  <a:gd name="T1" fmla="*/ 10 h 10"/>
                  <a:gd name="T2" fmla="*/ 15 w 20"/>
                  <a:gd name="T3" fmla="*/ 0 h 10"/>
                  <a:gd name="T4" fmla="*/ 0 w 20"/>
                  <a:gd name="T5" fmla="*/ 10 h 10"/>
                  <a:gd name="T6" fmla="*/ 20 w 20"/>
                  <a:gd name="T7" fmla="*/ 10 h 10"/>
                  <a:gd name="T8" fmla="*/ 0 60000 65536"/>
                  <a:gd name="T9" fmla="*/ 0 60000 65536"/>
                  <a:gd name="T10" fmla="*/ 0 60000 65536"/>
                  <a:gd name="T11" fmla="*/ 0 60000 65536"/>
                  <a:gd name="T12" fmla="*/ 0 w 20"/>
                  <a:gd name="T13" fmla="*/ 0 h 10"/>
                  <a:gd name="T14" fmla="*/ 20 w 20"/>
                  <a:gd name="T15" fmla="*/ 10 h 10"/>
                </a:gdLst>
                <a:ahLst/>
                <a:cxnLst>
                  <a:cxn ang="T8">
                    <a:pos x="T0" y="T1"/>
                  </a:cxn>
                  <a:cxn ang="T9">
                    <a:pos x="T2" y="T3"/>
                  </a:cxn>
                  <a:cxn ang="T10">
                    <a:pos x="T4" y="T5"/>
                  </a:cxn>
                  <a:cxn ang="T11">
                    <a:pos x="T6" y="T7"/>
                  </a:cxn>
                </a:cxnLst>
                <a:rect l="T12" t="T13" r="T14" b="T15"/>
                <a:pathLst>
                  <a:path w="20" h="10">
                    <a:moveTo>
                      <a:pt x="20" y="10"/>
                    </a:moveTo>
                    <a:lnTo>
                      <a:pt x="15" y="0"/>
                    </a:lnTo>
                    <a:lnTo>
                      <a:pt x="0" y="10"/>
                    </a:lnTo>
                    <a:lnTo>
                      <a:pt x="20"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66" name="Freeform 297"/>
              <p:cNvSpPr>
                <a:spLocks/>
              </p:cNvSpPr>
              <p:nvPr/>
            </p:nvSpPr>
            <p:spPr bwMode="auto">
              <a:xfrm>
                <a:off x="3076" y="1620"/>
                <a:ext cx="5" cy="5"/>
              </a:xfrm>
              <a:custGeom>
                <a:avLst/>
                <a:gdLst>
                  <a:gd name="T0" fmla="*/ 0 w 5"/>
                  <a:gd name="T1" fmla="*/ 0 h 5"/>
                  <a:gd name="T2" fmla="*/ 0 w 5"/>
                  <a:gd name="T3" fmla="*/ 0 h 5"/>
                  <a:gd name="T4" fmla="*/ 5 w 5"/>
                  <a:gd name="T5" fmla="*/ 5 h 5"/>
                  <a:gd name="T6" fmla="*/ 0 w 5"/>
                  <a:gd name="T7" fmla="*/ 0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0" y="0"/>
                    </a:moveTo>
                    <a:lnTo>
                      <a:pt x="0" y="0"/>
                    </a:lnTo>
                    <a:lnTo>
                      <a:pt x="5"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67" name="Freeform 298"/>
              <p:cNvSpPr>
                <a:spLocks/>
              </p:cNvSpPr>
              <p:nvPr/>
            </p:nvSpPr>
            <p:spPr bwMode="auto">
              <a:xfrm>
                <a:off x="3076" y="1620"/>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68" name="Freeform 299"/>
              <p:cNvSpPr>
                <a:spLocks/>
              </p:cNvSpPr>
              <p:nvPr/>
            </p:nvSpPr>
            <p:spPr bwMode="auto">
              <a:xfrm>
                <a:off x="3076" y="1620"/>
                <a:ext cx="19" cy="10"/>
              </a:xfrm>
              <a:custGeom>
                <a:avLst/>
                <a:gdLst>
                  <a:gd name="T0" fmla="*/ 19 w 19"/>
                  <a:gd name="T1" fmla="*/ 0 h 10"/>
                  <a:gd name="T2" fmla="*/ 0 w 19"/>
                  <a:gd name="T3" fmla="*/ 0 h 10"/>
                  <a:gd name="T4" fmla="*/ 5 w 19"/>
                  <a:gd name="T5" fmla="*/ 10 h 10"/>
                  <a:gd name="T6" fmla="*/ 19 w 19"/>
                  <a:gd name="T7" fmla="*/ 0 h 10"/>
                  <a:gd name="T8" fmla="*/ 0 60000 65536"/>
                  <a:gd name="T9" fmla="*/ 0 60000 65536"/>
                  <a:gd name="T10" fmla="*/ 0 60000 65536"/>
                  <a:gd name="T11" fmla="*/ 0 60000 65536"/>
                  <a:gd name="T12" fmla="*/ 0 w 19"/>
                  <a:gd name="T13" fmla="*/ 0 h 10"/>
                  <a:gd name="T14" fmla="*/ 19 w 19"/>
                  <a:gd name="T15" fmla="*/ 10 h 10"/>
                </a:gdLst>
                <a:ahLst/>
                <a:cxnLst>
                  <a:cxn ang="T8">
                    <a:pos x="T0" y="T1"/>
                  </a:cxn>
                  <a:cxn ang="T9">
                    <a:pos x="T2" y="T3"/>
                  </a:cxn>
                  <a:cxn ang="T10">
                    <a:pos x="T4" y="T5"/>
                  </a:cxn>
                  <a:cxn ang="T11">
                    <a:pos x="T6" y="T7"/>
                  </a:cxn>
                </a:cxnLst>
                <a:rect l="T12" t="T13" r="T14" b="T15"/>
                <a:pathLst>
                  <a:path w="19" h="10">
                    <a:moveTo>
                      <a:pt x="19" y="0"/>
                    </a:moveTo>
                    <a:lnTo>
                      <a:pt x="0" y="0"/>
                    </a:lnTo>
                    <a:lnTo>
                      <a:pt x="5" y="10"/>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69" name="Freeform 300"/>
              <p:cNvSpPr>
                <a:spLocks/>
              </p:cNvSpPr>
              <p:nvPr/>
            </p:nvSpPr>
            <p:spPr bwMode="auto">
              <a:xfrm>
                <a:off x="3076" y="1610"/>
                <a:ext cx="19" cy="10"/>
              </a:xfrm>
              <a:custGeom>
                <a:avLst/>
                <a:gdLst>
                  <a:gd name="T0" fmla="*/ 19 w 19"/>
                  <a:gd name="T1" fmla="*/ 10 h 10"/>
                  <a:gd name="T2" fmla="*/ 14 w 19"/>
                  <a:gd name="T3" fmla="*/ 0 h 10"/>
                  <a:gd name="T4" fmla="*/ 0 w 19"/>
                  <a:gd name="T5" fmla="*/ 10 h 10"/>
                  <a:gd name="T6" fmla="*/ 19 w 19"/>
                  <a:gd name="T7" fmla="*/ 10 h 10"/>
                  <a:gd name="T8" fmla="*/ 0 60000 65536"/>
                  <a:gd name="T9" fmla="*/ 0 60000 65536"/>
                  <a:gd name="T10" fmla="*/ 0 60000 65536"/>
                  <a:gd name="T11" fmla="*/ 0 60000 65536"/>
                  <a:gd name="T12" fmla="*/ 0 w 19"/>
                  <a:gd name="T13" fmla="*/ 0 h 10"/>
                  <a:gd name="T14" fmla="*/ 19 w 19"/>
                  <a:gd name="T15" fmla="*/ 10 h 10"/>
                </a:gdLst>
                <a:ahLst/>
                <a:cxnLst>
                  <a:cxn ang="T8">
                    <a:pos x="T0" y="T1"/>
                  </a:cxn>
                  <a:cxn ang="T9">
                    <a:pos x="T2" y="T3"/>
                  </a:cxn>
                  <a:cxn ang="T10">
                    <a:pos x="T4" y="T5"/>
                  </a:cxn>
                  <a:cxn ang="T11">
                    <a:pos x="T6" y="T7"/>
                  </a:cxn>
                </a:cxnLst>
                <a:rect l="T12" t="T13" r="T14" b="T15"/>
                <a:pathLst>
                  <a:path w="19" h="10">
                    <a:moveTo>
                      <a:pt x="19" y="10"/>
                    </a:moveTo>
                    <a:lnTo>
                      <a:pt x="14" y="0"/>
                    </a:lnTo>
                    <a:lnTo>
                      <a:pt x="0" y="10"/>
                    </a:lnTo>
                    <a:lnTo>
                      <a:pt x="19"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70" name="Freeform 301"/>
              <p:cNvSpPr>
                <a:spLocks/>
              </p:cNvSpPr>
              <p:nvPr/>
            </p:nvSpPr>
            <p:spPr bwMode="auto">
              <a:xfrm>
                <a:off x="3090" y="1610"/>
                <a:ext cx="5" cy="5"/>
              </a:xfrm>
              <a:custGeom>
                <a:avLst/>
                <a:gdLst>
                  <a:gd name="T0" fmla="*/ 0 w 5"/>
                  <a:gd name="T1" fmla="*/ 0 h 5"/>
                  <a:gd name="T2" fmla="*/ 0 w 5"/>
                  <a:gd name="T3" fmla="*/ 0 h 5"/>
                  <a:gd name="T4" fmla="*/ 5 w 5"/>
                  <a:gd name="T5" fmla="*/ 5 h 5"/>
                  <a:gd name="T6" fmla="*/ 0 w 5"/>
                  <a:gd name="T7" fmla="*/ 0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0" y="0"/>
                    </a:moveTo>
                    <a:lnTo>
                      <a:pt x="0" y="0"/>
                    </a:lnTo>
                    <a:lnTo>
                      <a:pt x="5"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71" name="Freeform 302"/>
              <p:cNvSpPr>
                <a:spLocks/>
              </p:cNvSpPr>
              <p:nvPr/>
            </p:nvSpPr>
            <p:spPr bwMode="auto">
              <a:xfrm>
                <a:off x="3090" y="1610"/>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72" name="Freeform 303"/>
              <p:cNvSpPr>
                <a:spLocks/>
              </p:cNvSpPr>
              <p:nvPr/>
            </p:nvSpPr>
            <p:spPr bwMode="auto">
              <a:xfrm>
                <a:off x="3090" y="1610"/>
                <a:ext cx="15" cy="10"/>
              </a:xfrm>
              <a:custGeom>
                <a:avLst/>
                <a:gdLst>
                  <a:gd name="T0" fmla="*/ 15 w 15"/>
                  <a:gd name="T1" fmla="*/ 10 h 10"/>
                  <a:gd name="T2" fmla="*/ 0 w 15"/>
                  <a:gd name="T3" fmla="*/ 0 h 10"/>
                  <a:gd name="T4" fmla="*/ 0 w 15"/>
                  <a:gd name="T5" fmla="*/ 10 h 10"/>
                  <a:gd name="T6" fmla="*/ 15 w 15"/>
                  <a:gd name="T7" fmla="*/ 10 h 10"/>
                  <a:gd name="T8" fmla="*/ 0 60000 65536"/>
                  <a:gd name="T9" fmla="*/ 0 60000 65536"/>
                  <a:gd name="T10" fmla="*/ 0 60000 65536"/>
                  <a:gd name="T11" fmla="*/ 0 60000 65536"/>
                  <a:gd name="T12" fmla="*/ 0 w 15"/>
                  <a:gd name="T13" fmla="*/ 0 h 10"/>
                  <a:gd name="T14" fmla="*/ 15 w 15"/>
                  <a:gd name="T15" fmla="*/ 10 h 10"/>
                </a:gdLst>
                <a:ahLst/>
                <a:cxnLst>
                  <a:cxn ang="T8">
                    <a:pos x="T0" y="T1"/>
                  </a:cxn>
                  <a:cxn ang="T9">
                    <a:pos x="T2" y="T3"/>
                  </a:cxn>
                  <a:cxn ang="T10">
                    <a:pos x="T4" y="T5"/>
                  </a:cxn>
                  <a:cxn ang="T11">
                    <a:pos x="T6" y="T7"/>
                  </a:cxn>
                </a:cxnLst>
                <a:rect l="T12" t="T13" r="T14" b="T15"/>
                <a:pathLst>
                  <a:path w="15" h="10">
                    <a:moveTo>
                      <a:pt x="15" y="10"/>
                    </a:moveTo>
                    <a:lnTo>
                      <a:pt x="0" y="0"/>
                    </a:lnTo>
                    <a:lnTo>
                      <a:pt x="0" y="10"/>
                    </a:lnTo>
                    <a:lnTo>
                      <a:pt x="15"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73" name="Freeform 304"/>
              <p:cNvSpPr>
                <a:spLocks/>
              </p:cNvSpPr>
              <p:nvPr/>
            </p:nvSpPr>
            <p:spPr bwMode="auto">
              <a:xfrm>
                <a:off x="3090" y="1610"/>
                <a:ext cx="15" cy="10"/>
              </a:xfrm>
              <a:custGeom>
                <a:avLst/>
                <a:gdLst>
                  <a:gd name="T0" fmla="*/ 15 w 15"/>
                  <a:gd name="T1" fmla="*/ 10 h 10"/>
                  <a:gd name="T2" fmla="*/ 15 w 15"/>
                  <a:gd name="T3" fmla="*/ 0 h 10"/>
                  <a:gd name="T4" fmla="*/ 0 w 15"/>
                  <a:gd name="T5" fmla="*/ 0 h 10"/>
                  <a:gd name="T6" fmla="*/ 15 w 15"/>
                  <a:gd name="T7" fmla="*/ 10 h 10"/>
                  <a:gd name="T8" fmla="*/ 0 60000 65536"/>
                  <a:gd name="T9" fmla="*/ 0 60000 65536"/>
                  <a:gd name="T10" fmla="*/ 0 60000 65536"/>
                  <a:gd name="T11" fmla="*/ 0 60000 65536"/>
                  <a:gd name="T12" fmla="*/ 0 w 15"/>
                  <a:gd name="T13" fmla="*/ 0 h 10"/>
                  <a:gd name="T14" fmla="*/ 15 w 15"/>
                  <a:gd name="T15" fmla="*/ 10 h 10"/>
                </a:gdLst>
                <a:ahLst/>
                <a:cxnLst>
                  <a:cxn ang="T8">
                    <a:pos x="T0" y="T1"/>
                  </a:cxn>
                  <a:cxn ang="T9">
                    <a:pos x="T2" y="T3"/>
                  </a:cxn>
                  <a:cxn ang="T10">
                    <a:pos x="T4" y="T5"/>
                  </a:cxn>
                  <a:cxn ang="T11">
                    <a:pos x="T6" y="T7"/>
                  </a:cxn>
                </a:cxnLst>
                <a:rect l="T12" t="T13" r="T14" b="T15"/>
                <a:pathLst>
                  <a:path w="15" h="10">
                    <a:moveTo>
                      <a:pt x="15" y="10"/>
                    </a:moveTo>
                    <a:lnTo>
                      <a:pt x="15" y="0"/>
                    </a:lnTo>
                    <a:lnTo>
                      <a:pt x="0" y="0"/>
                    </a:lnTo>
                    <a:lnTo>
                      <a:pt x="15"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74" name="Freeform 305"/>
              <p:cNvSpPr>
                <a:spLocks/>
              </p:cNvSpPr>
              <p:nvPr/>
            </p:nvSpPr>
            <p:spPr bwMode="auto">
              <a:xfrm>
                <a:off x="3105" y="1610"/>
                <a:ext cx="1" cy="5"/>
              </a:xfrm>
              <a:custGeom>
                <a:avLst/>
                <a:gdLst>
                  <a:gd name="T0" fmla="*/ 0 w 1"/>
                  <a:gd name="T1" fmla="*/ 0 h 5"/>
                  <a:gd name="T2" fmla="*/ 0 w 1"/>
                  <a:gd name="T3" fmla="*/ 0 h 5"/>
                  <a:gd name="T4" fmla="*/ 0 w 1"/>
                  <a:gd name="T5" fmla="*/ 5 h 5"/>
                  <a:gd name="T6" fmla="*/ 0 w 1"/>
                  <a:gd name="T7" fmla="*/ 0 h 5"/>
                  <a:gd name="T8" fmla="*/ 0 60000 65536"/>
                  <a:gd name="T9" fmla="*/ 0 60000 65536"/>
                  <a:gd name="T10" fmla="*/ 0 60000 65536"/>
                  <a:gd name="T11" fmla="*/ 0 60000 65536"/>
                  <a:gd name="T12" fmla="*/ 0 w 1"/>
                  <a:gd name="T13" fmla="*/ 0 h 5"/>
                  <a:gd name="T14" fmla="*/ 1 w 1"/>
                  <a:gd name="T15" fmla="*/ 5 h 5"/>
                </a:gdLst>
                <a:ahLst/>
                <a:cxnLst>
                  <a:cxn ang="T8">
                    <a:pos x="T0" y="T1"/>
                  </a:cxn>
                  <a:cxn ang="T9">
                    <a:pos x="T2" y="T3"/>
                  </a:cxn>
                  <a:cxn ang="T10">
                    <a:pos x="T4" y="T5"/>
                  </a:cxn>
                  <a:cxn ang="T11">
                    <a:pos x="T6" y="T7"/>
                  </a:cxn>
                </a:cxnLst>
                <a:rect l="T12" t="T13" r="T14" b="T15"/>
                <a:pathLst>
                  <a:path w="1" h="5">
                    <a:moveTo>
                      <a:pt x="0" y="0"/>
                    </a:moveTo>
                    <a:lnTo>
                      <a:pt x="0" y="0"/>
                    </a:lnTo>
                    <a:lnTo>
                      <a:pt x="0"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75" name="Freeform 306"/>
              <p:cNvSpPr>
                <a:spLocks/>
              </p:cNvSpPr>
              <p:nvPr/>
            </p:nvSpPr>
            <p:spPr bwMode="auto">
              <a:xfrm>
                <a:off x="3105" y="1610"/>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76" name="Freeform 307"/>
              <p:cNvSpPr>
                <a:spLocks/>
              </p:cNvSpPr>
              <p:nvPr/>
            </p:nvSpPr>
            <p:spPr bwMode="auto">
              <a:xfrm>
                <a:off x="3105" y="1610"/>
                <a:ext cx="10" cy="10"/>
              </a:xfrm>
              <a:custGeom>
                <a:avLst/>
                <a:gdLst>
                  <a:gd name="T0" fmla="*/ 10 w 10"/>
                  <a:gd name="T1" fmla="*/ 10 h 10"/>
                  <a:gd name="T2" fmla="*/ 0 w 10"/>
                  <a:gd name="T3" fmla="*/ 0 h 10"/>
                  <a:gd name="T4" fmla="*/ 0 w 10"/>
                  <a:gd name="T5" fmla="*/ 10 h 10"/>
                  <a:gd name="T6" fmla="*/ 10 w 10"/>
                  <a:gd name="T7" fmla="*/ 10 h 10"/>
                  <a:gd name="T8" fmla="*/ 0 60000 65536"/>
                  <a:gd name="T9" fmla="*/ 0 60000 65536"/>
                  <a:gd name="T10" fmla="*/ 0 60000 65536"/>
                  <a:gd name="T11" fmla="*/ 0 60000 65536"/>
                  <a:gd name="T12" fmla="*/ 0 w 10"/>
                  <a:gd name="T13" fmla="*/ 0 h 10"/>
                  <a:gd name="T14" fmla="*/ 10 w 10"/>
                  <a:gd name="T15" fmla="*/ 10 h 10"/>
                </a:gdLst>
                <a:ahLst/>
                <a:cxnLst>
                  <a:cxn ang="T8">
                    <a:pos x="T0" y="T1"/>
                  </a:cxn>
                  <a:cxn ang="T9">
                    <a:pos x="T2" y="T3"/>
                  </a:cxn>
                  <a:cxn ang="T10">
                    <a:pos x="T4" y="T5"/>
                  </a:cxn>
                  <a:cxn ang="T11">
                    <a:pos x="T6" y="T7"/>
                  </a:cxn>
                </a:cxnLst>
                <a:rect l="T12" t="T13" r="T14" b="T15"/>
                <a:pathLst>
                  <a:path w="10" h="10">
                    <a:moveTo>
                      <a:pt x="10" y="10"/>
                    </a:moveTo>
                    <a:lnTo>
                      <a:pt x="0" y="0"/>
                    </a:lnTo>
                    <a:lnTo>
                      <a:pt x="0" y="10"/>
                    </a:lnTo>
                    <a:lnTo>
                      <a:pt x="10"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77" name="Freeform 308"/>
              <p:cNvSpPr>
                <a:spLocks/>
              </p:cNvSpPr>
              <p:nvPr/>
            </p:nvSpPr>
            <p:spPr bwMode="auto">
              <a:xfrm>
                <a:off x="3105" y="1610"/>
                <a:ext cx="14" cy="10"/>
              </a:xfrm>
              <a:custGeom>
                <a:avLst/>
                <a:gdLst>
                  <a:gd name="T0" fmla="*/ 10 w 14"/>
                  <a:gd name="T1" fmla="*/ 10 h 10"/>
                  <a:gd name="T2" fmla="*/ 14 w 14"/>
                  <a:gd name="T3" fmla="*/ 0 h 10"/>
                  <a:gd name="T4" fmla="*/ 0 w 14"/>
                  <a:gd name="T5" fmla="*/ 0 h 10"/>
                  <a:gd name="T6" fmla="*/ 10 w 14"/>
                  <a:gd name="T7" fmla="*/ 10 h 10"/>
                  <a:gd name="T8" fmla="*/ 0 60000 65536"/>
                  <a:gd name="T9" fmla="*/ 0 60000 65536"/>
                  <a:gd name="T10" fmla="*/ 0 60000 65536"/>
                  <a:gd name="T11" fmla="*/ 0 60000 65536"/>
                  <a:gd name="T12" fmla="*/ 0 w 14"/>
                  <a:gd name="T13" fmla="*/ 0 h 10"/>
                  <a:gd name="T14" fmla="*/ 14 w 14"/>
                  <a:gd name="T15" fmla="*/ 10 h 10"/>
                </a:gdLst>
                <a:ahLst/>
                <a:cxnLst>
                  <a:cxn ang="T8">
                    <a:pos x="T0" y="T1"/>
                  </a:cxn>
                  <a:cxn ang="T9">
                    <a:pos x="T2" y="T3"/>
                  </a:cxn>
                  <a:cxn ang="T10">
                    <a:pos x="T4" y="T5"/>
                  </a:cxn>
                  <a:cxn ang="T11">
                    <a:pos x="T6" y="T7"/>
                  </a:cxn>
                </a:cxnLst>
                <a:rect l="T12" t="T13" r="T14" b="T15"/>
                <a:pathLst>
                  <a:path w="14" h="10">
                    <a:moveTo>
                      <a:pt x="10" y="10"/>
                    </a:moveTo>
                    <a:lnTo>
                      <a:pt x="14" y="0"/>
                    </a:lnTo>
                    <a:lnTo>
                      <a:pt x="0" y="0"/>
                    </a:lnTo>
                    <a:lnTo>
                      <a:pt x="10"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78" name="Freeform 309"/>
              <p:cNvSpPr>
                <a:spLocks/>
              </p:cNvSpPr>
              <p:nvPr/>
            </p:nvSpPr>
            <p:spPr bwMode="auto">
              <a:xfrm>
                <a:off x="3119" y="1610"/>
                <a:ext cx="1" cy="10"/>
              </a:xfrm>
              <a:custGeom>
                <a:avLst/>
                <a:gdLst>
                  <a:gd name="T0" fmla="*/ 0 w 1"/>
                  <a:gd name="T1" fmla="*/ 0 h 10"/>
                  <a:gd name="T2" fmla="*/ 0 w 1"/>
                  <a:gd name="T3" fmla="*/ 0 h 10"/>
                  <a:gd name="T4" fmla="*/ 0 w 1"/>
                  <a:gd name="T5" fmla="*/ 10 h 10"/>
                  <a:gd name="T6" fmla="*/ 0 w 1"/>
                  <a:gd name="T7" fmla="*/ 0 h 10"/>
                  <a:gd name="T8" fmla="*/ 0 60000 65536"/>
                  <a:gd name="T9" fmla="*/ 0 60000 65536"/>
                  <a:gd name="T10" fmla="*/ 0 60000 65536"/>
                  <a:gd name="T11" fmla="*/ 0 60000 65536"/>
                  <a:gd name="T12" fmla="*/ 0 w 1"/>
                  <a:gd name="T13" fmla="*/ 0 h 10"/>
                  <a:gd name="T14" fmla="*/ 1 w 1"/>
                  <a:gd name="T15" fmla="*/ 10 h 10"/>
                </a:gdLst>
                <a:ahLst/>
                <a:cxnLst>
                  <a:cxn ang="T8">
                    <a:pos x="T0" y="T1"/>
                  </a:cxn>
                  <a:cxn ang="T9">
                    <a:pos x="T2" y="T3"/>
                  </a:cxn>
                  <a:cxn ang="T10">
                    <a:pos x="T4" y="T5"/>
                  </a:cxn>
                  <a:cxn ang="T11">
                    <a:pos x="T6" y="T7"/>
                  </a:cxn>
                </a:cxnLst>
                <a:rect l="T12" t="T13" r="T14" b="T15"/>
                <a:pathLst>
                  <a:path w="1" h="10">
                    <a:moveTo>
                      <a:pt x="0" y="0"/>
                    </a:moveTo>
                    <a:lnTo>
                      <a:pt x="0" y="0"/>
                    </a:lnTo>
                    <a:lnTo>
                      <a:pt x="0" y="1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79" name="Freeform 310"/>
              <p:cNvSpPr>
                <a:spLocks/>
              </p:cNvSpPr>
              <p:nvPr/>
            </p:nvSpPr>
            <p:spPr bwMode="auto">
              <a:xfrm>
                <a:off x="3119" y="1610"/>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80" name="Freeform 311"/>
              <p:cNvSpPr>
                <a:spLocks/>
              </p:cNvSpPr>
              <p:nvPr/>
            </p:nvSpPr>
            <p:spPr bwMode="auto">
              <a:xfrm>
                <a:off x="3115" y="1610"/>
                <a:ext cx="14" cy="20"/>
              </a:xfrm>
              <a:custGeom>
                <a:avLst/>
                <a:gdLst>
                  <a:gd name="T0" fmla="*/ 14 w 14"/>
                  <a:gd name="T1" fmla="*/ 20 h 20"/>
                  <a:gd name="T2" fmla="*/ 4 w 14"/>
                  <a:gd name="T3" fmla="*/ 0 h 20"/>
                  <a:gd name="T4" fmla="*/ 0 w 14"/>
                  <a:gd name="T5" fmla="*/ 10 h 20"/>
                  <a:gd name="T6" fmla="*/ 14 w 14"/>
                  <a:gd name="T7" fmla="*/ 20 h 20"/>
                  <a:gd name="T8" fmla="*/ 0 60000 65536"/>
                  <a:gd name="T9" fmla="*/ 0 60000 65536"/>
                  <a:gd name="T10" fmla="*/ 0 60000 65536"/>
                  <a:gd name="T11" fmla="*/ 0 60000 65536"/>
                  <a:gd name="T12" fmla="*/ 0 w 14"/>
                  <a:gd name="T13" fmla="*/ 0 h 20"/>
                  <a:gd name="T14" fmla="*/ 14 w 14"/>
                  <a:gd name="T15" fmla="*/ 20 h 20"/>
                </a:gdLst>
                <a:ahLst/>
                <a:cxnLst>
                  <a:cxn ang="T8">
                    <a:pos x="T0" y="T1"/>
                  </a:cxn>
                  <a:cxn ang="T9">
                    <a:pos x="T2" y="T3"/>
                  </a:cxn>
                  <a:cxn ang="T10">
                    <a:pos x="T4" y="T5"/>
                  </a:cxn>
                  <a:cxn ang="T11">
                    <a:pos x="T6" y="T7"/>
                  </a:cxn>
                </a:cxnLst>
                <a:rect l="T12" t="T13" r="T14" b="T15"/>
                <a:pathLst>
                  <a:path w="14" h="20">
                    <a:moveTo>
                      <a:pt x="14" y="20"/>
                    </a:moveTo>
                    <a:lnTo>
                      <a:pt x="4" y="0"/>
                    </a:lnTo>
                    <a:lnTo>
                      <a:pt x="0" y="10"/>
                    </a:lnTo>
                    <a:lnTo>
                      <a:pt x="14" y="2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81" name="Freeform 312"/>
              <p:cNvSpPr>
                <a:spLocks/>
              </p:cNvSpPr>
              <p:nvPr/>
            </p:nvSpPr>
            <p:spPr bwMode="auto">
              <a:xfrm>
                <a:off x="3119" y="1610"/>
                <a:ext cx="15" cy="20"/>
              </a:xfrm>
              <a:custGeom>
                <a:avLst/>
                <a:gdLst>
                  <a:gd name="T0" fmla="*/ 10 w 15"/>
                  <a:gd name="T1" fmla="*/ 20 h 20"/>
                  <a:gd name="T2" fmla="*/ 15 w 15"/>
                  <a:gd name="T3" fmla="*/ 10 h 20"/>
                  <a:gd name="T4" fmla="*/ 0 w 15"/>
                  <a:gd name="T5" fmla="*/ 0 h 20"/>
                  <a:gd name="T6" fmla="*/ 10 w 15"/>
                  <a:gd name="T7" fmla="*/ 20 h 20"/>
                  <a:gd name="T8" fmla="*/ 0 60000 65536"/>
                  <a:gd name="T9" fmla="*/ 0 60000 65536"/>
                  <a:gd name="T10" fmla="*/ 0 60000 65536"/>
                  <a:gd name="T11" fmla="*/ 0 60000 65536"/>
                  <a:gd name="T12" fmla="*/ 0 w 15"/>
                  <a:gd name="T13" fmla="*/ 0 h 20"/>
                  <a:gd name="T14" fmla="*/ 15 w 15"/>
                  <a:gd name="T15" fmla="*/ 20 h 20"/>
                </a:gdLst>
                <a:ahLst/>
                <a:cxnLst>
                  <a:cxn ang="T8">
                    <a:pos x="T0" y="T1"/>
                  </a:cxn>
                  <a:cxn ang="T9">
                    <a:pos x="T2" y="T3"/>
                  </a:cxn>
                  <a:cxn ang="T10">
                    <a:pos x="T4" y="T5"/>
                  </a:cxn>
                  <a:cxn ang="T11">
                    <a:pos x="T6" y="T7"/>
                  </a:cxn>
                </a:cxnLst>
                <a:rect l="T12" t="T13" r="T14" b="T15"/>
                <a:pathLst>
                  <a:path w="15" h="20">
                    <a:moveTo>
                      <a:pt x="10" y="20"/>
                    </a:moveTo>
                    <a:lnTo>
                      <a:pt x="15" y="10"/>
                    </a:lnTo>
                    <a:lnTo>
                      <a:pt x="0" y="0"/>
                    </a:lnTo>
                    <a:lnTo>
                      <a:pt x="10" y="2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82" name="Freeform 313"/>
              <p:cNvSpPr>
                <a:spLocks/>
              </p:cNvSpPr>
              <p:nvPr/>
            </p:nvSpPr>
            <p:spPr bwMode="auto">
              <a:xfrm>
                <a:off x="3134" y="1620"/>
                <a:ext cx="1" cy="5"/>
              </a:xfrm>
              <a:custGeom>
                <a:avLst/>
                <a:gdLst>
                  <a:gd name="T0" fmla="*/ 0 w 1"/>
                  <a:gd name="T1" fmla="*/ 0 h 5"/>
                  <a:gd name="T2" fmla="*/ 0 w 1"/>
                  <a:gd name="T3" fmla="*/ 0 h 5"/>
                  <a:gd name="T4" fmla="*/ 0 w 1"/>
                  <a:gd name="T5" fmla="*/ 5 h 5"/>
                  <a:gd name="T6" fmla="*/ 0 w 1"/>
                  <a:gd name="T7" fmla="*/ 0 h 5"/>
                  <a:gd name="T8" fmla="*/ 0 60000 65536"/>
                  <a:gd name="T9" fmla="*/ 0 60000 65536"/>
                  <a:gd name="T10" fmla="*/ 0 60000 65536"/>
                  <a:gd name="T11" fmla="*/ 0 60000 65536"/>
                  <a:gd name="T12" fmla="*/ 0 w 1"/>
                  <a:gd name="T13" fmla="*/ 0 h 5"/>
                  <a:gd name="T14" fmla="*/ 1 w 1"/>
                  <a:gd name="T15" fmla="*/ 5 h 5"/>
                </a:gdLst>
                <a:ahLst/>
                <a:cxnLst>
                  <a:cxn ang="T8">
                    <a:pos x="T0" y="T1"/>
                  </a:cxn>
                  <a:cxn ang="T9">
                    <a:pos x="T2" y="T3"/>
                  </a:cxn>
                  <a:cxn ang="T10">
                    <a:pos x="T4" y="T5"/>
                  </a:cxn>
                  <a:cxn ang="T11">
                    <a:pos x="T6" y="T7"/>
                  </a:cxn>
                </a:cxnLst>
                <a:rect l="T12" t="T13" r="T14" b="T15"/>
                <a:pathLst>
                  <a:path w="1" h="5">
                    <a:moveTo>
                      <a:pt x="0" y="0"/>
                    </a:moveTo>
                    <a:lnTo>
                      <a:pt x="0" y="0"/>
                    </a:lnTo>
                    <a:lnTo>
                      <a:pt x="0"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83" name="Freeform 314"/>
              <p:cNvSpPr>
                <a:spLocks/>
              </p:cNvSpPr>
              <p:nvPr/>
            </p:nvSpPr>
            <p:spPr bwMode="auto">
              <a:xfrm>
                <a:off x="3134" y="1620"/>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84" name="Freeform 315"/>
              <p:cNvSpPr>
                <a:spLocks/>
              </p:cNvSpPr>
              <p:nvPr/>
            </p:nvSpPr>
            <p:spPr bwMode="auto">
              <a:xfrm>
                <a:off x="3129" y="1620"/>
                <a:ext cx="10" cy="19"/>
              </a:xfrm>
              <a:custGeom>
                <a:avLst/>
                <a:gdLst>
                  <a:gd name="T0" fmla="*/ 10 w 10"/>
                  <a:gd name="T1" fmla="*/ 19 h 19"/>
                  <a:gd name="T2" fmla="*/ 5 w 10"/>
                  <a:gd name="T3" fmla="*/ 0 h 19"/>
                  <a:gd name="T4" fmla="*/ 0 w 10"/>
                  <a:gd name="T5" fmla="*/ 10 h 19"/>
                  <a:gd name="T6" fmla="*/ 10 w 10"/>
                  <a:gd name="T7" fmla="*/ 19 h 19"/>
                  <a:gd name="T8" fmla="*/ 0 60000 65536"/>
                  <a:gd name="T9" fmla="*/ 0 60000 65536"/>
                  <a:gd name="T10" fmla="*/ 0 60000 65536"/>
                  <a:gd name="T11" fmla="*/ 0 60000 65536"/>
                  <a:gd name="T12" fmla="*/ 0 w 10"/>
                  <a:gd name="T13" fmla="*/ 0 h 19"/>
                  <a:gd name="T14" fmla="*/ 10 w 10"/>
                  <a:gd name="T15" fmla="*/ 19 h 19"/>
                </a:gdLst>
                <a:ahLst/>
                <a:cxnLst>
                  <a:cxn ang="T8">
                    <a:pos x="T0" y="T1"/>
                  </a:cxn>
                  <a:cxn ang="T9">
                    <a:pos x="T2" y="T3"/>
                  </a:cxn>
                  <a:cxn ang="T10">
                    <a:pos x="T4" y="T5"/>
                  </a:cxn>
                  <a:cxn ang="T11">
                    <a:pos x="T6" y="T7"/>
                  </a:cxn>
                </a:cxnLst>
                <a:rect l="T12" t="T13" r="T14" b="T15"/>
                <a:pathLst>
                  <a:path w="10" h="19">
                    <a:moveTo>
                      <a:pt x="10" y="19"/>
                    </a:moveTo>
                    <a:lnTo>
                      <a:pt x="5" y="0"/>
                    </a:lnTo>
                    <a:lnTo>
                      <a:pt x="0" y="10"/>
                    </a:lnTo>
                    <a:lnTo>
                      <a:pt x="10"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85" name="Freeform 316"/>
              <p:cNvSpPr>
                <a:spLocks/>
              </p:cNvSpPr>
              <p:nvPr/>
            </p:nvSpPr>
            <p:spPr bwMode="auto">
              <a:xfrm>
                <a:off x="3134" y="1620"/>
                <a:ext cx="14" cy="19"/>
              </a:xfrm>
              <a:custGeom>
                <a:avLst/>
                <a:gdLst>
                  <a:gd name="T0" fmla="*/ 5 w 14"/>
                  <a:gd name="T1" fmla="*/ 19 h 19"/>
                  <a:gd name="T2" fmla="*/ 14 w 14"/>
                  <a:gd name="T3" fmla="*/ 10 h 19"/>
                  <a:gd name="T4" fmla="*/ 0 w 14"/>
                  <a:gd name="T5" fmla="*/ 0 h 19"/>
                  <a:gd name="T6" fmla="*/ 5 w 14"/>
                  <a:gd name="T7" fmla="*/ 19 h 19"/>
                  <a:gd name="T8" fmla="*/ 0 60000 65536"/>
                  <a:gd name="T9" fmla="*/ 0 60000 65536"/>
                  <a:gd name="T10" fmla="*/ 0 60000 65536"/>
                  <a:gd name="T11" fmla="*/ 0 60000 65536"/>
                  <a:gd name="T12" fmla="*/ 0 w 14"/>
                  <a:gd name="T13" fmla="*/ 0 h 19"/>
                  <a:gd name="T14" fmla="*/ 14 w 14"/>
                  <a:gd name="T15" fmla="*/ 19 h 19"/>
                </a:gdLst>
                <a:ahLst/>
                <a:cxnLst>
                  <a:cxn ang="T8">
                    <a:pos x="T0" y="T1"/>
                  </a:cxn>
                  <a:cxn ang="T9">
                    <a:pos x="T2" y="T3"/>
                  </a:cxn>
                  <a:cxn ang="T10">
                    <a:pos x="T4" y="T5"/>
                  </a:cxn>
                  <a:cxn ang="T11">
                    <a:pos x="T6" y="T7"/>
                  </a:cxn>
                </a:cxnLst>
                <a:rect l="T12" t="T13" r="T14" b="T15"/>
                <a:pathLst>
                  <a:path w="14" h="19">
                    <a:moveTo>
                      <a:pt x="5" y="19"/>
                    </a:moveTo>
                    <a:lnTo>
                      <a:pt x="14" y="10"/>
                    </a:lnTo>
                    <a:lnTo>
                      <a:pt x="0" y="0"/>
                    </a:lnTo>
                    <a:lnTo>
                      <a:pt x="5"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86" name="Freeform 317"/>
              <p:cNvSpPr>
                <a:spLocks/>
              </p:cNvSpPr>
              <p:nvPr/>
            </p:nvSpPr>
            <p:spPr bwMode="auto">
              <a:xfrm>
                <a:off x="3144" y="1630"/>
                <a:ext cx="4" cy="9"/>
              </a:xfrm>
              <a:custGeom>
                <a:avLst/>
                <a:gdLst>
                  <a:gd name="T0" fmla="*/ 4 w 4"/>
                  <a:gd name="T1" fmla="*/ 4 h 9"/>
                  <a:gd name="T2" fmla="*/ 4 w 4"/>
                  <a:gd name="T3" fmla="*/ 0 h 9"/>
                  <a:gd name="T4" fmla="*/ 0 w 4"/>
                  <a:gd name="T5" fmla="*/ 9 h 9"/>
                  <a:gd name="T6" fmla="*/ 4 w 4"/>
                  <a:gd name="T7" fmla="*/ 4 h 9"/>
                  <a:gd name="T8" fmla="*/ 0 60000 65536"/>
                  <a:gd name="T9" fmla="*/ 0 60000 65536"/>
                  <a:gd name="T10" fmla="*/ 0 60000 65536"/>
                  <a:gd name="T11" fmla="*/ 0 60000 65536"/>
                  <a:gd name="T12" fmla="*/ 0 w 4"/>
                  <a:gd name="T13" fmla="*/ 0 h 9"/>
                  <a:gd name="T14" fmla="*/ 4 w 4"/>
                  <a:gd name="T15" fmla="*/ 9 h 9"/>
                </a:gdLst>
                <a:ahLst/>
                <a:cxnLst>
                  <a:cxn ang="T8">
                    <a:pos x="T0" y="T1"/>
                  </a:cxn>
                  <a:cxn ang="T9">
                    <a:pos x="T2" y="T3"/>
                  </a:cxn>
                  <a:cxn ang="T10">
                    <a:pos x="T4" y="T5"/>
                  </a:cxn>
                  <a:cxn ang="T11">
                    <a:pos x="T6" y="T7"/>
                  </a:cxn>
                </a:cxnLst>
                <a:rect l="T12" t="T13" r="T14" b="T15"/>
                <a:pathLst>
                  <a:path w="4" h="9">
                    <a:moveTo>
                      <a:pt x="4" y="4"/>
                    </a:moveTo>
                    <a:lnTo>
                      <a:pt x="4" y="0"/>
                    </a:lnTo>
                    <a:lnTo>
                      <a:pt x="0" y="9"/>
                    </a:lnTo>
                    <a:lnTo>
                      <a:pt x="4"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87" name="Rectangle 318"/>
              <p:cNvSpPr>
                <a:spLocks noChangeArrowheads="1"/>
              </p:cNvSpPr>
              <p:nvPr/>
            </p:nvSpPr>
            <p:spPr bwMode="auto">
              <a:xfrm>
                <a:off x="3148" y="1630"/>
                <a:ext cx="1" cy="4"/>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4988" name="Freeform 319"/>
              <p:cNvSpPr>
                <a:spLocks/>
              </p:cNvSpPr>
              <p:nvPr/>
            </p:nvSpPr>
            <p:spPr bwMode="auto">
              <a:xfrm>
                <a:off x="3139" y="1634"/>
                <a:ext cx="14" cy="20"/>
              </a:xfrm>
              <a:custGeom>
                <a:avLst/>
                <a:gdLst>
                  <a:gd name="T0" fmla="*/ 14 w 14"/>
                  <a:gd name="T1" fmla="*/ 20 h 20"/>
                  <a:gd name="T2" fmla="*/ 9 w 14"/>
                  <a:gd name="T3" fmla="*/ 0 h 20"/>
                  <a:gd name="T4" fmla="*/ 0 w 14"/>
                  <a:gd name="T5" fmla="*/ 5 h 20"/>
                  <a:gd name="T6" fmla="*/ 14 w 14"/>
                  <a:gd name="T7" fmla="*/ 20 h 20"/>
                  <a:gd name="T8" fmla="*/ 0 60000 65536"/>
                  <a:gd name="T9" fmla="*/ 0 60000 65536"/>
                  <a:gd name="T10" fmla="*/ 0 60000 65536"/>
                  <a:gd name="T11" fmla="*/ 0 60000 65536"/>
                  <a:gd name="T12" fmla="*/ 0 w 14"/>
                  <a:gd name="T13" fmla="*/ 0 h 20"/>
                  <a:gd name="T14" fmla="*/ 14 w 14"/>
                  <a:gd name="T15" fmla="*/ 20 h 20"/>
                </a:gdLst>
                <a:ahLst/>
                <a:cxnLst>
                  <a:cxn ang="T8">
                    <a:pos x="T0" y="T1"/>
                  </a:cxn>
                  <a:cxn ang="T9">
                    <a:pos x="T2" y="T3"/>
                  </a:cxn>
                  <a:cxn ang="T10">
                    <a:pos x="T4" y="T5"/>
                  </a:cxn>
                  <a:cxn ang="T11">
                    <a:pos x="T6" y="T7"/>
                  </a:cxn>
                </a:cxnLst>
                <a:rect l="T12" t="T13" r="T14" b="T15"/>
                <a:pathLst>
                  <a:path w="14" h="20">
                    <a:moveTo>
                      <a:pt x="14" y="20"/>
                    </a:moveTo>
                    <a:lnTo>
                      <a:pt x="9" y="0"/>
                    </a:lnTo>
                    <a:lnTo>
                      <a:pt x="0" y="5"/>
                    </a:lnTo>
                    <a:lnTo>
                      <a:pt x="14" y="2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89" name="Freeform 320"/>
              <p:cNvSpPr>
                <a:spLocks/>
              </p:cNvSpPr>
              <p:nvPr/>
            </p:nvSpPr>
            <p:spPr bwMode="auto">
              <a:xfrm>
                <a:off x="3148" y="1634"/>
                <a:ext cx="10" cy="20"/>
              </a:xfrm>
              <a:custGeom>
                <a:avLst/>
                <a:gdLst>
                  <a:gd name="T0" fmla="*/ 5 w 10"/>
                  <a:gd name="T1" fmla="*/ 20 h 20"/>
                  <a:gd name="T2" fmla="*/ 10 w 10"/>
                  <a:gd name="T3" fmla="*/ 15 h 20"/>
                  <a:gd name="T4" fmla="*/ 0 w 10"/>
                  <a:gd name="T5" fmla="*/ 0 h 20"/>
                  <a:gd name="T6" fmla="*/ 5 w 10"/>
                  <a:gd name="T7" fmla="*/ 20 h 20"/>
                  <a:gd name="T8" fmla="*/ 0 60000 65536"/>
                  <a:gd name="T9" fmla="*/ 0 60000 65536"/>
                  <a:gd name="T10" fmla="*/ 0 60000 65536"/>
                  <a:gd name="T11" fmla="*/ 0 60000 65536"/>
                  <a:gd name="T12" fmla="*/ 0 w 10"/>
                  <a:gd name="T13" fmla="*/ 0 h 20"/>
                  <a:gd name="T14" fmla="*/ 10 w 10"/>
                  <a:gd name="T15" fmla="*/ 20 h 20"/>
                </a:gdLst>
                <a:ahLst/>
                <a:cxnLst>
                  <a:cxn ang="T8">
                    <a:pos x="T0" y="T1"/>
                  </a:cxn>
                  <a:cxn ang="T9">
                    <a:pos x="T2" y="T3"/>
                  </a:cxn>
                  <a:cxn ang="T10">
                    <a:pos x="T4" y="T5"/>
                  </a:cxn>
                  <a:cxn ang="T11">
                    <a:pos x="T6" y="T7"/>
                  </a:cxn>
                </a:cxnLst>
                <a:rect l="T12" t="T13" r="T14" b="T15"/>
                <a:pathLst>
                  <a:path w="10" h="20">
                    <a:moveTo>
                      <a:pt x="5" y="20"/>
                    </a:moveTo>
                    <a:lnTo>
                      <a:pt x="10" y="15"/>
                    </a:lnTo>
                    <a:lnTo>
                      <a:pt x="0" y="0"/>
                    </a:lnTo>
                    <a:lnTo>
                      <a:pt x="5" y="2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90" name="Freeform 321"/>
              <p:cNvSpPr>
                <a:spLocks/>
              </p:cNvSpPr>
              <p:nvPr/>
            </p:nvSpPr>
            <p:spPr bwMode="auto">
              <a:xfrm>
                <a:off x="3158" y="1649"/>
                <a:ext cx="5" cy="5"/>
              </a:xfrm>
              <a:custGeom>
                <a:avLst/>
                <a:gdLst>
                  <a:gd name="T0" fmla="*/ 5 w 5"/>
                  <a:gd name="T1" fmla="*/ 0 h 5"/>
                  <a:gd name="T2" fmla="*/ 0 w 5"/>
                  <a:gd name="T3" fmla="*/ 0 h 5"/>
                  <a:gd name="T4" fmla="*/ 0 w 5"/>
                  <a:gd name="T5" fmla="*/ 5 h 5"/>
                  <a:gd name="T6" fmla="*/ 5 w 5"/>
                  <a:gd name="T7" fmla="*/ 0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5" y="0"/>
                    </a:moveTo>
                    <a:lnTo>
                      <a:pt x="0" y="0"/>
                    </a:lnTo>
                    <a:lnTo>
                      <a:pt x="0" y="5"/>
                    </a:lnTo>
                    <a:lnTo>
                      <a:pt x="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91" name="Rectangle 322"/>
              <p:cNvSpPr>
                <a:spLocks noChangeArrowheads="1"/>
              </p:cNvSpPr>
              <p:nvPr/>
            </p:nvSpPr>
            <p:spPr bwMode="auto">
              <a:xfrm>
                <a:off x="3158" y="1649"/>
                <a:ext cx="5"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4992" name="Freeform 323"/>
              <p:cNvSpPr>
                <a:spLocks/>
              </p:cNvSpPr>
              <p:nvPr/>
            </p:nvSpPr>
            <p:spPr bwMode="auto">
              <a:xfrm>
                <a:off x="3153" y="1649"/>
                <a:ext cx="15" cy="24"/>
              </a:xfrm>
              <a:custGeom>
                <a:avLst/>
                <a:gdLst>
                  <a:gd name="T0" fmla="*/ 15 w 15"/>
                  <a:gd name="T1" fmla="*/ 24 h 24"/>
                  <a:gd name="T2" fmla="*/ 10 w 15"/>
                  <a:gd name="T3" fmla="*/ 0 h 24"/>
                  <a:gd name="T4" fmla="*/ 0 w 15"/>
                  <a:gd name="T5" fmla="*/ 5 h 24"/>
                  <a:gd name="T6" fmla="*/ 15 w 15"/>
                  <a:gd name="T7" fmla="*/ 24 h 24"/>
                  <a:gd name="T8" fmla="*/ 0 60000 65536"/>
                  <a:gd name="T9" fmla="*/ 0 60000 65536"/>
                  <a:gd name="T10" fmla="*/ 0 60000 65536"/>
                  <a:gd name="T11" fmla="*/ 0 60000 65536"/>
                  <a:gd name="T12" fmla="*/ 0 w 15"/>
                  <a:gd name="T13" fmla="*/ 0 h 24"/>
                  <a:gd name="T14" fmla="*/ 15 w 15"/>
                  <a:gd name="T15" fmla="*/ 24 h 24"/>
                </a:gdLst>
                <a:ahLst/>
                <a:cxnLst>
                  <a:cxn ang="T8">
                    <a:pos x="T0" y="T1"/>
                  </a:cxn>
                  <a:cxn ang="T9">
                    <a:pos x="T2" y="T3"/>
                  </a:cxn>
                  <a:cxn ang="T10">
                    <a:pos x="T4" y="T5"/>
                  </a:cxn>
                  <a:cxn ang="T11">
                    <a:pos x="T6" y="T7"/>
                  </a:cxn>
                </a:cxnLst>
                <a:rect l="T12" t="T13" r="T14" b="T15"/>
                <a:pathLst>
                  <a:path w="15" h="24">
                    <a:moveTo>
                      <a:pt x="15" y="24"/>
                    </a:moveTo>
                    <a:lnTo>
                      <a:pt x="10" y="0"/>
                    </a:lnTo>
                    <a:lnTo>
                      <a:pt x="0" y="5"/>
                    </a:lnTo>
                    <a:lnTo>
                      <a:pt x="15"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93" name="Freeform 324"/>
              <p:cNvSpPr>
                <a:spLocks/>
              </p:cNvSpPr>
              <p:nvPr/>
            </p:nvSpPr>
            <p:spPr bwMode="auto">
              <a:xfrm>
                <a:off x="3163" y="1649"/>
                <a:ext cx="10" cy="24"/>
              </a:xfrm>
              <a:custGeom>
                <a:avLst/>
                <a:gdLst>
                  <a:gd name="T0" fmla="*/ 5 w 10"/>
                  <a:gd name="T1" fmla="*/ 24 h 24"/>
                  <a:gd name="T2" fmla="*/ 10 w 10"/>
                  <a:gd name="T3" fmla="*/ 19 h 24"/>
                  <a:gd name="T4" fmla="*/ 0 w 10"/>
                  <a:gd name="T5" fmla="*/ 0 h 24"/>
                  <a:gd name="T6" fmla="*/ 5 w 10"/>
                  <a:gd name="T7" fmla="*/ 24 h 24"/>
                  <a:gd name="T8" fmla="*/ 0 60000 65536"/>
                  <a:gd name="T9" fmla="*/ 0 60000 65536"/>
                  <a:gd name="T10" fmla="*/ 0 60000 65536"/>
                  <a:gd name="T11" fmla="*/ 0 60000 65536"/>
                  <a:gd name="T12" fmla="*/ 0 w 10"/>
                  <a:gd name="T13" fmla="*/ 0 h 24"/>
                  <a:gd name="T14" fmla="*/ 10 w 10"/>
                  <a:gd name="T15" fmla="*/ 24 h 24"/>
                </a:gdLst>
                <a:ahLst/>
                <a:cxnLst>
                  <a:cxn ang="T8">
                    <a:pos x="T0" y="T1"/>
                  </a:cxn>
                  <a:cxn ang="T9">
                    <a:pos x="T2" y="T3"/>
                  </a:cxn>
                  <a:cxn ang="T10">
                    <a:pos x="T4" y="T5"/>
                  </a:cxn>
                  <a:cxn ang="T11">
                    <a:pos x="T6" y="T7"/>
                  </a:cxn>
                </a:cxnLst>
                <a:rect l="T12" t="T13" r="T14" b="T15"/>
                <a:pathLst>
                  <a:path w="10" h="24">
                    <a:moveTo>
                      <a:pt x="5" y="24"/>
                    </a:moveTo>
                    <a:lnTo>
                      <a:pt x="10" y="19"/>
                    </a:lnTo>
                    <a:lnTo>
                      <a:pt x="0" y="0"/>
                    </a:lnTo>
                    <a:lnTo>
                      <a:pt x="5"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94" name="Freeform 325"/>
              <p:cNvSpPr>
                <a:spLocks/>
              </p:cNvSpPr>
              <p:nvPr/>
            </p:nvSpPr>
            <p:spPr bwMode="auto">
              <a:xfrm>
                <a:off x="3173" y="1668"/>
                <a:ext cx="1" cy="5"/>
              </a:xfrm>
              <a:custGeom>
                <a:avLst/>
                <a:gdLst>
                  <a:gd name="T0" fmla="*/ 0 w 1"/>
                  <a:gd name="T1" fmla="*/ 0 h 5"/>
                  <a:gd name="T2" fmla="*/ 0 w 1"/>
                  <a:gd name="T3" fmla="*/ 0 h 5"/>
                  <a:gd name="T4" fmla="*/ 0 w 1"/>
                  <a:gd name="T5" fmla="*/ 5 h 5"/>
                  <a:gd name="T6" fmla="*/ 0 w 1"/>
                  <a:gd name="T7" fmla="*/ 0 h 5"/>
                  <a:gd name="T8" fmla="*/ 0 60000 65536"/>
                  <a:gd name="T9" fmla="*/ 0 60000 65536"/>
                  <a:gd name="T10" fmla="*/ 0 60000 65536"/>
                  <a:gd name="T11" fmla="*/ 0 60000 65536"/>
                  <a:gd name="T12" fmla="*/ 0 w 1"/>
                  <a:gd name="T13" fmla="*/ 0 h 5"/>
                  <a:gd name="T14" fmla="*/ 1 w 1"/>
                  <a:gd name="T15" fmla="*/ 5 h 5"/>
                </a:gdLst>
                <a:ahLst/>
                <a:cxnLst>
                  <a:cxn ang="T8">
                    <a:pos x="T0" y="T1"/>
                  </a:cxn>
                  <a:cxn ang="T9">
                    <a:pos x="T2" y="T3"/>
                  </a:cxn>
                  <a:cxn ang="T10">
                    <a:pos x="T4" y="T5"/>
                  </a:cxn>
                  <a:cxn ang="T11">
                    <a:pos x="T6" y="T7"/>
                  </a:cxn>
                </a:cxnLst>
                <a:rect l="T12" t="T13" r="T14" b="T15"/>
                <a:pathLst>
                  <a:path w="1" h="5">
                    <a:moveTo>
                      <a:pt x="0" y="0"/>
                    </a:moveTo>
                    <a:lnTo>
                      <a:pt x="0" y="0"/>
                    </a:lnTo>
                    <a:lnTo>
                      <a:pt x="0"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95" name="Freeform 326"/>
              <p:cNvSpPr>
                <a:spLocks/>
              </p:cNvSpPr>
              <p:nvPr/>
            </p:nvSpPr>
            <p:spPr bwMode="auto">
              <a:xfrm>
                <a:off x="3173" y="1668"/>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96" name="Freeform 327"/>
              <p:cNvSpPr>
                <a:spLocks/>
              </p:cNvSpPr>
              <p:nvPr/>
            </p:nvSpPr>
            <p:spPr bwMode="auto">
              <a:xfrm>
                <a:off x="3163" y="1668"/>
                <a:ext cx="14" cy="29"/>
              </a:xfrm>
              <a:custGeom>
                <a:avLst/>
                <a:gdLst>
                  <a:gd name="T0" fmla="*/ 14 w 14"/>
                  <a:gd name="T1" fmla="*/ 29 h 29"/>
                  <a:gd name="T2" fmla="*/ 10 w 14"/>
                  <a:gd name="T3" fmla="*/ 0 h 29"/>
                  <a:gd name="T4" fmla="*/ 0 w 14"/>
                  <a:gd name="T5" fmla="*/ 5 h 29"/>
                  <a:gd name="T6" fmla="*/ 14 w 14"/>
                  <a:gd name="T7" fmla="*/ 29 h 29"/>
                  <a:gd name="T8" fmla="*/ 0 60000 65536"/>
                  <a:gd name="T9" fmla="*/ 0 60000 65536"/>
                  <a:gd name="T10" fmla="*/ 0 60000 65536"/>
                  <a:gd name="T11" fmla="*/ 0 60000 65536"/>
                  <a:gd name="T12" fmla="*/ 0 w 14"/>
                  <a:gd name="T13" fmla="*/ 0 h 29"/>
                  <a:gd name="T14" fmla="*/ 14 w 14"/>
                  <a:gd name="T15" fmla="*/ 29 h 29"/>
                </a:gdLst>
                <a:ahLst/>
                <a:cxnLst>
                  <a:cxn ang="T8">
                    <a:pos x="T0" y="T1"/>
                  </a:cxn>
                  <a:cxn ang="T9">
                    <a:pos x="T2" y="T3"/>
                  </a:cxn>
                  <a:cxn ang="T10">
                    <a:pos x="T4" y="T5"/>
                  </a:cxn>
                  <a:cxn ang="T11">
                    <a:pos x="T6" y="T7"/>
                  </a:cxn>
                </a:cxnLst>
                <a:rect l="T12" t="T13" r="T14" b="T15"/>
                <a:pathLst>
                  <a:path w="14" h="29">
                    <a:moveTo>
                      <a:pt x="14" y="29"/>
                    </a:moveTo>
                    <a:lnTo>
                      <a:pt x="10" y="0"/>
                    </a:lnTo>
                    <a:lnTo>
                      <a:pt x="0" y="5"/>
                    </a:lnTo>
                    <a:lnTo>
                      <a:pt x="14"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97" name="Freeform 328"/>
              <p:cNvSpPr>
                <a:spLocks/>
              </p:cNvSpPr>
              <p:nvPr/>
            </p:nvSpPr>
            <p:spPr bwMode="auto">
              <a:xfrm>
                <a:off x="3173" y="1668"/>
                <a:ext cx="14" cy="29"/>
              </a:xfrm>
              <a:custGeom>
                <a:avLst/>
                <a:gdLst>
                  <a:gd name="T0" fmla="*/ 4 w 14"/>
                  <a:gd name="T1" fmla="*/ 29 h 29"/>
                  <a:gd name="T2" fmla="*/ 14 w 14"/>
                  <a:gd name="T3" fmla="*/ 24 h 29"/>
                  <a:gd name="T4" fmla="*/ 0 w 14"/>
                  <a:gd name="T5" fmla="*/ 0 h 29"/>
                  <a:gd name="T6" fmla="*/ 4 w 14"/>
                  <a:gd name="T7" fmla="*/ 29 h 29"/>
                  <a:gd name="T8" fmla="*/ 0 60000 65536"/>
                  <a:gd name="T9" fmla="*/ 0 60000 65536"/>
                  <a:gd name="T10" fmla="*/ 0 60000 65536"/>
                  <a:gd name="T11" fmla="*/ 0 60000 65536"/>
                  <a:gd name="T12" fmla="*/ 0 w 14"/>
                  <a:gd name="T13" fmla="*/ 0 h 29"/>
                  <a:gd name="T14" fmla="*/ 14 w 14"/>
                  <a:gd name="T15" fmla="*/ 29 h 29"/>
                </a:gdLst>
                <a:ahLst/>
                <a:cxnLst>
                  <a:cxn ang="T8">
                    <a:pos x="T0" y="T1"/>
                  </a:cxn>
                  <a:cxn ang="T9">
                    <a:pos x="T2" y="T3"/>
                  </a:cxn>
                  <a:cxn ang="T10">
                    <a:pos x="T4" y="T5"/>
                  </a:cxn>
                  <a:cxn ang="T11">
                    <a:pos x="T6" y="T7"/>
                  </a:cxn>
                </a:cxnLst>
                <a:rect l="T12" t="T13" r="T14" b="T15"/>
                <a:pathLst>
                  <a:path w="14" h="29">
                    <a:moveTo>
                      <a:pt x="4" y="29"/>
                    </a:moveTo>
                    <a:lnTo>
                      <a:pt x="14" y="24"/>
                    </a:lnTo>
                    <a:lnTo>
                      <a:pt x="0" y="0"/>
                    </a:lnTo>
                    <a:lnTo>
                      <a:pt x="4"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98" name="Freeform 329"/>
              <p:cNvSpPr>
                <a:spLocks/>
              </p:cNvSpPr>
              <p:nvPr/>
            </p:nvSpPr>
            <p:spPr bwMode="auto">
              <a:xfrm>
                <a:off x="3182" y="1692"/>
                <a:ext cx="5" cy="5"/>
              </a:xfrm>
              <a:custGeom>
                <a:avLst/>
                <a:gdLst>
                  <a:gd name="T0" fmla="*/ 5 w 5"/>
                  <a:gd name="T1" fmla="*/ 0 h 5"/>
                  <a:gd name="T2" fmla="*/ 5 w 5"/>
                  <a:gd name="T3" fmla="*/ 0 h 5"/>
                  <a:gd name="T4" fmla="*/ 0 w 5"/>
                  <a:gd name="T5" fmla="*/ 5 h 5"/>
                  <a:gd name="T6" fmla="*/ 5 w 5"/>
                  <a:gd name="T7" fmla="*/ 0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5" y="0"/>
                    </a:moveTo>
                    <a:lnTo>
                      <a:pt x="5" y="0"/>
                    </a:lnTo>
                    <a:lnTo>
                      <a:pt x="0" y="5"/>
                    </a:lnTo>
                    <a:lnTo>
                      <a:pt x="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999" name="Freeform 330"/>
              <p:cNvSpPr>
                <a:spLocks/>
              </p:cNvSpPr>
              <p:nvPr/>
            </p:nvSpPr>
            <p:spPr bwMode="auto">
              <a:xfrm>
                <a:off x="3187" y="1692"/>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00" name="Freeform 331"/>
              <p:cNvSpPr>
                <a:spLocks/>
              </p:cNvSpPr>
              <p:nvPr/>
            </p:nvSpPr>
            <p:spPr bwMode="auto">
              <a:xfrm>
                <a:off x="3177" y="1692"/>
                <a:ext cx="15" cy="34"/>
              </a:xfrm>
              <a:custGeom>
                <a:avLst/>
                <a:gdLst>
                  <a:gd name="T0" fmla="*/ 15 w 15"/>
                  <a:gd name="T1" fmla="*/ 34 h 34"/>
                  <a:gd name="T2" fmla="*/ 10 w 15"/>
                  <a:gd name="T3" fmla="*/ 0 h 34"/>
                  <a:gd name="T4" fmla="*/ 0 w 15"/>
                  <a:gd name="T5" fmla="*/ 5 h 34"/>
                  <a:gd name="T6" fmla="*/ 15 w 15"/>
                  <a:gd name="T7" fmla="*/ 34 h 34"/>
                  <a:gd name="T8" fmla="*/ 0 60000 65536"/>
                  <a:gd name="T9" fmla="*/ 0 60000 65536"/>
                  <a:gd name="T10" fmla="*/ 0 60000 65536"/>
                  <a:gd name="T11" fmla="*/ 0 60000 65536"/>
                  <a:gd name="T12" fmla="*/ 0 w 15"/>
                  <a:gd name="T13" fmla="*/ 0 h 34"/>
                  <a:gd name="T14" fmla="*/ 15 w 15"/>
                  <a:gd name="T15" fmla="*/ 34 h 34"/>
                </a:gdLst>
                <a:ahLst/>
                <a:cxnLst>
                  <a:cxn ang="T8">
                    <a:pos x="T0" y="T1"/>
                  </a:cxn>
                  <a:cxn ang="T9">
                    <a:pos x="T2" y="T3"/>
                  </a:cxn>
                  <a:cxn ang="T10">
                    <a:pos x="T4" y="T5"/>
                  </a:cxn>
                  <a:cxn ang="T11">
                    <a:pos x="T6" y="T7"/>
                  </a:cxn>
                </a:cxnLst>
                <a:rect l="T12" t="T13" r="T14" b="T15"/>
                <a:pathLst>
                  <a:path w="15" h="34">
                    <a:moveTo>
                      <a:pt x="15" y="34"/>
                    </a:moveTo>
                    <a:lnTo>
                      <a:pt x="10" y="0"/>
                    </a:lnTo>
                    <a:lnTo>
                      <a:pt x="0" y="5"/>
                    </a:lnTo>
                    <a:lnTo>
                      <a:pt x="15" y="3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01" name="Freeform 332"/>
              <p:cNvSpPr>
                <a:spLocks/>
              </p:cNvSpPr>
              <p:nvPr/>
            </p:nvSpPr>
            <p:spPr bwMode="auto">
              <a:xfrm>
                <a:off x="3187" y="1692"/>
                <a:ext cx="15" cy="34"/>
              </a:xfrm>
              <a:custGeom>
                <a:avLst/>
                <a:gdLst>
                  <a:gd name="T0" fmla="*/ 5 w 15"/>
                  <a:gd name="T1" fmla="*/ 34 h 34"/>
                  <a:gd name="T2" fmla="*/ 15 w 15"/>
                  <a:gd name="T3" fmla="*/ 29 h 34"/>
                  <a:gd name="T4" fmla="*/ 0 w 15"/>
                  <a:gd name="T5" fmla="*/ 0 h 34"/>
                  <a:gd name="T6" fmla="*/ 5 w 15"/>
                  <a:gd name="T7" fmla="*/ 34 h 34"/>
                  <a:gd name="T8" fmla="*/ 0 60000 65536"/>
                  <a:gd name="T9" fmla="*/ 0 60000 65536"/>
                  <a:gd name="T10" fmla="*/ 0 60000 65536"/>
                  <a:gd name="T11" fmla="*/ 0 60000 65536"/>
                  <a:gd name="T12" fmla="*/ 0 w 15"/>
                  <a:gd name="T13" fmla="*/ 0 h 34"/>
                  <a:gd name="T14" fmla="*/ 15 w 15"/>
                  <a:gd name="T15" fmla="*/ 34 h 34"/>
                </a:gdLst>
                <a:ahLst/>
                <a:cxnLst>
                  <a:cxn ang="T8">
                    <a:pos x="T0" y="T1"/>
                  </a:cxn>
                  <a:cxn ang="T9">
                    <a:pos x="T2" y="T3"/>
                  </a:cxn>
                  <a:cxn ang="T10">
                    <a:pos x="T4" y="T5"/>
                  </a:cxn>
                  <a:cxn ang="T11">
                    <a:pos x="T6" y="T7"/>
                  </a:cxn>
                </a:cxnLst>
                <a:rect l="T12" t="T13" r="T14" b="T15"/>
                <a:pathLst>
                  <a:path w="15" h="34">
                    <a:moveTo>
                      <a:pt x="5" y="34"/>
                    </a:moveTo>
                    <a:lnTo>
                      <a:pt x="15" y="29"/>
                    </a:lnTo>
                    <a:lnTo>
                      <a:pt x="0" y="0"/>
                    </a:lnTo>
                    <a:lnTo>
                      <a:pt x="5" y="3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02" name="Freeform 333"/>
              <p:cNvSpPr>
                <a:spLocks/>
              </p:cNvSpPr>
              <p:nvPr/>
            </p:nvSpPr>
            <p:spPr bwMode="auto">
              <a:xfrm>
                <a:off x="3197" y="1721"/>
                <a:ext cx="5" cy="5"/>
              </a:xfrm>
              <a:custGeom>
                <a:avLst/>
                <a:gdLst>
                  <a:gd name="T0" fmla="*/ 5 w 5"/>
                  <a:gd name="T1" fmla="*/ 0 h 5"/>
                  <a:gd name="T2" fmla="*/ 5 w 5"/>
                  <a:gd name="T3" fmla="*/ 0 h 5"/>
                  <a:gd name="T4" fmla="*/ 0 w 5"/>
                  <a:gd name="T5" fmla="*/ 5 h 5"/>
                  <a:gd name="T6" fmla="*/ 5 w 5"/>
                  <a:gd name="T7" fmla="*/ 0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5" y="0"/>
                    </a:moveTo>
                    <a:lnTo>
                      <a:pt x="5" y="0"/>
                    </a:lnTo>
                    <a:lnTo>
                      <a:pt x="0" y="5"/>
                    </a:lnTo>
                    <a:lnTo>
                      <a:pt x="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03" name="Freeform 334"/>
              <p:cNvSpPr>
                <a:spLocks/>
              </p:cNvSpPr>
              <p:nvPr/>
            </p:nvSpPr>
            <p:spPr bwMode="auto">
              <a:xfrm>
                <a:off x="3202" y="1721"/>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04" name="Freeform 335"/>
              <p:cNvSpPr>
                <a:spLocks/>
              </p:cNvSpPr>
              <p:nvPr/>
            </p:nvSpPr>
            <p:spPr bwMode="auto">
              <a:xfrm>
                <a:off x="3192" y="1721"/>
                <a:ext cx="10" cy="39"/>
              </a:xfrm>
              <a:custGeom>
                <a:avLst/>
                <a:gdLst>
                  <a:gd name="T0" fmla="*/ 10 w 10"/>
                  <a:gd name="T1" fmla="*/ 39 h 39"/>
                  <a:gd name="T2" fmla="*/ 10 w 10"/>
                  <a:gd name="T3" fmla="*/ 0 h 39"/>
                  <a:gd name="T4" fmla="*/ 0 w 10"/>
                  <a:gd name="T5" fmla="*/ 5 h 39"/>
                  <a:gd name="T6" fmla="*/ 10 w 10"/>
                  <a:gd name="T7" fmla="*/ 39 h 39"/>
                  <a:gd name="T8" fmla="*/ 0 60000 65536"/>
                  <a:gd name="T9" fmla="*/ 0 60000 65536"/>
                  <a:gd name="T10" fmla="*/ 0 60000 65536"/>
                  <a:gd name="T11" fmla="*/ 0 60000 65536"/>
                  <a:gd name="T12" fmla="*/ 0 w 10"/>
                  <a:gd name="T13" fmla="*/ 0 h 39"/>
                  <a:gd name="T14" fmla="*/ 10 w 10"/>
                  <a:gd name="T15" fmla="*/ 39 h 39"/>
                </a:gdLst>
                <a:ahLst/>
                <a:cxnLst>
                  <a:cxn ang="T8">
                    <a:pos x="T0" y="T1"/>
                  </a:cxn>
                  <a:cxn ang="T9">
                    <a:pos x="T2" y="T3"/>
                  </a:cxn>
                  <a:cxn ang="T10">
                    <a:pos x="T4" y="T5"/>
                  </a:cxn>
                  <a:cxn ang="T11">
                    <a:pos x="T6" y="T7"/>
                  </a:cxn>
                </a:cxnLst>
                <a:rect l="T12" t="T13" r="T14" b="T15"/>
                <a:pathLst>
                  <a:path w="10" h="39">
                    <a:moveTo>
                      <a:pt x="10" y="39"/>
                    </a:moveTo>
                    <a:lnTo>
                      <a:pt x="10" y="0"/>
                    </a:lnTo>
                    <a:lnTo>
                      <a:pt x="0" y="5"/>
                    </a:lnTo>
                    <a:lnTo>
                      <a:pt x="10" y="3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05" name="Freeform 336"/>
              <p:cNvSpPr>
                <a:spLocks/>
              </p:cNvSpPr>
              <p:nvPr/>
            </p:nvSpPr>
            <p:spPr bwMode="auto">
              <a:xfrm>
                <a:off x="3202" y="1721"/>
                <a:ext cx="9" cy="39"/>
              </a:xfrm>
              <a:custGeom>
                <a:avLst/>
                <a:gdLst>
                  <a:gd name="T0" fmla="*/ 0 w 9"/>
                  <a:gd name="T1" fmla="*/ 39 h 39"/>
                  <a:gd name="T2" fmla="*/ 9 w 9"/>
                  <a:gd name="T3" fmla="*/ 34 h 39"/>
                  <a:gd name="T4" fmla="*/ 0 w 9"/>
                  <a:gd name="T5" fmla="*/ 0 h 39"/>
                  <a:gd name="T6" fmla="*/ 0 w 9"/>
                  <a:gd name="T7" fmla="*/ 39 h 39"/>
                  <a:gd name="T8" fmla="*/ 0 60000 65536"/>
                  <a:gd name="T9" fmla="*/ 0 60000 65536"/>
                  <a:gd name="T10" fmla="*/ 0 60000 65536"/>
                  <a:gd name="T11" fmla="*/ 0 60000 65536"/>
                  <a:gd name="T12" fmla="*/ 0 w 9"/>
                  <a:gd name="T13" fmla="*/ 0 h 39"/>
                  <a:gd name="T14" fmla="*/ 9 w 9"/>
                  <a:gd name="T15" fmla="*/ 39 h 39"/>
                </a:gdLst>
                <a:ahLst/>
                <a:cxnLst>
                  <a:cxn ang="T8">
                    <a:pos x="T0" y="T1"/>
                  </a:cxn>
                  <a:cxn ang="T9">
                    <a:pos x="T2" y="T3"/>
                  </a:cxn>
                  <a:cxn ang="T10">
                    <a:pos x="T4" y="T5"/>
                  </a:cxn>
                  <a:cxn ang="T11">
                    <a:pos x="T6" y="T7"/>
                  </a:cxn>
                </a:cxnLst>
                <a:rect l="T12" t="T13" r="T14" b="T15"/>
                <a:pathLst>
                  <a:path w="9" h="39">
                    <a:moveTo>
                      <a:pt x="0" y="39"/>
                    </a:moveTo>
                    <a:lnTo>
                      <a:pt x="9" y="34"/>
                    </a:lnTo>
                    <a:lnTo>
                      <a:pt x="0" y="0"/>
                    </a:lnTo>
                    <a:lnTo>
                      <a:pt x="0" y="3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06" name="Freeform 337"/>
              <p:cNvSpPr>
                <a:spLocks/>
              </p:cNvSpPr>
              <p:nvPr/>
            </p:nvSpPr>
            <p:spPr bwMode="auto">
              <a:xfrm>
                <a:off x="3211" y="1755"/>
                <a:ext cx="1" cy="5"/>
              </a:xfrm>
              <a:custGeom>
                <a:avLst/>
                <a:gdLst>
                  <a:gd name="T0" fmla="*/ 0 w 1"/>
                  <a:gd name="T1" fmla="*/ 0 h 5"/>
                  <a:gd name="T2" fmla="*/ 0 w 1"/>
                  <a:gd name="T3" fmla="*/ 0 h 5"/>
                  <a:gd name="T4" fmla="*/ 0 w 1"/>
                  <a:gd name="T5" fmla="*/ 5 h 5"/>
                  <a:gd name="T6" fmla="*/ 0 w 1"/>
                  <a:gd name="T7" fmla="*/ 0 h 5"/>
                  <a:gd name="T8" fmla="*/ 0 60000 65536"/>
                  <a:gd name="T9" fmla="*/ 0 60000 65536"/>
                  <a:gd name="T10" fmla="*/ 0 60000 65536"/>
                  <a:gd name="T11" fmla="*/ 0 60000 65536"/>
                  <a:gd name="T12" fmla="*/ 0 w 1"/>
                  <a:gd name="T13" fmla="*/ 0 h 5"/>
                  <a:gd name="T14" fmla="*/ 1 w 1"/>
                  <a:gd name="T15" fmla="*/ 5 h 5"/>
                </a:gdLst>
                <a:ahLst/>
                <a:cxnLst>
                  <a:cxn ang="T8">
                    <a:pos x="T0" y="T1"/>
                  </a:cxn>
                  <a:cxn ang="T9">
                    <a:pos x="T2" y="T3"/>
                  </a:cxn>
                  <a:cxn ang="T10">
                    <a:pos x="T4" y="T5"/>
                  </a:cxn>
                  <a:cxn ang="T11">
                    <a:pos x="T6" y="T7"/>
                  </a:cxn>
                </a:cxnLst>
                <a:rect l="T12" t="T13" r="T14" b="T15"/>
                <a:pathLst>
                  <a:path w="1" h="5">
                    <a:moveTo>
                      <a:pt x="0" y="0"/>
                    </a:moveTo>
                    <a:lnTo>
                      <a:pt x="0" y="0"/>
                    </a:lnTo>
                    <a:lnTo>
                      <a:pt x="0"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07" name="Freeform 338"/>
              <p:cNvSpPr>
                <a:spLocks/>
              </p:cNvSpPr>
              <p:nvPr/>
            </p:nvSpPr>
            <p:spPr bwMode="auto">
              <a:xfrm>
                <a:off x="3211" y="1755"/>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08" name="Freeform 339"/>
              <p:cNvSpPr>
                <a:spLocks/>
              </p:cNvSpPr>
              <p:nvPr/>
            </p:nvSpPr>
            <p:spPr bwMode="auto">
              <a:xfrm>
                <a:off x="3202" y="1755"/>
                <a:ext cx="14" cy="39"/>
              </a:xfrm>
              <a:custGeom>
                <a:avLst/>
                <a:gdLst>
                  <a:gd name="T0" fmla="*/ 14 w 14"/>
                  <a:gd name="T1" fmla="*/ 39 h 39"/>
                  <a:gd name="T2" fmla="*/ 9 w 14"/>
                  <a:gd name="T3" fmla="*/ 0 h 39"/>
                  <a:gd name="T4" fmla="*/ 0 w 14"/>
                  <a:gd name="T5" fmla="*/ 5 h 39"/>
                  <a:gd name="T6" fmla="*/ 14 w 14"/>
                  <a:gd name="T7" fmla="*/ 39 h 39"/>
                  <a:gd name="T8" fmla="*/ 0 60000 65536"/>
                  <a:gd name="T9" fmla="*/ 0 60000 65536"/>
                  <a:gd name="T10" fmla="*/ 0 60000 65536"/>
                  <a:gd name="T11" fmla="*/ 0 60000 65536"/>
                  <a:gd name="T12" fmla="*/ 0 w 14"/>
                  <a:gd name="T13" fmla="*/ 0 h 39"/>
                  <a:gd name="T14" fmla="*/ 14 w 14"/>
                  <a:gd name="T15" fmla="*/ 39 h 39"/>
                </a:gdLst>
                <a:ahLst/>
                <a:cxnLst>
                  <a:cxn ang="T8">
                    <a:pos x="T0" y="T1"/>
                  </a:cxn>
                  <a:cxn ang="T9">
                    <a:pos x="T2" y="T3"/>
                  </a:cxn>
                  <a:cxn ang="T10">
                    <a:pos x="T4" y="T5"/>
                  </a:cxn>
                  <a:cxn ang="T11">
                    <a:pos x="T6" y="T7"/>
                  </a:cxn>
                </a:cxnLst>
                <a:rect l="T12" t="T13" r="T14" b="T15"/>
                <a:pathLst>
                  <a:path w="14" h="39">
                    <a:moveTo>
                      <a:pt x="14" y="39"/>
                    </a:moveTo>
                    <a:lnTo>
                      <a:pt x="9" y="0"/>
                    </a:lnTo>
                    <a:lnTo>
                      <a:pt x="0" y="5"/>
                    </a:lnTo>
                    <a:lnTo>
                      <a:pt x="14" y="3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09" name="Freeform 340"/>
              <p:cNvSpPr>
                <a:spLocks/>
              </p:cNvSpPr>
              <p:nvPr/>
            </p:nvSpPr>
            <p:spPr bwMode="auto">
              <a:xfrm>
                <a:off x="3211" y="1755"/>
                <a:ext cx="15" cy="39"/>
              </a:xfrm>
              <a:custGeom>
                <a:avLst/>
                <a:gdLst>
                  <a:gd name="T0" fmla="*/ 5 w 15"/>
                  <a:gd name="T1" fmla="*/ 39 h 39"/>
                  <a:gd name="T2" fmla="*/ 15 w 15"/>
                  <a:gd name="T3" fmla="*/ 34 h 39"/>
                  <a:gd name="T4" fmla="*/ 0 w 15"/>
                  <a:gd name="T5" fmla="*/ 0 h 39"/>
                  <a:gd name="T6" fmla="*/ 5 w 15"/>
                  <a:gd name="T7" fmla="*/ 39 h 39"/>
                  <a:gd name="T8" fmla="*/ 0 60000 65536"/>
                  <a:gd name="T9" fmla="*/ 0 60000 65536"/>
                  <a:gd name="T10" fmla="*/ 0 60000 65536"/>
                  <a:gd name="T11" fmla="*/ 0 60000 65536"/>
                  <a:gd name="T12" fmla="*/ 0 w 15"/>
                  <a:gd name="T13" fmla="*/ 0 h 39"/>
                  <a:gd name="T14" fmla="*/ 15 w 15"/>
                  <a:gd name="T15" fmla="*/ 39 h 39"/>
                </a:gdLst>
                <a:ahLst/>
                <a:cxnLst>
                  <a:cxn ang="T8">
                    <a:pos x="T0" y="T1"/>
                  </a:cxn>
                  <a:cxn ang="T9">
                    <a:pos x="T2" y="T3"/>
                  </a:cxn>
                  <a:cxn ang="T10">
                    <a:pos x="T4" y="T5"/>
                  </a:cxn>
                  <a:cxn ang="T11">
                    <a:pos x="T6" y="T7"/>
                  </a:cxn>
                </a:cxnLst>
                <a:rect l="T12" t="T13" r="T14" b="T15"/>
                <a:pathLst>
                  <a:path w="15" h="39">
                    <a:moveTo>
                      <a:pt x="5" y="39"/>
                    </a:moveTo>
                    <a:lnTo>
                      <a:pt x="15" y="34"/>
                    </a:lnTo>
                    <a:lnTo>
                      <a:pt x="0" y="0"/>
                    </a:lnTo>
                    <a:lnTo>
                      <a:pt x="5" y="3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10" name="Freeform 341"/>
              <p:cNvSpPr>
                <a:spLocks/>
              </p:cNvSpPr>
              <p:nvPr/>
            </p:nvSpPr>
            <p:spPr bwMode="auto">
              <a:xfrm>
                <a:off x="3221" y="1789"/>
                <a:ext cx="5" cy="5"/>
              </a:xfrm>
              <a:custGeom>
                <a:avLst/>
                <a:gdLst>
                  <a:gd name="T0" fmla="*/ 5 w 5"/>
                  <a:gd name="T1" fmla="*/ 0 h 5"/>
                  <a:gd name="T2" fmla="*/ 5 w 5"/>
                  <a:gd name="T3" fmla="*/ 0 h 5"/>
                  <a:gd name="T4" fmla="*/ 0 w 5"/>
                  <a:gd name="T5" fmla="*/ 5 h 5"/>
                  <a:gd name="T6" fmla="*/ 5 w 5"/>
                  <a:gd name="T7" fmla="*/ 0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5" y="0"/>
                    </a:moveTo>
                    <a:lnTo>
                      <a:pt x="5" y="0"/>
                    </a:lnTo>
                    <a:lnTo>
                      <a:pt x="0" y="5"/>
                    </a:lnTo>
                    <a:lnTo>
                      <a:pt x="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11" name="Freeform 342"/>
              <p:cNvSpPr>
                <a:spLocks/>
              </p:cNvSpPr>
              <p:nvPr/>
            </p:nvSpPr>
            <p:spPr bwMode="auto">
              <a:xfrm>
                <a:off x="3226" y="1789"/>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12" name="Freeform 343"/>
              <p:cNvSpPr>
                <a:spLocks/>
              </p:cNvSpPr>
              <p:nvPr/>
            </p:nvSpPr>
            <p:spPr bwMode="auto">
              <a:xfrm>
                <a:off x="3216" y="1789"/>
                <a:ext cx="15" cy="44"/>
              </a:xfrm>
              <a:custGeom>
                <a:avLst/>
                <a:gdLst>
                  <a:gd name="T0" fmla="*/ 15 w 15"/>
                  <a:gd name="T1" fmla="*/ 44 h 44"/>
                  <a:gd name="T2" fmla="*/ 10 w 15"/>
                  <a:gd name="T3" fmla="*/ 0 h 44"/>
                  <a:gd name="T4" fmla="*/ 0 w 15"/>
                  <a:gd name="T5" fmla="*/ 5 h 44"/>
                  <a:gd name="T6" fmla="*/ 15 w 15"/>
                  <a:gd name="T7" fmla="*/ 44 h 44"/>
                  <a:gd name="T8" fmla="*/ 0 60000 65536"/>
                  <a:gd name="T9" fmla="*/ 0 60000 65536"/>
                  <a:gd name="T10" fmla="*/ 0 60000 65536"/>
                  <a:gd name="T11" fmla="*/ 0 60000 65536"/>
                  <a:gd name="T12" fmla="*/ 0 w 15"/>
                  <a:gd name="T13" fmla="*/ 0 h 44"/>
                  <a:gd name="T14" fmla="*/ 15 w 15"/>
                  <a:gd name="T15" fmla="*/ 44 h 44"/>
                </a:gdLst>
                <a:ahLst/>
                <a:cxnLst>
                  <a:cxn ang="T8">
                    <a:pos x="T0" y="T1"/>
                  </a:cxn>
                  <a:cxn ang="T9">
                    <a:pos x="T2" y="T3"/>
                  </a:cxn>
                  <a:cxn ang="T10">
                    <a:pos x="T4" y="T5"/>
                  </a:cxn>
                  <a:cxn ang="T11">
                    <a:pos x="T6" y="T7"/>
                  </a:cxn>
                </a:cxnLst>
                <a:rect l="T12" t="T13" r="T14" b="T15"/>
                <a:pathLst>
                  <a:path w="15" h="44">
                    <a:moveTo>
                      <a:pt x="15" y="44"/>
                    </a:moveTo>
                    <a:lnTo>
                      <a:pt x="10" y="0"/>
                    </a:lnTo>
                    <a:lnTo>
                      <a:pt x="0" y="5"/>
                    </a:lnTo>
                    <a:lnTo>
                      <a:pt x="15"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13" name="Freeform 344"/>
              <p:cNvSpPr>
                <a:spLocks/>
              </p:cNvSpPr>
              <p:nvPr/>
            </p:nvSpPr>
            <p:spPr bwMode="auto">
              <a:xfrm>
                <a:off x="3226" y="1789"/>
                <a:ext cx="14" cy="44"/>
              </a:xfrm>
              <a:custGeom>
                <a:avLst/>
                <a:gdLst>
                  <a:gd name="T0" fmla="*/ 5 w 14"/>
                  <a:gd name="T1" fmla="*/ 44 h 44"/>
                  <a:gd name="T2" fmla="*/ 14 w 14"/>
                  <a:gd name="T3" fmla="*/ 39 h 44"/>
                  <a:gd name="T4" fmla="*/ 0 w 14"/>
                  <a:gd name="T5" fmla="*/ 0 h 44"/>
                  <a:gd name="T6" fmla="*/ 5 w 14"/>
                  <a:gd name="T7" fmla="*/ 44 h 44"/>
                  <a:gd name="T8" fmla="*/ 0 60000 65536"/>
                  <a:gd name="T9" fmla="*/ 0 60000 65536"/>
                  <a:gd name="T10" fmla="*/ 0 60000 65536"/>
                  <a:gd name="T11" fmla="*/ 0 60000 65536"/>
                  <a:gd name="T12" fmla="*/ 0 w 14"/>
                  <a:gd name="T13" fmla="*/ 0 h 44"/>
                  <a:gd name="T14" fmla="*/ 14 w 14"/>
                  <a:gd name="T15" fmla="*/ 44 h 44"/>
                </a:gdLst>
                <a:ahLst/>
                <a:cxnLst>
                  <a:cxn ang="T8">
                    <a:pos x="T0" y="T1"/>
                  </a:cxn>
                  <a:cxn ang="T9">
                    <a:pos x="T2" y="T3"/>
                  </a:cxn>
                  <a:cxn ang="T10">
                    <a:pos x="T4" y="T5"/>
                  </a:cxn>
                  <a:cxn ang="T11">
                    <a:pos x="T6" y="T7"/>
                  </a:cxn>
                </a:cxnLst>
                <a:rect l="T12" t="T13" r="T14" b="T15"/>
                <a:pathLst>
                  <a:path w="14" h="44">
                    <a:moveTo>
                      <a:pt x="5" y="44"/>
                    </a:moveTo>
                    <a:lnTo>
                      <a:pt x="14" y="39"/>
                    </a:lnTo>
                    <a:lnTo>
                      <a:pt x="0" y="0"/>
                    </a:lnTo>
                    <a:lnTo>
                      <a:pt x="5"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14" name="Freeform 345"/>
              <p:cNvSpPr>
                <a:spLocks/>
              </p:cNvSpPr>
              <p:nvPr/>
            </p:nvSpPr>
            <p:spPr bwMode="auto">
              <a:xfrm>
                <a:off x="3236" y="1828"/>
                <a:ext cx="4" cy="5"/>
              </a:xfrm>
              <a:custGeom>
                <a:avLst/>
                <a:gdLst>
                  <a:gd name="T0" fmla="*/ 4 w 4"/>
                  <a:gd name="T1" fmla="*/ 0 h 5"/>
                  <a:gd name="T2" fmla="*/ 4 w 4"/>
                  <a:gd name="T3" fmla="*/ 0 h 5"/>
                  <a:gd name="T4" fmla="*/ 0 w 4"/>
                  <a:gd name="T5" fmla="*/ 5 h 5"/>
                  <a:gd name="T6" fmla="*/ 4 w 4"/>
                  <a:gd name="T7" fmla="*/ 0 h 5"/>
                  <a:gd name="T8" fmla="*/ 0 60000 65536"/>
                  <a:gd name="T9" fmla="*/ 0 60000 65536"/>
                  <a:gd name="T10" fmla="*/ 0 60000 65536"/>
                  <a:gd name="T11" fmla="*/ 0 60000 65536"/>
                  <a:gd name="T12" fmla="*/ 0 w 4"/>
                  <a:gd name="T13" fmla="*/ 0 h 5"/>
                  <a:gd name="T14" fmla="*/ 4 w 4"/>
                  <a:gd name="T15" fmla="*/ 5 h 5"/>
                </a:gdLst>
                <a:ahLst/>
                <a:cxnLst>
                  <a:cxn ang="T8">
                    <a:pos x="T0" y="T1"/>
                  </a:cxn>
                  <a:cxn ang="T9">
                    <a:pos x="T2" y="T3"/>
                  </a:cxn>
                  <a:cxn ang="T10">
                    <a:pos x="T4" y="T5"/>
                  </a:cxn>
                  <a:cxn ang="T11">
                    <a:pos x="T6" y="T7"/>
                  </a:cxn>
                </a:cxnLst>
                <a:rect l="T12" t="T13" r="T14" b="T15"/>
                <a:pathLst>
                  <a:path w="4" h="5">
                    <a:moveTo>
                      <a:pt x="4" y="0"/>
                    </a:moveTo>
                    <a:lnTo>
                      <a:pt x="4" y="0"/>
                    </a:lnTo>
                    <a:lnTo>
                      <a:pt x="0" y="5"/>
                    </a:lnTo>
                    <a:lnTo>
                      <a:pt x="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15" name="Freeform 346"/>
              <p:cNvSpPr>
                <a:spLocks/>
              </p:cNvSpPr>
              <p:nvPr/>
            </p:nvSpPr>
            <p:spPr bwMode="auto">
              <a:xfrm>
                <a:off x="3240" y="1828"/>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16" name="Freeform 347"/>
              <p:cNvSpPr>
                <a:spLocks/>
              </p:cNvSpPr>
              <p:nvPr/>
            </p:nvSpPr>
            <p:spPr bwMode="auto">
              <a:xfrm>
                <a:off x="3231" y="1828"/>
                <a:ext cx="14" cy="43"/>
              </a:xfrm>
              <a:custGeom>
                <a:avLst/>
                <a:gdLst>
                  <a:gd name="T0" fmla="*/ 14 w 14"/>
                  <a:gd name="T1" fmla="*/ 43 h 43"/>
                  <a:gd name="T2" fmla="*/ 9 w 14"/>
                  <a:gd name="T3" fmla="*/ 0 h 43"/>
                  <a:gd name="T4" fmla="*/ 0 w 14"/>
                  <a:gd name="T5" fmla="*/ 5 h 43"/>
                  <a:gd name="T6" fmla="*/ 14 w 14"/>
                  <a:gd name="T7" fmla="*/ 43 h 43"/>
                  <a:gd name="T8" fmla="*/ 0 60000 65536"/>
                  <a:gd name="T9" fmla="*/ 0 60000 65536"/>
                  <a:gd name="T10" fmla="*/ 0 60000 65536"/>
                  <a:gd name="T11" fmla="*/ 0 60000 65536"/>
                  <a:gd name="T12" fmla="*/ 0 w 14"/>
                  <a:gd name="T13" fmla="*/ 0 h 43"/>
                  <a:gd name="T14" fmla="*/ 14 w 14"/>
                  <a:gd name="T15" fmla="*/ 43 h 43"/>
                </a:gdLst>
                <a:ahLst/>
                <a:cxnLst>
                  <a:cxn ang="T8">
                    <a:pos x="T0" y="T1"/>
                  </a:cxn>
                  <a:cxn ang="T9">
                    <a:pos x="T2" y="T3"/>
                  </a:cxn>
                  <a:cxn ang="T10">
                    <a:pos x="T4" y="T5"/>
                  </a:cxn>
                  <a:cxn ang="T11">
                    <a:pos x="T6" y="T7"/>
                  </a:cxn>
                </a:cxnLst>
                <a:rect l="T12" t="T13" r="T14" b="T15"/>
                <a:pathLst>
                  <a:path w="14" h="43">
                    <a:moveTo>
                      <a:pt x="14" y="43"/>
                    </a:moveTo>
                    <a:lnTo>
                      <a:pt x="9" y="0"/>
                    </a:lnTo>
                    <a:lnTo>
                      <a:pt x="0" y="5"/>
                    </a:lnTo>
                    <a:lnTo>
                      <a:pt x="14" y="4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17" name="Freeform 348"/>
              <p:cNvSpPr>
                <a:spLocks/>
              </p:cNvSpPr>
              <p:nvPr/>
            </p:nvSpPr>
            <p:spPr bwMode="auto">
              <a:xfrm>
                <a:off x="3240" y="1828"/>
                <a:ext cx="10" cy="43"/>
              </a:xfrm>
              <a:custGeom>
                <a:avLst/>
                <a:gdLst>
                  <a:gd name="T0" fmla="*/ 5 w 10"/>
                  <a:gd name="T1" fmla="*/ 43 h 43"/>
                  <a:gd name="T2" fmla="*/ 10 w 10"/>
                  <a:gd name="T3" fmla="*/ 43 h 43"/>
                  <a:gd name="T4" fmla="*/ 0 w 10"/>
                  <a:gd name="T5" fmla="*/ 0 h 43"/>
                  <a:gd name="T6" fmla="*/ 5 w 10"/>
                  <a:gd name="T7" fmla="*/ 43 h 43"/>
                  <a:gd name="T8" fmla="*/ 0 60000 65536"/>
                  <a:gd name="T9" fmla="*/ 0 60000 65536"/>
                  <a:gd name="T10" fmla="*/ 0 60000 65536"/>
                  <a:gd name="T11" fmla="*/ 0 60000 65536"/>
                  <a:gd name="T12" fmla="*/ 0 w 10"/>
                  <a:gd name="T13" fmla="*/ 0 h 43"/>
                  <a:gd name="T14" fmla="*/ 10 w 10"/>
                  <a:gd name="T15" fmla="*/ 43 h 43"/>
                </a:gdLst>
                <a:ahLst/>
                <a:cxnLst>
                  <a:cxn ang="T8">
                    <a:pos x="T0" y="T1"/>
                  </a:cxn>
                  <a:cxn ang="T9">
                    <a:pos x="T2" y="T3"/>
                  </a:cxn>
                  <a:cxn ang="T10">
                    <a:pos x="T4" y="T5"/>
                  </a:cxn>
                  <a:cxn ang="T11">
                    <a:pos x="T6" y="T7"/>
                  </a:cxn>
                </a:cxnLst>
                <a:rect l="T12" t="T13" r="T14" b="T15"/>
                <a:pathLst>
                  <a:path w="10" h="43">
                    <a:moveTo>
                      <a:pt x="5" y="43"/>
                    </a:moveTo>
                    <a:lnTo>
                      <a:pt x="10" y="43"/>
                    </a:lnTo>
                    <a:lnTo>
                      <a:pt x="0" y="0"/>
                    </a:lnTo>
                    <a:lnTo>
                      <a:pt x="5" y="4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18" name="Freeform 349"/>
              <p:cNvSpPr>
                <a:spLocks/>
              </p:cNvSpPr>
              <p:nvPr/>
            </p:nvSpPr>
            <p:spPr bwMode="auto">
              <a:xfrm>
                <a:off x="3250" y="1871"/>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19" name="Freeform 350"/>
              <p:cNvSpPr>
                <a:spLocks/>
              </p:cNvSpPr>
              <p:nvPr/>
            </p:nvSpPr>
            <p:spPr bwMode="auto">
              <a:xfrm>
                <a:off x="3250" y="1871"/>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20" name="Freeform 351"/>
              <p:cNvSpPr>
                <a:spLocks/>
              </p:cNvSpPr>
              <p:nvPr/>
            </p:nvSpPr>
            <p:spPr bwMode="auto">
              <a:xfrm>
                <a:off x="3245" y="1871"/>
                <a:ext cx="10" cy="44"/>
              </a:xfrm>
              <a:custGeom>
                <a:avLst/>
                <a:gdLst>
                  <a:gd name="T0" fmla="*/ 10 w 10"/>
                  <a:gd name="T1" fmla="*/ 44 h 44"/>
                  <a:gd name="T2" fmla="*/ 5 w 10"/>
                  <a:gd name="T3" fmla="*/ 0 h 44"/>
                  <a:gd name="T4" fmla="*/ 0 w 10"/>
                  <a:gd name="T5" fmla="*/ 0 h 44"/>
                  <a:gd name="T6" fmla="*/ 10 w 10"/>
                  <a:gd name="T7" fmla="*/ 44 h 44"/>
                  <a:gd name="T8" fmla="*/ 0 60000 65536"/>
                  <a:gd name="T9" fmla="*/ 0 60000 65536"/>
                  <a:gd name="T10" fmla="*/ 0 60000 65536"/>
                  <a:gd name="T11" fmla="*/ 0 60000 65536"/>
                  <a:gd name="T12" fmla="*/ 0 w 10"/>
                  <a:gd name="T13" fmla="*/ 0 h 44"/>
                  <a:gd name="T14" fmla="*/ 10 w 10"/>
                  <a:gd name="T15" fmla="*/ 44 h 44"/>
                </a:gdLst>
                <a:ahLst/>
                <a:cxnLst>
                  <a:cxn ang="T8">
                    <a:pos x="T0" y="T1"/>
                  </a:cxn>
                  <a:cxn ang="T9">
                    <a:pos x="T2" y="T3"/>
                  </a:cxn>
                  <a:cxn ang="T10">
                    <a:pos x="T4" y="T5"/>
                  </a:cxn>
                  <a:cxn ang="T11">
                    <a:pos x="T6" y="T7"/>
                  </a:cxn>
                </a:cxnLst>
                <a:rect l="T12" t="T13" r="T14" b="T15"/>
                <a:pathLst>
                  <a:path w="10" h="44">
                    <a:moveTo>
                      <a:pt x="10" y="44"/>
                    </a:moveTo>
                    <a:lnTo>
                      <a:pt x="5" y="0"/>
                    </a:lnTo>
                    <a:lnTo>
                      <a:pt x="0" y="0"/>
                    </a:lnTo>
                    <a:lnTo>
                      <a:pt x="10"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21" name="Freeform 352"/>
              <p:cNvSpPr>
                <a:spLocks/>
              </p:cNvSpPr>
              <p:nvPr/>
            </p:nvSpPr>
            <p:spPr bwMode="auto">
              <a:xfrm>
                <a:off x="3250" y="1871"/>
                <a:ext cx="15" cy="44"/>
              </a:xfrm>
              <a:custGeom>
                <a:avLst/>
                <a:gdLst>
                  <a:gd name="T0" fmla="*/ 5 w 15"/>
                  <a:gd name="T1" fmla="*/ 44 h 44"/>
                  <a:gd name="T2" fmla="*/ 15 w 15"/>
                  <a:gd name="T3" fmla="*/ 39 h 44"/>
                  <a:gd name="T4" fmla="*/ 0 w 15"/>
                  <a:gd name="T5" fmla="*/ 0 h 44"/>
                  <a:gd name="T6" fmla="*/ 5 w 15"/>
                  <a:gd name="T7" fmla="*/ 44 h 44"/>
                  <a:gd name="T8" fmla="*/ 0 60000 65536"/>
                  <a:gd name="T9" fmla="*/ 0 60000 65536"/>
                  <a:gd name="T10" fmla="*/ 0 60000 65536"/>
                  <a:gd name="T11" fmla="*/ 0 60000 65536"/>
                  <a:gd name="T12" fmla="*/ 0 w 15"/>
                  <a:gd name="T13" fmla="*/ 0 h 44"/>
                  <a:gd name="T14" fmla="*/ 15 w 15"/>
                  <a:gd name="T15" fmla="*/ 44 h 44"/>
                </a:gdLst>
                <a:ahLst/>
                <a:cxnLst>
                  <a:cxn ang="T8">
                    <a:pos x="T0" y="T1"/>
                  </a:cxn>
                  <a:cxn ang="T9">
                    <a:pos x="T2" y="T3"/>
                  </a:cxn>
                  <a:cxn ang="T10">
                    <a:pos x="T4" y="T5"/>
                  </a:cxn>
                  <a:cxn ang="T11">
                    <a:pos x="T6" y="T7"/>
                  </a:cxn>
                </a:cxnLst>
                <a:rect l="T12" t="T13" r="T14" b="T15"/>
                <a:pathLst>
                  <a:path w="15" h="44">
                    <a:moveTo>
                      <a:pt x="5" y="44"/>
                    </a:moveTo>
                    <a:lnTo>
                      <a:pt x="15" y="39"/>
                    </a:lnTo>
                    <a:lnTo>
                      <a:pt x="0" y="0"/>
                    </a:lnTo>
                    <a:lnTo>
                      <a:pt x="5"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22" name="Freeform 353"/>
              <p:cNvSpPr>
                <a:spLocks/>
              </p:cNvSpPr>
              <p:nvPr/>
            </p:nvSpPr>
            <p:spPr bwMode="auto">
              <a:xfrm>
                <a:off x="3260" y="1910"/>
                <a:ext cx="5" cy="5"/>
              </a:xfrm>
              <a:custGeom>
                <a:avLst/>
                <a:gdLst>
                  <a:gd name="T0" fmla="*/ 0 w 5"/>
                  <a:gd name="T1" fmla="*/ 5 h 5"/>
                  <a:gd name="T2" fmla="*/ 5 w 5"/>
                  <a:gd name="T3" fmla="*/ 0 h 5"/>
                  <a:gd name="T4" fmla="*/ 5 w 5"/>
                  <a:gd name="T5" fmla="*/ 0 h 5"/>
                  <a:gd name="T6" fmla="*/ 0 w 5"/>
                  <a:gd name="T7" fmla="*/ 5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0" y="5"/>
                    </a:move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23" name="Freeform 354"/>
              <p:cNvSpPr>
                <a:spLocks/>
              </p:cNvSpPr>
              <p:nvPr/>
            </p:nvSpPr>
            <p:spPr bwMode="auto">
              <a:xfrm>
                <a:off x="3260" y="1910"/>
                <a:ext cx="5" cy="5"/>
              </a:xfrm>
              <a:custGeom>
                <a:avLst/>
                <a:gdLst>
                  <a:gd name="T0" fmla="*/ 0 w 5"/>
                  <a:gd name="T1" fmla="*/ 5 h 5"/>
                  <a:gd name="T2" fmla="*/ 5 w 5"/>
                  <a:gd name="T3" fmla="*/ 0 h 5"/>
                  <a:gd name="T4" fmla="*/ 5 w 5"/>
                  <a:gd name="T5" fmla="*/ 0 h 5"/>
                  <a:gd name="T6" fmla="*/ 0 w 5"/>
                  <a:gd name="T7" fmla="*/ 5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0" y="5"/>
                    </a:move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24" name="Freeform 355"/>
              <p:cNvSpPr>
                <a:spLocks/>
              </p:cNvSpPr>
              <p:nvPr/>
            </p:nvSpPr>
            <p:spPr bwMode="auto">
              <a:xfrm>
                <a:off x="3255" y="1910"/>
                <a:ext cx="14" cy="48"/>
              </a:xfrm>
              <a:custGeom>
                <a:avLst/>
                <a:gdLst>
                  <a:gd name="T0" fmla="*/ 14 w 14"/>
                  <a:gd name="T1" fmla="*/ 48 h 48"/>
                  <a:gd name="T2" fmla="*/ 10 w 14"/>
                  <a:gd name="T3" fmla="*/ 0 h 48"/>
                  <a:gd name="T4" fmla="*/ 0 w 14"/>
                  <a:gd name="T5" fmla="*/ 5 h 48"/>
                  <a:gd name="T6" fmla="*/ 14 w 14"/>
                  <a:gd name="T7" fmla="*/ 48 h 48"/>
                  <a:gd name="T8" fmla="*/ 0 60000 65536"/>
                  <a:gd name="T9" fmla="*/ 0 60000 65536"/>
                  <a:gd name="T10" fmla="*/ 0 60000 65536"/>
                  <a:gd name="T11" fmla="*/ 0 60000 65536"/>
                  <a:gd name="T12" fmla="*/ 0 w 14"/>
                  <a:gd name="T13" fmla="*/ 0 h 48"/>
                  <a:gd name="T14" fmla="*/ 14 w 14"/>
                  <a:gd name="T15" fmla="*/ 48 h 48"/>
                </a:gdLst>
                <a:ahLst/>
                <a:cxnLst>
                  <a:cxn ang="T8">
                    <a:pos x="T0" y="T1"/>
                  </a:cxn>
                  <a:cxn ang="T9">
                    <a:pos x="T2" y="T3"/>
                  </a:cxn>
                  <a:cxn ang="T10">
                    <a:pos x="T4" y="T5"/>
                  </a:cxn>
                  <a:cxn ang="T11">
                    <a:pos x="T6" y="T7"/>
                  </a:cxn>
                </a:cxnLst>
                <a:rect l="T12" t="T13" r="T14" b="T15"/>
                <a:pathLst>
                  <a:path w="14" h="48">
                    <a:moveTo>
                      <a:pt x="14" y="48"/>
                    </a:moveTo>
                    <a:lnTo>
                      <a:pt x="10" y="0"/>
                    </a:lnTo>
                    <a:lnTo>
                      <a:pt x="0" y="5"/>
                    </a:lnTo>
                    <a:lnTo>
                      <a:pt x="14"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25" name="Freeform 356"/>
              <p:cNvSpPr>
                <a:spLocks/>
              </p:cNvSpPr>
              <p:nvPr/>
            </p:nvSpPr>
            <p:spPr bwMode="auto">
              <a:xfrm>
                <a:off x="3265" y="1910"/>
                <a:ext cx="14" cy="48"/>
              </a:xfrm>
              <a:custGeom>
                <a:avLst/>
                <a:gdLst>
                  <a:gd name="T0" fmla="*/ 4 w 14"/>
                  <a:gd name="T1" fmla="*/ 48 h 48"/>
                  <a:gd name="T2" fmla="*/ 14 w 14"/>
                  <a:gd name="T3" fmla="*/ 48 h 48"/>
                  <a:gd name="T4" fmla="*/ 0 w 14"/>
                  <a:gd name="T5" fmla="*/ 0 h 48"/>
                  <a:gd name="T6" fmla="*/ 4 w 14"/>
                  <a:gd name="T7" fmla="*/ 48 h 48"/>
                  <a:gd name="T8" fmla="*/ 0 60000 65536"/>
                  <a:gd name="T9" fmla="*/ 0 60000 65536"/>
                  <a:gd name="T10" fmla="*/ 0 60000 65536"/>
                  <a:gd name="T11" fmla="*/ 0 60000 65536"/>
                  <a:gd name="T12" fmla="*/ 0 w 14"/>
                  <a:gd name="T13" fmla="*/ 0 h 48"/>
                  <a:gd name="T14" fmla="*/ 14 w 14"/>
                  <a:gd name="T15" fmla="*/ 48 h 48"/>
                </a:gdLst>
                <a:ahLst/>
                <a:cxnLst>
                  <a:cxn ang="T8">
                    <a:pos x="T0" y="T1"/>
                  </a:cxn>
                  <a:cxn ang="T9">
                    <a:pos x="T2" y="T3"/>
                  </a:cxn>
                  <a:cxn ang="T10">
                    <a:pos x="T4" y="T5"/>
                  </a:cxn>
                  <a:cxn ang="T11">
                    <a:pos x="T6" y="T7"/>
                  </a:cxn>
                </a:cxnLst>
                <a:rect l="T12" t="T13" r="T14" b="T15"/>
                <a:pathLst>
                  <a:path w="14" h="48">
                    <a:moveTo>
                      <a:pt x="4" y="48"/>
                    </a:moveTo>
                    <a:lnTo>
                      <a:pt x="14" y="48"/>
                    </a:lnTo>
                    <a:lnTo>
                      <a:pt x="0" y="0"/>
                    </a:lnTo>
                    <a:lnTo>
                      <a:pt x="4"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5026" name="Freeform 357"/>
              <p:cNvSpPr>
                <a:spLocks/>
              </p:cNvSpPr>
              <p:nvPr/>
            </p:nvSpPr>
            <p:spPr bwMode="auto">
              <a:xfrm>
                <a:off x="3274" y="1958"/>
                <a:ext cx="5" cy="1"/>
              </a:xfrm>
              <a:custGeom>
                <a:avLst/>
                <a:gdLst>
                  <a:gd name="T0" fmla="*/ 5 w 5"/>
                  <a:gd name="T1" fmla="*/ 0 h 1"/>
                  <a:gd name="T2" fmla="*/ 5 w 5"/>
                  <a:gd name="T3" fmla="*/ 0 h 1"/>
                  <a:gd name="T4" fmla="*/ 0 w 5"/>
                  <a:gd name="T5" fmla="*/ 0 h 1"/>
                  <a:gd name="T6" fmla="*/ 5 w 5"/>
                  <a:gd name="T7" fmla="*/ 0 h 1"/>
                  <a:gd name="T8" fmla="*/ 0 60000 65536"/>
                  <a:gd name="T9" fmla="*/ 0 60000 65536"/>
                  <a:gd name="T10" fmla="*/ 0 60000 65536"/>
                  <a:gd name="T11" fmla="*/ 0 60000 65536"/>
                  <a:gd name="T12" fmla="*/ 0 w 5"/>
                  <a:gd name="T13" fmla="*/ 0 h 1"/>
                  <a:gd name="T14" fmla="*/ 5 w 5"/>
                  <a:gd name="T15" fmla="*/ 1 h 1"/>
                </a:gdLst>
                <a:ahLst/>
                <a:cxnLst>
                  <a:cxn ang="T8">
                    <a:pos x="T0" y="T1"/>
                  </a:cxn>
                  <a:cxn ang="T9">
                    <a:pos x="T2" y="T3"/>
                  </a:cxn>
                  <a:cxn ang="T10">
                    <a:pos x="T4" y="T5"/>
                  </a:cxn>
                  <a:cxn ang="T11">
                    <a:pos x="T6" y="T7"/>
                  </a:cxn>
                </a:cxnLst>
                <a:rect l="T12" t="T13" r="T14" b="T15"/>
                <a:pathLst>
                  <a:path w="5" h="1">
                    <a:moveTo>
                      <a:pt x="5" y="0"/>
                    </a:moveTo>
                    <a:lnTo>
                      <a:pt x="5" y="0"/>
                    </a:lnTo>
                    <a:lnTo>
                      <a:pt x="0" y="0"/>
                    </a:lnTo>
                    <a:lnTo>
                      <a:pt x="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64678" name="Freeform 358"/>
            <p:cNvSpPr>
              <a:spLocks/>
            </p:cNvSpPr>
            <p:nvPr/>
          </p:nvSpPr>
          <p:spPr bwMode="auto">
            <a:xfrm>
              <a:off x="3117" y="2182"/>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79" name="Freeform 359"/>
            <p:cNvSpPr>
              <a:spLocks/>
            </p:cNvSpPr>
            <p:nvPr/>
          </p:nvSpPr>
          <p:spPr bwMode="auto">
            <a:xfrm>
              <a:off x="3104" y="2182"/>
              <a:ext cx="19" cy="65"/>
            </a:xfrm>
            <a:custGeom>
              <a:avLst/>
              <a:gdLst>
                <a:gd name="T0" fmla="*/ 24 w 15"/>
                <a:gd name="T1" fmla="*/ 86 h 49"/>
                <a:gd name="T2" fmla="*/ 16 w 15"/>
                <a:gd name="T3" fmla="*/ 0 h 49"/>
                <a:gd name="T4" fmla="*/ 0 w 15"/>
                <a:gd name="T5" fmla="*/ 0 h 49"/>
                <a:gd name="T6" fmla="*/ 24 w 15"/>
                <a:gd name="T7" fmla="*/ 86 h 49"/>
                <a:gd name="T8" fmla="*/ 0 60000 65536"/>
                <a:gd name="T9" fmla="*/ 0 60000 65536"/>
                <a:gd name="T10" fmla="*/ 0 60000 65536"/>
                <a:gd name="T11" fmla="*/ 0 60000 65536"/>
                <a:gd name="T12" fmla="*/ 0 w 15"/>
                <a:gd name="T13" fmla="*/ 0 h 49"/>
                <a:gd name="T14" fmla="*/ 15 w 15"/>
                <a:gd name="T15" fmla="*/ 49 h 49"/>
              </a:gdLst>
              <a:ahLst/>
              <a:cxnLst>
                <a:cxn ang="T8">
                  <a:pos x="T0" y="T1"/>
                </a:cxn>
                <a:cxn ang="T9">
                  <a:pos x="T2" y="T3"/>
                </a:cxn>
                <a:cxn ang="T10">
                  <a:pos x="T4" y="T5"/>
                </a:cxn>
                <a:cxn ang="T11">
                  <a:pos x="T6" y="T7"/>
                </a:cxn>
              </a:cxnLst>
              <a:rect l="T12" t="T13" r="T14" b="T15"/>
              <a:pathLst>
                <a:path w="15" h="49">
                  <a:moveTo>
                    <a:pt x="15" y="49"/>
                  </a:moveTo>
                  <a:lnTo>
                    <a:pt x="10" y="0"/>
                  </a:lnTo>
                  <a:lnTo>
                    <a:pt x="0" y="0"/>
                  </a:lnTo>
                  <a:lnTo>
                    <a:pt x="15"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80" name="Freeform 360"/>
            <p:cNvSpPr>
              <a:spLocks/>
            </p:cNvSpPr>
            <p:nvPr/>
          </p:nvSpPr>
          <p:spPr bwMode="auto">
            <a:xfrm>
              <a:off x="3117" y="2182"/>
              <a:ext cx="12" cy="65"/>
            </a:xfrm>
            <a:custGeom>
              <a:avLst/>
              <a:gdLst>
                <a:gd name="T0" fmla="*/ 7 w 10"/>
                <a:gd name="T1" fmla="*/ 86 h 49"/>
                <a:gd name="T2" fmla="*/ 14 w 10"/>
                <a:gd name="T3" fmla="*/ 77 h 49"/>
                <a:gd name="T4" fmla="*/ 0 w 10"/>
                <a:gd name="T5" fmla="*/ 0 h 49"/>
                <a:gd name="T6" fmla="*/ 7 w 10"/>
                <a:gd name="T7" fmla="*/ 86 h 49"/>
                <a:gd name="T8" fmla="*/ 0 60000 65536"/>
                <a:gd name="T9" fmla="*/ 0 60000 65536"/>
                <a:gd name="T10" fmla="*/ 0 60000 65536"/>
                <a:gd name="T11" fmla="*/ 0 60000 65536"/>
                <a:gd name="T12" fmla="*/ 0 w 10"/>
                <a:gd name="T13" fmla="*/ 0 h 49"/>
                <a:gd name="T14" fmla="*/ 10 w 10"/>
                <a:gd name="T15" fmla="*/ 49 h 49"/>
              </a:gdLst>
              <a:ahLst/>
              <a:cxnLst>
                <a:cxn ang="T8">
                  <a:pos x="T0" y="T1"/>
                </a:cxn>
                <a:cxn ang="T9">
                  <a:pos x="T2" y="T3"/>
                </a:cxn>
                <a:cxn ang="T10">
                  <a:pos x="T4" y="T5"/>
                </a:cxn>
                <a:cxn ang="T11">
                  <a:pos x="T6" y="T7"/>
                </a:cxn>
              </a:cxnLst>
              <a:rect l="T12" t="T13" r="T14" b="T15"/>
              <a:pathLst>
                <a:path w="10" h="49">
                  <a:moveTo>
                    <a:pt x="5" y="49"/>
                  </a:moveTo>
                  <a:lnTo>
                    <a:pt x="10" y="44"/>
                  </a:lnTo>
                  <a:lnTo>
                    <a:pt x="0" y="0"/>
                  </a:lnTo>
                  <a:lnTo>
                    <a:pt x="5"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81" name="Freeform 361"/>
            <p:cNvSpPr>
              <a:spLocks/>
            </p:cNvSpPr>
            <p:nvPr/>
          </p:nvSpPr>
          <p:spPr bwMode="auto">
            <a:xfrm>
              <a:off x="3129" y="2241"/>
              <a:ext cx="1" cy="6"/>
            </a:xfrm>
            <a:custGeom>
              <a:avLst/>
              <a:gdLst>
                <a:gd name="T0" fmla="*/ 0 w 1"/>
                <a:gd name="T1" fmla="*/ 0 h 5"/>
                <a:gd name="T2" fmla="*/ 0 w 1"/>
                <a:gd name="T3" fmla="*/ 0 h 5"/>
                <a:gd name="T4" fmla="*/ 0 w 1"/>
                <a:gd name="T5" fmla="*/ 7 h 5"/>
                <a:gd name="T6" fmla="*/ 0 w 1"/>
                <a:gd name="T7" fmla="*/ 0 h 5"/>
                <a:gd name="T8" fmla="*/ 0 60000 65536"/>
                <a:gd name="T9" fmla="*/ 0 60000 65536"/>
                <a:gd name="T10" fmla="*/ 0 60000 65536"/>
                <a:gd name="T11" fmla="*/ 0 60000 65536"/>
                <a:gd name="T12" fmla="*/ 0 w 1"/>
                <a:gd name="T13" fmla="*/ 0 h 5"/>
                <a:gd name="T14" fmla="*/ 1 w 1"/>
                <a:gd name="T15" fmla="*/ 5 h 5"/>
              </a:gdLst>
              <a:ahLst/>
              <a:cxnLst>
                <a:cxn ang="T8">
                  <a:pos x="T0" y="T1"/>
                </a:cxn>
                <a:cxn ang="T9">
                  <a:pos x="T2" y="T3"/>
                </a:cxn>
                <a:cxn ang="T10">
                  <a:pos x="T4" y="T5"/>
                </a:cxn>
                <a:cxn ang="T11">
                  <a:pos x="T6" y="T7"/>
                </a:cxn>
              </a:cxnLst>
              <a:rect l="T12" t="T13" r="T14" b="T15"/>
              <a:pathLst>
                <a:path w="1" h="5">
                  <a:moveTo>
                    <a:pt x="0" y="0"/>
                  </a:moveTo>
                  <a:lnTo>
                    <a:pt x="0" y="0"/>
                  </a:lnTo>
                  <a:lnTo>
                    <a:pt x="0"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82" name="Freeform 362"/>
            <p:cNvSpPr>
              <a:spLocks/>
            </p:cNvSpPr>
            <p:nvPr/>
          </p:nvSpPr>
          <p:spPr bwMode="auto">
            <a:xfrm>
              <a:off x="3129" y="2241"/>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83" name="Freeform 363"/>
            <p:cNvSpPr>
              <a:spLocks/>
            </p:cNvSpPr>
            <p:nvPr/>
          </p:nvSpPr>
          <p:spPr bwMode="auto">
            <a:xfrm>
              <a:off x="3123" y="2241"/>
              <a:ext cx="12" cy="63"/>
            </a:xfrm>
            <a:custGeom>
              <a:avLst/>
              <a:gdLst>
                <a:gd name="T0" fmla="*/ 14 w 10"/>
                <a:gd name="T1" fmla="*/ 83 h 48"/>
                <a:gd name="T2" fmla="*/ 7 w 10"/>
                <a:gd name="T3" fmla="*/ 0 h 48"/>
                <a:gd name="T4" fmla="*/ 0 w 10"/>
                <a:gd name="T5" fmla="*/ 9 h 48"/>
                <a:gd name="T6" fmla="*/ 14 w 10"/>
                <a:gd name="T7" fmla="*/ 83 h 48"/>
                <a:gd name="T8" fmla="*/ 0 60000 65536"/>
                <a:gd name="T9" fmla="*/ 0 60000 65536"/>
                <a:gd name="T10" fmla="*/ 0 60000 65536"/>
                <a:gd name="T11" fmla="*/ 0 60000 65536"/>
                <a:gd name="T12" fmla="*/ 0 w 10"/>
                <a:gd name="T13" fmla="*/ 0 h 48"/>
                <a:gd name="T14" fmla="*/ 10 w 10"/>
                <a:gd name="T15" fmla="*/ 48 h 48"/>
              </a:gdLst>
              <a:ahLst/>
              <a:cxnLst>
                <a:cxn ang="T8">
                  <a:pos x="T0" y="T1"/>
                </a:cxn>
                <a:cxn ang="T9">
                  <a:pos x="T2" y="T3"/>
                </a:cxn>
                <a:cxn ang="T10">
                  <a:pos x="T4" y="T5"/>
                </a:cxn>
                <a:cxn ang="T11">
                  <a:pos x="T6" y="T7"/>
                </a:cxn>
              </a:cxnLst>
              <a:rect l="T12" t="T13" r="T14" b="T15"/>
              <a:pathLst>
                <a:path w="10" h="48">
                  <a:moveTo>
                    <a:pt x="10" y="48"/>
                  </a:moveTo>
                  <a:lnTo>
                    <a:pt x="5" y="0"/>
                  </a:lnTo>
                  <a:lnTo>
                    <a:pt x="0" y="5"/>
                  </a:lnTo>
                  <a:lnTo>
                    <a:pt x="10"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84" name="Freeform 364"/>
            <p:cNvSpPr>
              <a:spLocks/>
            </p:cNvSpPr>
            <p:nvPr/>
          </p:nvSpPr>
          <p:spPr bwMode="auto">
            <a:xfrm>
              <a:off x="3129" y="2241"/>
              <a:ext cx="17" cy="63"/>
            </a:xfrm>
            <a:custGeom>
              <a:avLst/>
              <a:gdLst>
                <a:gd name="T0" fmla="*/ 7 w 14"/>
                <a:gd name="T1" fmla="*/ 83 h 48"/>
                <a:gd name="T2" fmla="*/ 21 w 14"/>
                <a:gd name="T3" fmla="*/ 83 h 48"/>
                <a:gd name="T4" fmla="*/ 0 w 14"/>
                <a:gd name="T5" fmla="*/ 0 h 48"/>
                <a:gd name="T6" fmla="*/ 7 w 14"/>
                <a:gd name="T7" fmla="*/ 83 h 48"/>
                <a:gd name="T8" fmla="*/ 0 60000 65536"/>
                <a:gd name="T9" fmla="*/ 0 60000 65536"/>
                <a:gd name="T10" fmla="*/ 0 60000 65536"/>
                <a:gd name="T11" fmla="*/ 0 60000 65536"/>
                <a:gd name="T12" fmla="*/ 0 w 14"/>
                <a:gd name="T13" fmla="*/ 0 h 48"/>
                <a:gd name="T14" fmla="*/ 14 w 14"/>
                <a:gd name="T15" fmla="*/ 48 h 48"/>
              </a:gdLst>
              <a:ahLst/>
              <a:cxnLst>
                <a:cxn ang="T8">
                  <a:pos x="T0" y="T1"/>
                </a:cxn>
                <a:cxn ang="T9">
                  <a:pos x="T2" y="T3"/>
                </a:cxn>
                <a:cxn ang="T10">
                  <a:pos x="T4" y="T5"/>
                </a:cxn>
                <a:cxn ang="T11">
                  <a:pos x="T6" y="T7"/>
                </a:cxn>
              </a:cxnLst>
              <a:rect l="T12" t="T13" r="T14" b="T15"/>
              <a:pathLst>
                <a:path w="14" h="48">
                  <a:moveTo>
                    <a:pt x="5" y="48"/>
                  </a:moveTo>
                  <a:lnTo>
                    <a:pt x="14" y="48"/>
                  </a:lnTo>
                  <a:lnTo>
                    <a:pt x="0" y="0"/>
                  </a:lnTo>
                  <a:lnTo>
                    <a:pt x="5"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85" name="Freeform 365"/>
            <p:cNvSpPr>
              <a:spLocks/>
            </p:cNvSpPr>
            <p:nvPr/>
          </p:nvSpPr>
          <p:spPr bwMode="auto">
            <a:xfrm>
              <a:off x="3140" y="2304"/>
              <a:ext cx="6" cy="7"/>
            </a:xfrm>
            <a:custGeom>
              <a:avLst/>
              <a:gdLst>
                <a:gd name="T0" fmla="*/ 0 w 5"/>
                <a:gd name="T1" fmla="*/ 10 h 5"/>
                <a:gd name="T2" fmla="*/ 7 w 5"/>
                <a:gd name="T3" fmla="*/ 0 h 5"/>
                <a:gd name="T4" fmla="*/ 7 w 5"/>
                <a:gd name="T5" fmla="*/ 0 h 5"/>
                <a:gd name="T6" fmla="*/ 0 w 5"/>
                <a:gd name="T7" fmla="*/ 10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0" y="5"/>
                  </a:move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86" name="Freeform 366"/>
            <p:cNvSpPr>
              <a:spLocks/>
            </p:cNvSpPr>
            <p:nvPr/>
          </p:nvSpPr>
          <p:spPr bwMode="auto">
            <a:xfrm>
              <a:off x="3140" y="2304"/>
              <a:ext cx="6" cy="7"/>
            </a:xfrm>
            <a:custGeom>
              <a:avLst/>
              <a:gdLst>
                <a:gd name="T0" fmla="*/ 0 w 5"/>
                <a:gd name="T1" fmla="*/ 10 h 5"/>
                <a:gd name="T2" fmla="*/ 7 w 5"/>
                <a:gd name="T3" fmla="*/ 0 h 5"/>
                <a:gd name="T4" fmla="*/ 7 w 5"/>
                <a:gd name="T5" fmla="*/ 0 h 5"/>
                <a:gd name="T6" fmla="*/ 0 w 5"/>
                <a:gd name="T7" fmla="*/ 10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0" y="5"/>
                  </a:move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87" name="Freeform 367"/>
            <p:cNvSpPr>
              <a:spLocks/>
            </p:cNvSpPr>
            <p:nvPr/>
          </p:nvSpPr>
          <p:spPr bwMode="auto">
            <a:xfrm>
              <a:off x="3135" y="2304"/>
              <a:ext cx="17" cy="66"/>
            </a:xfrm>
            <a:custGeom>
              <a:avLst/>
              <a:gdLst>
                <a:gd name="T0" fmla="*/ 21 w 14"/>
                <a:gd name="T1" fmla="*/ 89 h 49"/>
                <a:gd name="T2" fmla="*/ 13 w 14"/>
                <a:gd name="T3" fmla="*/ 0 h 49"/>
                <a:gd name="T4" fmla="*/ 0 w 14"/>
                <a:gd name="T5" fmla="*/ 0 h 49"/>
                <a:gd name="T6" fmla="*/ 21 w 14"/>
                <a:gd name="T7" fmla="*/ 89 h 49"/>
                <a:gd name="T8" fmla="*/ 0 60000 65536"/>
                <a:gd name="T9" fmla="*/ 0 60000 65536"/>
                <a:gd name="T10" fmla="*/ 0 60000 65536"/>
                <a:gd name="T11" fmla="*/ 0 60000 65536"/>
                <a:gd name="T12" fmla="*/ 0 w 14"/>
                <a:gd name="T13" fmla="*/ 0 h 49"/>
                <a:gd name="T14" fmla="*/ 14 w 14"/>
                <a:gd name="T15" fmla="*/ 49 h 49"/>
              </a:gdLst>
              <a:ahLst/>
              <a:cxnLst>
                <a:cxn ang="T8">
                  <a:pos x="T0" y="T1"/>
                </a:cxn>
                <a:cxn ang="T9">
                  <a:pos x="T2" y="T3"/>
                </a:cxn>
                <a:cxn ang="T10">
                  <a:pos x="T4" y="T5"/>
                </a:cxn>
                <a:cxn ang="T11">
                  <a:pos x="T6" y="T7"/>
                </a:cxn>
              </a:cxnLst>
              <a:rect l="T12" t="T13" r="T14" b="T15"/>
              <a:pathLst>
                <a:path w="14" h="49">
                  <a:moveTo>
                    <a:pt x="14" y="49"/>
                  </a:moveTo>
                  <a:lnTo>
                    <a:pt x="9" y="0"/>
                  </a:lnTo>
                  <a:lnTo>
                    <a:pt x="0" y="0"/>
                  </a:lnTo>
                  <a:lnTo>
                    <a:pt x="14"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88" name="Freeform 368"/>
            <p:cNvSpPr>
              <a:spLocks/>
            </p:cNvSpPr>
            <p:nvPr/>
          </p:nvSpPr>
          <p:spPr bwMode="auto">
            <a:xfrm>
              <a:off x="3146" y="2304"/>
              <a:ext cx="19" cy="66"/>
            </a:xfrm>
            <a:custGeom>
              <a:avLst/>
              <a:gdLst>
                <a:gd name="T0" fmla="*/ 8 w 15"/>
                <a:gd name="T1" fmla="*/ 89 h 49"/>
                <a:gd name="T2" fmla="*/ 24 w 15"/>
                <a:gd name="T3" fmla="*/ 89 h 49"/>
                <a:gd name="T4" fmla="*/ 0 w 15"/>
                <a:gd name="T5" fmla="*/ 0 h 49"/>
                <a:gd name="T6" fmla="*/ 8 w 15"/>
                <a:gd name="T7" fmla="*/ 89 h 49"/>
                <a:gd name="T8" fmla="*/ 0 60000 65536"/>
                <a:gd name="T9" fmla="*/ 0 60000 65536"/>
                <a:gd name="T10" fmla="*/ 0 60000 65536"/>
                <a:gd name="T11" fmla="*/ 0 60000 65536"/>
                <a:gd name="T12" fmla="*/ 0 w 15"/>
                <a:gd name="T13" fmla="*/ 0 h 49"/>
                <a:gd name="T14" fmla="*/ 15 w 15"/>
                <a:gd name="T15" fmla="*/ 49 h 49"/>
              </a:gdLst>
              <a:ahLst/>
              <a:cxnLst>
                <a:cxn ang="T8">
                  <a:pos x="T0" y="T1"/>
                </a:cxn>
                <a:cxn ang="T9">
                  <a:pos x="T2" y="T3"/>
                </a:cxn>
                <a:cxn ang="T10">
                  <a:pos x="T4" y="T5"/>
                </a:cxn>
                <a:cxn ang="T11">
                  <a:pos x="T6" y="T7"/>
                </a:cxn>
              </a:cxnLst>
              <a:rect l="T12" t="T13" r="T14" b="T15"/>
              <a:pathLst>
                <a:path w="15" h="49">
                  <a:moveTo>
                    <a:pt x="5" y="49"/>
                  </a:moveTo>
                  <a:lnTo>
                    <a:pt x="15" y="49"/>
                  </a:lnTo>
                  <a:lnTo>
                    <a:pt x="0" y="0"/>
                  </a:lnTo>
                  <a:lnTo>
                    <a:pt x="5"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89" name="Freeform 369"/>
            <p:cNvSpPr>
              <a:spLocks/>
            </p:cNvSpPr>
            <p:nvPr/>
          </p:nvSpPr>
          <p:spPr bwMode="auto">
            <a:xfrm>
              <a:off x="3159" y="2370"/>
              <a:ext cx="6" cy="1"/>
            </a:xfrm>
            <a:custGeom>
              <a:avLst/>
              <a:gdLst>
                <a:gd name="T0" fmla="*/ 7 w 5"/>
                <a:gd name="T1" fmla="*/ 0 h 1"/>
                <a:gd name="T2" fmla="*/ 7 w 5"/>
                <a:gd name="T3" fmla="*/ 0 h 1"/>
                <a:gd name="T4" fmla="*/ 0 w 5"/>
                <a:gd name="T5" fmla="*/ 0 h 1"/>
                <a:gd name="T6" fmla="*/ 7 w 5"/>
                <a:gd name="T7" fmla="*/ 0 h 1"/>
                <a:gd name="T8" fmla="*/ 0 60000 65536"/>
                <a:gd name="T9" fmla="*/ 0 60000 65536"/>
                <a:gd name="T10" fmla="*/ 0 60000 65536"/>
                <a:gd name="T11" fmla="*/ 0 60000 65536"/>
                <a:gd name="T12" fmla="*/ 0 w 5"/>
                <a:gd name="T13" fmla="*/ 0 h 1"/>
                <a:gd name="T14" fmla="*/ 5 w 5"/>
                <a:gd name="T15" fmla="*/ 1 h 1"/>
              </a:gdLst>
              <a:ahLst/>
              <a:cxnLst>
                <a:cxn ang="T8">
                  <a:pos x="T0" y="T1"/>
                </a:cxn>
                <a:cxn ang="T9">
                  <a:pos x="T2" y="T3"/>
                </a:cxn>
                <a:cxn ang="T10">
                  <a:pos x="T4" y="T5"/>
                </a:cxn>
                <a:cxn ang="T11">
                  <a:pos x="T6" y="T7"/>
                </a:cxn>
              </a:cxnLst>
              <a:rect l="T12" t="T13" r="T14" b="T15"/>
              <a:pathLst>
                <a:path w="5" h="1">
                  <a:moveTo>
                    <a:pt x="5" y="0"/>
                  </a:moveTo>
                  <a:lnTo>
                    <a:pt x="5" y="0"/>
                  </a:lnTo>
                  <a:lnTo>
                    <a:pt x="0" y="0"/>
                  </a:lnTo>
                  <a:lnTo>
                    <a:pt x="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90" name="Freeform 370"/>
            <p:cNvSpPr>
              <a:spLocks/>
            </p:cNvSpPr>
            <p:nvPr/>
          </p:nvSpPr>
          <p:spPr bwMode="auto">
            <a:xfrm>
              <a:off x="3165" y="2370"/>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91" name="Freeform 371"/>
            <p:cNvSpPr>
              <a:spLocks/>
            </p:cNvSpPr>
            <p:nvPr/>
          </p:nvSpPr>
          <p:spPr bwMode="auto">
            <a:xfrm>
              <a:off x="3152" y="2370"/>
              <a:ext cx="19" cy="63"/>
            </a:xfrm>
            <a:custGeom>
              <a:avLst/>
              <a:gdLst>
                <a:gd name="T0" fmla="*/ 24 w 15"/>
                <a:gd name="T1" fmla="*/ 83 h 48"/>
                <a:gd name="T2" fmla="*/ 16 w 15"/>
                <a:gd name="T3" fmla="*/ 0 h 48"/>
                <a:gd name="T4" fmla="*/ 0 w 15"/>
                <a:gd name="T5" fmla="*/ 0 h 48"/>
                <a:gd name="T6" fmla="*/ 24 w 15"/>
                <a:gd name="T7" fmla="*/ 83 h 48"/>
                <a:gd name="T8" fmla="*/ 0 60000 65536"/>
                <a:gd name="T9" fmla="*/ 0 60000 65536"/>
                <a:gd name="T10" fmla="*/ 0 60000 65536"/>
                <a:gd name="T11" fmla="*/ 0 60000 65536"/>
                <a:gd name="T12" fmla="*/ 0 w 15"/>
                <a:gd name="T13" fmla="*/ 0 h 48"/>
                <a:gd name="T14" fmla="*/ 15 w 15"/>
                <a:gd name="T15" fmla="*/ 48 h 48"/>
              </a:gdLst>
              <a:ahLst/>
              <a:cxnLst>
                <a:cxn ang="T8">
                  <a:pos x="T0" y="T1"/>
                </a:cxn>
                <a:cxn ang="T9">
                  <a:pos x="T2" y="T3"/>
                </a:cxn>
                <a:cxn ang="T10">
                  <a:pos x="T4" y="T5"/>
                </a:cxn>
                <a:cxn ang="T11">
                  <a:pos x="T6" y="T7"/>
                </a:cxn>
              </a:cxnLst>
              <a:rect l="T12" t="T13" r="T14" b="T15"/>
              <a:pathLst>
                <a:path w="15" h="48">
                  <a:moveTo>
                    <a:pt x="15" y="48"/>
                  </a:moveTo>
                  <a:lnTo>
                    <a:pt x="10" y="0"/>
                  </a:lnTo>
                  <a:lnTo>
                    <a:pt x="0" y="0"/>
                  </a:lnTo>
                  <a:lnTo>
                    <a:pt x="15"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92" name="Freeform 372"/>
            <p:cNvSpPr>
              <a:spLocks/>
            </p:cNvSpPr>
            <p:nvPr/>
          </p:nvSpPr>
          <p:spPr bwMode="auto">
            <a:xfrm>
              <a:off x="3165" y="2370"/>
              <a:ext cx="17" cy="63"/>
            </a:xfrm>
            <a:custGeom>
              <a:avLst/>
              <a:gdLst>
                <a:gd name="T0" fmla="*/ 7 w 14"/>
                <a:gd name="T1" fmla="*/ 83 h 48"/>
                <a:gd name="T2" fmla="*/ 21 w 14"/>
                <a:gd name="T3" fmla="*/ 73 h 48"/>
                <a:gd name="T4" fmla="*/ 0 w 14"/>
                <a:gd name="T5" fmla="*/ 0 h 48"/>
                <a:gd name="T6" fmla="*/ 7 w 14"/>
                <a:gd name="T7" fmla="*/ 83 h 48"/>
                <a:gd name="T8" fmla="*/ 0 60000 65536"/>
                <a:gd name="T9" fmla="*/ 0 60000 65536"/>
                <a:gd name="T10" fmla="*/ 0 60000 65536"/>
                <a:gd name="T11" fmla="*/ 0 60000 65536"/>
                <a:gd name="T12" fmla="*/ 0 w 14"/>
                <a:gd name="T13" fmla="*/ 0 h 48"/>
                <a:gd name="T14" fmla="*/ 14 w 14"/>
                <a:gd name="T15" fmla="*/ 48 h 48"/>
              </a:gdLst>
              <a:ahLst/>
              <a:cxnLst>
                <a:cxn ang="T8">
                  <a:pos x="T0" y="T1"/>
                </a:cxn>
                <a:cxn ang="T9">
                  <a:pos x="T2" y="T3"/>
                </a:cxn>
                <a:cxn ang="T10">
                  <a:pos x="T4" y="T5"/>
                </a:cxn>
                <a:cxn ang="T11">
                  <a:pos x="T6" y="T7"/>
                </a:cxn>
              </a:cxnLst>
              <a:rect l="T12" t="T13" r="T14" b="T15"/>
              <a:pathLst>
                <a:path w="14" h="48">
                  <a:moveTo>
                    <a:pt x="5" y="48"/>
                  </a:moveTo>
                  <a:lnTo>
                    <a:pt x="14" y="43"/>
                  </a:lnTo>
                  <a:lnTo>
                    <a:pt x="0" y="0"/>
                  </a:lnTo>
                  <a:lnTo>
                    <a:pt x="5"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93" name="Freeform 373"/>
            <p:cNvSpPr>
              <a:spLocks/>
            </p:cNvSpPr>
            <p:nvPr/>
          </p:nvSpPr>
          <p:spPr bwMode="auto">
            <a:xfrm>
              <a:off x="3171" y="2433"/>
              <a:ext cx="5" cy="2"/>
            </a:xfrm>
            <a:custGeom>
              <a:avLst/>
              <a:gdLst>
                <a:gd name="T0" fmla="*/ 0 w 4"/>
                <a:gd name="T1" fmla="*/ 0 h 2"/>
                <a:gd name="T2" fmla="*/ 0 w 4"/>
                <a:gd name="T3" fmla="*/ 0 h 2"/>
                <a:gd name="T4" fmla="*/ 6 w 4"/>
                <a:gd name="T5" fmla="*/ 0 h 2"/>
                <a:gd name="T6" fmla="*/ 0 w 4"/>
                <a:gd name="T7" fmla="*/ 0 h 2"/>
                <a:gd name="T8" fmla="*/ 0 60000 65536"/>
                <a:gd name="T9" fmla="*/ 0 60000 65536"/>
                <a:gd name="T10" fmla="*/ 0 60000 65536"/>
                <a:gd name="T11" fmla="*/ 0 60000 65536"/>
                <a:gd name="T12" fmla="*/ 0 w 4"/>
                <a:gd name="T13" fmla="*/ 0 h 2"/>
                <a:gd name="T14" fmla="*/ 4 w 4"/>
                <a:gd name="T15" fmla="*/ 2 h 2"/>
              </a:gdLst>
              <a:ahLst/>
              <a:cxnLst>
                <a:cxn ang="T8">
                  <a:pos x="T0" y="T1"/>
                </a:cxn>
                <a:cxn ang="T9">
                  <a:pos x="T2" y="T3"/>
                </a:cxn>
                <a:cxn ang="T10">
                  <a:pos x="T4" y="T5"/>
                </a:cxn>
                <a:cxn ang="T11">
                  <a:pos x="T6" y="T7"/>
                </a:cxn>
              </a:cxnLst>
              <a:rect l="T12" t="T13" r="T14" b="T15"/>
              <a:pathLst>
                <a:path w="4" h="2">
                  <a:moveTo>
                    <a:pt x="0" y="0"/>
                  </a:moveTo>
                  <a:lnTo>
                    <a:pt x="0" y="0"/>
                  </a:lnTo>
                  <a:lnTo>
                    <a:pt x="4"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94" name="Freeform 374"/>
            <p:cNvSpPr>
              <a:spLocks/>
            </p:cNvSpPr>
            <p:nvPr/>
          </p:nvSpPr>
          <p:spPr bwMode="auto">
            <a:xfrm>
              <a:off x="3171" y="2433"/>
              <a:ext cx="1" cy="2"/>
            </a:xfrm>
            <a:custGeom>
              <a:avLst/>
              <a:gdLst>
                <a:gd name="T0" fmla="*/ 0 w 1"/>
                <a:gd name="T1" fmla="*/ 0 h 2"/>
                <a:gd name="T2" fmla="*/ 0 w 1"/>
                <a:gd name="T3" fmla="*/ 0 h 2"/>
                <a:gd name="T4" fmla="*/ 0 w 1"/>
                <a:gd name="T5" fmla="*/ 0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95" name="Freeform 375"/>
            <p:cNvSpPr>
              <a:spLocks/>
            </p:cNvSpPr>
            <p:nvPr/>
          </p:nvSpPr>
          <p:spPr bwMode="auto">
            <a:xfrm>
              <a:off x="3171" y="2427"/>
              <a:ext cx="11" cy="70"/>
            </a:xfrm>
            <a:custGeom>
              <a:avLst/>
              <a:gdLst>
                <a:gd name="T0" fmla="*/ 13 w 9"/>
                <a:gd name="T1" fmla="*/ 92 h 53"/>
                <a:gd name="T2" fmla="*/ 13 w 9"/>
                <a:gd name="T3" fmla="*/ 0 h 53"/>
                <a:gd name="T4" fmla="*/ 0 w 9"/>
                <a:gd name="T5" fmla="*/ 9 h 53"/>
                <a:gd name="T6" fmla="*/ 13 w 9"/>
                <a:gd name="T7" fmla="*/ 92 h 53"/>
                <a:gd name="T8" fmla="*/ 0 60000 65536"/>
                <a:gd name="T9" fmla="*/ 0 60000 65536"/>
                <a:gd name="T10" fmla="*/ 0 60000 65536"/>
                <a:gd name="T11" fmla="*/ 0 60000 65536"/>
                <a:gd name="T12" fmla="*/ 0 w 9"/>
                <a:gd name="T13" fmla="*/ 0 h 53"/>
                <a:gd name="T14" fmla="*/ 9 w 9"/>
                <a:gd name="T15" fmla="*/ 53 h 53"/>
              </a:gdLst>
              <a:ahLst/>
              <a:cxnLst>
                <a:cxn ang="T8">
                  <a:pos x="T0" y="T1"/>
                </a:cxn>
                <a:cxn ang="T9">
                  <a:pos x="T2" y="T3"/>
                </a:cxn>
                <a:cxn ang="T10">
                  <a:pos x="T4" y="T5"/>
                </a:cxn>
                <a:cxn ang="T11">
                  <a:pos x="T6" y="T7"/>
                </a:cxn>
              </a:cxnLst>
              <a:rect l="T12" t="T13" r="T14" b="T15"/>
              <a:pathLst>
                <a:path w="9" h="53">
                  <a:moveTo>
                    <a:pt x="9" y="53"/>
                  </a:moveTo>
                  <a:lnTo>
                    <a:pt x="9" y="0"/>
                  </a:lnTo>
                  <a:lnTo>
                    <a:pt x="0" y="5"/>
                  </a:lnTo>
                  <a:lnTo>
                    <a:pt x="9" y="5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96" name="Freeform 376"/>
            <p:cNvSpPr>
              <a:spLocks/>
            </p:cNvSpPr>
            <p:nvPr/>
          </p:nvSpPr>
          <p:spPr bwMode="auto">
            <a:xfrm>
              <a:off x="3182" y="2427"/>
              <a:ext cx="12" cy="70"/>
            </a:xfrm>
            <a:custGeom>
              <a:avLst/>
              <a:gdLst>
                <a:gd name="T0" fmla="*/ 0 w 10"/>
                <a:gd name="T1" fmla="*/ 92 h 53"/>
                <a:gd name="T2" fmla="*/ 14 w 10"/>
                <a:gd name="T3" fmla="*/ 86 h 53"/>
                <a:gd name="T4" fmla="*/ 0 w 10"/>
                <a:gd name="T5" fmla="*/ 0 h 53"/>
                <a:gd name="T6" fmla="*/ 0 w 10"/>
                <a:gd name="T7" fmla="*/ 92 h 53"/>
                <a:gd name="T8" fmla="*/ 0 60000 65536"/>
                <a:gd name="T9" fmla="*/ 0 60000 65536"/>
                <a:gd name="T10" fmla="*/ 0 60000 65536"/>
                <a:gd name="T11" fmla="*/ 0 60000 65536"/>
                <a:gd name="T12" fmla="*/ 0 w 10"/>
                <a:gd name="T13" fmla="*/ 0 h 53"/>
                <a:gd name="T14" fmla="*/ 10 w 10"/>
                <a:gd name="T15" fmla="*/ 53 h 53"/>
              </a:gdLst>
              <a:ahLst/>
              <a:cxnLst>
                <a:cxn ang="T8">
                  <a:pos x="T0" y="T1"/>
                </a:cxn>
                <a:cxn ang="T9">
                  <a:pos x="T2" y="T3"/>
                </a:cxn>
                <a:cxn ang="T10">
                  <a:pos x="T4" y="T5"/>
                </a:cxn>
                <a:cxn ang="T11">
                  <a:pos x="T6" y="T7"/>
                </a:cxn>
              </a:cxnLst>
              <a:rect l="T12" t="T13" r="T14" b="T15"/>
              <a:pathLst>
                <a:path w="10" h="53">
                  <a:moveTo>
                    <a:pt x="0" y="53"/>
                  </a:moveTo>
                  <a:lnTo>
                    <a:pt x="10" y="49"/>
                  </a:lnTo>
                  <a:lnTo>
                    <a:pt x="0" y="0"/>
                  </a:lnTo>
                  <a:lnTo>
                    <a:pt x="0" y="5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97" name="Freeform 377"/>
            <p:cNvSpPr>
              <a:spLocks/>
            </p:cNvSpPr>
            <p:nvPr/>
          </p:nvSpPr>
          <p:spPr bwMode="auto">
            <a:xfrm>
              <a:off x="3182" y="2497"/>
              <a:ext cx="6" cy="2"/>
            </a:xfrm>
            <a:custGeom>
              <a:avLst/>
              <a:gdLst>
                <a:gd name="T0" fmla="*/ 0 w 5"/>
                <a:gd name="T1" fmla="*/ 0 h 2"/>
                <a:gd name="T2" fmla="*/ 0 w 5"/>
                <a:gd name="T3" fmla="*/ 0 h 2"/>
                <a:gd name="T4" fmla="*/ 7 w 5"/>
                <a:gd name="T5" fmla="*/ 0 h 2"/>
                <a:gd name="T6" fmla="*/ 0 w 5"/>
                <a:gd name="T7" fmla="*/ 0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98" name="Freeform 378"/>
            <p:cNvSpPr>
              <a:spLocks/>
            </p:cNvSpPr>
            <p:nvPr/>
          </p:nvSpPr>
          <p:spPr bwMode="auto">
            <a:xfrm>
              <a:off x="3182" y="2497"/>
              <a:ext cx="1" cy="2"/>
            </a:xfrm>
            <a:custGeom>
              <a:avLst/>
              <a:gdLst>
                <a:gd name="T0" fmla="*/ 0 w 1"/>
                <a:gd name="T1" fmla="*/ 0 h 2"/>
                <a:gd name="T2" fmla="*/ 0 w 1"/>
                <a:gd name="T3" fmla="*/ 0 h 2"/>
                <a:gd name="T4" fmla="*/ 0 w 1"/>
                <a:gd name="T5" fmla="*/ 0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699" name="Freeform 379"/>
            <p:cNvSpPr>
              <a:spLocks/>
            </p:cNvSpPr>
            <p:nvPr/>
          </p:nvSpPr>
          <p:spPr bwMode="auto">
            <a:xfrm>
              <a:off x="3182" y="2492"/>
              <a:ext cx="18" cy="71"/>
            </a:xfrm>
            <a:custGeom>
              <a:avLst/>
              <a:gdLst>
                <a:gd name="T0" fmla="*/ 22 w 15"/>
                <a:gd name="T1" fmla="*/ 95 h 53"/>
                <a:gd name="T2" fmla="*/ 14 w 15"/>
                <a:gd name="T3" fmla="*/ 0 h 53"/>
                <a:gd name="T4" fmla="*/ 0 w 15"/>
                <a:gd name="T5" fmla="*/ 7 h 53"/>
                <a:gd name="T6" fmla="*/ 22 w 15"/>
                <a:gd name="T7" fmla="*/ 95 h 53"/>
                <a:gd name="T8" fmla="*/ 0 60000 65536"/>
                <a:gd name="T9" fmla="*/ 0 60000 65536"/>
                <a:gd name="T10" fmla="*/ 0 60000 65536"/>
                <a:gd name="T11" fmla="*/ 0 60000 65536"/>
                <a:gd name="T12" fmla="*/ 0 w 15"/>
                <a:gd name="T13" fmla="*/ 0 h 53"/>
                <a:gd name="T14" fmla="*/ 15 w 15"/>
                <a:gd name="T15" fmla="*/ 53 h 53"/>
              </a:gdLst>
              <a:ahLst/>
              <a:cxnLst>
                <a:cxn ang="T8">
                  <a:pos x="T0" y="T1"/>
                </a:cxn>
                <a:cxn ang="T9">
                  <a:pos x="T2" y="T3"/>
                </a:cxn>
                <a:cxn ang="T10">
                  <a:pos x="T4" y="T5"/>
                </a:cxn>
                <a:cxn ang="T11">
                  <a:pos x="T6" y="T7"/>
                </a:cxn>
              </a:cxnLst>
              <a:rect l="T12" t="T13" r="T14" b="T15"/>
              <a:pathLst>
                <a:path w="15" h="53">
                  <a:moveTo>
                    <a:pt x="15" y="53"/>
                  </a:moveTo>
                  <a:lnTo>
                    <a:pt x="10" y="0"/>
                  </a:lnTo>
                  <a:lnTo>
                    <a:pt x="0" y="4"/>
                  </a:lnTo>
                  <a:lnTo>
                    <a:pt x="15" y="5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00" name="Freeform 380"/>
            <p:cNvSpPr>
              <a:spLocks/>
            </p:cNvSpPr>
            <p:nvPr/>
          </p:nvSpPr>
          <p:spPr bwMode="auto">
            <a:xfrm>
              <a:off x="3194" y="2492"/>
              <a:ext cx="19" cy="71"/>
            </a:xfrm>
            <a:custGeom>
              <a:avLst/>
              <a:gdLst>
                <a:gd name="T0" fmla="*/ 8 w 15"/>
                <a:gd name="T1" fmla="*/ 95 h 53"/>
                <a:gd name="T2" fmla="*/ 24 w 15"/>
                <a:gd name="T3" fmla="*/ 86 h 53"/>
                <a:gd name="T4" fmla="*/ 0 w 15"/>
                <a:gd name="T5" fmla="*/ 0 h 53"/>
                <a:gd name="T6" fmla="*/ 8 w 15"/>
                <a:gd name="T7" fmla="*/ 95 h 53"/>
                <a:gd name="T8" fmla="*/ 0 60000 65536"/>
                <a:gd name="T9" fmla="*/ 0 60000 65536"/>
                <a:gd name="T10" fmla="*/ 0 60000 65536"/>
                <a:gd name="T11" fmla="*/ 0 60000 65536"/>
                <a:gd name="T12" fmla="*/ 0 w 15"/>
                <a:gd name="T13" fmla="*/ 0 h 53"/>
                <a:gd name="T14" fmla="*/ 15 w 15"/>
                <a:gd name="T15" fmla="*/ 53 h 53"/>
              </a:gdLst>
              <a:ahLst/>
              <a:cxnLst>
                <a:cxn ang="T8">
                  <a:pos x="T0" y="T1"/>
                </a:cxn>
                <a:cxn ang="T9">
                  <a:pos x="T2" y="T3"/>
                </a:cxn>
                <a:cxn ang="T10">
                  <a:pos x="T4" y="T5"/>
                </a:cxn>
                <a:cxn ang="T11">
                  <a:pos x="T6" y="T7"/>
                </a:cxn>
              </a:cxnLst>
              <a:rect l="T12" t="T13" r="T14" b="T15"/>
              <a:pathLst>
                <a:path w="15" h="53">
                  <a:moveTo>
                    <a:pt x="5" y="53"/>
                  </a:moveTo>
                  <a:lnTo>
                    <a:pt x="15" y="48"/>
                  </a:lnTo>
                  <a:lnTo>
                    <a:pt x="0" y="0"/>
                  </a:lnTo>
                  <a:lnTo>
                    <a:pt x="5" y="5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01" name="Freeform 381"/>
            <p:cNvSpPr>
              <a:spLocks/>
            </p:cNvSpPr>
            <p:nvPr/>
          </p:nvSpPr>
          <p:spPr bwMode="auto">
            <a:xfrm>
              <a:off x="3200" y="2563"/>
              <a:ext cx="6" cy="1"/>
            </a:xfrm>
            <a:custGeom>
              <a:avLst/>
              <a:gdLst>
                <a:gd name="T0" fmla="*/ 0 w 5"/>
                <a:gd name="T1" fmla="*/ 0 h 1"/>
                <a:gd name="T2" fmla="*/ 0 w 5"/>
                <a:gd name="T3" fmla="*/ 0 h 1"/>
                <a:gd name="T4" fmla="*/ 7 w 5"/>
                <a:gd name="T5" fmla="*/ 0 h 1"/>
                <a:gd name="T6" fmla="*/ 0 w 5"/>
                <a:gd name="T7" fmla="*/ 0 h 1"/>
                <a:gd name="T8" fmla="*/ 0 60000 65536"/>
                <a:gd name="T9" fmla="*/ 0 60000 65536"/>
                <a:gd name="T10" fmla="*/ 0 60000 65536"/>
                <a:gd name="T11" fmla="*/ 0 60000 65536"/>
                <a:gd name="T12" fmla="*/ 0 w 5"/>
                <a:gd name="T13" fmla="*/ 0 h 1"/>
                <a:gd name="T14" fmla="*/ 5 w 5"/>
                <a:gd name="T15" fmla="*/ 1 h 1"/>
              </a:gdLst>
              <a:ahLst/>
              <a:cxnLst>
                <a:cxn ang="T8">
                  <a:pos x="T0" y="T1"/>
                </a:cxn>
                <a:cxn ang="T9">
                  <a:pos x="T2" y="T3"/>
                </a:cxn>
                <a:cxn ang="T10">
                  <a:pos x="T4" y="T5"/>
                </a:cxn>
                <a:cxn ang="T11">
                  <a:pos x="T6" y="T7"/>
                </a:cxn>
              </a:cxnLst>
              <a:rect l="T12" t="T13" r="T14" b="T15"/>
              <a:pathLst>
                <a:path w="5" h="1">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02" name="Freeform 382"/>
            <p:cNvSpPr>
              <a:spLocks/>
            </p:cNvSpPr>
            <p:nvPr/>
          </p:nvSpPr>
          <p:spPr bwMode="auto">
            <a:xfrm>
              <a:off x="3200" y="2563"/>
              <a:ext cx="2" cy="1"/>
            </a:xfrm>
            <a:custGeom>
              <a:avLst/>
              <a:gdLst>
                <a:gd name="T0" fmla="*/ 0 w 2"/>
                <a:gd name="T1" fmla="*/ 0 h 1"/>
                <a:gd name="T2" fmla="*/ 0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03" name="Freeform 383"/>
            <p:cNvSpPr>
              <a:spLocks/>
            </p:cNvSpPr>
            <p:nvPr/>
          </p:nvSpPr>
          <p:spPr bwMode="auto">
            <a:xfrm>
              <a:off x="3200" y="2556"/>
              <a:ext cx="17" cy="64"/>
            </a:xfrm>
            <a:custGeom>
              <a:avLst/>
              <a:gdLst>
                <a:gd name="T0" fmla="*/ 21 w 14"/>
                <a:gd name="T1" fmla="*/ 85 h 48"/>
                <a:gd name="T2" fmla="*/ 15 w 14"/>
                <a:gd name="T3" fmla="*/ 0 h 48"/>
                <a:gd name="T4" fmla="*/ 0 w 14"/>
                <a:gd name="T5" fmla="*/ 9 h 48"/>
                <a:gd name="T6" fmla="*/ 21 w 14"/>
                <a:gd name="T7" fmla="*/ 85 h 48"/>
                <a:gd name="T8" fmla="*/ 0 60000 65536"/>
                <a:gd name="T9" fmla="*/ 0 60000 65536"/>
                <a:gd name="T10" fmla="*/ 0 60000 65536"/>
                <a:gd name="T11" fmla="*/ 0 60000 65536"/>
                <a:gd name="T12" fmla="*/ 0 w 14"/>
                <a:gd name="T13" fmla="*/ 0 h 48"/>
                <a:gd name="T14" fmla="*/ 14 w 14"/>
                <a:gd name="T15" fmla="*/ 48 h 48"/>
              </a:gdLst>
              <a:ahLst/>
              <a:cxnLst>
                <a:cxn ang="T8">
                  <a:pos x="T0" y="T1"/>
                </a:cxn>
                <a:cxn ang="T9">
                  <a:pos x="T2" y="T3"/>
                </a:cxn>
                <a:cxn ang="T10">
                  <a:pos x="T4" y="T5"/>
                </a:cxn>
                <a:cxn ang="T11">
                  <a:pos x="T6" y="T7"/>
                </a:cxn>
              </a:cxnLst>
              <a:rect l="T12" t="T13" r="T14" b="T15"/>
              <a:pathLst>
                <a:path w="14" h="48">
                  <a:moveTo>
                    <a:pt x="14" y="48"/>
                  </a:moveTo>
                  <a:lnTo>
                    <a:pt x="10" y="0"/>
                  </a:lnTo>
                  <a:lnTo>
                    <a:pt x="0" y="5"/>
                  </a:lnTo>
                  <a:lnTo>
                    <a:pt x="14"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04" name="Freeform 384"/>
            <p:cNvSpPr>
              <a:spLocks/>
            </p:cNvSpPr>
            <p:nvPr/>
          </p:nvSpPr>
          <p:spPr bwMode="auto">
            <a:xfrm>
              <a:off x="3213" y="2556"/>
              <a:ext cx="17" cy="64"/>
            </a:xfrm>
            <a:custGeom>
              <a:avLst/>
              <a:gdLst>
                <a:gd name="T0" fmla="*/ 6 w 14"/>
                <a:gd name="T1" fmla="*/ 85 h 48"/>
                <a:gd name="T2" fmla="*/ 21 w 14"/>
                <a:gd name="T3" fmla="*/ 85 h 48"/>
                <a:gd name="T4" fmla="*/ 0 w 14"/>
                <a:gd name="T5" fmla="*/ 0 h 48"/>
                <a:gd name="T6" fmla="*/ 6 w 14"/>
                <a:gd name="T7" fmla="*/ 85 h 48"/>
                <a:gd name="T8" fmla="*/ 0 60000 65536"/>
                <a:gd name="T9" fmla="*/ 0 60000 65536"/>
                <a:gd name="T10" fmla="*/ 0 60000 65536"/>
                <a:gd name="T11" fmla="*/ 0 60000 65536"/>
                <a:gd name="T12" fmla="*/ 0 w 14"/>
                <a:gd name="T13" fmla="*/ 0 h 48"/>
                <a:gd name="T14" fmla="*/ 14 w 14"/>
                <a:gd name="T15" fmla="*/ 48 h 48"/>
              </a:gdLst>
              <a:ahLst/>
              <a:cxnLst>
                <a:cxn ang="T8">
                  <a:pos x="T0" y="T1"/>
                </a:cxn>
                <a:cxn ang="T9">
                  <a:pos x="T2" y="T3"/>
                </a:cxn>
                <a:cxn ang="T10">
                  <a:pos x="T4" y="T5"/>
                </a:cxn>
                <a:cxn ang="T11">
                  <a:pos x="T6" y="T7"/>
                </a:cxn>
              </a:cxnLst>
              <a:rect l="T12" t="T13" r="T14" b="T15"/>
              <a:pathLst>
                <a:path w="14" h="48">
                  <a:moveTo>
                    <a:pt x="4" y="48"/>
                  </a:moveTo>
                  <a:lnTo>
                    <a:pt x="14" y="48"/>
                  </a:lnTo>
                  <a:lnTo>
                    <a:pt x="0" y="0"/>
                  </a:lnTo>
                  <a:lnTo>
                    <a:pt x="4"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05" name="Freeform 385"/>
            <p:cNvSpPr>
              <a:spLocks/>
            </p:cNvSpPr>
            <p:nvPr/>
          </p:nvSpPr>
          <p:spPr bwMode="auto">
            <a:xfrm>
              <a:off x="3217" y="2620"/>
              <a:ext cx="7" cy="1"/>
            </a:xfrm>
            <a:custGeom>
              <a:avLst/>
              <a:gdLst>
                <a:gd name="T0" fmla="*/ 0 w 5"/>
                <a:gd name="T1" fmla="*/ 0 h 1"/>
                <a:gd name="T2" fmla="*/ 0 w 5"/>
                <a:gd name="T3" fmla="*/ 0 h 1"/>
                <a:gd name="T4" fmla="*/ 10 w 5"/>
                <a:gd name="T5" fmla="*/ 0 h 1"/>
                <a:gd name="T6" fmla="*/ 0 w 5"/>
                <a:gd name="T7" fmla="*/ 0 h 1"/>
                <a:gd name="T8" fmla="*/ 0 60000 65536"/>
                <a:gd name="T9" fmla="*/ 0 60000 65536"/>
                <a:gd name="T10" fmla="*/ 0 60000 65536"/>
                <a:gd name="T11" fmla="*/ 0 60000 65536"/>
                <a:gd name="T12" fmla="*/ 0 w 5"/>
                <a:gd name="T13" fmla="*/ 0 h 1"/>
                <a:gd name="T14" fmla="*/ 5 w 5"/>
                <a:gd name="T15" fmla="*/ 1 h 1"/>
              </a:gdLst>
              <a:ahLst/>
              <a:cxnLst>
                <a:cxn ang="T8">
                  <a:pos x="T0" y="T1"/>
                </a:cxn>
                <a:cxn ang="T9">
                  <a:pos x="T2" y="T3"/>
                </a:cxn>
                <a:cxn ang="T10">
                  <a:pos x="T4" y="T5"/>
                </a:cxn>
                <a:cxn ang="T11">
                  <a:pos x="T6" y="T7"/>
                </a:cxn>
              </a:cxnLst>
              <a:rect l="T12" t="T13" r="T14" b="T15"/>
              <a:pathLst>
                <a:path w="5" h="1">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06" name="Freeform 386"/>
            <p:cNvSpPr>
              <a:spLocks/>
            </p:cNvSpPr>
            <p:nvPr/>
          </p:nvSpPr>
          <p:spPr bwMode="auto">
            <a:xfrm>
              <a:off x="3217" y="2620"/>
              <a:ext cx="2" cy="1"/>
            </a:xfrm>
            <a:custGeom>
              <a:avLst/>
              <a:gdLst>
                <a:gd name="T0" fmla="*/ 0 w 2"/>
                <a:gd name="T1" fmla="*/ 0 h 1"/>
                <a:gd name="T2" fmla="*/ 0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07" name="Freeform 387"/>
            <p:cNvSpPr>
              <a:spLocks/>
            </p:cNvSpPr>
            <p:nvPr/>
          </p:nvSpPr>
          <p:spPr bwMode="auto">
            <a:xfrm>
              <a:off x="3217" y="2620"/>
              <a:ext cx="13" cy="65"/>
            </a:xfrm>
            <a:custGeom>
              <a:avLst/>
              <a:gdLst>
                <a:gd name="T0" fmla="*/ 17 w 10"/>
                <a:gd name="T1" fmla="*/ 86 h 49"/>
                <a:gd name="T2" fmla="*/ 17 w 10"/>
                <a:gd name="T3" fmla="*/ 0 h 49"/>
                <a:gd name="T4" fmla="*/ 0 w 10"/>
                <a:gd name="T5" fmla="*/ 0 h 49"/>
                <a:gd name="T6" fmla="*/ 17 w 10"/>
                <a:gd name="T7" fmla="*/ 86 h 49"/>
                <a:gd name="T8" fmla="*/ 0 60000 65536"/>
                <a:gd name="T9" fmla="*/ 0 60000 65536"/>
                <a:gd name="T10" fmla="*/ 0 60000 65536"/>
                <a:gd name="T11" fmla="*/ 0 60000 65536"/>
                <a:gd name="T12" fmla="*/ 0 w 10"/>
                <a:gd name="T13" fmla="*/ 0 h 49"/>
                <a:gd name="T14" fmla="*/ 10 w 10"/>
                <a:gd name="T15" fmla="*/ 49 h 49"/>
              </a:gdLst>
              <a:ahLst/>
              <a:cxnLst>
                <a:cxn ang="T8">
                  <a:pos x="T0" y="T1"/>
                </a:cxn>
                <a:cxn ang="T9">
                  <a:pos x="T2" y="T3"/>
                </a:cxn>
                <a:cxn ang="T10">
                  <a:pos x="T4" y="T5"/>
                </a:cxn>
                <a:cxn ang="T11">
                  <a:pos x="T6" y="T7"/>
                </a:cxn>
              </a:cxnLst>
              <a:rect l="T12" t="T13" r="T14" b="T15"/>
              <a:pathLst>
                <a:path w="10" h="49">
                  <a:moveTo>
                    <a:pt x="10" y="49"/>
                  </a:moveTo>
                  <a:lnTo>
                    <a:pt x="10" y="0"/>
                  </a:lnTo>
                  <a:lnTo>
                    <a:pt x="0" y="0"/>
                  </a:lnTo>
                  <a:lnTo>
                    <a:pt x="10"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08" name="Freeform 388"/>
            <p:cNvSpPr>
              <a:spLocks/>
            </p:cNvSpPr>
            <p:nvPr/>
          </p:nvSpPr>
          <p:spPr bwMode="auto">
            <a:xfrm>
              <a:off x="3230" y="2620"/>
              <a:ext cx="12" cy="65"/>
            </a:xfrm>
            <a:custGeom>
              <a:avLst/>
              <a:gdLst>
                <a:gd name="T0" fmla="*/ 0 w 10"/>
                <a:gd name="T1" fmla="*/ 86 h 49"/>
                <a:gd name="T2" fmla="*/ 14 w 10"/>
                <a:gd name="T3" fmla="*/ 77 h 49"/>
                <a:gd name="T4" fmla="*/ 0 w 10"/>
                <a:gd name="T5" fmla="*/ 0 h 49"/>
                <a:gd name="T6" fmla="*/ 0 w 10"/>
                <a:gd name="T7" fmla="*/ 86 h 49"/>
                <a:gd name="T8" fmla="*/ 0 60000 65536"/>
                <a:gd name="T9" fmla="*/ 0 60000 65536"/>
                <a:gd name="T10" fmla="*/ 0 60000 65536"/>
                <a:gd name="T11" fmla="*/ 0 60000 65536"/>
                <a:gd name="T12" fmla="*/ 0 w 10"/>
                <a:gd name="T13" fmla="*/ 0 h 49"/>
                <a:gd name="T14" fmla="*/ 10 w 10"/>
                <a:gd name="T15" fmla="*/ 49 h 49"/>
              </a:gdLst>
              <a:ahLst/>
              <a:cxnLst>
                <a:cxn ang="T8">
                  <a:pos x="T0" y="T1"/>
                </a:cxn>
                <a:cxn ang="T9">
                  <a:pos x="T2" y="T3"/>
                </a:cxn>
                <a:cxn ang="T10">
                  <a:pos x="T4" y="T5"/>
                </a:cxn>
                <a:cxn ang="T11">
                  <a:pos x="T6" y="T7"/>
                </a:cxn>
              </a:cxnLst>
              <a:rect l="T12" t="T13" r="T14" b="T15"/>
              <a:pathLst>
                <a:path w="10" h="49">
                  <a:moveTo>
                    <a:pt x="0" y="49"/>
                  </a:moveTo>
                  <a:lnTo>
                    <a:pt x="10" y="44"/>
                  </a:lnTo>
                  <a:lnTo>
                    <a:pt x="0" y="0"/>
                  </a:lnTo>
                  <a:lnTo>
                    <a:pt x="0"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09" name="Rectangle 389"/>
            <p:cNvSpPr>
              <a:spLocks noChangeArrowheads="1"/>
            </p:cNvSpPr>
            <p:nvPr/>
          </p:nvSpPr>
          <p:spPr bwMode="auto">
            <a:xfrm>
              <a:off x="3230" y="2685"/>
              <a:ext cx="6"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4710" name="Rectangle 390"/>
            <p:cNvSpPr>
              <a:spLocks noChangeArrowheads="1"/>
            </p:cNvSpPr>
            <p:nvPr/>
          </p:nvSpPr>
          <p:spPr bwMode="auto">
            <a:xfrm>
              <a:off x="3230" y="2685"/>
              <a:ext cx="6"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4711" name="Freeform 391"/>
            <p:cNvSpPr>
              <a:spLocks/>
            </p:cNvSpPr>
            <p:nvPr/>
          </p:nvSpPr>
          <p:spPr bwMode="auto">
            <a:xfrm>
              <a:off x="3230" y="2678"/>
              <a:ext cx="18" cy="64"/>
            </a:xfrm>
            <a:custGeom>
              <a:avLst/>
              <a:gdLst>
                <a:gd name="T0" fmla="*/ 22 w 15"/>
                <a:gd name="T1" fmla="*/ 85 h 48"/>
                <a:gd name="T2" fmla="*/ 14 w 15"/>
                <a:gd name="T3" fmla="*/ 0 h 48"/>
                <a:gd name="T4" fmla="*/ 0 w 15"/>
                <a:gd name="T5" fmla="*/ 9 h 48"/>
                <a:gd name="T6" fmla="*/ 22 w 15"/>
                <a:gd name="T7" fmla="*/ 85 h 48"/>
                <a:gd name="T8" fmla="*/ 0 60000 65536"/>
                <a:gd name="T9" fmla="*/ 0 60000 65536"/>
                <a:gd name="T10" fmla="*/ 0 60000 65536"/>
                <a:gd name="T11" fmla="*/ 0 60000 65536"/>
                <a:gd name="T12" fmla="*/ 0 w 15"/>
                <a:gd name="T13" fmla="*/ 0 h 48"/>
                <a:gd name="T14" fmla="*/ 15 w 15"/>
                <a:gd name="T15" fmla="*/ 48 h 48"/>
              </a:gdLst>
              <a:ahLst/>
              <a:cxnLst>
                <a:cxn ang="T8">
                  <a:pos x="T0" y="T1"/>
                </a:cxn>
                <a:cxn ang="T9">
                  <a:pos x="T2" y="T3"/>
                </a:cxn>
                <a:cxn ang="T10">
                  <a:pos x="T4" y="T5"/>
                </a:cxn>
                <a:cxn ang="T11">
                  <a:pos x="T6" y="T7"/>
                </a:cxn>
              </a:cxnLst>
              <a:rect l="T12" t="T13" r="T14" b="T15"/>
              <a:pathLst>
                <a:path w="15" h="48">
                  <a:moveTo>
                    <a:pt x="15" y="48"/>
                  </a:moveTo>
                  <a:lnTo>
                    <a:pt x="10" y="0"/>
                  </a:lnTo>
                  <a:lnTo>
                    <a:pt x="0" y="5"/>
                  </a:lnTo>
                  <a:lnTo>
                    <a:pt x="15"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12" name="Freeform 392"/>
            <p:cNvSpPr>
              <a:spLocks/>
            </p:cNvSpPr>
            <p:nvPr/>
          </p:nvSpPr>
          <p:spPr bwMode="auto">
            <a:xfrm>
              <a:off x="3242" y="2678"/>
              <a:ext cx="17" cy="64"/>
            </a:xfrm>
            <a:custGeom>
              <a:avLst/>
              <a:gdLst>
                <a:gd name="T0" fmla="*/ 7 w 14"/>
                <a:gd name="T1" fmla="*/ 85 h 48"/>
                <a:gd name="T2" fmla="*/ 21 w 14"/>
                <a:gd name="T3" fmla="*/ 76 h 48"/>
                <a:gd name="T4" fmla="*/ 0 w 14"/>
                <a:gd name="T5" fmla="*/ 0 h 48"/>
                <a:gd name="T6" fmla="*/ 7 w 14"/>
                <a:gd name="T7" fmla="*/ 85 h 48"/>
                <a:gd name="T8" fmla="*/ 0 60000 65536"/>
                <a:gd name="T9" fmla="*/ 0 60000 65536"/>
                <a:gd name="T10" fmla="*/ 0 60000 65536"/>
                <a:gd name="T11" fmla="*/ 0 60000 65536"/>
                <a:gd name="T12" fmla="*/ 0 w 14"/>
                <a:gd name="T13" fmla="*/ 0 h 48"/>
                <a:gd name="T14" fmla="*/ 14 w 14"/>
                <a:gd name="T15" fmla="*/ 48 h 48"/>
              </a:gdLst>
              <a:ahLst/>
              <a:cxnLst>
                <a:cxn ang="T8">
                  <a:pos x="T0" y="T1"/>
                </a:cxn>
                <a:cxn ang="T9">
                  <a:pos x="T2" y="T3"/>
                </a:cxn>
                <a:cxn ang="T10">
                  <a:pos x="T4" y="T5"/>
                </a:cxn>
                <a:cxn ang="T11">
                  <a:pos x="T6" y="T7"/>
                </a:cxn>
              </a:cxnLst>
              <a:rect l="T12" t="T13" r="T14" b="T15"/>
              <a:pathLst>
                <a:path w="14" h="48">
                  <a:moveTo>
                    <a:pt x="5" y="48"/>
                  </a:moveTo>
                  <a:lnTo>
                    <a:pt x="14" y="43"/>
                  </a:lnTo>
                  <a:lnTo>
                    <a:pt x="0" y="0"/>
                  </a:lnTo>
                  <a:lnTo>
                    <a:pt x="5"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13" name="Freeform 393"/>
            <p:cNvSpPr>
              <a:spLocks/>
            </p:cNvSpPr>
            <p:nvPr/>
          </p:nvSpPr>
          <p:spPr bwMode="auto">
            <a:xfrm>
              <a:off x="3248" y="2742"/>
              <a:ext cx="5" cy="1"/>
            </a:xfrm>
            <a:custGeom>
              <a:avLst/>
              <a:gdLst>
                <a:gd name="T0" fmla="*/ 0 w 4"/>
                <a:gd name="T1" fmla="*/ 0 h 1"/>
                <a:gd name="T2" fmla="*/ 0 w 4"/>
                <a:gd name="T3" fmla="*/ 0 h 1"/>
                <a:gd name="T4" fmla="*/ 6 w 4"/>
                <a:gd name="T5" fmla="*/ 0 h 1"/>
                <a:gd name="T6" fmla="*/ 0 w 4"/>
                <a:gd name="T7" fmla="*/ 0 h 1"/>
                <a:gd name="T8" fmla="*/ 0 60000 65536"/>
                <a:gd name="T9" fmla="*/ 0 60000 65536"/>
                <a:gd name="T10" fmla="*/ 0 60000 65536"/>
                <a:gd name="T11" fmla="*/ 0 60000 65536"/>
                <a:gd name="T12" fmla="*/ 0 w 4"/>
                <a:gd name="T13" fmla="*/ 0 h 1"/>
                <a:gd name="T14" fmla="*/ 4 w 4"/>
                <a:gd name="T15" fmla="*/ 1 h 1"/>
              </a:gdLst>
              <a:ahLst/>
              <a:cxnLst>
                <a:cxn ang="T8">
                  <a:pos x="T0" y="T1"/>
                </a:cxn>
                <a:cxn ang="T9">
                  <a:pos x="T2" y="T3"/>
                </a:cxn>
                <a:cxn ang="T10">
                  <a:pos x="T4" y="T5"/>
                </a:cxn>
                <a:cxn ang="T11">
                  <a:pos x="T6" y="T7"/>
                </a:cxn>
              </a:cxnLst>
              <a:rect l="T12" t="T13" r="T14" b="T15"/>
              <a:pathLst>
                <a:path w="4" h="1">
                  <a:moveTo>
                    <a:pt x="0" y="0"/>
                  </a:moveTo>
                  <a:lnTo>
                    <a:pt x="0" y="0"/>
                  </a:lnTo>
                  <a:lnTo>
                    <a:pt x="4"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14" name="Freeform 394"/>
            <p:cNvSpPr>
              <a:spLocks/>
            </p:cNvSpPr>
            <p:nvPr/>
          </p:nvSpPr>
          <p:spPr bwMode="auto">
            <a:xfrm>
              <a:off x="3248" y="2742"/>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15" name="Freeform 395"/>
            <p:cNvSpPr>
              <a:spLocks/>
            </p:cNvSpPr>
            <p:nvPr/>
          </p:nvSpPr>
          <p:spPr bwMode="auto">
            <a:xfrm>
              <a:off x="3248" y="2736"/>
              <a:ext cx="17" cy="65"/>
            </a:xfrm>
            <a:custGeom>
              <a:avLst/>
              <a:gdLst>
                <a:gd name="T0" fmla="*/ 21 w 14"/>
                <a:gd name="T1" fmla="*/ 86 h 49"/>
                <a:gd name="T2" fmla="*/ 13 w 14"/>
                <a:gd name="T3" fmla="*/ 0 h 49"/>
                <a:gd name="T4" fmla="*/ 0 w 14"/>
                <a:gd name="T5" fmla="*/ 9 h 49"/>
                <a:gd name="T6" fmla="*/ 21 w 14"/>
                <a:gd name="T7" fmla="*/ 86 h 49"/>
                <a:gd name="T8" fmla="*/ 0 60000 65536"/>
                <a:gd name="T9" fmla="*/ 0 60000 65536"/>
                <a:gd name="T10" fmla="*/ 0 60000 65536"/>
                <a:gd name="T11" fmla="*/ 0 60000 65536"/>
                <a:gd name="T12" fmla="*/ 0 w 14"/>
                <a:gd name="T13" fmla="*/ 0 h 49"/>
                <a:gd name="T14" fmla="*/ 14 w 14"/>
                <a:gd name="T15" fmla="*/ 49 h 49"/>
              </a:gdLst>
              <a:ahLst/>
              <a:cxnLst>
                <a:cxn ang="T8">
                  <a:pos x="T0" y="T1"/>
                </a:cxn>
                <a:cxn ang="T9">
                  <a:pos x="T2" y="T3"/>
                </a:cxn>
                <a:cxn ang="T10">
                  <a:pos x="T4" y="T5"/>
                </a:cxn>
                <a:cxn ang="T11">
                  <a:pos x="T6" y="T7"/>
                </a:cxn>
              </a:cxnLst>
              <a:rect l="T12" t="T13" r="T14" b="T15"/>
              <a:pathLst>
                <a:path w="14" h="49">
                  <a:moveTo>
                    <a:pt x="14" y="49"/>
                  </a:moveTo>
                  <a:lnTo>
                    <a:pt x="9" y="0"/>
                  </a:lnTo>
                  <a:lnTo>
                    <a:pt x="0" y="5"/>
                  </a:lnTo>
                  <a:lnTo>
                    <a:pt x="14"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16" name="Freeform 396"/>
            <p:cNvSpPr>
              <a:spLocks/>
            </p:cNvSpPr>
            <p:nvPr/>
          </p:nvSpPr>
          <p:spPr bwMode="auto">
            <a:xfrm>
              <a:off x="3259" y="2736"/>
              <a:ext cx="19" cy="65"/>
            </a:xfrm>
            <a:custGeom>
              <a:avLst/>
              <a:gdLst>
                <a:gd name="T0" fmla="*/ 8 w 15"/>
                <a:gd name="T1" fmla="*/ 86 h 49"/>
                <a:gd name="T2" fmla="*/ 24 w 15"/>
                <a:gd name="T3" fmla="*/ 77 h 49"/>
                <a:gd name="T4" fmla="*/ 0 w 15"/>
                <a:gd name="T5" fmla="*/ 0 h 49"/>
                <a:gd name="T6" fmla="*/ 8 w 15"/>
                <a:gd name="T7" fmla="*/ 86 h 49"/>
                <a:gd name="T8" fmla="*/ 0 60000 65536"/>
                <a:gd name="T9" fmla="*/ 0 60000 65536"/>
                <a:gd name="T10" fmla="*/ 0 60000 65536"/>
                <a:gd name="T11" fmla="*/ 0 60000 65536"/>
                <a:gd name="T12" fmla="*/ 0 w 15"/>
                <a:gd name="T13" fmla="*/ 0 h 49"/>
                <a:gd name="T14" fmla="*/ 15 w 15"/>
                <a:gd name="T15" fmla="*/ 49 h 49"/>
              </a:gdLst>
              <a:ahLst/>
              <a:cxnLst>
                <a:cxn ang="T8">
                  <a:pos x="T0" y="T1"/>
                </a:cxn>
                <a:cxn ang="T9">
                  <a:pos x="T2" y="T3"/>
                </a:cxn>
                <a:cxn ang="T10">
                  <a:pos x="T4" y="T5"/>
                </a:cxn>
                <a:cxn ang="T11">
                  <a:pos x="T6" y="T7"/>
                </a:cxn>
              </a:cxnLst>
              <a:rect l="T12" t="T13" r="T14" b="T15"/>
              <a:pathLst>
                <a:path w="15" h="49">
                  <a:moveTo>
                    <a:pt x="5" y="49"/>
                  </a:moveTo>
                  <a:lnTo>
                    <a:pt x="15" y="44"/>
                  </a:lnTo>
                  <a:lnTo>
                    <a:pt x="0" y="0"/>
                  </a:lnTo>
                  <a:lnTo>
                    <a:pt x="5"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17" name="Freeform 397"/>
            <p:cNvSpPr>
              <a:spLocks/>
            </p:cNvSpPr>
            <p:nvPr/>
          </p:nvSpPr>
          <p:spPr bwMode="auto">
            <a:xfrm>
              <a:off x="3265" y="2801"/>
              <a:ext cx="7" cy="1"/>
            </a:xfrm>
            <a:custGeom>
              <a:avLst/>
              <a:gdLst>
                <a:gd name="T0" fmla="*/ 0 w 5"/>
                <a:gd name="T1" fmla="*/ 0 h 1"/>
                <a:gd name="T2" fmla="*/ 0 w 5"/>
                <a:gd name="T3" fmla="*/ 0 h 1"/>
                <a:gd name="T4" fmla="*/ 10 w 5"/>
                <a:gd name="T5" fmla="*/ 0 h 1"/>
                <a:gd name="T6" fmla="*/ 0 w 5"/>
                <a:gd name="T7" fmla="*/ 0 h 1"/>
                <a:gd name="T8" fmla="*/ 0 60000 65536"/>
                <a:gd name="T9" fmla="*/ 0 60000 65536"/>
                <a:gd name="T10" fmla="*/ 0 60000 65536"/>
                <a:gd name="T11" fmla="*/ 0 60000 65536"/>
                <a:gd name="T12" fmla="*/ 0 w 5"/>
                <a:gd name="T13" fmla="*/ 0 h 1"/>
                <a:gd name="T14" fmla="*/ 5 w 5"/>
                <a:gd name="T15" fmla="*/ 1 h 1"/>
              </a:gdLst>
              <a:ahLst/>
              <a:cxnLst>
                <a:cxn ang="T8">
                  <a:pos x="T0" y="T1"/>
                </a:cxn>
                <a:cxn ang="T9">
                  <a:pos x="T2" y="T3"/>
                </a:cxn>
                <a:cxn ang="T10">
                  <a:pos x="T4" y="T5"/>
                </a:cxn>
                <a:cxn ang="T11">
                  <a:pos x="T6" y="T7"/>
                </a:cxn>
              </a:cxnLst>
              <a:rect l="T12" t="T13" r="T14" b="T15"/>
              <a:pathLst>
                <a:path w="5" h="1">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18" name="Freeform 398"/>
            <p:cNvSpPr>
              <a:spLocks/>
            </p:cNvSpPr>
            <p:nvPr/>
          </p:nvSpPr>
          <p:spPr bwMode="auto">
            <a:xfrm>
              <a:off x="3265" y="2801"/>
              <a:ext cx="2" cy="1"/>
            </a:xfrm>
            <a:custGeom>
              <a:avLst/>
              <a:gdLst>
                <a:gd name="T0" fmla="*/ 0 w 2"/>
                <a:gd name="T1" fmla="*/ 0 h 1"/>
                <a:gd name="T2" fmla="*/ 0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19" name="Freeform 399"/>
            <p:cNvSpPr>
              <a:spLocks/>
            </p:cNvSpPr>
            <p:nvPr/>
          </p:nvSpPr>
          <p:spPr bwMode="auto">
            <a:xfrm>
              <a:off x="3265" y="2794"/>
              <a:ext cx="13" cy="57"/>
            </a:xfrm>
            <a:custGeom>
              <a:avLst/>
              <a:gdLst>
                <a:gd name="T0" fmla="*/ 17 w 10"/>
                <a:gd name="T1" fmla="*/ 76 h 43"/>
                <a:gd name="T2" fmla="*/ 17 w 10"/>
                <a:gd name="T3" fmla="*/ 0 h 43"/>
                <a:gd name="T4" fmla="*/ 0 w 10"/>
                <a:gd name="T5" fmla="*/ 9 h 43"/>
                <a:gd name="T6" fmla="*/ 17 w 10"/>
                <a:gd name="T7" fmla="*/ 76 h 43"/>
                <a:gd name="T8" fmla="*/ 0 60000 65536"/>
                <a:gd name="T9" fmla="*/ 0 60000 65536"/>
                <a:gd name="T10" fmla="*/ 0 60000 65536"/>
                <a:gd name="T11" fmla="*/ 0 60000 65536"/>
                <a:gd name="T12" fmla="*/ 0 w 10"/>
                <a:gd name="T13" fmla="*/ 0 h 43"/>
                <a:gd name="T14" fmla="*/ 10 w 10"/>
                <a:gd name="T15" fmla="*/ 43 h 43"/>
              </a:gdLst>
              <a:ahLst/>
              <a:cxnLst>
                <a:cxn ang="T8">
                  <a:pos x="T0" y="T1"/>
                </a:cxn>
                <a:cxn ang="T9">
                  <a:pos x="T2" y="T3"/>
                </a:cxn>
                <a:cxn ang="T10">
                  <a:pos x="T4" y="T5"/>
                </a:cxn>
                <a:cxn ang="T11">
                  <a:pos x="T6" y="T7"/>
                </a:cxn>
              </a:cxnLst>
              <a:rect l="T12" t="T13" r="T14" b="T15"/>
              <a:pathLst>
                <a:path w="10" h="43">
                  <a:moveTo>
                    <a:pt x="10" y="43"/>
                  </a:moveTo>
                  <a:lnTo>
                    <a:pt x="10" y="0"/>
                  </a:lnTo>
                  <a:lnTo>
                    <a:pt x="0" y="5"/>
                  </a:lnTo>
                  <a:lnTo>
                    <a:pt x="10" y="4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20" name="Freeform 400"/>
            <p:cNvSpPr>
              <a:spLocks/>
            </p:cNvSpPr>
            <p:nvPr/>
          </p:nvSpPr>
          <p:spPr bwMode="auto">
            <a:xfrm>
              <a:off x="3278" y="2794"/>
              <a:ext cx="11" cy="57"/>
            </a:xfrm>
            <a:custGeom>
              <a:avLst/>
              <a:gdLst>
                <a:gd name="T0" fmla="*/ 0 w 9"/>
                <a:gd name="T1" fmla="*/ 76 h 43"/>
                <a:gd name="T2" fmla="*/ 13 w 9"/>
                <a:gd name="T3" fmla="*/ 66 h 43"/>
                <a:gd name="T4" fmla="*/ 0 w 9"/>
                <a:gd name="T5" fmla="*/ 0 h 43"/>
                <a:gd name="T6" fmla="*/ 0 w 9"/>
                <a:gd name="T7" fmla="*/ 76 h 43"/>
                <a:gd name="T8" fmla="*/ 0 60000 65536"/>
                <a:gd name="T9" fmla="*/ 0 60000 65536"/>
                <a:gd name="T10" fmla="*/ 0 60000 65536"/>
                <a:gd name="T11" fmla="*/ 0 60000 65536"/>
                <a:gd name="T12" fmla="*/ 0 w 9"/>
                <a:gd name="T13" fmla="*/ 0 h 43"/>
                <a:gd name="T14" fmla="*/ 9 w 9"/>
                <a:gd name="T15" fmla="*/ 43 h 43"/>
              </a:gdLst>
              <a:ahLst/>
              <a:cxnLst>
                <a:cxn ang="T8">
                  <a:pos x="T0" y="T1"/>
                </a:cxn>
                <a:cxn ang="T9">
                  <a:pos x="T2" y="T3"/>
                </a:cxn>
                <a:cxn ang="T10">
                  <a:pos x="T4" y="T5"/>
                </a:cxn>
                <a:cxn ang="T11">
                  <a:pos x="T6" y="T7"/>
                </a:cxn>
              </a:cxnLst>
              <a:rect l="T12" t="T13" r="T14" b="T15"/>
              <a:pathLst>
                <a:path w="9" h="43">
                  <a:moveTo>
                    <a:pt x="0" y="43"/>
                  </a:moveTo>
                  <a:lnTo>
                    <a:pt x="9" y="38"/>
                  </a:lnTo>
                  <a:lnTo>
                    <a:pt x="0" y="0"/>
                  </a:lnTo>
                  <a:lnTo>
                    <a:pt x="0" y="4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21" name="Rectangle 401"/>
            <p:cNvSpPr>
              <a:spLocks noChangeArrowheads="1"/>
            </p:cNvSpPr>
            <p:nvPr/>
          </p:nvSpPr>
          <p:spPr bwMode="auto">
            <a:xfrm>
              <a:off x="3278" y="2851"/>
              <a:ext cx="6" cy="2"/>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4722" name="Rectangle 402"/>
            <p:cNvSpPr>
              <a:spLocks noChangeArrowheads="1"/>
            </p:cNvSpPr>
            <p:nvPr/>
          </p:nvSpPr>
          <p:spPr bwMode="auto">
            <a:xfrm>
              <a:off x="3278" y="2851"/>
              <a:ext cx="6" cy="2"/>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4723" name="Freeform 403"/>
            <p:cNvSpPr>
              <a:spLocks/>
            </p:cNvSpPr>
            <p:nvPr/>
          </p:nvSpPr>
          <p:spPr bwMode="auto">
            <a:xfrm>
              <a:off x="3278" y="2845"/>
              <a:ext cx="17" cy="58"/>
            </a:xfrm>
            <a:custGeom>
              <a:avLst/>
              <a:gdLst>
                <a:gd name="T0" fmla="*/ 21 w 14"/>
                <a:gd name="T1" fmla="*/ 76 h 44"/>
                <a:gd name="T2" fmla="*/ 13 w 14"/>
                <a:gd name="T3" fmla="*/ 0 h 44"/>
                <a:gd name="T4" fmla="*/ 0 w 14"/>
                <a:gd name="T5" fmla="*/ 9 h 44"/>
                <a:gd name="T6" fmla="*/ 21 w 14"/>
                <a:gd name="T7" fmla="*/ 76 h 44"/>
                <a:gd name="T8" fmla="*/ 0 60000 65536"/>
                <a:gd name="T9" fmla="*/ 0 60000 65536"/>
                <a:gd name="T10" fmla="*/ 0 60000 65536"/>
                <a:gd name="T11" fmla="*/ 0 60000 65536"/>
                <a:gd name="T12" fmla="*/ 0 w 14"/>
                <a:gd name="T13" fmla="*/ 0 h 44"/>
                <a:gd name="T14" fmla="*/ 14 w 14"/>
                <a:gd name="T15" fmla="*/ 44 h 44"/>
              </a:gdLst>
              <a:ahLst/>
              <a:cxnLst>
                <a:cxn ang="T8">
                  <a:pos x="T0" y="T1"/>
                </a:cxn>
                <a:cxn ang="T9">
                  <a:pos x="T2" y="T3"/>
                </a:cxn>
                <a:cxn ang="T10">
                  <a:pos x="T4" y="T5"/>
                </a:cxn>
                <a:cxn ang="T11">
                  <a:pos x="T6" y="T7"/>
                </a:cxn>
              </a:cxnLst>
              <a:rect l="T12" t="T13" r="T14" b="T15"/>
              <a:pathLst>
                <a:path w="14" h="44">
                  <a:moveTo>
                    <a:pt x="14" y="44"/>
                  </a:moveTo>
                  <a:lnTo>
                    <a:pt x="9" y="0"/>
                  </a:lnTo>
                  <a:lnTo>
                    <a:pt x="0" y="5"/>
                  </a:lnTo>
                  <a:lnTo>
                    <a:pt x="14"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24" name="Freeform 404"/>
            <p:cNvSpPr>
              <a:spLocks/>
            </p:cNvSpPr>
            <p:nvPr/>
          </p:nvSpPr>
          <p:spPr bwMode="auto">
            <a:xfrm>
              <a:off x="3289" y="2845"/>
              <a:ext cx="18" cy="58"/>
            </a:xfrm>
            <a:custGeom>
              <a:avLst/>
              <a:gdLst>
                <a:gd name="T0" fmla="*/ 7 w 15"/>
                <a:gd name="T1" fmla="*/ 76 h 44"/>
                <a:gd name="T2" fmla="*/ 22 w 15"/>
                <a:gd name="T3" fmla="*/ 67 h 44"/>
                <a:gd name="T4" fmla="*/ 0 w 15"/>
                <a:gd name="T5" fmla="*/ 0 h 44"/>
                <a:gd name="T6" fmla="*/ 7 w 15"/>
                <a:gd name="T7" fmla="*/ 76 h 44"/>
                <a:gd name="T8" fmla="*/ 0 60000 65536"/>
                <a:gd name="T9" fmla="*/ 0 60000 65536"/>
                <a:gd name="T10" fmla="*/ 0 60000 65536"/>
                <a:gd name="T11" fmla="*/ 0 60000 65536"/>
                <a:gd name="T12" fmla="*/ 0 w 15"/>
                <a:gd name="T13" fmla="*/ 0 h 44"/>
                <a:gd name="T14" fmla="*/ 15 w 15"/>
                <a:gd name="T15" fmla="*/ 44 h 44"/>
              </a:gdLst>
              <a:ahLst/>
              <a:cxnLst>
                <a:cxn ang="T8">
                  <a:pos x="T0" y="T1"/>
                </a:cxn>
                <a:cxn ang="T9">
                  <a:pos x="T2" y="T3"/>
                </a:cxn>
                <a:cxn ang="T10">
                  <a:pos x="T4" y="T5"/>
                </a:cxn>
                <a:cxn ang="T11">
                  <a:pos x="T6" y="T7"/>
                </a:cxn>
              </a:cxnLst>
              <a:rect l="T12" t="T13" r="T14" b="T15"/>
              <a:pathLst>
                <a:path w="15" h="44">
                  <a:moveTo>
                    <a:pt x="5" y="44"/>
                  </a:moveTo>
                  <a:lnTo>
                    <a:pt x="15" y="39"/>
                  </a:lnTo>
                  <a:lnTo>
                    <a:pt x="0" y="0"/>
                  </a:lnTo>
                  <a:lnTo>
                    <a:pt x="5"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25" name="Rectangle 405"/>
            <p:cNvSpPr>
              <a:spLocks noChangeArrowheads="1"/>
            </p:cNvSpPr>
            <p:nvPr/>
          </p:nvSpPr>
          <p:spPr bwMode="auto">
            <a:xfrm>
              <a:off x="3295" y="2903"/>
              <a:ext cx="6"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4726" name="Rectangle 406"/>
            <p:cNvSpPr>
              <a:spLocks noChangeArrowheads="1"/>
            </p:cNvSpPr>
            <p:nvPr/>
          </p:nvSpPr>
          <p:spPr bwMode="auto">
            <a:xfrm>
              <a:off x="3295" y="2903"/>
              <a:ext cx="6"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4727" name="Freeform 407"/>
            <p:cNvSpPr>
              <a:spLocks/>
            </p:cNvSpPr>
            <p:nvPr/>
          </p:nvSpPr>
          <p:spPr bwMode="auto">
            <a:xfrm>
              <a:off x="3295" y="2897"/>
              <a:ext cx="18" cy="58"/>
            </a:xfrm>
            <a:custGeom>
              <a:avLst/>
              <a:gdLst>
                <a:gd name="T0" fmla="*/ 22 w 15"/>
                <a:gd name="T1" fmla="*/ 76 h 44"/>
                <a:gd name="T2" fmla="*/ 14 w 15"/>
                <a:gd name="T3" fmla="*/ 0 h 44"/>
                <a:gd name="T4" fmla="*/ 0 w 15"/>
                <a:gd name="T5" fmla="*/ 9 h 44"/>
                <a:gd name="T6" fmla="*/ 22 w 15"/>
                <a:gd name="T7" fmla="*/ 76 h 44"/>
                <a:gd name="T8" fmla="*/ 0 60000 65536"/>
                <a:gd name="T9" fmla="*/ 0 60000 65536"/>
                <a:gd name="T10" fmla="*/ 0 60000 65536"/>
                <a:gd name="T11" fmla="*/ 0 60000 65536"/>
                <a:gd name="T12" fmla="*/ 0 w 15"/>
                <a:gd name="T13" fmla="*/ 0 h 44"/>
                <a:gd name="T14" fmla="*/ 15 w 15"/>
                <a:gd name="T15" fmla="*/ 44 h 44"/>
              </a:gdLst>
              <a:ahLst/>
              <a:cxnLst>
                <a:cxn ang="T8">
                  <a:pos x="T0" y="T1"/>
                </a:cxn>
                <a:cxn ang="T9">
                  <a:pos x="T2" y="T3"/>
                </a:cxn>
                <a:cxn ang="T10">
                  <a:pos x="T4" y="T5"/>
                </a:cxn>
                <a:cxn ang="T11">
                  <a:pos x="T6" y="T7"/>
                </a:cxn>
              </a:cxnLst>
              <a:rect l="T12" t="T13" r="T14" b="T15"/>
              <a:pathLst>
                <a:path w="15" h="44">
                  <a:moveTo>
                    <a:pt x="15" y="44"/>
                  </a:moveTo>
                  <a:lnTo>
                    <a:pt x="10" y="0"/>
                  </a:lnTo>
                  <a:lnTo>
                    <a:pt x="0" y="5"/>
                  </a:lnTo>
                  <a:lnTo>
                    <a:pt x="15"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28" name="Freeform 408"/>
            <p:cNvSpPr>
              <a:spLocks/>
            </p:cNvSpPr>
            <p:nvPr/>
          </p:nvSpPr>
          <p:spPr bwMode="auto">
            <a:xfrm>
              <a:off x="3307" y="2897"/>
              <a:ext cx="17" cy="58"/>
            </a:xfrm>
            <a:custGeom>
              <a:avLst/>
              <a:gdLst>
                <a:gd name="T0" fmla="*/ 7 w 14"/>
                <a:gd name="T1" fmla="*/ 76 h 44"/>
                <a:gd name="T2" fmla="*/ 21 w 14"/>
                <a:gd name="T3" fmla="*/ 67 h 44"/>
                <a:gd name="T4" fmla="*/ 0 w 14"/>
                <a:gd name="T5" fmla="*/ 0 h 44"/>
                <a:gd name="T6" fmla="*/ 7 w 14"/>
                <a:gd name="T7" fmla="*/ 76 h 44"/>
                <a:gd name="T8" fmla="*/ 0 60000 65536"/>
                <a:gd name="T9" fmla="*/ 0 60000 65536"/>
                <a:gd name="T10" fmla="*/ 0 60000 65536"/>
                <a:gd name="T11" fmla="*/ 0 60000 65536"/>
                <a:gd name="T12" fmla="*/ 0 w 14"/>
                <a:gd name="T13" fmla="*/ 0 h 44"/>
                <a:gd name="T14" fmla="*/ 14 w 14"/>
                <a:gd name="T15" fmla="*/ 44 h 44"/>
              </a:gdLst>
              <a:ahLst/>
              <a:cxnLst>
                <a:cxn ang="T8">
                  <a:pos x="T0" y="T1"/>
                </a:cxn>
                <a:cxn ang="T9">
                  <a:pos x="T2" y="T3"/>
                </a:cxn>
                <a:cxn ang="T10">
                  <a:pos x="T4" y="T5"/>
                </a:cxn>
                <a:cxn ang="T11">
                  <a:pos x="T6" y="T7"/>
                </a:cxn>
              </a:cxnLst>
              <a:rect l="T12" t="T13" r="T14" b="T15"/>
              <a:pathLst>
                <a:path w="14" h="44">
                  <a:moveTo>
                    <a:pt x="5" y="44"/>
                  </a:moveTo>
                  <a:lnTo>
                    <a:pt x="14" y="39"/>
                  </a:lnTo>
                  <a:lnTo>
                    <a:pt x="0" y="0"/>
                  </a:lnTo>
                  <a:lnTo>
                    <a:pt x="5"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29" name="Freeform 409"/>
            <p:cNvSpPr>
              <a:spLocks/>
            </p:cNvSpPr>
            <p:nvPr/>
          </p:nvSpPr>
          <p:spPr bwMode="auto">
            <a:xfrm>
              <a:off x="3313" y="2955"/>
              <a:ext cx="6" cy="1"/>
            </a:xfrm>
            <a:custGeom>
              <a:avLst/>
              <a:gdLst>
                <a:gd name="T0" fmla="*/ 0 w 5"/>
                <a:gd name="T1" fmla="*/ 0 h 1"/>
                <a:gd name="T2" fmla="*/ 0 w 5"/>
                <a:gd name="T3" fmla="*/ 0 h 1"/>
                <a:gd name="T4" fmla="*/ 7 w 5"/>
                <a:gd name="T5" fmla="*/ 0 h 1"/>
                <a:gd name="T6" fmla="*/ 0 w 5"/>
                <a:gd name="T7" fmla="*/ 0 h 1"/>
                <a:gd name="T8" fmla="*/ 0 60000 65536"/>
                <a:gd name="T9" fmla="*/ 0 60000 65536"/>
                <a:gd name="T10" fmla="*/ 0 60000 65536"/>
                <a:gd name="T11" fmla="*/ 0 60000 65536"/>
                <a:gd name="T12" fmla="*/ 0 w 5"/>
                <a:gd name="T13" fmla="*/ 0 h 1"/>
                <a:gd name="T14" fmla="*/ 5 w 5"/>
                <a:gd name="T15" fmla="*/ 1 h 1"/>
              </a:gdLst>
              <a:ahLst/>
              <a:cxnLst>
                <a:cxn ang="T8">
                  <a:pos x="T0" y="T1"/>
                </a:cxn>
                <a:cxn ang="T9">
                  <a:pos x="T2" y="T3"/>
                </a:cxn>
                <a:cxn ang="T10">
                  <a:pos x="T4" y="T5"/>
                </a:cxn>
                <a:cxn ang="T11">
                  <a:pos x="T6" y="T7"/>
                </a:cxn>
              </a:cxnLst>
              <a:rect l="T12" t="T13" r="T14" b="T15"/>
              <a:pathLst>
                <a:path w="5" h="1">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30" name="Freeform 410"/>
            <p:cNvSpPr>
              <a:spLocks/>
            </p:cNvSpPr>
            <p:nvPr/>
          </p:nvSpPr>
          <p:spPr bwMode="auto">
            <a:xfrm>
              <a:off x="3313" y="2955"/>
              <a:ext cx="2" cy="1"/>
            </a:xfrm>
            <a:custGeom>
              <a:avLst/>
              <a:gdLst>
                <a:gd name="T0" fmla="*/ 0 w 2"/>
                <a:gd name="T1" fmla="*/ 0 h 1"/>
                <a:gd name="T2" fmla="*/ 0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31" name="Freeform 411"/>
            <p:cNvSpPr>
              <a:spLocks/>
            </p:cNvSpPr>
            <p:nvPr/>
          </p:nvSpPr>
          <p:spPr bwMode="auto">
            <a:xfrm>
              <a:off x="3313" y="2948"/>
              <a:ext cx="11" cy="52"/>
            </a:xfrm>
            <a:custGeom>
              <a:avLst/>
              <a:gdLst>
                <a:gd name="T0" fmla="*/ 13 w 9"/>
                <a:gd name="T1" fmla="*/ 69 h 39"/>
                <a:gd name="T2" fmla="*/ 13 w 9"/>
                <a:gd name="T3" fmla="*/ 0 h 39"/>
                <a:gd name="T4" fmla="*/ 0 w 9"/>
                <a:gd name="T5" fmla="*/ 9 h 39"/>
                <a:gd name="T6" fmla="*/ 13 w 9"/>
                <a:gd name="T7" fmla="*/ 69 h 39"/>
                <a:gd name="T8" fmla="*/ 0 60000 65536"/>
                <a:gd name="T9" fmla="*/ 0 60000 65536"/>
                <a:gd name="T10" fmla="*/ 0 60000 65536"/>
                <a:gd name="T11" fmla="*/ 0 60000 65536"/>
                <a:gd name="T12" fmla="*/ 0 w 9"/>
                <a:gd name="T13" fmla="*/ 0 h 39"/>
                <a:gd name="T14" fmla="*/ 9 w 9"/>
                <a:gd name="T15" fmla="*/ 39 h 39"/>
              </a:gdLst>
              <a:ahLst/>
              <a:cxnLst>
                <a:cxn ang="T8">
                  <a:pos x="T0" y="T1"/>
                </a:cxn>
                <a:cxn ang="T9">
                  <a:pos x="T2" y="T3"/>
                </a:cxn>
                <a:cxn ang="T10">
                  <a:pos x="T4" y="T5"/>
                </a:cxn>
                <a:cxn ang="T11">
                  <a:pos x="T6" y="T7"/>
                </a:cxn>
              </a:cxnLst>
              <a:rect l="T12" t="T13" r="T14" b="T15"/>
              <a:pathLst>
                <a:path w="9" h="39">
                  <a:moveTo>
                    <a:pt x="9" y="39"/>
                  </a:moveTo>
                  <a:lnTo>
                    <a:pt x="9" y="0"/>
                  </a:lnTo>
                  <a:lnTo>
                    <a:pt x="0" y="5"/>
                  </a:lnTo>
                  <a:lnTo>
                    <a:pt x="9" y="3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32" name="Freeform 412"/>
            <p:cNvSpPr>
              <a:spLocks/>
            </p:cNvSpPr>
            <p:nvPr/>
          </p:nvSpPr>
          <p:spPr bwMode="auto">
            <a:xfrm>
              <a:off x="3324" y="2948"/>
              <a:ext cx="13" cy="52"/>
            </a:xfrm>
            <a:custGeom>
              <a:avLst/>
              <a:gdLst>
                <a:gd name="T0" fmla="*/ 0 w 10"/>
                <a:gd name="T1" fmla="*/ 69 h 39"/>
                <a:gd name="T2" fmla="*/ 17 w 10"/>
                <a:gd name="T3" fmla="*/ 60 h 39"/>
                <a:gd name="T4" fmla="*/ 0 w 10"/>
                <a:gd name="T5" fmla="*/ 0 h 39"/>
                <a:gd name="T6" fmla="*/ 0 w 10"/>
                <a:gd name="T7" fmla="*/ 69 h 39"/>
                <a:gd name="T8" fmla="*/ 0 60000 65536"/>
                <a:gd name="T9" fmla="*/ 0 60000 65536"/>
                <a:gd name="T10" fmla="*/ 0 60000 65536"/>
                <a:gd name="T11" fmla="*/ 0 60000 65536"/>
                <a:gd name="T12" fmla="*/ 0 w 10"/>
                <a:gd name="T13" fmla="*/ 0 h 39"/>
                <a:gd name="T14" fmla="*/ 10 w 10"/>
                <a:gd name="T15" fmla="*/ 39 h 39"/>
              </a:gdLst>
              <a:ahLst/>
              <a:cxnLst>
                <a:cxn ang="T8">
                  <a:pos x="T0" y="T1"/>
                </a:cxn>
                <a:cxn ang="T9">
                  <a:pos x="T2" y="T3"/>
                </a:cxn>
                <a:cxn ang="T10">
                  <a:pos x="T4" y="T5"/>
                </a:cxn>
                <a:cxn ang="T11">
                  <a:pos x="T6" y="T7"/>
                </a:cxn>
              </a:cxnLst>
              <a:rect l="T12" t="T13" r="T14" b="T15"/>
              <a:pathLst>
                <a:path w="10" h="39">
                  <a:moveTo>
                    <a:pt x="0" y="39"/>
                  </a:moveTo>
                  <a:lnTo>
                    <a:pt x="10" y="34"/>
                  </a:lnTo>
                  <a:lnTo>
                    <a:pt x="0" y="0"/>
                  </a:lnTo>
                  <a:lnTo>
                    <a:pt x="0" y="3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33" name="Rectangle 413"/>
            <p:cNvSpPr>
              <a:spLocks noChangeArrowheads="1"/>
            </p:cNvSpPr>
            <p:nvPr/>
          </p:nvSpPr>
          <p:spPr bwMode="auto">
            <a:xfrm>
              <a:off x="3324" y="3000"/>
              <a:ext cx="13" cy="2"/>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4734" name="Rectangle 414"/>
            <p:cNvSpPr>
              <a:spLocks noChangeArrowheads="1"/>
            </p:cNvSpPr>
            <p:nvPr/>
          </p:nvSpPr>
          <p:spPr bwMode="auto">
            <a:xfrm>
              <a:off x="3324" y="3000"/>
              <a:ext cx="13" cy="2"/>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4735" name="Freeform 415"/>
            <p:cNvSpPr>
              <a:spLocks/>
            </p:cNvSpPr>
            <p:nvPr/>
          </p:nvSpPr>
          <p:spPr bwMode="auto">
            <a:xfrm>
              <a:off x="3324" y="2994"/>
              <a:ext cx="19" cy="50"/>
            </a:xfrm>
            <a:custGeom>
              <a:avLst/>
              <a:gdLst>
                <a:gd name="T0" fmla="*/ 24 w 15"/>
                <a:gd name="T1" fmla="*/ 66 h 38"/>
                <a:gd name="T2" fmla="*/ 16 w 15"/>
                <a:gd name="T3" fmla="*/ 0 h 38"/>
                <a:gd name="T4" fmla="*/ 0 w 15"/>
                <a:gd name="T5" fmla="*/ 9 h 38"/>
                <a:gd name="T6" fmla="*/ 24 w 15"/>
                <a:gd name="T7" fmla="*/ 66 h 38"/>
                <a:gd name="T8" fmla="*/ 0 60000 65536"/>
                <a:gd name="T9" fmla="*/ 0 60000 65536"/>
                <a:gd name="T10" fmla="*/ 0 60000 65536"/>
                <a:gd name="T11" fmla="*/ 0 60000 65536"/>
                <a:gd name="T12" fmla="*/ 0 w 15"/>
                <a:gd name="T13" fmla="*/ 0 h 38"/>
                <a:gd name="T14" fmla="*/ 15 w 15"/>
                <a:gd name="T15" fmla="*/ 38 h 38"/>
              </a:gdLst>
              <a:ahLst/>
              <a:cxnLst>
                <a:cxn ang="T8">
                  <a:pos x="T0" y="T1"/>
                </a:cxn>
                <a:cxn ang="T9">
                  <a:pos x="T2" y="T3"/>
                </a:cxn>
                <a:cxn ang="T10">
                  <a:pos x="T4" y="T5"/>
                </a:cxn>
                <a:cxn ang="T11">
                  <a:pos x="T6" y="T7"/>
                </a:cxn>
              </a:cxnLst>
              <a:rect l="T12" t="T13" r="T14" b="T15"/>
              <a:pathLst>
                <a:path w="15" h="38">
                  <a:moveTo>
                    <a:pt x="15" y="38"/>
                  </a:moveTo>
                  <a:lnTo>
                    <a:pt x="10" y="0"/>
                  </a:lnTo>
                  <a:lnTo>
                    <a:pt x="0" y="5"/>
                  </a:lnTo>
                  <a:lnTo>
                    <a:pt x="15" y="3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36" name="Freeform 416"/>
            <p:cNvSpPr>
              <a:spLocks/>
            </p:cNvSpPr>
            <p:nvPr/>
          </p:nvSpPr>
          <p:spPr bwMode="auto">
            <a:xfrm>
              <a:off x="3337" y="2994"/>
              <a:ext cx="18" cy="50"/>
            </a:xfrm>
            <a:custGeom>
              <a:avLst/>
              <a:gdLst>
                <a:gd name="T0" fmla="*/ 7 w 15"/>
                <a:gd name="T1" fmla="*/ 66 h 38"/>
                <a:gd name="T2" fmla="*/ 22 w 15"/>
                <a:gd name="T3" fmla="*/ 59 h 38"/>
                <a:gd name="T4" fmla="*/ 0 w 15"/>
                <a:gd name="T5" fmla="*/ 0 h 38"/>
                <a:gd name="T6" fmla="*/ 7 w 15"/>
                <a:gd name="T7" fmla="*/ 66 h 38"/>
                <a:gd name="T8" fmla="*/ 0 60000 65536"/>
                <a:gd name="T9" fmla="*/ 0 60000 65536"/>
                <a:gd name="T10" fmla="*/ 0 60000 65536"/>
                <a:gd name="T11" fmla="*/ 0 60000 65536"/>
                <a:gd name="T12" fmla="*/ 0 w 15"/>
                <a:gd name="T13" fmla="*/ 0 h 38"/>
                <a:gd name="T14" fmla="*/ 15 w 15"/>
                <a:gd name="T15" fmla="*/ 38 h 38"/>
              </a:gdLst>
              <a:ahLst/>
              <a:cxnLst>
                <a:cxn ang="T8">
                  <a:pos x="T0" y="T1"/>
                </a:cxn>
                <a:cxn ang="T9">
                  <a:pos x="T2" y="T3"/>
                </a:cxn>
                <a:cxn ang="T10">
                  <a:pos x="T4" y="T5"/>
                </a:cxn>
                <a:cxn ang="T11">
                  <a:pos x="T6" y="T7"/>
                </a:cxn>
              </a:cxnLst>
              <a:rect l="T12" t="T13" r="T14" b="T15"/>
              <a:pathLst>
                <a:path w="15" h="38">
                  <a:moveTo>
                    <a:pt x="5" y="38"/>
                  </a:moveTo>
                  <a:lnTo>
                    <a:pt x="15" y="34"/>
                  </a:lnTo>
                  <a:lnTo>
                    <a:pt x="0" y="0"/>
                  </a:lnTo>
                  <a:lnTo>
                    <a:pt x="5" y="3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37" name="Freeform 417"/>
            <p:cNvSpPr>
              <a:spLocks/>
            </p:cNvSpPr>
            <p:nvPr/>
          </p:nvSpPr>
          <p:spPr bwMode="auto">
            <a:xfrm>
              <a:off x="3343" y="3044"/>
              <a:ext cx="6" cy="2"/>
            </a:xfrm>
            <a:custGeom>
              <a:avLst/>
              <a:gdLst>
                <a:gd name="T0" fmla="*/ 0 w 5"/>
                <a:gd name="T1" fmla="*/ 0 h 2"/>
                <a:gd name="T2" fmla="*/ 0 w 5"/>
                <a:gd name="T3" fmla="*/ 0 h 2"/>
                <a:gd name="T4" fmla="*/ 7 w 5"/>
                <a:gd name="T5" fmla="*/ 0 h 2"/>
                <a:gd name="T6" fmla="*/ 0 w 5"/>
                <a:gd name="T7" fmla="*/ 0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38" name="Freeform 418"/>
            <p:cNvSpPr>
              <a:spLocks/>
            </p:cNvSpPr>
            <p:nvPr/>
          </p:nvSpPr>
          <p:spPr bwMode="auto">
            <a:xfrm>
              <a:off x="3343" y="3044"/>
              <a:ext cx="1" cy="2"/>
            </a:xfrm>
            <a:custGeom>
              <a:avLst/>
              <a:gdLst>
                <a:gd name="T0" fmla="*/ 0 w 1"/>
                <a:gd name="T1" fmla="*/ 0 h 2"/>
                <a:gd name="T2" fmla="*/ 0 w 1"/>
                <a:gd name="T3" fmla="*/ 0 h 2"/>
                <a:gd name="T4" fmla="*/ 0 w 1"/>
                <a:gd name="T5" fmla="*/ 0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39" name="Freeform 419"/>
            <p:cNvSpPr>
              <a:spLocks/>
            </p:cNvSpPr>
            <p:nvPr/>
          </p:nvSpPr>
          <p:spPr bwMode="auto">
            <a:xfrm>
              <a:off x="3343" y="3039"/>
              <a:ext cx="17" cy="50"/>
            </a:xfrm>
            <a:custGeom>
              <a:avLst/>
              <a:gdLst>
                <a:gd name="T0" fmla="*/ 21 w 14"/>
                <a:gd name="T1" fmla="*/ 66 h 38"/>
                <a:gd name="T2" fmla="*/ 15 w 14"/>
                <a:gd name="T3" fmla="*/ 0 h 38"/>
                <a:gd name="T4" fmla="*/ 0 w 14"/>
                <a:gd name="T5" fmla="*/ 7 h 38"/>
                <a:gd name="T6" fmla="*/ 21 w 14"/>
                <a:gd name="T7" fmla="*/ 66 h 38"/>
                <a:gd name="T8" fmla="*/ 0 60000 65536"/>
                <a:gd name="T9" fmla="*/ 0 60000 65536"/>
                <a:gd name="T10" fmla="*/ 0 60000 65536"/>
                <a:gd name="T11" fmla="*/ 0 60000 65536"/>
                <a:gd name="T12" fmla="*/ 0 w 14"/>
                <a:gd name="T13" fmla="*/ 0 h 38"/>
                <a:gd name="T14" fmla="*/ 14 w 14"/>
                <a:gd name="T15" fmla="*/ 38 h 38"/>
              </a:gdLst>
              <a:ahLst/>
              <a:cxnLst>
                <a:cxn ang="T8">
                  <a:pos x="T0" y="T1"/>
                </a:cxn>
                <a:cxn ang="T9">
                  <a:pos x="T2" y="T3"/>
                </a:cxn>
                <a:cxn ang="T10">
                  <a:pos x="T4" y="T5"/>
                </a:cxn>
                <a:cxn ang="T11">
                  <a:pos x="T6" y="T7"/>
                </a:cxn>
              </a:cxnLst>
              <a:rect l="T12" t="T13" r="T14" b="T15"/>
              <a:pathLst>
                <a:path w="14" h="38">
                  <a:moveTo>
                    <a:pt x="14" y="38"/>
                  </a:moveTo>
                  <a:lnTo>
                    <a:pt x="10" y="0"/>
                  </a:lnTo>
                  <a:lnTo>
                    <a:pt x="0" y="4"/>
                  </a:lnTo>
                  <a:lnTo>
                    <a:pt x="14" y="3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40" name="Freeform 420"/>
            <p:cNvSpPr>
              <a:spLocks/>
            </p:cNvSpPr>
            <p:nvPr/>
          </p:nvSpPr>
          <p:spPr bwMode="auto">
            <a:xfrm>
              <a:off x="3355" y="3039"/>
              <a:ext cx="17" cy="50"/>
            </a:xfrm>
            <a:custGeom>
              <a:avLst/>
              <a:gdLst>
                <a:gd name="T0" fmla="*/ 6 w 14"/>
                <a:gd name="T1" fmla="*/ 66 h 38"/>
                <a:gd name="T2" fmla="*/ 21 w 14"/>
                <a:gd name="T3" fmla="*/ 57 h 38"/>
                <a:gd name="T4" fmla="*/ 0 w 14"/>
                <a:gd name="T5" fmla="*/ 0 h 38"/>
                <a:gd name="T6" fmla="*/ 6 w 14"/>
                <a:gd name="T7" fmla="*/ 66 h 38"/>
                <a:gd name="T8" fmla="*/ 0 60000 65536"/>
                <a:gd name="T9" fmla="*/ 0 60000 65536"/>
                <a:gd name="T10" fmla="*/ 0 60000 65536"/>
                <a:gd name="T11" fmla="*/ 0 60000 65536"/>
                <a:gd name="T12" fmla="*/ 0 w 14"/>
                <a:gd name="T13" fmla="*/ 0 h 38"/>
                <a:gd name="T14" fmla="*/ 14 w 14"/>
                <a:gd name="T15" fmla="*/ 38 h 38"/>
              </a:gdLst>
              <a:ahLst/>
              <a:cxnLst>
                <a:cxn ang="T8">
                  <a:pos x="T0" y="T1"/>
                </a:cxn>
                <a:cxn ang="T9">
                  <a:pos x="T2" y="T3"/>
                </a:cxn>
                <a:cxn ang="T10">
                  <a:pos x="T4" y="T5"/>
                </a:cxn>
                <a:cxn ang="T11">
                  <a:pos x="T6" y="T7"/>
                </a:cxn>
              </a:cxnLst>
              <a:rect l="T12" t="T13" r="T14" b="T15"/>
              <a:pathLst>
                <a:path w="14" h="38">
                  <a:moveTo>
                    <a:pt x="4" y="38"/>
                  </a:moveTo>
                  <a:lnTo>
                    <a:pt x="14" y="33"/>
                  </a:lnTo>
                  <a:lnTo>
                    <a:pt x="0" y="0"/>
                  </a:lnTo>
                  <a:lnTo>
                    <a:pt x="4" y="3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41" name="Freeform 421"/>
            <p:cNvSpPr>
              <a:spLocks/>
            </p:cNvSpPr>
            <p:nvPr/>
          </p:nvSpPr>
          <p:spPr bwMode="auto">
            <a:xfrm>
              <a:off x="3360" y="3089"/>
              <a:ext cx="6" cy="2"/>
            </a:xfrm>
            <a:custGeom>
              <a:avLst/>
              <a:gdLst>
                <a:gd name="T0" fmla="*/ 0 w 5"/>
                <a:gd name="T1" fmla="*/ 0 h 2"/>
                <a:gd name="T2" fmla="*/ 0 w 5"/>
                <a:gd name="T3" fmla="*/ 0 h 2"/>
                <a:gd name="T4" fmla="*/ 7 w 5"/>
                <a:gd name="T5" fmla="*/ 0 h 2"/>
                <a:gd name="T6" fmla="*/ 0 w 5"/>
                <a:gd name="T7" fmla="*/ 0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42" name="Freeform 422"/>
            <p:cNvSpPr>
              <a:spLocks/>
            </p:cNvSpPr>
            <p:nvPr/>
          </p:nvSpPr>
          <p:spPr bwMode="auto">
            <a:xfrm>
              <a:off x="3360" y="3089"/>
              <a:ext cx="1" cy="2"/>
            </a:xfrm>
            <a:custGeom>
              <a:avLst/>
              <a:gdLst>
                <a:gd name="T0" fmla="*/ 0 w 1"/>
                <a:gd name="T1" fmla="*/ 0 h 2"/>
                <a:gd name="T2" fmla="*/ 0 w 1"/>
                <a:gd name="T3" fmla="*/ 0 h 2"/>
                <a:gd name="T4" fmla="*/ 0 w 1"/>
                <a:gd name="T5" fmla="*/ 0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43" name="Freeform 423"/>
            <p:cNvSpPr>
              <a:spLocks/>
            </p:cNvSpPr>
            <p:nvPr/>
          </p:nvSpPr>
          <p:spPr bwMode="auto">
            <a:xfrm>
              <a:off x="3360" y="3083"/>
              <a:ext cx="18" cy="45"/>
            </a:xfrm>
            <a:custGeom>
              <a:avLst/>
              <a:gdLst>
                <a:gd name="T0" fmla="*/ 22 w 15"/>
                <a:gd name="T1" fmla="*/ 60 h 34"/>
                <a:gd name="T2" fmla="*/ 14 w 15"/>
                <a:gd name="T3" fmla="*/ 0 h 34"/>
                <a:gd name="T4" fmla="*/ 0 w 15"/>
                <a:gd name="T5" fmla="*/ 9 h 34"/>
                <a:gd name="T6" fmla="*/ 22 w 15"/>
                <a:gd name="T7" fmla="*/ 60 h 34"/>
                <a:gd name="T8" fmla="*/ 0 60000 65536"/>
                <a:gd name="T9" fmla="*/ 0 60000 65536"/>
                <a:gd name="T10" fmla="*/ 0 60000 65536"/>
                <a:gd name="T11" fmla="*/ 0 60000 65536"/>
                <a:gd name="T12" fmla="*/ 0 w 15"/>
                <a:gd name="T13" fmla="*/ 0 h 34"/>
                <a:gd name="T14" fmla="*/ 15 w 15"/>
                <a:gd name="T15" fmla="*/ 34 h 34"/>
              </a:gdLst>
              <a:ahLst/>
              <a:cxnLst>
                <a:cxn ang="T8">
                  <a:pos x="T0" y="T1"/>
                </a:cxn>
                <a:cxn ang="T9">
                  <a:pos x="T2" y="T3"/>
                </a:cxn>
                <a:cxn ang="T10">
                  <a:pos x="T4" y="T5"/>
                </a:cxn>
                <a:cxn ang="T11">
                  <a:pos x="T6" y="T7"/>
                </a:cxn>
              </a:cxnLst>
              <a:rect l="T12" t="T13" r="T14" b="T15"/>
              <a:pathLst>
                <a:path w="15" h="34">
                  <a:moveTo>
                    <a:pt x="15" y="34"/>
                  </a:moveTo>
                  <a:lnTo>
                    <a:pt x="10" y="0"/>
                  </a:lnTo>
                  <a:lnTo>
                    <a:pt x="0" y="5"/>
                  </a:lnTo>
                  <a:lnTo>
                    <a:pt x="15" y="3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44" name="Freeform 424"/>
            <p:cNvSpPr>
              <a:spLocks/>
            </p:cNvSpPr>
            <p:nvPr/>
          </p:nvSpPr>
          <p:spPr bwMode="auto">
            <a:xfrm>
              <a:off x="3372" y="3083"/>
              <a:ext cx="13" cy="45"/>
            </a:xfrm>
            <a:custGeom>
              <a:avLst/>
              <a:gdLst>
                <a:gd name="T0" fmla="*/ 9 w 10"/>
                <a:gd name="T1" fmla="*/ 60 h 34"/>
                <a:gd name="T2" fmla="*/ 17 w 10"/>
                <a:gd name="T3" fmla="*/ 50 h 34"/>
                <a:gd name="T4" fmla="*/ 0 w 10"/>
                <a:gd name="T5" fmla="*/ 0 h 34"/>
                <a:gd name="T6" fmla="*/ 9 w 10"/>
                <a:gd name="T7" fmla="*/ 60 h 34"/>
                <a:gd name="T8" fmla="*/ 0 60000 65536"/>
                <a:gd name="T9" fmla="*/ 0 60000 65536"/>
                <a:gd name="T10" fmla="*/ 0 60000 65536"/>
                <a:gd name="T11" fmla="*/ 0 60000 65536"/>
                <a:gd name="T12" fmla="*/ 0 w 10"/>
                <a:gd name="T13" fmla="*/ 0 h 34"/>
                <a:gd name="T14" fmla="*/ 10 w 10"/>
                <a:gd name="T15" fmla="*/ 34 h 34"/>
              </a:gdLst>
              <a:ahLst/>
              <a:cxnLst>
                <a:cxn ang="T8">
                  <a:pos x="T0" y="T1"/>
                </a:cxn>
                <a:cxn ang="T9">
                  <a:pos x="T2" y="T3"/>
                </a:cxn>
                <a:cxn ang="T10">
                  <a:pos x="T4" y="T5"/>
                </a:cxn>
                <a:cxn ang="T11">
                  <a:pos x="T6" y="T7"/>
                </a:cxn>
              </a:cxnLst>
              <a:rect l="T12" t="T13" r="T14" b="T15"/>
              <a:pathLst>
                <a:path w="10" h="34">
                  <a:moveTo>
                    <a:pt x="5" y="34"/>
                  </a:moveTo>
                  <a:lnTo>
                    <a:pt x="10" y="29"/>
                  </a:lnTo>
                  <a:lnTo>
                    <a:pt x="0" y="0"/>
                  </a:lnTo>
                  <a:lnTo>
                    <a:pt x="5" y="3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45" name="Freeform 425"/>
            <p:cNvSpPr>
              <a:spLocks/>
            </p:cNvSpPr>
            <p:nvPr/>
          </p:nvSpPr>
          <p:spPr bwMode="auto">
            <a:xfrm>
              <a:off x="3378" y="3128"/>
              <a:ext cx="7" cy="1"/>
            </a:xfrm>
            <a:custGeom>
              <a:avLst/>
              <a:gdLst>
                <a:gd name="T0" fmla="*/ 0 w 5"/>
                <a:gd name="T1" fmla="*/ 0 h 1"/>
                <a:gd name="T2" fmla="*/ 0 w 5"/>
                <a:gd name="T3" fmla="*/ 0 h 1"/>
                <a:gd name="T4" fmla="*/ 10 w 5"/>
                <a:gd name="T5" fmla="*/ 0 h 1"/>
                <a:gd name="T6" fmla="*/ 0 w 5"/>
                <a:gd name="T7" fmla="*/ 0 h 1"/>
                <a:gd name="T8" fmla="*/ 0 60000 65536"/>
                <a:gd name="T9" fmla="*/ 0 60000 65536"/>
                <a:gd name="T10" fmla="*/ 0 60000 65536"/>
                <a:gd name="T11" fmla="*/ 0 60000 65536"/>
                <a:gd name="T12" fmla="*/ 0 w 5"/>
                <a:gd name="T13" fmla="*/ 0 h 1"/>
                <a:gd name="T14" fmla="*/ 5 w 5"/>
                <a:gd name="T15" fmla="*/ 1 h 1"/>
              </a:gdLst>
              <a:ahLst/>
              <a:cxnLst>
                <a:cxn ang="T8">
                  <a:pos x="T0" y="T1"/>
                </a:cxn>
                <a:cxn ang="T9">
                  <a:pos x="T2" y="T3"/>
                </a:cxn>
                <a:cxn ang="T10">
                  <a:pos x="T4" y="T5"/>
                </a:cxn>
                <a:cxn ang="T11">
                  <a:pos x="T6" y="T7"/>
                </a:cxn>
              </a:cxnLst>
              <a:rect l="T12" t="T13" r="T14" b="T15"/>
              <a:pathLst>
                <a:path w="5" h="1">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46" name="Freeform 426"/>
            <p:cNvSpPr>
              <a:spLocks/>
            </p:cNvSpPr>
            <p:nvPr/>
          </p:nvSpPr>
          <p:spPr bwMode="auto">
            <a:xfrm>
              <a:off x="3378" y="3128"/>
              <a:ext cx="2" cy="1"/>
            </a:xfrm>
            <a:custGeom>
              <a:avLst/>
              <a:gdLst>
                <a:gd name="T0" fmla="*/ 0 w 2"/>
                <a:gd name="T1" fmla="*/ 0 h 1"/>
                <a:gd name="T2" fmla="*/ 0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47" name="Freeform 427"/>
            <p:cNvSpPr>
              <a:spLocks/>
            </p:cNvSpPr>
            <p:nvPr/>
          </p:nvSpPr>
          <p:spPr bwMode="auto">
            <a:xfrm>
              <a:off x="3378" y="3121"/>
              <a:ext cx="13" cy="39"/>
            </a:xfrm>
            <a:custGeom>
              <a:avLst/>
              <a:gdLst>
                <a:gd name="T0" fmla="*/ 17 w 10"/>
                <a:gd name="T1" fmla="*/ 52 h 29"/>
                <a:gd name="T2" fmla="*/ 9 w 10"/>
                <a:gd name="T3" fmla="*/ 0 h 29"/>
                <a:gd name="T4" fmla="*/ 0 w 10"/>
                <a:gd name="T5" fmla="*/ 9 h 29"/>
                <a:gd name="T6" fmla="*/ 17 w 10"/>
                <a:gd name="T7" fmla="*/ 52 h 29"/>
                <a:gd name="T8" fmla="*/ 0 60000 65536"/>
                <a:gd name="T9" fmla="*/ 0 60000 65536"/>
                <a:gd name="T10" fmla="*/ 0 60000 65536"/>
                <a:gd name="T11" fmla="*/ 0 60000 65536"/>
                <a:gd name="T12" fmla="*/ 0 w 10"/>
                <a:gd name="T13" fmla="*/ 0 h 29"/>
                <a:gd name="T14" fmla="*/ 10 w 10"/>
                <a:gd name="T15" fmla="*/ 29 h 29"/>
              </a:gdLst>
              <a:ahLst/>
              <a:cxnLst>
                <a:cxn ang="T8">
                  <a:pos x="T0" y="T1"/>
                </a:cxn>
                <a:cxn ang="T9">
                  <a:pos x="T2" y="T3"/>
                </a:cxn>
                <a:cxn ang="T10">
                  <a:pos x="T4" y="T5"/>
                </a:cxn>
                <a:cxn ang="T11">
                  <a:pos x="T6" y="T7"/>
                </a:cxn>
              </a:cxnLst>
              <a:rect l="T12" t="T13" r="T14" b="T15"/>
              <a:pathLst>
                <a:path w="10" h="29">
                  <a:moveTo>
                    <a:pt x="10" y="29"/>
                  </a:moveTo>
                  <a:lnTo>
                    <a:pt x="5" y="0"/>
                  </a:lnTo>
                  <a:lnTo>
                    <a:pt x="0" y="5"/>
                  </a:lnTo>
                  <a:lnTo>
                    <a:pt x="10"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48" name="Freeform 428"/>
            <p:cNvSpPr>
              <a:spLocks/>
            </p:cNvSpPr>
            <p:nvPr/>
          </p:nvSpPr>
          <p:spPr bwMode="auto">
            <a:xfrm>
              <a:off x="3385" y="3121"/>
              <a:ext cx="17" cy="39"/>
            </a:xfrm>
            <a:custGeom>
              <a:avLst/>
              <a:gdLst>
                <a:gd name="T0" fmla="*/ 7 w 14"/>
                <a:gd name="T1" fmla="*/ 52 h 29"/>
                <a:gd name="T2" fmla="*/ 21 w 14"/>
                <a:gd name="T3" fmla="*/ 46 h 29"/>
                <a:gd name="T4" fmla="*/ 0 w 14"/>
                <a:gd name="T5" fmla="*/ 0 h 29"/>
                <a:gd name="T6" fmla="*/ 7 w 14"/>
                <a:gd name="T7" fmla="*/ 52 h 29"/>
                <a:gd name="T8" fmla="*/ 0 60000 65536"/>
                <a:gd name="T9" fmla="*/ 0 60000 65536"/>
                <a:gd name="T10" fmla="*/ 0 60000 65536"/>
                <a:gd name="T11" fmla="*/ 0 60000 65536"/>
                <a:gd name="T12" fmla="*/ 0 w 14"/>
                <a:gd name="T13" fmla="*/ 0 h 29"/>
                <a:gd name="T14" fmla="*/ 14 w 14"/>
                <a:gd name="T15" fmla="*/ 29 h 29"/>
              </a:gdLst>
              <a:ahLst/>
              <a:cxnLst>
                <a:cxn ang="T8">
                  <a:pos x="T0" y="T1"/>
                </a:cxn>
                <a:cxn ang="T9">
                  <a:pos x="T2" y="T3"/>
                </a:cxn>
                <a:cxn ang="T10">
                  <a:pos x="T4" y="T5"/>
                </a:cxn>
                <a:cxn ang="T11">
                  <a:pos x="T6" y="T7"/>
                </a:cxn>
              </a:cxnLst>
              <a:rect l="T12" t="T13" r="T14" b="T15"/>
              <a:pathLst>
                <a:path w="14" h="29">
                  <a:moveTo>
                    <a:pt x="5" y="29"/>
                  </a:moveTo>
                  <a:lnTo>
                    <a:pt x="14" y="25"/>
                  </a:lnTo>
                  <a:lnTo>
                    <a:pt x="0" y="0"/>
                  </a:lnTo>
                  <a:lnTo>
                    <a:pt x="5"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49" name="Freeform 429"/>
            <p:cNvSpPr>
              <a:spLocks/>
            </p:cNvSpPr>
            <p:nvPr/>
          </p:nvSpPr>
          <p:spPr bwMode="auto">
            <a:xfrm>
              <a:off x="3391" y="3160"/>
              <a:ext cx="6" cy="1"/>
            </a:xfrm>
            <a:custGeom>
              <a:avLst/>
              <a:gdLst>
                <a:gd name="T0" fmla="*/ 0 w 5"/>
                <a:gd name="T1" fmla="*/ 0 h 1"/>
                <a:gd name="T2" fmla="*/ 0 w 5"/>
                <a:gd name="T3" fmla="*/ 0 h 1"/>
                <a:gd name="T4" fmla="*/ 7 w 5"/>
                <a:gd name="T5" fmla="*/ 0 h 1"/>
                <a:gd name="T6" fmla="*/ 0 w 5"/>
                <a:gd name="T7" fmla="*/ 0 h 1"/>
                <a:gd name="T8" fmla="*/ 0 60000 65536"/>
                <a:gd name="T9" fmla="*/ 0 60000 65536"/>
                <a:gd name="T10" fmla="*/ 0 60000 65536"/>
                <a:gd name="T11" fmla="*/ 0 60000 65536"/>
                <a:gd name="T12" fmla="*/ 0 w 5"/>
                <a:gd name="T13" fmla="*/ 0 h 1"/>
                <a:gd name="T14" fmla="*/ 5 w 5"/>
                <a:gd name="T15" fmla="*/ 1 h 1"/>
              </a:gdLst>
              <a:ahLst/>
              <a:cxnLst>
                <a:cxn ang="T8">
                  <a:pos x="T0" y="T1"/>
                </a:cxn>
                <a:cxn ang="T9">
                  <a:pos x="T2" y="T3"/>
                </a:cxn>
                <a:cxn ang="T10">
                  <a:pos x="T4" y="T5"/>
                </a:cxn>
                <a:cxn ang="T11">
                  <a:pos x="T6" y="T7"/>
                </a:cxn>
              </a:cxnLst>
              <a:rect l="T12" t="T13" r="T14" b="T15"/>
              <a:pathLst>
                <a:path w="5" h="1">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50" name="Freeform 430"/>
            <p:cNvSpPr>
              <a:spLocks/>
            </p:cNvSpPr>
            <p:nvPr/>
          </p:nvSpPr>
          <p:spPr bwMode="auto">
            <a:xfrm>
              <a:off x="3391" y="3160"/>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51" name="Freeform 431"/>
            <p:cNvSpPr>
              <a:spLocks/>
            </p:cNvSpPr>
            <p:nvPr/>
          </p:nvSpPr>
          <p:spPr bwMode="auto">
            <a:xfrm>
              <a:off x="3391" y="3155"/>
              <a:ext cx="17" cy="38"/>
            </a:xfrm>
            <a:custGeom>
              <a:avLst/>
              <a:gdLst>
                <a:gd name="T0" fmla="*/ 21 w 14"/>
                <a:gd name="T1" fmla="*/ 50 h 29"/>
                <a:gd name="T2" fmla="*/ 13 w 14"/>
                <a:gd name="T3" fmla="*/ 0 h 29"/>
                <a:gd name="T4" fmla="*/ 0 w 14"/>
                <a:gd name="T5" fmla="*/ 7 h 29"/>
                <a:gd name="T6" fmla="*/ 21 w 14"/>
                <a:gd name="T7" fmla="*/ 50 h 29"/>
                <a:gd name="T8" fmla="*/ 0 60000 65536"/>
                <a:gd name="T9" fmla="*/ 0 60000 65536"/>
                <a:gd name="T10" fmla="*/ 0 60000 65536"/>
                <a:gd name="T11" fmla="*/ 0 60000 65536"/>
                <a:gd name="T12" fmla="*/ 0 w 14"/>
                <a:gd name="T13" fmla="*/ 0 h 29"/>
                <a:gd name="T14" fmla="*/ 14 w 14"/>
                <a:gd name="T15" fmla="*/ 29 h 29"/>
              </a:gdLst>
              <a:ahLst/>
              <a:cxnLst>
                <a:cxn ang="T8">
                  <a:pos x="T0" y="T1"/>
                </a:cxn>
                <a:cxn ang="T9">
                  <a:pos x="T2" y="T3"/>
                </a:cxn>
                <a:cxn ang="T10">
                  <a:pos x="T4" y="T5"/>
                </a:cxn>
                <a:cxn ang="T11">
                  <a:pos x="T6" y="T7"/>
                </a:cxn>
              </a:cxnLst>
              <a:rect l="T12" t="T13" r="T14" b="T15"/>
              <a:pathLst>
                <a:path w="14" h="29">
                  <a:moveTo>
                    <a:pt x="14" y="29"/>
                  </a:moveTo>
                  <a:lnTo>
                    <a:pt x="9" y="0"/>
                  </a:lnTo>
                  <a:lnTo>
                    <a:pt x="0" y="4"/>
                  </a:lnTo>
                  <a:lnTo>
                    <a:pt x="14"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52" name="Freeform 432"/>
            <p:cNvSpPr>
              <a:spLocks/>
            </p:cNvSpPr>
            <p:nvPr/>
          </p:nvSpPr>
          <p:spPr bwMode="auto">
            <a:xfrm>
              <a:off x="3402" y="3155"/>
              <a:ext cx="18" cy="38"/>
            </a:xfrm>
            <a:custGeom>
              <a:avLst/>
              <a:gdLst>
                <a:gd name="T0" fmla="*/ 7 w 15"/>
                <a:gd name="T1" fmla="*/ 50 h 29"/>
                <a:gd name="T2" fmla="*/ 22 w 15"/>
                <a:gd name="T3" fmla="*/ 41 h 29"/>
                <a:gd name="T4" fmla="*/ 0 w 15"/>
                <a:gd name="T5" fmla="*/ 0 h 29"/>
                <a:gd name="T6" fmla="*/ 7 w 15"/>
                <a:gd name="T7" fmla="*/ 50 h 29"/>
                <a:gd name="T8" fmla="*/ 0 60000 65536"/>
                <a:gd name="T9" fmla="*/ 0 60000 65536"/>
                <a:gd name="T10" fmla="*/ 0 60000 65536"/>
                <a:gd name="T11" fmla="*/ 0 60000 65536"/>
                <a:gd name="T12" fmla="*/ 0 w 15"/>
                <a:gd name="T13" fmla="*/ 0 h 29"/>
                <a:gd name="T14" fmla="*/ 15 w 15"/>
                <a:gd name="T15" fmla="*/ 29 h 29"/>
              </a:gdLst>
              <a:ahLst/>
              <a:cxnLst>
                <a:cxn ang="T8">
                  <a:pos x="T0" y="T1"/>
                </a:cxn>
                <a:cxn ang="T9">
                  <a:pos x="T2" y="T3"/>
                </a:cxn>
                <a:cxn ang="T10">
                  <a:pos x="T4" y="T5"/>
                </a:cxn>
                <a:cxn ang="T11">
                  <a:pos x="T6" y="T7"/>
                </a:cxn>
              </a:cxnLst>
              <a:rect l="T12" t="T13" r="T14" b="T15"/>
              <a:pathLst>
                <a:path w="15" h="29">
                  <a:moveTo>
                    <a:pt x="5" y="29"/>
                  </a:moveTo>
                  <a:lnTo>
                    <a:pt x="15" y="24"/>
                  </a:lnTo>
                  <a:lnTo>
                    <a:pt x="0" y="0"/>
                  </a:lnTo>
                  <a:lnTo>
                    <a:pt x="5"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53" name="Freeform 433"/>
            <p:cNvSpPr>
              <a:spLocks/>
            </p:cNvSpPr>
            <p:nvPr/>
          </p:nvSpPr>
          <p:spPr bwMode="auto">
            <a:xfrm>
              <a:off x="3408" y="3193"/>
              <a:ext cx="6" cy="2"/>
            </a:xfrm>
            <a:custGeom>
              <a:avLst/>
              <a:gdLst>
                <a:gd name="T0" fmla="*/ 0 w 5"/>
                <a:gd name="T1" fmla="*/ 0 h 2"/>
                <a:gd name="T2" fmla="*/ 0 w 5"/>
                <a:gd name="T3" fmla="*/ 0 h 2"/>
                <a:gd name="T4" fmla="*/ 7 w 5"/>
                <a:gd name="T5" fmla="*/ 0 h 2"/>
                <a:gd name="T6" fmla="*/ 0 w 5"/>
                <a:gd name="T7" fmla="*/ 0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54" name="Freeform 434"/>
            <p:cNvSpPr>
              <a:spLocks/>
            </p:cNvSpPr>
            <p:nvPr/>
          </p:nvSpPr>
          <p:spPr bwMode="auto">
            <a:xfrm>
              <a:off x="3408" y="3193"/>
              <a:ext cx="1" cy="2"/>
            </a:xfrm>
            <a:custGeom>
              <a:avLst/>
              <a:gdLst>
                <a:gd name="T0" fmla="*/ 0 w 1"/>
                <a:gd name="T1" fmla="*/ 0 h 2"/>
                <a:gd name="T2" fmla="*/ 0 w 1"/>
                <a:gd name="T3" fmla="*/ 0 h 2"/>
                <a:gd name="T4" fmla="*/ 0 w 1"/>
                <a:gd name="T5" fmla="*/ 0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55" name="Freeform 435"/>
            <p:cNvSpPr>
              <a:spLocks/>
            </p:cNvSpPr>
            <p:nvPr/>
          </p:nvSpPr>
          <p:spPr bwMode="auto">
            <a:xfrm>
              <a:off x="3408" y="3187"/>
              <a:ext cx="18" cy="38"/>
            </a:xfrm>
            <a:custGeom>
              <a:avLst/>
              <a:gdLst>
                <a:gd name="T0" fmla="*/ 22 w 15"/>
                <a:gd name="T1" fmla="*/ 50 h 29"/>
                <a:gd name="T2" fmla="*/ 14 w 15"/>
                <a:gd name="T3" fmla="*/ 0 h 29"/>
                <a:gd name="T4" fmla="*/ 0 w 15"/>
                <a:gd name="T5" fmla="*/ 9 h 29"/>
                <a:gd name="T6" fmla="*/ 22 w 15"/>
                <a:gd name="T7" fmla="*/ 50 h 29"/>
                <a:gd name="T8" fmla="*/ 0 60000 65536"/>
                <a:gd name="T9" fmla="*/ 0 60000 65536"/>
                <a:gd name="T10" fmla="*/ 0 60000 65536"/>
                <a:gd name="T11" fmla="*/ 0 60000 65536"/>
                <a:gd name="T12" fmla="*/ 0 w 15"/>
                <a:gd name="T13" fmla="*/ 0 h 29"/>
                <a:gd name="T14" fmla="*/ 15 w 15"/>
                <a:gd name="T15" fmla="*/ 29 h 29"/>
              </a:gdLst>
              <a:ahLst/>
              <a:cxnLst>
                <a:cxn ang="T8">
                  <a:pos x="T0" y="T1"/>
                </a:cxn>
                <a:cxn ang="T9">
                  <a:pos x="T2" y="T3"/>
                </a:cxn>
                <a:cxn ang="T10">
                  <a:pos x="T4" y="T5"/>
                </a:cxn>
                <a:cxn ang="T11">
                  <a:pos x="T6" y="T7"/>
                </a:cxn>
              </a:cxnLst>
              <a:rect l="T12" t="T13" r="T14" b="T15"/>
              <a:pathLst>
                <a:path w="15" h="29">
                  <a:moveTo>
                    <a:pt x="15" y="29"/>
                  </a:moveTo>
                  <a:lnTo>
                    <a:pt x="10" y="0"/>
                  </a:lnTo>
                  <a:lnTo>
                    <a:pt x="0" y="5"/>
                  </a:lnTo>
                  <a:lnTo>
                    <a:pt x="15"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56" name="Freeform 436"/>
            <p:cNvSpPr>
              <a:spLocks/>
            </p:cNvSpPr>
            <p:nvPr/>
          </p:nvSpPr>
          <p:spPr bwMode="auto">
            <a:xfrm>
              <a:off x="3420" y="3187"/>
              <a:ext cx="12" cy="38"/>
            </a:xfrm>
            <a:custGeom>
              <a:avLst/>
              <a:gdLst>
                <a:gd name="T0" fmla="*/ 7 w 10"/>
                <a:gd name="T1" fmla="*/ 50 h 29"/>
                <a:gd name="T2" fmla="*/ 14 w 10"/>
                <a:gd name="T3" fmla="*/ 41 h 29"/>
                <a:gd name="T4" fmla="*/ 0 w 10"/>
                <a:gd name="T5" fmla="*/ 0 h 29"/>
                <a:gd name="T6" fmla="*/ 7 w 10"/>
                <a:gd name="T7" fmla="*/ 50 h 29"/>
                <a:gd name="T8" fmla="*/ 0 60000 65536"/>
                <a:gd name="T9" fmla="*/ 0 60000 65536"/>
                <a:gd name="T10" fmla="*/ 0 60000 65536"/>
                <a:gd name="T11" fmla="*/ 0 60000 65536"/>
                <a:gd name="T12" fmla="*/ 0 w 10"/>
                <a:gd name="T13" fmla="*/ 0 h 29"/>
                <a:gd name="T14" fmla="*/ 10 w 10"/>
                <a:gd name="T15" fmla="*/ 29 h 29"/>
              </a:gdLst>
              <a:ahLst/>
              <a:cxnLst>
                <a:cxn ang="T8">
                  <a:pos x="T0" y="T1"/>
                </a:cxn>
                <a:cxn ang="T9">
                  <a:pos x="T2" y="T3"/>
                </a:cxn>
                <a:cxn ang="T10">
                  <a:pos x="T4" y="T5"/>
                </a:cxn>
                <a:cxn ang="T11">
                  <a:pos x="T6" y="T7"/>
                </a:cxn>
              </a:cxnLst>
              <a:rect l="T12" t="T13" r="T14" b="T15"/>
              <a:pathLst>
                <a:path w="10" h="29">
                  <a:moveTo>
                    <a:pt x="5" y="29"/>
                  </a:moveTo>
                  <a:lnTo>
                    <a:pt x="10" y="24"/>
                  </a:lnTo>
                  <a:lnTo>
                    <a:pt x="0" y="0"/>
                  </a:lnTo>
                  <a:lnTo>
                    <a:pt x="5"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57" name="Freeform 437"/>
            <p:cNvSpPr>
              <a:spLocks/>
            </p:cNvSpPr>
            <p:nvPr/>
          </p:nvSpPr>
          <p:spPr bwMode="auto">
            <a:xfrm>
              <a:off x="3426" y="3225"/>
              <a:ext cx="6" cy="1"/>
            </a:xfrm>
            <a:custGeom>
              <a:avLst/>
              <a:gdLst>
                <a:gd name="T0" fmla="*/ 0 w 5"/>
                <a:gd name="T1" fmla="*/ 0 h 1"/>
                <a:gd name="T2" fmla="*/ 0 w 5"/>
                <a:gd name="T3" fmla="*/ 0 h 1"/>
                <a:gd name="T4" fmla="*/ 7 w 5"/>
                <a:gd name="T5" fmla="*/ 0 h 1"/>
                <a:gd name="T6" fmla="*/ 0 w 5"/>
                <a:gd name="T7" fmla="*/ 0 h 1"/>
                <a:gd name="T8" fmla="*/ 0 60000 65536"/>
                <a:gd name="T9" fmla="*/ 0 60000 65536"/>
                <a:gd name="T10" fmla="*/ 0 60000 65536"/>
                <a:gd name="T11" fmla="*/ 0 60000 65536"/>
                <a:gd name="T12" fmla="*/ 0 w 5"/>
                <a:gd name="T13" fmla="*/ 0 h 1"/>
                <a:gd name="T14" fmla="*/ 5 w 5"/>
                <a:gd name="T15" fmla="*/ 1 h 1"/>
              </a:gdLst>
              <a:ahLst/>
              <a:cxnLst>
                <a:cxn ang="T8">
                  <a:pos x="T0" y="T1"/>
                </a:cxn>
                <a:cxn ang="T9">
                  <a:pos x="T2" y="T3"/>
                </a:cxn>
                <a:cxn ang="T10">
                  <a:pos x="T4" y="T5"/>
                </a:cxn>
                <a:cxn ang="T11">
                  <a:pos x="T6" y="T7"/>
                </a:cxn>
              </a:cxnLst>
              <a:rect l="T12" t="T13" r="T14" b="T15"/>
              <a:pathLst>
                <a:path w="5" h="1">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58" name="Freeform 438"/>
            <p:cNvSpPr>
              <a:spLocks/>
            </p:cNvSpPr>
            <p:nvPr/>
          </p:nvSpPr>
          <p:spPr bwMode="auto">
            <a:xfrm>
              <a:off x="3426" y="3225"/>
              <a:ext cx="2" cy="1"/>
            </a:xfrm>
            <a:custGeom>
              <a:avLst/>
              <a:gdLst>
                <a:gd name="T0" fmla="*/ 0 w 2"/>
                <a:gd name="T1" fmla="*/ 0 h 1"/>
                <a:gd name="T2" fmla="*/ 0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59" name="Freeform 439"/>
            <p:cNvSpPr>
              <a:spLocks/>
            </p:cNvSpPr>
            <p:nvPr/>
          </p:nvSpPr>
          <p:spPr bwMode="auto">
            <a:xfrm>
              <a:off x="3426" y="3219"/>
              <a:ext cx="11" cy="31"/>
            </a:xfrm>
            <a:custGeom>
              <a:avLst/>
              <a:gdLst>
                <a:gd name="T0" fmla="*/ 13 w 9"/>
                <a:gd name="T1" fmla="*/ 40 h 24"/>
                <a:gd name="T2" fmla="*/ 7 w 9"/>
                <a:gd name="T3" fmla="*/ 0 h 24"/>
                <a:gd name="T4" fmla="*/ 0 w 9"/>
                <a:gd name="T5" fmla="*/ 8 h 24"/>
                <a:gd name="T6" fmla="*/ 13 w 9"/>
                <a:gd name="T7" fmla="*/ 40 h 24"/>
                <a:gd name="T8" fmla="*/ 0 60000 65536"/>
                <a:gd name="T9" fmla="*/ 0 60000 65536"/>
                <a:gd name="T10" fmla="*/ 0 60000 65536"/>
                <a:gd name="T11" fmla="*/ 0 60000 65536"/>
                <a:gd name="T12" fmla="*/ 0 w 9"/>
                <a:gd name="T13" fmla="*/ 0 h 24"/>
                <a:gd name="T14" fmla="*/ 9 w 9"/>
                <a:gd name="T15" fmla="*/ 24 h 24"/>
              </a:gdLst>
              <a:ahLst/>
              <a:cxnLst>
                <a:cxn ang="T8">
                  <a:pos x="T0" y="T1"/>
                </a:cxn>
                <a:cxn ang="T9">
                  <a:pos x="T2" y="T3"/>
                </a:cxn>
                <a:cxn ang="T10">
                  <a:pos x="T4" y="T5"/>
                </a:cxn>
                <a:cxn ang="T11">
                  <a:pos x="T6" y="T7"/>
                </a:cxn>
              </a:cxnLst>
              <a:rect l="T12" t="T13" r="T14" b="T15"/>
              <a:pathLst>
                <a:path w="9" h="24">
                  <a:moveTo>
                    <a:pt x="9" y="24"/>
                  </a:moveTo>
                  <a:lnTo>
                    <a:pt x="5" y="0"/>
                  </a:lnTo>
                  <a:lnTo>
                    <a:pt x="0" y="5"/>
                  </a:lnTo>
                  <a:lnTo>
                    <a:pt x="9"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60" name="Freeform 440"/>
            <p:cNvSpPr>
              <a:spLocks/>
            </p:cNvSpPr>
            <p:nvPr/>
          </p:nvSpPr>
          <p:spPr bwMode="auto">
            <a:xfrm>
              <a:off x="3432" y="3219"/>
              <a:ext cx="18" cy="31"/>
            </a:xfrm>
            <a:custGeom>
              <a:avLst/>
              <a:gdLst>
                <a:gd name="T0" fmla="*/ 6 w 14"/>
                <a:gd name="T1" fmla="*/ 40 h 24"/>
                <a:gd name="T2" fmla="*/ 23 w 14"/>
                <a:gd name="T3" fmla="*/ 32 h 24"/>
                <a:gd name="T4" fmla="*/ 0 w 14"/>
                <a:gd name="T5" fmla="*/ 0 h 24"/>
                <a:gd name="T6" fmla="*/ 6 w 14"/>
                <a:gd name="T7" fmla="*/ 40 h 24"/>
                <a:gd name="T8" fmla="*/ 0 60000 65536"/>
                <a:gd name="T9" fmla="*/ 0 60000 65536"/>
                <a:gd name="T10" fmla="*/ 0 60000 65536"/>
                <a:gd name="T11" fmla="*/ 0 60000 65536"/>
                <a:gd name="T12" fmla="*/ 0 w 14"/>
                <a:gd name="T13" fmla="*/ 0 h 24"/>
                <a:gd name="T14" fmla="*/ 14 w 14"/>
                <a:gd name="T15" fmla="*/ 24 h 24"/>
              </a:gdLst>
              <a:ahLst/>
              <a:cxnLst>
                <a:cxn ang="T8">
                  <a:pos x="T0" y="T1"/>
                </a:cxn>
                <a:cxn ang="T9">
                  <a:pos x="T2" y="T3"/>
                </a:cxn>
                <a:cxn ang="T10">
                  <a:pos x="T4" y="T5"/>
                </a:cxn>
                <a:cxn ang="T11">
                  <a:pos x="T6" y="T7"/>
                </a:cxn>
              </a:cxnLst>
              <a:rect l="T12" t="T13" r="T14" b="T15"/>
              <a:pathLst>
                <a:path w="14" h="24">
                  <a:moveTo>
                    <a:pt x="4" y="24"/>
                  </a:moveTo>
                  <a:lnTo>
                    <a:pt x="14" y="19"/>
                  </a:lnTo>
                  <a:lnTo>
                    <a:pt x="0" y="0"/>
                  </a:lnTo>
                  <a:lnTo>
                    <a:pt x="4"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61" name="Freeform 441"/>
            <p:cNvSpPr>
              <a:spLocks/>
            </p:cNvSpPr>
            <p:nvPr/>
          </p:nvSpPr>
          <p:spPr bwMode="auto">
            <a:xfrm>
              <a:off x="3437" y="3250"/>
              <a:ext cx="7" cy="7"/>
            </a:xfrm>
            <a:custGeom>
              <a:avLst/>
              <a:gdLst>
                <a:gd name="T0" fmla="*/ 0 w 5"/>
                <a:gd name="T1" fmla="*/ 10 h 5"/>
                <a:gd name="T2" fmla="*/ 0 w 5"/>
                <a:gd name="T3" fmla="*/ 0 h 5"/>
                <a:gd name="T4" fmla="*/ 10 w 5"/>
                <a:gd name="T5" fmla="*/ 0 h 5"/>
                <a:gd name="T6" fmla="*/ 0 w 5"/>
                <a:gd name="T7" fmla="*/ 10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0" y="5"/>
                  </a:moveTo>
                  <a:lnTo>
                    <a:pt x="0" y="0"/>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62" name="Rectangle 442"/>
            <p:cNvSpPr>
              <a:spLocks noChangeArrowheads="1"/>
            </p:cNvSpPr>
            <p:nvPr/>
          </p:nvSpPr>
          <p:spPr bwMode="auto">
            <a:xfrm>
              <a:off x="3437" y="3250"/>
              <a:ext cx="2" cy="7"/>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4763" name="Freeform 443"/>
            <p:cNvSpPr>
              <a:spLocks/>
            </p:cNvSpPr>
            <p:nvPr/>
          </p:nvSpPr>
          <p:spPr bwMode="auto">
            <a:xfrm>
              <a:off x="3437" y="3244"/>
              <a:ext cx="19" cy="32"/>
            </a:xfrm>
            <a:custGeom>
              <a:avLst/>
              <a:gdLst>
                <a:gd name="T0" fmla="*/ 24 w 15"/>
                <a:gd name="T1" fmla="*/ 43 h 24"/>
                <a:gd name="T2" fmla="*/ 16 w 15"/>
                <a:gd name="T3" fmla="*/ 0 h 24"/>
                <a:gd name="T4" fmla="*/ 0 w 15"/>
                <a:gd name="T5" fmla="*/ 17 h 24"/>
                <a:gd name="T6" fmla="*/ 24 w 15"/>
                <a:gd name="T7" fmla="*/ 43 h 24"/>
                <a:gd name="T8" fmla="*/ 0 60000 65536"/>
                <a:gd name="T9" fmla="*/ 0 60000 65536"/>
                <a:gd name="T10" fmla="*/ 0 60000 65536"/>
                <a:gd name="T11" fmla="*/ 0 60000 65536"/>
                <a:gd name="T12" fmla="*/ 0 w 15"/>
                <a:gd name="T13" fmla="*/ 0 h 24"/>
                <a:gd name="T14" fmla="*/ 15 w 15"/>
                <a:gd name="T15" fmla="*/ 24 h 24"/>
              </a:gdLst>
              <a:ahLst/>
              <a:cxnLst>
                <a:cxn ang="T8">
                  <a:pos x="T0" y="T1"/>
                </a:cxn>
                <a:cxn ang="T9">
                  <a:pos x="T2" y="T3"/>
                </a:cxn>
                <a:cxn ang="T10">
                  <a:pos x="T4" y="T5"/>
                </a:cxn>
                <a:cxn ang="T11">
                  <a:pos x="T6" y="T7"/>
                </a:cxn>
              </a:cxnLst>
              <a:rect l="T12" t="T13" r="T14" b="T15"/>
              <a:pathLst>
                <a:path w="15" h="24">
                  <a:moveTo>
                    <a:pt x="15" y="24"/>
                  </a:moveTo>
                  <a:lnTo>
                    <a:pt x="10" y="0"/>
                  </a:lnTo>
                  <a:lnTo>
                    <a:pt x="0" y="10"/>
                  </a:lnTo>
                  <a:lnTo>
                    <a:pt x="15"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64" name="Freeform 444"/>
            <p:cNvSpPr>
              <a:spLocks/>
            </p:cNvSpPr>
            <p:nvPr/>
          </p:nvSpPr>
          <p:spPr bwMode="auto">
            <a:xfrm>
              <a:off x="3450" y="3244"/>
              <a:ext cx="18" cy="32"/>
            </a:xfrm>
            <a:custGeom>
              <a:avLst/>
              <a:gdLst>
                <a:gd name="T0" fmla="*/ 7 w 15"/>
                <a:gd name="T1" fmla="*/ 43 h 24"/>
                <a:gd name="T2" fmla="*/ 22 w 15"/>
                <a:gd name="T3" fmla="*/ 36 h 24"/>
                <a:gd name="T4" fmla="*/ 0 w 15"/>
                <a:gd name="T5" fmla="*/ 0 h 24"/>
                <a:gd name="T6" fmla="*/ 7 w 15"/>
                <a:gd name="T7" fmla="*/ 43 h 24"/>
                <a:gd name="T8" fmla="*/ 0 60000 65536"/>
                <a:gd name="T9" fmla="*/ 0 60000 65536"/>
                <a:gd name="T10" fmla="*/ 0 60000 65536"/>
                <a:gd name="T11" fmla="*/ 0 60000 65536"/>
                <a:gd name="T12" fmla="*/ 0 w 15"/>
                <a:gd name="T13" fmla="*/ 0 h 24"/>
                <a:gd name="T14" fmla="*/ 15 w 15"/>
                <a:gd name="T15" fmla="*/ 24 h 24"/>
              </a:gdLst>
              <a:ahLst/>
              <a:cxnLst>
                <a:cxn ang="T8">
                  <a:pos x="T0" y="T1"/>
                </a:cxn>
                <a:cxn ang="T9">
                  <a:pos x="T2" y="T3"/>
                </a:cxn>
                <a:cxn ang="T10">
                  <a:pos x="T4" y="T5"/>
                </a:cxn>
                <a:cxn ang="T11">
                  <a:pos x="T6" y="T7"/>
                </a:cxn>
              </a:cxnLst>
              <a:rect l="T12" t="T13" r="T14" b="T15"/>
              <a:pathLst>
                <a:path w="15" h="24">
                  <a:moveTo>
                    <a:pt x="5" y="24"/>
                  </a:moveTo>
                  <a:lnTo>
                    <a:pt x="15" y="20"/>
                  </a:lnTo>
                  <a:lnTo>
                    <a:pt x="0" y="0"/>
                  </a:lnTo>
                  <a:lnTo>
                    <a:pt x="5"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65" name="Freeform 445"/>
            <p:cNvSpPr>
              <a:spLocks/>
            </p:cNvSpPr>
            <p:nvPr/>
          </p:nvSpPr>
          <p:spPr bwMode="auto">
            <a:xfrm>
              <a:off x="3456" y="3276"/>
              <a:ext cx="6" cy="6"/>
            </a:xfrm>
            <a:custGeom>
              <a:avLst/>
              <a:gdLst>
                <a:gd name="T0" fmla="*/ 0 w 5"/>
                <a:gd name="T1" fmla="*/ 7 h 5"/>
                <a:gd name="T2" fmla="*/ 0 w 5"/>
                <a:gd name="T3" fmla="*/ 0 h 5"/>
                <a:gd name="T4" fmla="*/ 7 w 5"/>
                <a:gd name="T5" fmla="*/ 0 h 5"/>
                <a:gd name="T6" fmla="*/ 0 w 5"/>
                <a:gd name="T7" fmla="*/ 7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0" y="5"/>
                  </a:moveTo>
                  <a:lnTo>
                    <a:pt x="0" y="0"/>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66" name="Rectangle 446"/>
            <p:cNvSpPr>
              <a:spLocks noChangeArrowheads="1"/>
            </p:cNvSpPr>
            <p:nvPr/>
          </p:nvSpPr>
          <p:spPr bwMode="auto">
            <a:xfrm>
              <a:off x="3456" y="3276"/>
              <a:ext cx="1" cy="6"/>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4767" name="Freeform 447"/>
            <p:cNvSpPr>
              <a:spLocks/>
            </p:cNvSpPr>
            <p:nvPr/>
          </p:nvSpPr>
          <p:spPr bwMode="auto">
            <a:xfrm>
              <a:off x="3456" y="3270"/>
              <a:ext cx="17" cy="32"/>
            </a:xfrm>
            <a:custGeom>
              <a:avLst/>
              <a:gdLst>
                <a:gd name="T0" fmla="*/ 21 w 14"/>
                <a:gd name="T1" fmla="*/ 43 h 24"/>
                <a:gd name="T2" fmla="*/ 15 w 14"/>
                <a:gd name="T3" fmla="*/ 0 h 24"/>
                <a:gd name="T4" fmla="*/ 0 w 14"/>
                <a:gd name="T5" fmla="*/ 16 h 24"/>
                <a:gd name="T6" fmla="*/ 21 w 14"/>
                <a:gd name="T7" fmla="*/ 43 h 24"/>
                <a:gd name="T8" fmla="*/ 0 60000 65536"/>
                <a:gd name="T9" fmla="*/ 0 60000 65536"/>
                <a:gd name="T10" fmla="*/ 0 60000 65536"/>
                <a:gd name="T11" fmla="*/ 0 60000 65536"/>
                <a:gd name="T12" fmla="*/ 0 w 14"/>
                <a:gd name="T13" fmla="*/ 0 h 24"/>
                <a:gd name="T14" fmla="*/ 14 w 14"/>
                <a:gd name="T15" fmla="*/ 24 h 24"/>
              </a:gdLst>
              <a:ahLst/>
              <a:cxnLst>
                <a:cxn ang="T8">
                  <a:pos x="T0" y="T1"/>
                </a:cxn>
                <a:cxn ang="T9">
                  <a:pos x="T2" y="T3"/>
                </a:cxn>
                <a:cxn ang="T10">
                  <a:pos x="T4" y="T5"/>
                </a:cxn>
                <a:cxn ang="T11">
                  <a:pos x="T6" y="T7"/>
                </a:cxn>
              </a:cxnLst>
              <a:rect l="T12" t="T13" r="T14" b="T15"/>
              <a:pathLst>
                <a:path w="14" h="24">
                  <a:moveTo>
                    <a:pt x="14" y="24"/>
                  </a:moveTo>
                  <a:lnTo>
                    <a:pt x="10" y="0"/>
                  </a:lnTo>
                  <a:lnTo>
                    <a:pt x="0" y="9"/>
                  </a:lnTo>
                  <a:lnTo>
                    <a:pt x="14"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68" name="Freeform 448"/>
            <p:cNvSpPr>
              <a:spLocks/>
            </p:cNvSpPr>
            <p:nvPr/>
          </p:nvSpPr>
          <p:spPr bwMode="auto">
            <a:xfrm>
              <a:off x="3468" y="3270"/>
              <a:ext cx="11" cy="32"/>
            </a:xfrm>
            <a:custGeom>
              <a:avLst/>
              <a:gdLst>
                <a:gd name="T0" fmla="*/ 6 w 9"/>
                <a:gd name="T1" fmla="*/ 43 h 24"/>
                <a:gd name="T2" fmla="*/ 13 w 9"/>
                <a:gd name="T3" fmla="*/ 33 h 24"/>
                <a:gd name="T4" fmla="*/ 0 w 9"/>
                <a:gd name="T5" fmla="*/ 0 h 24"/>
                <a:gd name="T6" fmla="*/ 6 w 9"/>
                <a:gd name="T7" fmla="*/ 43 h 24"/>
                <a:gd name="T8" fmla="*/ 0 60000 65536"/>
                <a:gd name="T9" fmla="*/ 0 60000 65536"/>
                <a:gd name="T10" fmla="*/ 0 60000 65536"/>
                <a:gd name="T11" fmla="*/ 0 60000 65536"/>
                <a:gd name="T12" fmla="*/ 0 w 9"/>
                <a:gd name="T13" fmla="*/ 0 h 24"/>
                <a:gd name="T14" fmla="*/ 9 w 9"/>
                <a:gd name="T15" fmla="*/ 24 h 24"/>
              </a:gdLst>
              <a:ahLst/>
              <a:cxnLst>
                <a:cxn ang="T8">
                  <a:pos x="T0" y="T1"/>
                </a:cxn>
                <a:cxn ang="T9">
                  <a:pos x="T2" y="T3"/>
                </a:cxn>
                <a:cxn ang="T10">
                  <a:pos x="T4" y="T5"/>
                </a:cxn>
                <a:cxn ang="T11">
                  <a:pos x="T6" y="T7"/>
                </a:cxn>
              </a:cxnLst>
              <a:rect l="T12" t="T13" r="T14" b="T15"/>
              <a:pathLst>
                <a:path w="9" h="24">
                  <a:moveTo>
                    <a:pt x="4" y="24"/>
                  </a:moveTo>
                  <a:lnTo>
                    <a:pt x="9" y="19"/>
                  </a:lnTo>
                  <a:lnTo>
                    <a:pt x="0" y="0"/>
                  </a:lnTo>
                  <a:lnTo>
                    <a:pt x="4"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69" name="Freeform 449"/>
            <p:cNvSpPr>
              <a:spLocks/>
            </p:cNvSpPr>
            <p:nvPr/>
          </p:nvSpPr>
          <p:spPr bwMode="auto">
            <a:xfrm>
              <a:off x="3473" y="3302"/>
              <a:ext cx="6" cy="2"/>
            </a:xfrm>
            <a:custGeom>
              <a:avLst/>
              <a:gdLst>
                <a:gd name="T0" fmla="*/ 0 w 5"/>
                <a:gd name="T1" fmla="*/ 0 h 2"/>
                <a:gd name="T2" fmla="*/ 0 w 5"/>
                <a:gd name="T3" fmla="*/ 0 h 2"/>
                <a:gd name="T4" fmla="*/ 7 w 5"/>
                <a:gd name="T5" fmla="*/ 0 h 2"/>
                <a:gd name="T6" fmla="*/ 0 w 5"/>
                <a:gd name="T7" fmla="*/ 0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70" name="Freeform 450"/>
            <p:cNvSpPr>
              <a:spLocks/>
            </p:cNvSpPr>
            <p:nvPr/>
          </p:nvSpPr>
          <p:spPr bwMode="auto">
            <a:xfrm>
              <a:off x="3473" y="3302"/>
              <a:ext cx="1" cy="2"/>
            </a:xfrm>
            <a:custGeom>
              <a:avLst/>
              <a:gdLst>
                <a:gd name="T0" fmla="*/ 0 w 1"/>
                <a:gd name="T1" fmla="*/ 0 h 2"/>
                <a:gd name="T2" fmla="*/ 0 w 1"/>
                <a:gd name="T3" fmla="*/ 0 h 2"/>
                <a:gd name="T4" fmla="*/ 0 w 1"/>
                <a:gd name="T5" fmla="*/ 0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71" name="Freeform 451"/>
            <p:cNvSpPr>
              <a:spLocks/>
            </p:cNvSpPr>
            <p:nvPr/>
          </p:nvSpPr>
          <p:spPr bwMode="auto">
            <a:xfrm>
              <a:off x="3473" y="3296"/>
              <a:ext cx="12" cy="25"/>
            </a:xfrm>
            <a:custGeom>
              <a:avLst/>
              <a:gdLst>
                <a:gd name="T0" fmla="*/ 14 w 10"/>
                <a:gd name="T1" fmla="*/ 33 h 19"/>
                <a:gd name="T2" fmla="*/ 7 w 10"/>
                <a:gd name="T3" fmla="*/ 0 h 19"/>
                <a:gd name="T4" fmla="*/ 0 w 10"/>
                <a:gd name="T5" fmla="*/ 9 h 19"/>
                <a:gd name="T6" fmla="*/ 14 w 10"/>
                <a:gd name="T7" fmla="*/ 33 h 19"/>
                <a:gd name="T8" fmla="*/ 0 60000 65536"/>
                <a:gd name="T9" fmla="*/ 0 60000 65536"/>
                <a:gd name="T10" fmla="*/ 0 60000 65536"/>
                <a:gd name="T11" fmla="*/ 0 60000 65536"/>
                <a:gd name="T12" fmla="*/ 0 w 10"/>
                <a:gd name="T13" fmla="*/ 0 h 19"/>
                <a:gd name="T14" fmla="*/ 10 w 10"/>
                <a:gd name="T15" fmla="*/ 19 h 19"/>
              </a:gdLst>
              <a:ahLst/>
              <a:cxnLst>
                <a:cxn ang="T8">
                  <a:pos x="T0" y="T1"/>
                </a:cxn>
                <a:cxn ang="T9">
                  <a:pos x="T2" y="T3"/>
                </a:cxn>
                <a:cxn ang="T10">
                  <a:pos x="T4" y="T5"/>
                </a:cxn>
                <a:cxn ang="T11">
                  <a:pos x="T6" y="T7"/>
                </a:cxn>
              </a:cxnLst>
              <a:rect l="T12" t="T13" r="T14" b="T15"/>
              <a:pathLst>
                <a:path w="10" h="19">
                  <a:moveTo>
                    <a:pt x="10" y="19"/>
                  </a:moveTo>
                  <a:lnTo>
                    <a:pt x="5" y="0"/>
                  </a:lnTo>
                  <a:lnTo>
                    <a:pt x="0" y="5"/>
                  </a:lnTo>
                  <a:lnTo>
                    <a:pt x="10"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72" name="Freeform 452"/>
            <p:cNvSpPr>
              <a:spLocks/>
            </p:cNvSpPr>
            <p:nvPr/>
          </p:nvSpPr>
          <p:spPr bwMode="auto">
            <a:xfrm>
              <a:off x="3479" y="3296"/>
              <a:ext cx="19" cy="25"/>
            </a:xfrm>
            <a:custGeom>
              <a:avLst/>
              <a:gdLst>
                <a:gd name="T0" fmla="*/ 8 w 15"/>
                <a:gd name="T1" fmla="*/ 33 h 19"/>
                <a:gd name="T2" fmla="*/ 24 w 15"/>
                <a:gd name="T3" fmla="*/ 24 h 19"/>
                <a:gd name="T4" fmla="*/ 0 w 15"/>
                <a:gd name="T5" fmla="*/ 0 h 19"/>
                <a:gd name="T6" fmla="*/ 8 w 15"/>
                <a:gd name="T7" fmla="*/ 33 h 19"/>
                <a:gd name="T8" fmla="*/ 0 60000 65536"/>
                <a:gd name="T9" fmla="*/ 0 60000 65536"/>
                <a:gd name="T10" fmla="*/ 0 60000 65536"/>
                <a:gd name="T11" fmla="*/ 0 60000 65536"/>
                <a:gd name="T12" fmla="*/ 0 w 15"/>
                <a:gd name="T13" fmla="*/ 0 h 19"/>
                <a:gd name="T14" fmla="*/ 15 w 15"/>
                <a:gd name="T15" fmla="*/ 19 h 19"/>
              </a:gdLst>
              <a:ahLst/>
              <a:cxnLst>
                <a:cxn ang="T8">
                  <a:pos x="T0" y="T1"/>
                </a:cxn>
                <a:cxn ang="T9">
                  <a:pos x="T2" y="T3"/>
                </a:cxn>
                <a:cxn ang="T10">
                  <a:pos x="T4" y="T5"/>
                </a:cxn>
                <a:cxn ang="T11">
                  <a:pos x="T6" y="T7"/>
                </a:cxn>
              </a:cxnLst>
              <a:rect l="T12" t="T13" r="T14" b="T15"/>
              <a:pathLst>
                <a:path w="15" h="19">
                  <a:moveTo>
                    <a:pt x="5" y="19"/>
                  </a:moveTo>
                  <a:lnTo>
                    <a:pt x="15" y="14"/>
                  </a:lnTo>
                  <a:lnTo>
                    <a:pt x="0" y="0"/>
                  </a:lnTo>
                  <a:lnTo>
                    <a:pt x="5"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73" name="Freeform 453"/>
            <p:cNvSpPr>
              <a:spLocks/>
            </p:cNvSpPr>
            <p:nvPr/>
          </p:nvSpPr>
          <p:spPr bwMode="auto">
            <a:xfrm>
              <a:off x="3485" y="3321"/>
              <a:ext cx="13" cy="1"/>
            </a:xfrm>
            <a:custGeom>
              <a:avLst/>
              <a:gdLst>
                <a:gd name="T0" fmla="*/ 0 w 10"/>
                <a:gd name="T1" fmla="*/ 0 h 1"/>
                <a:gd name="T2" fmla="*/ 0 w 10"/>
                <a:gd name="T3" fmla="*/ 0 h 1"/>
                <a:gd name="T4" fmla="*/ 17 w 10"/>
                <a:gd name="T5" fmla="*/ 0 h 1"/>
                <a:gd name="T6" fmla="*/ 0 w 10"/>
                <a:gd name="T7" fmla="*/ 0 h 1"/>
                <a:gd name="T8" fmla="*/ 0 60000 65536"/>
                <a:gd name="T9" fmla="*/ 0 60000 65536"/>
                <a:gd name="T10" fmla="*/ 0 60000 65536"/>
                <a:gd name="T11" fmla="*/ 0 60000 65536"/>
                <a:gd name="T12" fmla="*/ 0 w 10"/>
                <a:gd name="T13" fmla="*/ 0 h 1"/>
                <a:gd name="T14" fmla="*/ 10 w 10"/>
                <a:gd name="T15" fmla="*/ 1 h 1"/>
              </a:gdLst>
              <a:ahLst/>
              <a:cxnLst>
                <a:cxn ang="T8">
                  <a:pos x="T0" y="T1"/>
                </a:cxn>
                <a:cxn ang="T9">
                  <a:pos x="T2" y="T3"/>
                </a:cxn>
                <a:cxn ang="T10">
                  <a:pos x="T4" y="T5"/>
                </a:cxn>
                <a:cxn ang="T11">
                  <a:pos x="T6" y="T7"/>
                </a:cxn>
              </a:cxnLst>
              <a:rect l="T12" t="T13" r="T14" b="T15"/>
              <a:pathLst>
                <a:path w="10" h="1">
                  <a:moveTo>
                    <a:pt x="0" y="0"/>
                  </a:moveTo>
                  <a:lnTo>
                    <a:pt x="0" y="0"/>
                  </a:lnTo>
                  <a:lnTo>
                    <a:pt x="1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74" name="Freeform 454"/>
            <p:cNvSpPr>
              <a:spLocks/>
            </p:cNvSpPr>
            <p:nvPr/>
          </p:nvSpPr>
          <p:spPr bwMode="auto">
            <a:xfrm>
              <a:off x="3485" y="3321"/>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75" name="Freeform 455"/>
            <p:cNvSpPr>
              <a:spLocks/>
            </p:cNvSpPr>
            <p:nvPr/>
          </p:nvSpPr>
          <p:spPr bwMode="auto">
            <a:xfrm>
              <a:off x="3485" y="3314"/>
              <a:ext cx="19" cy="27"/>
            </a:xfrm>
            <a:custGeom>
              <a:avLst/>
              <a:gdLst>
                <a:gd name="T0" fmla="*/ 24 w 15"/>
                <a:gd name="T1" fmla="*/ 36 h 20"/>
                <a:gd name="T2" fmla="*/ 16 w 15"/>
                <a:gd name="T3" fmla="*/ 0 h 20"/>
                <a:gd name="T4" fmla="*/ 0 w 15"/>
                <a:gd name="T5" fmla="*/ 9 h 20"/>
                <a:gd name="T6" fmla="*/ 24 w 15"/>
                <a:gd name="T7" fmla="*/ 36 h 20"/>
                <a:gd name="T8" fmla="*/ 0 60000 65536"/>
                <a:gd name="T9" fmla="*/ 0 60000 65536"/>
                <a:gd name="T10" fmla="*/ 0 60000 65536"/>
                <a:gd name="T11" fmla="*/ 0 60000 65536"/>
                <a:gd name="T12" fmla="*/ 0 w 15"/>
                <a:gd name="T13" fmla="*/ 0 h 20"/>
                <a:gd name="T14" fmla="*/ 15 w 15"/>
                <a:gd name="T15" fmla="*/ 20 h 20"/>
              </a:gdLst>
              <a:ahLst/>
              <a:cxnLst>
                <a:cxn ang="T8">
                  <a:pos x="T0" y="T1"/>
                </a:cxn>
                <a:cxn ang="T9">
                  <a:pos x="T2" y="T3"/>
                </a:cxn>
                <a:cxn ang="T10">
                  <a:pos x="T4" y="T5"/>
                </a:cxn>
                <a:cxn ang="T11">
                  <a:pos x="T6" y="T7"/>
                </a:cxn>
              </a:cxnLst>
              <a:rect l="T12" t="T13" r="T14" b="T15"/>
              <a:pathLst>
                <a:path w="15" h="20">
                  <a:moveTo>
                    <a:pt x="15" y="20"/>
                  </a:moveTo>
                  <a:lnTo>
                    <a:pt x="10" y="0"/>
                  </a:lnTo>
                  <a:lnTo>
                    <a:pt x="0" y="5"/>
                  </a:lnTo>
                  <a:lnTo>
                    <a:pt x="15" y="2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76" name="Freeform 456"/>
            <p:cNvSpPr>
              <a:spLocks/>
            </p:cNvSpPr>
            <p:nvPr/>
          </p:nvSpPr>
          <p:spPr bwMode="auto">
            <a:xfrm>
              <a:off x="3498" y="3314"/>
              <a:ext cx="17" cy="27"/>
            </a:xfrm>
            <a:custGeom>
              <a:avLst/>
              <a:gdLst>
                <a:gd name="T0" fmla="*/ 7 w 14"/>
                <a:gd name="T1" fmla="*/ 36 h 20"/>
                <a:gd name="T2" fmla="*/ 21 w 14"/>
                <a:gd name="T3" fmla="*/ 27 h 20"/>
                <a:gd name="T4" fmla="*/ 0 w 14"/>
                <a:gd name="T5" fmla="*/ 0 h 20"/>
                <a:gd name="T6" fmla="*/ 7 w 14"/>
                <a:gd name="T7" fmla="*/ 36 h 20"/>
                <a:gd name="T8" fmla="*/ 0 60000 65536"/>
                <a:gd name="T9" fmla="*/ 0 60000 65536"/>
                <a:gd name="T10" fmla="*/ 0 60000 65536"/>
                <a:gd name="T11" fmla="*/ 0 60000 65536"/>
                <a:gd name="T12" fmla="*/ 0 w 14"/>
                <a:gd name="T13" fmla="*/ 0 h 20"/>
                <a:gd name="T14" fmla="*/ 14 w 14"/>
                <a:gd name="T15" fmla="*/ 20 h 20"/>
              </a:gdLst>
              <a:ahLst/>
              <a:cxnLst>
                <a:cxn ang="T8">
                  <a:pos x="T0" y="T1"/>
                </a:cxn>
                <a:cxn ang="T9">
                  <a:pos x="T2" y="T3"/>
                </a:cxn>
                <a:cxn ang="T10">
                  <a:pos x="T4" y="T5"/>
                </a:cxn>
                <a:cxn ang="T11">
                  <a:pos x="T6" y="T7"/>
                </a:cxn>
              </a:cxnLst>
              <a:rect l="T12" t="T13" r="T14" b="T15"/>
              <a:pathLst>
                <a:path w="14" h="20">
                  <a:moveTo>
                    <a:pt x="5" y="20"/>
                  </a:moveTo>
                  <a:lnTo>
                    <a:pt x="14" y="15"/>
                  </a:lnTo>
                  <a:lnTo>
                    <a:pt x="0" y="0"/>
                  </a:lnTo>
                  <a:lnTo>
                    <a:pt x="5" y="2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77" name="Freeform 457"/>
            <p:cNvSpPr>
              <a:spLocks/>
            </p:cNvSpPr>
            <p:nvPr/>
          </p:nvSpPr>
          <p:spPr bwMode="auto">
            <a:xfrm>
              <a:off x="3504" y="3341"/>
              <a:ext cx="5" cy="1"/>
            </a:xfrm>
            <a:custGeom>
              <a:avLst/>
              <a:gdLst>
                <a:gd name="T0" fmla="*/ 0 w 4"/>
                <a:gd name="T1" fmla="*/ 0 h 1"/>
                <a:gd name="T2" fmla="*/ 0 w 4"/>
                <a:gd name="T3" fmla="*/ 0 h 1"/>
                <a:gd name="T4" fmla="*/ 6 w 4"/>
                <a:gd name="T5" fmla="*/ 0 h 1"/>
                <a:gd name="T6" fmla="*/ 0 w 4"/>
                <a:gd name="T7" fmla="*/ 0 h 1"/>
                <a:gd name="T8" fmla="*/ 0 60000 65536"/>
                <a:gd name="T9" fmla="*/ 0 60000 65536"/>
                <a:gd name="T10" fmla="*/ 0 60000 65536"/>
                <a:gd name="T11" fmla="*/ 0 60000 65536"/>
                <a:gd name="T12" fmla="*/ 0 w 4"/>
                <a:gd name="T13" fmla="*/ 0 h 1"/>
                <a:gd name="T14" fmla="*/ 4 w 4"/>
                <a:gd name="T15" fmla="*/ 1 h 1"/>
              </a:gdLst>
              <a:ahLst/>
              <a:cxnLst>
                <a:cxn ang="T8">
                  <a:pos x="T0" y="T1"/>
                </a:cxn>
                <a:cxn ang="T9">
                  <a:pos x="T2" y="T3"/>
                </a:cxn>
                <a:cxn ang="T10">
                  <a:pos x="T4" y="T5"/>
                </a:cxn>
                <a:cxn ang="T11">
                  <a:pos x="T6" y="T7"/>
                </a:cxn>
              </a:cxnLst>
              <a:rect l="T12" t="T13" r="T14" b="T15"/>
              <a:pathLst>
                <a:path w="4" h="1">
                  <a:moveTo>
                    <a:pt x="0" y="0"/>
                  </a:moveTo>
                  <a:lnTo>
                    <a:pt x="0" y="0"/>
                  </a:lnTo>
                  <a:lnTo>
                    <a:pt x="4"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78" name="Freeform 458"/>
            <p:cNvSpPr>
              <a:spLocks/>
            </p:cNvSpPr>
            <p:nvPr/>
          </p:nvSpPr>
          <p:spPr bwMode="auto">
            <a:xfrm>
              <a:off x="3504" y="3341"/>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79" name="Freeform 459"/>
            <p:cNvSpPr>
              <a:spLocks/>
            </p:cNvSpPr>
            <p:nvPr/>
          </p:nvSpPr>
          <p:spPr bwMode="auto">
            <a:xfrm>
              <a:off x="3504" y="3334"/>
              <a:ext cx="17" cy="26"/>
            </a:xfrm>
            <a:custGeom>
              <a:avLst/>
              <a:gdLst>
                <a:gd name="T0" fmla="*/ 21 w 14"/>
                <a:gd name="T1" fmla="*/ 36 h 19"/>
                <a:gd name="T2" fmla="*/ 13 w 14"/>
                <a:gd name="T3" fmla="*/ 0 h 19"/>
                <a:gd name="T4" fmla="*/ 0 w 14"/>
                <a:gd name="T5" fmla="*/ 10 h 19"/>
                <a:gd name="T6" fmla="*/ 21 w 14"/>
                <a:gd name="T7" fmla="*/ 36 h 19"/>
                <a:gd name="T8" fmla="*/ 0 60000 65536"/>
                <a:gd name="T9" fmla="*/ 0 60000 65536"/>
                <a:gd name="T10" fmla="*/ 0 60000 65536"/>
                <a:gd name="T11" fmla="*/ 0 60000 65536"/>
                <a:gd name="T12" fmla="*/ 0 w 14"/>
                <a:gd name="T13" fmla="*/ 0 h 19"/>
                <a:gd name="T14" fmla="*/ 14 w 14"/>
                <a:gd name="T15" fmla="*/ 19 h 19"/>
              </a:gdLst>
              <a:ahLst/>
              <a:cxnLst>
                <a:cxn ang="T8">
                  <a:pos x="T0" y="T1"/>
                </a:cxn>
                <a:cxn ang="T9">
                  <a:pos x="T2" y="T3"/>
                </a:cxn>
                <a:cxn ang="T10">
                  <a:pos x="T4" y="T5"/>
                </a:cxn>
                <a:cxn ang="T11">
                  <a:pos x="T6" y="T7"/>
                </a:cxn>
              </a:cxnLst>
              <a:rect l="T12" t="T13" r="T14" b="T15"/>
              <a:pathLst>
                <a:path w="14" h="19">
                  <a:moveTo>
                    <a:pt x="14" y="19"/>
                  </a:moveTo>
                  <a:lnTo>
                    <a:pt x="9" y="0"/>
                  </a:lnTo>
                  <a:lnTo>
                    <a:pt x="0" y="5"/>
                  </a:lnTo>
                  <a:lnTo>
                    <a:pt x="14"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80" name="Freeform 460"/>
            <p:cNvSpPr>
              <a:spLocks/>
            </p:cNvSpPr>
            <p:nvPr/>
          </p:nvSpPr>
          <p:spPr bwMode="auto">
            <a:xfrm>
              <a:off x="3515" y="3334"/>
              <a:ext cx="12" cy="26"/>
            </a:xfrm>
            <a:custGeom>
              <a:avLst/>
              <a:gdLst>
                <a:gd name="T0" fmla="*/ 7 w 10"/>
                <a:gd name="T1" fmla="*/ 36 h 19"/>
                <a:gd name="T2" fmla="*/ 14 w 10"/>
                <a:gd name="T3" fmla="*/ 26 h 19"/>
                <a:gd name="T4" fmla="*/ 0 w 10"/>
                <a:gd name="T5" fmla="*/ 0 h 19"/>
                <a:gd name="T6" fmla="*/ 7 w 10"/>
                <a:gd name="T7" fmla="*/ 36 h 19"/>
                <a:gd name="T8" fmla="*/ 0 60000 65536"/>
                <a:gd name="T9" fmla="*/ 0 60000 65536"/>
                <a:gd name="T10" fmla="*/ 0 60000 65536"/>
                <a:gd name="T11" fmla="*/ 0 60000 65536"/>
                <a:gd name="T12" fmla="*/ 0 w 10"/>
                <a:gd name="T13" fmla="*/ 0 h 19"/>
                <a:gd name="T14" fmla="*/ 10 w 10"/>
                <a:gd name="T15" fmla="*/ 19 h 19"/>
              </a:gdLst>
              <a:ahLst/>
              <a:cxnLst>
                <a:cxn ang="T8">
                  <a:pos x="T0" y="T1"/>
                </a:cxn>
                <a:cxn ang="T9">
                  <a:pos x="T2" y="T3"/>
                </a:cxn>
                <a:cxn ang="T10">
                  <a:pos x="T4" y="T5"/>
                </a:cxn>
                <a:cxn ang="T11">
                  <a:pos x="T6" y="T7"/>
                </a:cxn>
              </a:cxnLst>
              <a:rect l="T12" t="T13" r="T14" b="T15"/>
              <a:pathLst>
                <a:path w="10" h="19">
                  <a:moveTo>
                    <a:pt x="5" y="19"/>
                  </a:moveTo>
                  <a:lnTo>
                    <a:pt x="10" y="14"/>
                  </a:lnTo>
                  <a:lnTo>
                    <a:pt x="0" y="0"/>
                  </a:lnTo>
                  <a:lnTo>
                    <a:pt x="5"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81" name="Freeform 461"/>
            <p:cNvSpPr>
              <a:spLocks/>
            </p:cNvSpPr>
            <p:nvPr/>
          </p:nvSpPr>
          <p:spPr bwMode="auto">
            <a:xfrm>
              <a:off x="3521" y="3360"/>
              <a:ext cx="6" cy="1"/>
            </a:xfrm>
            <a:custGeom>
              <a:avLst/>
              <a:gdLst>
                <a:gd name="T0" fmla="*/ 0 w 5"/>
                <a:gd name="T1" fmla="*/ 0 h 1"/>
                <a:gd name="T2" fmla="*/ 0 w 5"/>
                <a:gd name="T3" fmla="*/ 0 h 1"/>
                <a:gd name="T4" fmla="*/ 7 w 5"/>
                <a:gd name="T5" fmla="*/ 0 h 1"/>
                <a:gd name="T6" fmla="*/ 0 w 5"/>
                <a:gd name="T7" fmla="*/ 0 h 1"/>
                <a:gd name="T8" fmla="*/ 0 60000 65536"/>
                <a:gd name="T9" fmla="*/ 0 60000 65536"/>
                <a:gd name="T10" fmla="*/ 0 60000 65536"/>
                <a:gd name="T11" fmla="*/ 0 60000 65536"/>
                <a:gd name="T12" fmla="*/ 0 w 5"/>
                <a:gd name="T13" fmla="*/ 0 h 1"/>
                <a:gd name="T14" fmla="*/ 5 w 5"/>
                <a:gd name="T15" fmla="*/ 1 h 1"/>
              </a:gdLst>
              <a:ahLst/>
              <a:cxnLst>
                <a:cxn ang="T8">
                  <a:pos x="T0" y="T1"/>
                </a:cxn>
                <a:cxn ang="T9">
                  <a:pos x="T2" y="T3"/>
                </a:cxn>
                <a:cxn ang="T10">
                  <a:pos x="T4" y="T5"/>
                </a:cxn>
                <a:cxn ang="T11">
                  <a:pos x="T6" y="T7"/>
                </a:cxn>
              </a:cxnLst>
              <a:rect l="T12" t="T13" r="T14" b="T15"/>
              <a:pathLst>
                <a:path w="5" h="1">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82" name="Freeform 462"/>
            <p:cNvSpPr>
              <a:spLocks/>
            </p:cNvSpPr>
            <p:nvPr/>
          </p:nvSpPr>
          <p:spPr bwMode="auto">
            <a:xfrm>
              <a:off x="3521" y="3360"/>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83" name="Freeform 463"/>
            <p:cNvSpPr>
              <a:spLocks/>
            </p:cNvSpPr>
            <p:nvPr/>
          </p:nvSpPr>
          <p:spPr bwMode="auto">
            <a:xfrm>
              <a:off x="3521" y="3348"/>
              <a:ext cx="18" cy="25"/>
            </a:xfrm>
            <a:custGeom>
              <a:avLst/>
              <a:gdLst>
                <a:gd name="T0" fmla="*/ 22 w 15"/>
                <a:gd name="T1" fmla="*/ 33 h 19"/>
                <a:gd name="T2" fmla="*/ 7 w 15"/>
                <a:gd name="T3" fmla="*/ 0 h 19"/>
                <a:gd name="T4" fmla="*/ 0 w 15"/>
                <a:gd name="T5" fmla="*/ 16 h 19"/>
                <a:gd name="T6" fmla="*/ 22 w 15"/>
                <a:gd name="T7" fmla="*/ 33 h 19"/>
                <a:gd name="T8" fmla="*/ 0 60000 65536"/>
                <a:gd name="T9" fmla="*/ 0 60000 65536"/>
                <a:gd name="T10" fmla="*/ 0 60000 65536"/>
                <a:gd name="T11" fmla="*/ 0 60000 65536"/>
                <a:gd name="T12" fmla="*/ 0 w 15"/>
                <a:gd name="T13" fmla="*/ 0 h 19"/>
                <a:gd name="T14" fmla="*/ 15 w 15"/>
                <a:gd name="T15" fmla="*/ 19 h 19"/>
              </a:gdLst>
              <a:ahLst/>
              <a:cxnLst>
                <a:cxn ang="T8">
                  <a:pos x="T0" y="T1"/>
                </a:cxn>
                <a:cxn ang="T9">
                  <a:pos x="T2" y="T3"/>
                </a:cxn>
                <a:cxn ang="T10">
                  <a:pos x="T4" y="T5"/>
                </a:cxn>
                <a:cxn ang="T11">
                  <a:pos x="T6" y="T7"/>
                </a:cxn>
              </a:cxnLst>
              <a:rect l="T12" t="T13" r="T14" b="T15"/>
              <a:pathLst>
                <a:path w="15" h="19">
                  <a:moveTo>
                    <a:pt x="15" y="19"/>
                  </a:moveTo>
                  <a:lnTo>
                    <a:pt x="5" y="0"/>
                  </a:lnTo>
                  <a:lnTo>
                    <a:pt x="0" y="9"/>
                  </a:lnTo>
                  <a:lnTo>
                    <a:pt x="15"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84" name="Freeform 464"/>
            <p:cNvSpPr>
              <a:spLocks/>
            </p:cNvSpPr>
            <p:nvPr/>
          </p:nvSpPr>
          <p:spPr bwMode="auto">
            <a:xfrm>
              <a:off x="3527" y="3348"/>
              <a:ext cx="17" cy="25"/>
            </a:xfrm>
            <a:custGeom>
              <a:avLst/>
              <a:gdLst>
                <a:gd name="T0" fmla="*/ 15 w 14"/>
                <a:gd name="T1" fmla="*/ 33 h 19"/>
                <a:gd name="T2" fmla="*/ 21 w 14"/>
                <a:gd name="T3" fmla="*/ 24 h 19"/>
                <a:gd name="T4" fmla="*/ 0 w 14"/>
                <a:gd name="T5" fmla="*/ 0 h 19"/>
                <a:gd name="T6" fmla="*/ 15 w 14"/>
                <a:gd name="T7" fmla="*/ 33 h 19"/>
                <a:gd name="T8" fmla="*/ 0 60000 65536"/>
                <a:gd name="T9" fmla="*/ 0 60000 65536"/>
                <a:gd name="T10" fmla="*/ 0 60000 65536"/>
                <a:gd name="T11" fmla="*/ 0 60000 65536"/>
                <a:gd name="T12" fmla="*/ 0 w 14"/>
                <a:gd name="T13" fmla="*/ 0 h 19"/>
                <a:gd name="T14" fmla="*/ 14 w 14"/>
                <a:gd name="T15" fmla="*/ 19 h 19"/>
              </a:gdLst>
              <a:ahLst/>
              <a:cxnLst>
                <a:cxn ang="T8">
                  <a:pos x="T0" y="T1"/>
                </a:cxn>
                <a:cxn ang="T9">
                  <a:pos x="T2" y="T3"/>
                </a:cxn>
                <a:cxn ang="T10">
                  <a:pos x="T4" y="T5"/>
                </a:cxn>
                <a:cxn ang="T11">
                  <a:pos x="T6" y="T7"/>
                </a:cxn>
              </a:cxnLst>
              <a:rect l="T12" t="T13" r="T14" b="T15"/>
              <a:pathLst>
                <a:path w="14" h="19">
                  <a:moveTo>
                    <a:pt x="10" y="19"/>
                  </a:moveTo>
                  <a:lnTo>
                    <a:pt x="14" y="14"/>
                  </a:lnTo>
                  <a:lnTo>
                    <a:pt x="0" y="0"/>
                  </a:lnTo>
                  <a:lnTo>
                    <a:pt x="10"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85" name="Freeform 465"/>
            <p:cNvSpPr>
              <a:spLocks/>
            </p:cNvSpPr>
            <p:nvPr/>
          </p:nvSpPr>
          <p:spPr bwMode="auto">
            <a:xfrm>
              <a:off x="3539" y="3373"/>
              <a:ext cx="5" cy="1"/>
            </a:xfrm>
            <a:custGeom>
              <a:avLst/>
              <a:gdLst>
                <a:gd name="T0" fmla="*/ 0 w 4"/>
                <a:gd name="T1" fmla="*/ 0 h 1"/>
                <a:gd name="T2" fmla="*/ 0 w 4"/>
                <a:gd name="T3" fmla="*/ 0 h 1"/>
                <a:gd name="T4" fmla="*/ 6 w 4"/>
                <a:gd name="T5" fmla="*/ 0 h 1"/>
                <a:gd name="T6" fmla="*/ 0 w 4"/>
                <a:gd name="T7" fmla="*/ 0 h 1"/>
                <a:gd name="T8" fmla="*/ 0 60000 65536"/>
                <a:gd name="T9" fmla="*/ 0 60000 65536"/>
                <a:gd name="T10" fmla="*/ 0 60000 65536"/>
                <a:gd name="T11" fmla="*/ 0 60000 65536"/>
                <a:gd name="T12" fmla="*/ 0 w 4"/>
                <a:gd name="T13" fmla="*/ 0 h 1"/>
                <a:gd name="T14" fmla="*/ 4 w 4"/>
                <a:gd name="T15" fmla="*/ 1 h 1"/>
              </a:gdLst>
              <a:ahLst/>
              <a:cxnLst>
                <a:cxn ang="T8">
                  <a:pos x="T0" y="T1"/>
                </a:cxn>
                <a:cxn ang="T9">
                  <a:pos x="T2" y="T3"/>
                </a:cxn>
                <a:cxn ang="T10">
                  <a:pos x="T4" y="T5"/>
                </a:cxn>
                <a:cxn ang="T11">
                  <a:pos x="T6" y="T7"/>
                </a:cxn>
              </a:cxnLst>
              <a:rect l="T12" t="T13" r="T14" b="T15"/>
              <a:pathLst>
                <a:path w="4" h="1">
                  <a:moveTo>
                    <a:pt x="0" y="0"/>
                  </a:moveTo>
                  <a:lnTo>
                    <a:pt x="0" y="0"/>
                  </a:lnTo>
                  <a:lnTo>
                    <a:pt x="4"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86" name="Freeform 466"/>
            <p:cNvSpPr>
              <a:spLocks/>
            </p:cNvSpPr>
            <p:nvPr/>
          </p:nvSpPr>
          <p:spPr bwMode="auto">
            <a:xfrm>
              <a:off x="3539" y="3373"/>
              <a:ext cx="2" cy="1"/>
            </a:xfrm>
            <a:custGeom>
              <a:avLst/>
              <a:gdLst>
                <a:gd name="T0" fmla="*/ 0 w 2"/>
                <a:gd name="T1" fmla="*/ 0 h 1"/>
                <a:gd name="T2" fmla="*/ 0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87" name="Freeform 467"/>
            <p:cNvSpPr>
              <a:spLocks/>
            </p:cNvSpPr>
            <p:nvPr/>
          </p:nvSpPr>
          <p:spPr bwMode="auto">
            <a:xfrm>
              <a:off x="3539" y="3366"/>
              <a:ext cx="11" cy="20"/>
            </a:xfrm>
            <a:custGeom>
              <a:avLst/>
              <a:gdLst>
                <a:gd name="T0" fmla="*/ 13 w 9"/>
                <a:gd name="T1" fmla="*/ 27 h 15"/>
                <a:gd name="T2" fmla="*/ 6 w 9"/>
                <a:gd name="T3" fmla="*/ 0 h 15"/>
                <a:gd name="T4" fmla="*/ 0 w 9"/>
                <a:gd name="T5" fmla="*/ 9 h 15"/>
                <a:gd name="T6" fmla="*/ 13 w 9"/>
                <a:gd name="T7" fmla="*/ 27 h 15"/>
                <a:gd name="T8" fmla="*/ 0 60000 65536"/>
                <a:gd name="T9" fmla="*/ 0 60000 65536"/>
                <a:gd name="T10" fmla="*/ 0 60000 65536"/>
                <a:gd name="T11" fmla="*/ 0 60000 65536"/>
                <a:gd name="T12" fmla="*/ 0 w 9"/>
                <a:gd name="T13" fmla="*/ 0 h 15"/>
                <a:gd name="T14" fmla="*/ 9 w 9"/>
                <a:gd name="T15" fmla="*/ 15 h 15"/>
              </a:gdLst>
              <a:ahLst/>
              <a:cxnLst>
                <a:cxn ang="T8">
                  <a:pos x="T0" y="T1"/>
                </a:cxn>
                <a:cxn ang="T9">
                  <a:pos x="T2" y="T3"/>
                </a:cxn>
                <a:cxn ang="T10">
                  <a:pos x="T4" y="T5"/>
                </a:cxn>
                <a:cxn ang="T11">
                  <a:pos x="T6" y="T7"/>
                </a:cxn>
              </a:cxnLst>
              <a:rect l="T12" t="T13" r="T14" b="T15"/>
              <a:pathLst>
                <a:path w="9" h="15">
                  <a:moveTo>
                    <a:pt x="9" y="15"/>
                  </a:moveTo>
                  <a:lnTo>
                    <a:pt x="4" y="0"/>
                  </a:lnTo>
                  <a:lnTo>
                    <a:pt x="0" y="5"/>
                  </a:lnTo>
                  <a:lnTo>
                    <a:pt x="9"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88" name="Freeform 468"/>
            <p:cNvSpPr>
              <a:spLocks/>
            </p:cNvSpPr>
            <p:nvPr/>
          </p:nvSpPr>
          <p:spPr bwMode="auto">
            <a:xfrm>
              <a:off x="3544" y="3366"/>
              <a:ext cx="19" cy="20"/>
            </a:xfrm>
            <a:custGeom>
              <a:avLst/>
              <a:gdLst>
                <a:gd name="T0" fmla="*/ 8 w 15"/>
                <a:gd name="T1" fmla="*/ 27 h 15"/>
                <a:gd name="T2" fmla="*/ 24 w 15"/>
                <a:gd name="T3" fmla="*/ 17 h 15"/>
                <a:gd name="T4" fmla="*/ 0 w 15"/>
                <a:gd name="T5" fmla="*/ 0 h 15"/>
                <a:gd name="T6" fmla="*/ 8 w 15"/>
                <a:gd name="T7" fmla="*/ 27 h 15"/>
                <a:gd name="T8" fmla="*/ 0 60000 65536"/>
                <a:gd name="T9" fmla="*/ 0 60000 65536"/>
                <a:gd name="T10" fmla="*/ 0 60000 65536"/>
                <a:gd name="T11" fmla="*/ 0 60000 65536"/>
                <a:gd name="T12" fmla="*/ 0 w 15"/>
                <a:gd name="T13" fmla="*/ 0 h 15"/>
                <a:gd name="T14" fmla="*/ 15 w 15"/>
                <a:gd name="T15" fmla="*/ 15 h 15"/>
              </a:gdLst>
              <a:ahLst/>
              <a:cxnLst>
                <a:cxn ang="T8">
                  <a:pos x="T0" y="T1"/>
                </a:cxn>
                <a:cxn ang="T9">
                  <a:pos x="T2" y="T3"/>
                </a:cxn>
                <a:cxn ang="T10">
                  <a:pos x="T4" y="T5"/>
                </a:cxn>
                <a:cxn ang="T11">
                  <a:pos x="T6" y="T7"/>
                </a:cxn>
              </a:cxnLst>
              <a:rect l="T12" t="T13" r="T14" b="T15"/>
              <a:pathLst>
                <a:path w="15" h="15">
                  <a:moveTo>
                    <a:pt x="5" y="15"/>
                  </a:moveTo>
                  <a:lnTo>
                    <a:pt x="15" y="10"/>
                  </a:lnTo>
                  <a:lnTo>
                    <a:pt x="0" y="0"/>
                  </a:lnTo>
                  <a:lnTo>
                    <a:pt x="5"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89" name="Freeform 469"/>
            <p:cNvSpPr>
              <a:spLocks/>
            </p:cNvSpPr>
            <p:nvPr/>
          </p:nvSpPr>
          <p:spPr bwMode="auto">
            <a:xfrm>
              <a:off x="3550" y="3386"/>
              <a:ext cx="7" cy="1"/>
            </a:xfrm>
            <a:custGeom>
              <a:avLst/>
              <a:gdLst>
                <a:gd name="T0" fmla="*/ 0 w 5"/>
                <a:gd name="T1" fmla="*/ 0 h 1"/>
                <a:gd name="T2" fmla="*/ 0 w 5"/>
                <a:gd name="T3" fmla="*/ 0 h 1"/>
                <a:gd name="T4" fmla="*/ 10 w 5"/>
                <a:gd name="T5" fmla="*/ 0 h 1"/>
                <a:gd name="T6" fmla="*/ 0 w 5"/>
                <a:gd name="T7" fmla="*/ 0 h 1"/>
                <a:gd name="T8" fmla="*/ 0 60000 65536"/>
                <a:gd name="T9" fmla="*/ 0 60000 65536"/>
                <a:gd name="T10" fmla="*/ 0 60000 65536"/>
                <a:gd name="T11" fmla="*/ 0 60000 65536"/>
                <a:gd name="T12" fmla="*/ 0 w 5"/>
                <a:gd name="T13" fmla="*/ 0 h 1"/>
                <a:gd name="T14" fmla="*/ 5 w 5"/>
                <a:gd name="T15" fmla="*/ 1 h 1"/>
              </a:gdLst>
              <a:ahLst/>
              <a:cxnLst>
                <a:cxn ang="T8">
                  <a:pos x="T0" y="T1"/>
                </a:cxn>
                <a:cxn ang="T9">
                  <a:pos x="T2" y="T3"/>
                </a:cxn>
                <a:cxn ang="T10">
                  <a:pos x="T4" y="T5"/>
                </a:cxn>
                <a:cxn ang="T11">
                  <a:pos x="T6" y="T7"/>
                </a:cxn>
              </a:cxnLst>
              <a:rect l="T12" t="T13" r="T14" b="T15"/>
              <a:pathLst>
                <a:path w="5" h="1">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90" name="Freeform 470"/>
            <p:cNvSpPr>
              <a:spLocks/>
            </p:cNvSpPr>
            <p:nvPr/>
          </p:nvSpPr>
          <p:spPr bwMode="auto">
            <a:xfrm>
              <a:off x="3550" y="3386"/>
              <a:ext cx="2" cy="1"/>
            </a:xfrm>
            <a:custGeom>
              <a:avLst/>
              <a:gdLst>
                <a:gd name="T0" fmla="*/ 0 w 2"/>
                <a:gd name="T1" fmla="*/ 0 h 1"/>
                <a:gd name="T2" fmla="*/ 0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91" name="Freeform 471"/>
            <p:cNvSpPr>
              <a:spLocks/>
            </p:cNvSpPr>
            <p:nvPr/>
          </p:nvSpPr>
          <p:spPr bwMode="auto">
            <a:xfrm>
              <a:off x="3550" y="3379"/>
              <a:ext cx="19" cy="19"/>
            </a:xfrm>
            <a:custGeom>
              <a:avLst/>
              <a:gdLst>
                <a:gd name="T0" fmla="*/ 24 w 15"/>
                <a:gd name="T1" fmla="*/ 26 h 14"/>
                <a:gd name="T2" fmla="*/ 16 w 15"/>
                <a:gd name="T3" fmla="*/ 0 h 14"/>
                <a:gd name="T4" fmla="*/ 0 w 15"/>
                <a:gd name="T5" fmla="*/ 10 h 14"/>
                <a:gd name="T6" fmla="*/ 24 w 15"/>
                <a:gd name="T7" fmla="*/ 26 h 14"/>
                <a:gd name="T8" fmla="*/ 0 60000 65536"/>
                <a:gd name="T9" fmla="*/ 0 60000 65536"/>
                <a:gd name="T10" fmla="*/ 0 60000 65536"/>
                <a:gd name="T11" fmla="*/ 0 60000 65536"/>
                <a:gd name="T12" fmla="*/ 0 w 15"/>
                <a:gd name="T13" fmla="*/ 0 h 14"/>
                <a:gd name="T14" fmla="*/ 15 w 15"/>
                <a:gd name="T15" fmla="*/ 14 h 14"/>
              </a:gdLst>
              <a:ahLst/>
              <a:cxnLst>
                <a:cxn ang="T8">
                  <a:pos x="T0" y="T1"/>
                </a:cxn>
                <a:cxn ang="T9">
                  <a:pos x="T2" y="T3"/>
                </a:cxn>
                <a:cxn ang="T10">
                  <a:pos x="T4" y="T5"/>
                </a:cxn>
                <a:cxn ang="T11">
                  <a:pos x="T6" y="T7"/>
                </a:cxn>
              </a:cxnLst>
              <a:rect l="T12" t="T13" r="T14" b="T15"/>
              <a:pathLst>
                <a:path w="15" h="14">
                  <a:moveTo>
                    <a:pt x="15" y="14"/>
                  </a:moveTo>
                  <a:lnTo>
                    <a:pt x="10" y="0"/>
                  </a:lnTo>
                  <a:lnTo>
                    <a:pt x="0" y="5"/>
                  </a:lnTo>
                  <a:lnTo>
                    <a:pt x="15" y="1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92" name="Freeform 472"/>
            <p:cNvSpPr>
              <a:spLocks/>
            </p:cNvSpPr>
            <p:nvPr/>
          </p:nvSpPr>
          <p:spPr bwMode="auto">
            <a:xfrm>
              <a:off x="3563" y="3379"/>
              <a:ext cx="12" cy="19"/>
            </a:xfrm>
            <a:custGeom>
              <a:avLst/>
              <a:gdLst>
                <a:gd name="T0" fmla="*/ 7 w 10"/>
                <a:gd name="T1" fmla="*/ 26 h 14"/>
                <a:gd name="T2" fmla="*/ 14 w 10"/>
                <a:gd name="T3" fmla="*/ 16 h 14"/>
                <a:gd name="T4" fmla="*/ 0 w 10"/>
                <a:gd name="T5" fmla="*/ 0 h 14"/>
                <a:gd name="T6" fmla="*/ 7 w 10"/>
                <a:gd name="T7" fmla="*/ 26 h 14"/>
                <a:gd name="T8" fmla="*/ 0 60000 65536"/>
                <a:gd name="T9" fmla="*/ 0 60000 65536"/>
                <a:gd name="T10" fmla="*/ 0 60000 65536"/>
                <a:gd name="T11" fmla="*/ 0 60000 65536"/>
                <a:gd name="T12" fmla="*/ 0 w 10"/>
                <a:gd name="T13" fmla="*/ 0 h 14"/>
                <a:gd name="T14" fmla="*/ 10 w 10"/>
                <a:gd name="T15" fmla="*/ 14 h 14"/>
              </a:gdLst>
              <a:ahLst/>
              <a:cxnLst>
                <a:cxn ang="T8">
                  <a:pos x="T0" y="T1"/>
                </a:cxn>
                <a:cxn ang="T9">
                  <a:pos x="T2" y="T3"/>
                </a:cxn>
                <a:cxn ang="T10">
                  <a:pos x="T4" y="T5"/>
                </a:cxn>
                <a:cxn ang="T11">
                  <a:pos x="T6" y="T7"/>
                </a:cxn>
              </a:cxnLst>
              <a:rect l="T12" t="T13" r="T14" b="T15"/>
              <a:pathLst>
                <a:path w="10" h="14">
                  <a:moveTo>
                    <a:pt x="5" y="14"/>
                  </a:moveTo>
                  <a:lnTo>
                    <a:pt x="10" y="9"/>
                  </a:lnTo>
                  <a:lnTo>
                    <a:pt x="0" y="0"/>
                  </a:lnTo>
                  <a:lnTo>
                    <a:pt x="5" y="1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93" name="Freeform 473"/>
            <p:cNvSpPr>
              <a:spLocks/>
            </p:cNvSpPr>
            <p:nvPr/>
          </p:nvSpPr>
          <p:spPr bwMode="auto">
            <a:xfrm>
              <a:off x="3569" y="3398"/>
              <a:ext cx="6" cy="1"/>
            </a:xfrm>
            <a:custGeom>
              <a:avLst/>
              <a:gdLst>
                <a:gd name="T0" fmla="*/ 0 w 5"/>
                <a:gd name="T1" fmla="*/ 0 h 1"/>
                <a:gd name="T2" fmla="*/ 0 w 5"/>
                <a:gd name="T3" fmla="*/ 0 h 1"/>
                <a:gd name="T4" fmla="*/ 7 w 5"/>
                <a:gd name="T5" fmla="*/ 0 h 1"/>
                <a:gd name="T6" fmla="*/ 0 w 5"/>
                <a:gd name="T7" fmla="*/ 0 h 1"/>
                <a:gd name="T8" fmla="*/ 0 60000 65536"/>
                <a:gd name="T9" fmla="*/ 0 60000 65536"/>
                <a:gd name="T10" fmla="*/ 0 60000 65536"/>
                <a:gd name="T11" fmla="*/ 0 60000 65536"/>
                <a:gd name="T12" fmla="*/ 0 w 5"/>
                <a:gd name="T13" fmla="*/ 0 h 1"/>
                <a:gd name="T14" fmla="*/ 5 w 5"/>
                <a:gd name="T15" fmla="*/ 1 h 1"/>
              </a:gdLst>
              <a:ahLst/>
              <a:cxnLst>
                <a:cxn ang="T8">
                  <a:pos x="T0" y="T1"/>
                </a:cxn>
                <a:cxn ang="T9">
                  <a:pos x="T2" y="T3"/>
                </a:cxn>
                <a:cxn ang="T10">
                  <a:pos x="T4" y="T5"/>
                </a:cxn>
                <a:cxn ang="T11">
                  <a:pos x="T6" y="T7"/>
                </a:cxn>
              </a:cxnLst>
              <a:rect l="T12" t="T13" r="T14" b="T15"/>
              <a:pathLst>
                <a:path w="5" h="1">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94" name="Freeform 474"/>
            <p:cNvSpPr>
              <a:spLocks/>
            </p:cNvSpPr>
            <p:nvPr/>
          </p:nvSpPr>
          <p:spPr bwMode="auto">
            <a:xfrm>
              <a:off x="3569" y="3398"/>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95" name="Freeform 475"/>
            <p:cNvSpPr>
              <a:spLocks/>
            </p:cNvSpPr>
            <p:nvPr/>
          </p:nvSpPr>
          <p:spPr bwMode="auto">
            <a:xfrm>
              <a:off x="3569" y="3391"/>
              <a:ext cx="17" cy="20"/>
            </a:xfrm>
            <a:custGeom>
              <a:avLst/>
              <a:gdLst>
                <a:gd name="T0" fmla="*/ 21 w 14"/>
                <a:gd name="T1" fmla="*/ 27 h 15"/>
                <a:gd name="T2" fmla="*/ 7 w 14"/>
                <a:gd name="T3" fmla="*/ 0 h 15"/>
                <a:gd name="T4" fmla="*/ 0 w 14"/>
                <a:gd name="T5" fmla="*/ 9 h 15"/>
                <a:gd name="T6" fmla="*/ 21 w 14"/>
                <a:gd name="T7" fmla="*/ 27 h 15"/>
                <a:gd name="T8" fmla="*/ 0 60000 65536"/>
                <a:gd name="T9" fmla="*/ 0 60000 65536"/>
                <a:gd name="T10" fmla="*/ 0 60000 65536"/>
                <a:gd name="T11" fmla="*/ 0 60000 65536"/>
                <a:gd name="T12" fmla="*/ 0 w 14"/>
                <a:gd name="T13" fmla="*/ 0 h 15"/>
                <a:gd name="T14" fmla="*/ 14 w 14"/>
                <a:gd name="T15" fmla="*/ 15 h 15"/>
              </a:gdLst>
              <a:ahLst/>
              <a:cxnLst>
                <a:cxn ang="T8">
                  <a:pos x="T0" y="T1"/>
                </a:cxn>
                <a:cxn ang="T9">
                  <a:pos x="T2" y="T3"/>
                </a:cxn>
                <a:cxn ang="T10">
                  <a:pos x="T4" y="T5"/>
                </a:cxn>
                <a:cxn ang="T11">
                  <a:pos x="T6" y="T7"/>
                </a:cxn>
              </a:cxnLst>
              <a:rect l="T12" t="T13" r="T14" b="T15"/>
              <a:pathLst>
                <a:path w="14" h="15">
                  <a:moveTo>
                    <a:pt x="14" y="15"/>
                  </a:moveTo>
                  <a:lnTo>
                    <a:pt x="5" y="0"/>
                  </a:lnTo>
                  <a:lnTo>
                    <a:pt x="0" y="5"/>
                  </a:lnTo>
                  <a:lnTo>
                    <a:pt x="14"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96" name="Freeform 476"/>
            <p:cNvSpPr>
              <a:spLocks/>
            </p:cNvSpPr>
            <p:nvPr/>
          </p:nvSpPr>
          <p:spPr bwMode="auto">
            <a:xfrm>
              <a:off x="3575" y="3391"/>
              <a:ext cx="17" cy="20"/>
            </a:xfrm>
            <a:custGeom>
              <a:avLst/>
              <a:gdLst>
                <a:gd name="T0" fmla="*/ 13 w 14"/>
                <a:gd name="T1" fmla="*/ 27 h 15"/>
                <a:gd name="T2" fmla="*/ 21 w 14"/>
                <a:gd name="T3" fmla="*/ 9 h 15"/>
                <a:gd name="T4" fmla="*/ 0 w 14"/>
                <a:gd name="T5" fmla="*/ 0 h 15"/>
                <a:gd name="T6" fmla="*/ 13 w 14"/>
                <a:gd name="T7" fmla="*/ 27 h 15"/>
                <a:gd name="T8" fmla="*/ 0 60000 65536"/>
                <a:gd name="T9" fmla="*/ 0 60000 65536"/>
                <a:gd name="T10" fmla="*/ 0 60000 65536"/>
                <a:gd name="T11" fmla="*/ 0 60000 65536"/>
                <a:gd name="T12" fmla="*/ 0 w 14"/>
                <a:gd name="T13" fmla="*/ 0 h 15"/>
                <a:gd name="T14" fmla="*/ 14 w 14"/>
                <a:gd name="T15" fmla="*/ 15 h 15"/>
              </a:gdLst>
              <a:ahLst/>
              <a:cxnLst>
                <a:cxn ang="T8">
                  <a:pos x="T0" y="T1"/>
                </a:cxn>
                <a:cxn ang="T9">
                  <a:pos x="T2" y="T3"/>
                </a:cxn>
                <a:cxn ang="T10">
                  <a:pos x="T4" y="T5"/>
                </a:cxn>
                <a:cxn ang="T11">
                  <a:pos x="T6" y="T7"/>
                </a:cxn>
              </a:cxnLst>
              <a:rect l="T12" t="T13" r="T14" b="T15"/>
              <a:pathLst>
                <a:path w="14" h="15">
                  <a:moveTo>
                    <a:pt x="9" y="15"/>
                  </a:moveTo>
                  <a:lnTo>
                    <a:pt x="14" y="5"/>
                  </a:lnTo>
                  <a:lnTo>
                    <a:pt x="0" y="0"/>
                  </a:lnTo>
                  <a:lnTo>
                    <a:pt x="9"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97" name="Freeform 477"/>
            <p:cNvSpPr>
              <a:spLocks/>
            </p:cNvSpPr>
            <p:nvPr/>
          </p:nvSpPr>
          <p:spPr bwMode="auto">
            <a:xfrm>
              <a:off x="3586" y="3405"/>
              <a:ext cx="6" cy="6"/>
            </a:xfrm>
            <a:custGeom>
              <a:avLst/>
              <a:gdLst>
                <a:gd name="T0" fmla="*/ 0 w 5"/>
                <a:gd name="T1" fmla="*/ 7 h 5"/>
                <a:gd name="T2" fmla="*/ 0 w 5"/>
                <a:gd name="T3" fmla="*/ 7 h 5"/>
                <a:gd name="T4" fmla="*/ 7 w 5"/>
                <a:gd name="T5" fmla="*/ 0 h 5"/>
                <a:gd name="T6" fmla="*/ 0 w 5"/>
                <a:gd name="T7" fmla="*/ 7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0" y="5"/>
                  </a:moveTo>
                  <a:lnTo>
                    <a:pt x="0" y="5"/>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98" name="Freeform 478"/>
            <p:cNvSpPr>
              <a:spLocks/>
            </p:cNvSpPr>
            <p:nvPr/>
          </p:nvSpPr>
          <p:spPr bwMode="auto">
            <a:xfrm>
              <a:off x="3586" y="3411"/>
              <a:ext cx="1" cy="2"/>
            </a:xfrm>
            <a:custGeom>
              <a:avLst/>
              <a:gdLst>
                <a:gd name="T0" fmla="*/ 0 w 1"/>
                <a:gd name="T1" fmla="*/ 0 h 2"/>
                <a:gd name="T2" fmla="*/ 0 w 1"/>
                <a:gd name="T3" fmla="*/ 0 h 2"/>
                <a:gd name="T4" fmla="*/ 0 w 1"/>
                <a:gd name="T5" fmla="*/ 0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799" name="Freeform 479"/>
            <p:cNvSpPr>
              <a:spLocks/>
            </p:cNvSpPr>
            <p:nvPr/>
          </p:nvSpPr>
          <p:spPr bwMode="auto">
            <a:xfrm>
              <a:off x="3586" y="3398"/>
              <a:ext cx="18" cy="20"/>
            </a:xfrm>
            <a:custGeom>
              <a:avLst/>
              <a:gdLst>
                <a:gd name="T0" fmla="*/ 22 w 15"/>
                <a:gd name="T1" fmla="*/ 27 h 15"/>
                <a:gd name="T2" fmla="*/ 7 w 15"/>
                <a:gd name="T3" fmla="*/ 0 h 15"/>
                <a:gd name="T4" fmla="*/ 0 w 15"/>
                <a:gd name="T5" fmla="*/ 17 h 15"/>
                <a:gd name="T6" fmla="*/ 22 w 15"/>
                <a:gd name="T7" fmla="*/ 27 h 15"/>
                <a:gd name="T8" fmla="*/ 0 60000 65536"/>
                <a:gd name="T9" fmla="*/ 0 60000 65536"/>
                <a:gd name="T10" fmla="*/ 0 60000 65536"/>
                <a:gd name="T11" fmla="*/ 0 60000 65536"/>
                <a:gd name="T12" fmla="*/ 0 w 15"/>
                <a:gd name="T13" fmla="*/ 0 h 15"/>
                <a:gd name="T14" fmla="*/ 15 w 15"/>
                <a:gd name="T15" fmla="*/ 15 h 15"/>
              </a:gdLst>
              <a:ahLst/>
              <a:cxnLst>
                <a:cxn ang="T8">
                  <a:pos x="T0" y="T1"/>
                </a:cxn>
                <a:cxn ang="T9">
                  <a:pos x="T2" y="T3"/>
                </a:cxn>
                <a:cxn ang="T10">
                  <a:pos x="T4" y="T5"/>
                </a:cxn>
                <a:cxn ang="T11">
                  <a:pos x="T6" y="T7"/>
                </a:cxn>
              </a:cxnLst>
              <a:rect l="T12" t="T13" r="T14" b="T15"/>
              <a:pathLst>
                <a:path w="15" h="15">
                  <a:moveTo>
                    <a:pt x="15" y="15"/>
                  </a:moveTo>
                  <a:lnTo>
                    <a:pt x="5" y="0"/>
                  </a:lnTo>
                  <a:lnTo>
                    <a:pt x="0" y="10"/>
                  </a:lnTo>
                  <a:lnTo>
                    <a:pt x="15"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00" name="Freeform 480"/>
            <p:cNvSpPr>
              <a:spLocks/>
            </p:cNvSpPr>
            <p:nvPr/>
          </p:nvSpPr>
          <p:spPr bwMode="auto">
            <a:xfrm>
              <a:off x="3592" y="3398"/>
              <a:ext cx="12" cy="20"/>
            </a:xfrm>
            <a:custGeom>
              <a:avLst/>
              <a:gdLst>
                <a:gd name="T0" fmla="*/ 14 w 10"/>
                <a:gd name="T1" fmla="*/ 27 h 15"/>
                <a:gd name="T2" fmla="*/ 14 w 10"/>
                <a:gd name="T3" fmla="*/ 17 h 15"/>
                <a:gd name="T4" fmla="*/ 0 w 10"/>
                <a:gd name="T5" fmla="*/ 0 h 15"/>
                <a:gd name="T6" fmla="*/ 14 w 10"/>
                <a:gd name="T7" fmla="*/ 27 h 15"/>
                <a:gd name="T8" fmla="*/ 0 60000 65536"/>
                <a:gd name="T9" fmla="*/ 0 60000 65536"/>
                <a:gd name="T10" fmla="*/ 0 60000 65536"/>
                <a:gd name="T11" fmla="*/ 0 60000 65536"/>
                <a:gd name="T12" fmla="*/ 0 w 10"/>
                <a:gd name="T13" fmla="*/ 0 h 15"/>
                <a:gd name="T14" fmla="*/ 10 w 10"/>
                <a:gd name="T15" fmla="*/ 15 h 15"/>
              </a:gdLst>
              <a:ahLst/>
              <a:cxnLst>
                <a:cxn ang="T8">
                  <a:pos x="T0" y="T1"/>
                </a:cxn>
                <a:cxn ang="T9">
                  <a:pos x="T2" y="T3"/>
                </a:cxn>
                <a:cxn ang="T10">
                  <a:pos x="T4" y="T5"/>
                </a:cxn>
                <a:cxn ang="T11">
                  <a:pos x="T6" y="T7"/>
                </a:cxn>
              </a:cxnLst>
              <a:rect l="T12" t="T13" r="T14" b="T15"/>
              <a:pathLst>
                <a:path w="10" h="15">
                  <a:moveTo>
                    <a:pt x="10" y="15"/>
                  </a:moveTo>
                  <a:lnTo>
                    <a:pt x="10" y="10"/>
                  </a:lnTo>
                  <a:lnTo>
                    <a:pt x="0" y="0"/>
                  </a:lnTo>
                  <a:lnTo>
                    <a:pt x="10"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01" name="Freeform 481"/>
            <p:cNvSpPr>
              <a:spLocks/>
            </p:cNvSpPr>
            <p:nvPr/>
          </p:nvSpPr>
          <p:spPr bwMode="auto">
            <a:xfrm>
              <a:off x="3604" y="3418"/>
              <a:ext cx="2" cy="1"/>
            </a:xfrm>
            <a:custGeom>
              <a:avLst/>
              <a:gdLst>
                <a:gd name="T0" fmla="*/ 0 w 2"/>
                <a:gd name="T1" fmla="*/ 0 h 1"/>
                <a:gd name="T2" fmla="*/ 0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02" name="Freeform 482"/>
            <p:cNvSpPr>
              <a:spLocks/>
            </p:cNvSpPr>
            <p:nvPr/>
          </p:nvSpPr>
          <p:spPr bwMode="auto">
            <a:xfrm>
              <a:off x="3604" y="3418"/>
              <a:ext cx="2" cy="1"/>
            </a:xfrm>
            <a:custGeom>
              <a:avLst/>
              <a:gdLst>
                <a:gd name="T0" fmla="*/ 0 w 2"/>
                <a:gd name="T1" fmla="*/ 0 h 1"/>
                <a:gd name="T2" fmla="*/ 0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03" name="Freeform 483"/>
            <p:cNvSpPr>
              <a:spLocks/>
            </p:cNvSpPr>
            <p:nvPr/>
          </p:nvSpPr>
          <p:spPr bwMode="auto">
            <a:xfrm>
              <a:off x="3604" y="3411"/>
              <a:ext cx="13" cy="20"/>
            </a:xfrm>
            <a:custGeom>
              <a:avLst/>
              <a:gdLst>
                <a:gd name="T0" fmla="*/ 17 w 10"/>
                <a:gd name="T1" fmla="*/ 27 h 15"/>
                <a:gd name="T2" fmla="*/ 0 w 10"/>
                <a:gd name="T3" fmla="*/ 0 h 15"/>
                <a:gd name="T4" fmla="*/ 0 w 10"/>
                <a:gd name="T5" fmla="*/ 9 h 15"/>
                <a:gd name="T6" fmla="*/ 17 w 10"/>
                <a:gd name="T7" fmla="*/ 27 h 15"/>
                <a:gd name="T8" fmla="*/ 0 60000 65536"/>
                <a:gd name="T9" fmla="*/ 0 60000 65536"/>
                <a:gd name="T10" fmla="*/ 0 60000 65536"/>
                <a:gd name="T11" fmla="*/ 0 60000 65536"/>
                <a:gd name="T12" fmla="*/ 0 w 10"/>
                <a:gd name="T13" fmla="*/ 0 h 15"/>
                <a:gd name="T14" fmla="*/ 10 w 10"/>
                <a:gd name="T15" fmla="*/ 15 h 15"/>
              </a:gdLst>
              <a:ahLst/>
              <a:cxnLst>
                <a:cxn ang="T8">
                  <a:pos x="T0" y="T1"/>
                </a:cxn>
                <a:cxn ang="T9">
                  <a:pos x="T2" y="T3"/>
                </a:cxn>
                <a:cxn ang="T10">
                  <a:pos x="T4" y="T5"/>
                </a:cxn>
                <a:cxn ang="T11">
                  <a:pos x="T6" y="T7"/>
                </a:cxn>
              </a:cxnLst>
              <a:rect l="T12" t="T13" r="T14" b="T15"/>
              <a:pathLst>
                <a:path w="10" h="15">
                  <a:moveTo>
                    <a:pt x="10" y="15"/>
                  </a:moveTo>
                  <a:lnTo>
                    <a:pt x="0" y="0"/>
                  </a:lnTo>
                  <a:lnTo>
                    <a:pt x="0" y="5"/>
                  </a:lnTo>
                  <a:lnTo>
                    <a:pt x="10"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04" name="Freeform 484"/>
            <p:cNvSpPr>
              <a:spLocks/>
            </p:cNvSpPr>
            <p:nvPr/>
          </p:nvSpPr>
          <p:spPr bwMode="auto">
            <a:xfrm>
              <a:off x="3604" y="3411"/>
              <a:ext cx="18" cy="20"/>
            </a:xfrm>
            <a:custGeom>
              <a:avLst/>
              <a:gdLst>
                <a:gd name="T0" fmla="*/ 17 w 14"/>
                <a:gd name="T1" fmla="*/ 27 h 15"/>
                <a:gd name="T2" fmla="*/ 23 w 14"/>
                <a:gd name="T3" fmla="*/ 9 h 15"/>
                <a:gd name="T4" fmla="*/ 0 w 14"/>
                <a:gd name="T5" fmla="*/ 0 h 15"/>
                <a:gd name="T6" fmla="*/ 17 w 14"/>
                <a:gd name="T7" fmla="*/ 27 h 15"/>
                <a:gd name="T8" fmla="*/ 0 60000 65536"/>
                <a:gd name="T9" fmla="*/ 0 60000 65536"/>
                <a:gd name="T10" fmla="*/ 0 60000 65536"/>
                <a:gd name="T11" fmla="*/ 0 60000 65536"/>
                <a:gd name="T12" fmla="*/ 0 w 14"/>
                <a:gd name="T13" fmla="*/ 0 h 15"/>
                <a:gd name="T14" fmla="*/ 14 w 14"/>
                <a:gd name="T15" fmla="*/ 15 h 15"/>
              </a:gdLst>
              <a:ahLst/>
              <a:cxnLst>
                <a:cxn ang="T8">
                  <a:pos x="T0" y="T1"/>
                </a:cxn>
                <a:cxn ang="T9">
                  <a:pos x="T2" y="T3"/>
                </a:cxn>
                <a:cxn ang="T10">
                  <a:pos x="T4" y="T5"/>
                </a:cxn>
                <a:cxn ang="T11">
                  <a:pos x="T6" y="T7"/>
                </a:cxn>
              </a:cxnLst>
              <a:rect l="T12" t="T13" r="T14" b="T15"/>
              <a:pathLst>
                <a:path w="14" h="15">
                  <a:moveTo>
                    <a:pt x="10" y="15"/>
                  </a:moveTo>
                  <a:lnTo>
                    <a:pt x="14" y="5"/>
                  </a:lnTo>
                  <a:lnTo>
                    <a:pt x="0" y="0"/>
                  </a:lnTo>
                  <a:lnTo>
                    <a:pt x="10"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05" name="Freeform 485"/>
            <p:cNvSpPr>
              <a:spLocks/>
            </p:cNvSpPr>
            <p:nvPr/>
          </p:nvSpPr>
          <p:spPr bwMode="auto">
            <a:xfrm>
              <a:off x="3617" y="3425"/>
              <a:ext cx="5" cy="6"/>
            </a:xfrm>
            <a:custGeom>
              <a:avLst/>
              <a:gdLst>
                <a:gd name="T0" fmla="*/ 0 w 4"/>
                <a:gd name="T1" fmla="*/ 7 h 5"/>
                <a:gd name="T2" fmla="*/ 0 w 4"/>
                <a:gd name="T3" fmla="*/ 7 h 5"/>
                <a:gd name="T4" fmla="*/ 6 w 4"/>
                <a:gd name="T5" fmla="*/ 0 h 5"/>
                <a:gd name="T6" fmla="*/ 0 w 4"/>
                <a:gd name="T7" fmla="*/ 7 h 5"/>
                <a:gd name="T8" fmla="*/ 0 60000 65536"/>
                <a:gd name="T9" fmla="*/ 0 60000 65536"/>
                <a:gd name="T10" fmla="*/ 0 60000 65536"/>
                <a:gd name="T11" fmla="*/ 0 60000 65536"/>
                <a:gd name="T12" fmla="*/ 0 w 4"/>
                <a:gd name="T13" fmla="*/ 0 h 5"/>
                <a:gd name="T14" fmla="*/ 4 w 4"/>
                <a:gd name="T15" fmla="*/ 5 h 5"/>
              </a:gdLst>
              <a:ahLst/>
              <a:cxnLst>
                <a:cxn ang="T8">
                  <a:pos x="T0" y="T1"/>
                </a:cxn>
                <a:cxn ang="T9">
                  <a:pos x="T2" y="T3"/>
                </a:cxn>
                <a:cxn ang="T10">
                  <a:pos x="T4" y="T5"/>
                </a:cxn>
                <a:cxn ang="T11">
                  <a:pos x="T6" y="T7"/>
                </a:cxn>
              </a:cxnLst>
              <a:rect l="T12" t="T13" r="T14" b="T15"/>
              <a:pathLst>
                <a:path w="4" h="5">
                  <a:moveTo>
                    <a:pt x="0" y="5"/>
                  </a:moveTo>
                  <a:lnTo>
                    <a:pt x="0" y="5"/>
                  </a:lnTo>
                  <a:lnTo>
                    <a:pt x="4"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06" name="Freeform 486"/>
            <p:cNvSpPr>
              <a:spLocks/>
            </p:cNvSpPr>
            <p:nvPr/>
          </p:nvSpPr>
          <p:spPr bwMode="auto">
            <a:xfrm>
              <a:off x="3617" y="3431"/>
              <a:ext cx="1" cy="2"/>
            </a:xfrm>
            <a:custGeom>
              <a:avLst/>
              <a:gdLst>
                <a:gd name="T0" fmla="*/ 0 w 1"/>
                <a:gd name="T1" fmla="*/ 0 h 2"/>
                <a:gd name="T2" fmla="*/ 0 w 1"/>
                <a:gd name="T3" fmla="*/ 0 h 2"/>
                <a:gd name="T4" fmla="*/ 0 w 1"/>
                <a:gd name="T5" fmla="*/ 0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07" name="Freeform 487"/>
            <p:cNvSpPr>
              <a:spLocks/>
            </p:cNvSpPr>
            <p:nvPr/>
          </p:nvSpPr>
          <p:spPr bwMode="auto">
            <a:xfrm>
              <a:off x="3617" y="3418"/>
              <a:ext cx="17" cy="19"/>
            </a:xfrm>
            <a:custGeom>
              <a:avLst/>
              <a:gdLst>
                <a:gd name="T0" fmla="*/ 21 w 14"/>
                <a:gd name="T1" fmla="*/ 26 h 14"/>
                <a:gd name="T2" fmla="*/ 6 w 14"/>
                <a:gd name="T3" fmla="*/ 0 h 14"/>
                <a:gd name="T4" fmla="*/ 0 w 14"/>
                <a:gd name="T5" fmla="*/ 19 h 14"/>
                <a:gd name="T6" fmla="*/ 21 w 14"/>
                <a:gd name="T7" fmla="*/ 26 h 14"/>
                <a:gd name="T8" fmla="*/ 0 60000 65536"/>
                <a:gd name="T9" fmla="*/ 0 60000 65536"/>
                <a:gd name="T10" fmla="*/ 0 60000 65536"/>
                <a:gd name="T11" fmla="*/ 0 60000 65536"/>
                <a:gd name="T12" fmla="*/ 0 w 14"/>
                <a:gd name="T13" fmla="*/ 0 h 14"/>
                <a:gd name="T14" fmla="*/ 14 w 14"/>
                <a:gd name="T15" fmla="*/ 14 h 14"/>
              </a:gdLst>
              <a:ahLst/>
              <a:cxnLst>
                <a:cxn ang="T8">
                  <a:pos x="T0" y="T1"/>
                </a:cxn>
                <a:cxn ang="T9">
                  <a:pos x="T2" y="T3"/>
                </a:cxn>
                <a:cxn ang="T10">
                  <a:pos x="T4" y="T5"/>
                </a:cxn>
                <a:cxn ang="T11">
                  <a:pos x="T6" y="T7"/>
                </a:cxn>
              </a:cxnLst>
              <a:rect l="T12" t="T13" r="T14" b="T15"/>
              <a:pathLst>
                <a:path w="14" h="14">
                  <a:moveTo>
                    <a:pt x="14" y="14"/>
                  </a:moveTo>
                  <a:lnTo>
                    <a:pt x="4" y="0"/>
                  </a:lnTo>
                  <a:lnTo>
                    <a:pt x="0" y="10"/>
                  </a:lnTo>
                  <a:lnTo>
                    <a:pt x="14" y="1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08" name="Freeform 488"/>
            <p:cNvSpPr>
              <a:spLocks/>
            </p:cNvSpPr>
            <p:nvPr/>
          </p:nvSpPr>
          <p:spPr bwMode="auto">
            <a:xfrm>
              <a:off x="3622" y="3418"/>
              <a:ext cx="18" cy="19"/>
            </a:xfrm>
            <a:custGeom>
              <a:avLst/>
              <a:gdLst>
                <a:gd name="T0" fmla="*/ 14 w 15"/>
                <a:gd name="T1" fmla="*/ 26 h 14"/>
                <a:gd name="T2" fmla="*/ 22 w 15"/>
                <a:gd name="T3" fmla="*/ 10 h 14"/>
                <a:gd name="T4" fmla="*/ 0 w 15"/>
                <a:gd name="T5" fmla="*/ 0 h 14"/>
                <a:gd name="T6" fmla="*/ 14 w 15"/>
                <a:gd name="T7" fmla="*/ 26 h 14"/>
                <a:gd name="T8" fmla="*/ 0 60000 65536"/>
                <a:gd name="T9" fmla="*/ 0 60000 65536"/>
                <a:gd name="T10" fmla="*/ 0 60000 65536"/>
                <a:gd name="T11" fmla="*/ 0 60000 65536"/>
                <a:gd name="T12" fmla="*/ 0 w 15"/>
                <a:gd name="T13" fmla="*/ 0 h 14"/>
                <a:gd name="T14" fmla="*/ 15 w 15"/>
                <a:gd name="T15" fmla="*/ 14 h 14"/>
              </a:gdLst>
              <a:ahLst/>
              <a:cxnLst>
                <a:cxn ang="T8">
                  <a:pos x="T0" y="T1"/>
                </a:cxn>
                <a:cxn ang="T9">
                  <a:pos x="T2" y="T3"/>
                </a:cxn>
                <a:cxn ang="T10">
                  <a:pos x="T4" y="T5"/>
                </a:cxn>
                <a:cxn ang="T11">
                  <a:pos x="T6" y="T7"/>
                </a:cxn>
              </a:cxnLst>
              <a:rect l="T12" t="T13" r="T14" b="T15"/>
              <a:pathLst>
                <a:path w="15" h="14">
                  <a:moveTo>
                    <a:pt x="10" y="14"/>
                  </a:moveTo>
                  <a:lnTo>
                    <a:pt x="15" y="5"/>
                  </a:lnTo>
                  <a:lnTo>
                    <a:pt x="0" y="0"/>
                  </a:lnTo>
                  <a:lnTo>
                    <a:pt x="10" y="1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09" name="Freeform 489"/>
            <p:cNvSpPr>
              <a:spLocks/>
            </p:cNvSpPr>
            <p:nvPr/>
          </p:nvSpPr>
          <p:spPr bwMode="auto">
            <a:xfrm>
              <a:off x="3634" y="3431"/>
              <a:ext cx="6" cy="6"/>
            </a:xfrm>
            <a:custGeom>
              <a:avLst/>
              <a:gdLst>
                <a:gd name="T0" fmla="*/ 0 w 5"/>
                <a:gd name="T1" fmla="*/ 9 h 4"/>
                <a:gd name="T2" fmla="*/ 0 w 5"/>
                <a:gd name="T3" fmla="*/ 9 h 4"/>
                <a:gd name="T4" fmla="*/ 7 w 5"/>
                <a:gd name="T5" fmla="*/ 0 h 4"/>
                <a:gd name="T6" fmla="*/ 0 w 5"/>
                <a:gd name="T7" fmla="*/ 9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0" y="4"/>
                  </a:moveTo>
                  <a:lnTo>
                    <a:pt x="0" y="4"/>
                  </a:lnTo>
                  <a:lnTo>
                    <a:pt x="5" y="0"/>
                  </a:lnTo>
                  <a:lnTo>
                    <a:pt x="0"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10" name="Freeform 490"/>
            <p:cNvSpPr>
              <a:spLocks/>
            </p:cNvSpPr>
            <p:nvPr/>
          </p:nvSpPr>
          <p:spPr bwMode="auto">
            <a:xfrm>
              <a:off x="3634" y="3437"/>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11" name="Freeform 491"/>
            <p:cNvSpPr>
              <a:spLocks/>
            </p:cNvSpPr>
            <p:nvPr/>
          </p:nvSpPr>
          <p:spPr bwMode="auto">
            <a:xfrm>
              <a:off x="3634" y="3425"/>
              <a:ext cx="18" cy="18"/>
            </a:xfrm>
            <a:custGeom>
              <a:avLst/>
              <a:gdLst>
                <a:gd name="T0" fmla="*/ 22 w 15"/>
                <a:gd name="T1" fmla="*/ 23 h 14"/>
                <a:gd name="T2" fmla="*/ 7 w 15"/>
                <a:gd name="T3" fmla="*/ 0 h 14"/>
                <a:gd name="T4" fmla="*/ 0 w 15"/>
                <a:gd name="T5" fmla="*/ 15 h 14"/>
                <a:gd name="T6" fmla="*/ 22 w 15"/>
                <a:gd name="T7" fmla="*/ 23 h 14"/>
                <a:gd name="T8" fmla="*/ 0 60000 65536"/>
                <a:gd name="T9" fmla="*/ 0 60000 65536"/>
                <a:gd name="T10" fmla="*/ 0 60000 65536"/>
                <a:gd name="T11" fmla="*/ 0 60000 65536"/>
                <a:gd name="T12" fmla="*/ 0 w 15"/>
                <a:gd name="T13" fmla="*/ 0 h 14"/>
                <a:gd name="T14" fmla="*/ 15 w 15"/>
                <a:gd name="T15" fmla="*/ 14 h 14"/>
              </a:gdLst>
              <a:ahLst/>
              <a:cxnLst>
                <a:cxn ang="T8">
                  <a:pos x="T0" y="T1"/>
                </a:cxn>
                <a:cxn ang="T9">
                  <a:pos x="T2" y="T3"/>
                </a:cxn>
                <a:cxn ang="T10">
                  <a:pos x="T4" y="T5"/>
                </a:cxn>
                <a:cxn ang="T11">
                  <a:pos x="T6" y="T7"/>
                </a:cxn>
              </a:cxnLst>
              <a:rect l="T12" t="T13" r="T14" b="T15"/>
              <a:pathLst>
                <a:path w="15" h="14">
                  <a:moveTo>
                    <a:pt x="15" y="14"/>
                  </a:moveTo>
                  <a:lnTo>
                    <a:pt x="5" y="0"/>
                  </a:lnTo>
                  <a:lnTo>
                    <a:pt x="0" y="9"/>
                  </a:lnTo>
                  <a:lnTo>
                    <a:pt x="15" y="1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12" name="Freeform 492"/>
            <p:cNvSpPr>
              <a:spLocks/>
            </p:cNvSpPr>
            <p:nvPr/>
          </p:nvSpPr>
          <p:spPr bwMode="auto">
            <a:xfrm>
              <a:off x="3640" y="3425"/>
              <a:ext cx="12" cy="18"/>
            </a:xfrm>
            <a:custGeom>
              <a:avLst/>
              <a:gdLst>
                <a:gd name="T0" fmla="*/ 14 w 10"/>
                <a:gd name="T1" fmla="*/ 23 h 14"/>
                <a:gd name="T2" fmla="*/ 14 w 10"/>
                <a:gd name="T3" fmla="*/ 8 h 14"/>
                <a:gd name="T4" fmla="*/ 0 w 10"/>
                <a:gd name="T5" fmla="*/ 0 h 14"/>
                <a:gd name="T6" fmla="*/ 14 w 10"/>
                <a:gd name="T7" fmla="*/ 23 h 14"/>
                <a:gd name="T8" fmla="*/ 0 60000 65536"/>
                <a:gd name="T9" fmla="*/ 0 60000 65536"/>
                <a:gd name="T10" fmla="*/ 0 60000 65536"/>
                <a:gd name="T11" fmla="*/ 0 60000 65536"/>
                <a:gd name="T12" fmla="*/ 0 w 10"/>
                <a:gd name="T13" fmla="*/ 0 h 14"/>
                <a:gd name="T14" fmla="*/ 10 w 10"/>
                <a:gd name="T15" fmla="*/ 14 h 14"/>
              </a:gdLst>
              <a:ahLst/>
              <a:cxnLst>
                <a:cxn ang="T8">
                  <a:pos x="T0" y="T1"/>
                </a:cxn>
                <a:cxn ang="T9">
                  <a:pos x="T2" y="T3"/>
                </a:cxn>
                <a:cxn ang="T10">
                  <a:pos x="T4" y="T5"/>
                </a:cxn>
                <a:cxn ang="T11">
                  <a:pos x="T6" y="T7"/>
                </a:cxn>
              </a:cxnLst>
              <a:rect l="T12" t="T13" r="T14" b="T15"/>
              <a:pathLst>
                <a:path w="10" h="14">
                  <a:moveTo>
                    <a:pt x="10" y="14"/>
                  </a:moveTo>
                  <a:lnTo>
                    <a:pt x="10" y="5"/>
                  </a:lnTo>
                  <a:lnTo>
                    <a:pt x="0" y="0"/>
                  </a:lnTo>
                  <a:lnTo>
                    <a:pt x="10" y="1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13" name="Freeform 493"/>
            <p:cNvSpPr>
              <a:spLocks/>
            </p:cNvSpPr>
            <p:nvPr/>
          </p:nvSpPr>
          <p:spPr bwMode="auto">
            <a:xfrm>
              <a:off x="3652" y="3437"/>
              <a:ext cx="5" cy="6"/>
            </a:xfrm>
            <a:custGeom>
              <a:avLst/>
              <a:gdLst>
                <a:gd name="T0" fmla="*/ 0 w 4"/>
                <a:gd name="T1" fmla="*/ 7 h 5"/>
                <a:gd name="T2" fmla="*/ 0 w 4"/>
                <a:gd name="T3" fmla="*/ 7 h 5"/>
                <a:gd name="T4" fmla="*/ 6 w 4"/>
                <a:gd name="T5" fmla="*/ 0 h 5"/>
                <a:gd name="T6" fmla="*/ 0 w 4"/>
                <a:gd name="T7" fmla="*/ 7 h 5"/>
                <a:gd name="T8" fmla="*/ 0 60000 65536"/>
                <a:gd name="T9" fmla="*/ 0 60000 65536"/>
                <a:gd name="T10" fmla="*/ 0 60000 65536"/>
                <a:gd name="T11" fmla="*/ 0 60000 65536"/>
                <a:gd name="T12" fmla="*/ 0 w 4"/>
                <a:gd name="T13" fmla="*/ 0 h 5"/>
                <a:gd name="T14" fmla="*/ 4 w 4"/>
                <a:gd name="T15" fmla="*/ 5 h 5"/>
              </a:gdLst>
              <a:ahLst/>
              <a:cxnLst>
                <a:cxn ang="T8">
                  <a:pos x="T0" y="T1"/>
                </a:cxn>
                <a:cxn ang="T9">
                  <a:pos x="T2" y="T3"/>
                </a:cxn>
                <a:cxn ang="T10">
                  <a:pos x="T4" y="T5"/>
                </a:cxn>
                <a:cxn ang="T11">
                  <a:pos x="T6" y="T7"/>
                </a:cxn>
              </a:cxnLst>
              <a:rect l="T12" t="T13" r="T14" b="T15"/>
              <a:pathLst>
                <a:path w="4" h="5">
                  <a:moveTo>
                    <a:pt x="0" y="5"/>
                  </a:moveTo>
                  <a:lnTo>
                    <a:pt x="0" y="5"/>
                  </a:lnTo>
                  <a:lnTo>
                    <a:pt x="4"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14" name="Freeform 494"/>
            <p:cNvSpPr>
              <a:spLocks/>
            </p:cNvSpPr>
            <p:nvPr/>
          </p:nvSpPr>
          <p:spPr bwMode="auto">
            <a:xfrm>
              <a:off x="3652" y="3443"/>
              <a:ext cx="2" cy="2"/>
            </a:xfrm>
            <a:custGeom>
              <a:avLst/>
              <a:gdLst>
                <a:gd name="T0" fmla="*/ 0 w 2"/>
                <a:gd name="T1" fmla="*/ 0 h 2"/>
                <a:gd name="T2" fmla="*/ 0 w 2"/>
                <a:gd name="T3" fmla="*/ 0 h 2"/>
                <a:gd name="T4" fmla="*/ 0 w 2"/>
                <a:gd name="T5" fmla="*/ 0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15" name="Freeform 495"/>
            <p:cNvSpPr>
              <a:spLocks/>
            </p:cNvSpPr>
            <p:nvPr/>
          </p:nvSpPr>
          <p:spPr bwMode="auto">
            <a:xfrm>
              <a:off x="3652" y="3431"/>
              <a:ext cx="11" cy="12"/>
            </a:xfrm>
            <a:custGeom>
              <a:avLst/>
              <a:gdLst>
                <a:gd name="T0" fmla="*/ 13 w 9"/>
                <a:gd name="T1" fmla="*/ 16 h 9"/>
                <a:gd name="T2" fmla="*/ 0 w 9"/>
                <a:gd name="T3" fmla="*/ 0 h 9"/>
                <a:gd name="T4" fmla="*/ 0 w 9"/>
                <a:gd name="T5" fmla="*/ 16 h 9"/>
                <a:gd name="T6" fmla="*/ 13 w 9"/>
                <a:gd name="T7" fmla="*/ 16 h 9"/>
                <a:gd name="T8" fmla="*/ 0 60000 65536"/>
                <a:gd name="T9" fmla="*/ 0 60000 65536"/>
                <a:gd name="T10" fmla="*/ 0 60000 65536"/>
                <a:gd name="T11" fmla="*/ 0 60000 65536"/>
                <a:gd name="T12" fmla="*/ 0 w 9"/>
                <a:gd name="T13" fmla="*/ 0 h 9"/>
                <a:gd name="T14" fmla="*/ 9 w 9"/>
                <a:gd name="T15" fmla="*/ 9 h 9"/>
              </a:gdLst>
              <a:ahLst/>
              <a:cxnLst>
                <a:cxn ang="T8">
                  <a:pos x="T0" y="T1"/>
                </a:cxn>
                <a:cxn ang="T9">
                  <a:pos x="T2" y="T3"/>
                </a:cxn>
                <a:cxn ang="T10">
                  <a:pos x="T4" y="T5"/>
                </a:cxn>
                <a:cxn ang="T11">
                  <a:pos x="T6" y="T7"/>
                </a:cxn>
              </a:cxnLst>
              <a:rect l="T12" t="T13" r="T14" b="T15"/>
              <a:pathLst>
                <a:path w="9" h="9">
                  <a:moveTo>
                    <a:pt x="9" y="9"/>
                  </a:moveTo>
                  <a:lnTo>
                    <a:pt x="0" y="0"/>
                  </a:lnTo>
                  <a:lnTo>
                    <a:pt x="0" y="9"/>
                  </a:lnTo>
                  <a:lnTo>
                    <a:pt x="9" y="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16" name="Freeform 496"/>
            <p:cNvSpPr>
              <a:spLocks/>
            </p:cNvSpPr>
            <p:nvPr/>
          </p:nvSpPr>
          <p:spPr bwMode="auto">
            <a:xfrm>
              <a:off x="3652" y="3431"/>
              <a:ext cx="18" cy="12"/>
            </a:xfrm>
            <a:custGeom>
              <a:avLst/>
              <a:gdLst>
                <a:gd name="T0" fmla="*/ 15 w 14"/>
                <a:gd name="T1" fmla="*/ 16 h 9"/>
                <a:gd name="T2" fmla="*/ 23 w 14"/>
                <a:gd name="T3" fmla="*/ 7 h 9"/>
                <a:gd name="T4" fmla="*/ 0 w 14"/>
                <a:gd name="T5" fmla="*/ 0 h 9"/>
                <a:gd name="T6" fmla="*/ 15 w 14"/>
                <a:gd name="T7" fmla="*/ 16 h 9"/>
                <a:gd name="T8" fmla="*/ 0 60000 65536"/>
                <a:gd name="T9" fmla="*/ 0 60000 65536"/>
                <a:gd name="T10" fmla="*/ 0 60000 65536"/>
                <a:gd name="T11" fmla="*/ 0 60000 65536"/>
                <a:gd name="T12" fmla="*/ 0 w 14"/>
                <a:gd name="T13" fmla="*/ 0 h 9"/>
                <a:gd name="T14" fmla="*/ 14 w 14"/>
                <a:gd name="T15" fmla="*/ 9 h 9"/>
              </a:gdLst>
              <a:ahLst/>
              <a:cxnLst>
                <a:cxn ang="T8">
                  <a:pos x="T0" y="T1"/>
                </a:cxn>
                <a:cxn ang="T9">
                  <a:pos x="T2" y="T3"/>
                </a:cxn>
                <a:cxn ang="T10">
                  <a:pos x="T4" y="T5"/>
                </a:cxn>
                <a:cxn ang="T11">
                  <a:pos x="T6" y="T7"/>
                </a:cxn>
              </a:cxnLst>
              <a:rect l="T12" t="T13" r="T14" b="T15"/>
              <a:pathLst>
                <a:path w="14" h="9">
                  <a:moveTo>
                    <a:pt x="9" y="9"/>
                  </a:moveTo>
                  <a:lnTo>
                    <a:pt x="14" y="4"/>
                  </a:lnTo>
                  <a:lnTo>
                    <a:pt x="0" y="0"/>
                  </a:lnTo>
                  <a:lnTo>
                    <a:pt x="9" y="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17" name="Freeform 497"/>
            <p:cNvSpPr>
              <a:spLocks/>
            </p:cNvSpPr>
            <p:nvPr/>
          </p:nvSpPr>
          <p:spPr bwMode="auto">
            <a:xfrm>
              <a:off x="3663" y="3443"/>
              <a:ext cx="7" cy="2"/>
            </a:xfrm>
            <a:custGeom>
              <a:avLst/>
              <a:gdLst>
                <a:gd name="T0" fmla="*/ 0 w 5"/>
                <a:gd name="T1" fmla="*/ 0 h 2"/>
                <a:gd name="T2" fmla="*/ 0 w 5"/>
                <a:gd name="T3" fmla="*/ 0 h 2"/>
                <a:gd name="T4" fmla="*/ 10 w 5"/>
                <a:gd name="T5" fmla="*/ 0 h 2"/>
                <a:gd name="T6" fmla="*/ 0 w 5"/>
                <a:gd name="T7" fmla="*/ 0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18" name="Freeform 498"/>
            <p:cNvSpPr>
              <a:spLocks/>
            </p:cNvSpPr>
            <p:nvPr/>
          </p:nvSpPr>
          <p:spPr bwMode="auto">
            <a:xfrm>
              <a:off x="3663" y="3443"/>
              <a:ext cx="2" cy="2"/>
            </a:xfrm>
            <a:custGeom>
              <a:avLst/>
              <a:gdLst>
                <a:gd name="T0" fmla="*/ 0 w 2"/>
                <a:gd name="T1" fmla="*/ 0 h 2"/>
                <a:gd name="T2" fmla="*/ 0 w 2"/>
                <a:gd name="T3" fmla="*/ 0 h 2"/>
                <a:gd name="T4" fmla="*/ 0 w 2"/>
                <a:gd name="T5" fmla="*/ 0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19" name="Freeform 499"/>
            <p:cNvSpPr>
              <a:spLocks/>
            </p:cNvSpPr>
            <p:nvPr/>
          </p:nvSpPr>
          <p:spPr bwMode="auto">
            <a:xfrm>
              <a:off x="3663" y="3437"/>
              <a:ext cx="19" cy="13"/>
            </a:xfrm>
            <a:custGeom>
              <a:avLst/>
              <a:gdLst>
                <a:gd name="T0" fmla="*/ 24 w 15"/>
                <a:gd name="T1" fmla="*/ 17 h 10"/>
                <a:gd name="T2" fmla="*/ 8 w 15"/>
                <a:gd name="T3" fmla="*/ 0 h 10"/>
                <a:gd name="T4" fmla="*/ 0 w 15"/>
                <a:gd name="T5" fmla="*/ 9 h 10"/>
                <a:gd name="T6" fmla="*/ 24 w 15"/>
                <a:gd name="T7" fmla="*/ 17 h 10"/>
                <a:gd name="T8" fmla="*/ 0 60000 65536"/>
                <a:gd name="T9" fmla="*/ 0 60000 65536"/>
                <a:gd name="T10" fmla="*/ 0 60000 65536"/>
                <a:gd name="T11" fmla="*/ 0 60000 65536"/>
                <a:gd name="T12" fmla="*/ 0 w 15"/>
                <a:gd name="T13" fmla="*/ 0 h 10"/>
                <a:gd name="T14" fmla="*/ 15 w 15"/>
                <a:gd name="T15" fmla="*/ 10 h 10"/>
              </a:gdLst>
              <a:ahLst/>
              <a:cxnLst>
                <a:cxn ang="T8">
                  <a:pos x="T0" y="T1"/>
                </a:cxn>
                <a:cxn ang="T9">
                  <a:pos x="T2" y="T3"/>
                </a:cxn>
                <a:cxn ang="T10">
                  <a:pos x="T4" y="T5"/>
                </a:cxn>
                <a:cxn ang="T11">
                  <a:pos x="T6" y="T7"/>
                </a:cxn>
              </a:cxnLst>
              <a:rect l="T12" t="T13" r="T14" b="T15"/>
              <a:pathLst>
                <a:path w="15" h="10">
                  <a:moveTo>
                    <a:pt x="15" y="10"/>
                  </a:moveTo>
                  <a:lnTo>
                    <a:pt x="5" y="0"/>
                  </a:lnTo>
                  <a:lnTo>
                    <a:pt x="0" y="5"/>
                  </a:lnTo>
                  <a:lnTo>
                    <a:pt x="15"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20" name="Freeform 500"/>
            <p:cNvSpPr>
              <a:spLocks/>
            </p:cNvSpPr>
            <p:nvPr/>
          </p:nvSpPr>
          <p:spPr bwMode="auto">
            <a:xfrm>
              <a:off x="3670" y="3437"/>
              <a:ext cx="18" cy="13"/>
            </a:xfrm>
            <a:custGeom>
              <a:avLst/>
              <a:gdLst>
                <a:gd name="T0" fmla="*/ 14 w 15"/>
                <a:gd name="T1" fmla="*/ 17 h 10"/>
                <a:gd name="T2" fmla="*/ 22 w 15"/>
                <a:gd name="T3" fmla="*/ 0 h 10"/>
                <a:gd name="T4" fmla="*/ 0 w 15"/>
                <a:gd name="T5" fmla="*/ 0 h 10"/>
                <a:gd name="T6" fmla="*/ 14 w 15"/>
                <a:gd name="T7" fmla="*/ 17 h 10"/>
                <a:gd name="T8" fmla="*/ 0 60000 65536"/>
                <a:gd name="T9" fmla="*/ 0 60000 65536"/>
                <a:gd name="T10" fmla="*/ 0 60000 65536"/>
                <a:gd name="T11" fmla="*/ 0 60000 65536"/>
                <a:gd name="T12" fmla="*/ 0 w 15"/>
                <a:gd name="T13" fmla="*/ 0 h 10"/>
                <a:gd name="T14" fmla="*/ 15 w 15"/>
                <a:gd name="T15" fmla="*/ 10 h 10"/>
              </a:gdLst>
              <a:ahLst/>
              <a:cxnLst>
                <a:cxn ang="T8">
                  <a:pos x="T0" y="T1"/>
                </a:cxn>
                <a:cxn ang="T9">
                  <a:pos x="T2" y="T3"/>
                </a:cxn>
                <a:cxn ang="T10">
                  <a:pos x="T4" y="T5"/>
                </a:cxn>
                <a:cxn ang="T11">
                  <a:pos x="T6" y="T7"/>
                </a:cxn>
              </a:cxnLst>
              <a:rect l="T12" t="T13" r="T14" b="T15"/>
              <a:pathLst>
                <a:path w="15" h="10">
                  <a:moveTo>
                    <a:pt x="10" y="10"/>
                  </a:moveTo>
                  <a:lnTo>
                    <a:pt x="15" y="0"/>
                  </a:lnTo>
                  <a:lnTo>
                    <a:pt x="0" y="0"/>
                  </a:lnTo>
                  <a:lnTo>
                    <a:pt x="10"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21" name="Freeform 501"/>
            <p:cNvSpPr>
              <a:spLocks/>
            </p:cNvSpPr>
            <p:nvPr/>
          </p:nvSpPr>
          <p:spPr bwMode="auto">
            <a:xfrm>
              <a:off x="3682" y="3443"/>
              <a:ext cx="6" cy="7"/>
            </a:xfrm>
            <a:custGeom>
              <a:avLst/>
              <a:gdLst>
                <a:gd name="T0" fmla="*/ 0 w 5"/>
                <a:gd name="T1" fmla="*/ 10 h 5"/>
                <a:gd name="T2" fmla="*/ 0 w 5"/>
                <a:gd name="T3" fmla="*/ 10 h 5"/>
                <a:gd name="T4" fmla="*/ 7 w 5"/>
                <a:gd name="T5" fmla="*/ 0 h 5"/>
                <a:gd name="T6" fmla="*/ 0 w 5"/>
                <a:gd name="T7" fmla="*/ 10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0" y="5"/>
                  </a:moveTo>
                  <a:lnTo>
                    <a:pt x="0" y="5"/>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22" name="Freeform 502"/>
            <p:cNvSpPr>
              <a:spLocks/>
            </p:cNvSpPr>
            <p:nvPr/>
          </p:nvSpPr>
          <p:spPr bwMode="auto">
            <a:xfrm>
              <a:off x="3682" y="3450"/>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23" name="Freeform 503"/>
            <p:cNvSpPr>
              <a:spLocks/>
            </p:cNvSpPr>
            <p:nvPr/>
          </p:nvSpPr>
          <p:spPr bwMode="auto">
            <a:xfrm>
              <a:off x="3682" y="3437"/>
              <a:ext cx="17" cy="20"/>
            </a:xfrm>
            <a:custGeom>
              <a:avLst/>
              <a:gdLst>
                <a:gd name="T0" fmla="*/ 21 w 14"/>
                <a:gd name="T1" fmla="*/ 27 h 15"/>
                <a:gd name="T2" fmla="*/ 7 w 14"/>
                <a:gd name="T3" fmla="*/ 0 h 15"/>
                <a:gd name="T4" fmla="*/ 0 w 14"/>
                <a:gd name="T5" fmla="*/ 17 h 15"/>
                <a:gd name="T6" fmla="*/ 21 w 14"/>
                <a:gd name="T7" fmla="*/ 27 h 15"/>
                <a:gd name="T8" fmla="*/ 0 60000 65536"/>
                <a:gd name="T9" fmla="*/ 0 60000 65536"/>
                <a:gd name="T10" fmla="*/ 0 60000 65536"/>
                <a:gd name="T11" fmla="*/ 0 60000 65536"/>
                <a:gd name="T12" fmla="*/ 0 w 14"/>
                <a:gd name="T13" fmla="*/ 0 h 15"/>
                <a:gd name="T14" fmla="*/ 14 w 14"/>
                <a:gd name="T15" fmla="*/ 15 h 15"/>
              </a:gdLst>
              <a:ahLst/>
              <a:cxnLst>
                <a:cxn ang="T8">
                  <a:pos x="T0" y="T1"/>
                </a:cxn>
                <a:cxn ang="T9">
                  <a:pos x="T2" y="T3"/>
                </a:cxn>
                <a:cxn ang="T10">
                  <a:pos x="T4" y="T5"/>
                </a:cxn>
                <a:cxn ang="T11">
                  <a:pos x="T6" y="T7"/>
                </a:cxn>
              </a:cxnLst>
              <a:rect l="T12" t="T13" r="T14" b="T15"/>
              <a:pathLst>
                <a:path w="14" h="15">
                  <a:moveTo>
                    <a:pt x="14" y="15"/>
                  </a:moveTo>
                  <a:lnTo>
                    <a:pt x="5" y="0"/>
                  </a:lnTo>
                  <a:lnTo>
                    <a:pt x="0" y="10"/>
                  </a:lnTo>
                  <a:lnTo>
                    <a:pt x="14"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24" name="Freeform 504"/>
            <p:cNvSpPr>
              <a:spLocks/>
            </p:cNvSpPr>
            <p:nvPr/>
          </p:nvSpPr>
          <p:spPr bwMode="auto">
            <a:xfrm>
              <a:off x="3688" y="3437"/>
              <a:ext cx="11" cy="20"/>
            </a:xfrm>
            <a:custGeom>
              <a:avLst/>
              <a:gdLst>
                <a:gd name="T0" fmla="*/ 13 w 9"/>
                <a:gd name="T1" fmla="*/ 27 h 15"/>
                <a:gd name="T2" fmla="*/ 13 w 9"/>
                <a:gd name="T3" fmla="*/ 9 h 15"/>
                <a:gd name="T4" fmla="*/ 0 w 9"/>
                <a:gd name="T5" fmla="*/ 0 h 15"/>
                <a:gd name="T6" fmla="*/ 13 w 9"/>
                <a:gd name="T7" fmla="*/ 27 h 15"/>
                <a:gd name="T8" fmla="*/ 0 60000 65536"/>
                <a:gd name="T9" fmla="*/ 0 60000 65536"/>
                <a:gd name="T10" fmla="*/ 0 60000 65536"/>
                <a:gd name="T11" fmla="*/ 0 60000 65536"/>
                <a:gd name="T12" fmla="*/ 0 w 9"/>
                <a:gd name="T13" fmla="*/ 0 h 15"/>
                <a:gd name="T14" fmla="*/ 9 w 9"/>
                <a:gd name="T15" fmla="*/ 15 h 15"/>
              </a:gdLst>
              <a:ahLst/>
              <a:cxnLst>
                <a:cxn ang="T8">
                  <a:pos x="T0" y="T1"/>
                </a:cxn>
                <a:cxn ang="T9">
                  <a:pos x="T2" y="T3"/>
                </a:cxn>
                <a:cxn ang="T10">
                  <a:pos x="T4" y="T5"/>
                </a:cxn>
                <a:cxn ang="T11">
                  <a:pos x="T6" y="T7"/>
                </a:cxn>
              </a:cxnLst>
              <a:rect l="T12" t="T13" r="T14" b="T15"/>
              <a:pathLst>
                <a:path w="9" h="15">
                  <a:moveTo>
                    <a:pt x="9" y="15"/>
                  </a:moveTo>
                  <a:lnTo>
                    <a:pt x="9" y="5"/>
                  </a:lnTo>
                  <a:lnTo>
                    <a:pt x="0" y="0"/>
                  </a:lnTo>
                  <a:lnTo>
                    <a:pt x="9"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25" name="Freeform 505"/>
            <p:cNvSpPr>
              <a:spLocks/>
            </p:cNvSpPr>
            <p:nvPr/>
          </p:nvSpPr>
          <p:spPr bwMode="auto">
            <a:xfrm>
              <a:off x="2189" y="3341"/>
              <a:ext cx="6" cy="12"/>
            </a:xfrm>
            <a:custGeom>
              <a:avLst/>
              <a:gdLst>
                <a:gd name="T0" fmla="*/ 7 w 5"/>
                <a:gd name="T1" fmla="*/ 9 h 9"/>
                <a:gd name="T2" fmla="*/ 7 w 5"/>
                <a:gd name="T3" fmla="*/ 16 h 9"/>
                <a:gd name="T4" fmla="*/ 0 w 5"/>
                <a:gd name="T5" fmla="*/ 0 h 9"/>
                <a:gd name="T6" fmla="*/ 7 w 5"/>
                <a:gd name="T7" fmla="*/ 9 h 9"/>
                <a:gd name="T8" fmla="*/ 0 60000 65536"/>
                <a:gd name="T9" fmla="*/ 0 60000 65536"/>
                <a:gd name="T10" fmla="*/ 0 60000 65536"/>
                <a:gd name="T11" fmla="*/ 0 60000 65536"/>
                <a:gd name="T12" fmla="*/ 0 w 5"/>
                <a:gd name="T13" fmla="*/ 0 h 9"/>
                <a:gd name="T14" fmla="*/ 5 w 5"/>
                <a:gd name="T15" fmla="*/ 9 h 9"/>
              </a:gdLst>
              <a:ahLst/>
              <a:cxnLst>
                <a:cxn ang="T8">
                  <a:pos x="T0" y="T1"/>
                </a:cxn>
                <a:cxn ang="T9">
                  <a:pos x="T2" y="T3"/>
                </a:cxn>
                <a:cxn ang="T10">
                  <a:pos x="T4" y="T5"/>
                </a:cxn>
                <a:cxn ang="T11">
                  <a:pos x="T6" y="T7"/>
                </a:cxn>
              </a:cxnLst>
              <a:rect l="T12" t="T13" r="T14" b="T15"/>
              <a:pathLst>
                <a:path w="5" h="9">
                  <a:moveTo>
                    <a:pt x="5" y="5"/>
                  </a:moveTo>
                  <a:lnTo>
                    <a:pt x="5" y="9"/>
                  </a:ln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826" name="Rectangle 506"/>
            <p:cNvSpPr>
              <a:spLocks noChangeArrowheads="1"/>
            </p:cNvSpPr>
            <p:nvPr/>
          </p:nvSpPr>
          <p:spPr bwMode="auto">
            <a:xfrm>
              <a:off x="2195" y="3348"/>
              <a:ext cx="2"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grpSp>
        <p:nvGrpSpPr>
          <p:cNvPr id="4" name="Group 507"/>
          <p:cNvGrpSpPr>
            <a:grpSpLocks/>
          </p:cNvGrpSpPr>
          <p:nvPr/>
        </p:nvGrpSpPr>
        <p:grpSpPr bwMode="auto">
          <a:xfrm>
            <a:off x="1485900" y="1303338"/>
            <a:ext cx="6297613" cy="1235075"/>
            <a:chOff x="936" y="821"/>
            <a:chExt cx="3967" cy="778"/>
          </a:xfrm>
        </p:grpSpPr>
        <p:sp>
          <p:nvSpPr>
            <p:cNvPr id="64521" name="Text Box 508"/>
            <p:cNvSpPr txBox="1">
              <a:spLocks noChangeArrowheads="1"/>
            </p:cNvSpPr>
            <p:nvPr/>
          </p:nvSpPr>
          <p:spPr bwMode="auto">
            <a:xfrm>
              <a:off x="936" y="821"/>
              <a:ext cx="3967" cy="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l">
                <a:lnSpc>
                  <a:spcPct val="80000"/>
                </a:lnSpc>
                <a:spcBef>
                  <a:spcPct val="20000"/>
                </a:spcBef>
                <a:buClr>
                  <a:srgbClr val="FF3300"/>
                </a:buClr>
                <a:buFont typeface="Wingdings" pitchFamily="2" charset="2"/>
                <a:buNone/>
              </a:pPr>
              <a:r>
                <a:rPr lang="en-US" sz="2400"/>
                <a:t>Upper &amp; Lower Limits – Customer Derived</a:t>
              </a:r>
            </a:p>
          </p:txBody>
        </p:sp>
        <p:sp>
          <p:nvSpPr>
            <p:cNvPr id="64522" name="AutoShape 509"/>
            <p:cNvSpPr>
              <a:spLocks noChangeArrowheads="1"/>
            </p:cNvSpPr>
            <p:nvPr/>
          </p:nvSpPr>
          <p:spPr bwMode="auto">
            <a:xfrm rot="2643648">
              <a:off x="1058" y="1082"/>
              <a:ext cx="412" cy="517"/>
            </a:xfrm>
            <a:prstGeom prst="downArrow">
              <a:avLst>
                <a:gd name="adj1" fmla="val 50000"/>
                <a:gd name="adj2" fmla="val 31371"/>
              </a:avLst>
            </a:prstGeom>
            <a:solidFill>
              <a:schemeClr val="accent1"/>
            </a:solidFill>
            <a:ln w="9525" algn="ctr">
              <a:solidFill>
                <a:schemeClr val="tx1"/>
              </a:solidFill>
              <a:miter lim="800000"/>
              <a:headEnd/>
              <a:tailEnd/>
            </a:ln>
          </p:spPr>
          <p:txBody>
            <a:bodyPr wrap="none" anchor="ctr"/>
            <a:lstStyle/>
            <a:p>
              <a:endParaRPr lang="en-US"/>
            </a:p>
          </p:txBody>
        </p:sp>
        <p:sp>
          <p:nvSpPr>
            <p:cNvPr id="64523" name="AutoShape 510"/>
            <p:cNvSpPr>
              <a:spLocks noChangeArrowheads="1"/>
            </p:cNvSpPr>
            <p:nvPr/>
          </p:nvSpPr>
          <p:spPr bwMode="auto">
            <a:xfrm rot="-2517818">
              <a:off x="4222" y="1037"/>
              <a:ext cx="412" cy="517"/>
            </a:xfrm>
            <a:prstGeom prst="downArrow">
              <a:avLst>
                <a:gd name="adj1" fmla="val 50000"/>
                <a:gd name="adj2" fmla="val 31371"/>
              </a:avLst>
            </a:prstGeom>
            <a:solidFill>
              <a:schemeClr val="accent1"/>
            </a:solidFill>
            <a:ln w="9525" algn="ctr">
              <a:solidFill>
                <a:schemeClr val="tx1"/>
              </a:solidFill>
              <a:miter lim="800000"/>
              <a:headEnd/>
              <a:tailEnd/>
            </a:ln>
          </p:spPr>
          <p:txBody>
            <a:bodyPr wrap="none" anchor="ctr"/>
            <a:lstStyle/>
            <a:p>
              <a:endParaRPr lang="en-US"/>
            </a:p>
          </p:txBody>
        </p:sp>
      </p:grpSp>
      <p:grpSp>
        <p:nvGrpSpPr>
          <p:cNvPr id="5" name="Group 511"/>
          <p:cNvGrpSpPr>
            <a:grpSpLocks/>
          </p:cNvGrpSpPr>
          <p:nvPr/>
        </p:nvGrpSpPr>
        <p:grpSpPr bwMode="auto">
          <a:xfrm>
            <a:off x="850900" y="5145088"/>
            <a:ext cx="6443663" cy="1300162"/>
            <a:chOff x="536" y="3241"/>
            <a:chExt cx="4059" cy="819"/>
          </a:xfrm>
        </p:grpSpPr>
        <p:sp>
          <p:nvSpPr>
            <p:cNvPr id="64519" name="Text Box 512"/>
            <p:cNvSpPr txBox="1">
              <a:spLocks noChangeArrowheads="1"/>
            </p:cNvSpPr>
            <p:nvPr/>
          </p:nvSpPr>
          <p:spPr bwMode="auto">
            <a:xfrm>
              <a:off x="536" y="3818"/>
              <a:ext cx="4059" cy="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l">
                <a:lnSpc>
                  <a:spcPct val="80000"/>
                </a:lnSpc>
                <a:spcBef>
                  <a:spcPct val="20000"/>
                </a:spcBef>
                <a:buClr>
                  <a:srgbClr val="FF3300"/>
                </a:buClr>
                <a:buFont typeface="Wingdings" pitchFamily="2" charset="2"/>
                <a:buNone/>
              </a:pPr>
              <a:r>
                <a:rPr lang="en-US" sz="2400"/>
                <a:t>Variation – Design &amp; Production Controlled</a:t>
              </a:r>
            </a:p>
          </p:txBody>
        </p:sp>
        <p:sp>
          <p:nvSpPr>
            <p:cNvPr id="64520" name="AutoShape 513"/>
            <p:cNvSpPr>
              <a:spLocks noChangeArrowheads="1"/>
            </p:cNvSpPr>
            <p:nvPr/>
          </p:nvSpPr>
          <p:spPr bwMode="auto">
            <a:xfrm rot="2967769">
              <a:off x="1693" y="3209"/>
              <a:ext cx="518" cy="582"/>
            </a:xfrm>
            <a:prstGeom prst="upArrow">
              <a:avLst>
                <a:gd name="adj1" fmla="val 50000"/>
                <a:gd name="adj2" fmla="val 28089"/>
              </a:avLst>
            </a:prstGeom>
            <a:solidFill>
              <a:schemeClr val="accent1"/>
            </a:solidFill>
            <a:ln w="9525" algn="ctr">
              <a:solidFill>
                <a:schemeClr val="tx1"/>
              </a:solidFill>
              <a:miter lim="800000"/>
              <a:headEnd/>
              <a:tailEnd/>
            </a:ln>
          </p:spPr>
          <p:txBody>
            <a:bodyPr wrap="none" anchor="ctr"/>
            <a:lstStyle/>
            <a:p>
              <a:endParaRPr lang="en-US"/>
            </a:p>
          </p:txBody>
        </p:sp>
      </p:grpSp>
      <p:sp>
        <p:nvSpPr>
          <p:cNvPr id="64518" name="Text Box 514"/>
          <p:cNvSpPr txBox="1">
            <a:spLocks noChangeArrowheads="1"/>
          </p:cNvSpPr>
          <p:nvPr/>
        </p:nvSpPr>
        <p:spPr bwMode="auto">
          <a:xfrm>
            <a:off x="7016750" y="5375275"/>
            <a:ext cx="827088"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l">
              <a:lnSpc>
                <a:spcPct val="80000"/>
              </a:lnSpc>
              <a:spcBef>
                <a:spcPct val="20000"/>
              </a:spcBef>
              <a:buClr>
                <a:srgbClr val="FF3300"/>
              </a:buClr>
              <a:buFont typeface="Wingdings" pitchFamily="2" charset="2"/>
              <a:buNone/>
            </a:pPr>
            <a:r>
              <a:rPr lang="en-US" sz="2400"/>
              <a:t>CTQ</a:t>
            </a:r>
          </a:p>
        </p:txBody>
      </p:sp>
    </p:spTree>
    <p:extLst>
      <p:ext uri="{BB962C8B-B14F-4D97-AF65-F5344CB8AC3E}">
        <p14:creationId xmlns:p14="http://schemas.microsoft.com/office/powerpoint/2010/main" val="30583567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2"/>
          <p:cNvSpPr>
            <a:spLocks noGrp="1" noChangeArrowheads="1"/>
          </p:cNvSpPr>
          <p:nvPr>
            <p:ph type="title"/>
          </p:nvPr>
        </p:nvSpPr>
        <p:spPr/>
        <p:txBody>
          <a:bodyPr/>
          <a:lstStyle/>
          <a:p>
            <a:r>
              <a:rPr lang="en-US" dirty="0">
                <a:latin typeface="+mn-lt"/>
              </a:rPr>
              <a:t>Variation Prediction Purpose</a:t>
            </a:r>
          </a:p>
        </p:txBody>
      </p:sp>
      <p:sp>
        <p:nvSpPr>
          <p:cNvPr id="65540" name="Rectangle 3"/>
          <p:cNvSpPr>
            <a:spLocks noChangeArrowheads="1"/>
          </p:cNvSpPr>
          <p:nvPr/>
        </p:nvSpPr>
        <p:spPr bwMode="auto">
          <a:xfrm>
            <a:off x="5818188" y="4333875"/>
            <a:ext cx="1000125" cy="757238"/>
          </a:xfrm>
          <a:prstGeom prst="rect">
            <a:avLst/>
          </a:prstGeom>
          <a:solidFill>
            <a:srgbClr val="FFC000"/>
          </a:solidFill>
          <a:ln w="25400">
            <a:solidFill>
              <a:schemeClr val="tx1"/>
            </a:solidFill>
            <a:miter lim="800000"/>
            <a:headEnd/>
            <a:tailEnd/>
          </a:ln>
        </p:spPr>
        <p:txBody>
          <a:bodyPr wrap="none" anchor="ctr"/>
          <a:lstStyle/>
          <a:p>
            <a:pPr algn="ctr"/>
            <a:r>
              <a:rPr lang="en-US" sz="1800" b="1">
                <a:latin typeface="+mn-lt"/>
              </a:rPr>
              <a:t>CTQs’</a:t>
            </a:r>
          </a:p>
          <a:p>
            <a:pPr algn="ctr"/>
            <a:r>
              <a:rPr lang="en-US" sz="1800" b="1">
                <a:latin typeface="+mn-lt"/>
              </a:rPr>
              <a:t>(Y’s)</a:t>
            </a:r>
          </a:p>
        </p:txBody>
      </p:sp>
      <p:sp>
        <p:nvSpPr>
          <p:cNvPr id="65541" name="Line 4"/>
          <p:cNvSpPr>
            <a:spLocks noChangeShapeType="1"/>
          </p:cNvSpPr>
          <p:nvPr/>
        </p:nvSpPr>
        <p:spPr bwMode="auto">
          <a:xfrm>
            <a:off x="3463925" y="4719638"/>
            <a:ext cx="2316163"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65542" name="Line 5"/>
          <p:cNvSpPr>
            <a:spLocks noChangeShapeType="1"/>
          </p:cNvSpPr>
          <p:nvPr/>
        </p:nvSpPr>
        <p:spPr bwMode="auto">
          <a:xfrm>
            <a:off x="2870200" y="2209800"/>
            <a:ext cx="1897063" cy="250983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65543" name="Rectangle 6"/>
          <p:cNvSpPr>
            <a:spLocks noChangeArrowheads="1"/>
          </p:cNvSpPr>
          <p:nvPr/>
        </p:nvSpPr>
        <p:spPr bwMode="auto">
          <a:xfrm>
            <a:off x="1619250" y="1781175"/>
            <a:ext cx="2052638" cy="428625"/>
          </a:xfrm>
          <a:prstGeom prst="rect">
            <a:avLst/>
          </a:prstGeom>
          <a:solidFill>
            <a:srgbClr val="FFC000"/>
          </a:solidFill>
          <a:ln w="25400">
            <a:solidFill>
              <a:schemeClr val="tx1"/>
            </a:solidFill>
            <a:miter lim="800000"/>
            <a:headEnd/>
            <a:tailEnd/>
          </a:ln>
        </p:spPr>
        <p:txBody>
          <a:bodyPr wrap="none" anchor="ctr"/>
          <a:lstStyle/>
          <a:p>
            <a:pPr algn="ctr"/>
            <a:r>
              <a:rPr lang="en-US" sz="1800" b="1">
                <a:latin typeface="+mn-lt"/>
              </a:rPr>
              <a:t>Product Design</a:t>
            </a:r>
          </a:p>
        </p:txBody>
      </p:sp>
      <p:sp>
        <p:nvSpPr>
          <p:cNvPr id="65544" name="Line 7"/>
          <p:cNvSpPr>
            <a:spLocks noChangeShapeType="1"/>
          </p:cNvSpPr>
          <p:nvPr/>
        </p:nvSpPr>
        <p:spPr bwMode="auto">
          <a:xfrm>
            <a:off x="1662113" y="3184525"/>
            <a:ext cx="194945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65545" name="Line 8"/>
          <p:cNvSpPr>
            <a:spLocks noChangeShapeType="1"/>
          </p:cNvSpPr>
          <p:nvPr/>
        </p:nvSpPr>
        <p:spPr bwMode="auto">
          <a:xfrm flipV="1">
            <a:off x="2714625" y="3198813"/>
            <a:ext cx="298450" cy="528637"/>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65546" name="Line 9"/>
          <p:cNvSpPr>
            <a:spLocks noChangeShapeType="1"/>
          </p:cNvSpPr>
          <p:nvPr/>
        </p:nvSpPr>
        <p:spPr bwMode="auto">
          <a:xfrm flipH="1">
            <a:off x="1195388" y="3741738"/>
            <a:ext cx="1519237"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pic>
        <p:nvPicPr>
          <p:cNvPr id="65547" name="Picture 10" descr="pe02002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70075" y="4191000"/>
            <a:ext cx="20066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8" name="Picture 11" descr="bd05805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42188" y="1676400"/>
            <a:ext cx="140017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5549" name="Group 12"/>
          <p:cNvGrpSpPr>
            <a:grpSpLocks/>
          </p:cNvGrpSpPr>
          <p:nvPr/>
        </p:nvGrpSpPr>
        <p:grpSpPr bwMode="auto">
          <a:xfrm>
            <a:off x="5818188" y="3505200"/>
            <a:ext cx="969962" cy="690563"/>
            <a:chOff x="2127" y="2221"/>
            <a:chExt cx="1675" cy="1085"/>
          </a:xfrm>
        </p:grpSpPr>
        <p:sp>
          <p:nvSpPr>
            <p:cNvPr id="65571" name="Line 13"/>
            <p:cNvSpPr>
              <a:spLocks noChangeShapeType="1"/>
            </p:cNvSpPr>
            <p:nvPr/>
          </p:nvSpPr>
          <p:spPr bwMode="auto">
            <a:xfrm>
              <a:off x="2127" y="3296"/>
              <a:ext cx="167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65572" name="Freeform 14"/>
            <p:cNvSpPr>
              <a:spLocks/>
            </p:cNvSpPr>
            <p:nvPr/>
          </p:nvSpPr>
          <p:spPr bwMode="auto">
            <a:xfrm>
              <a:off x="2181" y="2252"/>
              <a:ext cx="1581" cy="1034"/>
            </a:xfrm>
            <a:custGeom>
              <a:avLst/>
              <a:gdLst>
                <a:gd name="T0" fmla="*/ 0 w 2612"/>
                <a:gd name="T1" fmla="*/ 530 h 1444"/>
                <a:gd name="T2" fmla="*/ 9 w 2612"/>
                <a:gd name="T3" fmla="*/ 528 h 1444"/>
                <a:gd name="T4" fmla="*/ 19 w 2612"/>
                <a:gd name="T5" fmla="*/ 527 h 1444"/>
                <a:gd name="T6" fmla="*/ 28 w 2612"/>
                <a:gd name="T7" fmla="*/ 524 h 1444"/>
                <a:gd name="T8" fmla="*/ 38 w 2612"/>
                <a:gd name="T9" fmla="*/ 521 h 1444"/>
                <a:gd name="T10" fmla="*/ 47 w 2612"/>
                <a:gd name="T11" fmla="*/ 517 h 1444"/>
                <a:gd name="T12" fmla="*/ 56 w 2612"/>
                <a:gd name="T13" fmla="*/ 511 h 1444"/>
                <a:gd name="T14" fmla="*/ 65 w 2612"/>
                <a:gd name="T15" fmla="*/ 505 h 1444"/>
                <a:gd name="T16" fmla="*/ 75 w 2612"/>
                <a:gd name="T17" fmla="*/ 496 h 1444"/>
                <a:gd name="T18" fmla="*/ 84 w 2612"/>
                <a:gd name="T19" fmla="*/ 487 h 1444"/>
                <a:gd name="T20" fmla="*/ 93 w 2612"/>
                <a:gd name="T21" fmla="*/ 475 h 1444"/>
                <a:gd name="T22" fmla="*/ 102 w 2612"/>
                <a:gd name="T23" fmla="*/ 463 h 1444"/>
                <a:gd name="T24" fmla="*/ 112 w 2612"/>
                <a:gd name="T25" fmla="*/ 447 h 1444"/>
                <a:gd name="T26" fmla="*/ 121 w 2612"/>
                <a:gd name="T27" fmla="*/ 429 h 1444"/>
                <a:gd name="T28" fmla="*/ 131 w 2612"/>
                <a:gd name="T29" fmla="*/ 409 h 1444"/>
                <a:gd name="T30" fmla="*/ 140 w 2612"/>
                <a:gd name="T31" fmla="*/ 386 h 1444"/>
                <a:gd name="T32" fmla="*/ 150 w 2612"/>
                <a:gd name="T33" fmla="*/ 362 h 1444"/>
                <a:gd name="T34" fmla="*/ 159 w 2612"/>
                <a:gd name="T35" fmla="*/ 334 h 1444"/>
                <a:gd name="T36" fmla="*/ 168 w 2612"/>
                <a:gd name="T37" fmla="*/ 304 h 1444"/>
                <a:gd name="T38" fmla="*/ 178 w 2612"/>
                <a:gd name="T39" fmla="*/ 275 h 1444"/>
                <a:gd name="T40" fmla="*/ 187 w 2612"/>
                <a:gd name="T41" fmla="*/ 243 h 1444"/>
                <a:gd name="T42" fmla="*/ 196 w 2612"/>
                <a:gd name="T43" fmla="*/ 211 h 1444"/>
                <a:gd name="T44" fmla="*/ 206 w 2612"/>
                <a:gd name="T45" fmla="*/ 178 h 1444"/>
                <a:gd name="T46" fmla="*/ 215 w 2612"/>
                <a:gd name="T47" fmla="*/ 147 h 1444"/>
                <a:gd name="T48" fmla="*/ 224 w 2612"/>
                <a:gd name="T49" fmla="*/ 117 h 1444"/>
                <a:gd name="T50" fmla="*/ 234 w 2612"/>
                <a:gd name="T51" fmla="*/ 88 h 1444"/>
                <a:gd name="T52" fmla="*/ 243 w 2612"/>
                <a:gd name="T53" fmla="*/ 62 h 1444"/>
                <a:gd name="T54" fmla="*/ 252 w 2612"/>
                <a:gd name="T55" fmla="*/ 41 h 1444"/>
                <a:gd name="T56" fmla="*/ 261 w 2612"/>
                <a:gd name="T57" fmla="*/ 24 h 1444"/>
                <a:gd name="T58" fmla="*/ 271 w 2612"/>
                <a:gd name="T59" fmla="*/ 11 h 1444"/>
                <a:gd name="T60" fmla="*/ 280 w 2612"/>
                <a:gd name="T61" fmla="*/ 3 h 1444"/>
                <a:gd name="T62" fmla="*/ 290 w 2612"/>
                <a:gd name="T63" fmla="*/ 0 h 1444"/>
                <a:gd name="T64" fmla="*/ 299 w 2612"/>
                <a:gd name="T65" fmla="*/ 3 h 1444"/>
                <a:gd name="T66" fmla="*/ 308 w 2612"/>
                <a:gd name="T67" fmla="*/ 11 h 1444"/>
                <a:gd name="T68" fmla="*/ 318 w 2612"/>
                <a:gd name="T69" fmla="*/ 24 h 1444"/>
                <a:gd name="T70" fmla="*/ 327 w 2612"/>
                <a:gd name="T71" fmla="*/ 41 h 1444"/>
                <a:gd name="T72" fmla="*/ 337 w 2612"/>
                <a:gd name="T73" fmla="*/ 62 h 1444"/>
                <a:gd name="T74" fmla="*/ 346 w 2612"/>
                <a:gd name="T75" fmla="*/ 88 h 1444"/>
                <a:gd name="T76" fmla="*/ 355 w 2612"/>
                <a:gd name="T77" fmla="*/ 117 h 1444"/>
                <a:gd name="T78" fmla="*/ 364 w 2612"/>
                <a:gd name="T79" fmla="*/ 147 h 1444"/>
                <a:gd name="T80" fmla="*/ 373 w 2612"/>
                <a:gd name="T81" fmla="*/ 178 h 1444"/>
                <a:gd name="T82" fmla="*/ 383 w 2612"/>
                <a:gd name="T83" fmla="*/ 211 h 1444"/>
                <a:gd name="T84" fmla="*/ 392 w 2612"/>
                <a:gd name="T85" fmla="*/ 243 h 1444"/>
                <a:gd name="T86" fmla="*/ 401 w 2612"/>
                <a:gd name="T87" fmla="*/ 275 h 1444"/>
                <a:gd name="T88" fmla="*/ 411 w 2612"/>
                <a:gd name="T89" fmla="*/ 304 h 1444"/>
                <a:gd name="T90" fmla="*/ 420 w 2612"/>
                <a:gd name="T91" fmla="*/ 334 h 1444"/>
                <a:gd name="T92" fmla="*/ 429 w 2612"/>
                <a:gd name="T93" fmla="*/ 362 h 1444"/>
                <a:gd name="T94" fmla="*/ 439 w 2612"/>
                <a:gd name="T95" fmla="*/ 386 h 1444"/>
                <a:gd name="T96" fmla="*/ 448 w 2612"/>
                <a:gd name="T97" fmla="*/ 409 h 1444"/>
                <a:gd name="T98" fmla="*/ 458 w 2612"/>
                <a:gd name="T99" fmla="*/ 429 h 1444"/>
                <a:gd name="T100" fmla="*/ 467 w 2612"/>
                <a:gd name="T101" fmla="*/ 447 h 1444"/>
                <a:gd name="T102" fmla="*/ 476 w 2612"/>
                <a:gd name="T103" fmla="*/ 463 h 1444"/>
                <a:gd name="T104" fmla="*/ 485 w 2612"/>
                <a:gd name="T105" fmla="*/ 475 h 1444"/>
                <a:gd name="T106" fmla="*/ 495 w 2612"/>
                <a:gd name="T107" fmla="*/ 487 h 1444"/>
                <a:gd name="T108" fmla="*/ 504 w 2612"/>
                <a:gd name="T109" fmla="*/ 496 h 1444"/>
                <a:gd name="T110" fmla="*/ 514 w 2612"/>
                <a:gd name="T111" fmla="*/ 505 h 1444"/>
                <a:gd name="T112" fmla="*/ 523 w 2612"/>
                <a:gd name="T113" fmla="*/ 511 h 1444"/>
                <a:gd name="T114" fmla="*/ 532 w 2612"/>
                <a:gd name="T115" fmla="*/ 517 h 1444"/>
                <a:gd name="T116" fmla="*/ 542 w 2612"/>
                <a:gd name="T117" fmla="*/ 521 h 1444"/>
                <a:gd name="T118" fmla="*/ 551 w 2612"/>
                <a:gd name="T119" fmla="*/ 524 h 1444"/>
                <a:gd name="T120" fmla="*/ 560 w 2612"/>
                <a:gd name="T121" fmla="*/ 527 h 1444"/>
                <a:gd name="T122" fmla="*/ 570 w 2612"/>
                <a:gd name="T123" fmla="*/ 528 h 1444"/>
                <a:gd name="T124" fmla="*/ 579 w 2612"/>
                <a:gd name="T125" fmla="*/ 530 h 14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12"/>
                <a:gd name="T190" fmla="*/ 0 h 1444"/>
                <a:gd name="T191" fmla="*/ 2612 w 2612"/>
                <a:gd name="T192" fmla="*/ 1444 h 144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12" h="1444">
                  <a:moveTo>
                    <a:pt x="0" y="1444"/>
                  </a:moveTo>
                  <a:lnTo>
                    <a:pt x="42" y="1440"/>
                  </a:lnTo>
                  <a:lnTo>
                    <a:pt x="84" y="1435"/>
                  </a:lnTo>
                  <a:lnTo>
                    <a:pt x="126" y="1427"/>
                  </a:lnTo>
                  <a:lnTo>
                    <a:pt x="168" y="1418"/>
                  </a:lnTo>
                  <a:lnTo>
                    <a:pt x="210" y="1407"/>
                  </a:lnTo>
                  <a:lnTo>
                    <a:pt x="252" y="1393"/>
                  </a:lnTo>
                  <a:lnTo>
                    <a:pt x="294" y="1374"/>
                  </a:lnTo>
                  <a:lnTo>
                    <a:pt x="338" y="1352"/>
                  </a:lnTo>
                  <a:lnTo>
                    <a:pt x="378" y="1327"/>
                  </a:lnTo>
                  <a:lnTo>
                    <a:pt x="422" y="1295"/>
                  </a:lnTo>
                  <a:lnTo>
                    <a:pt x="462" y="1259"/>
                  </a:lnTo>
                  <a:lnTo>
                    <a:pt x="506" y="1217"/>
                  </a:lnTo>
                  <a:lnTo>
                    <a:pt x="547" y="1167"/>
                  </a:lnTo>
                  <a:lnTo>
                    <a:pt x="590" y="1114"/>
                  </a:lnTo>
                  <a:lnTo>
                    <a:pt x="631" y="1052"/>
                  </a:lnTo>
                  <a:lnTo>
                    <a:pt x="675" y="984"/>
                  </a:lnTo>
                  <a:lnTo>
                    <a:pt x="717" y="911"/>
                  </a:lnTo>
                  <a:lnTo>
                    <a:pt x="759" y="830"/>
                  </a:lnTo>
                  <a:lnTo>
                    <a:pt x="801" y="748"/>
                  </a:lnTo>
                  <a:lnTo>
                    <a:pt x="843" y="662"/>
                  </a:lnTo>
                  <a:lnTo>
                    <a:pt x="885" y="574"/>
                  </a:lnTo>
                  <a:lnTo>
                    <a:pt x="927" y="486"/>
                  </a:lnTo>
                  <a:lnTo>
                    <a:pt x="969" y="400"/>
                  </a:lnTo>
                  <a:lnTo>
                    <a:pt x="1011" y="317"/>
                  </a:lnTo>
                  <a:lnTo>
                    <a:pt x="1053" y="240"/>
                  </a:lnTo>
                  <a:lnTo>
                    <a:pt x="1095" y="171"/>
                  </a:lnTo>
                  <a:lnTo>
                    <a:pt x="1137" y="112"/>
                  </a:lnTo>
                  <a:lnTo>
                    <a:pt x="1179" y="64"/>
                  </a:lnTo>
                  <a:lnTo>
                    <a:pt x="1221" y="29"/>
                  </a:lnTo>
                  <a:lnTo>
                    <a:pt x="1264" y="7"/>
                  </a:lnTo>
                  <a:lnTo>
                    <a:pt x="1306" y="0"/>
                  </a:lnTo>
                  <a:lnTo>
                    <a:pt x="1348" y="7"/>
                  </a:lnTo>
                  <a:lnTo>
                    <a:pt x="1390" y="29"/>
                  </a:lnTo>
                  <a:lnTo>
                    <a:pt x="1432" y="64"/>
                  </a:lnTo>
                  <a:lnTo>
                    <a:pt x="1474" y="112"/>
                  </a:lnTo>
                  <a:lnTo>
                    <a:pt x="1516" y="171"/>
                  </a:lnTo>
                  <a:lnTo>
                    <a:pt x="1558" y="240"/>
                  </a:lnTo>
                  <a:lnTo>
                    <a:pt x="1600" y="317"/>
                  </a:lnTo>
                  <a:lnTo>
                    <a:pt x="1642" y="400"/>
                  </a:lnTo>
                  <a:lnTo>
                    <a:pt x="1684" y="486"/>
                  </a:lnTo>
                  <a:lnTo>
                    <a:pt x="1726" y="574"/>
                  </a:lnTo>
                  <a:lnTo>
                    <a:pt x="1768" y="662"/>
                  </a:lnTo>
                  <a:lnTo>
                    <a:pt x="1810" y="748"/>
                  </a:lnTo>
                  <a:lnTo>
                    <a:pt x="1853" y="830"/>
                  </a:lnTo>
                  <a:lnTo>
                    <a:pt x="1895" y="911"/>
                  </a:lnTo>
                  <a:lnTo>
                    <a:pt x="1937" y="984"/>
                  </a:lnTo>
                  <a:lnTo>
                    <a:pt x="1981" y="1052"/>
                  </a:lnTo>
                  <a:lnTo>
                    <a:pt x="2021" y="1114"/>
                  </a:lnTo>
                  <a:lnTo>
                    <a:pt x="2065" y="1167"/>
                  </a:lnTo>
                  <a:lnTo>
                    <a:pt x="2105" y="1217"/>
                  </a:lnTo>
                  <a:lnTo>
                    <a:pt x="2149" y="1259"/>
                  </a:lnTo>
                  <a:lnTo>
                    <a:pt x="2189" y="1295"/>
                  </a:lnTo>
                  <a:lnTo>
                    <a:pt x="2233" y="1327"/>
                  </a:lnTo>
                  <a:lnTo>
                    <a:pt x="2273" y="1352"/>
                  </a:lnTo>
                  <a:lnTo>
                    <a:pt x="2317" y="1374"/>
                  </a:lnTo>
                  <a:lnTo>
                    <a:pt x="2359" y="1393"/>
                  </a:lnTo>
                  <a:lnTo>
                    <a:pt x="2401" y="1407"/>
                  </a:lnTo>
                  <a:lnTo>
                    <a:pt x="2443" y="1418"/>
                  </a:lnTo>
                  <a:lnTo>
                    <a:pt x="2485" y="1427"/>
                  </a:lnTo>
                  <a:lnTo>
                    <a:pt x="2528" y="1435"/>
                  </a:lnTo>
                  <a:lnTo>
                    <a:pt x="2570" y="1440"/>
                  </a:lnTo>
                  <a:lnTo>
                    <a:pt x="2612" y="1444"/>
                  </a:lnTo>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mn-lt"/>
              </a:endParaRPr>
            </a:p>
          </p:txBody>
        </p:sp>
        <p:sp>
          <p:nvSpPr>
            <p:cNvPr id="65573" name="Line 15"/>
            <p:cNvSpPr>
              <a:spLocks noChangeShapeType="1"/>
            </p:cNvSpPr>
            <p:nvPr/>
          </p:nvSpPr>
          <p:spPr bwMode="auto">
            <a:xfrm>
              <a:off x="2983" y="2221"/>
              <a:ext cx="0" cy="1085"/>
            </a:xfrm>
            <a:prstGeom prst="line">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grpSp>
      <p:sp>
        <p:nvSpPr>
          <p:cNvPr id="65550" name="Text Box 16"/>
          <p:cNvSpPr txBox="1">
            <a:spLocks noChangeArrowheads="1"/>
          </p:cNvSpPr>
          <p:nvPr/>
        </p:nvSpPr>
        <p:spPr bwMode="auto">
          <a:xfrm>
            <a:off x="6442075" y="5334000"/>
            <a:ext cx="1662113"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r>
              <a:rPr lang="en-US" dirty="0">
                <a:latin typeface="+mn-lt"/>
              </a:rPr>
              <a:t>What the Customer is Looking For (and Sees!)</a:t>
            </a:r>
          </a:p>
        </p:txBody>
      </p:sp>
      <p:sp>
        <p:nvSpPr>
          <p:cNvPr id="65551" name="Text Box 17"/>
          <p:cNvSpPr txBox="1">
            <a:spLocks noChangeArrowheads="1"/>
          </p:cNvSpPr>
          <p:nvPr/>
        </p:nvSpPr>
        <p:spPr bwMode="auto">
          <a:xfrm>
            <a:off x="4225925" y="2895600"/>
            <a:ext cx="219322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r>
              <a:rPr lang="en-US">
                <a:latin typeface="+mn-lt"/>
              </a:rPr>
              <a:t>What the Design</a:t>
            </a:r>
          </a:p>
          <a:p>
            <a:r>
              <a:rPr lang="en-US">
                <a:latin typeface="+mn-lt"/>
              </a:rPr>
              <a:t>Team Identifies </a:t>
            </a:r>
          </a:p>
          <a:p>
            <a:r>
              <a:rPr lang="en-US">
                <a:latin typeface="+mn-lt"/>
              </a:rPr>
              <a:t>&amp; Develops</a:t>
            </a:r>
          </a:p>
        </p:txBody>
      </p:sp>
      <p:grpSp>
        <p:nvGrpSpPr>
          <p:cNvPr id="65552" name="Group 18"/>
          <p:cNvGrpSpPr>
            <a:grpSpLocks/>
          </p:cNvGrpSpPr>
          <p:nvPr/>
        </p:nvGrpSpPr>
        <p:grpSpPr bwMode="auto">
          <a:xfrm>
            <a:off x="484188" y="3413125"/>
            <a:ext cx="969962" cy="690563"/>
            <a:chOff x="2127" y="2221"/>
            <a:chExt cx="1675" cy="1085"/>
          </a:xfrm>
        </p:grpSpPr>
        <p:sp>
          <p:nvSpPr>
            <p:cNvPr id="65568" name="Line 19"/>
            <p:cNvSpPr>
              <a:spLocks noChangeShapeType="1"/>
            </p:cNvSpPr>
            <p:nvPr/>
          </p:nvSpPr>
          <p:spPr bwMode="auto">
            <a:xfrm>
              <a:off x="2127" y="3296"/>
              <a:ext cx="167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65569" name="Freeform 20"/>
            <p:cNvSpPr>
              <a:spLocks/>
            </p:cNvSpPr>
            <p:nvPr/>
          </p:nvSpPr>
          <p:spPr bwMode="auto">
            <a:xfrm>
              <a:off x="2181" y="2252"/>
              <a:ext cx="1581" cy="1034"/>
            </a:xfrm>
            <a:custGeom>
              <a:avLst/>
              <a:gdLst>
                <a:gd name="T0" fmla="*/ 0 w 2612"/>
                <a:gd name="T1" fmla="*/ 530 h 1444"/>
                <a:gd name="T2" fmla="*/ 9 w 2612"/>
                <a:gd name="T3" fmla="*/ 528 h 1444"/>
                <a:gd name="T4" fmla="*/ 19 w 2612"/>
                <a:gd name="T5" fmla="*/ 527 h 1444"/>
                <a:gd name="T6" fmla="*/ 28 w 2612"/>
                <a:gd name="T7" fmla="*/ 524 h 1444"/>
                <a:gd name="T8" fmla="*/ 38 w 2612"/>
                <a:gd name="T9" fmla="*/ 521 h 1444"/>
                <a:gd name="T10" fmla="*/ 47 w 2612"/>
                <a:gd name="T11" fmla="*/ 517 h 1444"/>
                <a:gd name="T12" fmla="*/ 56 w 2612"/>
                <a:gd name="T13" fmla="*/ 511 h 1444"/>
                <a:gd name="T14" fmla="*/ 65 w 2612"/>
                <a:gd name="T15" fmla="*/ 505 h 1444"/>
                <a:gd name="T16" fmla="*/ 75 w 2612"/>
                <a:gd name="T17" fmla="*/ 496 h 1444"/>
                <a:gd name="T18" fmla="*/ 84 w 2612"/>
                <a:gd name="T19" fmla="*/ 487 h 1444"/>
                <a:gd name="T20" fmla="*/ 93 w 2612"/>
                <a:gd name="T21" fmla="*/ 475 h 1444"/>
                <a:gd name="T22" fmla="*/ 102 w 2612"/>
                <a:gd name="T23" fmla="*/ 463 h 1444"/>
                <a:gd name="T24" fmla="*/ 112 w 2612"/>
                <a:gd name="T25" fmla="*/ 447 h 1444"/>
                <a:gd name="T26" fmla="*/ 121 w 2612"/>
                <a:gd name="T27" fmla="*/ 429 h 1444"/>
                <a:gd name="T28" fmla="*/ 131 w 2612"/>
                <a:gd name="T29" fmla="*/ 409 h 1444"/>
                <a:gd name="T30" fmla="*/ 140 w 2612"/>
                <a:gd name="T31" fmla="*/ 386 h 1444"/>
                <a:gd name="T32" fmla="*/ 150 w 2612"/>
                <a:gd name="T33" fmla="*/ 362 h 1444"/>
                <a:gd name="T34" fmla="*/ 159 w 2612"/>
                <a:gd name="T35" fmla="*/ 334 h 1444"/>
                <a:gd name="T36" fmla="*/ 168 w 2612"/>
                <a:gd name="T37" fmla="*/ 304 h 1444"/>
                <a:gd name="T38" fmla="*/ 178 w 2612"/>
                <a:gd name="T39" fmla="*/ 275 h 1444"/>
                <a:gd name="T40" fmla="*/ 187 w 2612"/>
                <a:gd name="T41" fmla="*/ 243 h 1444"/>
                <a:gd name="T42" fmla="*/ 196 w 2612"/>
                <a:gd name="T43" fmla="*/ 211 h 1444"/>
                <a:gd name="T44" fmla="*/ 206 w 2612"/>
                <a:gd name="T45" fmla="*/ 178 h 1444"/>
                <a:gd name="T46" fmla="*/ 215 w 2612"/>
                <a:gd name="T47" fmla="*/ 147 h 1444"/>
                <a:gd name="T48" fmla="*/ 224 w 2612"/>
                <a:gd name="T49" fmla="*/ 117 h 1444"/>
                <a:gd name="T50" fmla="*/ 234 w 2612"/>
                <a:gd name="T51" fmla="*/ 88 h 1444"/>
                <a:gd name="T52" fmla="*/ 243 w 2612"/>
                <a:gd name="T53" fmla="*/ 62 h 1444"/>
                <a:gd name="T54" fmla="*/ 252 w 2612"/>
                <a:gd name="T55" fmla="*/ 41 h 1444"/>
                <a:gd name="T56" fmla="*/ 261 w 2612"/>
                <a:gd name="T57" fmla="*/ 24 h 1444"/>
                <a:gd name="T58" fmla="*/ 271 w 2612"/>
                <a:gd name="T59" fmla="*/ 11 h 1444"/>
                <a:gd name="T60" fmla="*/ 280 w 2612"/>
                <a:gd name="T61" fmla="*/ 3 h 1444"/>
                <a:gd name="T62" fmla="*/ 290 w 2612"/>
                <a:gd name="T63" fmla="*/ 0 h 1444"/>
                <a:gd name="T64" fmla="*/ 299 w 2612"/>
                <a:gd name="T65" fmla="*/ 3 h 1444"/>
                <a:gd name="T66" fmla="*/ 308 w 2612"/>
                <a:gd name="T67" fmla="*/ 11 h 1444"/>
                <a:gd name="T68" fmla="*/ 318 w 2612"/>
                <a:gd name="T69" fmla="*/ 24 h 1444"/>
                <a:gd name="T70" fmla="*/ 327 w 2612"/>
                <a:gd name="T71" fmla="*/ 41 h 1444"/>
                <a:gd name="T72" fmla="*/ 337 w 2612"/>
                <a:gd name="T73" fmla="*/ 62 h 1444"/>
                <a:gd name="T74" fmla="*/ 346 w 2612"/>
                <a:gd name="T75" fmla="*/ 88 h 1444"/>
                <a:gd name="T76" fmla="*/ 355 w 2612"/>
                <a:gd name="T77" fmla="*/ 117 h 1444"/>
                <a:gd name="T78" fmla="*/ 364 w 2612"/>
                <a:gd name="T79" fmla="*/ 147 h 1444"/>
                <a:gd name="T80" fmla="*/ 373 w 2612"/>
                <a:gd name="T81" fmla="*/ 178 h 1444"/>
                <a:gd name="T82" fmla="*/ 383 w 2612"/>
                <a:gd name="T83" fmla="*/ 211 h 1444"/>
                <a:gd name="T84" fmla="*/ 392 w 2612"/>
                <a:gd name="T85" fmla="*/ 243 h 1444"/>
                <a:gd name="T86" fmla="*/ 401 w 2612"/>
                <a:gd name="T87" fmla="*/ 275 h 1444"/>
                <a:gd name="T88" fmla="*/ 411 w 2612"/>
                <a:gd name="T89" fmla="*/ 304 h 1444"/>
                <a:gd name="T90" fmla="*/ 420 w 2612"/>
                <a:gd name="T91" fmla="*/ 334 h 1444"/>
                <a:gd name="T92" fmla="*/ 429 w 2612"/>
                <a:gd name="T93" fmla="*/ 362 h 1444"/>
                <a:gd name="T94" fmla="*/ 439 w 2612"/>
                <a:gd name="T95" fmla="*/ 386 h 1444"/>
                <a:gd name="T96" fmla="*/ 448 w 2612"/>
                <a:gd name="T97" fmla="*/ 409 h 1444"/>
                <a:gd name="T98" fmla="*/ 458 w 2612"/>
                <a:gd name="T99" fmla="*/ 429 h 1444"/>
                <a:gd name="T100" fmla="*/ 467 w 2612"/>
                <a:gd name="T101" fmla="*/ 447 h 1444"/>
                <a:gd name="T102" fmla="*/ 476 w 2612"/>
                <a:gd name="T103" fmla="*/ 463 h 1444"/>
                <a:gd name="T104" fmla="*/ 485 w 2612"/>
                <a:gd name="T105" fmla="*/ 475 h 1444"/>
                <a:gd name="T106" fmla="*/ 495 w 2612"/>
                <a:gd name="T107" fmla="*/ 487 h 1444"/>
                <a:gd name="T108" fmla="*/ 504 w 2612"/>
                <a:gd name="T109" fmla="*/ 496 h 1444"/>
                <a:gd name="T110" fmla="*/ 514 w 2612"/>
                <a:gd name="T111" fmla="*/ 505 h 1444"/>
                <a:gd name="T112" fmla="*/ 523 w 2612"/>
                <a:gd name="T113" fmla="*/ 511 h 1444"/>
                <a:gd name="T114" fmla="*/ 532 w 2612"/>
                <a:gd name="T115" fmla="*/ 517 h 1444"/>
                <a:gd name="T116" fmla="*/ 542 w 2612"/>
                <a:gd name="T117" fmla="*/ 521 h 1444"/>
                <a:gd name="T118" fmla="*/ 551 w 2612"/>
                <a:gd name="T119" fmla="*/ 524 h 1444"/>
                <a:gd name="T120" fmla="*/ 560 w 2612"/>
                <a:gd name="T121" fmla="*/ 527 h 1444"/>
                <a:gd name="T122" fmla="*/ 570 w 2612"/>
                <a:gd name="T123" fmla="*/ 528 h 1444"/>
                <a:gd name="T124" fmla="*/ 579 w 2612"/>
                <a:gd name="T125" fmla="*/ 530 h 14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12"/>
                <a:gd name="T190" fmla="*/ 0 h 1444"/>
                <a:gd name="T191" fmla="*/ 2612 w 2612"/>
                <a:gd name="T192" fmla="*/ 1444 h 144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12" h="1444">
                  <a:moveTo>
                    <a:pt x="0" y="1444"/>
                  </a:moveTo>
                  <a:lnTo>
                    <a:pt x="42" y="1440"/>
                  </a:lnTo>
                  <a:lnTo>
                    <a:pt x="84" y="1435"/>
                  </a:lnTo>
                  <a:lnTo>
                    <a:pt x="126" y="1427"/>
                  </a:lnTo>
                  <a:lnTo>
                    <a:pt x="168" y="1418"/>
                  </a:lnTo>
                  <a:lnTo>
                    <a:pt x="210" y="1407"/>
                  </a:lnTo>
                  <a:lnTo>
                    <a:pt x="252" y="1393"/>
                  </a:lnTo>
                  <a:lnTo>
                    <a:pt x="294" y="1374"/>
                  </a:lnTo>
                  <a:lnTo>
                    <a:pt x="338" y="1352"/>
                  </a:lnTo>
                  <a:lnTo>
                    <a:pt x="378" y="1327"/>
                  </a:lnTo>
                  <a:lnTo>
                    <a:pt x="422" y="1295"/>
                  </a:lnTo>
                  <a:lnTo>
                    <a:pt x="462" y="1259"/>
                  </a:lnTo>
                  <a:lnTo>
                    <a:pt x="506" y="1217"/>
                  </a:lnTo>
                  <a:lnTo>
                    <a:pt x="547" y="1167"/>
                  </a:lnTo>
                  <a:lnTo>
                    <a:pt x="590" y="1114"/>
                  </a:lnTo>
                  <a:lnTo>
                    <a:pt x="631" y="1052"/>
                  </a:lnTo>
                  <a:lnTo>
                    <a:pt x="675" y="984"/>
                  </a:lnTo>
                  <a:lnTo>
                    <a:pt x="717" y="911"/>
                  </a:lnTo>
                  <a:lnTo>
                    <a:pt x="759" y="830"/>
                  </a:lnTo>
                  <a:lnTo>
                    <a:pt x="801" y="748"/>
                  </a:lnTo>
                  <a:lnTo>
                    <a:pt x="843" y="662"/>
                  </a:lnTo>
                  <a:lnTo>
                    <a:pt x="885" y="574"/>
                  </a:lnTo>
                  <a:lnTo>
                    <a:pt x="927" y="486"/>
                  </a:lnTo>
                  <a:lnTo>
                    <a:pt x="969" y="400"/>
                  </a:lnTo>
                  <a:lnTo>
                    <a:pt x="1011" y="317"/>
                  </a:lnTo>
                  <a:lnTo>
                    <a:pt x="1053" y="240"/>
                  </a:lnTo>
                  <a:lnTo>
                    <a:pt x="1095" y="171"/>
                  </a:lnTo>
                  <a:lnTo>
                    <a:pt x="1137" y="112"/>
                  </a:lnTo>
                  <a:lnTo>
                    <a:pt x="1179" y="64"/>
                  </a:lnTo>
                  <a:lnTo>
                    <a:pt x="1221" y="29"/>
                  </a:lnTo>
                  <a:lnTo>
                    <a:pt x="1264" y="7"/>
                  </a:lnTo>
                  <a:lnTo>
                    <a:pt x="1306" y="0"/>
                  </a:lnTo>
                  <a:lnTo>
                    <a:pt x="1348" y="7"/>
                  </a:lnTo>
                  <a:lnTo>
                    <a:pt x="1390" y="29"/>
                  </a:lnTo>
                  <a:lnTo>
                    <a:pt x="1432" y="64"/>
                  </a:lnTo>
                  <a:lnTo>
                    <a:pt x="1474" y="112"/>
                  </a:lnTo>
                  <a:lnTo>
                    <a:pt x="1516" y="171"/>
                  </a:lnTo>
                  <a:lnTo>
                    <a:pt x="1558" y="240"/>
                  </a:lnTo>
                  <a:lnTo>
                    <a:pt x="1600" y="317"/>
                  </a:lnTo>
                  <a:lnTo>
                    <a:pt x="1642" y="400"/>
                  </a:lnTo>
                  <a:lnTo>
                    <a:pt x="1684" y="486"/>
                  </a:lnTo>
                  <a:lnTo>
                    <a:pt x="1726" y="574"/>
                  </a:lnTo>
                  <a:lnTo>
                    <a:pt x="1768" y="662"/>
                  </a:lnTo>
                  <a:lnTo>
                    <a:pt x="1810" y="748"/>
                  </a:lnTo>
                  <a:lnTo>
                    <a:pt x="1853" y="830"/>
                  </a:lnTo>
                  <a:lnTo>
                    <a:pt x="1895" y="911"/>
                  </a:lnTo>
                  <a:lnTo>
                    <a:pt x="1937" y="984"/>
                  </a:lnTo>
                  <a:lnTo>
                    <a:pt x="1981" y="1052"/>
                  </a:lnTo>
                  <a:lnTo>
                    <a:pt x="2021" y="1114"/>
                  </a:lnTo>
                  <a:lnTo>
                    <a:pt x="2065" y="1167"/>
                  </a:lnTo>
                  <a:lnTo>
                    <a:pt x="2105" y="1217"/>
                  </a:lnTo>
                  <a:lnTo>
                    <a:pt x="2149" y="1259"/>
                  </a:lnTo>
                  <a:lnTo>
                    <a:pt x="2189" y="1295"/>
                  </a:lnTo>
                  <a:lnTo>
                    <a:pt x="2233" y="1327"/>
                  </a:lnTo>
                  <a:lnTo>
                    <a:pt x="2273" y="1352"/>
                  </a:lnTo>
                  <a:lnTo>
                    <a:pt x="2317" y="1374"/>
                  </a:lnTo>
                  <a:lnTo>
                    <a:pt x="2359" y="1393"/>
                  </a:lnTo>
                  <a:lnTo>
                    <a:pt x="2401" y="1407"/>
                  </a:lnTo>
                  <a:lnTo>
                    <a:pt x="2443" y="1418"/>
                  </a:lnTo>
                  <a:lnTo>
                    <a:pt x="2485" y="1427"/>
                  </a:lnTo>
                  <a:lnTo>
                    <a:pt x="2528" y="1435"/>
                  </a:lnTo>
                  <a:lnTo>
                    <a:pt x="2570" y="1440"/>
                  </a:lnTo>
                  <a:lnTo>
                    <a:pt x="2612" y="1444"/>
                  </a:lnTo>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mn-lt"/>
              </a:endParaRPr>
            </a:p>
          </p:txBody>
        </p:sp>
        <p:sp>
          <p:nvSpPr>
            <p:cNvPr id="65570" name="Line 21"/>
            <p:cNvSpPr>
              <a:spLocks noChangeShapeType="1"/>
            </p:cNvSpPr>
            <p:nvPr/>
          </p:nvSpPr>
          <p:spPr bwMode="auto">
            <a:xfrm>
              <a:off x="2983" y="2221"/>
              <a:ext cx="0" cy="1085"/>
            </a:xfrm>
            <a:prstGeom prst="line">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grpSp>
      <p:sp>
        <p:nvSpPr>
          <p:cNvPr id="65553" name="Text Box 22"/>
          <p:cNvSpPr txBox="1">
            <a:spLocks noChangeArrowheads="1"/>
          </p:cNvSpPr>
          <p:nvPr/>
        </p:nvSpPr>
        <p:spPr bwMode="auto">
          <a:xfrm>
            <a:off x="1245488" y="3363704"/>
            <a:ext cx="14841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l"/>
            <a:r>
              <a:rPr lang="en-US" sz="1800" dirty="0">
                <a:latin typeface="+mn-lt"/>
              </a:rPr>
              <a:t>Process X’s</a:t>
            </a:r>
          </a:p>
        </p:txBody>
      </p:sp>
      <p:sp>
        <p:nvSpPr>
          <p:cNvPr id="65554" name="Text Box 23"/>
          <p:cNvSpPr txBox="1">
            <a:spLocks noChangeArrowheads="1"/>
          </p:cNvSpPr>
          <p:nvPr/>
        </p:nvSpPr>
        <p:spPr bwMode="auto">
          <a:xfrm>
            <a:off x="277813" y="4191000"/>
            <a:ext cx="195117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r>
              <a:rPr lang="en-US">
                <a:latin typeface="+mn-lt"/>
              </a:rPr>
              <a:t>What </a:t>
            </a:r>
          </a:p>
          <a:p>
            <a:r>
              <a:rPr lang="en-US">
                <a:latin typeface="+mn-lt"/>
              </a:rPr>
              <a:t>Manufacturing</a:t>
            </a:r>
          </a:p>
          <a:p>
            <a:r>
              <a:rPr lang="en-US">
                <a:latin typeface="+mn-lt"/>
              </a:rPr>
              <a:t>&amp; Suppliers</a:t>
            </a:r>
          </a:p>
          <a:p>
            <a:r>
              <a:rPr lang="en-US">
                <a:latin typeface="+mn-lt"/>
              </a:rPr>
              <a:t>Can Deliver</a:t>
            </a:r>
          </a:p>
        </p:txBody>
      </p:sp>
      <p:pic>
        <p:nvPicPr>
          <p:cNvPr id="65555" name="Picture 24" descr="pe01789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48113" y="990600"/>
            <a:ext cx="1939925" cy="196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56" name="Text Box 25"/>
          <p:cNvSpPr txBox="1">
            <a:spLocks noChangeArrowheads="1"/>
          </p:cNvSpPr>
          <p:nvPr/>
        </p:nvSpPr>
        <p:spPr bwMode="auto">
          <a:xfrm>
            <a:off x="2020888" y="2819400"/>
            <a:ext cx="14584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l"/>
            <a:r>
              <a:rPr lang="en-US" sz="1800">
                <a:latin typeface="+mn-lt"/>
              </a:rPr>
              <a:t>Product X’s</a:t>
            </a:r>
          </a:p>
        </p:txBody>
      </p:sp>
      <p:grpSp>
        <p:nvGrpSpPr>
          <p:cNvPr id="65557" name="Group 26"/>
          <p:cNvGrpSpPr>
            <a:grpSpLocks/>
          </p:cNvGrpSpPr>
          <p:nvPr/>
        </p:nvGrpSpPr>
        <p:grpSpPr bwMode="auto">
          <a:xfrm>
            <a:off x="969963" y="2433638"/>
            <a:ext cx="969962" cy="690562"/>
            <a:chOff x="2127" y="2221"/>
            <a:chExt cx="1675" cy="1085"/>
          </a:xfrm>
        </p:grpSpPr>
        <p:sp>
          <p:nvSpPr>
            <p:cNvPr id="65565" name="Line 27"/>
            <p:cNvSpPr>
              <a:spLocks noChangeShapeType="1"/>
            </p:cNvSpPr>
            <p:nvPr/>
          </p:nvSpPr>
          <p:spPr bwMode="auto">
            <a:xfrm>
              <a:off x="2127" y="3296"/>
              <a:ext cx="167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65566" name="Freeform 28"/>
            <p:cNvSpPr>
              <a:spLocks/>
            </p:cNvSpPr>
            <p:nvPr/>
          </p:nvSpPr>
          <p:spPr bwMode="auto">
            <a:xfrm>
              <a:off x="2181" y="2252"/>
              <a:ext cx="1581" cy="1034"/>
            </a:xfrm>
            <a:custGeom>
              <a:avLst/>
              <a:gdLst>
                <a:gd name="T0" fmla="*/ 0 w 2612"/>
                <a:gd name="T1" fmla="*/ 530 h 1444"/>
                <a:gd name="T2" fmla="*/ 9 w 2612"/>
                <a:gd name="T3" fmla="*/ 528 h 1444"/>
                <a:gd name="T4" fmla="*/ 19 w 2612"/>
                <a:gd name="T5" fmla="*/ 527 h 1444"/>
                <a:gd name="T6" fmla="*/ 28 w 2612"/>
                <a:gd name="T7" fmla="*/ 524 h 1444"/>
                <a:gd name="T8" fmla="*/ 38 w 2612"/>
                <a:gd name="T9" fmla="*/ 521 h 1444"/>
                <a:gd name="T10" fmla="*/ 47 w 2612"/>
                <a:gd name="T11" fmla="*/ 517 h 1444"/>
                <a:gd name="T12" fmla="*/ 56 w 2612"/>
                <a:gd name="T13" fmla="*/ 511 h 1444"/>
                <a:gd name="T14" fmla="*/ 65 w 2612"/>
                <a:gd name="T15" fmla="*/ 505 h 1444"/>
                <a:gd name="T16" fmla="*/ 75 w 2612"/>
                <a:gd name="T17" fmla="*/ 496 h 1444"/>
                <a:gd name="T18" fmla="*/ 84 w 2612"/>
                <a:gd name="T19" fmla="*/ 487 h 1444"/>
                <a:gd name="T20" fmla="*/ 93 w 2612"/>
                <a:gd name="T21" fmla="*/ 475 h 1444"/>
                <a:gd name="T22" fmla="*/ 102 w 2612"/>
                <a:gd name="T23" fmla="*/ 463 h 1444"/>
                <a:gd name="T24" fmla="*/ 112 w 2612"/>
                <a:gd name="T25" fmla="*/ 447 h 1444"/>
                <a:gd name="T26" fmla="*/ 121 w 2612"/>
                <a:gd name="T27" fmla="*/ 429 h 1444"/>
                <a:gd name="T28" fmla="*/ 131 w 2612"/>
                <a:gd name="T29" fmla="*/ 409 h 1444"/>
                <a:gd name="T30" fmla="*/ 140 w 2612"/>
                <a:gd name="T31" fmla="*/ 386 h 1444"/>
                <a:gd name="T32" fmla="*/ 150 w 2612"/>
                <a:gd name="T33" fmla="*/ 362 h 1444"/>
                <a:gd name="T34" fmla="*/ 159 w 2612"/>
                <a:gd name="T35" fmla="*/ 334 h 1444"/>
                <a:gd name="T36" fmla="*/ 168 w 2612"/>
                <a:gd name="T37" fmla="*/ 304 h 1444"/>
                <a:gd name="T38" fmla="*/ 178 w 2612"/>
                <a:gd name="T39" fmla="*/ 275 h 1444"/>
                <a:gd name="T40" fmla="*/ 187 w 2612"/>
                <a:gd name="T41" fmla="*/ 243 h 1444"/>
                <a:gd name="T42" fmla="*/ 196 w 2612"/>
                <a:gd name="T43" fmla="*/ 211 h 1444"/>
                <a:gd name="T44" fmla="*/ 206 w 2612"/>
                <a:gd name="T45" fmla="*/ 178 h 1444"/>
                <a:gd name="T46" fmla="*/ 215 w 2612"/>
                <a:gd name="T47" fmla="*/ 147 h 1444"/>
                <a:gd name="T48" fmla="*/ 224 w 2612"/>
                <a:gd name="T49" fmla="*/ 117 h 1444"/>
                <a:gd name="T50" fmla="*/ 234 w 2612"/>
                <a:gd name="T51" fmla="*/ 88 h 1444"/>
                <a:gd name="T52" fmla="*/ 243 w 2612"/>
                <a:gd name="T53" fmla="*/ 62 h 1444"/>
                <a:gd name="T54" fmla="*/ 252 w 2612"/>
                <a:gd name="T55" fmla="*/ 41 h 1444"/>
                <a:gd name="T56" fmla="*/ 261 w 2612"/>
                <a:gd name="T57" fmla="*/ 24 h 1444"/>
                <a:gd name="T58" fmla="*/ 271 w 2612"/>
                <a:gd name="T59" fmla="*/ 11 h 1444"/>
                <a:gd name="T60" fmla="*/ 280 w 2612"/>
                <a:gd name="T61" fmla="*/ 3 h 1444"/>
                <a:gd name="T62" fmla="*/ 290 w 2612"/>
                <a:gd name="T63" fmla="*/ 0 h 1444"/>
                <a:gd name="T64" fmla="*/ 299 w 2612"/>
                <a:gd name="T65" fmla="*/ 3 h 1444"/>
                <a:gd name="T66" fmla="*/ 308 w 2612"/>
                <a:gd name="T67" fmla="*/ 11 h 1444"/>
                <a:gd name="T68" fmla="*/ 318 w 2612"/>
                <a:gd name="T69" fmla="*/ 24 h 1444"/>
                <a:gd name="T70" fmla="*/ 327 w 2612"/>
                <a:gd name="T71" fmla="*/ 41 h 1444"/>
                <a:gd name="T72" fmla="*/ 337 w 2612"/>
                <a:gd name="T73" fmla="*/ 62 h 1444"/>
                <a:gd name="T74" fmla="*/ 346 w 2612"/>
                <a:gd name="T75" fmla="*/ 88 h 1444"/>
                <a:gd name="T76" fmla="*/ 355 w 2612"/>
                <a:gd name="T77" fmla="*/ 117 h 1444"/>
                <a:gd name="T78" fmla="*/ 364 w 2612"/>
                <a:gd name="T79" fmla="*/ 147 h 1444"/>
                <a:gd name="T80" fmla="*/ 373 w 2612"/>
                <a:gd name="T81" fmla="*/ 178 h 1444"/>
                <a:gd name="T82" fmla="*/ 383 w 2612"/>
                <a:gd name="T83" fmla="*/ 211 h 1444"/>
                <a:gd name="T84" fmla="*/ 392 w 2612"/>
                <a:gd name="T85" fmla="*/ 243 h 1444"/>
                <a:gd name="T86" fmla="*/ 401 w 2612"/>
                <a:gd name="T87" fmla="*/ 275 h 1444"/>
                <a:gd name="T88" fmla="*/ 411 w 2612"/>
                <a:gd name="T89" fmla="*/ 304 h 1444"/>
                <a:gd name="T90" fmla="*/ 420 w 2612"/>
                <a:gd name="T91" fmla="*/ 334 h 1444"/>
                <a:gd name="T92" fmla="*/ 429 w 2612"/>
                <a:gd name="T93" fmla="*/ 362 h 1444"/>
                <a:gd name="T94" fmla="*/ 439 w 2612"/>
                <a:gd name="T95" fmla="*/ 386 h 1444"/>
                <a:gd name="T96" fmla="*/ 448 w 2612"/>
                <a:gd name="T97" fmla="*/ 409 h 1444"/>
                <a:gd name="T98" fmla="*/ 458 w 2612"/>
                <a:gd name="T99" fmla="*/ 429 h 1444"/>
                <a:gd name="T100" fmla="*/ 467 w 2612"/>
                <a:gd name="T101" fmla="*/ 447 h 1444"/>
                <a:gd name="T102" fmla="*/ 476 w 2612"/>
                <a:gd name="T103" fmla="*/ 463 h 1444"/>
                <a:gd name="T104" fmla="*/ 485 w 2612"/>
                <a:gd name="T105" fmla="*/ 475 h 1444"/>
                <a:gd name="T106" fmla="*/ 495 w 2612"/>
                <a:gd name="T107" fmla="*/ 487 h 1444"/>
                <a:gd name="T108" fmla="*/ 504 w 2612"/>
                <a:gd name="T109" fmla="*/ 496 h 1444"/>
                <a:gd name="T110" fmla="*/ 514 w 2612"/>
                <a:gd name="T111" fmla="*/ 505 h 1444"/>
                <a:gd name="T112" fmla="*/ 523 w 2612"/>
                <a:gd name="T113" fmla="*/ 511 h 1444"/>
                <a:gd name="T114" fmla="*/ 532 w 2612"/>
                <a:gd name="T115" fmla="*/ 517 h 1444"/>
                <a:gd name="T116" fmla="*/ 542 w 2612"/>
                <a:gd name="T117" fmla="*/ 521 h 1444"/>
                <a:gd name="T118" fmla="*/ 551 w 2612"/>
                <a:gd name="T119" fmla="*/ 524 h 1444"/>
                <a:gd name="T120" fmla="*/ 560 w 2612"/>
                <a:gd name="T121" fmla="*/ 527 h 1444"/>
                <a:gd name="T122" fmla="*/ 570 w 2612"/>
                <a:gd name="T123" fmla="*/ 528 h 1444"/>
                <a:gd name="T124" fmla="*/ 579 w 2612"/>
                <a:gd name="T125" fmla="*/ 530 h 14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12"/>
                <a:gd name="T190" fmla="*/ 0 h 1444"/>
                <a:gd name="T191" fmla="*/ 2612 w 2612"/>
                <a:gd name="T192" fmla="*/ 1444 h 144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12" h="1444">
                  <a:moveTo>
                    <a:pt x="0" y="1444"/>
                  </a:moveTo>
                  <a:lnTo>
                    <a:pt x="42" y="1440"/>
                  </a:lnTo>
                  <a:lnTo>
                    <a:pt x="84" y="1435"/>
                  </a:lnTo>
                  <a:lnTo>
                    <a:pt x="126" y="1427"/>
                  </a:lnTo>
                  <a:lnTo>
                    <a:pt x="168" y="1418"/>
                  </a:lnTo>
                  <a:lnTo>
                    <a:pt x="210" y="1407"/>
                  </a:lnTo>
                  <a:lnTo>
                    <a:pt x="252" y="1393"/>
                  </a:lnTo>
                  <a:lnTo>
                    <a:pt x="294" y="1374"/>
                  </a:lnTo>
                  <a:lnTo>
                    <a:pt x="338" y="1352"/>
                  </a:lnTo>
                  <a:lnTo>
                    <a:pt x="378" y="1327"/>
                  </a:lnTo>
                  <a:lnTo>
                    <a:pt x="422" y="1295"/>
                  </a:lnTo>
                  <a:lnTo>
                    <a:pt x="462" y="1259"/>
                  </a:lnTo>
                  <a:lnTo>
                    <a:pt x="506" y="1217"/>
                  </a:lnTo>
                  <a:lnTo>
                    <a:pt x="547" y="1167"/>
                  </a:lnTo>
                  <a:lnTo>
                    <a:pt x="590" y="1114"/>
                  </a:lnTo>
                  <a:lnTo>
                    <a:pt x="631" y="1052"/>
                  </a:lnTo>
                  <a:lnTo>
                    <a:pt x="675" y="984"/>
                  </a:lnTo>
                  <a:lnTo>
                    <a:pt x="717" y="911"/>
                  </a:lnTo>
                  <a:lnTo>
                    <a:pt x="759" y="830"/>
                  </a:lnTo>
                  <a:lnTo>
                    <a:pt x="801" y="748"/>
                  </a:lnTo>
                  <a:lnTo>
                    <a:pt x="843" y="662"/>
                  </a:lnTo>
                  <a:lnTo>
                    <a:pt x="885" y="574"/>
                  </a:lnTo>
                  <a:lnTo>
                    <a:pt x="927" y="486"/>
                  </a:lnTo>
                  <a:lnTo>
                    <a:pt x="969" y="400"/>
                  </a:lnTo>
                  <a:lnTo>
                    <a:pt x="1011" y="317"/>
                  </a:lnTo>
                  <a:lnTo>
                    <a:pt x="1053" y="240"/>
                  </a:lnTo>
                  <a:lnTo>
                    <a:pt x="1095" y="171"/>
                  </a:lnTo>
                  <a:lnTo>
                    <a:pt x="1137" y="112"/>
                  </a:lnTo>
                  <a:lnTo>
                    <a:pt x="1179" y="64"/>
                  </a:lnTo>
                  <a:lnTo>
                    <a:pt x="1221" y="29"/>
                  </a:lnTo>
                  <a:lnTo>
                    <a:pt x="1264" y="7"/>
                  </a:lnTo>
                  <a:lnTo>
                    <a:pt x="1306" y="0"/>
                  </a:lnTo>
                  <a:lnTo>
                    <a:pt x="1348" y="7"/>
                  </a:lnTo>
                  <a:lnTo>
                    <a:pt x="1390" y="29"/>
                  </a:lnTo>
                  <a:lnTo>
                    <a:pt x="1432" y="64"/>
                  </a:lnTo>
                  <a:lnTo>
                    <a:pt x="1474" y="112"/>
                  </a:lnTo>
                  <a:lnTo>
                    <a:pt x="1516" y="171"/>
                  </a:lnTo>
                  <a:lnTo>
                    <a:pt x="1558" y="240"/>
                  </a:lnTo>
                  <a:lnTo>
                    <a:pt x="1600" y="317"/>
                  </a:lnTo>
                  <a:lnTo>
                    <a:pt x="1642" y="400"/>
                  </a:lnTo>
                  <a:lnTo>
                    <a:pt x="1684" y="486"/>
                  </a:lnTo>
                  <a:lnTo>
                    <a:pt x="1726" y="574"/>
                  </a:lnTo>
                  <a:lnTo>
                    <a:pt x="1768" y="662"/>
                  </a:lnTo>
                  <a:lnTo>
                    <a:pt x="1810" y="748"/>
                  </a:lnTo>
                  <a:lnTo>
                    <a:pt x="1853" y="830"/>
                  </a:lnTo>
                  <a:lnTo>
                    <a:pt x="1895" y="911"/>
                  </a:lnTo>
                  <a:lnTo>
                    <a:pt x="1937" y="984"/>
                  </a:lnTo>
                  <a:lnTo>
                    <a:pt x="1981" y="1052"/>
                  </a:lnTo>
                  <a:lnTo>
                    <a:pt x="2021" y="1114"/>
                  </a:lnTo>
                  <a:lnTo>
                    <a:pt x="2065" y="1167"/>
                  </a:lnTo>
                  <a:lnTo>
                    <a:pt x="2105" y="1217"/>
                  </a:lnTo>
                  <a:lnTo>
                    <a:pt x="2149" y="1259"/>
                  </a:lnTo>
                  <a:lnTo>
                    <a:pt x="2189" y="1295"/>
                  </a:lnTo>
                  <a:lnTo>
                    <a:pt x="2233" y="1327"/>
                  </a:lnTo>
                  <a:lnTo>
                    <a:pt x="2273" y="1352"/>
                  </a:lnTo>
                  <a:lnTo>
                    <a:pt x="2317" y="1374"/>
                  </a:lnTo>
                  <a:lnTo>
                    <a:pt x="2359" y="1393"/>
                  </a:lnTo>
                  <a:lnTo>
                    <a:pt x="2401" y="1407"/>
                  </a:lnTo>
                  <a:lnTo>
                    <a:pt x="2443" y="1418"/>
                  </a:lnTo>
                  <a:lnTo>
                    <a:pt x="2485" y="1427"/>
                  </a:lnTo>
                  <a:lnTo>
                    <a:pt x="2528" y="1435"/>
                  </a:lnTo>
                  <a:lnTo>
                    <a:pt x="2570" y="1440"/>
                  </a:lnTo>
                  <a:lnTo>
                    <a:pt x="2612" y="1444"/>
                  </a:lnTo>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mn-lt"/>
              </a:endParaRPr>
            </a:p>
          </p:txBody>
        </p:sp>
        <p:sp>
          <p:nvSpPr>
            <p:cNvPr id="65567" name="Line 29"/>
            <p:cNvSpPr>
              <a:spLocks noChangeShapeType="1"/>
            </p:cNvSpPr>
            <p:nvPr/>
          </p:nvSpPr>
          <p:spPr bwMode="auto">
            <a:xfrm>
              <a:off x="2983" y="2221"/>
              <a:ext cx="0" cy="1085"/>
            </a:xfrm>
            <a:prstGeom prst="line">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en-US">
                <a:latin typeface="+mn-lt"/>
              </a:endParaRPr>
            </a:p>
          </p:txBody>
        </p:sp>
      </p:grpSp>
      <p:sp>
        <p:nvSpPr>
          <p:cNvPr id="65558" name="AutoShape 30"/>
          <p:cNvSpPr>
            <a:spLocks noChangeArrowheads="1"/>
          </p:cNvSpPr>
          <p:nvPr/>
        </p:nvSpPr>
        <p:spPr bwMode="auto">
          <a:xfrm rot="-8791234">
            <a:off x="1662113" y="3810000"/>
            <a:ext cx="415925" cy="685800"/>
          </a:xfrm>
          <a:prstGeom prst="downArrow">
            <a:avLst>
              <a:gd name="adj1" fmla="val 50000"/>
              <a:gd name="adj2" fmla="val 41221"/>
            </a:avLst>
          </a:prstGeom>
          <a:solidFill>
            <a:srgbClr val="FFFF00"/>
          </a:solidFill>
          <a:ln w="25400">
            <a:solidFill>
              <a:schemeClr val="tx1"/>
            </a:solidFill>
            <a:miter lim="800000"/>
            <a:headEnd/>
            <a:tailEnd/>
          </a:ln>
        </p:spPr>
        <p:txBody>
          <a:bodyPr wrap="none" anchor="ctr"/>
          <a:lstStyle/>
          <a:p>
            <a:endParaRPr lang="en-US">
              <a:latin typeface="+mn-lt"/>
            </a:endParaRPr>
          </a:p>
        </p:txBody>
      </p:sp>
      <p:sp>
        <p:nvSpPr>
          <p:cNvPr id="65559" name="AutoShape 31"/>
          <p:cNvSpPr>
            <a:spLocks noChangeArrowheads="1"/>
          </p:cNvSpPr>
          <p:nvPr/>
        </p:nvSpPr>
        <p:spPr bwMode="auto">
          <a:xfrm rot="6555475">
            <a:off x="3685382" y="2888456"/>
            <a:ext cx="457200" cy="623887"/>
          </a:xfrm>
          <a:prstGeom prst="downArrow">
            <a:avLst>
              <a:gd name="adj1" fmla="val 50000"/>
              <a:gd name="adj2" fmla="val 34115"/>
            </a:avLst>
          </a:prstGeom>
          <a:solidFill>
            <a:srgbClr val="FFFF00"/>
          </a:solidFill>
          <a:ln w="25400">
            <a:solidFill>
              <a:schemeClr val="tx1"/>
            </a:solidFill>
            <a:miter lim="800000"/>
            <a:headEnd/>
            <a:tailEnd/>
          </a:ln>
        </p:spPr>
        <p:txBody>
          <a:bodyPr wrap="none" anchor="ctr"/>
          <a:lstStyle/>
          <a:p>
            <a:endParaRPr lang="en-US">
              <a:latin typeface="+mn-lt"/>
            </a:endParaRPr>
          </a:p>
        </p:txBody>
      </p:sp>
      <p:sp>
        <p:nvSpPr>
          <p:cNvPr id="65560" name="AutoShape 32"/>
          <p:cNvSpPr>
            <a:spLocks noChangeArrowheads="1"/>
          </p:cNvSpPr>
          <p:nvPr/>
        </p:nvSpPr>
        <p:spPr bwMode="auto">
          <a:xfrm rot="-3828858">
            <a:off x="5209382" y="3802856"/>
            <a:ext cx="457200" cy="623887"/>
          </a:xfrm>
          <a:prstGeom prst="downArrow">
            <a:avLst>
              <a:gd name="adj1" fmla="val 50000"/>
              <a:gd name="adj2" fmla="val 34115"/>
            </a:avLst>
          </a:prstGeom>
          <a:solidFill>
            <a:srgbClr val="FFFF00"/>
          </a:solidFill>
          <a:ln w="25400">
            <a:solidFill>
              <a:schemeClr val="tx1"/>
            </a:solidFill>
            <a:miter lim="800000"/>
            <a:headEnd/>
            <a:tailEnd/>
          </a:ln>
        </p:spPr>
        <p:txBody>
          <a:bodyPr wrap="none" anchor="ctr"/>
          <a:lstStyle/>
          <a:p>
            <a:endParaRPr lang="en-US">
              <a:latin typeface="+mn-lt"/>
            </a:endParaRPr>
          </a:p>
        </p:txBody>
      </p:sp>
      <p:sp>
        <p:nvSpPr>
          <p:cNvPr id="65561" name="Text Box 33"/>
          <p:cNvSpPr txBox="1">
            <a:spLocks noChangeArrowheads="1"/>
          </p:cNvSpPr>
          <p:nvPr/>
        </p:nvSpPr>
        <p:spPr bwMode="auto">
          <a:xfrm>
            <a:off x="7342188" y="3513623"/>
            <a:ext cx="1662113"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r>
              <a:rPr lang="en-US" i="1" dirty="0">
                <a:latin typeface="+mn-lt"/>
              </a:rPr>
              <a:t>Needs &amp; Wants, Functions</a:t>
            </a:r>
          </a:p>
        </p:txBody>
      </p:sp>
      <p:sp>
        <p:nvSpPr>
          <p:cNvPr id="65562" name="AutoShape 34"/>
          <p:cNvSpPr>
            <a:spLocks noChangeArrowheads="1"/>
          </p:cNvSpPr>
          <p:nvPr/>
        </p:nvSpPr>
        <p:spPr bwMode="auto">
          <a:xfrm rot="-6721866">
            <a:off x="6871494" y="4107656"/>
            <a:ext cx="457200" cy="623888"/>
          </a:xfrm>
          <a:prstGeom prst="downArrow">
            <a:avLst>
              <a:gd name="adj1" fmla="val 50000"/>
              <a:gd name="adj2" fmla="val 34115"/>
            </a:avLst>
          </a:prstGeom>
          <a:solidFill>
            <a:srgbClr val="0000CC"/>
          </a:solidFill>
          <a:ln w="25400">
            <a:solidFill>
              <a:schemeClr val="tx1"/>
            </a:solidFill>
            <a:miter lim="800000"/>
            <a:headEnd/>
            <a:tailEnd/>
          </a:ln>
        </p:spPr>
        <p:txBody>
          <a:bodyPr wrap="none" anchor="ctr"/>
          <a:lstStyle/>
          <a:p>
            <a:endParaRPr lang="en-US">
              <a:latin typeface="+mn-lt"/>
            </a:endParaRPr>
          </a:p>
        </p:txBody>
      </p:sp>
      <p:sp>
        <p:nvSpPr>
          <p:cNvPr id="65563" name="AutoShape 35"/>
          <p:cNvSpPr>
            <a:spLocks noChangeArrowheads="1"/>
          </p:cNvSpPr>
          <p:nvPr/>
        </p:nvSpPr>
        <p:spPr bwMode="auto">
          <a:xfrm rot="-10275945">
            <a:off x="7550150" y="4572000"/>
            <a:ext cx="415925" cy="685800"/>
          </a:xfrm>
          <a:prstGeom prst="downArrow">
            <a:avLst>
              <a:gd name="adj1" fmla="val 50000"/>
              <a:gd name="adj2" fmla="val 41221"/>
            </a:avLst>
          </a:prstGeom>
          <a:solidFill>
            <a:srgbClr val="FFFF00"/>
          </a:solidFill>
          <a:ln w="25400">
            <a:solidFill>
              <a:schemeClr val="tx1"/>
            </a:solidFill>
            <a:miter lim="800000"/>
            <a:headEnd/>
            <a:tailEnd/>
          </a:ln>
        </p:spPr>
        <p:txBody>
          <a:bodyPr wrap="none" anchor="ctr"/>
          <a:lstStyle/>
          <a:p>
            <a:endParaRPr lang="en-US">
              <a:latin typeface="+mn-lt"/>
            </a:endParaRPr>
          </a:p>
        </p:txBody>
      </p:sp>
      <p:sp>
        <p:nvSpPr>
          <p:cNvPr id="65564" name="Text Box 36"/>
          <p:cNvSpPr txBox="1">
            <a:spLocks noChangeArrowheads="1"/>
          </p:cNvSpPr>
          <p:nvPr/>
        </p:nvSpPr>
        <p:spPr bwMode="auto">
          <a:xfrm>
            <a:off x="4953000" y="914400"/>
            <a:ext cx="4191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l"/>
            <a:r>
              <a:rPr lang="en-US" i="1">
                <a:latin typeface="+mn-lt"/>
              </a:rPr>
              <a:t>Controlling the Critical Requirements</a:t>
            </a:r>
          </a:p>
        </p:txBody>
      </p:sp>
    </p:spTree>
    <p:extLst>
      <p:ext uri="{BB962C8B-B14F-4D97-AF65-F5344CB8AC3E}">
        <p14:creationId xmlns:p14="http://schemas.microsoft.com/office/powerpoint/2010/main" val="403318760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Rectangle 2"/>
          <p:cNvSpPr>
            <a:spLocks noGrp="1" noChangeArrowheads="1"/>
          </p:cNvSpPr>
          <p:nvPr>
            <p:ph type="title"/>
          </p:nvPr>
        </p:nvSpPr>
        <p:spPr/>
        <p:txBody>
          <a:bodyPr/>
          <a:lstStyle/>
          <a:p>
            <a:r>
              <a:rPr lang="en-US" dirty="0">
                <a:latin typeface="+mn-lt"/>
              </a:rPr>
              <a:t>Variation Prediction “Schematic”</a:t>
            </a:r>
          </a:p>
        </p:txBody>
      </p:sp>
      <p:grpSp>
        <p:nvGrpSpPr>
          <p:cNvPr id="68613" name="Group 3"/>
          <p:cNvGrpSpPr>
            <a:grpSpLocks/>
          </p:cNvGrpSpPr>
          <p:nvPr/>
        </p:nvGrpSpPr>
        <p:grpSpPr bwMode="auto">
          <a:xfrm>
            <a:off x="5680075" y="1333500"/>
            <a:ext cx="2403487" cy="1181100"/>
            <a:chOff x="900" y="2664"/>
            <a:chExt cx="1665" cy="744"/>
          </a:xfrm>
        </p:grpSpPr>
        <p:grpSp>
          <p:nvGrpSpPr>
            <p:cNvPr id="68684" name="Group 4"/>
            <p:cNvGrpSpPr>
              <a:grpSpLocks/>
            </p:cNvGrpSpPr>
            <p:nvPr/>
          </p:nvGrpSpPr>
          <p:grpSpPr bwMode="auto">
            <a:xfrm>
              <a:off x="912" y="2688"/>
              <a:ext cx="1584" cy="720"/>
              <a:chOff x="912" y="2688"/>
              <a:chExt cx="1584" cy="720"/>
            </a:xfrm>
          </p:grpSpPr>
          <p:sp>
            <p:nvSpPr>
              <p:cNvPr id="68690" name="Rectangle 5"/>
              <p:cNvSpPr>
                <a:spLocks noChangeArrowheads="1"/>
              </p:cNvSpPr>
              <p:nvPr/>
            </p:nvSpPr>
            <p:spPr bwMode="auto">
              <a:xfrm>
                <a:off x="912" y="2688"/>
                <a:ext cx="1584" cy="720"/>
              </a:xfrm>
              <a:prstGeom prst="rect">
                <a:avLst/>
              </a:prstGeom>
              <a:solidFill>
                <a:srgbClr val="FFFFFF"/>
              </a:solidFill>
              <a:ln w="9525">
                <a:solidFill>
                  <a:srgbClr val="000000"/>
                </a:solidFill>
                <a:miter lim="800000"/>
                <a:headEnd/>
                <a:tailEnd/>
              </a:ln>
            </p:spPr>
            <p:txBody>
              <a:bodyPr wrap="none" anchor="ctr"/>
              <a:lstStyle/>
              <a:p>
                <a:pPr algn="ctr"/>
                <a:endParaRPr lang="en-US" sz="1100">
                  <a:latin typeface="+mn-lt"/>
                </a:endParaRPr>
              </a:p>
            </p:txBody>
          </p:sp>
          <p:sp>
            <p:nvSpPr>
              <p:cNvPr id="68691" name="Line 6"/>
              <p:cNvSpPr>
                <a:spLocks noChangeShapeType="1"/>
              </p:cNvSpPr>
              <p:nvPr/>
            </p:nvSpPr>
            <p:spPr bwMode="auto">
              <a:xfrm>
                <a:off x="1228" y="2688"/>
                <a:ext cx="0" cy="7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algn="ctr"/>
                <a:endParaRPr lang="en-US" sz="1100">
                  <a:latin typeface="+mn-lt"/>
                </a:endParaRPr>
              </a:p>
            </p:txBody>
          </p:sp>
          <p:sp>
            <p:nvSpPr>
              <p:cNvPr id="68692" name="Line 7"/>
              <p:cNvSpPr>
                <a:spLocks noChangeShapeType="1"/>
              </p:cNvSpPr>
              <p:nvPr/>
            </p:nvSpPr>
            <p:spPr bwMode="auto">
              <a:xfrm>
                <a:off x="1545" y="2688"/>
                <a:ext cx="0" cy="7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algn="ctr"/>
                <a:endParaRPr lang="en-US" sz="1100">
                  <a:latin typeface="+mn-lt"/>
                </a:endParaRPr>
              </a:p>
            </p:txBody>
          </p:sp>
          <p:sp>
            <p:nvSpPr>
              <p:cNvPr id="68693" name="Line 8"/>
              <p:cNvSpPr>
                <a:spLocks noChangeShapeType="1"/>
              </p:cNvSpPr>
              <p:nvPr/>
            </p:nvSpPr>
            <p:spPr bwMode="auto">
              <a:xfrm>
                <a:off x="1862" y="2688"/>
                <a:ext cx="0" cy="7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algn="ctr"/>
                <a:endParaRPr lang="en-US" sz="1100">
                  <a:latin typeface="+mn-lt"/>
                </a:endParaRPr>
              </a:p>
            </p:txBody>
          </p:sp>
          <p:sp>
            <p:nvSpPr>
              <p:cNvPr id="68694" name="Line 9"/>
              <p:cNvSpPr>
                <a:spLocks noChangeShapeType="1"/>
              </p:cNvSpPr>
              <p:nvPr/>
            </p:nvSpPr>
            <p:spPr bwMode="auto">
              <a:xfrm>
                <a:off x="2179" y="2688"/>
                <a:ext cx="0" cy="7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algn="ctr"/>
                <a:endParaRPr lang="en-US" sz="1100">
                  <a:latin typeface="+mn-lt"/>
                </a:endParaRPr>
              </a:p>
            </p:txBody>
          </p:sp>
          <p:sp>
            <p:nvSpPr>
              <p:cNvPr id="68695" name="Line 10"/>
              <p:cNvSpPr>
                <a:spLocks noChangeShapeType="1"/>
              </p:cNvSpPr>
              <p:nvPr/>
            </p:nvSpPr>
            <p:spPr bwMode="auto">
              <a:xfrm>
                <a:off x="912" y="2688"/>
                <a:ext cx="0" cy="7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algn="ctr"/>
                <a:endParaRPr lang="en-US" sz="1100">
                  <a:latin typeface="+mn-lt"/>
                </a:endParaRPr>
              </a:p>
            </p:txBody>
          </p:sp>
          <p:sp>
            <p:nvSpPr>
              <p:cNvPr id="68696" name="Line 11"/>
              <p:cNvSpPr>
                <a:spLocks noChangeShapeType="1"/>
              </p:cNvSpPr>
              <p:nvPr/>
            </p:nvSpPr>
            <p:spPr bwMode="auto">
              <a:xfrm>
                <a:off x="2496" y="2688"/>
                <a:ext cx="0" cy="7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algn="ctr"/>
                <a:endParaRPr lang="en-US" sz="1100">
                  <a:latin typeface="+mn-lt"/>
                </a:endParaRPr>
              </a:p>
            </p:txBody>
          </p:sp>
          <p:sp>
            <p:nvSpPr>
              <p:cNvPr id="68697" name="Line 12"/>
              <p:cNvSpPr>
                <a:spLocks noChangeShapeType="1"/>
              </p:cNvSpPr>
              <p:nvPr/>
            </p:nvSpPr>
            <p:spPr bwMode="auto">
              <a:xfrm>
                <a:off x="912" y="2928"/>
                <a:ext cx="158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algn="ctr"/>
                <a:endParaRPr lang="en-US" sz="1100">
                  <a:latin typeface="+mn-lt"/>
                </a:endParaRPr>
              </a:p>
            </p:txBody>
          </p:sp>
          <p:sp>
            <p:nvSpPr>
              <p:cNvPr id="68698" name="Line 13"/>
              <p:cNvSpPr>
                <a:spLocks noChangeShapeType="1"/>
              </p:cNvSpPr>
              <p:nvPr/>
            </p:nvSpPr>
            <p:spPr bwMode="auto">
              <a:xfrm>
                <a:off x="912" y="3024"/>
                <a:ext cx="158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algn="ctr"/>
                <a:endParaRPr lang="en-US" sz="1100">
                  <a:latin typeface="+mn-lt"/>
                </a:endParaRPr>
              </a:p>
            </p:txBody>
          </p:sp>
          <p:sp>
            <p:nvSpPr>
              <p:cNvPr id="68699" name="Line 14"/>
              <p:cNvSpPr>
                <a:spLocks noChangeShapeType="1"/>
              </p:cNvSpPr>
              <p:nvPr/>
            </p:nvSpPr>
            <p:spPr bwMode="auto">
              <a:xfrm>
                <a:off x="912" y="3120"/>
                <a:ext cx="158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algn="ctr"/>
                <a:endParaRPr lang="en-US" sz="1100">
                  <a:latin typeface="+mn-lt"/>
                </a:endParaRPr>
              </a:p>
            </p:txBody>
          </p:sp>
          <p:sp>
            <p:nvSpPr>
              <p:cNvPr id="68700" name="Line 15"/>
              <p:cNvSpPr>
                <a:spLocks noChangeShapeType="1"/>
              </p:cNvSpPr>
              <p:nvPr/>
            </p:nvSpPr>
            <p:spPr bwMode="auto">
              <a:xfrm>
                <a:off x="912" y="3216"/>
                <a:ext cx="158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algn="ctr"/>
                <a:endParaRPr lang="en-US" sz="1100">
                  <a:latin typeface="+mn-lt"/>
                </a:endParaRPr>
              </a:p>
            </p:txBody>
          </p:sp>
          <p:sp>
            <p:nvSpPr>
              <p:cNvPr id="68701" name="Line 16"/>
              <p:cNvSpPr>
                <a:spLocks noChangeShapeType="1"/>
              </p:cNvSpPr>
              <p:nvPr/>
            </p:nvSpPr>
            <p:spPr bwMode="auto">
              <a:xfrm>
                <a:off x="912" y="3312"/>
                <a:ext cx="158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algn="ctr"/>
                <a:endParaRPr lang="en-US" sz="1100">
                  <a:latin typeface="+mn-lt"/>
                </a:endParaRPr>
              </a:p>
            </p:txBody>
          </p:sp>
        </p:grpSp>
        <p:sp>
          <p:nvSpPr>
            <p:cNvPr id="68685" name="Text Box 17"/>
            <p:cNvSpPr txBox="1">
              <a:spLocks noChangeArrowheads="1"/>
            </p:cNvSpPr>
            <p:nvPr/>
          </p:nvSpPr>
          <p:spPr bwMode="auto">
            <a:xfrm>
              <a:off x="900" y="2743"/>
              <a:ext cx="334"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r>
                <a:rPr lang="en-US" sz="1050">
                  <a:latin typeface="+mn-lt"/>
                </a:rPr>
                <a:t>CTQ</a:t>
              </a:r>
            </a:p>
          </p:txBody>
        </p:sp>
        <p:sp>
          <p:nvSpPr>
            <p:cNvPr id="68686" name="Text Box 18"/>
            <p:cNvSpPr txBox="1">
              <a:spLocks noChangeArrowheads="1"/>
            </p:cNvSpPr>
            <p:nvPr/>
          </p:nvSpPr>
          <p:spPr bwMode="auto">
            <a:xfrm>
              <a:off x="1189" y="2736"/>
              <a:ext cx="42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r>
                <a:rPr lang="en-US" sz="1050">
                  <a:latin typeface="+mn-lt"/>
                </a:rPr>
                <a:t>Target</a:t>
              </a:r>
            </a:p>
          </p:txBody>
        </p:sp>
        <p:sp>
          <p:nvSpPr>
            <p:cNvPr id="68687" name="Text Box 19"/>
            <p:cNvSpPr txBox="1">
              <a:spLocks noChangeArrowheads="1"/>
            </p:cNvSpPr>
            <p:nvPr/>
          </p:nvSpPr>
          <p:spPr bwMode="auto">
            <a:xfrm>
              <a:off x="1575" y="2735"/>
              <a:ext cx="31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r>
                <a:rPr lang="en-US" sz="1050">
                  <a:latin typeface="+mn-lt"/>
                </a:rPr>
                <a:t>LSL</a:t>
              </a:r>
            </a:p>
          </p:txBody>
        </p:sp>
        <p:sp>
          <p:nvSpPr>
            <p:cNvPr id="68688" name="Text Box 20"/>
            <p:cNvSpPr txBox="1">
              <a:spLocks noChangeArrowheads="1"/>
            </p:cNvSpPr>
            <p:nvPr/>
          </p:nvSpPr>
          <p:spPr bwMode="auto">
            <a:xfrm>
              <a:off x="1872" y="2731"/>
              <a:ext cx="324"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r>
                <a:rPr lang="en-US" sz="1050">
                  <a:latin typeface="+mn-lt"/>
                </a:rPr>
                <a:t>USL</a:t>
              </a:r>
            </a:p>
          </p:txBody>
        </p:sp>
        <p:sp>
          <p:nvSpPr>
            <p:cNvPr id="68689" name="Text Box 21"/>
            <p:cNvSpPr txBox="1">
              <a:spLocks noChangeArrowheads="1"/>
            </p:cNvSpPr>
            <p:nvPr/>
          </p:nvSpPr>
          <p:spPr bwMode="auto">
            <a:xfrm>
              <a:off x="2138" y="2664"/>
              <a:ext cx="427"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r>
                <a:rPr lang="en-US" sz="1050">
                  <a:latin typeface="+mn-lt"/>
                </a:rPr>
                <a:t>Sigma</a:t>
              </a:r>
            </a:p>
            <a:p>
              <a:pPr algn="ctr"/>
              <a:r>
                <a:rPr lang="en-US" sz="1050">
                  <a:latin typeface="+mn-lt"/>
                </a:rPr>
                <a:t>Target</a:t>
              </a:r>
            </a:p>
          </p:txBody>
        </p:sp>
      </p:grpSp>
      <p:sp>
        <p:nvSpPr>
          <p:cNvPr id="68614" name="Rectangle 22"/>
          <p:cNvSpPr>
            <a:spLocks noChangeArrowheads="1"/>
          </p:cNvSpPr>
          <p:nvPr/>
        </p:nvSpPr>
        <p:spPr bwMode="auto">
          <a:xfrm>
            <a:off x="6269038" y="3810000"/>
            <a:ext cx="2286000" cy="1143000"/>
          </a:xfrm>
          <a:prstGeom prst="rect">
            <a:avLst/>
          </a:prstGeom>
          <a:solidFill>
            <a:srgbClr val="FFFFFF"/>
          </a:solidFill>
          <a:ln w="9525">
            <a:solidFill>
              <a:srgbClr val="000000"/>
            </a:solidFill>
            <a:miter lim="800000"/>
            <a:headEnd/>
            <a:tailEnd/>
          </a:ln>
        </p:spPr>
        <p:txBody>
          <a:bodyPr wrap="none" anchor="ctr"/>
          <a:lstStyle/>
          <a:p>
            <a:pPr algn="ctr"/>
            <a:endParaRPr lang="en-US" sz="1200">
              <a:latin typeface="+mn-lt"/>
            </a:endParaRPr>
          </a:p>
        </p:txBody>
      </p:sp>
      <p:sp>
        <p:nvSpPr>
          <p:cNvPr id="68615" name="Line 23"/>
          <p:cNvSpPr>
            <a:spLocks noChangeShapeType="1"/>
          </p:cNvSpPr>
          <p:nvPr/>
        </p:nvSpPr>
        <p:spPr bwMode="auto">
          <a:xfrm>
            <a:off x="6724650" y="3810000"/>
            <a:ext cx="0" cy="11430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algn="ctr"/>
            <a:endParaRPr lang="en-US" sz="1200">
              <a:latin typeface="+mn-lt"/>
            </a:endParaRPr>
          </a:p>
        </p:txBody>
      </p:sp>
      <p:sp>
        <p:nvSpPr>
          <p:cNvPr id="68616" name="Line 24"/>
          <p:cNvSpPr>
            <a:spLocks noChangeShapeType="1"/>
          </p:cNvSpPr>
          <p:nvPr/>
        </p:nvSpPr>
        <p:spPr bwMode="auto">
          <a:xfrm>
            <a:off x="7183438" y="3810000"/>
            <a:ext cx="0" cy="11430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algn="ctr"/>
            <a:endParaRPr lang="en-US" sz="1200">
              <a:latin typeface="+mn-lt"/>
            </a:endParaRPr>
          </a:p>
        </p:txBody>
      </p:sp>
      <p:sp>
        <p:nvSpPr>
          <p:cNvPr id="68617" name="Line 25"/>
          <p:cNvSpPr>
            <a:spLocks noChangeShapeType="1"/>
          </p:cNvSpPr>
          <p:nvPr/>
        </p:nvSpPr>
        <p:spPr bwMode="auto">
          <a:xfrm>
            <a:off x="7640638" y="3810000"/>
            <a:ext cx="0" cy="11430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algn="ctr"/>
            <a:endParaRPr lang="en-US" sz="1200">
              <a:latin typeface="+mn-lt"/>
            </a:endParaRPr>
          </a:p>
        </p:txBody>
      </p:sp>
      <p:sp>
        <p:nvSpPr>
          <p:cNvPr id="68618" name="Line 26"/>
          <p:cNvSpPr>
            <a:spLocks noChangeShapeType="1"/>
          </p:cNvSpPr>
          <p:nvPr/>
        </p:nvSpPr>
        <p:spPr bwMode="auto">
          <a:xfrm>
            <a:off x="6269038" y="3810000"/>
            <a:ext cx="0" cy="11430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algn="ctr"/>
            <a:endParaRPr lang="en-US" sz="1200">
              <a:latin typeface="+mn-lt"/>
            </a:endParaRPr>
          </a:p>
        </p:txBody>
      </p:sp>
      <p:sp>
        <p:nvSpPr>
          <p:cNvPr id="68619" name="Line 27"/>
          <p:cNvSpPr>
            <a:spLocks noChangeShapeType="1"/>
          </p:cNvSpPr>
          <p:nvPr/>
        </p:nvSpPr>
        <p:spPr bwMode="auto">
          <a:xfrm>
            <a:off x="8555038" y="3810000"/>
            <a:ext cx="0" cy="11430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algn="ctr"/>
            <a:endParaRPr lang="en-US" sz="1200">
              <a:latin typeface="+mn-lt"/>
            </a:endParaRPr>
          </a:p>
        </p:txBody>
      </p:sp>
      <p:sp>
        <p:nvSpPr>
          <p:cNvPr id="68620" name="Line 28"/>
          <p:cNvSpPr>
            <a:spLocks noChangeShapeType="1"/>
          </p:cNvSpPr>
          <p:nvPr/>
        </p:nvSpPr>
        <p:spPr bwMode="auto">
          <a:xfrm>
            <a:off x="6269038" y="4191000"/>
            <a:ext cx="2286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algn="ctr"/>
            <a:endParaRPr lang="en-US" sz="1200">
              <a:latin typeface="+mn-lt"/>
            </a:endParaRPr>
          </a:p>
        </p:txBody>
      </p:sp>
      <p:sp>
        <p:nvSpPr>
          <p:cNvPr id="68621" name="Line 29"/>
          <p:cNvSpPr>
            <a:spLocks noChangeShapeType="1"/>
          </p:cNvSpPr>
          <p:nvPr/>
        </p:nvSpPr>
        <p:spPr bwMode="auto">
          <a:xfrm>
            <a:off x="6269038" y="4343400"/>
            <a:ext cx="2286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algn="ctr"/>
            <a:endParaRPr lang="en-US" sz="1200">
              <a:latin typeface="+mn-lt"/>
            </a:endParaRPr>
          </a:p>
        </p:txBody>
      </p:sp>
      <p:sp>
        <p:nvSpPr>
          <p:cNvPr id="68622" name="Line 30"/>
          <p:cNvSpPr>
            <a:spLocks noChangeShapeType="1"/>
          </p:cNvSpPr>
          <p:nvPr/>
        </p:nvSpPr>
        <p:spPr bwMode="auto">
          <a:xfrm>
            <a:off x="6269038" y="4495800"/>
            <a:ext cx="2286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algn="ctr"/>
            <a:endParaRPr lang="en-US" sz="1200">
              <a:latin typeface="+mn-lt"/>
            </a:endParaRPr>
          </a:p>
        </p:txBody>
      </p:sp>
      <p:sp>
        <p:nvSpPr>
          <p:cNvPr id="68623" name="Line 31"/>
          <p:cNvSpPr>
            <a:spLocks noChangeShapeType="1"/>
          </p:cNvSpPr>
          <p:nvPr/>
        </p:nvSpPr>
        <p:spPr bwMode="auto">
          <a:xfrm>
            <a:off x="6269038" y="4648200"/>
            <a:ext cx="2286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algn="ctr"/>
            <a:endParaRPr lang="en-US" sz="1200">
              <a:latin typeface="+mn-lt"/>
            </a:endParaRPr>
          </a:p>
        </p:txBody>
      </p:sp>
      <p:sp>
        <p:nvSpPr>
          <p:cNvPr id="68624" name="Line 32"/>
          <p:cNvSpPr>
            <a:spLocks noChangeShapeType="1"/>
          </p:cNvSpPr>
          <p:nvPr/>
        </p:nvSpPr>
        <p:spPr bwMode="auto">
          <a:xfrm>
            <a:off x="6269038" y="4800600"/>
            <a:ext cx="2286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algn="ctr"/>
            <a:endParaRPr lang="en-US" sz="1200">
              <a:latin typeface="+mn-lt"/>
            </a:endParaRPr>
          </a:p>
        </p:txBody>
      </p:sp>
      <p:sp>
        <p:nvSpPr>
          <p:cNvPr id="68625" name="Text Box 33"/>
          <p:cNvSpPr txBox="1">
            <a:spLocks noChangeArrowheads="1"/>
          </p:cNvSpPr>
          <p:nvPr/>
        </p:nvSpPr>
        <p:spPr bwMode="auto">
          <a:xfrm>
            <a:off x="6234113" y="3897313"/>
            <a:ext cx="54534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r>
              <a:rPr lang="en-US" sz="1100">
                <a:latin typeface="+mn-lt"/>
              </a:rPr>
              <a:t>Mean</a:t>
            </a:r>
          </a:p>
        </p:txBody>
      </p:sp>
      <p:sp>
        <p:nvSpPr>
          <p:cNvPr id="68626" name="Text Box 34"/>
          <p:cNvSpPr txBox="1">
            <a:spLocks noChangeArrowheads="1"/>
          </p:cNvSpPr>
          <p:nvPr/>
        </p:nvSpPr>
        <p:spPr bwMode="auto">
          <a:xfrm>
            <a:off x="6759575" y="3771900"/>
            <a:ext cx="48282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r>
              <a:rPr lang="en-US" sz="1100">
                <a:latin typeface="+mn-lt"/>
              </a:rPr>
              <a:t>Std.</a:t>
            </a:r>
          </a:p>
          <a:p>
            <a:pPr algn="ctr"/>
            <a:r>
              <a:rPr lang="en-US" sz="1100">
                <a:latin typeface="+mn-lt"/>
              </a:rPr>
              <a:t>Dev.</a:t>
            </a:r>
          </a:p>
        </p:txBody>
      </p:sp>
      <p:sp>
        <p:nvSpPr>
          <p:cNvPr id="68627" name="Text Box 35"/>
          <p:cNvSpPr txBox="1">
            <a:spLocks noChangeArrowheads="1"/>
          </p:cNvSpPr>
          <p:nvPr/>
        </p:nvSpPr>
        <p:spPr bwMode="auto">
          <a:xfrm>
            <a:off x="7205663" y="3848100"/>
            <a:ext cx="48442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r>
              <a:rPr lang="en-US" sz="1100">
                <a:latin typeface="+mn-lt"/>
              </a:rPr>
              <a:t>DPU</a:t>
            </a:r>
          </a:p>
        </p:txBody>
      </p:sp>
      <p:sp>
        <p:nvSpPr>
          <p:cNvPr id="68628" name="Text Box 36"/>
          <p:cNvSpPr txBox="1">
            <a:spLocks noChangeArrowheads="1"/>
          </p:cNvSpPr>
          <p:nvPr/>
        </p:nvSpPr>
        <p:spPr bwMode="auto">
          <a:xfrm>
            <a:off x="7707313" y="3771900"/>
            <a:ext cx="83026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r>
              <a:rPr lang="en-US" sz="1100">
                <a:latin typeface="+mn-lt"/>
              </a:rPr>
              <a:t>Predicted</a:t>
            </a:r>
          </a:p>
          <a:p>
            <a:pPr algn="ctr"/>
            <a:r>
              <a:rPr lang="en-US" sz="1100">
                <a:latin typeface="+mn-lt"/>
              </a:rPr>
              <a:t>Sigma</a:t>
            </a:r>
          </a:p>
        </p:txBody>
      </p:sp>
      <p:sp>
        <p:nvSpPr>
          <p:cNvPr id="68629" name="Text Box 37"/>
          <p:cNvSpPr txBox="1">
            <a:spLocks noChangeArrowheads="1"/>
          </p:cNvSpPr>
          <p:nvPr/>
        </p:nvSpPr>
        <p:spPr bwMode="auto">
          <a:xfrm>
            <a:off x="6048376" y="2743200"/>
            <a:ext cx="21955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r>
              <a:rPr lang="en-US" sz="1800" dirty="0">
                <a:latin typeface="+mn-lt"/>
              </a:rPr>
              <a:t>GAP Analysis and Iteration</a:t>
            </a:r>
          </a:p>
        </p:txBody>
      </p:sp>
      <p:sp>
        <p:nvSpPr>
          <p:cNvPr id="68630" name="Text Box 38"/>
          <p:cNvSpPr txBox="1">
            <a:spLocks noChangeArrowheads="1"/>
          </p:cNvSpPr>
          <p:nvPr/>
        </p:nvSpPr>
        <p:spPr bwMode="auto">
          <a:xfrm>
            <a:off x="3948113" y="5027613"/>
            <a:ext cx="2217737" cy="92333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r>
              <a:rPr lang="en-US" sz="1800" dirty="0">
                <a:latin typeface="+mn-lt"/>
              </a:rPr>
              <a:t>Define Design &amp; Lower Level Requirements</a:t>
            </a:r>
          </a:p>
        </p:txBody>
      </p:sp>
      <p:sp>
        <p:nvSpPr>
          <p:cNvPr id="68631" name="Text Box 39"/>
          <p:cNvSpPr txBox="1">
            <a:spLocks noChangeArrowheads="1"/>
          </p:cNvSpPr>
          <p:nvPr/>
        </p:nvSpPr>
        <p:spPr bwMode="auto">
          <a:xfrm>
            <a:off x="4087813" y="2590800"/>
            <a:ext cx="11001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r>
              <a:rPr lang="en-US" sz="1800">
                <a:latin typeface="+mn-lt"/>
              </a:rPr>
              <a:t>Design</a:t>
            </a:r>
          </a:p>
        </p:txBody>
      </p:sp>
      <p:grpSp>
        <p:nvGrpSpPr>
          <p:cNvPr id="68632" name="Group 40"/>
          <p:cNvGrpSpPr>
            <a:grpSpLocks/>
          </p:cNvGrpSpPr>
          <p:nvPr/>
        </p:nvGrpSpPr>
        <p:grpSpPr bwMode="auto">
          <a:xfrm>
            <a:off x="4225925" y="2743200"/>
            <a:ext cx="1662113" cy="838200"/>
            <a:chOff x="2064" y="3936"/>
            <a:chExt cx="960" cy="384"/>
          </a:xfrm>
        </p:grpSpPr>
        <p:sp>
          <p:nvSpPr>
            <p:cNvPr id="68674" name="Line 41"/>
            <p:cNvSpPr>
              <a:spLocks noChangeShapeType="1"/>
            </p:cNvSpPr>
            <p:nvPr/>
          </p:nvSpPr>
          <p:spPr bwMode="auto">
            <a:xfrm>
              <a:off x="2096" y="4160"/>
              <a:ext cx="38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68675" name="Rectangle 42"/>
            <p:cNvSpPr>
              <a:spLocks noChangeArrowheads="1"/>
            </p:cNvSpPr>
            <p:nvPr/>
          </p:nvSpPr>
          <p:spPr bwMode="auto">
            <a:xfrm>
              <a:off x="2064" y="4080"/>
              <a:ext cx="144" cy="144"/>
            </a:xfrm>
            <a:prstGeom prst="rect">
              <a:avLst/>
            </a:prstGeom>
            <a:solidFill>
              <a:schemeClr val="bg1"/>
            </a:solidFill>
            <a:ln w="9525">
              <a:solidFill>
                <a:srgbClr val="000000"/>
              </a:solidFill>
              <a:miter lim="800000"/>
              <a:headEnd/>
              <a:tailEnd/>
            </a:ln>
          </p:spPr>
          <p:txBody>
            <a:bodyPr wrap="none" anchor="ctr"/>
            <a:lstStyle/>
            <a:p>
              <a:endParaRPr lang="en-US">
                <a:latin typeface="+mn-lt"/>
              </a:endParaRPr>
            </a:p>
          </p:txBody>
        </p:sp>
        <p:sp>
          <p:nvSpPr>
            <p:cNvPr id="68676" name="Rectangle 43"/>
            <p:cNvSpPr>
              <a:spLocks noChangeArrowheads="1"/>
            </p:cNvSpPr>
            <p:nvPr/>
          </p:nvSpPr>
          <p:spPr bwMode="auto">
            <a:xfrm>
              <a:off x="2352" y="4080"/>
              <a:ext cx="144" cy="144"/>
            </a:xfrm>
            <a:prstGeom prst="rect">
              <a:avLst/>
            </a:prstGeom>
            <a:solidFill>
              <a:schemeClr val="bg1"/>
            </a:solidFill>
            <a:ln w="9525">
              <a:solidFill>
                <a:srgbClr val="000000"/>
              </a:solidFill>
              <a:miter lim="800000"/>
              <a:headEnd/>
              <a:tailEnd/>
            </a:ln>
          </p:spPr>
          <p:txBody>
            <a:bodyPr wrap="none" anchor="ctr"/>
            <a:lstStyle/>
            <a:p>
              <a:endParaRPr lang="en-US">
                <a:latin typeface="+mn-lt"/>
              </a:endParaRPr>
            </a:p>
          </p:txBody>
        </p:sp>
        <p:sp>
          <p:nvSpPr>
            <p:cNvPr id="68677" name="Rectangle 44"/>
            <p:cNvSpPr>
              <a:spLocks noChangeArrowheads="1"/>
            </p:cNvSpPr>
            <p:nvPr/>
          </p:nvSpPr>
          <p:spPr bwMode="auto">
            <a:xfrm>
              <a:off x="2640" y="4176"/>
              <a:ext cx="144" cy="144"/>
            </a:xfrm>
            <a:prstGeom prst="rect">
              <a:avLst/>
            </a:prstGeom>
            <a:solidFill>
              <a:schemeClr val="bg1"/>
            </a:solidFill>
            <a:ln w="9525">
              <a:solidFill>
                <a:srgbClr val="000000"/>
              </a:solidFill>
              <a:miter lim="800000"/>
              <a:headEnd/>
              <a:tailEnd/>
            </a:ln>
          </p:spPr>
          <p:txBody>
            <a:bodyPr wrap="none" anchor="ctr"/>
            <a:lstStyle/>
            <a:p>
              <a:endParaRPr lang="en-US">
                <a:latin typeface="+mn-lt"/>
              </a:endParaRPr>
            </a:p>
          </p:txBody>
        </p:sp>
        <p:sp>
          <p:nvSpPr>
            <p:cNvPr id="68678" name="Rectangle 45"/>
            <p:cNvSpPr>
              <a:spLocks noChangeArrowheads="1"/>
            </p:cNvSpPr>
            <p:nvPr/>
          </p:nvSpPr>
          <p:spPr bwMode="auto">
            <a:xfrm>
              <a:off x="2640" y="3936"/>
              <a:ext cx="144" cy="144"/>
            </a:xfrm>
            <a:prstGeom prst="rect">
              <a:avLst/>
            </a:prstGeom>
            <a:solidFill>
              <a:schemeClr val="bg1"/>
            </a:solidFill>
            <a:ln w="9525">
              <a:solidFill>
                <a:srgbClr val="000000"/>
              </a:solidFill>
              <a:miter lim="800000"/>
              <a:headEnd/>
              <a:tailEnd/>
            </a:ln>
          </p:spPr>
          <p:txBody>
            <a:bodyPr wrap="none" anchor="ctr"/>
            <a:lstStyle/>
            <a:p>
              <a:endParaRPr lang="en-US">
                <a:latin typeface="+mn-lt"/>
              </a:endParaRPr>
            </a:p>
          </p:txBody>
        </p:sp>
        <p:sp>
          <p:nvSpPr>
            <p:cNvPr id="68679" name="Rectangle 46"/>
            <p:cNvSpPr>
              <a:spLocks noChangeArrowheads="1"/>
            </p:cNvSpPr>
            <p:nvPr/>
          </p:nvSpPr>
          <p:spPr bwMode="auto">
            <a:xfrm>
              <a:off x="2880" y="4080"/>
              <a:ext cx="144" cy="144"/>
            </a:xfrm>
            <a:prstGeom prst="rect">
              <a:avLst/>
            </a:prstGeom>
            <a:solidFill>
              <a:schemeClr val="bg1"/>
            </a:solidFill>
            <a:ln w="9525">
              <a:solidFill>
                <a:srgbClr val="000000"/>
              </a:solidFill>
              <a:miter lim="800000"/>
              <a:headEnd/>
              <a:tailEnd/>
            </a:ln>
          </p:spPr>
          <p:txBody>
            <a:bodyPr wrap="none" anchor="ctr"/>
            <a:lstStyle/>
            <a:p>
              <a:endParaRPr lang="en-US">
                <a:latin typeface="+mn-lt"/>
              </a:endParaRPr>
            </a:p>
          </p:txBody>
        </p:sp>
        <p:cxnSp>
          <p:nvCxnSpPr>
            <p:cNvPr id="68680" name="AutoShape 47"/>
            <p:cNvCxnSpPr>
              <a:cxnSpLocks noChangeShapeType="1"/>
              <a:stCxn id="68676" idx="3"/>
              <a:endCxn id="68677" idx="1"/>
            </p:cNvCxnSpPr>
            <p:nvPr/>
          </p:nvCxnSpPr>
          <p:spPr bwMode="auto">
            <a:xfrm>
              <a:off x="2496" y="4152"/>
              <a:ext cx="144" cy="96"/>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cxnSp>
          <p:nvCxnSpPr>
            <p:cNvPr id="68681" name="AutoShape 48"/>
            <p:cNvCxnSpPr>
              <a:cxnSpLocks noChangeShapeType="1"/>
              <a:stCxn id="68676" idx="3"/>
              <a:endCxn id="68678" idx="1"/>
            </p:cNvCxnSpPr>
            <p:nvPr/>
          </p:nvCxnSpPr>
          <p:spPr bwMode="auto">
            <a:xfrm flipV="1">
              <a:off x="2496" y="4008"/>
              <a:ext cx="144" cy="144"/>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cxnSp>
          <p:nvCxnSpPr>
            <p:cNvPr id="68682" name="AutoShape 49"/>
            <p:cNvCxnSpPr>
              <a:cxnSpLocks noChangeShapeType="1"/>
              <a:stCxn id="68678" idx="3"/>
              <a:endCxn id="68679" idx="1"/>
            </p:cNvCxnSpPr>
            <p:nvPr/>
          </p:nvCxnSpPr>
          <p:spPr bwMode="auto">
            <a:xfrm>
              <a:off x="2784" y="4008"/>
              <a:ext cx="96" cy="144"/>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cxnSp>
          <p:nvCxnSpPr>
            <p:cNvPr id="68683" name="AutoShape 50"/>
            <p:cNvCxnSpPr>
              <a:cxnSpLocks noChangeShapeType="1"/>
              <a:stCxn id="68677" idx="3"/>
              <a:endCxn id="68679" idx="1"/>
            </p:cNvCxnSpPr>
            <p:nvPr/>
          </p:nvCxnSpPr>
          <p:spPr bwMode="auto">
            <a:xfrm flipV="1">
              <a:off x="2784" y="4152"/>
              <a:ext cx="96" cy="96"/>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grpSp>
      <p:sp>
        <p:nvSpPr>
          <p:cNvPr id="68633" name="Text Box 51"/>
          <p:cNvSpPr txBox="1">
            <a:spLocks noChangeArrowheads="1"/>
          </p:cNvSpPr>
          <p:nvPr/>
        </p:nvSpPr>
        <p:spPr bwMode="auto">
          <a:xfrm>
            <a:off x="3997653" y="3863976"/>
            <a:ext cx="13096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r>
              <a:rPr lang="en-US" sz="1800" dirty="0">
                <a:latin typeface="+mn-lt"/>
              </a:rPr>
              <a:t>Capability Prediction</a:t>
            </a:r>
          </a:p>
        </p:txBody>
      </p:sp>
      <p:grpSp>
        <p:nvGrpSpPr>
          <p:cNvPr id="68634" name="Group 52"/>
          <p:cNvGrpSpPr>
            <a:grpSpLocks/>
          </p:cNvGrpSpPr>
          <p:nvPr/>
        </p:nvGrpSpPr>
        <p:grpSpPr bwMode="auto">
          <a:xfrm>
            <a:off x="5254625" y="3929063"/>
            <a:ext cx="1101725" cy="757237"/>
            <a:chOff x="4272" y="3552"/>
            <a:chExt cx="763" cy="477"/>
          </a:xfrm>
        </p:grpSpPr>
        <p:sp>
          <p:nvSpPr>
            <p:cNvPr id="68664" name="Line 53"/>
            <p:cNvSpPr>
              <a:spLocks noChangeShapeType="1"/>
            </p:cNvSpPr>
            <p:nvPr/>
          </p:nvSpPr>
          <p:spPr bwMode="auto">
            <a:xfrm>
              <a:off x="4320" y="3840"/>
              <a:ext cx="48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68665" name="Rectangle 54"/>
            <p:cNvSpPr>
              <a:spLocks noChangeArrowheads="1"/>
            </p:cNvSpPr>
            <p:nvPr/>
          </p:nvSpPr>
          <p:spPr bwMode="auto">
            <a:xfrm>
              <a:off x="4416" y="3648"/>
              <a:ext cx="48" cy="192"/>
            </a:xfrm>
            <a:prstGeom prst="rect">
              <a:avLst/>
            </a:prstGeom>
            <a:solidFill>
              <a:srgbClr val="FFFFFF"/>
            </a:solidFill>
            <a:ln w="9525">
              <a:solidFill>
                <a:srgbClr val="000000"/>
              </a:solidFill>
              <a:miter lim="800000"/>
              <a:headEnd/>
              <a:tailEnd/>
            </a:ln>
          </p:spPr>
          <p:txBody>
            <a:bodyPr wrap="none" anchor="ctr"/>
            <a:lstStyle/>
            <a:p>
              <a:endParaRPr lang="en-US">
                <a:latin typeface="+mn-lt"/>
              </a:endParaRPr>
            </a:p>
          </p:txBody>
        </p:sp>
        <p:sp>
          <p:nvSpPr>
            <p:cNvPr id="68666" name="Rectangle 55"/>
            <p:cNvSpPr>
              <a:spLocks noChangeArrowheads="1"/>
            </p:cNvSpPr>
            <p:nvPr/>
          </p:nvSpPr>
          <p:spPr bwMode="auto">
            <a:xfrm>
              <a:off x="4464" y="3552"/>
              <a:ext cx="48" cy="288"/>
            </a:xfrm>
            <a:prstGeom prst="rect">
              <a:avLst/>
            </a:prstGeom>
            <a:solidFill>
              <a:srgbClr val="FFFFFF"/>
            </a:solidFill>
            <a:ln w="9525">
              <a:solidFill>
                <a:srgbClr val="000000"/>
              </a:solidFill>
              <a:miter lim="800000"/>
              <a:headEnd/>
              <a:tailEnd/>
            </a:ln>
          </p:spPr>
          <p:txBody>
            <a:bodyPr wrap="none" anchor="ctr"/>
            <a:lstStyle/>
            <a:p>
              <a:endParaRPr lang="en-US">
                <a:latin typeface="+mn-lt"/>
              </a:endParaRPr>
            </a:p>
          </p:txBody>
        </p:sp>
        <p:sp>
          <p:nvSpPr>
            <p:cNvPr id="68667" name="Rectangle 56"/>
            <p:cNvSpPr>
              <a:spLocks noChangeArrowheads="1"/>
            </p:cNvSpPr>
            <p:nvPr/>
          </p:nvSpPr>
          <p:spPr bwMode="auto">
            <a:xfrm>
              <a:off x="4368" y="3744"/>
              <a:ext cx="48" cy="96"/>
            </a:xfrm>
            <a:prstGeom prst="rect">
              <a:avLst/>
            </a:prstGeom>
            <a:solidFill>
              <a:srgbClr val="FFFFFF"/>
            </a:solidFill>
            <a:ln w="9525">
              <a:solidFill>
                <a:srgbClr val="000000"/>
              </a:solidFill>
              <a:miter lim="800000"/>
              <a:headEnd/>
              <a:tailEnd/>
            </a:ln>
          </p:spPr>
          <p:txBody>
            <a:bodyPr wrap="none" anchor="ctr"/>
            <a:lstStyle/>
            <a:p>
              <a:endParaRPr lang="en-US">
                <a:latin typeface="+mn-lt"/>
              </a:endParaRPr>
            </a:p>
          </p:txBody>
        </p:sp>
        <p:sp>
          <p:nvSpPr>
            <p:cNvPr id="68668" name="Rectangle 57"/>
            <p:cNvSpPr>
              <a:spLocks noChangeArrowheads="1"/>
            </p:cNvSpPr>
            <p:nvPr/>
          </p:nvSpPr>
          <p:spPr bwMode="auto">
            <a:xfrm>
              <a:off x="4512" y="3648"/>
              <a:ext cx="48" cy="192"/>
            </a:xfrm>
            <a:prstGeom prst="rect">
              <a:avLst/>
            </a:prstGeom>
            <a:solidFill>
              <a:srgbClr val="FFFFFF"/>
            </a:solidFill>
            <a:ln w="9525">
              <a:solidFill>
                <a:srgbClr val="000000"/>
              </a:solidFill>
              <a:miter lim="800000"/>
              <a:headEnd/>
              <a:tailEnd/>
            </a:ln>
          </p:spPr>
          <p:txBody>
            <a:bodyPr wrap="none" anchor="ctr"/>
            <a:lstStyle/>
            <a:p>
              <a:endParaRPr lang="en-US">
                <a:latin typeface="+mn-lt"/>
              </a:endParaRPr>
            </a:p>
          </p:txBody>
        </p:sp>
        <p:sp>
          <p:nvSpPr>
            <p:cNvPr id="68669" name="Rectangle 58"/>
            <p:cNvSpPr>
              <a:spLocks noChangeArrowheads="1"/>
            </p:cNvSpPr>
            <p:nvPr/>
          </p:nvSpPr>
          <p:spPr bwMode="auto">
            <a:xfrm>
              <a:off x="4560" y="3696"/>
              <a:ext cx="48" cy="144"/>
            </a:xfrm>
            <a:prstGeom prst="rect">
              <a:avLst/>
            </a:prstGeom>
            <a:solidFill>
              <a:srgbClr val="FFFFFF"/>
            </a:solidFill>
            <a:ln w="9525">
              <a:solidFill>
                <a:srgbClr val="000000"/>
              </a:solidFill>
              <a:miter lim="800000"/>
              <a:headEnd/>
              <a:tailEnd/>
            </a:ln>
          </p:spPr>
          <p:txBody>
            <a:bodyPr wrap="none" anchor="ctr"/>
            <a:lstStyle/>
            <a:p>
              <a:endParaRPr lang="en-US">
                <a:latin typeface="+mn-lt"/>
              </a:endParaRPr>
            </a:p>
          </p:txBody>
        </p:sp>
        <p:sp>
          <p:nvSpPr>
            <p:cNvPr id="68670" name="Rectangle 59"/>
            <p:cNvSpPr>
              <a:spLocks noChangeArrowheads="1"/>
            </p:cNvSpPr>
            <p:nvPr/>
          </p:nvSpPr>
          <p:spPr bwMode="auto">
            <a:xfrm>
              <a:off x="4608" y="3744"/>
              <a:ext cx="48" cy="96"/>
            </a:xfrm>
            <a:prstGeom prst="rect">
              <a:avLst/>
            </a:prstGeom>
            <a:solidFill>
              <a:srgbClr val="FFFFFF"/>
            </a:solidFill>
            <a:ln w="9525">
              <a:solidFill>
                <a:srgbClr val="000000"/>
              </a:solidFill>
              <a:miter lim="800000"/>
              <a:headEnd/>
              <a:tailEnd/>
            </a:ln>
          </p:spPr>
          <p:txBody>
            <a:bodyPr wrap="none" anchor="ctr"/>
            <a:lstStyle/>
            <a:p>
              <a:endParaRPr lang="en-US">
                <a:latin typeface="+mn-lt"/>
              </a:endParaRPr>
            </a:p>
          </p:txBody>
        </p:sp>
        <p:sp>
          <p:nvSpPr>
            <p:cNvPr id="68671" name="Rectangle 60"/>
            <p:cNvSpPr>
              <a:spLocks noChangeArrowheads="1"/>
            </p:cNvSpPr>
            <p:nvPr/>
          </p:nvSpPr>
          <p:spPr bwMode="auto">
            <a:xfrm>
              <a:off x="4656" y="3792"/>
              <a:ext cx="48" cy="48"/>
            </a:xfrm>
            <a:prstGeom prst="rect">
              <a:avLst/>
            </a:prstGeom>
            <a:solidFill>
              <a:srgbClr val="FFFFFF"/>
            </a:solidFill>
            <a:ln w="9525">
              <a:solidFill>
                <a:srgbClr val="000000"/>
              </a:solidFill>
              <a:miter lim="800000"/>
              <a:headEnd/>
              <a:tailEnd/>
            </a:ln>
          </p:spPr>
          <p:txBody>
            <a:bodyPr wrap="none" anchor="ctr"/>
            <a:lstStyle/>
            <a:p>
              <a:endParaRPr lang="en-US">
                <a:latin typeface="+mn-lt"/>
              </a:endParaRPr>
            </a:p>
          </p:txBody>
        </p:sp>
        <p:sp>
          <p:nvSpPr>
            <p:cNvPr id="68672" name="Line 61"/>
            <p:cNvSpPr>
              <a:spLocks noChangeShapeType="1"/>
            </p:cNvSpPr>
            <p:nvPr/>
          </p:nvSpPr>
          <p:spPr bwMode="auto">
            <a:xfrm>
              <a:off x="4592" y="3592"/>
              <a:ext cx="0" cy="2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68673" name="Text Box 62"/>
            <p:cNvSpPr txBox="1">
              <a:spLocks noChangeArrowheads="1"/>
            </p:cNvSpPr>
            <p:nvPr/>
          </p:nvSpPr>
          <p:spPr bwMode="auto">
            <a:xfrm>
              <a:off x="4272" y="3856"/>
              <a:ext cx="763"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r>
                <a:rPr lang="en-US" sz="1200">
                  <a:latin typeface="+mn-lt"/>
                </a:rPr>
                <a:t>USL</a:t>
              </a:r>
            </a:p>
          </p:txBody>
        </p:sp>
      </p:grpSp>
      <p:sp>
        <p:nvSpPr>
          <p:cNvPr id="68635" name="Text Box 82"/>
          <p:cNvSpPr txBox="1">
            <a:spLocks noChangeArrowheads="1"/>
          </p:cNvSpPr>
          <p:nvPr/>
        </p:nvSpPr>
        <p:spPr bwMode="auto">
          <a:xfrm>
            <a:off x="5837238" y="998538"/>
            <a:ext cx="17235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l"/>
            <a:r>
              <a:rPr lang="en-US" sz="1800" dirty="0">
                <a:latin typeface="+mn-lt"/>
              </a:rPr>
              <a:t>Requirements</a:t>
            </a:r>
          </a:p>
        </p:txBody>
      </p:sp>
      <p:sp>
        <p:nvSpPr>
          <p:cNvPr id="68636" name="Text Box 83"/>
          <p:cNvSpPr txBox="1">
            <a:spLocks noChangeArrowheads="1"/>
          </p:cNvSpPr>
          <p:nvPr/>
        </p:nvSpPr>
        <p:spPr bwMode="auto">
          <a:xfrm>
            <a:off x="6389688" y="3452813"/>
            <a:ext cx="214674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l"/>
            <a:r>
              <a:rPr lang="en-US" sz="1800" dirty="0">
                <a:latin typeface="+mn-lt"/>
              </a:rPr>
              <a:t>Design Prediction</a:t>
            </a:r>
          </a:p>
        </p:txBody>
      </p:sp>
      <p:sp>
        <p:nvSpPr>
          <p:cNvPr id="68637" name="Text Box 113"/>
          <p:cNvSpPr txBox="1">
            <a:spLocks noChangeArrowheads="1"/>
          </p:cNvSpPr>
          <p:nvPr/>
        </p:nvSpPr>
        <p:spPr bwMode="auto">
          <a:xfrm>
            <a:off x="3722685" y="977900"/>
            <a:ext cx="173189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r>
              <a:rPr lang="en-US" sz="1800" dirty="0">
                <a:latin typeface="+mn-lt"/>
              </a:rPr>
              <a:t>VOC – CTQs</a:t>
            </a:r>
          </a:p>
        </p:txBody>
      </p:sp>
      <p:sp>
        <p:nvSpPr>
          <p:cNvPr id="68638" name="AutoShape 114"/>
          <p:cNvSpPr>
            <a:spLocks noChangeArrowheads="1"/>
          </p:cNvSpPr>
          <p:nvPr/>
        </p:nvSpPr>
        <p:spPr bwMode="auto">
          <a:xfrm>
            <a:off x="5126038" y="1752600"/>
            <a:ext cx="485775" cy="457200"/>
          </a:xfrm>
          <a:prstGeom prst="rightArrow">
            <a:avLst>
              <a:gd name="adj1" fmla="val 50000"/>
              <a:gd name="adj2" fmla="val 26563"/>
            </a:avLst>
          </a:prstGeom>
          <a:solidFill>
            <a:srgbClr val="EAEAEA"/>
          </a:solidFill>
          <a:ln w="12700">
            <a:solidFill>
              <a:schemeClr val="tx1"/>
            </a:solidFill>
            <a:miter lim="800000"/>
            <a:headEnd/>
            <a:tailEnd/>
          </a:ln>
        </p:spPr>
        <p:txBody>
          <a:bodyPr wrap="none" anchor="ctr"/>
          <a:lstStyle/>
          <a:p>
            <a:endParaRPr lang="en-US">
              <a:latin typeface="+mn-lt"/>
            </a:endParaRPr>
          </a:p>
        </p:txBody>
      </p:sp>
      <p:sp>
        <p:nvSpPr>
          <p:cNvPr id="68639" name="AutoShape 115"/>
          <p:cNvSpPr>
            <a:spLocks noChangeArrowheads="1"/>
          </p:cNvSpPr>
          <p:nvPr/>
        </p:nvSpPr>
        <p:spPr bwMode="auto">
          <a:xfrm>
            <a:off x="3505200" y="1905000"/>
            <a:ext cx="485775" cy="1066800"/>
          </a:xfrm>
          <a:prstGeom prst="curvedRightArrow">
            <a:avLst>
              <a:gd name="adj1" fmla="val 43922"/>
              <a:gd name="adj2" fmla="val 87843"/>
              <a:gd name="adj3" fmla="val 33333"/>
            </a:avLst>
          </a:prstGeom>
          <a:solidFill>
            <a:schemeClr val="accent2"/>
          </a:solidFill>
          <a:ln w="25400">
            <a:solidFill>
              <a:schemeClr val="tx1"/>
            </a:solidFill>
            <a:miter lim="800000"/>
            <a:headEnd/>
            <a:tailEnd/>
          </a:ln>
        </p:spPr>
        <p:txBody>
          <a:bodyPr wrap="none" anchor="ctr"/>
          <a:lstStyle/>
          <a:p>
            <a:endParaRPr lang="en-US">
              <a:latin typeface="+mn-lt"/>
            </a:endParaRPr>
          </a:p>
        </p:txBody>
      </p:sp>
      <p:sp>
        <p:nvSpPr>
          <p:cNvPr id="68640" name="AutoShape 116"/>
          <p:cNvSpPr>
            <a:spLocks noChangeArrowheads="1"/>
          </p:cNvSpPr>
          <p:nvPr/>
        </p:nvSpPr>
        <p:spPr bwMode="auto">
          <a:xfrm>
            <a:off x="3532188" y="3200400"/>
            <a:ext cx="485775" cy="1066800"/>
          </a:xfrm>
          <a:prstGeom prst="curvedRightArrow">
            <a:avLst>
              <a:gd name="adj1" fmla="val 43922"/>
              <a:gd name="adj2" fmla="val 87843"/>
              <a:gd name="adj3" fmla="val 33333"/>
            </a:avLst>
          </a:prstGeom>
          <a:solidFill>
            <a:schemeClr val="accent2"/>
          </a:solidFill>
          <a:ln w="25400">
            <a:solidFill>
              <a:schemeClr val="tx1"/>
            </a:solidFill>
            <a:miter lim="800000"/>
            <a:headEnd/>
            <a:tailEnd/>
          </a:ln>
        </p:spPr>
        <p:txBody>
          <a:bodyPr wrap="none" anchor="ctr"/>
          <a:lstStyle/>
          <a:p>
            <a:endParaRPr lang="en-US">
              <a:latin typeface="+mn-lt"/>
            </a:endParaRPr>
          </a:p>
        </p:txBody>
      </p:sp>
      <p:sp>
        <p:nvSpPr>
          <p:cNvPr id="68641" name="AutoShape 117"/>
          <p:cNvSpPr>
            <a:spLocks noChangeArrowheads="1"/>
          </p:cNvSpPr>
          <p:nvPr/>
        </p:nvSpPr>
        <p:spPr bwMode="auto">
          <a:xfrm rot="-6844042">
            <a:off x="6115050" y="4808538"/>
            <a:ext cx="376238" cy="969962"/>
          </a:xfrm>
          <a:prstGeom prst="upArrow">
            <a:avLst>
              <a:gd name="adj1" fmla="val 50000"/>
              <a:gd name="adj2" fmla="val 64451"/>
            </a:avLst>
          </a:prstGeom>
          <a:solidFill>
            <a:srgbClr val="0033CC"/>
          </a:solidFill>
          <a:ln w="9525">
            <a:solidFill>
              <a:srgbClr val="000000"/>
            </a:solidFill>
            <a:miter lim="800000"/>
            <a:headEnd/>
            <a:tailEnd/>
          </a:ln>
        </p:spPr>
        <p:txBody>
          <a:bodyPr wrap="none" anchor="ctr"/>
          <a:lstStyle/>
          <a:p>
            <a:endParaRPr lang="en-US">
              <a:latin typeface="+mn-lt"/>
            </a:endParaRPr>
          </a:p>
        </p:txBody>
      </p:sp>
      <p:sp>
        <p:nvSpPr>
          <p:cNvPr id="68642" name="AutoShape 118"/>
          <p:cNvSpPr>
            <a:spLocks noChangeArrowheads="1"/>
          </p:cNvSpPr>
          <p:nvPr/>
        </p:nvSpPr>
        <p:spPr bwMode="auto">
          <a:xfrm rot="-970344" flipH="1" flipV="1">
            <a:off x="8201025" y="1981200"/>
            <a:ext cx="485775" cy="1752600"/>
          </a:xfrm>
          <a:prstGeom prst="curvedRightArrow">
            <a:avLst>
              <a:gd name="adj1" fmla="val 72157"/>
              <a:gd name="adj2" fmla="val 144314"/>
              <a:gd name="adj3" fmla="val 38097"/>
            </a:avLst>
          </a:prstGeom>
          <a:solidFill>
            <a:schemeClr val="accent2"/>
          </a:solidFill>
          <a:ln w="25400">
            <a:solidFill>
              <a:schemeClr val="tx1"/>
            </a:solidFill>
            <a:miter lim="800000"/>
            <a:headEnd/>
            <a:tailEnd/>
          </a:ln>
        </p:spPr>
        <p:txBody>
          <a:bodyPr wrap="none" anchor="ctr"/>
          <a:lstStyle/>
          <a:p>
            <a:endParaRPr lang="en-US">
              <a:latin typeface="+mn-lt"/>
            </a:endParaRPr>
          </a:p>
        </p:txBody>
      </p:sp>
      <p:grpSp>
        <p:nvGrpSpPr>
          <p:cNvPr id="68643" name="Group 161"/>
          <p:cNvGrpSpPr>
            <a:grpSpLocks/>
          </p:cNvGrpSpPr>
          <p:nvPr/>
        </p:nvGrpSpPr>
        <p:grpSpPr bwMode="auto">
          <a:xfrm>
            <a:off x="685800" y="1219200"/>
            <a:ext cx="2492375" cy="4430713"/>
            <a:chOff x="432" y="768"/>
            <a:chExt cx="1570" cy="2791"/>
          </a:xfrm>
        </p:grpSpPr>
        <p:sp>
          <p:nvSpPr>
            <p:cNvPr id="68644" name="Text Box 141"/>
            <p:cNvSpPr txBox="1">
              <a:spLocks noChangeArrowheads="1"/>
            </p:cNvSpPr>
            <p:nvPr/>
          </p:nvSpPr>
          <p:spPr bwMode="auto">
            <a:xfrm>
              <a:off x="607" y="768"/>
              <a:ext cx="1075"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spcBef>
                  <a:spcPct val="30000"/>
                </a:spcBef>
              </a:pPr>
              <a:r>
                <a:rPr lang="en-US" sz="1600">
                  <a:latin typeface="+mn-lt"/>
                </a:rPr>
                <a:t>Design Process</a:t>
              </a:r>
            </a:p>
          </p:txBody>
        </p:sp>
        <p:sp>
          <p:nvSpPr>
            <p:cNvPr id="68645" name="Rectangle 142"/>
            <p:cNvSpPr>
              <a:spLocks noChangeArrowheads="1"/>
            </p:cNvSpPr>
            <p:nvPr/>
          </p:nvSpPr>
          <p:spPr bwMode="auto">
            <a:xfrm>
              <a:off x="519" y="1008"/>
              <a:ext cx="1091" cy="384"/>
            </a:xfrm>
            <a:prstGeom prst="rect">
              <a:avLst/>
            </a:prstGeom>
            <a:solidFill>
              <a:srgbClr val="99FF66"/>
            </a:solidFill>
            <a:ln w="9525">
              <a:solidFill>
                <a:schemeClr val="tx2"/>
              </a:solidFill>
              <a:miter lim="800000"/>
              <a:headEnd/>
              <a:tailEnd/>
            </a:ln>
          </p:spPr>
          <p:txBody>
            <a:bodyPr wrap="none" anchor="ctr"/>
            <a:lstStyle/>
            <a:p>
              <a:pPr algn="ctr"/>
              <a:endParaRPr lang="en-US">
                <a:latin typeface="+mn-lt"/>
              </a:endParaRPr>
            </a:p>
          </p:txBody>
        </p:sp>
        <p:sp>
          <p:nvSpPr>
            <p:cNvPr id="68646" name="Rectangle 143"/>
            <p:cNvSpPr>
              <a:spLocks noChangeArrowheads="1"/>
            </p:cNvSpPr>
            <p:nvPr/>
          </p:nvSpPr>
          <p:spPr bwMode="auto">
            <a:xfrm>
              <a:off x="519" y="1584"/>
              <a:ext cx="1091" cy="384"/>
            </a:xfrm>
            <a:prstGeom prst="rect">
              <a:avLst/>
            </a:prstGeom>
            <a:solidFill>
              <a:srgbClr val="99FF66"/>
            </a:solidFill>
            <a:ln w="9525">
              <a:solidFill>
                <a:schemeClr val="tx2"/>
              </a:solidFill>
              <a:miter lim="800000"/>
              <a:headEnd/>
              <a:tailEnd/>
            </a:ln>
          </p:spPr>
          <p:txBody>
            <a:bodyPr wrap="none" anchor="ctr"/>
            <a:lstStyle/>
            <a:p>
              <a:pPr algn="ctr"/>
              <a:endParaRPr lang="en-US">
                <a:latin typeface="+mn-lt"/>
              </a:endParaRPr>
            </a:p>
          </p:txBody>
        </p:sp>
        <p:sp>
          <p:nvSpPr>
            <p:cNvPr id="68647" name="Rectangle 144"/>
            <p:cNvSpPr>
              <a:spLocks noChangeArrowheads="1"/>
            </p:cNvSpPr>
            <p:nvPr/>
          </p:nvSpPr>
          <p:spPr bwMode="auto">
            <a:xfrm>
              <a:off x="563" y="2832"/>
              <a:ext cx="1091" cy="384"/>
            </a:xfrm>
            <a:prstGeom prst="rect">
              <a:avLst/>
            </a:prstGeom>
            <a:solidFill>
              <a:srgbClr val="99FF66"/>
            </a:solidFill>
            <a:ln w="9525">
              <a:solidFill>
                <a:schemeClr val="tx2"/>
              </a:solidFill>
              <a:miter lim="800000"/>
              <a:headEnd/>
              <a:tailEnd/>
            </a:ln>
          </p:spPr>
          <p:txBody>
            <a:bodyPr wrap="none" anchor="ctr"/>
            <a:lstStyle/>
            <a:p>
              <a:pPr algn="ctr"/>
              <a:endParaRPr lang="en-US">
                <a:latin typeface="+mn-lt"/>
              </a:endParaRPr>
            </a:p>
          </p:txBody>
        </p:sp>
        <p:sp>
          <p:nvSpPr>
            <p:cNvPr id="68648" name="AutoShape 145"/>
            <p:cNvSpPr>
              <a:spLocks noChangeArrowheads="1"/>
            </p:cNvSpPr>
            <p:nvPr/>
          </p:nvSpPr>
          <p:spPr bwMode="auto">
            <a:xfrm>
              <a:off x="519" y="2112"/>
              <a:ext cx="1135" cy="576"/>
            </a:xfrm>
            <a:prstGeom prst="diamond">
              <a:avLst/>
            </a:prstGeom>
            <a:solidFill>
              <a:srgbClr val="99FF66"/>
            </a:solidFill>
            <a:ln w="9525">
              <a:solidFill>
                <a:schemeClr val="tx2"/>
              </a:solidFill>
              <a:miter lim="800000"/>
              <a:headEnd/>
              <a:tailEnd/>
            </a:ln>
          </p:spPr>
          <p:txBody>
            <a:bodyPr wrap="none" anchor="ctr"/>
            <a:lstStyle/>
            <a:p>
              <a:pPr algn="ctr"/>
              <a:endParaRPr lang="en-US">
                <a:latin typeface="+mn-lt"/>
              </a:endParaRPr>
            </a:p>
          </p:txBody>
        </p:sp>
        <p:sp>
          <p:nvSpPr>
            <p:cNvPr id="68649" name="Text Box 146"/>
            <p:cNvSpPr txBox="1">
              <a:spLocks noChangeArrowheads="1"/>
            </p:cNvSpPr>
            <p:nvPr/>
          </p:nvSpPr>
          <p:spPr bwMode="auto">
            <a:xfrm>
              <a:off x="563" y="1032"/>
              <a:ext cx="1004"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spcBef>
                  <a:spcPct val="50000"/>
                </a:spcBef>
              </a:pPr>
              <a:r>
                <a:rPr lang="en-US" sz="1400">
                  <a:latin typeface="+mn-lt"/>
                </a:rPr>
                <a:t>Define Requirements</a:t>
              </a:r>
              <a:endParaRPr lang="en-US" sz="1200" b="0">
                <a:latin typeface="+mn-lt"/>
              </a:endParaRPr>
            </a:p>
          </p:txBody>
        </p:sp>
        <p:sp>
          <p:nvSpPr>
            <p:cNvPr id="68650" name="Text Box 147"/>
            <p:cNvSpPr txBox="1">
              <a:spLocks noChangeArrowheads="1"/>
            </p:cNvSpPr>
            <p:nvPr/>
          </p:nvSpPr>
          <p:spPr bwMode="auto">
            <a:xfrm>
              <a:off x="563" y="1680"/>
              <a:ext cx="100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spcBef>
                  <a:spcPct val="50000"/>
                </a:spcBef>
              </a:pPr>
              <a:r>
                <a:rPr lang="en-US" sz="1400">
                  <a:latin typeface="+mn-lt"/>
                </a:rPr>
                <a:t>Develop Design</a:t>
              </a:r>
              <a:endParaRPr lang="en-US" sz="1200" b="0">
                <a:latin typeface="+mn-lt"/>
              </a:endParaRPr>
            </a:p>
          </p:txBody>
        </p:sp>
        <p:sp>
          <p:nvSpPr>
            <p:cNvPr id="68651" name="Text Box 148"/>
            <p:cNvSpPr txBox="1">
              <a:spLocks noChangeArrowheads="1"/>
            </p:cNvSpPr>
            <p:nvPr/>
          </p:nvSpPr>
          <p:spPr bwMode="auto">
            <a:xfrm>
              <a:off x="548" y="2842"/>
              <a:ext cx="1091"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spcBef>
                  <a:spcPct val="50000"/>
                </a:spcBef>
              </a:pPr>
              <a:r>
                <a:rPr lang="en-US" sz="1400">
                  <a:latin typeface="+mn-lt"/>
                </a:rPr>
                <a:t>Develop More Details</a:t>
              </a:r>
              <a:endParaRPr lang="en-US" sz="1200" b="0">
                <a:latin typeface="+mn-lt"/>
              </a:endParaRPr>
            </a:p>
          </p:txBody>
        </p:sp>
        <p:sp>
          <p:nvSpPr>
            <p:cNvPr id="68652" name="Text Box 149"/>
            <p:cNvSpPr txBox="1">
              <a:spLocks noChangeArrowheads="1"/>
            </p:cNvSpPr>
            <p:nvPr/>
          </p:nvSpPr>
          <p:spPr bwMode="auto">
            <a:xfrm>
              <a:off x="577" y="2208"/>
              <a:ext cx="1004"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spcBef>
                  <a:spcPct val="50000"/>
                </a:spcBef>
              </a:pPr>
              <a:r>
                <a:rPr lang="en-US" sz="1400">
                  <a:latin typeface="+mn-lt"/>
                </a:rPr>
                <a:t>Assess Capability</a:t>
              </a:r>
              <a:endParaRPr lang="en-US" sz="1200" b="0">
                <a:latin typeface="+mn-lt"/>
              </a:endParaRPr>
            </a:p>
          </p:txBody>
        </p:sp>
        <p:sp>
          <p:nvSpPr>
            <p:cNvPr id="68653" name="Line 150"/>
            <p:cNvSpPr>
              <a:spLocks noChangeShapeType="1"/>
            </p:cNvSpPr>
            <p:nvPr/>
          </p:nvSpPr>
          <p:spPr bwMode="auto">
            <a:xfrm>
              <a:off x="1087" y="1392"/>
              <a:ext cx="0" cy="192"/>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endParaRPr lang="en-US">
                <a:latin typeface="+mn-lt"/>
              </a:endParaRPr>
            </a:p>
          </p:txBody>
        </p:sp>
        <p:sp>
          <p:nvSpPr>
            <p:cNvPr id="68654" name="Line 151"/>
            <p:cNvSpPr>
              <a:spLocks noChangeShapeType="1"/>
            </p:cNvSpPr>
            <p:nvPr/>
          </p:nvSpPr>
          <p:spPr bwMode="auto">
            <a:xfrm>
              <a:off x="1087" y="1968"/>
              <a:ext cx="0" cy="144"/>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endParaRPr lang="en-US">
                <a:latin typeface="+mn-lt"/>
              </a:endParaRPr>
            </a:p>
          </p:txBody>
        </p:sp>
        <p:sp>
          <p:nvSpPr>
            <p:cNvPr id="68655" name="Line 152"/>
            <p:cNvSpPr>
              <a:spLocks noChangeShapeType="1"/>
            </p:cNvSpPr>
            <p:nvPr/>
          </p:nvSpPr>
          <p:spPr bwMode="auto">
            <a:xfrm>
              <a:off x="1087" y="2688"/>
              <a:ext cx="0" cy="144"/>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endParaRPr lang="en-US">
                <a:latin typeface="+mn-lt"/>
              </a:endParaRPr>
            </a:p>
          </p:txBody>
        </p:sp>
        <p:cxnSp>
          <p:nvCxnSpPr>
            <p:cNvPr id="68656" name="AutoShape 153"/>
            <p:cNvCxnSpPr>
              <a:cxnSpLocks noChangeShapeType="1"/>
              <a:stCxn id="68646" idx="3"/>
              <a:endCxn id="68645" idx="3"/>
            </p:cNvCxnSpPr>
            <p:nvPr/>
          </p:nvCxnSpPr>
          <p:spPr bwMode="auto">
            <a:xfrm flipV="1">
              <a:off x="1610" y="1200"/>
              <a:ext cx="1" cy="576"/>
            </a:xfrm>
            <a:prstGeom prst="bentConnector3">
              <a:avLst>
                <a:gd name="adj1" fmla="val 14400005"/>
              </a:avLst>
            </a:prstGeom>
            <a:noFill/>
            <a:ln w="9525">
              <a:solidFill>
                <a:schemeClr val="tx2"/>
              </a:solidFill>
              <a:miter lim="800000"/>
              <a:headEnd/>
              <a:tailEnd type="triangle" w="med" len="med"/>
            </a:ln>
            <a:extLst>
              <a:ext uri="{909E8E84-426E-40DD-AFC4-6F175D3DCCD1}">
                <a14:hiddenFill xmlns:a14="http://schemas.microsoft.com/office/drawing/2010/main">
                  <a:noFill/>
                </a14:hiddenFill>
              </a:ext>
            </a:extLst>
          </p:spPr>
        </p:cxnSp>
        <p:cxnSp>
          <p:nvCxnSpPr>
            <p:cNvPr id="68657" name="AutoShape 154"/>
            <p:cNvCxnSpPr>
              <a:cxnSpLocks noChangeShapeType="1"/>
              <a:stCxn id="68648" idx="3"/>
              <a:endCxn id="68646" idx="3"/>
            </p:cNvCxnSpPr>
            <p:nvPr/>
          </p:nvCxnSpPr>
          <p:spPr bwMode="auto">
            <a:xfrm flipH="1" flipV="1">
              <a:off x="1610" y="1776"/>
              <a:ext cx="44" cy="624"/>
            </a:xfrm>
            <a:prstGeom prst="bentConnector3">
              <a:avLst>
                <a:gd name="adj1" fmla="val -325000"/>
              </a:avLst>
            </a:prstGeom>
            <a:noFill/>
            <a:ln w="9525">
              <a:solidFill>
                <a:schemeClr val="tx2"/>
              </a:solidFill>
              <a:miter lim="800000"/>
              <a:headEnd/>
              <a:tailEnd type="triangle" w="med" len="med"/>
            </a:ln>
            <a:extLst>
              <a:ext uri="{909E8E84-426E-40DD-AFC4-6F175D3DCCD1}">
                <a14:hiddenFill xmlns:a14="http://schemas.microsoft.com/office/drawing/2010/main">
                  <a:noFill/>
                </a14:hiddenFill>
              </a:ext>
            </a:extLst>
          </p:spPr>
        </p:cxnSp>
        <p:sp>
          <p:nvSpPr>
            <p:cNvPr id="68658" name="Text Box 155"/>
            <p:cNvSpPr txBox="1">
              <a:spLocks noChangeArrowheads="1"/>
            </p:cNvSpPr>
            <p:nvPr/>
          </p:nvSpPr>
          <p:spPr bwMode="auto">
            <a:xfrm>
              <a:off x="1699" y="2400"/>
              <a:ext cx="30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spcBef>
                  <a:spcPct val="30000"/>
                </a:spcBef>
              </a:pPr>
              <a:r>
                <a:rPr lang="en-US" sz="1200">
                  <a:latin typeface="+mn-lt"/>
                </a:rPr>
                <a:t>Not </a:t>
              </a:r>
              <a:br>
                <a:rPr lang="en-US" sz="1200">
                  <a:latin typeface="+mn-lt"/>
                </a:rPr>
              </a:br>
              <a:r>
                <a:rPr lang="en-US" sz="1200">
                  <a:latin typeface="+mn-lt"/>
                </a:rPr>
                <a:t>OK</a:t>
              </a:r>
              <a:endParaRPr lang="en-US" sz="1200" b="0">
                <a:latin typeface="+mn-lt"/>
              </a:endParaRPr>
            </a:p>
          </p:txBody>
        </p:sp>
        <p:sp>
          <p:nvSpPr>
            <p:cNvPr id="68659" name="Line 156"/>
            <p:cNvSpPr>
              <a:spLocks noChangeShapeType="1"/>
            </p:cNvSpPr>
            <p:nvPr/>
          </p:nvSpPr>
          <p:spPr bwMode="auto">
            <a:xfrm>
              <a:off x="432" y="3312"/>
              <a:ext cx="1484" cy="0"/>
            </a:xfrm>
            <a:prstGeom prst="line">
              <a:avLst/>
            </a:prstGeom>
            <a:noFill/>
            <a:ln w="9525">
              <a:solidFill>
                <a:schemeClr val="tx2"/>
              </a:solidFill>
              <a:prstDash val="dash"/>
              <a:round/>
              <a:headEnd/>
              <a:tailEnd/>
            </a:ln>
            <a:extLst>
              <a:ext uri="{909E8E84-426E-40DD-AFC4-6F175D3DCCD1}">
                <a14:hiddenFill xmlns:a14="http://schemas.microsoft.com/office/drawing/2010/main">
                  <a:noFill/>
                </a14:hiddenFill>
              </a:ext>
            </a:extLst>
          </p:spPr>
          <p:txBody>
            <a:bodyPr wrap="none" anchor="ctr"/>
            <a:lstStyle/>
            <a:p>
              <a:pPr algn="ctr"/>
              <a:endParaRPr lang="en-US">
                <a:latin typeface="+mn-lt"/>
              </a:endParaRPr>
            </a:p>
          </p:txBody>
        </p:sp>
        <p:sp>
          <p:nvSpPr>
            <p:cNvPr id="68660" name="Text Box 157"/>
            <p:cNvSpPr txBox="1">
              <a:spLocks noChangeArrowheads="1"/>
            </p:cNvSpPr>
            <p:nvPr/>
          </p:nvSpPr>
          <p:spPr bwMode="auto">
            <a:xfrm>
              <a:off x="650" y="3367"/>
              <a:ext cx="94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spcBef>
                  <a:spcPct val="30000"/>
                </a:spcBef>
              </a:pPr>
              <a:r>
                <a:rPr lang="en-US" sz="1400">
                  <a:latin typeface="+mn-lt"/>
                </a:rPr>
                <a:t>(To Production)</a:t>
              </a:r>
            </a:p>
          </p:txBody>
        </p:sp>
        <p:sp>
          <p:nvSpPr>
            <p:cNvPr id="68661" name="Line 158"/>
            <p:cNvSpPr>
              <a:spLocks noChangeShapeType="1"/>
            </p:cNvSpPr>
            <p:nvPr/>
          </p:nvSpPr>
          <p:spPr bwMode="auto">
            <a:xfrm>
              <a:off x="1087" y="3216"/>
              <a:ext cx="0" cy="144"/>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endParaRPr lang="en-US">
                <a:latin typeface="+mn-lt"/>
              </a:endParaRPr>
            </a:p>
          </p:txBody>
        </p:sp>
        <p:sp>
          <p:nvSpPr>
            <p:cNvPr id="68662" name="Text Box 159"/>
            <p:cNvSpPr txBox="1">
              <a:spLocks noChangeArrowheads="1"/>
            </p:cNvSpPr>
            <p:nvPr/>
          </p:nvSpPr>
          <p:spPr bwMode="auto">
            <a:xfrm>
              <a:off x="1226" y="2641"/>
              <a:ext cx="26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spcBef>
                  <a:spcPct val="30000"/>
                </a:spcBef>
              </a:pPr>
              <a:r>
                <a:rPr lang="en-US" sz="1200">
                  <a:latin typeface="+mn-lt"/>
                </a:rPr>
                <a:t>OK</a:t>
              </a:r>
              <a:endParaRPr lang="en-US" sz="1200" b="0">
                <a:latin typeface="+mn-lt"/>
              </a:endParaRPr>
            </a:p>
          </p:txBody>
        </p:sp>
        <p:sp>
          <p:nvSpPr>
            <p:cNvPr id="68663" name="Text Box 160"/>
            <p:cNvSpPr txBox="1">
              <a:spLocks noChangeArrowheads="1"/>
            </p:cNvSpPr>
            <p:nvPr/>
          </p:nvSpPr>
          <p:spPr bwMode="auto">
            <a:xfrm>
              <a:off x="528" y="2639"/>
              <a:ext cx="378"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r>
                <a:rPr lang="en-US" sz="1600">
                  <a:latin typeface="+mn-lt"/>
                </a:rPr>
                <a:t>V&amp;V</a:t>
              </a:r>
            </a:p>
          </p:txBody>
        </p:sp>
      </p:grpSp>
      <p:pic>
        <p:nvPicPr>
          <p:cNvPr id="94" name="Picture 93"/>
          <p:cNvPicPr>
            <a:picLocks noChangeAspect="1"/>
          </p:cNvPicPr>
          <p:nvPr/>
        </p:nvPicPr>
        <p:blipFill>
          <a:blip r:embed="rId3"/>
          <a:stretch>
            <a:fillRect/>
          </a:stretch>
        </p:blipFill>
        <p:spPr>
          <a:xfrm>
            <a:off x="4073640" y="1360260"/>
            <a:ext cx="1005248" cy="1232487"/>
          </a:xfrm>
          <a:prstGeom prst="rect">
            <a:avLst/>
          </a:prstGeom>
        </p:spPr>
      </p:pic>
      <p:sp>
        <p:nvSpPr>
          <p:cNvPr id="2" name="Rectangle 1"/>
          <p:cNvSpPr/>
          <p:nvPr/>
        </p:nvSpPr>
        <p:spPr bwMode="auto">
          <a:xfrm>
            <a:off x="4347067" y="2362200"/>
            <a:ext cx="425416" cy="72940"/>
          </a:xfrm>
          <a:prstGeom prst="rect">
            <a:avLst/>
          </a:prstGeom>
          <a:solidFill>
            <a:srgbClr val="FFCC66"/>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mn-lt"/>
            </a:endParaRPr>
          </a:p>
        </p:txBody>
      </p:sp>
      <p:grpSp>
        <p:nvGrpSpPr>
          <p:cNvPr id="7" name="Group 6"/>
          <p:cNvGrpSpPr/>
          <p:nvPr/>
        </p:nvGrpSpPr>
        <p:grpSpPr>
          <a:xfrm>
            <a:off x="4143089" y="835923"/>
            <a:ext cx="4781432" cy="5882378"/>
            <a:chOff x="4143089" y="835923"/>
            <a:chExt cx="4781432" cy="5882378"/>
          </a:xfrm>
        </p:grpSpPr>
        <p:sp>
          <p:nvSpPr>
            <p:cNvPr id="4" name="Freeform 3"/>
            <p:cNvSpPr/>
            <p:nvPr/>
          </p:nvSpPr>
          <p:spPr bwMode="auto">
            <a:xfrm>
              <a:off x="5467678" y="835923"/>
              <a:ext cx="3456843" cy="4471388"/>
            </a:xfrm>
            <a:custGeom>
              <a:avLst/>
              <a:gdLst>
                <a:gd name="connsiteX0" fmla="*/ 1195881 w 3456843"/>
                <a:gd name="connsiteY0" fmla="*/ 36436 h 4471388"/>
                <a:gd name="connsiteX1" fmla="*/ 207908 w 3456843"/>
                <a:gd name="connsiteY1" fmla="*/ 173070 h 4471388"/>
                <a:gd name="connsiteX2" fmla="*/ 18722 w 3456843"/>
                <a:gd name="connsiteY2" fmla="*/ 1402780 h 4471388"/>
                <a:gd name="connsiteX3" fmla="*/ 502198 w 3456843"/>
                <a:gd name="connsiteY3" fmla="*/ 4145980 h 4471388"/>
                <a:gd name="connsiteX4" fmla="*/ 2436101 w 3456843"/>
                <a:gd name="connsiteY4" fmla="*/ 4398229 h 4471388"/>
                <a:gd name="connsiteX5" fmla="*/ 3392543 w 3456843"/>
                <a:gd name="connsiteY5" fmla="*/ 3956794 h 4471388"/>
                <a:gd name="connsiteX6" fmla="*/ 3287439 w 3456843"/>
                <a:gd name="connsiteY6" fmla="*/ 1749622 h 4471388"/>
                <a:gd name="connsiteX7" fmla="*/ 2625288 w 3456843"/>
                <a:gd name="connsiteY7" fmla="*/ 435829 h 4471388"/>
                <a:gd name="connsiteX8" fmla="*/ 1195881 w 3456843"/>
                <a:gd name="connsiteY8" fmla="*/ 36436 h 447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56843" h="4471388">
                  <a:moveTo>
                    <a:pt x="1195881" y="36436"/>
                  </a:moveTo>
                  <a:cubicBezTo>
                    <a:pt x="792984" y="-7357"/>
                    <a:pt x="404101" y="-54654"/>
                    <a:pt x="207908" y="173070"/>
                  </a:cubicBezTo>
                  <a:cubicBezTo>
                    <a:pt x="11715" y="400794"/>
                    <a:pt x="-30326" y="740628"/>
                    <a:pt x="18722" y="1402780"/>
                  </a:cubicBezTo>
                  <a:cubicBezTo>
                    <a:pt x="67770" y="2064932"/>
                    <a:pt x="99301" y="3646739"/>
                    <a:pt x="502198" y="4145980"/>
                  </a:cubicBezTo>
                  <a:cubicBezTo>
                    <a:pt x="905094" y="4645222"/>
                    <a:pt x="1954377" y="4429760"/>
                    <a:pt x="2436101" y="4398229"/>
                  </a:cubicBezTo>
                  <a:cubicBezTo>
                    <a:pt x="2917825" y="4366698"/>
                    <a:pt x="3250653" y="4398228"/>
                    <a:pt x="3392543" y="3956794"/>
                  </a:cubicBezTo>
                  <a:cubicBezTo>
                    <a:pt x="3534433" y="3515360"/>
                    <a:pt x="3415315" y="2336449"/>
                    <a:pt x="3287439" y="1749622"/>
                  </a:cubicBezTo>
                  <a:cubicBezTo>
                    <a:pt x="3159563" y="1162795"/>
                    <a:pt x="2968626" y="717857"/>
                    <a:pt x="2625288" y="435829"/>
                  </a:cubicBezTo>
                  <a:cubicBezTo>
                    <a:pt x="2281950" y="153801"/>
                    <a:pt x="1598778" y="80229"/>
                    <a:pt x="1195881" y="36436"/>
                  </a:cubicBezTo>
                  <a:close/>
                </a:path>
              </a:pathLst>
            </a:custGeom>
            <a:noFill/>
            <a:ln w="762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mn-lt"/>
              </a:endParaRPr>
            </a:p>
          </p:txBody>
        </p:sp>
        <p:sp>
          <p:nvSpPr>
            <p:cNvPr id="5" name="Down Arrow 4"/>
            <p:cNvSpPr/>
            <p:nvPr/>
          </p:nvSpPr>
          <p:spPr bwMode="auto">
            <a:xfrm rot="2215514">
              <a:off x="7174775" y="5152634"/>
              <a:ext cx="523875" cy="1066800"/>
            </a:xfrm>
            <a:prstGeom prst="downArrow">
              <a:avLst/>
            </a:prstGeom>
            <a:solidFill>
              <a:srgbClr val="C00000"/>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mn-lt"/>
              </a:endParaRPr>
            </a:p>
          </p:txBody>
        </p:sp>
        <p:sp>
          <p:nvSpPr>
            <p:cNvPr id="6" name="TextBox 5"/>
            <p:cNvSpPr txBox="1"/>
            <p:nvPr/>
          </p:nvSpPr>
          <p:spPr>
            <a:xfrm>
              <a:off x="4143089" y="6195081"/>
              <a:ext cx="3361818" cy="523220"/>
            </a:xfrm>
            <a:prstGeom prst="rect">
              <a:avLst/>
            </a:prstGeom>
            <a:solidFill>
              <a:srgbClr val="FFFF00"/>
            </a:solidFill>
          </p:spPr>
          <p:txBody>
            <a:bodyPr wrap="none" rtlCol="0">
              <a:spAutoFit/>
            </a:bodyPr>
            <a:lstStyle/>
            <a:p>
              <a:r>
                <a:rPr lang="en-US" sz="2800" b="1" dirty="0">
                  <a:latin typeface="+mn-lt"/>
                </a:rPr>
                <a:t>Design Scorecard!</a:t>
              </a:r>
            </a:p>
          </p:txBody>
        </p:sp>
      </p:grpSp>
    </p:spTree>
    <p:extLst>
      <p:ext uri="{BB962C8B-B14F-4D97-AF65-F5344CB8AC3E}">
        <p14:creationId xmlns:p14="http://schemas.microsoft.com/office/powerpoint/2010/main" val="210132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BUILDING THE FIRST HOUSE OF QUALITY</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355875460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he image depicts a CTQ (Critical to Quality) scorecard template for a product, specifically scarless sutures, listing various quality measures such as tensile strength, bioburden, disintegration time, tissue reaction, and fray resistance.&#10;&#10;AI-generated content may be incorrect.">
            <a:extLst>
              <a:ext uri="{FF2B5EF4-FFF2-40B4-BE49-F238E27FC236}">
                <a16:creationId xmlns:a16="http://schemas.microsoft.com/office/drawing/2014/main" id="{1B46C4B2-83C4-B776-4E60-E73CA6A9A7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931" y="1086196"/>
            <a:ext cx="8864138" cy="5101244"/>
          </a:xfrm>
          <a:prstGeom prst="rect">
            <a:avLst/>
          </a:prstGeom>
        </p:spPr>
      </p:pic>
      <p:sp>
        <p:nvSpPr>
          <p:cNvPr id="393219" name="Rectangle 3"/>
          <p:cNvSpPr>
            <a:spLocks noGrp="1" noChangeArrowheads="1"/>
          </p:cNvSpPr>
          <p:nvPr>
            <p:ph type="title"/>
          </p:nvPr>
        </p:nvSpPr>
        <p:spPr/>
        <p:txBody>
          <a:bodyPr/>
          <a:lstStyle/>
          <a:p>
            <a:r>
              <a:rPr lang="en-US" altLang="en-US" dirty="0"/>
              <a:t>Scorecard Structure</a:t>
            </a:r>
          </a:p>
        </p:txBody>
      </p:sp>
      <p:sp>
        <p:nvSpPr>
          <p:cNvPr id="393220" name="Rectangle 4"/>
          <p:cNvSpPr>
            <a:spLocks noGrp="1" noChangeArrowheads="1"/>
          </p:cNvSpPr>
          <p:nvPr>
            <p:ph type="body" idx="1"/>
          </p:nvPr>
        </p:nvSpPr>
        <p:spPr>
          <a:xfrm>
            <a:off x="167927" y="899652"/>
            <a:ext cx="4236146" cy="400109"/>
          </a:xfrm>
          <a:solidFill>
            <a:schemeClr val="bg1"/>
          </a:solidFill>
          <a:ln w="38100">
            <a:solidFill>
              <a:srgbClr val="0000CC"/>
            </a:solidFill>
            <a:miter lim="800000"/>
            <a:headEnd/>
            <a:tailEnd/>
          </a:ln>
          <a:effectLst>
            <a:outerShdw dist="107763" dir="2700000" algn="ctr" rotWithShape="0">
              <a:schemeClr val="bg2"/>
            </a:outerShdw>
          </a:effectLst>
        </p:spPr>
        <p:txBody>
          <a:bodyPr/>
          <a:lstStyle/>
          <a:p>
            <a:pPr marL="0" indent="0" algn="ctr">
              <a:buNone/>
            </a:pPr>
            <a:r>
              <a:rPr lang="en-US" altLang="en-US"/>
              <a:t>A “Typical” Design Scorecard</a:t>
            </a:r>
          </a:p>
        </p:txBody>
      </p:sp>
      <p:sp>
        <p:nvSpPr>
          <p:cNvPr id="393221" name="AutoShape 5"/>
          <p:cNvSpPr>
            <a:spLocks noChangeArrowheads="1"/>
          </p:cNvSpPr>
          <p:nvPr/>
        </p:nvSpPr>
        <p:spPr bwMode="auto">
          <a:xfrm rot="-2011886">
            <a:off x="901480" y="4962200"/>
            <a:ext cx="415636" cy="623455"/>
          </a:xfrm>
          <a:prstGeom prst="upArrow">
            <a:avLst>
              <a:gd name="adj1" fmla="val 50398"/>
              <a:gd name="adj2" fmla="val 42451"/>
            </a:avLst>
          </a:prstGeom>
          <a:solidFill>
            <a:schemeClr val="accent2"/>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1818">
              <a:latin typeface="+mn-lt"/>
            </a:endParaRPr>
          </a:p>
        </p:txBody>
      </p:sp>
      <p:sp>
        <p:nvSpPr>
          <p:cNvPr id="393222" name="Rectangle 6"/>
          <p:cNvSpPr>
            <a:spLocks noChangeArrowheads="1"/>
          </p:cNvSpPr>
          <p:nvPr/>
        </p:nvSpPr>
        <p:spPr bwMode="auto">
          <a:xfrm>
            <a:off x="1454727" y="5327236"/>
            <a:ext cx="1662545" cy="415636"/>
          </a:xfrm>
          <a:prstGeom prst="rect">
            <a:avLst/>
          </a:prstGeom>
          <a:solidFill>
            <a:srgbClr val="FFC000"/>
          </a:solidFill>
          <a:ln w="38100">
            <a:solidFill>
              <a:srgbClr val="0000CC"/>
            </a:solidFill>
            <a:miter lim="800000"/>
            <a:headEnd/>
            <a:tailEnd/>
          </a:ln>
          <a:effec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20000"/>
              </a:spcBef>
            </a:pPr>
            <a:r>
              <a:rPr lang="en-US" altLang="en-US" sz="1600" dirty="0">
                <a:latin typeface="+mn-lt"/>
              </a:rPr>
              <a:t>CTQs Listed</a:t>
            </a:r>
          </a:p>
        </p:txBody>
      </p:sp>
      <p:sp>
        <p:nvSpPr>
          <p:cNvPr id="393223" name="AutoShape 7"/>
          <p:cNvSpPr>
            <a:spLocks noChangeArrowheads="1"/>
          </p:cNvSpPr>
          <p:nvPr/>
        </p:nvSpPr>
        <p:spPr bwMode="auto">
          <a:xfrm rot="2545940">
            <a:off x="7937626" y="2858304"/>
            <a:ext cx="415636" cy="415636"/>
          </a:xfrm>
          <a:prstGeom prst="upArrow">
            <a:avLst>
              <a:gd name="adj1" fmla="val 48028"/>
              <a:gd name="adj2" fmla="val 39088"/>
            </a:avLst>
          </a:prstGeom>
          <a:solidFill>
            <a:schemeClr val="accent2"/>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1818">
              <a:latin typeface="+mn-lt"/>
            </a:endParaRPr>
          </a:p>
        </p:txBody>
      </p:sp>
      <p:sp>
        <p:nvSpPr>
          <p:cNvPr id="393224" name="Rectangle 8"/>
          <p:cNvSpPr>
            <a:spLocks noChangeArrowheads="1"/>
          </p:cNvSpPr>
          <p:nvPr/>
        </p:nvSpPr>
        <p:spPr bwMode="auto">
          <a:xfrm>
            <a:off x="5471853" y="3394364"/>
            <a:ext cx="2978727" cy="415636"/>
          </a:xfrm>
          <a:prstGeom prst="rect">
            <a:avLst/>
          </a:prstGeom>
          <a:solidFill>
            <a:srgbClr val="FFC000"/>
          </a:solidFill>
          <a:ln w="38100">
            <a:solidFill>
              <a:srgbClr val="0000CC"/>
            </a:solidFill>
            <a:miter lim="800000"/>
            <a:headEnd/>
            <a:tailEnd/>
          </a:ln>
          <a:effec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20000"/>
              </a:spcBef>
            </a:pPr>
            <a:r>
              <a:rPr lang="en-US" altLang="en-US" sz="1600" dirty="0">
                <a:latin typeface="+mn-lt"/>
              </a:rPr>
              <a:t>Capability Prediction: OK!</a:t>
            </a:r>
          </a:p>
        </p:txBody>
      </p:sp>
      <p:sp>
        <p:nvSpPr>
          <p:cNvPr id="393225" name="Rectangle 9"/>
          <p:cNvSpPr>
            <a:spLocks noChangeArrowheads="1"/>
          </p:cNvSpPr>
          <p:nvPr/>
        </p:nvSpPr>
        <p:spPr bwMode="auto">
          <a:xfrm>
            <a:off x="4648200" y="5086939"/>
            <a:ext cx="1925782" cy="649658"/>
          </a:xfrm>
          <a:prstGeom prst="rect">
            <a:avLst/>
          </a:prstGeom>
          <a:solidFill>
            <a:srgbClr val="FFC000"/>
          </a:solidFill>
          <a:ln w="38100">
            <a:solidFill>
              <a:srgbClr val="0000CC"/>
            </a:solidFill>
            <a:miter lim="800000"/>
            <a:headEnd/>
            <a:tailEnd/>
          </a:ln>
          <a:effec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20000"/>
              </a:spcBef>
            </a:pPr>
            <a:r>
              <a:rPr lang="en-US" altLang="en-US" sz="1600">
                <a:latin typeface="+mn-lt"/>
              </a:rPr>
              <a:t>Capability Prediction: Not OK!</a:t>
            </a:r>
          </a:p>
        </p:txBody>
      </p:sp>
      <p:sp>
        <p:nvSpPr>
          <p:cNvPr id="393226" name="AutoShape 10"/>
          <p:cNvSpPr>
            <a:spLocks noChangeArrowheads="1"/>
          </p:cNvSpPr>
          <p:nvPr/>
        </p:nvSpPr>
        <p:spPr bwMode="auto">
          <a:xfrm rot="3932734">
            <a:off x="6753398" y="4790903"/>
            <a:ext cx="415636" cy="415636"/>
          </a:xfrm>
          <a:prstGeom prst="upArrow">
            <a:avLst>
              <a:gd name="adj1" fmla="val 48028"/>
              <a:gd name="adj2" fmla="val 39088"/>
            </a:avLst>
          </a:prstGeom>
          <a:solidFill>
            <a:schemeClr val="accent2"/>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1818">
              <a:latin typeface="+mn-lt"/>
            </a:endParaRPr>
          </a:p>
        </p:txBody>
      </p:sp>
      <p:sp>
        <p:nvSpPr>
          <p:cNvPr id="393227" name="Rectangle 11"/>
          <p:cNvSpPr>
            <a:spLocks noChangeArrowheads="1"/>
          </p:cNvSpPr>
          <p:nvPr/>
        </p:nvSpPr>
        <p:spPr bwMode="auto">
          <a:xfrm>
            <a:off x="3186546" y="3221182"/>
            <a:ext cx="1731818" cy="346364"/>
          </a:xfrm>
          <a:prstGeom prst="rect">
            <a:avLst/>
          </a:prstGeom>
          <a:solidFill>
            <a:srgbClr val="FFC000"/>
          </a:solidFill>
          <a:ln w="38100">
            <a:solidFill>
              <a:srgbClr val="0000CC"/>
            </a:solidFill>
            <a:miter lim="800000"/>
            <a:headEnd/>
            <a:tailEnd/>
          </a:ln>
          <a:effectLst/>
        </p:spPr>
        <p:txBody>
          <a:bodyPr lIns="0" tIns="0" rIns="0" bIns="0"/>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20000"/>
              </a:spcBef>
            </a:pPr>
            <a:r>
              <a:rPr lang="en-US" altLang="en-US" sz="1600">
                <a:latin typeface="+mn-lt"/>
              </a:rPr>
              <a:t>Measure Needed</a:t>
            </a:r>
          </a:p>
        </p:txBody>
      </p:sp>
      <p:sp>
        <p:nvSpPr>
          <p:cNvPr id="393228" name="AutoShape 12"/>
          <p:cNvSpPr>
            <a:spLocks noChangeArrowheads="1"/>
          </p:cNvSpPr>
          <p:nvPr/>
        </p:nvSpPr>
        <p:spPr bwMode="auto">
          <a:xfrm rot="-5318356">
            <a:off x="2736273" y="3186546"/>
            <a:ext cx="346364" cy="415636"/>
          </a:xfrm>
          <a:prstGeom prst="upArrow">
            <a:avLst>
              <a:gd name="adj1" fmla="val 48028"/>
              <a:gd name="adj2" fmla="val 46906"/>
            </a:avLst>
          </a:prstGeom>
          <a:solidFill>
            <a:schemeClr val="accent2"/>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1818">
              <a:latin typeface="+mn-lt"/>
            </a:endParaRPr>
          </a:p>
        </p:txBody>
      </p:sp>
    </p:spTree>
    <p:extLst>
      <p:ext uri="{BB962C8B-B14F-4D97-AF65-F5344CB8AC3E}">
        <p14:creationId xmlns:p14="http://schemas.microsoft.com/office/powerpoint/2010/main" val="53184846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0756" name="Rectangle 4"/>
          <p:cNvSpPr>
            <a:spLocks noGrp="1" noChangeArrowheads="1"/>
          </p:cNvSpPr>
          <p:nvPr>
            <p:ph type="title"/>
          </p:nvPr>
        </p:nvSpPr>
        <p:spPr/>
        <p:txBody>
          <a:bodyPr/>
          <a:lstStyle/>
          <a:p>
            <a:pPr eaLnBrk="1" hangingPunct="1">
              <a:defRPr/>
            </a:pPr>
            <a:r>
              <a:rPr lang="en-US"/>
              <a:t>CTQ Scorecard “Maturity” - Prediction</a:t>
            </a:r>
          </a:p>
        </p:txBody>
      </p:sp>
      <p:pic>
        <p:nvPicPr>
          <p:cNvPr id="9523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412" y="1567423"/>
            <a:ext cx="8253132" cy="27734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236" name="AutoShape 6"/>
          <p:cNvSpPr>
            <a:spLocks noChangeArrowheads="1"/>
          </p:cNvSpPr>
          <p:nvPr/>
        </p:nvSpPr>
        <p:spPr bwMode="auto">
          <a:xfrm>
            <a:off x="739588" y="4835338"/>
            <a:ext cx="7866529" cy="1753721"/>
          </a:xfrm>
          <a:prstGeom prst="roundRect">
            <a:avLst>
              <a:gd name="adj" fmla="val 16667"/>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US" altLang="en-US" sz="1765"/>
          </a:p>
        </p:txBody>
      </p:sp>
      <p:sp>
        <p:nvSpPr>
          <p:cNvPr id="95237" name="Freeform 8"/>
          <p:cNvSpPr>
            <a:spLocks/>
          </p:cNvSpPr>
          <p:nvPr/>
        </p:nvSpPr>
        <p:spPr bwMode="auto">
          <a:xfrm flipH="1">
            <a:off x="605118" y="4318467"/>
            <a:ext cx="4175592" cy="358588"/>
          </a:xfrm>
          <a:custGeom>
            <a:avLst/>
            <a:gdLst>
              <a:gd name="T0" fmla="*/ 4732338 w 1819"/>
              <a:gd name="T1" fmla="*/ 0 h 141"/>
              <a:gd name="T2" fmla="*/ 4721932 w 1819"/>
              <a:gd name="T3" fmla="*/ 43234 h 141"/>
              <a:gd name="T4" fmla="*/ 4701119 w 1819"/>
              <a:gd name="T5" fmla="*/ 77821 h 141"/>
              <a:gd name="T6" fmla="*/ 4662094 w 1819"/>
              <a:gd name="T7" fmla="*/ 109526 h 141"/>
              <a:gd name="T8" fmla="*/ 4612664 w 1819"/>
              <a:gd name="T9" fmla="*/ 144113 h 141"/>
              <a:gd name="T10" fmla="*/ 4552827 w 1819"/>
              <a:gd name="T11" fmla="*/ 175818 h 141"/>
              <a:gd name="T12" fmla="*/ 4492989 w 1819"/>
              <a:gd name="T13" fmla="*/ 187348 h 141"/>
              <a:gd name="T14" fmla="*/ 4336892 w 1819"/>
              <a:gd name="T15" fmla="*/ 207523 h 141"/>
              <a:gd name="T16" fmla="*/ 2760314 w 1819"/>
              <a:gd name="T17" fmla="*/ 207523 h 141"/>
              <a:gd name="T18" fmla="*/ 2612022 w 1819"/>
              <a:gd name="T19" fmla="*/ 219052 h 141"/>
              <a:gd name="T20" fmla="*/ 2544380 w 1819"/>
              <a:gd name="T21" fmla="*/ 242111 h 141"/>
              <a:gd name="T22" fmla="*/ 2484542 w 1819"/>
              <a:gd name="T23" fmla="*/ 265169 h 141"/>
              <a:gd name="T24" fmla="*/ 2435112 w 1819"/>
              <a:gd name="T25" fmla="*/ 296874 h 141"/>
              <a:gd name="T26" fmla="*/ 2396088 w 1819"/>
              <a:gd name="T27" fmla="*/ 328579 h 141"/>
              <a:gd name="T28" fmla="*/ 2375275 w 1819"/>
              <a:gd name="T29" fmla="*/ 363166 h 141"/>
              <a:gd name="T30" fmla="*/ 2364868 w 1819"/>
              <a:gd name="T31" fmla="*/ 406400 h 141"/>
              <a:gd name="T32" fmla="*/ 2354462 w 1819"/>
              <a:gd name="T33" fmla="*/ 363166 h 141"/>
              <a:gd name="T34" fmla="*/ 2336250 w 1819"/>
              <a:gd name="T35" fmla="*/ 328579 h 141"/>
              <a:gd name="T36" fmla="*/ 2297226 w 1819"/>
              <a:gd name="T37" fmla="*/ 296874 h 141"/>
              <a:gd name="T38" fmla="*/ 2247796 w 1819"/>
              <a:gd name="T39" fmla="*/ 265169 h 141"/>
              <a:gd name="T40" fmla="*/ 2187958 w 1819"/>
              <a:gd name="T41" fmla="*/ 242111 h 141"/>
              <a:gd name="T42" fmla="*/ 2128121 w 1819"/>
              <a:gd name="T43" fmla="*/ 219052 h 141"/>
              <a:gd name="T44" fmla="*/ 1969423 w 1819"/>
              <a:gd name="T45" fmla="*/ 207523 h 141"/>
              <a:gd name="T46" fmla="*/ 395446 w 1819"/>
              <a:gd name="T47" fmla="*/ 207523 h 141"/>
              <a:gd name="T48" fmla="*/ 247153 w 1819"/>
              <a:gd name="T49" fmla="*/ 187348 h 141"/>
              <a:gd name="T50" fmla="*/ 176910 w 1819"/>
              <a:gd name="T51" fmla="*/ 175818 h 141"/>
              <a:gd name="T52" fmla="*/ 117073 w 1819"/>
              <a:gd name="T53" fmla="*/ 144113 h 141"/>
              <a:gd name="T54" fmla="*/ 67642 w 1819"/>
              <a:gd name="T55" fmla="*/ 109526 h 141"/>
              <a:gd name="T56" fmla="*/ 28618 w 1819"/>
              <a:gd name="T57" fmla="*/ 77821 h 141"/>
              <a:gd name="T58" fmla="*/ 7805 w 1819"/>
              <a:gd name="T59" fmla="*/ 43234 h 141"/>
              <a:gd name="T60" fmla="*/ 0 w 1819"/>
              <a:gd name="T61" fmla="*/ 0 h 14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819" h="141">
                <a:moveTo>
                  <a:pt x="1819" y="0"/>
                </a:moveTo>
                <a:lnTo>
                  <a:pt x="1815" y="15"/>
                </a:lnTo>
                <a:lnTo>
                  <a:pt x="1807" y="27"/>
                </a:lnTo>
                <a:lnTo>
                  <a:pt x="1792" y="38"/>
                </a:lnTo>
                <a:lnTo>
                  <a:pt x="1773" y="50"/>
                </a:lnTo>
                <a:lnTo>
                  <a:pt x="1750" y="61"/>
                </a:lnTo>
                <a:lnTo>
                  <a:pt x="1727" y="65"/>
                </a:lnTo>
                <a:lnTo>
                  <a:pt x="1667" y="72"/>
                </a:lnTo>
                <a:lnTo>
                  <a:pt x="1061" y="72"/>
                </a:lnTo>
                <a:lnTo>
                  <a:pt x="1004" y="76"/>
                </a:lnTo>
                <a:lnTo>
                  <a:pt x="978" y="84"/>
                </a:lnTo>
                <a:lnTo>
                  <a:pt x="955" y="92"/>
                </a:lnTo>
                <a:lnTo>
                  <a:pt x="936" y="103"/>
                </a:lnTo>
                <a:lnTo>
                  <a:pt x="921" y="114"/>
                </a:lnTo>
                <a:lnTo>
                  <a:pt x="913" y="126"/>
                </a:lnTo>
                <a:lnTo>
                  <a:pt x="909" y="141"/>
                </a:lnTo>
                <a:lnTo>
                  <a:pt x="905" y="126"/>
                </a:lnTo>
                <a:lnTo>
                  <a:pt x="898" y="114"/>
                </a:lnTo>
                <a:lnTo>
                  <a:pt x="883" y="103"/>
                </a:lnTo>
                <a:lnTo>
                  <a:pt x="864" y="92"/>
                </a:lnTo>
                <a:lnTo>
                  <a:pt x="841" y="84"/>
                </a:lnTo>
                <a:lnTo>
                  <a:pt x="818" y="76"/>
                </a:lnTo>
                <a:lnTo>
                  <a:pt x="757" y="72"/>
                </a:lnTo>
                <a:lnTo>
                  <a:pt x="152" y="72"/>
                </a:lnTo>
                <a:lnTo>
                  <a:pt x="95" y="65"/>
                </a:lnTo>
                <a:lnTo>
                  <a:pt x="68" y="61"/>
                </a:lnTo>
                <a:lnTo>
                  <a:pt x="45" y="50"/>
                </a:lnTo>
                <a:lnTo>
                  <a:pt x="26" y="38"/>
                </a:lnTo>
                <a:lnTo>
                  <a:pt x="11" y="27"/>
                </a:lnTo>
                <a:lnTo>
                  <a:pt x="3" y="15"/>
                </a:lnTo>
                <a:lnTo>
                  <a:pt x="0" y="0"/>
                </a:lnTo>
              </a:path>
            </a:pathLst>
          </a:custGeom>
          <a:noFill/>
          <a:ln w="38100" cmpd="sng">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765"/>
          </a:p>
        </p:txBody>
      </p:sp>
      <p:sp>
        <p:nvSpPr>
          <p:cNvPr id="95238" name="Freeform 9"/>
          <p:cNvSpPr>
            <a:spLocks/>
          </p:cNvSpPr>
          <p:nvPr/>
        </p:nvSpPr>
        <p:spPr bwMode="auto">
          <a:xfrm flipH="1">
            <a:off x="4770904" y="4329673"/>
            <a:ext cx="421622" cy="347382"/>
          </a:xfrm>
          <a:custGeom>
            <a:avLst/>
            <a:gdLst>
              <a:gd name="T0" fmla="*/ 477838 w 1819"/>
              <a:gd name="T1" fmla="*/ 0 h 141"/>
              <a:gd name="T2" fmla="*/ 476787 w 1819"/>
              <a:gd name="T3" fmla="*/ 41883 h 141"/>
              <a:gd name="T4" fmla="*/ 474686 w 1819"/>
              <a:gd name="T5" fmla="*/ 75389 h 141"/>
              <a:gd name="T6" fmla="*/ 470745 w 1819"/>
              <a:gd name="T7" fmla="*/ 106104 h 141"/>
              <a:gd name="T8" fmla="*/ 465754 w 1819"/>
              <a:gd name="T9" fmla="*/ 139610 h 141"/>
              <a:gd name="T10" fmla="*/ 459712 w 1819"/>
              <a:gd name="T11" fmla="*/ 170324 h 141"/>
              <a:gd name="T12" fmla="*/ 453670 w 1819"/>
              <a:gd name="T13" fmla="*/ 181493 h 141"/>
              <a:gd name="T14" fmla="*/ 437909 w 1819"/>
              <a:gd name="T15" fmla="*/ 201038 h 141"/>
              <a:gd name="T16" fmla="*/ 278717 w 1819"/>
              <a:gd name="T17" fmla="*/ 201038 h 141"/>
              <a:gd name="T18" fmla="*/ 263743 w 1819"/>
              <a:gd name="T19" fmla="*/ 212207 h 141"/>
              <a:gd name="T20" fmla="*/ 256913 w 1819"/>
              <a:gd name="T21" fmla="*/ 234545 h 141"/>
              <a:gd name="T22" fmla="*/ 250872 w 1819"/>
              <a:gd name="T23" fmla="*/ 256882 h 141"/>
              <a:gd name="T24" fmla="*/ 245880 w 1819"/>
              <a:gd name="T25" fmla="*/ 287596 h 141"/>
              <a:gd name="T26" fmla="*/ 241940 w 1819"/>
              <a:gd name="T27" fmla="*/ 318311 h 141"/>
              <a:gd name="T28" fmla="*/ 239838 w 1819"/>
              <a:gd name="T29" fmla="*/ 351817 h 141"/>
              <a:gd name="T30" fmla="*/ 238788 w 1819"/>
              <a:gd name="T31" fmla="*/ 393700 h 141"/>
              <a:gd name="T32" fmla="*/ 237737 w 1819"/>
              <a:gd name="T33" fmla="*/ 351817 h 141"/>
              <a:gd name="T34" fmla="*/ 235898 w 1819"/>
              <a:gd name="T35" fmla="*/ 318311 h 141"/>
              <a:gd name="T36" fmla="*/ 231958 w 1819"/>
              <a:gd name="T37" fmla="*/ 287596 h 141"/>
              <a:gd name="T38" fmla="*/ 226966 w 1819"/>
              <a:gd name="T39" fmla="*/ 256882 h 141"/>
              <a:gd name="T40" fmla="*/ 220925 w 1819"/>
              <a:gd name="T41" fmla="*/ 234545 h 141"/>
              <a:gd name="T42" fmla="*/ 214883 w 1819"/>
              <a:gd name="T43" fmla="*/ 212207 h 141"/>
              <a:gd name="T44" fmla="*/ 198858 w 1819"/>
              <a:gd name="T45" fmla="*/ 201038 h 141"/>
              <a:gd name="T46" fmla="*/ 39929 w 1819"/>
              <a:gd name="T47" fmla="*/ 201038 h 141"/>
              <a:gd name="T48" fmla="*/ 24956 w 1819"/>
              <a:gd name="T49" fmla="*/ 181493 h 141"/>
              <a:gd name="T50" fmla="*/ 17863 w 1819"/>
              <a:gd name="T51" fmla="*/ 170324 h 141"/>
              <a:gd name="T52" fmla="*/ 11821 w 1819"/>
              <a:gd name="T53" fmla="*/ 139610 h 141"/>
              <a:gd name="T54" fmla="*/ 6830 w 1819"/>
              <a:gd name="T55" fmla="*/ 106104 h 141"/>
              <a:gd name="T56" fmla="*/ 2890 w 1819"/>
              <a:gd name="T57" fmla="*/ 75389 h 141"/>
              <a:gd name="T58" fmla="*/ 788 w 1819"/>
              <a:gd name="T59" fmla="*/ 41883 h 141"/>
              <a:gd name="T60" fmla="*/ 0 w 1819"/>
              <a:gd name="T61" fmla="*/ 0 h 14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819" h="141">
                <a:moveTo>
                  <a:pt x="1819" y="0"/>
                </a:moveTo>
                <a:lnTo>
                  <a:pt x="1815" y="15"/>
                </a:lnTo>
                <a:lnTo>
                  <a:pt x="1807" y="27"/>
                </a:lnTo>
                <a:lnTo>
                  <a:pt x="1792" y="38"/>
                </a:lnTo>
                <a:lnTo>
                  <a:pt x="1773" y="50"/>
                </a:lnTo>
                <a:lnTo>
                  <a:pt x="1750" y="61"/>
                </a:lnTo>
                <a:lnTo>
                  <a:pt x="1727" y="65"/>
                </a:lnTo>
                <a:lnTo>
                  <a:pt x="1667" y="72"/>
                </a:lnTo>
                <a:lnTo>
                  <a:pt x="1061" y="72"/>
                </a:lnTo>
                <a:lnTo>
                  <a:pt x="1004" y="76"/>
                </a:lnTo>
                <a:lnTo>
                  <a:pt x="978" y="84"/>
                </a:lnTo>
                <a:lnTo>
                  <a:pt x="955" y="92"/>
                </a:lnTo>
                <a:lnTo>
                  <a:pt x="936" y="103"/>
                </a:lnTo>
                <a:lnTo>
                  <a:pt x="921" y="114"/>
                </a:lnTo>
                <a:lnTo>
                  <a:pt x="913" y="126"/>
                </a:lnTo>
                <a:lnTo>
                  <a:pt x="909" y="141"/>
                </a:lnTo>
                <a:lnTo>
                  <a:pt x="905" y="126"/>
                </a:lnTo>
                <a:lnTo>
                  <a:pt x="898" y="114"/>
                </a:lnTo>
                <a:lnTo>
                  <a:pt x="883" y="103"/>
                </a:lnTo>
                <a:lnTo>
                  <a:pt x="864" y="92"/>
                </a:lnTo>
                <a:lnTo>
                  <a:pt x="841" y="84"/>
                </a:lnTo>
                <a:lnTo>
                  <a:pt x="818" y="76"/>
                </a:lnTo>
                <a:lnTo>
                  <a:pt x="757" y="72"/>
                </a:lnTo>
                <a:lnTo>
                  <a:pt x="152" y="72"/>
                </a:lnTo>
                <a:lnTo>
                  <a:pt x="95" y="65"/>
                </a:lnTo>
                <a:lnTo>
                  <a:pt x="68" y="61"/>
                </a:lnTo>
                <a:lnTo>
                  <a:pt x="45" y="50"/>
                </a:lnTo>
                <a:lnTo>
                  <a:pt x="26" y="38"/>
                </a:lnTo>
                <a:lnTo>
                  <a:pt x="11" y="27"/>
                </a:lnTo>
                <a:lnTo>
                  <a:pt x="3" y="15"/>
                </a:lnTo>
                <a:lnTo>
                  <a:pt x="0" y="0"/>
                </a:lnTo>
              </a:path>
            </a:pathLst>
          </a:custGeom>
          <a:noFill/>
          <a:ln w="38100" cmpd="sng">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765"/>
          </a:p>
        </p:txBody>
      </p:sp>
      <p:sp>
        <p:nvSpPr>
          <p:cNvPr id="95239" name="Freeform 11"/>
          <p:cNvSpPr>
            <a:spLocks/>
          </p:cNvSpPr>
          <p:nvPr/>
        </p:nvSpPr>
        <p:spPr bwMode="auto">
          <a:xfrm flipH="1">
            <a:off x="5177118" y="4340879"/>
            <a:ext cx="3361765" cy="268941"/>
          </a:xfrm>
          <a:custGeom>
            <a:avLst/>
            <a:gdLst>
              <a:gd name="T0" fmla="*/ 3810000 w 1819"/>
              <a:gd name="T1" fmla="*/ 0 h 141"/>
              <a:gd name="T2" fmla="*/ 3801622 w 1819"/>
              <a:gd name="T3" fmla="*/ 32426 h 141"/>
              <a:gd name="T4" fmla="*/ 3784865 w 1819"/>
              <a:gd name="T5" fmla="*/ 58366 h 141"/>
              <a:gd name="T6" fmla="*/ 3753447 w 1819"/>
              <a:gd name="T7" fmla="*/ 82145 h 141"/>
              <a:gd name="T8" fmla="*/ 3713650 w 1819"/>
              <a:gd name="T9" fmla="*/ 108085 h 141"/>
              <a:gd name="T10" fmla="*/ 3665476 w 1819"/>
              <a:gd name="T11" fmla="*/ 131864 h 141"/>
              <a:gd name="T12" fmla="*/ 3617301 w 1819"/>
              <a:gd name="T13" fmla="*/ 140511 h 141"/>
              <a:gd name="T14" fmla="*/ 3491627 w 1819"/>
              <a:gd name="T15" fmla="*/ 155643 h 141"/>
              <a:gd name="T16" fmla="*/ 2222325 w 1819"/>
              <a:gd name="T17" fmla="*/ 155643 h 141"/>
              <a:gd name="T18" fmla="*/ 2102936 w 1819"/>
              <a:gd name="T19" fmla="*/ 164289 h 141"/>
              <a:gd name="T20" fmla="*/ 2048477 w 1819"/>
              <a:gd name="T21" fmla="*/ 181583 h 141"/>
              <a:gd name="T22" fmla="*/ 2000302 w 1819"/>
              <a:gd name="T23" fmla="*/ 198877 h 141"/>
              <a:gd name="T24" fmla="*/ 1960506 w 1819"/>
              <a:gd name="T25" fmla="*/ 222655 h 141"/>
              <a:gd name="T26" fmla="*/ 1929087 w 1819"/>
              <a:gd name="T27" fmla="*/ 246434 h 141"/>
              <a:gd name="T28" fmla="*/ 1912331 w 1819"/>
              <a:gd name="T29" fmla="*/ 272374 h 141"/>
              <a:gd name="T30" fmla="*/ 1903953 w 1819"/>
              <a:gd name="T31" fmla="*/ 304800 h 141"/>
              <a:gd name="T32" fmla="*/ 1895574 w 1819"/>
              <a:gd name="T33" fmla="*/ 272374 h 141"/>
              <a:gd name="T34" fmla="*/ 1880913 w 1819"/>
              <a:gd name="T35" fmla="*/ 246434 h 141"/>
              <a:gd name="T36" fmla="*/ 1849494 w 1819"/>
              <a:gd name="T37" fmla="*/ 222655 h 141"/>
              <a:gd name="T38" fmla="*/ 1809698 w 1819"/>
              <a:gd name="T39" fmla="*/ 198877 h 141"/>
              <a:gd name="T40" fmla="*/ 1761523 w 1819"/>
              <a:gd name="T41" fmla="*/ 181583 h 141"/>
              <a:gd name="T42" fmla="*/ 1713348 w 1819"/>
              <a:gd name="T43" fmla="*/ 164289 h 141"/>
              <a:gd name="T44" fmla="*/ 1585580 w 1819"/>
              <a:gd name="T45" fmla="*/ 155643 h 141"/>
              <a:gd name="T46" fmla="*/ 318373 w 1819"/>
              <a:gd name="T47" fmla="*/ 155643 h 141"/>
              <a:gd name="T48" fmla="*/ 198983 w 1819"/>
              <a:gd name="T49" fmla="*/ 140511 h 141"/>
              <a:gd name="T50" fmla="*/ 142430 w 1819"/>
              <a:gd name="T51" fmla="*/ 131864 h 141"/>
              <a:gd name="T52" fmla="*/ 94255 w 1819"/>
              <a:gd name="T53" fmla="*/ 108085 h 141"/>
              <a:gd name="T54" fmla="*/ 54458 w 1819"/>
              <a:gd name="T55" fmla="*/ 82145 h 141"/>
              <a:gd name="T56" fmla="*/ 23040 w 1819"/>
              <a:gd name="T57" fmla="*/ 58366 h 141"/>
              <a:gd name="T58" fmla="*/ 6284 w 1819"/>
              <a:gd name="T59" fmla="*/ 32426 h 141"/>
              <a:gd name="T60" fmla="*/ 0 w 1819"/>
              <a:gd name="T61" fmla="*/ 0 h 14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819" h="141">
                <a:moveTo>
                  <a:pt x="1819" y="0"/>
                </a:moveTo>
                <a:lnTo>
                  <a:pt x="1815" y="15"/>
                </a:lnTo>
                <a:lnTo>
                  <a:pt x="1807" y="27"/>
                </a:lnTo>
                <a:lnTo>
                  <a:pt x="1792" y="38"/>
                </a:lnTo>
                <a:lnTo>
                  <a:pt x="1773" y="50"/>
                </a:lnTo>
                <a:lnTo>
                  <a:pt x="1750" y="61"/>
                </a:lnTo>
                <a:lnTo>
                  <a:pt x="1727" y="65"/>
                </a:lnTo>
                <a:lnTo>
                  <a:pt x="1667" y="72"/>
                </a:lnTo>
                <a:lnTo>
                  <a:pt x="1061" y="72"/>
                </a:lnTo>
                <a:lnTo>
                  <a:pt x="1004" y="76"/>
                </a:lnTo>
                <a:lnTo>
                  <a:pt x="978" y="84"/>
                </a:lnTo>
                <a:lnTo>
                  <a:pt x="955" y="92"/>
                </a:lnTo>
                <a:lnTo>
                  <a:pt x="936" y="103"/>
                </a:lnTo>
                <a:lnTo>
                  <a:pt x="921" y="114"/>
                </a:lnTo>
                <a:lnTo>
                  <a:pt x="913" y="126"/>
                </a:lnTo>
                <a:lnTo>
                  <a:pt x="909" y="141"/>
                </a:lnTo>
                <a:lnTo>
                  <a:pt x="905" y="126"/>
                </a:lnTo>
                <a:lnTo>
                  <a:pt x="898" y="114"/>
                </a:lnTo>
                <a:lnTo>
                  <a:pt x="883" y="103"/>
                </a:lnTo>
                <a:lnTo>
                  <a:pt x="864" y="92"/>
                </a:lnTo>
                <a:lnTo>
                  <a:pt x="841" y="84"/>
                </a:lnTo>
                <a:lnTo>
                  <a:pt x="818" y="76"/>
                </a:lnTo>
                <a:lnTo>
                  <a:pt x="757" y="72"/>
                </a:lnTo>
                <a:lnTo>
                  <a:pt x="152" y="72"/>
                </a:lnTo>
                <a:lnTo>
                  <a:pt x="95" y="65"/>
                </a:lnTo>
                <a:lnTo>
                  <a:pt x="68" y="61"/>
                </a:lnTo>
                <a:lnTo>
                  <a:pt x="45" y="50"/>
                </a:lnTo>
                <a:lnTo>
                  <a:pt x="26" y="38"/>
                </a:lnTo>
                <a:lnTo>
                  <a:pt x="11" y="27"/>
                </a:lnTo>
                <a:lnTo>
                  <a:pt x="3" y="15"/>
                </a:lnTo>
                <a:lnTo>
                  <a:pt x="0" y="0"/>
                </a:lnTo>
              </a:path>
            </a:pathLst>
          </a:custGeom>
          <a:noFill/>
          <a:ln w="38100" cmpd="sng">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765"/>
          </a:p>
        </p:txBody>
      </p:sp>
      <p:sp>
        <p:nvSpPr>
          <p:cNvPr id="970766" name="AutoShape 14"/>
          <p:cNvSpPr>
            <a:spLocks noChangeArrowheads="1"/>
          </p:cNvSpPr>
          <p:nvPr/>
        </p:nvSpPr>
        <p:spPr bwMode="auto">
          <a:xfrm>
            <a:off x="5079066" y="5009030"/>
            <a:ext cx="3325346" cy="1162610"/>
          </a:xfrm>
          <a:prstGeom prst="homePlate">
            <a:avLst>
              <a:gd name="adj" fmla="val 95341"/>
            </a:avLst>
          </a:prstGeom>
          <a:gradFill rotWithShape="1">
            <a:gsLst>
              <a:gs pos="0">
                <a:schemeClr val="accent2">
                  <a:gamma/>
                  <a:shade val="46275"/>
                  <a:invGamma/>
                </a:schemeClr>
              </a:gs>
              <a:gs pos="100000">
                <a:schemeClr val="accent2"/>
              </a:gs>
            </a:gsLst>
            <a:lin ang="0" scaled="1"/>
          </a:gradFill>
          <a:ln w="12700">
            <a:miter lim="800000"/>
            <a:headEnd/>
            <a:tailEnd/>
          </a:ln>
          <a:effectLst/>
          <a:scene3d>
            <a:camera prst="legacyObliqueBottomLeft"/>
            <a:lightRig rig="legacyFlat3" dir="t"/>
          </a:scene3d>
          <a:sp3d extrusionH="430200" prstMaterial="legacyMatte">
            <a:bevelT w="13500" h="13500" prst="angle"/>
            <a:bevelB w="13500" h="13500" prst="angle"/>
            <a:extrusionClr>
              <a:schemeClr val="accent2"/>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defRPr/>
            </a:pPr>
            <a:endParaRPr lang="en-US" sz="1765"/>
          </a:p>
        </p:txBody>
      </p:sp>
      <p:sp>
        <p:nvSpPr>
          <p:cNvPr id="970767" name="AutoShape 15"/>
          <p:cNvSpPr>
            <a:spLocks noChangeArrowheads="1"/>
          </p:cNvSpPr>
          <p:nvPr/>
        </p:nvSpPr>
        <p:spPr bwMode="auto">
          <a:xfrm>
            <a:off x="3077416" y="5009030"/>
            <a:ext cx="2979364" cy="1162610"/>
          </a:xfrm>
          <a:prstGeom prst="homePlate">
            <a:avLst>
              <a:gd name="adj" fmla="val 85422"/>
            </a:avLst>
          </a:prstGeom>
          <a:gradFill rotWithShape="1">
            <a:gsLst>
              <a:gs pos="0">
                <a:schemeClr val="accent2">
                  <a:gamma/>
                  <a:shade val="46275"/>
                  <a:invGamma/>
                </a:schemeClr>
              </a:gs>
              <a:gs pos="100000">
                <a:schemeClr val="accent2"/>
              </a:gs>
            </a:gsLst>
            <a:lin ang="0" scaled="1"/>
          </a:gradFill>
          <a:ln w="12700">
            <a:miter lim="800000"/>
            <a:headEnd/>
            <a:tailEnd/>
          </a:ln>
          <a:effectLst/>
          <a:scene3d>
            <a:camera prst="legacyObliqueBottomLeft"/>
            <a:lightRig rig="legacyFlat3" dir="t"/>
          </a:scene3d>
          <a:sp3d extrusionH="430200" prstMaterial="legacyMatte">
            <a:bevelT w="13500" h="13500" prst="angle"/>
            <a:bevelB w="13500" h="13500" prst="angle"/>
            <a:extrusionClr>
              <a:schemeClr val="accent2"/>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defRPr/>
            </a:pPr>
            <a:endParaRPr lang="en-US" sz="1765"/>
          </a:p>
        </p:txBody>
      </p:sp>
      <p:sp>
        <p:nvSpPr>
          <p:cNvPr id="970768" name="AutoShape 16"/>
          <p:cNvSpPr>
            <a:spLocks noChangeArrowheads="1"/>
          </p:cNvSpPr>
          <p:nvPr/>
        </p:nvSpPr>
        <p:spPr bwMode="auto">
          <a:xfrm>
            <a:off x="1075765" y="5009030"/>
            <a:ext cx="2976563" cy="1162610"/>
          </a:xfrm>
          <a:prstGeom prst="homePlate">
            <a:avLst>
              <a:gd name="adj" fmla="val 85341"/>
            </a:avLst>
          </a:prstGeom>
          <a:gradFill rotWithShape="1">
            <a:gsLst>
              <a:gs pos="0">
                <a:schemeClr val="accent2">
                  <a:gamma/>
                  <a:shade val="46275"/>
                  <a:invGamma/>
                </a:schemeClr>
              </a:gs>
              <a:gs pos="100000">
                <a:schemeClr val="accent2"/>
              </a:gs>
            </a:gsLst>
            <a:lin ang="0" scaled="1"/>
          </a:gradFill>
          <a:ln w="12700">
            <a:miter lim="800000"/>
            <a:headEnd/>
            <a:tailEnd/>
          </a:ln>
          <a:effectLst/>
          <a:scene3d>
            <a:camera prst="legacyObliqueBottomLeft"/>
            <a:lightRig rig="legacyFlat3" dir="t"/>
          </a:scene3d>
          <a:sp3d extrusionH="430200" prstMaterial="legacyMatte">
            <a:bevelT w="13500" h="13500" prst="angle"/>
            <a:bevelB w="13500" h="13500" prst="angle"/>
            <a:extrusionClr>
              <a:schemeClr val="accent2"/>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defRPr/>
            </a:pPr>
            <a:endParaRPr lang="en-US" sz="1765"/>
          </a:p>
        </p:txBody>
      </p:sp>
      <p:sp>
        <p:nvSpPr>
          <p:cNvPr id="95243" name="Rectangle 17"/>
          <p:cNvSpPr>
            <a:spLocks noChangeArrowheads="1"/>
          </p:cNvSpPr>
          <p:nvPr/>
        </p:nvSpPr>
        <p:spPr bwMode="auto">
          <a:xfrm>
            <a:off x="1302684" y="5478276"/>
            <a:ext cx="1769129" cy="200305"/>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outerShdw>
                </a:effectLst>
              </a14:hiddenEffects>
            </a:ext>
          </a:extLst>
        </p:spPr>
        <p:txBody>
          <a:bodyPr lIns="9364" tIns="9364" rIns="9364" bIns="9364" anchor="ctr" anchorCtr="1"/>
          <a:lstStyle>
            <a:lvl1pPr marL="452438" indent="-452438" defTabSz="1089025" eaLnBrk="0" hangingPunct="0">
              <a:defRPr sz="2000">
                <a:solidFill>
                  <a:schemeClr val="tx1"/>
                </a:solidFill>
                <a:latin typeface="Arial" panose="020B0604020202020204" pitchFamily="34" charset="0"/>
              </a:defRPr>
            </a:lvl1pPr>
            <a:lvl2pPr marL="742950" indent="-285750" defTabSz="1089025" eaLnBrk="0" hangingPunct="0">
              <a:defRPr sz="2000">
                <a:solidFill>
                  <a:schemeClr val="tx1"/>
                </a:solidFill>
                <a:latin typeface="Arial" panose="020B0604020202020204" pitchFamily="34" charset="0"/>
              </a:defRPr>
            </a:lvl2pPr>
            <a:lvl3pPr marL="1143000" indent="-228600" defTabSz="1089025" eaLnBrk="0" hangingPunct="0">
              <a:defRPr sz="2000">
                <a:solidFill>
                  <a:schemeClr val="tx1"/>
                </a:solidFill>
                <a:latin typeface="Arial" panose="020B0604020202020204" pitchFamily="34" charset="0"/>
              </a:defRPr>
            </a:lvl3pPr>
            <a:lvl4pPr marL="1600200" indent="-228600" defTabSz="1089025" eaLnBrk="0" hangingPunct="0">
              <a:defRPr sz="2000">
                <a:solidFill>
                  <a:schemeClr val="tx1"/>
                </a:solidFill>
                <a:latin typeface="Arial" panose="020B0604020202020204" pitchFamily="34" charset="0"/>
              </a:defRPr>
            </a:lvl4pPr>
            <a:lvl5pPr marL="2057400" indent="-228600" defTabSz="1089025" eaLnBrk="0" hangingPunct="0">
              <a:defRPr sz="2000">
                <a:solidFill>
                  <a:schemeClr val="tx1"/>
                </a:solidFill>
                <a:latin typeface="Arial" panose="020B0604020202020204" pitchFamily="34" charset="0"/>
              </a:defRPr>
            </a:lvl5pPr>
            <a:lvl6pPr marL="2514600" indent="-228600" defTabSz="1089025"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1089025"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1089025"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1089025" eaLnBrk="0" fontAlgn="base" hangingPunct="0">
              <a:spcBef>
                <a:spcPct val="0"/>
              </a:spcBef>
              <a:spcAft>
                <a:spcPct val="0"/>
              </a:spcAft>
              <a:defRPr sz="2000">
                <a:solidFill>
                  <a:schemeClr val="tx1"/>
                </a:solidFill>
                <a:latin typeface="Arial" panose="020B0604020202020204" pitchFamily="34" charset="0"/>
              </a:defRPr>
            </a:lvl9pPr>
          </a:lstStyle>
          <a:p>
            <a:pPr>
              <a:spcAft>
                <a:spcPct val="50000"/>
              </a:spcAft>
            </a:pPr>
            <a:r>
              <a:rPr lang="en-US" altLang="en-US" sz="1588" b="1">
                <a:solidFill>
                  <a:schemeClr val="bg1"/>
                </a:solidFill>
              </a:rPr>
              <a:t>Measure</a:t>
            </a:r>
          </a:p>
        </p:txBody>
      </p:sp>
      <p:sp>
        <p:nvSpPr>
          <p:cNvPr id="95244" name="Rectangle 18"/>
          <p:cNvSpPr>
            <a:spLocks noChangeArrowheads="1"/>
          </p:cNvSpPr>
          <p:nvPr/>
        </p:nvSpPr>
        <p:spPr bwMode="auto">
          <a:xfrm>
            <a:off x="4029916" y="5478276"/>
            <a:ext cx="1769128" cy="200305"/>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outerShdw>
                </a:effectLst>
              </a14:hiddenEffects>
            </a:ext>
          </a:extLst>
        </p:spPr>
        <p:txBody>
          <a:bodyPr lIns="9364" tIns="9364" rIns="9364" bIns="9364" anchor="ctr" anchorCtr="1"/>
          <a:lstStyle>
            <a:lvl1pPr marL="452438" indent="-452438" defTabSz="1089025" eaLnBrk="0" hangingPunct="0">
              <a:defRPr sz="2000">
                <a:solidFill>
                  <a:schemeClr val="tx1"/>
                </a:solidFill>
                <a:latin typeface="Arial" panose="020B0604020202020204" pitchFamily="34" charset="0"/>
              </a:defRPr>
            </a:lvl1pPr>
            <a:lvl2pPr marL="742950" indent="-285750" defTabSz="1089025" eaLnBrk="0" hangingPunct="0">
              <a:defRPr sz="2000">
                <a:solidFill>
                  <a:schemeClr val="tx1"/>
                </a:solidFill>
                <a:latin typeface="Arial" panose="020B0604020202020204" pitchFamily="34" charset="0"/>
              </a:defRPr>
            </a:lvl2pPr>
            <a:lvl3pPr marL="1143000" indent="-228600" defTabSz="1089025" eaLnBrk="0" hangingPunct="0">
              <a:defRPr sz="2000">
                <a:solidFill>
                  <a:schemeClr val="tx1"/>
                </a:solidFill>
                <a:latin typeface="Arial" panose="020B0604020202020204" pitchFamily="34" charset="0"/>
              </a:defRPr>
            </a:lvl3pPr>
            <a:lvl4pPr marL="1600200" indent="-228600" defTabSz="1089025" eaLnBrk="0" hangingPunct="0">
              <a:defRPr sz="2000">
                <a:solidFill>
                  <a:schemeClr val="tx1"/>
                </a:solidFill>
                <a:latin typeface="Arial" panose="020B0604020202020204" pitchFamily="34" charset="0"/>
              </a:defRPr>
            </a:lvl4pPr>
            <a:lvl5pPr marL="2057400" indent="-228600" defTabSz="1089025" eaLnBrk="0" hangingPunct="0">
              <a:defRPr sz="2000">
                <a:solidFill>
                  <a:schemeClr val="tx1"/>
                </a:solidFill>
                <a:latin typeface="Arial" panose="020B0604020202020204" pitchFamily="34" charset="0"/>
              </a:defRPr>
            </a:lvl5pPr>
            <a:lvl6pPr marL="2514600" indent="-228600" defTabSz="1089025"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1089025"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1089025"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1089025" eaLnBrk="0" fontAlgn="base" hangingPunct="0">
              <a:spcBef>
                <a:spcPct val="0"/>
              </a:spcBef>
              <a:spcAft>
                <a:spcPct val="0"/>
              </a:spcAft>
              <a:defRPr sz="2000">
                <a:solidFill>
                  <a:schemeClr val="tx1"/>
                </a:solidFill>
                <a:latin typeface="Arial" panose="020B0604020202020204" pitchFamily="34" charset="0"/>
              </a:defRPr>
            </a:lvl9pPr>
          </a:lstStyle>
          <a:p>
            <a:pPr>
              <a:spcAft>
                <a:spcPct val="50000"/>
              </a:spcAft>
            </a:pPr>
            <a:r>
              <a:rPr lang="en-US" altLang="en-US" sz="1588" b="1" dirty="0">
                <a:solidFill>
                  <a:schemeClr val="bg1"/>
                </a:solidFill>
              </a:rPr>
              <a:t>Explore</a:t>
            </a:r>
          </a:p>
        </p:txBody>
      </p:sp>
      <p:sp>
        <p:nvSpPr>
          <p:cNvPr id="95245" name="Rectangle 19"/>
          <p:cNvSpPr>
            <a:spLocks noChangeArrowheads="1"/>
          </p:cNvSpPr>
          <p:nvPr/>
        </p:nvSpPr>
        <p:spPr bwMode="auto">
          <a:xfrm>
            <a:off x="5993747" y="5478276"/>
            <a:ext cx="1766327" cy="200305"/>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outerShdw>
                </a:effectLst>
              </a14:hiddenEffects>
            </a:ext>
          </a:extLst>
        </p:spPr>
        <p:txBody>
          <a:bodyPr lIns="9364" tIns="9364" rIns="9364" bIns="9364" anchor="ctr" anchorCtr="1"/>
          <a:lstStyle>
            <a:lvl1pPr marL="452438" indent="-452438" defTabSz="1089025" eaLnBrk="0" hangingPunct="0">
              <a:defRPr sz="2000">
                <a:solidFill>
                  <a:schemeClr val="tx1"/>
                </a:solidFill>
                <a:latin typeface="Arial" panose="020B0604020202020204" pitchFamily="34" charset="0"/>
              </a:defRPr>
            </a:lvl1pPr>
            <a:lvl2pPr marL="742950" indent="-285750" defTabSz="1089025" eaLnBrk="0" hangingPunct="0">
              <a:defRPr sz="2000">
                <a:solidFill>
                  <a:schemeClr val="tx1"/>
                </a:solidFill>
                <a:latin typeface="Arial" panose="020B0604020202020204" pitchFamily="34" charset="0"/>
              </a:defRPr>
            </a:lvl2pPr>
            <a:lvl3pPr marL="1143000" indent="-228600" defTabSz="1089025" eaLnBrk="0" hangingPunct="0">
              <a:defRPr sz="2000">
                <a:solidFill>
                  <a:schemeClr val="tx1"/>
                </a:solidFill>
                <a:latin typeface="Arial" panose="020B0604020202020204" pitchFamily="34" charset="0"/>
              </a:defRPr>
            </a:lvl3pPr>
            <a:lvl4pPr marL="1600200" indent="-228600" defTabSz="1089025" eaLnBrk="0" hangingPunct="0">
              <a:defRPr sz="2000">
                <a:solidFill>
                  <a:schemeClr val="tx1"/>
                </a:solidFill>
                <a:latin typeface="Arial" panose="020B0604020202020204" pitchFamily="34" charset="0"/>
              </a:defRPr>
            </a:lvl4pPr>
            <a:lvl5pPr marL="2057400" indent="-228600" defTabSz="1089025" eaLnBrk="0" hangingPunct="0">
              <a:defRPr sz="2000">
                <a:solidFill>
                  <a:schemeClr val="tx1"/>
                </a:solidFill>
                <a:latin typeface="Arial" panose="020B0604020202020204" pitchFamily="34" charset="0"/>
              </a:defRPr>
            </a:lvl5pPr>
            <a:lvl6pPr marL="2514600" indent="-228600" defTabSz="1089025"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1089025"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1089025"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1089025" eaLnBrk="0" fontAlgn="base" hangingPunct="0">
              <a:spcBef>
                <a:spcPct val="0"/>
              </a:spcBef>
              <a:spcAft>
                <a:spcPct val="0"/>
              </a:spcAft>
              <a:defRPr sz="2000">
                <a:solidFill>
                  <a:schemeClr val="tx1"/>
                </a:solidFill>
                <a:latin typeface="Arial" panose="020B0604020202020204" pitchFamily="34" charset="0"/>
              </a:defRPr>
            </a:lvl9pPr>
          </a:lstStyle>
          <a:p>
            <a:pPr>
              <a:spcAft>
                <a:spcPct val="50000"/>
              </a:spcAft>
            </a:pPr>
            <a:r>
              <a:rPr lang="en-US" altLang="en-US" sz="1588" b="1">
                <a:solidFill>
                  <a:schemeClr val="bg1"/>
                </a:solidFill>
              </a:rPr>
              <a:t>Design</a:t>
            </a:r>
          </a:p>
        </p:txBody>
      </p:sp>
      <p:sp>
        <p:nvSpPr>
          <p:cNvPr id="95246" name="AutoShape 21"/>
          <p:cNvSpPr>
            <a:spLocks noChangeArrowheads="1"/>
          </p:cNvSpPr>
          <p:nvPr/>
        </p:nvSpPr>
        <p:spPr bwMode="auto">
          <a:xfrm flipV="1">
            <a:off x="2487706" y="4744291"/>
            <a:ext cx="470647" cy="403412"/>
          </a:xfrm>
          <a:prstGeom prst="downArrow">
            <a:avLst>
              <a:gd name="adj1" fmla="val 50000"/>
              <a:gd name="adj2" fmla="val 25000"/>
            </a:avLst>
          </a:prstGeom>
          <a:solidFill>
            <a:srgbClr val="FF33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US" altLang="en-US" sz="1765"/>
          </a:p>
        </p:txBody>
      </p:sp>
      <p:sp>
        <p:nvSpPr>
          <p:cNvPr id="95247" name="AutoShape 22"/>
          <p:cNvSpPr>
            <a:spLocks noChangeArrowheads="1"/>
          </p:cNvSpPr>
          <p:nvPr/>
        </p:nvSpPr>
        <p:spPr bwMode="auto">
          <a:xfrm flipV="1">
            <a:off x="4706471" y="4744291"/>
            <a:ext cx="470647" cy="403412"/>
          </a:xfrm>
          <a:prstGeom prst="downArrow">
            <a:avLst>
              <a:gd name="adj1" fmla="val 50000"/>
              <a:gd name="adj2" fmla="val 25000"/>
            </a:avLst>
          </a:prstGeom>
          <a:solidFill>
            <a:srgbClr val="FF33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US" altLang="en-US" sz="1765"/>
          </a:p>
        </p:txBody>
      </p:sp>
      <p:sp>
        <p:nvSpPr>
          <p:cNvPr id="95248" name="AutoShape 23"/>
          <p:cNvSpPr>
            <a:spLocks noChangeArrowheads="1"/>
          </p:cNvSpPr>
          <p:nvPr/>
        </p:nvSpPr>
        <p:spPr bwMode="auto">
          <a:xfrm flipV="1">
            <a:off x="6656294" y="4744291"/>
            <a:ext cx="470647" cy="403412"/>
          </a:xfrm>
          <a:prstGeom prst="downArrow">
            <a:avLst>
              <a:gd name="adj1" fmla="val 50000"/>
              <a:gd name="adj2" fmla="val 25000"/>
            </a:avLst>
          </a:prstGeom>
          <a:solidFill>
            <a:srgbClr val="FF33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US" altLang="en-US" sz="1765"/>
          </a:p>
        </p:txBody>
      </p:sp>
      <p:sp>
        <p:nvSpPr>
          <p:cNvPr id="95249" name="Freeform 24"/>
          <p:cNvSpPr>
            <a:spLocks/>
          </p:cNvSpPr>
          <p:nvPr/>
        </p:nvSpPr>
        <p:spPr bwMode="auto">
          <a:xfrm flipV="1">
            <a:off x="659747" y="1278872"/>
            <a:ext cx="4046724" cy="200305"/>
          </a:xfrm>
          <a:custGeom>
            <a:avLst/>
            <a:gdLst>
              <a:gd name="T0" fmla="*/ 4586287 w 1819"/>
              <a:gd name="T1" fmla="*/ 0 h 141"/>
              <a:gd name="T2" fmla="*/ 4576202 w 1819"/>
              <a:gd name="T3" fmla="*/ 24150 h 141"/>
              <a:gd name="T4" fmla="*/ 4556031 w 1819"/>
              <a:gd name="T5" fmla="*/ 43470 h 141"/>
              <a:gd name="T6" fmla="*/ 4518211 w 1819"/>
              <a:gd name="T7" fmla="*/ 61181 h 141"/>
              <a:gd name="T8" fmla="*/ 4470306 w 1819"/>
              <a:gd name="T9" fmla="*/ 80501 h 141"/>
              <a:gd name="T10" fmla="*/ 4412316 w 1819"/>
              <a:gd name="T11" fmla="*/ 98211 h 141"/>
              <a:gd name="T12" fmla="*/ 4354325 w 1819"/>
              <a:gd name="T13" fmla="*/ 104651 h 141"/>
              <a:gd name="T14" fmla="*/ 4203046 w 1819"/>
              <a:gd name="T15" fmla="*/ 115921 h 141"/>
              <a:gd name="T16" fmla="*/ 2675124 w 1819"/>
              <a:gd name="T17" fmla="*/ 115921 h 141"/>
              <a:gd name="T18" fmla="*/ 2531409 w 1819"/>
              <a:gd name="T19" fmla="*/ 122361 h 141"/>
              <a:gd name="T20" fmla="*/ 2465854 w 1819"/>
              <a:gd name="T21" fmla="*/ 135241 h 141"/>
              <a:gd name="T22" fmla="*/ 2407864 w 1819"/>
              <a:gd name="T23" fmla="*/ 148121 h 141"/>
              <a:gd name="T24" fmla="*/ 2359959 w 1819"/>
              <a:gd name="T25" fmla="*/ 165831 h 141"/>
              <a:gd name="T26" fmla="*/ 2322139 w 1819"/>
              <a:gd name="T27" fmla="*/ 183542 h 141"/>
              <a:gd name="T28" fmla="*/ 2301968 w 1819"/>
              <a:gd name="T29" fmla="*/ 202862 h 141"/>
              <a:gd name="T30" fmla="*/ 2291883 w 1819"/>
              <a:gd name="T31" fmla="*/ 227012 h 141"/>
              <a:gd name="T32" fmla="*/ 2281798 w 1819"/>
              <a:gd name="T33" fmla="*/ 202862 h 141"/>
              <a:gd name="T34" fmla="*/ 2264148 w 1819"/>
              <a:gd name="T35" fmla="*/ 183542 h 141"/>
              <a:gd name="T36" fmla="*/ 2226328 w 1819"/>
              <a:gd name="T37" fmla="*/ 165831 h 141"/>
              <a:gd name="T38" fmla="*/ 2178423 w 1819"/>
              <a:gd name="T39" fmla="*/ 148121 h 141"/>
              <a:gd name="T40" fmla="*/ 2120433 w 1819"/>
              <a:gd name="T41" fmla="*/ 135241 h 141"/>
              <a:gd name="T42" fmla="*/ 2062442 w 1819"/>
              <a:gd name="T43" fmla="*/ 122361 h 141"/>
              <a:gd name="T44" fmla="*/ 1908642 w 1819"/>
              <a:gd name="T45" fmla="*/ 115921 h 141"/>
              <a:gd name="T46" fmla="*/ 383241 w 1819"/>
              <a:gd name="T47" fmla="*/ 115921 h 141"/>
              <a:gd name="T48" fmla="*/ 239526 w 1819"/>
              <a:gd name="T49" fmla="*/ 104651 h 141"/>
              <a:gd name="T50" fmla="*/ 171450 w 1819"/>
              <a:gd name="T51" fmla="*/ 98211 h 141"/>
              <a:gd name="T52" fmla="*/ 113460 w 1819"/>
              <a:gd name="T53" fmla="*/ 80501 h 141"/>
              <a:gd name="T54" fmla="*/ 65554 w 1819"/>
              <a:gd name="T55" fmla="*/ 61181 h 141"/>
              <a:gd name="T56" fmla="*/ 27735 w 1819"/>
              <a:gd name="T57" fmla="*/ 43470 h 141"/>
              <a:gd name="T58" fmla="*/ 7564 w 1819"/>
              <a:gd name="T59" fmla="*/ 24150 h 141"/>
              <a:gd name="T60" fmla="*/ 0 w 1819"/>
              <a:gd name="T61" fmla="*/ 0 h 14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819" h="141">
                <a:moveTo>
                  <a:pt x="1819" y="0"/>
                </a:moveTo>
                <a:lnTo>
                  <a:pt x="1815" y="15"/>
                </a:lnTo>
                <a:lnTo>
                  <a:pt x="1807" y="27"/>
                </a:lnTo>
                <a:lnTo>
                  <a:pt x="1792" y="38"/>
                </a:lnTo>
                <a:lnTo>
                  <a:pt x="1773" y="50"/>
                </a:lnTo>
                <a:lnTo>
                  <a:pt x="1750" y="61"/>
                </a:lnTo>
                <a:lnTo>
                  <a:pt x="1727" y="65"/>
                </a:lnTo>
                <a:lnTo>
                  <a:pt x="1667" y="72"/>
                </a:lnTo>
                <a:lnTo>
                  <a:pt x="1061" y="72"/>
                </a:lnTo>
                <a:lnTo>
                  <a:pt x="1004" y="76"/>
                </a:lnTo>
                <a:lnTo>
                  <a:pt x="978" y="84"/>
                </a:lnTo>
                <a:lnTo>
                  <a:pt x="955" y="92"/>
                </a:lnTo>
                <a:lnTo>
                  <a:pt x="936" y="103"/>
                </a:lnTo>
                <a:lnTo>
                  <a:pt x="921" y="114"/>
                </a:lnTo>
                <a:lnTo>
                  <a:pt x="913" y="126"/>
                </a:lnTo>
                <a:lnTo>
                  <a:pt x="909" y="141"/>
                </a:lnTo>
                <a:lnTo>
                  <a:pt x="905" y="126"/>
                </a:lnTo>
                <a:lnTo>
                  <a:pt x="898" y="114"/>
                </a:lnTo>
                <a:lnTo>
                  <a:pt x="883" y="103"/>
                </a:lnTo>
                <a:lnTo>
                  <a:pt x="864" y="92"/>
                </a:lnTo>
                <a:lnTo>
                  <a:pt x="841" y="84"/>
                </a:lnTo>
                <a:lnTo>
                  <a:pt x="818" y="76"/>
                </a:lnTo>
                <a:lnTo>
                  <a:pt x="757" y="72"/>
                </a:lnTo>
                <a:lnTo>
                  <a:pt x="152" y="72"/>
                </a:lnTo>
                <a:lnTo>
                  <a:pt x="95" y="65"/>
                </a:lnTo>
                <a:lnTo>
                  <a:pt x="68" y="61"/>
                </a:lnTo>
                <a:lnTo>
                  <a:pt x="45" y="50"/>
                </a:lnTo>
                <a:lnTo>
                  <a:pt x="26" y="38"/>
                </a:lnTo>
                <a:lnTo>
                  <a:pt x="11" y="27"/>
                </a:lnTo>
                <a:lnTo>
                  <a:pt x="3" y="15"/>
                </a:lnTo>
                <a:lnTo>
                  <a:pt x="0" y="0"/>
                </a:lnTo>
              </a:path>
            </a:pathLst>
          </a:custGeom>
          <a:noFill/>
          <a:ln w="38100" cmpd="sng">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765"/>
          </a:p>
        </p:txBody>
      </p:sp>
      <p:sp>
        <p:nvSpPr>
          <p:cNvPr id="95250" name="Freeform 25"/>
          <p:cNvSpPr>
            <a:spLocks/>
          </p:cNvSpPr>
          <p:nvPr/>
        </p:nvSpPr>
        <p:spPr bwMode="auto">
          <a:xfrm flipV="1">
            <a:off x="4755497" y="1239651"/>
            <a:ext cx="3783386" cy="306761"/>
          </a:xfrm>
          <a:custGeom>
            <a:avLst/>
            <a:gdLst>
              <a:gd name="T0" fmla="*/ 4287837 w 1956"/>
              <a:gd name="T1" fmla="*/ 0 h 141"/>
              <a:gd name="T2" fmla="*/ 4279068 w 1956"/>
              <a:gd name="T3" fmla="*/ 36985 h 141"/>
              <a:gd name="T4" fmla="*/ 4261531 w 1956"/>
              <a:gd name="T5" fmla="*/ 66574 h 141"/>
              <a:gd name="T6" fmla="*/ 4228649 w 1956"/>
              <a:gd name="T7" fmla="*/ 93696 h 141"/>
              <a:gd name="T8" fmla="*/ 4186998 w 1956"/>
              <a:gd name="T9" fmla="*/ 123284 h 141"/>
              <a:gd name="T10" fmla="*/ 4127810 w 1956"/>
              <a:gd name="T11" fmla="*/ 150407 h 141"/>
              <a:gd name="T12" fmla="*/ 4070815 w 1956"/>
              <a:gd name="T13" fmla="*/ 160270 h 141"/>
              <a:gd name="T14" fmla="*/ 3937094 w 1956"/>
              <a:gd name="T15" fmla="*/ 177530 h 141"/>
              <a:gd name="T16" fmla="*/ 2501238 w 1956"/>
              <a:gd name="T17" fmla="*/ 177530 h 141"/>
              <a:gd name="T18" fmla="*/ 2360941 w 1956"/>
              <a:gd name="T19" fmla="*/ 187392 h 141"/>
              <a:gd name="T20" fmla="*/ 2301753 w 1956"/>
              <a:gd name="T21" fmla="*/ 207118 h 141"/>
              <a:gd name="T22" fmla="*/ 2251334 w 1956"/>
              <a:gd name="T23" fmla="*/ 226843 h 141"/>
              <a:gd name="T24" fmla="*/ 2200914 w 1956"/>
              <a:gd name="T25" fmla="*/ 253966 h 141"/>
              <a:gd name="T26" fmla="*/ 2168032 w 1956"/>
              <a:gd name="T27" fmla="*/ 281088 h 141"/>
              <a:gd name="T28" fmla="*/ 2150495 w 1956"/>
              <a:gd name="T29" fmla="*/ 310677 h 141"/>
              <a:gd name="T30" fmla="*/ 2143919 w 1956"/>
              <a:gd name="T31" fmla="*/ 347662 h 141"/>
              <a:gd name="T32" fmla="*/ 2135150 w 1956"/>
              <a:gd name="T33" fmla="*/ 310677 h 141"/>
              <a:gd name="T34" fmla="*/ 2117613 w 1956"/>
              <a:gd name="T35" fmla="*/ 281088 h 141"/>
              <a:gd name="T36" fmla="*/ 2084731 w 1956"/>
              <a:gd name="T37" fmla="*/ 253966 h 141"/>
              <a:gd name="T38" fmla="*/ 2043080 w 1956"/>
              <a:gd name="T39" fmla="*/ 226843 h 141"/>
              <a:gd name="T40" fmla="*/ 1983892 w 1956"/>
              <a:gd name="T41" fmla="*/ 207118 h 141"/>
              <a:gd name="T42" fmla="*/ 1926896 w 1956"/>
              <a:gd name="T43" fmla="*/ 187392 h 141"/>
              <a:gd name="T44" fmla="*/ 1784407 w 1956"/>
              <a:gd name="T45" fmla="*/ 177530 h 141"/>
              <a:gd name="T46" fmla="*/ 357320 w 1956"/>
              <a:gd name="T47" fmla="*/ 177530 h 141"/>
              <a:gd name="T48" fmla="*/ 217022 w 1956"/>
              <a:gd name="T49" fmla="*/ 160270 h 141"/>
              <a:gd name="T50" fmla="*/ 157834 w 1956"/>
              <a:gd name="T51" fmla="*/ 150407 h 141"/>
              <a:gd name="T52" fmla="*/ 107415 w 1956"/>
              <a:gd name="T53" fmla="*/ 123284 h 141"/>
              <a:gd name="T54" fmla="*/ 56996 w 1956"/>
              <a:gd name="T55" fmla="*/ 93696 h 141"/>
              <a:gd name="T56" fmla="*/ 24114 w 1956"/>
              <a:gd name="T57" fmla="*/ 66574 h 141"/>
              <a:gd name="T58" fmla="*/ 6576 w 1956"/>
              <a:gd name="T59" fmla="*/ 36985 h 141"/>
              <a:gd name="T60" fmla="*/ 0 w 1956"/>
              <a:gd name="T61" fmla="*/ 0 h 14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956" h="141">
                <a:moveTo>
                  <a:pt x="1956" y="0"/>
                </a:moveTo>
                <a:lnTo>
                  <a:pt x="1952" y="15"/>
                </a:lnTo>
                <a:lnTo>
                  <a:pt x="1944" y="27"/>
                </a:lnTo>
                <a:lnTo>
                  <a:pt x="1929" y="38"/>
                </a:lnTo>
                <a:lnTo>
                  <a:pt x="1910" y="50"/>
                </a:lnTo>
                <a:lnTo>
                  <a:pt x="1883" y="61"/>
                </a:lnTo>
                <a:lnTo>
                  <a:pt x="1857" y="65"/>
                </a:lnTo>
                <a:lnTo>
                  <a:pt x="1796" y="72"/>
                </a:lnTo>
                <a:lnTo>
                  <a:pt x="1141" y="72"/>
                </a:lnTo>
                <a:lnTo>
                  <a:pt x="1077" y="76"/>
                </a:lnTo>
                <a:lnTo>
                  <a:pt x="1050" y="84"/>
                </a:lnTo>
                <a:lnTo>
                  <a:pt x="1027" y="92"/>
                </a:lnTo>
                <a:lnTo>
                  <a:pt x="1004" y="103"/>
                </a:lnTo>
                <a:lnTo>
                  <a:pt x="989" y="114"/>
                </a:lnTo>
                <a:lnTo>
                  <a:pt x="981" y="126"/>
                </a:lnTo>
                <a:lnTo>
                  <a:pt x="978" y="141"/>
                </a:lnTo>
                <a:lnTo>
                  <a:pt x="974" y="126"/>
                </a:lnTo>
                <a:lnTo>
                  <a:pt x="966" y="114"/>
                </a:lnTo>
                <a:lnTo>
                  <a:pt x="951" y="103"/>
                </a:lnTo>
                <a:lnTo>
                  <a:pt x="932" y="92"/>
                </a:lnTo>
                <a:lnTo>
                  <a:pt x="905" y="84"/>
                </a:lnTo>
                <a:lnTo>
                  <a:pt x="879" y="76"/>
                </a:lnTo>
                <a:lnTo>
                  <a:pt x="814" y="72"/>
                </a:lnTo>
                <a:lnTo>
                  <a:pt x="163" y="72"/>
                </a:lnTo>
                <a:lnTo>
                  <a:pt x="99" y="65"/>
                </a:lnTo>
                <a:lnTo>
                  <a:pt x="72" y="61"/>
                </a:lnTo>
                <a:lnTo>
                  <a:pt x="49" y="50"/>
                </a:lnTo>
                <a:lnTo>
                  <a:pt x="26" y="38"/>
                </a:lnTo>
                <a:lnTo>
                  <a:pt x="11" y="27"/>
                </a:lnTo>
                <a:lnTo>
                  <a:pt x="3" y="15"/>
                </a:lnTo>
                <a:lnTo>
                  <a:pt x="0" y="0"/>
                </a:lnTo>
              </a:path>
            </a:pathLst>
          </a:custGeom>
          <a:noFill/>
          <a:ln w="38100" cmpd="sng">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765"/>
          </a:p>
        </p:txBody>
      </p:sp>
      <p:sp>
        <p:nvSpPr>
          <p:cNvPr id="970778" name="Text Box 26"/>
          <p:cNvSpPr txBox="1">
            <a:spLocks noChangeArrowheads="1"/>
          </p:cNvSpPr>
          <p:nvPr/>
        </p:nvSpPr>
        <p:spPr bwMode="auto">
          <a:xfrm>
            <a:off x="1911595" y="941295"/>
            <a:ext cx="1454781" cy="335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9896" tIns="44948" rIns="89896" bIns="44948">
            <a:spAutoFit/>
          </a:bodyPr>
          <a:lstStyle>
            <a:lvl1pPr defTabSz="1019175" eaLnBrk="0" hangingPunct="0">
              <a:defRPr sz="2400">
                <a:solidFill>
                  <a:schemeClr val="tx1"/>
                </a:solidFill>
                <a:latin typeface="Times New Roman" pitchFamily="18" charset="0"/>
              </a:defRPr>
            </a:lvl1pPr>
            <a:lvl2pPr marL="509588" defTabSz="1019175" eaLnBrk="0" hangingPunct="0">
              <a:defRPr sz="2400">
                <a:solidFill>
                  <a:schemeClr val="tx1"/>
                </a:solidFill>
                <a:latin typeface="Times New Roman" pitchFamily="18" charset="0"/>
              </a:defRPr>
            </a:lvl2pPr>
            <a:lvl3pPr marL="1019175" defTabSz="1019175" eaLnBrk="0" hangingPunct="0">
              <a:defRPr sz="2400">
                <a:solidFill>
                  <a:schemeClr val="tx1"/>
                </a:solidFill>
                <a:latin typeface="Times New Roman" pitchFamily="18" charset="0"/>
              </a:defRPr>
            </a:lvl3pPr>
            <a:lvl4pPr marL="1528763" defTabSz="1019175" eaLnBrk="0" hangingPunct="0">
              <a:defRPr sz="2400">
                <a:solidFill>
                  <a:schemeClr val="tx1"/>
                </a:solidFill>
                <a:latin typeface="Times New Roman" pitchFamily="18" charset="0"/>
              </a:defRPr>
            </a:lvl4pPr>
            <a:lvl5pPr marL="2038350" defTabSz="1019175" eaLnBrk="0" hangingPunct="0">
              <a:defRPr sz="2400">
                <a:solidFill>
                  <a:schemeClr val="tx1"/>
                </a:solidFill>
                <a:latin typeface="Times New Roman" pitchFamily="18" charset="0"/>
              </a:defRPr>
            </a:lvl5pPr>
            <a:lvl6pPr marL="2495550" defTabSz="1019175" eaLnBrk="0" fontAlgn="base" hangingPunct="0">
              <a:spcBef>
                <a:spcPct val="0"/>
              </a:spcBef>
              <a:spcAft>
                <a:spcPct val="0"/>
              </a:spcAft>
              <a:defRPr sz="2400">
                <a:solidFill>
                  <a:schemeClr val="tx1"/>
                </a:solidFill>
                <a:latin typeface="Times New Roman" pitchFamily="18" charset="0"/>
              </a:defRPr>
            </a:lvl6pPr>
            <a:lvl7pPr marL="2952750" defTabSz="1019175" eaLnBrk="0" fontAlgn="base" hangingPunct="0">
              <a:spcBef>
                <a:spcPct val="0"/>
              </a:spcBef>
              <a:spcAft>
                <a:spcPct val="0"/>
              </a:spcAft>
              <a:defRPr sz="2400">
                <a:solidFill>
                  <a:schemeClr val="tx1"/>
                </a:solidFill>
                <a:latin typeface="Times New Roman" pitchFamily="18" charset="0"/>
              </a:defRPr>
            </a:lvl7pPr>
            <a:lvl8pPr marL="3409950" defTabSz="1019175" eaLnBrk="0" fontAlgn="base" hangingPunct="0">
              <a:spcBef>
                <a:spcPct val="0"/>
              </a:spcBef>
              <a:spcAft>
                <a:spcPct val="0"/>
              </a:spcAft>
              <a:defRPr sz="2400">
                <a:solidFill>
                  <a:schemeClr val="tx1"/>
                </a:solidFill>
                <a:latin typeface="Times New Roman" pitchFamily="18" charset="0"/>
              </a:defRPr>
            </a:lvl8pPr>
            <a:lvl9pPr marL="3867150" defTabSz="1019175" eaLnBrk="0" fontAlgn="base" hangingPunct="0">
              <a:spcBef>
                <a:spcPct val="0"/>
              </a:spcBef>
              <a:spcAft>
                <a:spcPct val="0"/>
              </a:spcAft>
              <a:defRPr sz="2400">
                <a:solidFill>
                  <a:schemeClr val="tx1"/>
                </a:solidFill>
                <a:latin typeface="Times New Roman" pitchFamily="18" charset="0"/>
              </a:defRPr>
            </a:lvl9pPr>
          </a:lstStyle>
          <a:p>
            <a:pPr>
              <a:defRPr/>
            </a:pPr>
            <a:r>
              <a:rPr lang="en-US" sz="1588" b="1">
                <a:solidFill>
                  <a:schemeClr val="accent2"/>
                </a:solidFill>
                <a:effectLst>
                  <a:outerShdw blurRad="38100" dist="38100" dir="2700000" algn="tl">
                    <a:srgbClr val="C0C0C0"/>
                  </a:outerShdw>
                </a:effectLst>
                <a:latin typeface="Arial" pitchFamily="34" charset="0"/>
              </a:rPr>
              <a:t>Define CTQ’s</a:t>
            </a:r>
          </a:p>
        </p:txBody>
      </p:sp>
      <p:sp>
        <p:nvSpPr>
          <p:cNvPr id="970779" name="Text Box 27"/>
          <p:cNvSpPr txBox="1">
            <a:spLocks noChangeArrowheads="1"/>
          </p:cNvSpPr>
          <p:nvPr/>
        </p:nvSpPr>
        <p:spPr bwMode="auto">
          <a:xfrm>
            <a:off x="5641225" y="941295"/>
            <a:ext cx="1940492" cy="335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9896" tIns="44948" rIns="89896" bIns="44948">
            <a:spAutoFit/>
          </a:bodyPr>
          <a:lstStyle>
            <a:lvl1pPr defTabSz="1019175" eaLnBrk="0" hangingPunct="0">
              <a:defRPr sz="2400">
                <a:solidFill>
                  <a:schemeClr val="tx1"/>
                </a:solidFill>
                <a:latin typeface="Times New Roman" pitchFamily="18" charset="0"/>
              </a:defRPr>
            </a:lvl1pPr>
            <a:lvl2pPr marL="509588" defTabSz="1019175" eaLnBrk="0" hangingPunct="0">
              <a:defRPr sz="2400">
                <a:solidFill>
                  <a:schemeClr val="tx1"/>
                </a:solidFill>
                <a:latin typeface="Times New Roman" pitchFamily="18" charset="0"/>
              </a:defRPr>
            </a:lvl2pPr>
            <a:lvl3pPr marL="1019175" defTabSz="1019175" eaLnBrk="0" hangingPunct="0">
              <a:defRPr sz="2400">
                <a:solidFill>
                  <a:schemeClr val="tx1"/>
                </a:solidFill>
                <a:latin typeface="Times New Roman" pitchFamily="18" charset="0"/>
              </a:defRPr>
            </a:lvl3pPr>
            <a:lvl4pPr marL="1528763" defTabSz="1019175" eaLnBrk="0" hangingPunct="0">
              <a:defRPr sz="2400">
                <a:solidFill>
                  <a:schemeClr val="tx1"/>
                </a:solidFill>
                <a:latin typeface="Times New Roman" pitchFamily="18" charset="0"/>
              </a:defRPr>
            </a:lvl4pPr>
            <a:lvl5pPr marL="2038350" defTabSz="1019175" eaLnBrk="0" hangingPunct="0">
              <a:defRPr sz="2400">
                <a:solidFill>
                  <a:schemeClr val="tx1"/>
                </a:solidFill>
                <a:latin typeface="Times New Roman" pitchFamily="18" charset="0"/>
              </a:defRPr>
            </a:lvl5pPr>
            <a:lvl6pPr marL="2495550" defTabSz="1019175" eaLnBrk="0" fontAlgn="base" hangingPunct="0">
              <a:spcBef>
                <a:spcPct val="0"/>
              </a:spcBef>
              <a:spcAft>
                <a:spcPct val="0"/>
              </a:spcAft>
              <a:defRPr sz="2400">
                <a:solidFill>
                  <a:schemeClr val="tx1"/>
                </a:solidFill>
                <a:latin typeface="Times New Roman" pitchFamily="18" charset="0"/>
              </a:defRPr>
            </a:lvl6pPr>
            <a:lvl7pPr marL="2952750" defTabSz="1019175" eaLnBrk="0" fontAlgn="base" hangingPunct="0">
              <a:spcBef>
                <a:spcPct val="0"/>
              </a:spcBef>
              <a:spcAft>
                <a:spcPct val="0"/>
              </a:spcAft>
              <a:defRPr sz="2400">
                <a:solidFill>
                  <a:schemeClr val="tx1"/>
                </a:solidFill>
                <a:latin typeface="Times New Roman" pitchFamily="18" charset="0"/>
              </a:defRPr>
            </a:lvl7pPr>
            <a:lvl8pPr marL="3409950" defTabSz="1019175" eaLnBrk="0" fontAlgn="base" hangingPunct="0">
              <a:spcBef>
                <a:spcPct val="0"/>
              </a:spcBef>
              <a:spcAft>
                <a:spcPct val="0"/>
              </a:spcAft>
              <a:defRPr sz="2400">
                <a:solidFill>
                  <a:schemeClr val="tx1"/>
                </a:solidFill>
                <a:latin typeface="Times New Roman" pitchFamily="18" charset="0"/>
              </a:defRPr>
            </a:lvl8pPr>
            <a:lvl9pPr marL="3867150" defTabSz="1019175" eaLnBrk="0" fontAlgn="base" hangingPunct="0">
              <a:spcBef>
                <a:spcPct val="0"/>
              </a:spcBef>
              <a:spcAft>
                <a:spcPct val="0"/>
              </a:spcAft>
              <a:defRPr sz="2400">
                <a:solidFill>
                  <a:schemeClr val="tx1"/>
                </a:solidFill>
                <a:latin typeface="Times New Roman" pitchFamily="18" charset="0"/>
              </a:defRPr>
            </a:lvl9pPr>
          </a:lstStyle>
          <a:p>
            <a:pPr>
              <a:defRPr/>
            </a:pPr>
            <a:r>
              <a:rPr lang="en-US" sz="1588" b="1">
                <a:solidFill>
                  <a:schemeClr val="accent2"/>
                </a:solidFill>
                <a:effectLst>
                  <a:outerShdw blurRad="38100" dist="38100" dir="2700000" algn="tl">
                    <a:srgbClr val="C0C0C0"/>
                  </a:outerShdw>
                </a:effectLst>
                <a:latin typeface="Arial" pitchFamily="34" charset="0"/>
              </a:rPr>
              <a:t>Optimize to CTQ’s</a:t>
            </a:r>
          </a:p>
        </p:txBody>
      </p:sp>
    </p:spTree>
    <p:extLst>
      <p:ext uri="{BB962C8B-B14F-4D97-AF65-F5344CB8AC3E}">
        <p14:creationId xmlns:p14="http://schemas.microsoft.com/office/powerpoint/2010/main" val="227815065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AutoShape 54"/>
          <p:cNvSpPr>
            <a:spLocks noChangeArrowheads="1"/>
          </p:cNvSpPr>
          <p:nvPr/>
        </p:nvSpPr>
        <p:spPr bwMode="auto">
          <a:xfrm>
            <a:off x="1210235" y="4572000"/>
            <a:ext cx="6790765" cy="1619250"/>
          </a:xfrm>
          <a:prstGeom prst="roundRect">
            <a:avLst>
              <a:gd name="adj" fmla="val 16667"/>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US" altLang="en-US" sz="1765"/>
          </a:p>
        </p:txBody>
      </p:sp>
      <p:pic>
        <p:nvPicPr>
          <p:cNvPr id="96259" name="Picture 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243" y="1882588"/>
            <a:ext cx="8345581" cy="21851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12393" name="Rectangle 9"/>
          <p:cNvSpPr>
            <a:spLocks noGrp="1" noChangeArrowheads="1"/>
          </p:cNvSpPr>
          <p:nvPr>
            <p:ph type="title"/>
          </p:nvPr>
        </p:nvSpPr>
        <p:spPr/>
        <p:txBody>
          <a:bodyPr/>
          <a:lstStyle/>
          <a:p>
            <a:pPr eaLnBrk="1" hangingPunct="1">
              <a:defRPr/>
            </a:pPr>
            <a:r>
              <a:rPr lang="en-US"/>
              <a:t>CTQ Scorecard “Maturity” - Verification</a:t>
            </a:r>
          </a:p>
        </p:txBody>
      </p:sp>
      <p:sp>
        <p:nvSpPr>
          <p:cNvPr id="96261" name="Freeform 13"/>
          <p:cNvSpPr>
            <a:spLocks/>
          </p:cNvSpPr>
          <p:nvPr/>
        </p:nvSpPr>
        <p:spPr bwMode="auto">
          <a:xfrm flipV="1">
            <a:off x="4483754" y="1566023"/>
            <a:ext cx="4122364" cy="316566"/>
          </a:xfrm>
          <a:custGeom>
            <a:avLst/>
            <a:gdLst>
              <a:gd name="T0" fmla="*/ 4672012 w 981"/>
              <a:gd name="T1" fmla="*/ 0 h 141"/>
              <a:gd name="T2" fmla="*/ 4638675 w 981"/>
              <a:gd name="T3" fmla="*/ 68702 h 141"/>
              <a:gd name="T4" fmla="*/ 4567237 w 981"/>
              <a:gd name="T5" fmla="*/ 127225 h 141"/>
              <a:gd name="T6" fmla="*/ 4438650 w 981"/>
              <a:gd name="T7" fmla="*/ 165393 h 141"/>
              <a:gd name="T8" fmla="*/ 4276725 w 981"/>
              <a:gd name="T9" fmla="*/ 183204 h 141"/>
              <a:gd name="T10" fmla="*/ 2714625 w 981"/>
              <a:gd name="T11" fmla="*/ 183204 h 141"/>
              <a:gd name="T12" fmla="*/ 2571750 w 981"/>
              <a:gd name="T13" fmla="*/ 193382 h 141"/>
              <a:gd name="T14" fmla="*/ 2443162 w 981"/>
              <a:gd name="T15" fmla="*/ 234094 h 141"/>
              <a:gd name="T16" fmla="*/ 2371725 w 981"/>
              <a:gd name="T17" fmla="*/ 290073 h 141"/>
              <a:gd name="T18" fmla="*/ 2333625 w 981"/>
              <a:gd name="T19" fmla="*/ 358775 h 141"/>
              <a:gd name="T20" fmla="*/ 2300287 w 981"/>
              <a:gd name="T21" fmla="*/ 290073 h 141"/>
              <a:gd name="T22" fmla="*/ 2228850 w 981"/>
              <a:gd name="T23" fmla="*/ 234094 h 141"/>
              <a:gd name="T24" fmla="*/ 2100262 w 981"/>
              <a:gd name="T25" fmla="*/ 193382 h 141"/>
              <a:gd name="T26" fmla="*/ 1938337 w 981"/>
              <a:gd name="T27" fmla="*/ 183204 h 141"/>
              <a:gd name="T28" fmla="*/ 395287 w 981"/>
              <a:gd name="T29" fmla="*/ 183204 h 141"/>
              <a:gd name="T30" fmla="*/ 252412 w 981"/>
              <a:gd name="T31" fmla="*/ 165393 h 141"/>
              <a:gd name="T32" fmla="*/ 123825 w 981"/>
              <a:gd name="T33" fmla="*/ 127225 h 141"/>
              <a:gd name="T34" fmla="*/ 33337 w 981"/>
              <a:gd name="T35" fmla="*/ 68702 h 141"/>
              <a:gd name="T36" fmla="*/ 0 w 981"/>
              <a:gd name="T37" fmla="*/ 0 h 14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81" h="141">
                <a:moveTo>
                  <a:pt x="981" y="0"/>
                </a:moveTo>
                <a:lnTo>
                  <a:pt x="974" y="27"/>
                </a:lnTo>
                <a:lnTo>
                  <a:pt x="959" y="50"/>
                </a:lnTo>
                <a:lnTo>
                  <a:pt x="932" y="65"/>
                </a:lnTo>
                <a:lnTo>
                  <a:pt x="898" y="72"/>
                </a:lnTo>
                <a:lnTo>
                  <a:pt x="570" y="72"/>
                </a:lnTo>
                <a:lnTo>
                  <a:pt x="540" y="76"/>
                </a:lnTo>
                <a:lnTo>
                  <a:pt x="513" y="92"/>
                </a:lnTo>
                <a:lnTo>
                  <a:pt x="498" y="114"/>
                </a:lnTo>
                <a:lnTo>
                  <a:pt x="490" y="141"/>
                </a:lnTo>
                <a:lnTo>
                  <a:pt x="483" y="114"/>
                </a:lnTo>
                <a:lnTo>
                  <a:pt x="468" y="92"/>
                </a:lnTo>
                <a:lnTo>
                  <a:pt x="441" y="76"/>
                </a:lnTo>
                <a:lnTo>
                  <a:pt x="407" y="72"/>
                </a:lnTo>
                <a:lnTo>
                  <a:pt x="83" y="72"/>
                </a:lnTo>
                <a:lnTo>
                  <a:pt x="53" y="65"/>
                </a:lnTo>
                <a:lnTo>
                  <a:pt x="26" y="50"/>
                </a:lnTo>
                <a:lnTo>
                  <a:pt x="7" y="27"/>
                </a:lnTo>
                <a:lnTo>
                  <a:pt x="0" y="0"/>
                </a:lnTo>
              </a:path>
            </a:pathLst>
          </a:custGeom>
          <a:noFill/>
          <a:ln w="38100" cmpd="sng">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765"/>
          </a:p>
        </p:txBody>
      </p:sp>
      <p:sp>
        <p:nvSpPr>
          <p:cNvPr id="912400" name="Text Box 16"/>
          <p:cNvSpPr txBox="1">
            <a:spLocks noChangeArrowheads="1"/>
          </p:cNvSpPr>
          <p:nvPr/>
        </p:nvSpPr>
        <p:spPr bwMode="auto">
          <a:xfrm>
            <a:off x="4456487" y="1143001"/>
            <a:ext cx="4153084" cy="335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9896" tIns="44948" rIns="89896" bIns="44948">
            <a:spAutoFit/>
          </a:bodyPr>
          <a:lstStyle>
            <a:lvl1pPr defTabSz="1019175" eaLnBrk="0" hangingPunct="0">
              <a:defRPr sz="2400">
                <a:solidFill>
                  <a:schemeClr val="tx1"/>
                </a:solidFill>
                <a:latin typeface="Times New Roman" pitchFamily="18" charset="0"/>
              </a:defRPr>
            </a:lvl1pPr>
            <a:lvl2pPr marL="509588" defTabSz="1019175" eaLnBrk="0" hangingPunct="0">
              <a:defRPr sz="2400">
                <a:solidFill>
                  <a:schemeClr val="tx1"/>
                </a:solidFill>
                <a:latin typeface="Times New Roman" pitchFamily="18" charset="0"/>
              </a:defRPr>
            </a:lvl2pPr>
            <a:lvl3pPr marL="1019175" defTabSz="1019175" eaLnBrk="0" hangingPunct="0">
              <a:defRPr sz="2400">
                <a:solidFill>
                  <a:schemeClr val="tx1"/>
                </a:solidFill>
                <a:latin typeface="Times New Roman" pitchFamily="18" charset="0"/>
              </a:defRPr>
            </a:lvl3pPr>
            <a:lvl4pPr marL="1528763" defTabSz="1019175" eaLnBrk="0" hangingPunct="0">
              <a:defRPr sz="2400">
                <a:solidFill>
                  <a:schemeClr val="tx1"/>
                </a:solidFill>
                <a:latin typeface="Times New Roman" pitchFamily="18" charset="0"/>
              </a:defRPr>
            </a:lvl4pPr>
            <a:lvl5pPr marL="2038350" defTabSz="1019175" eaLnBrk="0" hangingPunct="0">
              <a:defRPr sz="2400">
                <a:solidFill>
                  <a:schemeClr val="tx1"/>
                </a:solidFill>
                <a:latin typeface="Times New Roman" pitchFamily="18" charset="0"/>
              </a:defRPr>
            </a:lvl5pPr>
            <a:lvl6pPr marL="2495550" defTabSz="1019175" eaLnBrk="0" fontAlgn="base" hangingPunct="0">
              <a:spcBef>
                <a:spcPct val="0"/>
              </a:spcBef>
              <a:spcAft>
                <a:spcPct val="0"/>
              </a:spcAft>
              <a:defRPr sz="2400">
                <a:solidFill>
                  <a:schemeClr val="tx1"/>
                </a:solidFill>
                <a:latin typeface="Times New Roman" pitchFamily="18" charset="0"/>
              </a:defRPr>
            </a:lvl6pPr>
            <a:lvl7pPr marL="2952750" defTabSz="1019175" eaLnBrk="0" fontAlgn="base" hangingPunct="0">
              <a:spcBef>
                <a:spcPct val="0"/>
              </a:spcBef>
              <a:spcAft>
                <a:spcPct val="0"/>
              </a:spcAft>
              <a:defRPr sz="2400">
                <a:solidFill>
                  <a:schemeClr val="tx1"/>
                </a:solidFill>
                <a:latin typeface="Times New Roman" pitchFamily="18" charset="0"/>
              </a:defRPr>
            </a:lvl7pPr>
            <a:lvl8pPr marL="3409950" defTabSz="1019175" eaLnBrk="0" fontAlgn="base" hangingPunct="0">
              <a:spcBef>
                <a:spcPct val="0"/>
              </a:spcBef>
              <a:spcAft>
                <a:spcPct val="0"/>
              </a:spcAft>
              <a:defRPr sz="2400">
                <a:solidFill>
                  <a:schemeClr val="tx1"/>
                </a:solidFill>
                <a:latin typeface="Times New Roman" pitchFamily="18" charset="0"/>
              </a:defRPr>
            </a:lvl8pPr>
            <a:lvl9pPr marL="3867150" defTabSz="1019175" eaLnBrk="0" fontAlgn="base" hangingPunct="0">
              <a:spcBef>
                <a:spcPct val="0"/>
              </a:spcBef>
              <a:spcAft>
                <a:spcPct val="0"/>
              </a:spcAft>
              <a:defRPr sz="2400">
                <a:solidFill>
                  <a:schemeClr val="tx1"/>
                </a:solidFill>
                <a:latin typeface="Times New Roman" pitchFamily="18" charset="0"/>
              </a:defRPr>
            </a:lvl9pPr>
          </a:lstStyle>
          <a:p>
            <a:pPr>
              <a:defRPr/>
            </a:pPr>
            <a:r>
              <a:rPr lang="en-US" sz="1588" b="1">
                <a:solidFill>
                  <a:schemeClr val="accent2"/>
                </a:solidFill>
                <a:effectLst>
                  <a:outerShdw blurRad="38100" dist="38100" dir="2700000" algn="tl">
                    <a:srgbClr val="C0C0C0"/>
                  </a:outerShdw>
                </a:effectLst>
                <a:latin typeface="Arial" pitchFamily="34" charset="0"/>
              </a:rPr>
              <a:t>Validate Process’ Ability to Deliver CTQ’s</a:t>
            </a:r>
          </a:p>
        </p:txBody>
      </p:sp>
      <p:sp>
        <p:nvSpPr>
          <p:cNvPr id="912401" name="Text Box 17"/>
          <p:cNvSpPr txBox="1">
            <a:spLocks noChangeArrowheads="1"/>
          </p:cNvSpPr>
          <p:nvPr/>
        </p:nvSpPr>
        <p:spPr bwMode="auto">
          <a:xfrm>
            <a:off x="1210235" y="3228696"/>
            <a:ext cx="2690813" cy="294548"/>
          </a:xfrm>
          <a:prstGeom prst="rect">
            <a:avLst/>
          </a:prstGeom>
          <a:solidFill>
            <a:srgbClr val="FFFF00"/>
          </a:solidFill>
          <a:ln w="127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9896" tIns="44948" rIns="89896" bIns="44948">
            <a:spAutoFit/>
          </a:bodyPr>
          <a:lstStyle>
            <a:lvl1pPr defTabSz="1019175" eaLnBrk="0" hangingPunct="0">
              <a:defRPr sz="2400">
                <a:solidFill>
                  <a:schemeClr val="tx1"/>
                </a:solidFill>
                <a:latin typeface="Times New Roman" pitchFamily="18" charset="0"/>
              </a:defRPr>
            </a:lvl1pPr>
            <a:lvl2pPr marL="509588" defTabSz="1019175" eaLnBrk="0" hangingPunct="0">
              <a:defRPr sz="2400">
                <a:solidFill>
                  <a:schemeClr val="tx1"/>
                </a:solidFill>
                <a:latin typeface="Times New Roman" pitchFamily="18" charset="0"/>
              </a:defRPr>
            </a:lvl2pPr>
            <a:lvl3pPr marL="1019175" defTabSz="1019175" eaLnBrk="0" hangingPunct="0">
              <a:defRPr sz="2400">
                <a:solidFill>
                  <a:schemeClr val="tx1"/>
                </a:solidFill>
                <a:latin typeface="Times New Roman" pitchFamily="18" charset="0"/>
              </a:defRPr>
            </a:lvl3pPr>
            <a:lvl4pPr marL="1528763" defTabSz="1019175" eaLnBrk="0" hangingPunct="0">
              <a:defRPr sz="2400">
                <a:solidFill>
                  <a:schemeClr val="tx1"/>
                </a:solidFill>
                <a:latin typeface="Times New Roman" pitchFamily="18" charset="0"/>
              </a:defRPr>
            </a:lvl4pPr>
            <a:lvl5pPr marL="2038350" defTabSz="1019175" eaLnBrk="0" hangingPunct="0">
              <a:defRPr sz="2400">
                <a:solidFill>
                  <a:schemeClr val="tx1"/>
                </a:solidFill>
                <a:latin typeface="Times New Roman" pitchFamily="18" charset="0"/>
              </a:defRPr>
            </a:lvl5pPr>
            <a:lvl6pPr marL="2495550" defTabSz="1019175" eaLnBrk="0" fontAlgn="base" hangingPunct="0">
              <a:spcBef>
                <a:spcPct val="0"/>
              </a:spcBef>
              <a:spcAft>
                <a:spcPct val="0"/>
              </a:spcAft>
              <a:defRPr sz="2400">
                <a:solidFill>
                  <a:schemeClr val="tx1"/>
                </a:solidFill>
                <a:latin typeface="Times New Roman" pitchFamily="18" charset="0"/>
              </a:defRPr>
            </a:lvl6pPr>
            <a:lvl7pPr marL="2952750" defTabSz="1019175" eaLnBrk="0" fontAlgn="base" hangingPunct="0">
              <a:spcBef>
                <a:spcPct val="0"/>
              </a:spcBef>
              <a:spcAft>
                <a:spcPct val="0"/>
              </a:spcAft>
              <a:defRPr sz="2400">
                <a:solidFill>
                  <a:schemeClr val="tx1"/>
                </a:solidFill>
                <a:latin typeface="Times New Roman" pitchFamily="18" charset="0"/>
              </a:defRPr>
            </a:lvl7pPr>
            <a:lvl8pPr marL="3409950" defTabSz="1019175" eaLnBrk="0" fontAlgn="base" hangingPunct="0">
              <a:spcBef>
                <a:spcPct val="0"/>
              </a:spcBef>
              <a:spcAft>
                <a:spcPct val="0"/>
              </a:spcAft>
              <a:defRPr sz="2400">
                <a:solidFill>
                  <a:schemeClr val="tx1"/>
                </a:solidFill>
                <a:latin typeface="Times New Roman" pitchFamily="18" charset="0"/>
              </a:defRPr>
            </a:lvl8pPr>
            <a:lvl9pPr marL="3867150" defTabSz="1019175" eaLnBrk="0" fontAlgn="base" hangingPunct="0">
              <a:spcBef>
                <a:spcPct val="0"/>
              </a:spcBef>
              <a:spcAft>
                <a:spcPct val="0"/>
              </a:spcAft>
              <a:defRPr sz="2400">
                <a:solidFill>
                  <a:schemeClr val="tx1"/>
                </a:solidFill>
                <a:latin typeface="Times New Roman" pitchFamily="18" charset="0"/>
              </a:defRPr>
            </a:lvl9pPr>
          </a:lstStyle>
          <a:p>
            <a:pPr algn="ctr">
              <a:defRPr/>
            </a:pPr>
            <a:r>
              <a:rPr lang="en-US" sz="1324" b="1">
                <a:effectLst>
                  <a:outerShdw blurRad="38100" dist="38100" dir="2700000" algn="tl">
                    <a:srgbClr val="FFFFFF"/>
                  </a:outerShdw>
                </a:effectLst>
                <a:latin typeface="Arial" pitchFamily="34" charset="0"/>
              </a:rPr>
              <a:t>During Design Verification</a:t>
            </a:r>
          </a:p>
        </p:txBody>
      </p:sp>
      <p:sp>
        <p:nvSpPr>
          <p:cNvPr id="912402" name="Text Box 18"/>
          <p:cNvSpPr txBox="1">
            <a:spLocks noChangeArrowheads="1"/>
          </p:cNvSpPr>
          <p:nvPr/>
        </p:nvSpPr>
        <p:spPr bwMode="auto">
          <a:xfrm>
            <a:off x="5283574" y="3239902"/>
            <a:ext cx="2690813" cy="294548"/>
          </a:xfrm>
          <a:prstGeom prst="rect">
            <a:avLst/>
          </a:prstGeom>
          <a:solidFill>
            <a:schemeClr val="accent2"/>
          </a:solidFill>
          <a:ln w="127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9896" tIns="44948" rIns="89896" bIns="44948">
            <a:spAutoFit/>
          </a:bodyPr>
          <a:lstStyle>
            <a:lvl1pPr defTabSz="1019175" eaLnBrk="0" hangingPunct="0">
              <a:defRPr sz="2400">
                <a:solidFill>
                  <a:schemeClr val="tx1"/>
                </a:solidFill>
                <a:latin typeface="Times New Roman" pitchFamily="18" charset="0"/>
              </a:defRPr>
            </a:lvl1pPr>
            <a:lvl2pPr marL="509588" defTabSz="1019175" eaLnBrk="0" hangingPunct="0">
              <a:defRPr sz="2400">
                <a:solidFill>
                  <a:schemeClr val="tx1"/>
                </a:solidFill>
                <a:latin typeface="Times New Roman" pitchFamily="18" charset="0"/>
              </a:defRPr>
            </a:lvl2pPr>
            <a:lvl3pPr marL="1019175" defTabSz="1019175" eaLnBrk="0" hangingPunct="0">
              <a:defRPr sz="2400">
                <a:solidFill>
                  <a:schemeClr val="tx1"/>
                </a:solidFill>
                <a:latin typeface="Times New Roman" pitchFamily="18" charset="0"/>
              </a:defRPr>
            </a:lvl3pPr>
            <a:lvl4pPr marL="1528763" defTabSz="1019175" eaLnBrk="0" hangingPunct="0">
              <a:defRPr sz="2400">
                <a:solidFill>
                  <a:schemeClr val="tx1"/>
                </a:solidFill>
                <a:latin typeface="Times New Roman" pitchFamily="18" charset="0"/>
              </a:defRPr>
            </a:lvl4pPr>
            <a:lvl5pPr marL="2038350" defTabSz="1019175" eaLnBrk="0" hangingPunct="0">
              <a:defRPr sz="2400">
                <a:solidFill>
                  <a:schemeClr val="tx1"/>
                </a:solidFill>
                <a:latin typeface="Times New Roman" pitchFamily="18" charset="0"/>
              </a:defRPr>
            </a:lvl5pPr>
            <a:lvl6pPr marL="2495550" defTabSz="1019175" eaLnBrk="0" fontAlgn="base" hangingPunct="0">
              <a:spcBef>
                <a:spcPct val="0"/>
              </a:spcBef>
              <a:spcAft>
                <a:spcPct val="0"/>
              </a:spcAft>
              <a:defRPr sz="2400">
                <a:solidFill>
                  <a:schemeClr val="tx1"/>
                </a:solidFill>
                <a:latin typeface="Times New Roman" pitchFamily="18" charset="0"/>
              </a:defRPr>
            </a:lvl6pPr>
            <a:lvl7pPr marL="2952750" defTabSz="1019175" eaLnBrk="0" fontAlgn="base" hangingPunct="0">
              <a:spcBef>
                <a:spcPct val="0"/>
              </a:spcBef>
              <a:spcAft>
                <a:spcPct val="0"/>
              </a:spcAft>
              <a:defRPr sz="2400">
                <a:solidFill>
                  <a:schemeClr val="tx1"/>
                </a:solidFill>
                <a:latin typeface="Times New Roman" pitchFamily="18" charset="0"/>
              </a:defRPr>
            </a:lvl7pPr>
            <a:lvl8pPr marL="3409950" defTabSz="1019175" eaLnBrk="0" fontAlgn="base" hangingPunct="0">
              <a:spcBef>
                <a:spcPct val="0"/>
              </a:spcBef>
              <a:spcAft>
                <a:spcPct val="0"/>
              </a:spcAft>
              <a:defRPr sz="2400">
                <a:solidFill>
                  <a:schemeClr val="tx1"/>
                </a:solidFill>
                <a:latin typeface="Times New Roman" pitchFamily="18" charset="0"/>
              </a:defRPr>
            </a:lvl8pPr>
            <a:lvl9pPr marL="3867150" defTabSz="1019175" eaLnBrk="0" fontAlgn="base" hangingPunct="0">
              <a:spcBef>
                <a:spcPct val="0"/>
              </a:spcBef>
              <a:spcAft>
                <a:spcPct val="0"/>
              </a:spcAft>
              <a:defRPr sz="2400">
                <a:solidFill>
                  <a:schemeClr val="tx1"/>
                </a:solidFill>
                <a:latin typeface="Times New Roman" pitchFamily="18" charset="0"/>
              </a:defRPr>
            </a:lvl9pPr>
          </a:lstStyle>
          <a:p>
            <a:pPr algn="ctr">
              <a:defRPr/>
            </a:pPr>
            <a:r>
              <a:rPr lang="en-US" sz="1324" b="1">
                <a:solidFill>
                  <a:schemeClr val="bg1"/>
                </a:solidFill>
                <a:effectLst>
                  <a:outerShdw blurRad="38100" dist="38100" dir="2700000" algn="tl">
                    <a:srgbClr val="000000"/>
                  </a:outerShdw>
                </a:effectLst>
                <a:latin typeface="Arial" pitchFamily="34" charset="0"/>
              </a:rPr>
              <a:t>During Process Validation</a:t>
            </a:r>
          </a:p>
        </p:txBody>
      </p:sp>
      <p:sp>
        <p:nvSpPr>
          <p:cNvPr id="96265" name="Freeform 35"/>
          <p:cNvSpPr>
            <a:spLocks/>
          </p:cNvSpPr>
          <p:nvPr/>
        </p:nvSpPr>
        <p:spPr bwMode="auto">
          <a:xfrm flipH="1">
            <a:off x="537883" y="4070537"/>
            <a:ext cx="8083644" cy="287151"/>
          </a:xfrm>
          <a:custGeom>
            <a:avLst/>
            <a:gdLst>
              <a:gd name="T0" fmla="*/ 9161463 w 1819"/>
              <a:gd name="T1" fmla="*/ 0 h 141"/>
              <a:gd name="T2" fmla="*/ 9141317 w 1819"/>
              <a:gd name="T3" fmla="*/ 34621 h 141"/>
              <a:gd name="T4" fmla="*/ 9101025 w 1819"/>
              <a:gd name="T5" fmla="*/ 62318 h 141"/>
              <a:gd name="T6" fmla="*/ 9025476 w 1819"/>
              <a:gd name="T7" fmla="*/ 87707 h 141"/>
              <a:gd name="T8" fmla="*/ 8929782 w 1819"/>
              <a:gd name="T9" fmla="*/ 115404 h 141"/>
              <a:gd name="T10" fmla="*/ 8813942 w 1819"/>
              <a:gd name="T11" fmla="*/ 140792 h 141"/>
              <a:gd name="T12" fmla="*/ 8698101 w 1819"/>
              <a:gd name="T13" fmla="*/ 150025 h 141"/>
              <a:gd name="T14" fmla="*/ 8395909 w 1819"/>
              <a:gd name="T15" fmla="*/ 166181 h 141"/>
              <a:gd name="T16" fmla="*/ 5343767 w 1819"/>
              <a:gd name="T17" fmla="*/ 166181 h 141"/>
              <a:gd name="T18" fmla="*/ 5056684 w 1819"/>
              <a:gd name="T19" fmla="*/ 175413 h 141"/>
              <a:gd name="T20" fmla="*/ 4925734 w 1819"/>
              <a:gd name="T21" fmla="*/ 193878 h 141"/>
              <a:gd name="T22" fmla="*/ 4809894 w 1819"/>
              <a:gd name="T23" fmla="*/ 212343 h 141"/>
              <a:gd name="T24" fmla="*/ 4714200 w 1819"/>
              <a:gd name="T25" fmla="*/ 237731 h 141"/>
              <a:gd name="T26" fmla="*/ 4638652 w 1819"/>
              <a:gd name="T27" fmla="*/ 263120 h 141"/>
              <a:gd name="T28" fmla="*/ 4598359 w 1819"/>
              <a:gd name="T29" fmla="*/ 290817 h 141"/>
              <a:gd name="T30" fmla="*/ 4578213 w 1819"/>
              <a:gd name="T31" fmla="*/ 325438 h 141"/>
              <a:gd name="T32" fmla="*/ 4558067 w 1819"/>
              <a:gd name="T33" fmla="*/ 290817 h 141"/>
              <a:gd name="T34" fmla="*/ 4522811 w 1819"/>
              <a:gd name="T35" fmla="*/ 263120 h 141"/>
              <a:gd name="T36" fmla="*/ 4447263 w 1819"/>
              <a:gd name="T37" fmla="*/ 237731 h 141"/>
              <a:gd name="T38" fmla="*/ 4351569 w 1819"/>
              <a:gd name="T39" fmla="*/ 212343 h 141"/>
              <a:gd name="T40" fmla="*/ 4235729 w 1819"/>
              <a:gd name="T41" fmla="*/ 193878 h 141"/>
              <a:gd name="T42" fmla="*/ 4119888 w 1819"/>
              <a:gd name="T43" fmla="*/ 175413 h 141"/>
              <a:gd name="T44" fmla="*/ 3812659 w 1819"/>
              <a:gd name="T45" fmla="*/ 166181 h 141"/>
              <a:gd name="T46" fmla="*/ 765554 w 1819"/>
              <a:gd name="T47" fmla="*/ 166181 h 141"/>
              <a:gd name="T48" fmla="*/ 478471 w 1819"/>
              <a:gd name="T49" fmla="*/ 150025 h 141"/>
              <a:gd name="T50" fmla="*/ 342485 w 1819"/>
              <a:gd name="T51" fmla="*/ 140792 h 141"/>
              <a:gd name="T52" fmla="*/ 226644 w 1819"/>
              <a:gd name="T53" fmla="*/ 115404 h 141"/>
              <a:gd name="T54" fmla="*/ 130950 w 1819"/>
              <a:gd name="T55" fmla="*/ 87707 h 141"/>
              <a:gd name="T56" fmla="*/ 55402 w 1819"/>
              <a:gd name="T57" fmla="*/ 62318 h 141"/>
              <a:gd name="T58" fmla="*/ 15110 w 1819"/>
              <a:gd name="T59" fmla="*/ 34621 h 141"/>
              <a:gd name="T60" fmla="*/ 0 w 1819"/>
              <a:gd name="T61" fmla="*/ 0 h 14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819" h="141">
                <a:moveTo>
                  <a:pt x="1819" y="0"/>
                </a:moveTo>
                <a:lnTo>
                  <a:pt x="1815" y="15"/>
                </a:lnTo>
                <a:lnTo>
                  <a:pt x="1807" y="27"/>
                </a:lnTo>
                <a:lnTo>
                  <a:pt x="1792" y="38"/>
                </a:lnTo>
                <a:lnTo>
                  <a:pt x="1773" y="50"/>
                </a:lnTo>
                <a:lnTo>
                  <a:pt x="1750" y="61"/>
                </a:lnTo>
                <a:lnTo>
                  <a:pt x="1727" y="65"/>
                </a:lnTo>
                <a:lnTo>
                  <a:pt x="1667" y="72"/>
                </a:lnTo>
                <a:lnTo>
                  <a:pt x="1061" y="72"/>
                </a:lnTo>
                <a:lnTo>
                  <a:pt x="1004" y="76"/>
                </a:lnTo>
                <a:lnTo>
                  <a:pt x="978" y="84"/>
                </a:lnTo>
                <a:lnTo>
                  <a:pt x="955" y="92"/>
                </a:lnTo>
                <a:lnTo>
                  <a:pt x="936" y="103"/>
                </a:lnTo>
                <a:lnTo>
                  <a:pt x="921" y="114"/>
                </a:lnTo>
                <a:lnTo>
                  <a:pt x="913" y="126"/>
                </a:lnTo>
                <a:lnTo>
                  <a:pt x="909" y="141"/>
                </a:lnTo>
                <a:lnTo>
                  <a:pt x="905" y="126"/>
                </a:lnTo>
                <a:lnTo>
                  <a:pt x="898" y="114"/>
                </a:lnTo>
                <a:lnTo>
                  <a:pt x="883" y="103"/>
                </a:lnTo>
                <a:lnTo>
                  <a:pt x="864" y="92"/>
                </a:lnTo>
                <a:lnTo>
                  <a:pt x="841" y="84"/>
                </a:lnTo>
                <a:lnTo>
                  <a:pt x="818" y="76"/>
                </a:lnTo>
                <a:lnTo>
                  <a:pt x="757" y="72"/>
                </a:lnTo>
                <a:lnTo>
                  <a:pt x="152" y="72"/>
                </a:lnTo>
                <a:lnTo>
                  <a:pt x="95" y="65"/>
                </a:lnTo>
                <a:lnTo>
                  <a:pt x="68" y="61"/>
                </a:lnTo>
                <a:lnTo>
                  <a:pt x="45" y="50"/>
                </a:lnTo>
                <a:lnTo>
                  <a:pt x="26" y="38"/>
                </a:lnTo>
                <a:lnTo>
                  <a:pt x="11" y="27"/>
                </a:lnTo>
                <a:lnTo>
                  <a:pt x="3" y="15"/>
                </a:lnTo>
                <a:lnTo>
                  <a:pt x="0" y="0"/>
                </a:lnTo>
              </a:path>
            </a:pathLst>
          </a:custGeom>
          <a:noFill/>
          <a:ln w="38100" cmpd="sng">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765"/>
          </a:p>
        </p:txBody>
      </p:sp>
      <p:sp>
        <p:nvSpPr>
          <p:cNvPr id="912423" name="AutoShape 39"/>
          <p:cNvSpPr>
            <a:spLocks noChangeArrowheads="1"/>
          </p:cNvSpPr>
          <p:nvPr/>
        </p:nvSpPr>
        <p:spPr bwMode="auto">
          <a:xfrm>
            <a:off x="1613647" y="4692464"/>
            <a:ext cx="6252882" cy="1162610"/>
          </a:xfrm>
          <a:prstGeom prst="homePlate">
            <a:avLst>
              <a:gd name="adj" fmla="val 78060"/>
            </a:avLst>
          </a:prstGeom>
          <a:gradFill rotWithShape="1">
            <a:gsLst>
              <a:gs pos="0">
                <a:schemeClr val="accent2">
                  <a:gamma/>
                  <a:shade val="46275"/>
                  <a:invGamma/>
                </a:schemeClr>
              </a:gs>
              <a:gs pos="100000">
                <a:schemeClr val="accent2"/>
              </a:gs>
            </a:gsLst>
            <a:lin ang="0" scaled="1"/>
          </a:gradFill>
          <a:ln w="12700">
            <a:miter lim="800000"/>
            <a:headEnd/>
            <a:tailEnd/>
          </a:ln>
          <a:effectLst/>
          <a:scene3d>
            <a:camera prst="legacyObliqueBottomLeft"/>
            <a:lightRig rig="legacyFlat3" dir="t"/>
          </a:scene3d>
          <a:sp3d extrusionH="430200" prstMaterial="legacyMatte">
            <a:bevelT w="13500" h="13500" prst="angle"/>
            <a:bevelB w="13500" h="13500" prst="angle"/>
            <a:extrusionClr>
              <a:schemeClr val="accent2"/>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defRPr/>
            </a:pPr>
            <a:endParaRPr lang="en-US" sz="1765"/>
          </a:p>
        </p:txBody>
      </p:sp>
      <p:sp>
        <p:nvSpPr>
          <p:cNvPr id="96267" name="Rectangle 48"/>
          <p:cNvSpPr>
            <a:spLocks noChangeArrowheads="1"/>
          </p:cNvSpPr>
          <p:nvPr/>
        </p:nvSpPr>
        <p:spPr bwMode="auto">
          <a:xfrm>
            <a:off x="2554941" y="5042647"/>
            <a:ext cx="3899647" cy="476250"/>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outerShdw>
                </a:effectLst>
              </a14:hiddenEffects>
            </a:ext>
          </a:extLst>
        </p:spPr>
        <p:txBody>
          <a:bodyPr lIns="9364" tIns="9364" rIns="9364" bIns="9364" anchor="ctr" anchorCtr="1"/>
          <a:lstStyle>
            <a:lvl1pPr marL="452438" indent="-452438" defTabSz="1089025" eaLnBrk="0" hangingPunct="0">
              <a:defRPr sz="2000">
                <a:solidFill>
                  <a:schemeClr val="tx1"/>
                </a:solidFill>
                <a:latin typeface="Arial" panose="020B0604020202020204" pitchFamily="34" charset="0"/>
              </a:defRPr>
            </a:lvl1pPr>
            <a:lvl2pPr marL="742950" indent="-285750" defTabSz="1089025" eaLnBrk="0" hangingPunct="0">
              <a:defRPr sz="2000">
                <a:solidFill>
                  <a:schemeClr val="tx1"/>
                </a:solidFill>
                <a:latin typeface="Arial" panose="020B0604020202020204" pitchFamily="34" charset="0"/>
              </a:defRPr>
            </a:lvl2pPr>
            <a:lvl3pPr marL="1143000" indent="-228600" defTabSz="1089025" eaLnBrk="0" hangingPunct="0">
              <a:defRPr sz="2000">
                <a:solidFill>
                  <a:schemeClr val="tx1"/>
                </a:solidFill>
                <a:latin typeface="Arial" panose="020B0604020202020204" pitchFamily="34" charset="0"/>
              </a:defRPr>
            </a:lvl3pPr>
            <a:lvl4pPr marL="1600200" indent="-228600" defTabSz="1089025" eaLnBrk="0" hangingPunct="0">
              <a:defRPr sz="2000">
                <a:solidFill>
                  <a:schemeClr val="tx1"/>
                </a:solidFill>
                <a:latin typeface="Arial" panose="020B0604020202020204" pitchFamily="34" charset="0"/>
              </a:defRPr>
            </a:lvl4pPr>
            <a:lvl5pPr marL="2057400" indent="-228600" defTabSz="1089025" eaLnBrk="0" hangingPunct="0">
              <a:defRPr sz="2000">
                <a:solidFill>
                  <a:schemeClr val="tx1"/>
                </a:solidFill>
                <a:latin typeface="Arial" panose="020B0604020202020204" pitchFamily="34" charset="0"/>
              </a:defRPr>
            </a:lvl5pPr>
            <a:lvl6pPr marL="2514600" indent="-228600" defTabSz="1089025"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1089025"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1089025"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1089025" eaLnBrk="0" fontAlgn="base" hangingPunct="0">
              <a:spcBef>
                <a:spcPct val="0"/>
              </a:spcBef>
              <a:spcAft>
                <a:spcPct val="0"/>
              </a:spcAft>
              <a:defRPr sz="2000">
                <a:solidFill>
                  <a:schemeClr val="tx1"/>
                </a:solidFill>
                <a:latin typeface="Arial" panose="020B0604020202020204" pitchFamily="34" charset="0"/>
              </a:defRPr>
            </a:lvl9pPr>
          </a:lstStyle>
          <a:p>
            <a:pPr>
              <a:spcAft>
                <a:spcPct val="50000"/>
              </a:spcAft>
            </a:pPr>
            <a:r>
              <a:rPr lang="en-US" altLang="en-US" sz="2471" b="1">
                <a:solidFill>
                  <a:schemeClr val="bg1"/>
                </a:solidFill>
              </a:rPr>
              <a:t>Verify/Validate</a:t>
            </a:r>
          </a:p>
        </p:txBody>
      </p:sp>
      <p:sp>
        <p:nvSpPr>
          <p:cNvPr id="96268" name="Freeform 51"/>
          <p:cNvSpPr>
            <a:spLocks/>
          </p:cNvSpPr>
          <p:nvPr/>
        </p:nvSpPr>
        <p:spPr bwMode="auto">
          <a:xfrm flipV="1">
            <a:off x="382401" y="1566023"/>
            <a:ext cx="4122364" cy="316566"/>
          </a:xfrm>
          <a:custGeom>
            <a:avLst/>
            <a:gdLst>
              <a:gd name="T0" fmla="*/ 4672012 w 981"/>
              <a:gd name="T1" fmla="*/ 0 h 141"/>
              <a:gd name="T2" fmla="*/ 4638675 w 981"/>
              <a:gd name="T3" fmla="*/ 68702 h 141"/>
              <a:gd name="T4" fmla="*/ 4567237 w 981"/>
              <a:gd name="T5" fmla="*/ 127225 h 141"/>
              <a:gd name="T6" fmla="*/ 4438650 w 981"/>
              <a:gd name="T7" fmla="*/ 165393 h 141"/>
              <a:gd name="T8" fmla="*/ 4276725 w 981"/>
              <a:gd name="T9" fmla="*/ 183204 h 141"/>
              <a:gd name="T10" fmla="*/ 2714625 w 981"/>
              <a:gd name="T11" fmla="*/ 183204 h 141"/>
              <a:gd name="T12" fmla="*/ 2571750 w 981"/>
              <a:gd name="T13" fmla="*/ 193382 h 141"/>
              <a:gd name="T14" fmla="*/ 2443162 w 981"/>
              <a:gd name="T15" fmla="*/ 234094 h 141"/>
              <a:gd name="T16" fmla="*/ 2371725 w 981"/>
              <a:gd name="T17" fmla="*/ 290073 h 141"/>
              <a:gd name="T18" fmla="*/ 2333625 w 981"/>
              <a:gd name="T19" fmla="*/ 358775 h 141"/>
              <a:gd name="T20" fmla="*/ 2300287 w 981"/>
              <a:gd name="T21" fmla="*/ 290073 h 141"/>
              <a:gd name="T22" fmla="*/ 2228850 w 981"/>
              <a:gd name="T23" fmla="*/ 234094 h 141"/>
              <a:gd name="T24" fmla="*/ 2100262 w 981"/>
              <a:gd name="T25" fmla="*/ 193382 h 141"/>
              <a:gd name="T26" fmla="*/ 1938337 w 981"/>
              <a:gd name="T27" fmla="*/ 183204 h 141"/>
              <a:gd name="T28" fmla="*/ 395287 w 981"/>
              <a:gd name="T29" fmla="*/ 183204 h 141"/>
              <a:gd name="T30" fmla="*/ 252412 w 981"/>
              <a:gd name="T31" fmla="*/ 165393 h 141"/>
              <a:gd name="T32" fmla="*/ 123825 w 981"/>
              <a:gd name="T33" fmla="*/ 127225 h 141"/>
              <a:gd name="T34" fmla="*/ 33337 w 981"/>
              <a:gd name="T35" fmla="*/ 68702 h 141"/>
              <a:gd name="T36" fmla="*/ 0 w 981"/>
              <a:gd name="T37" fmla="*/ 0 h 14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81" h="141">
                <a:moveTo>
                  <a:pt x="981" y="0"/>
                </a:moveTo>
                <a:lnTo>
                  <a:pt x="974" y="27"/>
                </a:lnTo>
                <a:lnTo>
                  <a:pt x="959" y="50"/>
                </a:lnTo>
                <a:lnTo>
                  <a:pt x="932" y="65"/>
                </a:lnTo>
                <a:lnTo>
                  <a:pt x="898" y="72"/>
                </a:lnTo>
                <a:lnTo>
                  <a:pt x="570" y="72"/>
                </a:lnTo>
                <a:lnTo>
                  <a:pt x="540" y="76"/>
                </a:lnTo>
                <a:lnTo>
                  <a:pt x="513" y="92"/>
                </a:lnTo>
                <a:lnTo>
                  <a:pt x="498" y="114"/>
                </a:lnTo>
                <a:lnTo>
                  <a:pt x="490" y="141"/>
                </a:lnTo>
                <a:lnTo>
                  <a:pt x="483" y="114"/>
                </a:lnTo>
                <a:lnTo>
                  <a:pt x="468" y="92"/>
                </a:lnTo>
                <a:lnTo>
                  <a:pt x="441" y="76"/>
                </a:lnTo>
                <a:lnTo>
                  <a:pt x="407" y="72"/>
                </a:lnTo>
                <a:lnTo>
                  <a:pt x="83" y="72"/>
                </a:lnTo>
                <a:lnTo>
                  <a:pt x="53" y="65"/>
                </a:lnTo>
                <a:lnTo>
                  <a:pt x="26" y="50"/>
                </a:lnTo>
                <a:lnTo>
                  <a:pt x="7" y="27"/>
                </a:lnTo>
                <a:lnTo>
                  <a:pt x="0" y="0"/>
                </a:lnTo>
              </a:path>
            </a:pathLst>
          </a:custGeom>
          <a:noFill/>
          <a:ln w="38100" cmpd="sng">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765"/>
          </a:p>
        </p:txBody>
      </p:sp>
      <p:sp>
        <p:nvSpPr>
          <p:cNvPr id="912436" name="Text Box 52"/>
          <p:cNvSpPr txBox="1">
            <a:spLocks noChangeArrowheads="1"/>
          </p:cNvSpPr>
          <p:nvPr/>
        </p:nvSpPr>
        <p:spPr bwMode="auto">
          <a:xfrm>
            <a:off x="1693927" y="1143001"/>
            <a:ext cx="1385852" cy="335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9896" tIns="44948" rIns="89896" bIns="44948">
            <a:spAutoFit/>
          </a:bodyPr>
          <a:lstStyle>
            <a:lvl1pPr defTabSz="1019175" eaLnBrk="0" hangingPunct="0">
              <a:defRPr sz="2400">
                <a:solidFill>
                  <a:schemeClr val="tx1"/>
                </a:solidFill>
                <a:latin typeface="Times New Roman" pitchFamily="18" charset="0"/>
              </a:defRPr>
            </a:lvl1pPr>
            <a:lvl2pPr marL="509588" defTabSz="1019175" eaLnBrk="0" hangingPunct="0">
              <a:defRPr sz="2400">
                <a:solidFill>
                  <a:schemeClr val="tx1"/>
                </a:solidFill>
                <a:latin typeface="Times New Roman" pitchFamily="18" charset="0"/>
              </a:defRPr>
            </a:lvl2pPr>
            <a:lvl3pPr marL="1019175" defTabSz="1019175" eaLnBrk="0" hangingPunct="0">
              <a:defRPr sz="2400">
                <a:solidFill>
                  <a:schemeClr val="tx1"/>
                </a:solidFill>
                <a:latin typeface="Times New Roman" pitchFamily="18" charset="0"/>
              </a:defRPr>
            </a:lvl3pPr>
            <a:lvl4pPr marL="1528763" defTabSz="1019175" eaLnBrk="0" hangingPunct="0">
              <a:defRPr sz="2400">
                <a:solidFill>
                  <a:schemeClr val="tx1"/>
                </a:solidFill>
                <a:latin typeface="Times New Roman" pitchFamily="18" charset="0"/>
              </a:defRPr>
            </a:lvl4pPr>
            <a:lvl5pPr marL="2038350" defTabSz="1019175" eaLnBrk="0" hangingPunct="0">
              <a:defRPr sz="2400">
                <a:solidFill>
                  <a:schemeClr val="tx1"/>
                </a:solidFill>
                <a:latin typeface="Times New Roman" pitchFamily="18" charset="0"/>
              </a:defRPr>
            </a:lvl5pPr>
            <a:lvl6pPr marL="2495550" defTabSz="1019175" eaLnBrk="0" fontAlgn="base" hangingPunct="0">
              <a:spcBef>
                <a:spcPct val="0"/>
              </a:spcBef>
              <a:spcAft>
                <a:spcPct val="0"/>
              </a:spcAft>
              <a:defRPr sz="2400">
                <a:solidFill>
                  <a:schemeClr val="tx1"/>
                </a:solidFill>
                <a:latin typeface="Times New Roman" pitchFamily="18" charset="0"/>
              </a:defRPr>
            </a:lvl6pPr>
            <a:lvl7pPr marL="2952750" defTabSz="1019175" eaLnBrk="0" fontAlgn="base" hangingPunct="0">
              <a:spcBef>
                <a:spcPct val="0"/>
              </a:spcBef>
              <a:spcAft>
                <a:spcPct val="0"/>
              </a:spcAft>
              <a:defRPr sz="2400">
                <a:solidFill>
                  <a:schemeClr val="tx1"/>
                </a:solidFill>
                <a:latin typeface="Times New Roman" pitchFamily="18" charset="0"/>
              </a:defRPr>
            </a:lvl7pPr>
            <a:lvl8pPr marL="3409950" defTabSz="1019175" eaLnBrk="0" fontAlgn="base" hangingPunct="0">
              <a:spcBef>
                <a:spcPct val="0"/>
              </a:spcBef>
              <a:spcAft>
                <a:spcPct val="0"/>
              </a:spcAft>
              <a:defRPr sz="2400">
                <a:solidFill>
                  <a:schemeClr val="tx1"/>
                </a:solidFill>
                <a:latin typeface="Times New Roman" pitchFamily="18" charset="0"/>
              </a:defRPr>
            </a:lvl8pPr>
            <a:lvl9pPr marL="3867150" defTabSz="1019175" eaLnBrk="0" fontAlgn="base" hangingPunct="0">
              <a:spcBef>
                <a:spcPct val="0"/>
              </a:spcBef>
              <a:spcAft>
                <a:spcPct val="0"/>
              </a:spcAft>
              <a:defRPr sz="2400">
                <a:solidFill>
                  <a:schemeClr val="tx1"/>
                </a:solidFill>
                <a:latin typeface="Times New Roman" pitchFamily="18" charset="0"/>
              </a:defRPr>
            </a:lvl9pPr>
          </a:lstStyle>
          <a:p>
            <a:pPr>
              <a:defRPr/>
            </a:pPr>
            <a:r>
              <a:rPr lang="en-US" sz="1588" b="1">
                <a:solidFill>
                  <a:schemeClr val="accent2"/>
                </a:solidFill>
                <a:effectLst>
                  <a:outerShdw blurRad="38100" dist="38100" dir="2700000" algn="tl">
                    <a:srgbClr val="C0C0C0"/>
                  </a:outerShdw>
                </a:effectLst>
                <a:latin typeface="Arial" pitchFamily="34" charset="0"/>
              </a:rPr>
              <a:t>Verify CTQ’s</a:t>
            </a:r>
          </a:p>
        </p:txBody>
      </p:sp>
      <p:sp>
        <p:nvSpPr>
          <p:cNvPr id="96270" name="AutoShape 53"/>
          <p:cNvSpPr>
            <a:spLocks noChangeArrowheads="1"/>
          </p:cNvSpPr>
          <p:nvPr/>
        </p:nvSpPr>
        <p:spPr bwMode="auto">
          <a:xfrm flipV="1">
            <a:off x="4303059" y="4370294"/>
            <a:ext cx="470647" cy="403412"/>
          </a:xfrm>
          <a:prstGeom prst="downArrow">
            <a:avLst>
              <a:gd name="adj1" fmla="val 50000"/>
              <a:gd name="adj2" fmla="val 25000"/>
            </a:avLst>
          </a:prstGeom>
          <a:solidFill>
            <a:srgbClr val="FF33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US" altLang="en-US" sz="1765"/>
          </a:p>
        </p:txBody>
      </p:sp>
    </p:spTree>
    <p:extLst>
      <p:ext uri="{BB962C8B-B14F-4D97-AF65-F5344CB8AC3E}">
        <p14:creationId xmlns:p14="http://schemas.microsoft.com/office/powerpoint/2010/main" val="218228894"/>
      </p:ext>
    </p:extLst>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3938" name="Group 34"/>
          <p:cNvGraphicFramePr>
            <a:graphicFrameLocks noGrp="1"/>
          </p:cNvGraphicFramePr>
          <p:nvPr>
            <p:ph idx="1"/>
            <p:extLst>
              <p:ext uri="{D42A27DB-BD31-4B8C-83A1-F6EECF244321}">
                <p14:modId xmlns:p14="http://schemas.microsoft.com/office/powerpoint/2010/main" val="249076079"/>
              </p:ext>
            </p:extLst>
          </p:nvPr>
        </p:nvGraphicFramePr>
        <p:xfrm>
          <a:off x="304800" y="1227138"/>
          <a:ext cx="8382000" cy="2574925"/>
        </p:xfrm>
        <a:graphic>
          <a:graphicData uri="http://schemas.openxmlformats.org/drawingml/2006/table">
            <a:tbl>
              <a:tblPr/>
              <a:tblGrid>
                <a:gridCol w="1522413">
                  <a:extLst>
                    <a:ext uri="{9D8B030D-6E8A-4147-A177-3AD203B41FA5}">
                      <a16:colId xmlns:a16="http://schemas.microsoft.com/office/drawing/2014/main" val="20000"/>
                    </a:ext>
                  </a:extLst>
                </a:gridCol>
                <a:gridCol w="6859587">
                  <a:extLst>
                    <a:ext uri="{9D8B030D-6E8A-4147-A177-3AD203B41FA5}">
                      <a16:colId xmlns:a16="http://schemas.microsoft.com/office/drawing/2014/main" val="20001"/>
                    </a:ext>
                  </a:extLst>
                </a:gridCol>
              </a:tblGrid>
              <a:tr h="60166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dirty="0">
                          <a:ln>
                            <a:noFill/>
                          </a:ln>
                          <a:solidFill>
                            <a:schemeClr val="bg1"/>
                          </a:solidFill>
                          <a:effectLst/>
                          <a:latin typeface="Arial" charset="0"/>
                        </a:rPr>
                        <a:t>Objective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rPr>
                        <a:t>Develop Quality Predictions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430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a:ln>
                            <a:noFill/>
                          </a:ln>
                          <a:solidFill>
                            <a:schemeClr val="bg1"/>
                          </a:solidFill>
                          <a:effectLst/>
                          <a:latin typeface="Arial" charset="0"/>
                        </a:rPr>
                        <a:t>Instructions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 Complete the Design Scorecard calculations on the following page.</a:t>
                      </a:r>
                    </a:p>
                    <a:p>
                      <a:pPr marL="0" marR="0" lvl="0" indent="0"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 How well is this design predicted to perform?</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02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a:ln>
                            <a:noFill/>
                          </a:ln>
                          <a:solidFill>
                            <a:schemeClr val="bg1"/>
                          </a:solidFill>
                          <a:effectLst/>
                          <a:latin typeface="Arial" charset="0"/>
                        </a:rPr>
                        <a:t>Time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AU" sz="1800" b="1" i="0" u="none" strike="noStrike" cap="none" normalizeH="0" baseline="0" dirty="0">
                          <a:ln>
                            <a:noFill/>
                          </a:ln>
                          <a:solidFill>
                            <a:schemeClr val="tx1"/>
                          </a:solidFill>
                          <a:effectLst/>
                          <a:latin typeface="Arial" charset="0"/>
                        </a:rPr>
                        <a:t>10 minutes</a:t>
                      </a:r>
                      <a:endParaRPr kumimoji="0" lang="en-US" sz="1800" b="1"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46097" name="Rectangle 2"/>
          <p:cNvSpPr>
            <a:spLocks noGrp="1" noChangeArrowheads="1"/>
          </p:cNvSpPr>
          <p:nvPr>
            <p:ph type="title"/>
          </p:nvPr>
        </p:nvSpPr>
        <p:spPr>
          <a:xfrm>
            <a:off x="152400" y="228600"/>
            <a:ext cx="6864350" cy="381000"/>
          </a:xfrm>
        </p:spPr>
        <p:txBody>
          <a:bodyPr/>
          <a:lstStyle/>
          <a:p>
            <a:pPr eaLnBrk="1" hangingPunct="1">
              <a:defRPr/>
            </a:pPr>
            <a:r>
              <a:rPr lang="en-US" dirty="0"/>
              <a:t>Prediction Exercise</a:t>
            </a:r>
          </a:p>
        </p:txBody>
      </p:sp>
    </p:spTree>
    <p:extLst>
      <p:ext uri="{BB962C8B-B14F-4D97-AF65-F5344CB8AC3E}">
        <p14:creationId xmlns:p14="http://schemas.microsoft.com/office/powerpoint/2010/main" val="2382857253"/>
      </p:ext>
    </p:extLst>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6864350" cy="381000"/>
          </a:xfrm>
        </p:spPr>
        <p:txBody>
          <a:bodyPr/>
          <a:lstStyle/>
          <a:p>
            <a:r>
              <a:rPr lang="en-US" dirty="0"/>
              <a:t>Design Scorecard Exercise</a:t>
            </a:r>
          </a:p>
        </p:txBody>
      </p:sp>
      <p:graphicFrame>
        <p:nvGraphicFramePr>
          <p:cNvPr id="4" name="Table Placeholder 3"/>
          <p:cNvGraphicFramePr>
            <a:graphicFrameLocks noGrp="1"/>
          </p:cNvGraphicFramePr>
          <p:nvPr>
            <p:ph type="tbl" idx="1"/>
            <p:extLst>
              <p:ext uri="{D42A27DB-BD31-4B8C-83A1-F6EECF244321}">
                <p14:modId xmlns:p14="http://schemas.microsoft.com/office/powerpoint/2010/main" val="1214262275"/>
              </p:ext>
            </p:extLst>
          </p:nvPr>
        </p:nvGraphicFramePr>
        <p:xfrm>
          <a:off x="380846" y="1219200"/>
          <a:ext cx="8381997" cy="1940560"/>
        </p:xfrm>
        <a:graphic>
          <a:graphicData uri="http://schemas.openxmlformats.org/drawingml/2006/table">
            <a:tbl>
              <a:tblPr firstRow="1" bandRow="1">
                <a:tableStyleId>{93296810-A885-4BE3-A3E7-6D5BEEA58F35}</a:tableStyleId>
              </a:tblPr>
              <a:tblGrid>
                <a:gridCol w="1066800">
                  <a:extLst>
                    <a:ext uri="{9D8B030D-6E8A-4147-A177-3AD203B41FA5}">
                      <a16:colId xmlns:a16="http://schemas.microsoft.com/office/drawing/2014/main" val="20000"/>
                    </a:ext>
                  </a:extLst>
                </a:gridCol>
                <a:gridCol w="795866">
                  <a:extLst>
                    <a:ext uri="{9D8B030D-6E8A-4147-A177-3AD203B41FA5}">
                      <a16:colId xmlns:a16="http://schemas.microsoft.com/office/drawing/2014/main" val="20001"/>
                    </a:ext>
                  </a:extLst>
                </a:gridCol>
                <a:gridCol w="931333">
                  <a:extLst>
                    <a:ext uri="{9D8B030D-6E8A-4147-A177-3AD203B41FA5}">
                      <a16:colId xmlns:a16="http://schemas.microsoft.com/office/drawing/2014/main" val="20002"/>
                    </a:ext>
                  </a:extLst>
                </a:gridCol>
                <a:gridCol w="931333">
                  <a:extLst>
                    <a:ext uri="{9D8B030D-6E8A-4147-A177-3AD203B41FA5}">
                      <a16:colId xmlns:a16="http://schemas.microsoft.com/office/drawing/2014/main" val="20003"/>
                    </a:ext>
                  </a:extLst>
                </a:gridCol>
                <a:gridCol w="931333">
                  <a:extLst>
                    <a:ext uri="{9D8B030D-6E8A-4147-A177-3AD203B41FA5}">
                      <a16:colId xmlns:a16="http://schemas.microsoft.com/office/drawing/2014/main" val="20004"/>
                    </a:ext>
                  </a:extLst>
                </a:gridCol>
                <a:gridCol w="931333">
                  <a:extLst>
                    <a:ext uri="{9D8B030D-6E8A-4147-A177-3AD203B41FA5}">
                      <a16:colId xmlns:a16="http://schemas.microsoft.com/office/drawing/2014/main" val="20005"/>
                    </a:ext>
                  </a:extLst>
                </a:gridCol>
                <a:gridCol w="931333">
                  <a:extLst>
                    <a:ext uri="{9D8B030D-6E8A-4147-A177-3AD203B41FA5}">
                      <a16:colId xmlns:a16="http://schemas.microsoft.com/office/drawing/2014/main" val="20006"/>
                    </a:ext>
                  </a:extLst>
                </a:gridCol>
                <a:gridCol w="931333">
                  <a:extLst>
                    <a:ext uri="{9D8B030D-6E8A-4147-A177-3AD203B41FA5}">
                      <a16:colId xmlns:a16="http://schemas.microsoft.com/office/drawing/2014/main" val="20007"/>
                    </a:ext>
                  </a:extLst>
                </a:gridCol>
                <a:gridCol w="931333">
                  <a:extLst>
                    <a:ext uri="{9D8B030D-6E8A-4147-A177-3AD203B41FA5}">
                      <a16:colId xmlns:a16="http://schemas.microsoft.com/office/drawing/2014/main" val="20008"/>
                    </a:ext>
                  </a:extLst>
                </a:gridCol>
              </a:tblGrid>
              <a:tr h="370840">
                <a:tc>
                  <a:txBody>
                    <a:bodyPr/>
                    <a:lstStyle/>
                    <a:p>
                      <a:r>
                        <a:rPr lang="en-US" sz="1200" dirty="0"/>
                        <a:t>CTQ</a:t>
                      </a:r>
                    </a:p>
                  </a:txBody>
                  <a:tcPr/>
                </a:tc>
                <a:tc>
                  <a:txBody>
                    <a:bodyPr/>
                    <a:lstStyle/>
                    <a:p>
                      <a:r>
                        <a:rPr lang="en-US" sz="1200" dirty="0"/>
                        <a:t>Metric</a:t>
                      </a:r>
                    </a:p>
                  </a:txBody>
                  <a:tcPr/>
                </a:tc>
                <a:tc>
                  <a:txBody>
                    <a:bodyPr/>
                    <a:lstStyle/>
                    <a:p>
                      <a:pPr algn="ctr"/>
                      <a:r>
                        <a:rPr lang="en-US" sz="1200" dirty="0"/>
                        <a:t>Lower</a:t>
                      </a:r>
                    </a:p>
                  </a:txBody>
                  <a:tcPr/>
                </a:tc>
                <a:tc>
                  <a:txBody>
                    <a:bodyPr/>
                    <a:lstStyle/>
                    <a:p>
                      <a:pPr algn="ctr"/>
                      <a:r>
                        <a:rPr lang="en-US" sz="1200" dirty="0"/>
                        <a:t>Target</a:t>
                      </a:r>
                    </a:p>
                  </a:txBody>
                  <a:tcPr/>
                </a:tc>
                <a:tc>
                  <a:txBody>
                    <a:bodyPr/>
                    <a:lstStyle/>
                    <a:p>
                      <a:pPr algn="ctr"/>
                      <a:r>
                        <a:rPr lang="en-US" sz="1200" dirty="0"/>
                        <a:t>Upper</a:t>
                      </a:r>
                    </a:p>
                  </a:txBody>
                  <a:tcPr/>
                </a:tc>
                <a:tc>
                  <a:txBody>
                    <a:bodyPr/>
                    <a:lstStyle/>
                    <a:p>
                      <a:pPr algn="ctr"/>
                      <a:r>
                        <a:rPr lang="en-US" sz="1200" dirty="0" err="1"/>
                        <a:t>Cpk</a:t>
                      </a:r>
                      <a:r>
                        <a:rPr lang="en-US" sz="1200" dirty="0"/>
                        <a:t> Target</a:t>
                      </a:r>
                    </a:p>
                  </a:txBody>
                  <a:tcPr/>
                </a:tc>
                <a:tc>
                  <a:txBody>
                    <a:bodyPr/>
                    <a:lstStyle/>
                    <a:p>
                      <a:pPr algn="ctr"/>
                      <a:r>
                        <a:rPr lang="en-US" sz="1200" dirty="0"/>
                        <a:t>Mean</a:t>
                      </a:r>
                    </a:p>
                  </a:txBody>
                  <a:tcPr>
                    <a:solidFill>
                      <a:srgbClr val="002060"/>
                    </a:solidFill>
                  </a:tcPr>
                </a:tc>
                <a:tc>
                  <a:txBody>
                    <a:bodyPr/>
                    <a:lstStyle/>
                    <a:p>
                      <a:pPr algn="ctr"/>
                      <a:r>
                        <a:rPr lang="en-US" sz="1200" dirty="0"/>
                        <a:t>Std. Dev.</a:t>
                      </a:r>
                    </a:p>
                  </a:txBody>
                  <a:tcPr>
                    <a:solidFill>
                      <a:srgbClr val="002060"/>
                    </a:solidFill>
                  </a:tcPr>
                </a:tc>
                <a:tc>
                  <a:txBody>
                    <a:bodyPr/>
                    <a:lstStyle/>
                    <a:p>
                      <a:pPr algn="ctr"/>
                      <a:r>
                        <a:rPr lang="en-US" sz="1200" dirty="0" err="1"/>
                        <a:t>Cpk</a:t>
                      </a:r>
                      <a:r>
                        <a:rPr lang="en-US" sz="1200" dirty="0"/>
                        <a:t> Pred.</a:t>
                      </a:r>
                    </a:p>
                  </a:txBody>
                  <a:tcPr>
                    <a:solidFill>
                      <a:srgbClr val="002060"/>
                    </a:solidFill>
                  </a:tcPr>
                </a:tc>
                <a:extLst>
                  <a:ext uri="{0D108BD9-81ED-4DB2-BD59-A6C34878D82A}">
                    <a16:rowId xmlns:a16="http://schemas.microsoft.com/office/drawing/2014/main" val="10000"/>
                  </a:ext>
                </a:extLst>
              </a:tr>
              <a:tr h="370840">
                <a:tc>
                  <a:txBody>
                    <a:bodyPr/>
                    <a:lstStyle/>
                    <a:p>
                      <a:r>
                        <a:rPr lang="en-US" sz="1200" dirty="0"/>
                        <a:t>Force</a:t>
                      </a:r>
                    </a:p>
                  </a:txBody>
                  <a:tcPr/>
                </a:tc>
                <a:tc>
                  <a:txBody>
                    <a:bodyPr/>
                    <a:lstStyle/>
                    <a:p>
                      <a:r>
                        <a:rPr lang="en-US" sz="1200" dirty="0" err="1"/>
                        <a:t>Newtons</a:t>
                      </a:r>
                      <a:endParaRPr lang="en-US" sz="1200" dirty="0"/>
                    </a:p>
                  </a:txBody>
                  <a:tcPr/>
                </a:tc>
                <a:tc>
                  <a:txBody>
                    <a:bodyPr/>
                    <a:lstStyle/>
                    <a:p>
                      <a:pPr algn="ctr"/>
                      <a:r>
                        <a:rPr lang="en-US" sz="1200" dirty="0"/>
                        <a:t>NA</a:t>
                      </a:r>
                    </a:p>
                  </a:txBody>
                  <a:tcPr/>
                </a:tc>
                <a:tc>
                  <a:txBody>
                    <a:bodyPr/>
                    <a:lstStyle/>
                    <a:p>
                      <a:pPr algn="ctr"/>
                      <a:r>
                        <a:rPr lang="en-US" sz="1200" dirty="0"/>
                        <a:t>NA</a:t>
                      </a:r>
                    </a:p>
                  </a:txBody>
                  <a:tcPr/>
                </a:tc>
                <a:tc>
                  <a:txBody>
                    <a:bodyPr/>
                    <a:lstStyle/>
                    <a:p>
                      <a:pPr algn="ctr"/>
                      <a:r>
                        <a:rPr lang="en-US" sz="1200" dirty="0"/>
                        <a:t>100</a:t>
                      </a:r>
                    </a:p>
                  </a:txBody>
                  <a:tcPr/>
                </a:tc>
                <a:tc>
                  <a:txBody>
                    <a:bodyPr/>
                    <a:lstStyle/>
                    <a:p>
                      <a:pPr algn="ctr"/>
                      <a:r>
                        <a:rPr lang="en-US" sz="1200" dirty="0"/>
                        <a:t>1.33</a:t>
                      </a:r>
                    </a:p>
                  </a:txBody>
                  <a:tcPr/>
                </a:tc>
                <a:tc>
                  <a:txBody>
                    <a:bodyPr/>
                    <a:lstStyle/>
                    <a:p>
                      <a:pPr algn="ctr"/>
                      <a:r>
                        <a:rPr lang="en-US" sz="1200" dirty="0"/>
                        <a:t>90</a:t>
                      </a:r>
                    </a:p>
                  </a:txBody>
                  <a:tcPr/>
                </a:tc>
                <a:tc>
                  <a:txBody>
                    <a:bodyPr/>
                    <a:lstStyle/>
                    <a:p>
                      <a:pPr algn="ctr"/>
                      <a:r>
                        <a:rPr lang="en-US" sz="1200" dirty="0"/>
                        <a:t>4</a:t>
                      </a:r>
                    </a:p>
                  </a:txBody>
                  <a:tcPr/>
                </a:tc>
                <a:tc>
                  <a:txBody>
                    <a:bodyPr/>
                    <a:lstStyle/>
                    <a:p>
                      <a:pPr algn="ctr"/>
                      <a:endParaRPr lang="en-US" sz="1200" dirty="0"/>
                    </a:p>
                  </a:txBody>
                  <a:tcPr/>
                </a:tc>
                <a:extLst>
                  <a:ext uri="{0D108BD9-81ED-4DB2-BD59-A6C34878D82A}">
                    <a16:rowId xmlns:a16="http://schemas.microsoft.com/office/drawing/2014/main" val="10001"/>
                  </a:ext>
                </a:extLst>
              </a:tr>
              <a:tr h="370840">
                <a:tc>
                  <a:txBody>
                    <a:bodyPr/>
                    <a:lstStyle/>
                    <a:p>
                      <a:r>
                        <a:rPr lang="en-US" sz="1200" dirty="0"/>
                        <a:t>Speed</a:t>
                      </a:r>
                    </a:p>
                  </a:txBody>
                  <a:tcPr/>
                </a:tc>
                <a:tc>
                  <a:txBody>
                    <a:bodyPr/>
                    <a:lstStyle/>
                    <a:p>
                      <a:r>
                        <a:rPr lang="en-US" sz="1200" dirty="0"/>
                        <a:t>Cm/Sec</a:t>
                      </a:r>
                    </a:p>
                  </a:txBody>
                  <a:tcPr/>
                </a:tc>
                <a:tc>
                  <a:txBody>
                    <a:bodyPr/>
                    <a:lstStyle/>
                    <a:p>
                      <a:pPr algn="ctr"/>
                      <a:r>
                        <a:rPr lang="en-US" sz="1200" dirty="0"/>
                        <a:t>15</a:t>
                      </a:r>
                    </a:p>
                  </a:txBody>
                  <a:tcPr/>
                </a:tc>
                <a:tc>
                  <a:txBody>
                    <a:bodyPr/>
                    <a:lstStyle/>
                    <a:p>
                      <a:pPr algn="ctr"/>
                      <a:r>
                        <a:rPr lang="en-US" sz="1200" dirty="0"/>
                        <a:t>25</a:t>
                      </a:r>
                    </a:p>
                  </a:txBody>
                  <a:tcPr/>
                </a:tc>
                <a:tc>
                  <a:txBody>
                    <a:bodyPr/>
                    <a:lstStyle/>
                    <a:p>
                      <a:pPr algn="ctr"/>
                      <a:r>
                        <a:rPr lang="en-US" sz="1200" dirty="0"/>
                        <a:t>NA</a:t>
                      </a:r>
                    </a:p>
                  </a:txBody>
                  <a:tcPr/>
                </a:tc>
                <a:tc>
                  <a:txBody>
                    <a:bodyPr/>
                    <a:lstStyle/>
                    <a:p>
                      <a:pPr algn="ctr"/>
                      <a:r>
                        <a:rPr lang="en-US" sz="1200" dirty="0"/>
                        <a:t>1.00</a:t>
                      </a:r>
                    </a:p>
                  </a:txBody>
                  <a:tcPr/>
                </a:tc>
                <a:tc>
                  <a:txBody>
                    <a:bodyPr/>
                    <a:lstStyle/>
                    <a:p>
                      <a:pPr algn="ctr"/>
                      <a:r>
                        <a:rPr lang="en-US" sz="1200" dirty="0"/>
                        <a:t>24</a:t>
                      </a:r>
                    </a:p>
                  </a:txBody>
                  <a:tcPr/>
                </a:tc>
                <a:tc>
                  <a:txBody>
                    <a:bodyPr/>
                    <a:lstStyle/>
                    <a:p>
                      <a:pPr algn="ctr"/>
                      <a:r>
                        <a:rPr lang="en-US" sz="1200" dirty="0"/>
                        <a:t>3</a:t>
                      </a:r>
                    </a:p>
                  </a:txBody>
                  <a:tcPr/>
                </a:tc>
                <a:tc>
                  <a:txBody>
                    <a:bodyPr/>
                    <a:lstStyle/>
                    <a:p>
                      <a:pPr algn="ctr"/>
                      <a:endParaRPr lang="en-US" sz="1200" dirty="0"/>
                    </a:p>
                  </a:txBody>
                  <a:tcPr/>
                </a:tc>
                <a:extLst>
                  <a:ext uri="{0D108BD9-81ED-4DB2-BD59-A6C34878D82A}">
                    <a16:rowId xmlns:a16="http://schemas.microsoft.com/office/drawing/2014/main" val="10002"/>
                  </a:ext>
                </a:extLst>
              </a:tr>
              <a:tr h="370840">
                <a:tc>
                  <a:txBody>
                    <a:bodyPr/>
                    <a:lstStyle/>
                    <a:p>
                      <a:r>
                        <a:rPr lang="en-US" sz="1200" dirty="0"/>
                        <a:t>Articulation</a:t>
                      </a:r>
                    </a:p>
                  </a:txBody>
                  <a:tcPr/>
                </a:tc>
                <a:tc>
                  <a:txBody>
                    <a:bodyPr/>
                    <a:lstStyle/>
                    <a:p>
                      <a:r>
                        <a:rPr lang="en-US" sz="1200" dirty="0"/>
                        <a:t>Degrees</a:t>
                      </a:r>
                    </a:p>
                  </a:txBody>
                  <a:tcPr/>
                </a:tc>
                <a:tc>
                  <a:txBody>
                    <a:bodyPr/>
                    <a:lstStyle/>
                    <a:p>
                      <a:pPr algn="ctr"/>
                      <a:r>
                        <a:rPr lang="en-US" sz="1200" dirty="0"/>
                        <a:t>25</a:t>
                      </a:r>
                    </a:p>
                  </a:txBody>
                  <a:tcPr/>
                </a:tc>
                <a:tc>
                  <a:txBody>
                    <a:bodyPr/>
                    <a:lstStyle/>
                    <a:p>
                      <a:pPr algn="ctr"/>
                      <a:r>
                        <a:rPr lang="en-US" sz="1200" dirty="0"/>
                        <a:t>30</a:t>
                      </a:r>
                    </a:p>
                  </a:txBody>
                  <a:tcPr/>
                </a:tc>
                <a:tc>
                  <a:txBody>
                    <a:bodyPr/>
                    <a:lstStyle/>
                    <a:p>
                      <a:pPr algn="ctr"/>
                      <a:r>
                        <a:rPr lang="en-US" sz="1200" dirty="0"/>
                        <a:t>NA</a:t>
                      </a:r>
                    </a:p>
                  </a:txBody>
                  <a:tcPr/>
                </a:tc>
                <a:tc>
                  <a:txBody>
                    <a:bodyPr/>
                    <a:lstStyle/>
                    <a:p>
                      <a:pPr algn="ctr"/>
                      <a:r>
                        <a:rPr lang="en-US" sz="1200" dirty="0"/>
                        <a:t>1.5</a:t>
                      </a:r>
                    </a:p>
                  </a:txBody>
                  <a:tcPr/>
                </a:tc>
                <a:tc>
                  <a:txBody>
                    <a:bodyPr/>
                    <a:lstStyle/>
                    <a:p>
                      <a:pPr algn="ctr"/>
                      <a:r>
                        <a:rPr lang="en-US" sz="1200" dirty="0"/>
                        <a:t>30</a:t>
                      </a:r>
                    </a:p>
                  </a:txBody>
                  <a:tcPr/>
                </a:tc>
                <a:tc>
                  <a:txBody>
                    <a:bodyPr/>
                    <a:lstStyle/>
                    <a:p>
                      <a:pPr algn="ctr"/>
                      <a:r>
                        <a:rPr lang="en-US" sz="1200" dirty="0"/>
                        <a:t>1.5</a:t>
                      </a:r>
                    </a:p>
                  </a:txBody>
                  <a:tcPr/>
                </a:tc>
                <a:tc>
                  <a:txBody>
                    <a:bodyPr/>
                    <a:lstStyle/>
                    <a:p>
                      <a:pPr algn="ctr"/>
                      <a:endParaRPr lang="en-US" sz="1200" dirty="0"/>
                    </a:p>
                  </a:txBody>
                  <a:tcPr/>
                </a:tc>
                <a:extLst>
                  <a:ext uri="{0D108BD9-81ED-4DB2-BD59-A6C34878D82A}">
                    <a16:rowId xmlns:a16="http://schemas.microsoft.com/office/drawing/2014/main" val="10003"/>
                  </a:ext>
                </a:extLst>
              </a:tr>
              <a:tr h="370840">
                <a:tc>
                  <a:txBody>
                    <a:bodyPr/>
                    <a:lstStyle/>
                    <a:p>
                      <a:r>
                        <a:rPr lang="en-US" sz="1200" dirty="0"/>
                        <a:t>. . . . . . </a:t>
                      </a:r>
                    </a:p>
                  </a:txBody>
                  <a:tcPr/>
                </a:tc>
                <a:tc>
                  <a:txBody>
                    <a:bodyPr/>
                    <a:lstStyle/>
                    <a:p>
                      <a:endParaRPr lang="en-US" sz="1200"/>
                    </a:p>
                  </a:txBody>
                  <a:tcPr/>
                </a:tc>
                <a:tc>
                  <a:txBody>
                    <a:bodyPr/>
                    <a:lstStyle/>
                    <a:p>
                      <a:pPr algn="ctr"/>
                      <a:endParaRPr lang="en-US" sz="1200" dirty="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dirty="0"/>
                    </a:p>
                  </a:txBody>
                  <a:tcPr/>
                </a:tc>
                <a:extLst>
                  <a:ext uri="{0D108BD9-81ED-4DB2-BD59-A6C34878D82A}">
                    <a16:rowId xmlns:a16="http://schemas.microsoft.com/office/drawing/2014/main" val="10004"/>
                  </a:ext>
                </a:extLst>
              </a:tr>
            </a:tbl>
          </a:graphicData>
        </a:graphic>
      </p:graphicFrame>
      <mc:AlternateContent xmlns:mc="http://schemas.openxmlformats.org/markup-compatibility/2006" xmlns:a14="http://schemas.microsoft.com/office/drawing/2010/main">
        <mc:Choice Requires="a14">
          <p:sp>
            <p:nvSpPr>
              <p:cNvPr id="6" name="TextBox 5"/>
              <p:cNvSpPr txBox="1"/>
              <p:nvPr/>
            </p:nvSpPr>
            <p:spPr>
              <a:xfrm>
                <a:off x="3276600" y="3733800"/>
                <a:ext cx="2285690" cy="1868204"/>
              </a:xfrm>
              <a:prstGeom prst="rect">
                <a:avLst/>
              </a:prstGeom>
              <a:noFill/>
              <a:ln>
                <a:solidFill>
                  <a:schemeClr val="accent6"/>
                </a:solidFill>
              </a:ln>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𝐶𝑝𝑘</m:t>
                      </m:r>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min</m:t>
                          </m:r>
                        </m:fName>
                        <m:e>
                          <m:d>
                            <m:dPr>
                              <m:begChr m:val="["/>
                              <m:endChr m:val="]"/>
                              <m:ctrlPr>
                                <a:rPr lang="en-US" sz="1800" b="0" i="1" smtClean="0">
                                  <a:latin typeface="Cambria Math" panose="02040503050406030204" pitchFamily="18" charset="0"/>
                                </a:rPr>
                              </m:ctrlPr>
                            </m:dPr>
                            <m:e>
                              <m:r>
                                <a:rPr lang="en-US" sz="1800" b="0" i="1" smtClean="0">
                                  <a:latin typeface="Cambria Math" panose="02040503050406030204" pitchFamily="18" charset="0"/>
                                </a:rPr>
                                <m:t>𝐶𝑝𝑈</m:t>
                              </m:r>
                              <m:r>
                                <a:rPr lang="en-US" sz="1800" b="0" i="1" smtClean="0">
                                  <a:latin typeface="Cambria Math" panose="02040503050406030204" pitchFamily="18" charset="0"/>
                                </a:rPr>
                                <m:t>, </m:t>
                              </m:r>
                              <m:r>
                                <a:rPr lang="en-US" sz="1800" b="0" i="1" smtClean="0">
                                  <a:latin typeface="Cambria Math" panose="02040503050406030204" pitchFamily="18" charset="0"/>
                                </a:rPr>
                                <m:t>𝐶𝑝𝐿</m:t>
                              </m:r>
                            </m:e>
                          </m:d>
                        </m:e>
                      </m:func>
                    </m:oMath>
                  </m:oMathPara>
                </a14:m>
                <a:endParaRPr lang="en-US" sz="1800" b="0" dirty="0">
                  <a:latin typeface="+mn-lt"/>
                </a:endParaRPr>
              </a:p>
              <a:p>
                <a:endParaRPr lang="en-US" sz="1800" b="0" dirty="0">
                  <a:latin typeface="+mn-lt"/>
                </a:endParaRPr>
              </a:p>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𝐶𝑝𝑈</m:t>
                      </m:r>
                      <m:r>
                        <a:rPr lang="en-US" sz="1800" b="0" i="1" smtClean="0">
                          <a:latin typeface="Cambria Math" panose="02040503050406030204" pitchFamily="18" charset="0"/>
                        </a:rPr>
                        <m:t>= </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𝑈𝐿</m:t>
                          </m:r>
                          <m:r>
                            <a:rPr lang="en-US" sz="1800" b="0" i="1" smtClean="0">
                              <a:latin typeface="Cambria Math" panose="02040503050406030204" pitchFamily="18" charset="0"/>
                            </a:rPr>
                            <m:t> −</m:t>
                          </m:r>
                          <m:r>
                            <a:rPr lang="en-US" sz="1800" b="0" i="1" smtClean="0">
                              <a:latin typeface="Cambria Math" panose="02040503050406030204" pitchFamily="18" charset="0"/>
                            </a:rPr>
                            <m:t>𝑀𝑒𝑎𝑛</m:t>
                          </m:r>
                        </m:num>
                        <m:den>
                          <m:r>
                            <a:rPr lang="en-US" sz="1800" b="0" i="1" smtClean="0">
                              <a:latin typeface="Cambria Math" panose="02040503050406030204" pitchFamily="18" charset="0"/>
                            </a:rPr>
                            <m:t>3 </m:t>
                          </m:r>
                          <m:r>
                            <a:rPr lang="en-US" sz="1800" b="0" i="1" smtClean="0">
                              <a:latin typeface="Cambria Math" panose="02040503050406030204" pitchFamily="18" charset="0"/>
                            </a:rPr>
                            <m:t>𝑥</m:t>
                          </m:r>
                          <m:r>
                            <a:rPr lang="en-US" sz="1800" b="0" i="1" smtClean="0">
                              <a:latin typeface="Cambria Math" panose="02040503050406030204" pitchFamily="18" charset="0"/>
                            </a:rPr>
                            <m:t> </m:t>
                          </m:r>
                          <m:r>
                            <a:rPr lang="en-US" sz="1800" b="0" i="1" smtClean="0">
                              <a:latin typeface="Cambria Math" panose="02040503050406030204" pitchFamily="18" charset="0"/>
                            </a:rPr>
                            <m:t>𝑆𝐷</m:t>
                          </m:r>
                        </m:den>
                      </m:f>
                    </m:oMath>
                  </m:oMathPara>
                </a14:m>
                <a:endParaRPr lang="en-US" sz="1800" dirty="0">
                  <a:latin typeface="+mn-lt"/>
                </a:endParaRPr>
              </a:p>
              <a:p>
                <a:endParaRPr lang="en-US" sz="1800" dirty="0">
                  <a:latin typeface="+mn-lt"/>
                </a:endParaRPr>
              </a:p>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𝐶𝑝𝐿</m:t>
                      </m:r>
                      <m:r>
                        <a:rPr lang="en-US" sz="1800" b="0" i="1" smtClean="0">
                          <a:latin typeface="Cambria Math" panose="02040503050406030204" pitchFamily="18" charset="0"/>
                        </a:rPr>
                        <m:t>= </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𝑀𝑒𝑎𝑛</m:t>
                          </m:r>
                          <m:r>
                            <a:rPr lang="en-US" sz="1800" b="0" i="1" smtClean="0">
                              <a:latin typeface="Cambria Math" panose="02040503050406030204" pitchFamily="18" charset="0"/>
                            </a:rPr>
                            <m:t> −</m:t>
                          </m:r>
                          <m:r>
                            <a:rPr lang="en-US" sz="1800" b="0" i="1" smtClean="0">
                              <a:latin typeface="Cambria Math" panose="02040503050406030204" pitchFamily="18" charset="0"/>
                            </a:rPr>
                            <m:t>𝐿𝐿</m:t>
                          </m:r>
                        </m:num>
                        <m:den>
                          <m:r>
                            <a:rPr lang="en-US" sz="1800" b="0" i="1" smtClean="0">
                              <a:latin typeface="Cambria Math" panose="02040503050406030204" pitchFamily="18" charset="0"/>
                            </a:rPr>
                            <m:t>3 </m:t>
                          </m:r>
                          <m:r>
                            <a:rPr lang="en-US" sz="1800" b="0" i="1" smtClean="0">
                              <a:latin typeface="Cambria Math" panose="02040503050406030204" pitchFamily="18" charset="0"/>
                            </a:rPr>
                            <m:t>𝑥</m:t>
                          </m:r>
                          <m:r>
                            <a:rPr lang="en-US" sz="1800" b="0" i="1" smtClean="0">
                              <a:latin typeface="Cambria Math" panose="02040503050406030204" pitchFamily="18" charset="0"/>
                            </a:rPr>
                            <m:t> </m:t>
                          </m:r>
                          <m:r>
                            <a:rPr lang="en-US" sz="1800" b="0" i="1" smtClean="0">
                              <a:latin typeface="Cambria Math" panose="02040503050406030204" pitchFamily="18" charset="0"/>
                            </a:rPr>
                            <m:t>𝑆𝐷</m:t>
                          </m:r>
                        </m:den>
                      </m:f>
                    </m:oMath>
                  </m:oMathPara>
                </a14:m>
                <a:endParaRPr lang="en-US" sz="1800" dirty="0">
                  <a:latin typeface="+mn-lt"/>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3276600" y="3733800"/>
                <a:ext cx="2285690" cy="1868204"/>
              </a:xfrm>
              <a:prstGeom prst="rect">
                <a:avLst/>
              </a:prstGeom>
              <a:blipFill rotWithShape="0">
                <a:blip r:embed="rId3"/>
                <a:stretch>
                  <a:fillRect l="-1330"/>
                </a:stretch>
              </a:blipFill>
              <a:ln>
                <a:solidFill>
                  <a:schemeClr val="accent6"/>
                </a:solidFill>
              </a:ln>
            </p:spPr>
            <p:txBody>
              <a:bodyPr/>
              <a:lstStyle/>
              <a:p>
                <a:r>
                  <a:rPr lang="en-US">
                    <a:noFill/>
                  </a:rPr>
                  <a:t> </a:t>
                </a:r>
              </a:p>
            </p:txBody>
          </p:sp>
        </mc:Fallback>
      </mc:AlternateContent>
      <p:sp>
        <p:nvSpPr>
          <p:cNvPr id="7" name="Down Arrow 6"/>
          <p:cNvSpPr/>
          <p:nvPr/>
        </p:nvSpPr>
        <p:spPr bwMode="auto">
          <a:xfrm rot="10800000">
            <a:off x="8001000" y="2895601"/>
            <a:ext cx="533400" cy="802640"/>
          </a:xfrm>
          <a:prstGeom prst="downArrow">
            <a:avLst/>
          </a:prstGeom>
          <a:solidFill>
            <a:srgbClr val="00206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8" name="TextBox 7"/>
          <p:cNvSpPr txBox="1"/>
          <p:nvPr/>
        </p:nvSpPr>
        <p:spPr>
          <a:xfrm>
            <a:off x="7581900" y="3912831"/>
            <a:ext cx="1371600" cy="923330"/>
          </a:xfrm>
          <a:prstGeom prst="rect">
            <a:avLst/>
          </a:prstGeom>
          <a:solidFill>
            <a:srgbClr val="FFFF00"/>
          </a:solidFill>
        </p:spPr>
        <p:txBody>
          <a:bodyPr wrap="square" rtlCol="0">
            <a:spAutoFit/>
          </a:bodyPr>
          <a:lstStyle/>
          <a:p>
            <a:pPr algn="ctr"/>
            <a:r>
              <a:rPr lang="en-US" sz="1800" b="1" dirty="0">
                <a:latin typeface="+mn-lt"/>
              </a:rPr>
              <a:t>Complete This Column</a:t>
            </a:r>
          </a:p>
        </p:txBody>
      </p:sp>
      <p:graphicFrame>
        <p:nvGraphicFramePr>
          <p:cNvPr id="3" name="Object 2"/>
          <p:cNvGraphicFramePr>
            <a:graphicFrameLocks noChangeAspect="1"/>
          </p:cNvGraphicFramePr>
          <p:nvPr>
            <p:extLst>
              <p:ext uri="{D42A27DB-BD31-4B8C-83A1-F6EECF244321}">
                <p14:modId xmlns:p14="http://schemas.microsoft.com/office/powerpoint/2010/main" val="3676845887"/>
              </p:ext>
            </p:extLst>
          </p:nvPr>
        </p:nvGraphicFramePr>
        <p:xfrm>
          <a:off x="685800" y="3733800"/>
          <a:ext cx="1676555" cy="1478628"/>
        </p:xfrm>
        <a:graphic>
          <a:graphicData uri="http://schemas.openxmlformats.org/presentationml/2006/ole">
            <mc:AlternateContent xmlns:mc="http://schemas.openxmlformats.org/markup-compatibility/2006">
              <mc:Choice xmlns:v="urn:schemas-microsoft-com:vml" Requires="v">
                <p:oleObj name="Worksheet" showAsIcon="1" r:id="rId4" imgW="914400" imgH="806400" progId="Excel.Sheet.8">
                  <p:embed/>
                </p:oleObj>
              </mc:Choice>
              <mc:Fallback>
                <p:oleObj name="Worksheet" showAsIcon="1" r:id="rId4" imgW="914400" imgH="806400" progId="Excel.Sheet.8">
                  <p:embed/>
                  <p:pic>
                    <p:nvPicPr>
                      <p:cNvPr id="3" name="Object 2"/>
                      <p:cNvPicPr/>
                      <p:nvPr/>
                    </p:nvPicPr>
                    <p:blipFill>
                      <a:blip r:embed="rId5"/>
                      <a:stretch>
                        <a:fillRect/>
                      </a:stretch>
                    </p:blipFill>
                    <p:spPr>
                      <a:xfrm>
                        <a:off x="685800" y="3733800"/>
                        <a:ext cx="1676555" cy="1478628"/>
                      </a:xfrm>
                      <a:prstGeom prst="rect">
                        <a:avLst/>
                      </a:prstGeom>
                      <a:solidFill>
                        <a:srgbClr val="FFFF00"/>
                      </a:solidFill>
                    </p:spPr>
                  </p:pic>
                </p:oleObj>
              </mc:Fallback>
            </mc:AlternateContent>
          </a:graphicData>
        </a:graphic>
      </p:graphicFrame>
    </p:spTree>
    <p:extLst>
      <p:ext uri="{BB962C8B-B14F-4D97-AF65-F5344CB8AC3E}">
        <p14:creationId xmlns:p14="http://schemas.microsoft.com/office/powerpoint/2010/main" val="339465590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585788" y="400050"/>
            <a:ext cx="2855912" cy="438150"/>
          </a:xfrm>
          <a:prstGeom prst="rect">
            <a:avLst/>
          </a:prstGeom>
          <a:noFill/>
          <a:ln w="9525">
            <a:noFill/>
            <a:miter lim="800000"/>
            <a:headEnd/>
            <a:tailEnd/>
          </a:ln>
          <a:effectLst/>
        </p:spPr>
        <p:txBody>
          <a:bodyPr lIns="92075" tIns="46038" rIns="92075" bIns="46038" anchor="b"/>
          <a:lstStyle/>
          <a:p>
            <a:pPr algn="r">
              <a:defRPr/>
            </a:pPr>
            <a:r>
              <a:rPr lang="en-US" sz="2400" b="1" dirty="0" err="1">
                <a:solidFill>
                  <a:schemeClr val="tx2"/>
                </a:solidFill>
                <a:effectLst>
                  <a:outerShdw blurRad="38100" dist="38100" dir="2700000" algn="tl">
                    <a:srgbClr val="C0C0C0"/>
                  </a:outerShdw>
                </a:effectLst>
                <a:latin typeface="+mn-lt"/>
              </a:rPr>
              <a:t>erify</a:t>
            </a:r>
            <a:r>
              <a:rPr lang="en-US" sz="2400" b="1" dirty="0">
                <a:solidFill>
                  <a:schemeClr val="tx2"/>
                </a:solidFill>
                <a:effectLst>
                  <a:outerShdw blurRad="38100" dist="38100" dir="2700000" algn="tl">
                    <a:srgbClr val="C0C0C0"/>
                  </a:outerShdw>
                </a:effectLst>
                <a:latin typeface="+mn-lt"/>
              </a:rPr>
              <a:t>     Versus</a:t>
            </a:r>
            <a:endParaRPr lang="en-US" sz="2400" b="1" dirty="0">
              <a:solidFill>
                <a:schemeClr val="tx2"/>
              </a:solidFill>
              <a:latin typeface="+mn-lt"/>
            </a:endParaRPr>
          </a:p>
        </p:txBody>
      </p:sp>
      <p:sp>
        <p:nvSpPr>
          <p:cNvPr id="5123" name="Rectangle 3"/>
          <p:cNvSpPr>
            <a:spLocks noChangeArrowheads="1"/>
          </p:cNvSpPr>
          <p:nvPr/>
        </p:nvSpPr>
        <p:spPr bwMode="auto">
          <a:xfrm>
            <a:off x="6553200" y="1344613"/>
            <a:ext cx="2057400"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a:spcBef>
                <a:spcPct val="20000"/>
              </a:spcBef>
              <a:tabLst>
                <a:tab pos="3827463" algn="ctr"/>
                <a:tab pos="5489575" algn="ctr"/>
                <a:tab pos="7315200" algn="ctr"/>
              </a:tabLst>
            </a:pPr>
            <a:r>
              <a:rPr lang="en-US" sz="1200" b="1" dirty="0">
                <a:latin typeface="+mn-lt"/>
              </a:rPr>
              <a:t>Design Validation</a:t>
            </a:r>
            <a:endParaRPr lang="en-US" sz="1100" b="1" dirty="0">
              <a:latin typeface="+mn-lt"/>
            </a:endParaRPr>
          </a:p>
          <a:p>
            <a:pPr>
              <a:spcBef>
                <a:spcPct val="20000"/>
              </a:spcBef>
              <a:tabLst>
                <a:tab pos="3827463" algn="ctr"/>
                <a:tab pos="5489575" algn="ctr"/>
                <a:tab pos="7315200" algn="ctr"/>
              </a:tabLst>
            </a:pPr>
            <a:r>
              <a:rPr lang="en-US" sz="1200" b="1" dirty="0">
                <a:solidFill>
                  <a:srgbClr val="A50021"/>
                </a:solidFill>
                <a:latin typeface="+mn-lt"/>
              </a:rPr>
              <a:t>Product = Customer Needs + Intended Uses</a:t>
            </a:r>
            <a:endParaRPr lang="en-US" sz="1200" b="1" dirty="0">
              <a:solidFill>
                <a:srgbClr val="CC66FF"/>
              </a:solidFill>
              <a:latin typeface="+mn-lt"/>
            </a:endParaRPr>
          </a:p>
          <a:p>
            <a:pPr>
              <a:tabLst>
                <a:tab pos="3827463" algn="ctr"/>
                <a:tab pos="5489575" algn="ctr"/>
                <a:tab pos="7315200" algn="ctr"/>
              </a:tabLst>
            </a:pPr>
            <a:endParaRPr lang="en-US" sz="1100" b="1" dirty="0">
              <a:solidFill>
                <a:srgbClr val="0000FF"/>
              </a:solidFill>
              <a:latin typeface="+mn-lt"/>
            </a:endParaRPr>
          </a:p>
          <a:p>
            <a:pPr>
              <a:tabLst>
                <a:tab pos="3827463" algn="ctr"/>
                <a:tab pos="5489575" algn="ctr"/>
                <a:tab pos="7315200" algn="ctr"/>
              </a:tabLst>
            </a:pPr>
            <a:endParaRPr lang="en-US" sz="1100" b="1" dirty="0">
              <a:solidFill>
                <a:srgbClr val="0000FF"/>
              </a:solidFill>
              <a:latin typeface="+mn-lt"/>
            </a:endParaRPr>
          </a:p>
          <a:p>
            <a:pPr>
              <a:tabLst>
                <a:tab pos="3827463" algn="ctr"/>
                <a:tab pos="5489575" algn="ctr"/>
                <a:tab pos="7315200" algn="ctr"/>
              </a:tabLst>
            </a:pPr>
            <a:endParaRPr lang="en-US" sz="1100" b="1" dirty="0">
              <a:solidFill>
                <a:srgbClr val="0000FF"/>
              </a:solidFill>
              <a:latin typeface="+mn-lt"/>
            </a:endParaRPr>
          </a:p>
          <a:p>
            <a:pPr>
              <a:tabLst>
                <a:tab pos="3827463" algn="ctr"/>
                <a:tab pos="5489575" algn="ctr"/>
                <a:tab pos="7315200" algn="ctr"/>
              </a:tabLst>
            </a:pPr>
            <a:endParaRPr lang="en-US" sz="1100" b="1" dirty="0">
              <a:solidFill>
                <a:srgbClr val="0000FF"/>
              </a:solidFill>
              <a:latin typeface="+mn-lt"/>
            </a:endParaRPr>
          </a:p>
          <a:p>
            <a:pPr>
              <a:tabLst>
                <a:tab pos="3827463" algn="ctr"/>
                <a:tab pos="5489575" algn="ctr"/>
                <a:tab pos="7315200" algn="ctr"/>
              </a:tabLst>
            </a:pPr>
            <a:endParaRPr lang="en-US" sz="1100" b="1" dirty="0">
              <a:solidFill>
                <a:srgbClr val="0000FF"/>
              </a:solidFill>
              <a:latin typeface="+mn-lt"/>
            </a:endParaRPr>
          </a:p>
          <a:p>
            <a:pPr>
              <a:tabLst>
                <a:tab pos="3827463" algn="ctr"/>
                <a:tab pos="5489575" algn="ctr"/>
                <a:tab pos="7315200" algn="ctr"/>
              </a:tabLst>
            </a:pPr>
            <a:endParaRPr lang="en-US" sz="1100" b="1" dirty="0">
              <a:solidFill>
                <a:srgbClr val="0000FF"/>
              </a:solidFill>
              <a:latin typeface="+mn-lt"/>
            </a:endParaRPr>
          </a:p>
          <a:p>
            <a:pPr>
              <a:tabLst>
                <a:tab pos="3827463" algn="ctr"/>
                <a:tab pos="5489575" algn="ctr"/>
                <a:tab pos="7315200" algn="ctr"/>
              </a:tabLst>
            </a:pPr>
            <a:endParaRPr lang="en-US" sz="1100" b="1" dirty="0">
              <a:solidFill>
                <a:srgbClr val="0000FF"/>
              </a:solidFill>
              <a:latin typeface="+mn-lt"/>
            </a:endParaRPr>
          </a:p>
          <a:p>
            <a:pPr>
              <a:tabLst>
                <a:tab pos="3827463" algn="ctr"/>
                <a:tab pos="5489575" algn="ctr"/>
                <a:tab pos="7315200" algn="ctr"/>
              </a:tabLst>
            </a:pPr>
            <a:r>
              <a:rPr lang="en-US" sz="1200" dirty="0">
                <a:latin typeface="+mn-lt"/>
              </a:rPr>
              <a:t>Is it what customer wants?</a:t>
            </a:r>
          </a:p>
        </p:txBody>
      </p:sp>
      <p:sp>
        <p:nvSpPr>
          <p:cNvPr id="33796" name="AutoShape 4"/>
          <p:cNvSpPr>
            <a:spLocks noChangeArrowheads="1"/>
          </p:cNvSpPr>
          <p:nvPr/>
        </p:nvSpPr>
        <p:spPr bwMode="auto">
          <a:xfrm>
            <a:off x="5562600" y="3570288"/>
            <a:ext cx="431800" cy="687387"/>
          </a:xfrm>
          <a:prstGeom prst="downArrow">
            <a:avLst>
              <a:gd name="adj1" fmla="val 50000"/>
              <a:gd name="adj2" fmla="val 79647"/>
            </a:avLst>
          </a:prstGeom>
          <a:gradFill rotWithShape="0">
            <a:gsLst>
              <a:gs pos="0">
                <a:srgbClr val="9900CC"/>
              </a:gs>
              <a:gs pos="50000">
                <a:srgbClr val="CC3399"/>
              </a:gs>
              <a:gs pos="100000">
                <a:srgbClr val="9900CC"/>
              </a:gs>
            </a:gsLst>
            <a:lin ang="5400000" scaled="1"/>
          </a:gradFill>
          <a:ln w="25400">
            <a:solidFill>
              <a:schemeClr val="tx1"/>
            </a:solidFill>
            <a:miter lim="800000"/>
            <a:headEnd/>
            <a:tailEnd/>
          </a:ln>
        </p:spPr>
        <p:txBody>
          <a:bodyPr wrap="none" anchor="ctr"/>
          <a:lstStyle/>
          <a:p>
            <a:endParaRPr lang="en-US">
              <a:latin typeface="+mn-lt"/>
            </a:endParaRPr>
          </a:p>
        </p:txBody>
      </p:sp>
      <p:sp>
        <p:nvSpPr>
          <p:cNvPr id="33797" name="AutoShape 5"/>
          <p:cNvSpPr>
            <a:spLocks noChangeArrowheads="1"/>
          </p:cNvSpPr>
          <p:nvPr/>
        </p:nvSpPr>
        <p:spPr bwMode="auto">
          <a:xfrm>
            <a:off x="2427288" y="4208463"/>
            <a:ext cx="3381375" cy="584200"/>
          </a:xfrm>
          <a:prstGeom prst="leftArrow">
            <a:avLst>
              <a:gd name="adj1" fmla="val 50000"/>
              <a:gd name="adj2" fmla="val 85829"/>
            </a:avLst>
          </a:prstGeom>
          <a:gradFill rotWithShape="0">
            <a:gsLst>
              <a:gs pos="0">
                <a:srgbClr val="9900CC"/>
              </a:gs>
              <a:gs pos="50000">
                <a:srgbClr val="CC3399"/>
              </a:gs>
              <a:gs pos="100000">
                <a:srgbClr val="9900CC"/>
              </a:gs>
            </a:gsLst>
            <a:lin ang="5400000" scaled="1"/>
          </a:gradFill>
          <a:ln w="25400">
            <a:solidFill>
              <a:schemeClr val="tx1"/>
            </a:solidFill>
            <a:miter lim="800000"/>
            <a:headEnd/>
            <a:tailEnd/>
          </a:ln>
        </p:spPr>
        <p:txBody>
          <a:bodyPr wrap="none" anchor="ctr"/>
          <a:lstStyle/>
          <a:p>
            <a:r>
              <a:rPr lang="en-US" sz="1400" b="1">
                <a:latin typeface="+mn-lt"/>
              </a:rPr>
              <a:t>DESIGN VERIFICATION</a:t>
            </a:r>
            <a:endParaRPr lang="en-US" sz="1400">
              <a:latin typeface="+mn-lt"/>
            </a:endParaRPr>
          </a:p>
        </p:txBody>
      </p:sp>
      <p:sp>
        <p:nvSpPr>
          <p:cNvPr id="33798" name="AutoShape 6"/>
          <p:cNvSpPr>
            <a:spLocks noChangeArrowheads="1"/>
          </p:cNvSpPr>
          <p:nvPr/>
        </p:nvSpPr>
        <p:spPr bwMode="auto">
          <a:xfrm>
            <a:off x="2233613" y="3633788"/>
            <a:ext cx="431800" cy="622300"/>
          </a:xfrm>
          <a:prstGeom prst="upArrow">
            <a:avLst>
              <a:gd name="adj1" fmla="val 50000"/>
              <a:gd name="adj2" fmla="val 72012"/>
            </a:avLst>
          </a:prstGeom>
          <a:gradFill rotWithShape="0">
            <a:gsLst>
              <a:gs pos="0">
                <a:srgbClr val="9900CC"/>
              </a:gs>
              <a:gs pos="50000">
                <a:srgbClr val="CC3399"/>
              </a:gs>
              <a:gs pos="100000">
                <a:srgbClr val="9900CC"/>
              </a:gs>
            </a:gsLst>
            <a:lin ang="5400000" scaled="1"/>
          </a:gradFill>
          <a:ln w="25400">
            <a:solidFill>
              <a:schemeClr val="tx1"/>
            </a:solidFill>
            <a:miter lim="800000"/>
            <a:headEnd/>
            <a:tailEnd/>
          </a:ln>
        </p:spPr>
        <p:txBody>
          <a:bodyPr wrap="none" anchor="ctr"/>
          <a:lstStyle/>
          <a:p>
            <a:endParaRPr lang="en-US">
              <a:latin typeface="+mn-lt"/>
            </a:endParaRPr>
          </a:p>
        </p:txBody>
      </p:sp>
      <p:sp>
        <p:nvSpPr>
          <p:cNvPr id="33799" name="AutoShape 7"/>
          <p:cNvSpPr>
            <a:spLocks noChangeArrowheads="1"/>
          </p:cNvSpPr>
          <p:nvPr/>
        </p:nvSpPr>
        <p:spPr bwMode="auto">
          <a:xfrm>
            <a:off x="7472363" y="4124325"/>
            <a:ext cx="468312" cy="914400"/>
          </a:xfrm>
          <a:prstGeom prst="downArrow">
            <a:avLst>
              <a:gd name="adj1" fmla="val 50000"/>
              <a:gd name="adj2" fmla="val 60402"/>
            </a:avLst>
          </a:prstGeom>
          <a:solidFill>
            <a:srgbClr val="00FF00"/>
          </a:solidFill>
          <a:ln w="25400">
            <a:solidFill>
              <a:schemeClr val="tx1"/>
            </a:solidFill>
            <a:miter lim="800000"/>
            <a:headEnd/>
            <a:tailEnd/>
          </a:ln>
        </p:spPr>
        <p:txBody>
          <a:bodyPr wrap="none" anchor="ctr"/>
          <a:lstStyle/>
          <a:p>
            <a:endParaRPr lang="en-US">
              <a:latin typeface="+mn-lt"/>
            </a:endParaRPr>
          </a:p>
        </p:txBody>
      </p:sp>
      <p:sp>
        <p:nvSpPr>
          <p:cNvPr id="33800" name="AutoShape 8"/>
          <p:cNvSpPr>
            <a:spLocks noChangeArrowheads="1"/>
          </p:cNvSpPr>
          <p:nvPr/>
        </p:nvSpPr>
        <p:spPr bwMode="auto">
          <a:xfrm>
            <a:off x="627063" y="4132263"/>
            <a:ext cx="469900" cy="762000"/>
          </a:xfrm>
          <a:prstGeom prst="upArrow">
            <a:avLst>
              <a:gd name="adj1" fmla="val 50000"/>
              <a:gd name="adj2" fmla="val 46824"/>
            </a:avLst>
          </a:prstGeom>
          <a:solidFill>
            <a:srgbClr val="00FF00"/>
          </a:solidFill>
          <a:ln w="25400">
            <a:solidFill>
              <a:schemeClr val="tx1"/>
            </a:solidFill>
            <a:miter lim="800000"/>
            <a:headEnd/>
            <a:tailEnd/>
          </a:ln>
        </p:spPr>
        <p:txBody>
          <a:bodyPr wrap="none" anchor="ctr"/>
          <a:lstStyle/>
          <a:p>
            <a:endParaRPr lang="en-US">
              <a:latin typeface="+mn-lt"/>
            </a:endParaRPr>
          </a:p>
        </p:txBody>
      </p:sp>
      <p:sp>
        <p:nvSpPr>
          <p:cNvPr id="33801" name="AutoShape 9"/>
          <p:cNvSpPr>
            <a:spLocks noChangeArrowheads="1"/>
          </p:cNvSpPr>
          <p:nvPr/>
        </p:nvSpPr>
        <p:spPr bwMode="auto">
          <a:xfrm>
            <a:off x="725488" y="4914900"/>
            <a:ext cx="6918325" cy="584200"/>
          </a:xfrm>
          <a:prstGeom prst="leftArrow">
            <a:avLst>
              <a:gd name="adj1" fmla="val 50000"/>
              <a:gd name="adj2" fmla="val 86131"/>
            </a:avLst>
          </a:prstGeom>
          <a:solidFill>
            <a:srgbClr val="00FF00"/>
          </a:solidFill>
          <a:ln w="25400">
            <a:solidFill>
              <a:schemeClr val="tx1"/>
            </a:solidFill>
            <a:miter lim="800000"/>
            <a:headEnd/>
            <a:tailEnd/>
          </a:ln>
        </p:spPr>
        <p:txBody>
          <a:bodyPr wrap="none" anchor="ctr"/>
          <a:lstStyle/>
          <a:p>
            <a:r>
              <a:rPr lang="en-US" sz="1400" b="1">
                <a:solidFill>
                  <a:srgbClr val="000000"/>
                </a:solidFill>
                <a:latin typeface="+mn-lt"/>
              </a:rPr>
              <a:t>DESIGN VALIDATION</a:t>
            </a:r>
          </a:p>
        </p:txBody>
      </p:sp>
      <p:sp>
        <p:nvSpPr>
          <p:cNvPr id="5130" name="Rectangle 10"/>
          <p:cNvSpPr>
            <a:spLocks noChangeArrowheads="1"/>
          </p:cNvSpPr>
          <p:nvPr/>
        </p:nvSpPr>
        <p:spPr bwMode="auto">
          <a:xfrm>
            <a:off x="165100" y="1344613"/>
            <a:ext cx="3035300" cy="617537"/>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5131" name="Rectangle 11"/>
          <p:cNvSpPr>
            <a:spLocks noChangeArrowheads="1"/>
          </p:cNvSpPr>
          <p:nvPr/>
        </p:nvSpPr>
        <p:spPr bwMode="auto">
          <a:xfrm>
            <a:off x="3213100" y="1344613"/>
            <a:ext cx="1663700" cy="617537"/>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5132" name="Rectangle 12"/>
          <p:cNvSpPr>
            <a:spLocks noChangeArrowheads="1"/>
          </p:cNvSpPr>
          <p:nvPr/>
        </p:nvSpPr>
        <p:spPr bwMode="auto">
          <a:xfrm>
            <a:off x="4889500" y="1344613"/>
            <a:ext cx="1651000" cy="617537"/>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5133" name="Rectangle 13"/>
          <p:cNvSpPr>
            <a:spLocks noChangeArrowheads="1"/>
          </p:cNvSpPr>
          <p:nvPr/>
        </p:nvSpPr>
        <p:spPr bwMode="auto">
          <a:xfrm>
            <a:off x="6553200" y="1344613"/>
            <a:ext cx="1968500" cy="617537"/>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5134" name="AutoShape 14"/>
          <p:cNvSpPr>
            <a:spLocks noChangeArrowheads="1"/>
          </p:cNvSpPr>
          <p:nvPr/>
        </p:nvSpPr>
        <p:spPr bwMode="auto">
          <a:xfrm>
            <a:off x="7878763" y="2214563"/>
            <a:ext cx="1143000" cy="1066800"/>
          </a:xfrm>
          <a:prstGeom prst="rightArrow">
            <a:avLst>
              <a:gd name="adj1" fmla="val 50000"/>
              <a:gd name="adj2" fmla="val 42857"/>
            </a:avLst>
          </a:prstGeom>
          <a:solidFill>
            <a:schemeClr val="hlink"/>
          </a:solidFill>
          <a:ln w="25400">
            <a:solidFill>
              <a:schemeClr val="tx1"/>
            </a:solidFill>
            <a:miter lim="800000"/>
            <a:headEnd/>
            <a:tailEnd/>
          </a:ln>
        </p:spPr>
        <p:txBody>
          <a:bodyPr wrap="none" anchor="ctr"/>
          <a:lstStyle/>
          <a:p>
            <a:endParaRPr lang="en-US" sz="2400">
              <a:latin typeface="+mn-lt"/>
            </a:endParaRPr>
          </a:p>
        </p:txBody>
      </p:sp>
      <p:sp>
        <p:nvSpPr>
          <p:cNvPr id="5135" name="Rectangle 15"/>
          <p:cNvSpPr>
            <a:spLocks noChangeArrowheads="1"/>
          </p:cNvSpPr>
          <p:nvPr/>
        </p:nvSpPr>
        <p:spPr bwMode="auto">
          <a:xfrm>
            <a:off x="8020050" y="2498725"/>
            <a:ext cx="762000" cy="462307"/>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l"/>
            <a:r>
              <a:rPr lang="en-US" sz="1200" i="1">
                <a:latin typeface="+mn-lt"/>
              </a:rPr>
              <a:t>Product</a:t>
            </a:r>
            <a:endParaRPr lang="en-US" sz="1200" i="1">
              <a:solidFill>
                <a:schemeClr val="bg1"/>
              </a:solidFill>
              <a:latin typeface="+mn-lt"/>
            </a:endParaRPr>
          </a:p>
          <a:p>
            <a:pPr algn="l"/>
            <a:r>
              <a:rPr lang="en-US" sz="1200" i="1">
                <a:latin typeface="+mn-lt"/>
              </a:rPr>
              <a:t>Release</a:t>
            </a:r>
            <a:endParaRPr lang="en-US" sz="1200" i="1">
              <a:solidFill>
                <a:schemeClr val="bg1"/>
              </a:solidFill>
              <a:latin typeface="+mn-lt"/>
            </a:endParaRPr>
          </a:p>
        </p:txBody>
      </p:sp>
      <p:pic>
        <p:nvPicPr>
          <p:cNvPr id="5136" name="Picture 16"/>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2017713"/>
            <a:ext cx="115570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7" name="Picture 17"/>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58925" y="2036763"/>
            <a:ext cx="1577975" cy="110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8" name="Picture 18"/>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81600" y="2030413"/>
            <a:ext cx="1149350"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9" name="Picture 1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05600" y="2030413"/>
            <a:ext cx="130810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0" name="Rectangle 20"/>
          <p:cNvSpPr>
            <a:spLocks noChangeArrowheads="1"/>
          </p:cNvSpPr>
          <p:nvPr/>
        </p:nvSpPr>
        <p:spPr bwMode="auto">
          <a:xfrm>
            <a:off x="228600" y="1352550"/>
            <a:ext cx="3048000" cy="2385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marL="1257300" indent="-1257300">
              <a:spcBef>
                <a:spcPct val="50000"/>
              </a:spcBef>
              <a:tabLst>
                <a:tab pos="1257300" algn="l"/>
              </a:tabLst>
            </a:pPr>
            <a:r>
              <a:rPr lang="en-US" sz="1200" b="1" dirty="0">
                <a:latin typeface="+mn-lt"/>
              </a:rPr>
              <a:t>Design Input</a:t>
            </a:r>
          </a:p>
          <a:p>
            <a:pPr marL="1257300" indent="-1257300" algn="l">
              <a:tabLst>
                <a:tab pos="1257300" algn="l"/>
              </a:tabLst>
            </a:pPr>
            <a:r>
              <a:rPr lang="en-US" sz="1200" b="1" dirty="0">
                <a:solidFill>
                  <a:srgbClr val="A50021"/>
                </a:solidFill>
                <a:latin typeface="+mn-lt"/>
              </a:rPr>
              <a:t>Customer + Performance </a:t>
            </a:r>
            <a:r>
              <a:rPr lang="en-US" sz="1200" b="1" dirty="0" err="1">
                <a:solidFill>
                  <a:srgbClr val="A50021"/>
                </a:solidFill>
                <a:latin typeface="+mn-lt"/>
              </a:rPr>
              <a:t>Rqmts</a:t>
            </a:r>
            <a:r>
              <a:rPr lang="en-US" sz="1200" b="1" dirty="0">
                <a:solidFill>
                  <a:srgbClr val="006600"/>
                </a:solidFill>
                <a:latin typeface="+mn-lt"/>
              </a:rPr>
              <a:t>.</a:t>
            </a:r>
          </a:p>
          <a:p>
            <a:pPr marL="1257300" indent="-1257300" algn="l">
              <a:tabLst>
                <a:tab pos="1257300" algn="l"/>
              </a:tabLst>
            </a:pPr>
            <a:endParaRPr lang="en-US" sz="1200" b="1" dirty="0">
              <a:solidFill>
                <a:srgbClr val="006600"/>
              </a:solidFill>
              <a:latin typeface="+mn-lt"/>
            </a:endParaRPr>
          </a:p>
          <a:p>
            <a:pPr marL="1257300" indent="-1257300" algn="l">
              <a:tabLst>
                <a:tab pos="1257300" algn="l"/>
              </a:tabLst>
            </a:pPr>
            <a:endParaRPr lang="en-US" sz="1100" b="1" dirty="0">
              <a:solidFill>
                <a:srgbClr val="0000FF"/>
              </a:solidFill>
              <a:latin typeface="+mn-lt"/>
            </a:endParaRPr>
          </a:p>
          <a:p>
            <a:pPr marL="1257300" indent="-1257300" algn="l">
              <a:tabLst>
                <a:tab pos="1257300" algn="l"/>
              </a:tabLst>
            </a:pPr>
            <a:endParaRPr lang="en-US" sz="1100" b="1" dirty="0">
              <a:solidFill>
                <a:srgbClr val="0000FF"/>
              </a:solidFill>
              <a:latin typeface="+mn-lt"/>
            </a:endParaRPr>
          </a:p>
          <a:p>
            <a:pPr marL="1257300" indent="-1257300" algn="l">
              <a:tabLst>
                <a:tab pos="1257300" algn="l"/>
              </a:tabLst>
            </a:pPr>
            <a:endParaRPr lang="en-US" sz="1100" b="1" dirty="0">
              <a:solidFill>
                <a:srgbClr val="0000FF"/>
              </a:solidFill>
              <a:latin typeface="+mn-lt"/>
            </a:endParaRPr>
          </a:p>
          <a:p>
            <a:pPr marL="1257300" indent="-1257300" algn="l">
              <a:tabLst>
                <a:tab pos="1257300" algn="l"/>
              </a:tabLst>
            </a:pPr>
            <a:endParaRPr lang="en-US" sz="1100" b="1" dirty="0">
              <a:solidFill>
                <a:srgbClr val="0000FF"/>
              </a:solidFill>
              <a:latin typeface="+mn-lt"/>
            </a:endParaRPr>
          </a:p>
          <a:p>
            <a:pPr marL="1257300" indent="-1257300" algn="l">
              <a:tabLst>
                <a:tab pos="1257300" algn="l"/>
              </a:tabLst>
            </a:pPr>
            <a:endParaRPr lang="en-US" sz="1100" b="1" dirty="0">
              <a:solidFill>
                <a:srgbClr val="0000FF"/>
              </a:solidFill>
              <a:latin typeface="+mn-lt"/>
            </a:endParaRPr>
          </a:p>
          <a:p>
            <a:pPr marL="1257300" indent="-1257300" algn="l">
              <a:tabLst>
                <a:tab pos="1257300" algn="l"/>
              </a:tabLst>
            </a:pPr>
            <a:endParaRPr lang="en-US" sz="1100" b="1" dirty="0">
              <a:solidFill>
                <a:srgbClr val="0000FF"/>
              </a:solidFill>
              <a:latin typeface="+mn-lt"/>
            </a:endParaRPr>
          </a:p>
          <a:p>
            <a:pPr marL="1257300" indent="-1257300" algn="l">
              <a:tabLst>
                <a:tab pos="1257300" algn="l"/>
              </a:tabLst>
            </a:pPr>
            <a:endParaRPr lang="en-US" sz="1100" b="1" dirty="0">
              <a:solidFill>
                <a:srgbClr val="0000FF"/>
              </a:solidFill>
              <a:latin typeface="+mn-lt"/>
            </a:endParaRPr>
          </a:p>
          <a:p>
            <a:pPr marL="1257300" indent="-1257300" algn="l">
              <a:tabLst>
                <a:tab pos="1257300" algn="l"/>
              </a:tabLst>
            </a:pPr>
            <a:r>
              <a:rPr lang="en-US" sz="1200" dirty="0">
                <a:latin typeface="+mn-lt"/>
              </a:rPr>
              <a:t>Customer </a:t>
            </a:r>
            <a:r>
              <a:rPr lang="en-US" sz="1200" dirty="0" err="1">
                <a:latin typeface="+mn-lt"/>
              </a:rPr>
              <a:t>Req’t</a:t>
            </a:r>
            <a:r>
              <a:rPr lang="en-US" sz="1200" dirty="0">
                <a:latin typeface="+mn-lt"/>
              </a:rPr>
              <a:t>	Performance </a:t>
            </a:r>
            <a:r>
              <a:rPr lang="en-US" sz="1200" dirty="0" err="1">
                <a:latin typeface="+mn-lt"/>
              </a:rPr>
              <a:t>Req’t</a:t>
            </a:r>
            <a:r>
              <a:rPr lang="en-US" sz="1200" dirty="0">
                <a:latin typeface="+mn-lt"/>
              </a:rPr>
              <a:t>;</a:t>
            </a:r>
          </a:p>
          <a:p>
            <a:pPr marL="1257300" indent="-1257300" algn="l">
              <a:tabLst>
                <a:tab pos="1257300" algn="l"/>
              </a:tabLst>
            </a:pPr>
            <a:r>
              <a:rPr lang="en-US" sz="1200" dirty="0">
                <a:latin typeface="+mn-lt"/>
              </a:rPr>
              <a:t> or Performance	System or  Sub-System</a:t>
            </a:r>
          </a:p>
          <a:p>
            <a:pPr marL="1257300" indent="-1257300" algn="l">
              <a:tabLst>
                <a:tab pos="1257300" algn="l"/>
              </a:tabLst>
            </a:pPr>
            <a:r>
              <a:rPr lang="en-US" sz="1200" dirty="0">
                <a:latin typeface="+mn-lt"/>
              </a:rPr>
              <a:t>Requirement	Requirement</a:t>
            </a:r>
          </a:p>
        </p:txBody>
      </p:sp>
      <p:sp>
        <p:nvSpPr>
          <p:cNvPr id="5141" name="Rectangle 21"/>
          <p:cNvSpPr>
            <a:spLocks noChangeArrowheads="1"/>
          </p:cNvSpPr>
          <p:nvPr/>
        </p:nvSpPr>
        <p:spPr bwMode="auto">
          <a:xfrm>
            <a:off x="3219450" y="1408113"/>
            <a:ext cx="1627048" cy="646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p>
            <a:r>
              <a:rPr lang="en-US" sz="1200" b="1">
                <a:latin typeface="+mn-lt"/>
              </a:rPr>
              <a:t>Design Output</a:t>
            </a:r>
          </a:p>
          <a:p>
            <a:r>
              <a:rPr lang="en-US" sz="1200" b="1">
                <a:solidFill>
                  <a:srgbClr val="A50021"/>
                </a:solidFill>
                <a:latin typeface="+mn-lt"/>
              </a:rPr>
              <a:t>Acceptance Criteria</a:t>
            </a:r>
            <a:endParaRPr lang="en-US" sz="1100" b="1">
              <a:solidFill>
                <a:srgbClr val="A50021"/>
              </a:solidFill>
              <a:latin typeface="+mn-lt"/>
            </a:endParaRPr>
          </a:p>
          <a:p>
            <a:endParaRPr lang="en-US" sz="1200">
              <a:latin typeface="+mn-lt"/>
            </a:endParaRPr>
          </a:p>
        </p:txBody>
      </p:sp>
      <p:sp>
        <p:nvSpPr>
          <p:cNvPr id="5142" name="Rectangle 22"/>
          <p:cNvSpPr>
            <a:spLocks noChangeArrowheads="1"/>
          </p:cNvSpPr>
          <p:nvPr/>
        </p:nvSpPr>
        <p:spPr bwMode="auto">
          <a:xfrm>
            <a:off x="4845050" y="1408113"/>
            <a:ext cx="1798569" cy="200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p>
            <a:r>
              <a:rPr lang="en-US" sz="1200" b="1" dirty="0">
                <a:latin typeface="+mn-lt"/>
              </a:rPr>
              <a:t>Design Verification</a:t>
            </a:r>
          </a:p>
          <a:p>
            <a:r>
              <a:rPr lang="en-US" sz="1200" b="1" dirty="0">
                <a:solidFill>
                  <a:srgbClr val="A50021"/>
                </a:solidFill>
                <a:latin typeface="+mn-lt"/>
              </a:rPr>
              <a:t>Output  =  Input</a:t>
            </a:r>
          </a:p>
          <a:p>
            <a:endParaRPr lang="en-US" sz="1100" b="1" dirty="0">
              <a:solidFill>
                <a:srgbClr val="0000FF"/>
              </a:solidFill>
              <a:latin typeface="+mn-lt"/>
            </a:endParaRPr>
          </a:p>
          <a:p>
            <a:endParaRPr lang="en-US" sz="1100" b="1" dirty="0">
              <a:solidFill>
                <a:srgbClr val="0000FF"/>
              </a:solidFill>
              <a:latin typeface="+mn-lt"/>
            </a:endParaRPr>
          </a:p>
          <a:p>
            <a:endParaRPr lang="en-US" sz="1100" b="1" dirty="0">
              <a:solidFill>
                <a:srgbClr val="0000FF"/>
              </a:solidFill>
              <a:latin typeface="+mn-lt"/>
            </a:endParaRPr>
          </a:p>
          <a:p>
            <a:endParaRPr lang="en-US" sz="1100" b="1" dirty="0">
              <a:solidFill>
                <a:srgbClr val="0000FF"/>
              </a:solidFill>
              <a:latin typeface="+mn-lt"/>
            </a:endParaRPr>
          </a:p>
          <a:p>
            <a:endParaRPr lang="en-US" sz="1100" b="1" dirty="0">
              <a:solidFill>
                <a:srgbClr val="0000FF"/>
              </a:solidFill>
              <a:latin typeface="+mn-lt"/>
            </a:endParaRPr>
          </a:p>
          <a:p>
            <a:endParaRPr lang="en-US" sz="1100" b="1" dirty="0">
              <a:solidFill>
                <a:srgbClr val="0000FF"/>
              </a:solidFill>
              <a:latin typeface="+mn-lt"/>
            </a:endParaRPr>
          </a:p>
          <a:p>
            <a:endParaRPr lang="en-US" sz="1100" b="1" dirty="0">
              <a:solidFill>
                <a:srgbClr val="0000FF"/>
              </a:solidFill>
              <a:latin typeface="+mn-lt"/>
            </a:endParaRPr>
          </a:p>
          <a:p>
            <a:endParaRPr lang="en-US" sz="1100" b="1" dirty="0">
              <a:solidFill>
                <a:srgbClr val="0000FF"/>
              </a:solidFill>
              <a:latin typeface="+mn-lt"/>
            </a:endParaRPr>
          </a:p>
          <a:p>
            <a:r>
              <a:rPr lang="en-US" sz="1200" dirty="0">
                <a:latin typeface="+mn-lt"/>
              </a:rPr>
              <a:t>Do we meet our specs?</a:t>
            </a:r>
          </a:p>
        </p:txBody>
      </p:sp>
      <p:grpSp>
        <p:nvGrpSpPr>
          <p:cNvPr id="5143" name="Group 23"/>
          <p:cNvGrpSpPr>
            <a:grpSpLocks/>
          </p:cNvGrpSpPr>
          <p:nvPr/>
        </p:nvGrpSpPr>
        <p:grpSpPr bwMode="auto">
          <a:xfrm>
            <a:off x="260350" y="60325"/>
            <a:ext cx="1068388" cy="1227456"/>
            <a:chOff x="173" y="3562"/>
            <a:chExt cx="673" cy="644"/>
          </a:xfrm>
        </p:grpSpPr>
        <p:sp>
          <p:nvSpPr>
            <p:cNvPr id="5162" name="AutoShape 24"/>
            <p:cNvSpPr>
              <a:spLocks noChangeArrowheads="1"/>
            </p:cNvSpPr>
            <p:nvPr/>
          </p:nvSpPr>
          <p:spPr bwMode="auto">
            <a:xfrm>
              <a:off x="173" y="3749"/>
              <a:ext cx="673" cy="410"/>
            </a:xfrm>
            <a:custGeom>
              <a:avLst/>
              <a:gdLst>
                <a:gd name="T0" fmla="*/ 542 w 21600"/>
                <a:gd name="T1" fmla="*/ 366 h 21600"/>
                <a:gd name="T2" fmla="*/ 337 w 21600"/>
                <a:gd name="T3" fmla="*/ 731 h 21600"/>
                <a:gd name="T4" fmla="*/ 131 w 21600"/>
                <a:gd name="T5" fmla="*/ 366 h 21600"/>
                <a:gd name="T6" fmla="*/ 337 w 21600"/>
                <a:gd name="T7" fmla="*/ 0 h 21600"/>
                <a:gd name="T8" fmla="*/ 0 60000 65536"/>
                <a:gd name="T9" fmla="*/ 0 60000 65536"/>
                <a:gd name="T10" fmla="*/ 0 60000 65536"/>
                <a:gd name="T11" fmla="*/ 0 60000 65536"/>
                <a:gd name="T12" fmla="*/ 6002 w 21600"/>
                <a:gd name="T13" fmla="*/ 5998 h 21600"/>
                <a:gd name="T14" fmla="*/ 15598 w 21600"/>
                <a:gd name="T15" fmla="*/ 15602 h 21600"/>
              </a:gdLst>
              <a:ahLst/>
              <a:cxnLst>
                <a:cxn ang="T8">
                  <a:pos x="T0" y="T1"/>
                </a:cxn>
                <a:cxn ang="T9">
                  <a:pos x="T2" y="T3"/>
                </a:cxn>
                <a:cxn ang="T10">
                  <a:pos x="T4" y="T5"/>
                </a:cxn>
                <a:cxn ang="T11">
                  <a:pos x="T6" y="T7"/>
                </a:cxn>
              </a:cxnLst>
              <a:rect l="T12" t="T13" r="T14" b="T15"/>
              <a:pathLst>
                <a:path w="21600" h="21600">
                  <a:moveTo>
                    <a:pt x="0" y="0"/>
                  </a:moveTo>
                  <a:lnTo>
                    <a:pt x="8380" y="21600"/>
                  </a:lnTo>
                  <a:lnTo>
                    <a:pt x="13220" y="21600"/>
                  </a:lnTo>
                  <a:lnTo>
                    <a:pt x="21600" y="0"/>
                  </a:lnTo>
                  <a:close/>
                </a:path>
              </a:pathLst>
            </a:custGeom>
            <a:gradFill rotWithShape="0">
              <a:gsLst>
                <a:gs pos="0">
                  <a:srgbClr val="800000"/>
                </a:gs>
                <a:gs pos="50000">
                  <a:srgbClr val="CC3399"/>
                </a:gs>
                <a:gs pos="100000">
                  <a:srgbClr val="800000"/>
                </a:gs>
              </a:gsLst>
              <a:lin ang="5400000" scaled="1"/>
            </a:gradFill>
            <a:ln w="25400">
              <a:solidFill>
                <a:schemeClr val="tx1"/>
              </a:solidFill>
              <a:miter lim="800000"/>
              <a:headEnd/>
              <a:tailEnd/>
            </a:ln>
          </p:spPr>
          <p:txBody>
            <a:bodyPr anchor="ctr">
              <a:spAutoFit/>
            </a:bodyPr>
            <a:lstStyle/>
            <a:p>
              <a:endParaRPr lang="en-US">
                <a:latin typeface="+mn-lt"/>
              </a:endParaRPr>
            </a:p>
          </p:txBody>
        </p:sp>
        <p:sp>
          <p:nvSpPr>
            <p:cNvPr id="5163" name="AutoShape 25"/>
            <p:cNvSpPr>
              <a:spLocks noChangeArrowheads="1"/>
            </p:cNvSpPr>
            <p:nvPr/>
          </p:nvSpPr>
          <p:spPr bwMode="auto">
            <a:xfrm>
              <a:off x="303" y="3618"/>
              <a:ext cx="410" cy="469"/>
            </a:xfrm>
            <a:custGeom>
              <a:avLst/>
              <a:gdLst>
                <a:gd name="T0" fmla="*/ 319 w 21600"/>
                <a:gd name="T1" fmla="*/ 267 h 21600"/>
                <a:gd name="T2" fmla="*/ 205 w 21600"/>
                <a:gd name="T3" fmla="*/ 534 h 21600"/>
                <a:gd name="T4" fmla="*/ 91 w 21600"/>
                <a:gd name="T5" fmla="*/ 267 h 21600"/>
                <a:gd name="T6" fmla="*/ 205 w 21600"/>
                <a:gd name="T7" fmla="*/ 0 h 21600"/>
                <a:gd name="T8" fmla="*/ 0 60000 65536"/>
                <a:gd name="T9" fmla="*/ 0 60000 65536"/>
                <a:gd name="T10" fmla="*/ 0 60000 65536"/>
                <a:gd name="T11" fmla="*/ 0 60000 65536"/>
                <a:gd name="T12" fmla="*/ 6585 w 21600"/>
                <a:gd name="T13" fmla="*/ 6593 h 21600"/>
                <a:gd name="T14" fmla="*/ 15015 w 21600"/>
                <a:gd name="T15" fmla="*/ 15007 h 21600"/>
              </a:gdLst>
              <a:ahLst/>
              <a:cxnLst>
                <a:cxn ang="T8">
                  <a:pos x="T0" y="T1"/>
                </a:cxn>
                <a:cxn ang="T9">
                  <a:pos x="T2" y="T3"/>
                </a:cxn>
                <a:cxn ang="T10">
                  <a:pos x="T4" y="T5"/>
                </a:cxn>
                <a:cxn ang="T11">
                  <a:pos x="T6" y="T7"/>
                </a:cxn>
              </a:cxnLst>
              <a:rect l="T12" t="T13" r="T14" b="T15"/>
              <a:pathLst>
                <a:path w="21600" h="21600">
                  <a:moveTo>
                    <a:pt x="0" y="0"/>
                  </a:moveTo>
                  <a:lnTo>
                    <a:pt x="9610" y="21600"/>
                  </a:lnTo>
                  <a:lnTo>
                    <a:pt x="11990" y="21600"/>
                  </a:lnTo>
                  <a:lnTo>
                    <a:pt x="21600" y="0"/>
                  </a:lnTo>
                  <a:close/>
                </a:path>
              </a:pathLst>
            </a:custGeom>
            <a:solidFill>
              <a:schemeClr val="tx2"/>
            </a:solidFill>
            <a:ln w="25400">
              <a:solidFill>
                <a:schemeClr val="tx1"/>
              </a:solidFill>
              <a:miter lim="800000"/>
              <a:headEnd/>
              <a:tailEnd/>
            </a:ln>
          </p:spPr>
          <p:txBody>
            <a:bodyPr anchor="ctr">
              <a:spAutoFit/>
            </a:bodyPr>
            <a:lstStyle/>
            <a:p>
              <a:endParaRPr lang="en-US">
                <a:latin typeface="+mn-lt"/>
              </a:endParaRPr>
            </a:p>
          </p:txBody>
        </p:sp>
        <p:sp>
          <p:nvSpPr>
            <p:cNvPr id="5164" name="Freeform 26"/>
            <p:cNvSpPr>
              <a:spLocks/>
            </p:cNvSpPr>
            <p:nvPr/>
          </p:nvSpPr>
          <p:spPr bwMode="auto">
            <a:xfrm>
              <a:off x="413" y="3562"/>
              <a:ext cx="166" cy="644"/>
            </a:xfrm>
            <a:custGeom>
              <a:avLst/>
              <a:gdLst>
                <a:gd name="T0" fmla="*/ 137 w 166"/>
                <a:gd name="T1" fmla="*/ 274 h 644"/>
                <a:gd name="T2" fmla="*/ 150 w 166"/>
                <a:gd name="T3" fmla="*/ 276 h 644"/>
                <a:gd name="T4" fmla="*/ 147 w 166"/>
                <a:gd name="T5" fmla="*/ 284 h 644"/>
                <a:gd name="T6" fmla="*/ 166 w 166"/>
                <a:gd name="T7" fmla="*/ 287 h 644"/>
                <a:gd name="T8" fmla="*/ 148 w 166"/>
                <a:gd name="T9" fmla="*/ 312 h 644"/>
                <a:gd name="T10" fmla="*/ 148 w 166"/>
                <a:gd name="T11" fmla="*/ 320 h 644"/>
                <a:gd name="T12" fmla="*/ 166 w 166"/>
                <a:gd name="T13" fmla="*/ 347 h 644"/>
                <a:gd name="T14" fmla="*/ 153 w 166"/>
                <a:gd name="T15" fmla="*/ 393 h 644"/>
                <a:gd name="T16" fmla="*/ 146 w 166"/>
                <a:gd name="T17" fmla="*/ 399 h 644"/>
                <a:gd name="T18" fmla="*/ 153 w 166"/>
                <a:gd name="T19" fmla="*/ 404 h 644"/>
                <a:gd name="T20" fmla="*/ 150 w 166"/>
                <a:gd name="T21" fmla="*/ 428 h 644"/>
                <a:gd name="T22" fmla="*/ 147 w 166"/>
                <a:gd name="T23" fmla="*/ 436 h 644"/>
                <a:gd name="T24" fmla="*/ 166 w 166"/>
                <a:gd name="T25" fmla="*/ 439 h 644"/>
                <a:gd name="T26" fmla="*/ 166 w 166"/>
                <a:gd name="T27" fmla="*/ 498 h 644"/>
                <a:gd name="T28" fmla="*/ 147 w 166"/>
                <a:gd name="T29" fmla="*/ 502 h 644"/>
                <a:gd name="T30" fmla="*/ 150 w 166"/>
                <a:gd name="T31" fmla="*/ 509 h 644"/>
                <a:gd name="T32" fmla="*/ 153 w 166"/>
                <a:gd name="T33" fmla="*/ 529 h 644"/>
                <a:gd name="T34" fmla="*/ 146 w 166"/>
                <a:gd name="T35" fmla="*/ 535 h 644"/>
                <a:gd name="T36" fmla="*/ 153 w 166"/>
                <a:gd name="T37" fmla="*/ 541 h 644"/>
                <a:gd name="T38" fmla="*/ 166 w 166"/>
                <a:gd name="T39" fmla="*/ 596 h 644"/>
                <a:gd name="T40" fmla="*/ 148 w 166"/>
                <a:gd name="T41" fmla="*/ 621 h 644"/>
                <a:gd name="T42" fmla="*/ 148 w 166"/>
                <a:gd name="T43" fmla="*/ 629 h 644"/>
                <a:gd name="T44" fmla="*/ 166 w 166"/>
                <a:gd name="T45" fmla="*/ 644 h 644"/>
                <a:gd name="T46" fmla="*/ 15 w 166"/>
                <a:gd name="T47" fmla="*/ 381 h 644"/>
                <a:gd name="T48" fmla="*/ 21 w 166"/>
                <a:gd name="T49" fmla="*/ 404 h 644"/>
                <a:gd name="T50" fmla="*/ 35 w 166"/>
                <a:gd name="T51" fmla="*/ 421 h 644"/>
                <a:gd name="T52" fmla="*/ 54 w 166"/>
                <a:gd name="T53" fmla="*/ 432 h 644"/>
                <a:gd name="T54" fmla="*/ 76 w 166"/>
                <a:gd name="T55" fmla="*/ 435 h 644"/>
                <a:gd name="T56" fmla="*/ 97 w 166"/>
                <a:gd name="T57" fmla="*/ 427 h 644"/>
                <a:gd name="T58" fmla="*/ 113 w 166"/>
                <a:gd name="T59" fmla="*/ 413 h 644"/>
                <a:gd name="T60" fmla="*/ 123 w 166"/>
                <a:gd name="T61" fmla="*/ 393 h 644"/>
                <a:gd name="T62" fmla="*/ 125 w 166"/>
                <a:gd name="T63" fmla="*/ 369 h 644"/>
                <a:gd name="T64" fmla="*/ 119 w 166"/>
                <a:gd name="T65" fmla="*/ 347 h 644"/>
                <a:gd name="T66" fmla="*/ 105 w 166"/>
                <a:gd name="T67" fmla="*/ 329 h 644"/>
                <a:gd name="T68" fmla="*/ 87 w 166"/>
                <a:gd name="T69" fmla="*/ 318 h 644"/>
                <a:gd name="T70" fmla="*/ 65 w 166"/>
                <a:gd name="T71" fmla="*/ 316 h 644"/>
                <a:gd name="T72" fmla="*/ 44 w 166"/>
                <a:gd name="T73" fmla="*/ 323 h 644"/>
                <a:gd name="T74" fmla="*/ 27 w 166"/>
                <a:gd name="T75" fmla="*/ 337 h 644"/>
                <a:gd name="T76" fmla="*/ 17 w 166"/>
                <a:gd name="T77" fmla="*/ 357 h 644"/>
                <a:gd name="T78" fmla="*/ 0 w 166"/>
                <a:gd name="T79" fmla="*/ 375 h 644"/>
                <a:gd name="T80" fmla="*/ 46 w 166"/>
                <a:gd name="T81" fmla="*/ 246 h 644"/>
                <a:gd name="T82" fmla="*/ 70 w 166"/>
                <a:gd name="T83" fmla="*/ 281 h 644"/>
                <a:gd name="T84" fmla="*/ 153 w 166"/>
                <a:gd name="T85" fmla="*/ 41 h 644"/>
                <a:gd name="T86" fmla="*/ 146 w 166"/>
                <a:gd name="T87" fmla="*/ 46 h 644"/>
                <a:gd name="T88" fmla="*/ 153 w 166"/>
                <a:gd name="T89" fmla="*/ 52 h 644"/>
                <a:gd name="T90" fmla="*/ 150 w 166"/>
                <a:gd name="T91" fmla="*/ 76 h 644"/>
                <a:gd name="T92" fmla="*/ 147 w 166"/>
                <a:gd name="T93" fmla="*/ 83 h 644"/>
                <a:gd name="T94" fmla="*/ 166 w 166"/>
                <a:gd name="T95" fmla="*/ 87 h 644"/>
                <a:gd name="T96" fmla="*/ 166 w 166"/>
                <a:gd name="T97" fmla="*/ 158 h 644"/>
                <a:gd name="T98" fmla="*/ 147 w 166"/>
                <a:gd name="T99" fmla="*/ 162 h 644"/>
                <a:gd name="T100" fmla="*/ 150 w 166"/>
                <a:gd name="T101" fmla="*/ 169 h 644"/>
                <a:gd name="T102" fmla="*/ 131 w 166"/>
                <a:gd name="T103" fmla="*/ 210 h 644"/>
                <a:gd name="T104" fmla="*/ 146 w 166"/>
                <a:gd name="T105" fmla="*/ 199 h 644"/>
                <a:gd name="T106" fmla="*/ 153 w 166"/>
                <a:gd name="T107" fmla="*/ 204 h 644"/>
                <a:gd name="T108" fmla="*/ 166 w 166"/>
                <a:gd name="T109" fmla="*/ 240 h 6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66"/>
                <a:gd name="T166" fmla="*/ 0 h 644"/>
                <a:gd name="T167" fmla="*/ 166 w 166"/>
                <a:gd name="T168" fmla="*/ 644 h 64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66" h="644">
                  <a:moveTo>
                    <a:pt x="137" y="274"/>
                  </a:moveTo>
                  <a:lnTo>
                    <a:pt x="93" y="246"/>
                  </a:lnTo>
                  <a:lnTo>
                    <a:pt x="84" y="277"/>
                  </a:lnTo>
                  <a:lnTo>
                    <a:pt x="137" y="274"/>
                  </a:lnTo>
                  <a:lnTo>
                    <a:pt x="166" y="269"/>
                  </a:lnTo>
                  <a:lnTo>
                    <a:pt x="166" y="276"/>
                  </a:lnTo>
                  <a:lnTo>
                    <a:pt x="153" y="276"/>
                  </a:lnTo>
                  <a:lnTo>
                    <a:pt x="150" y="276"/>
                  </a:lnTo>
                  <a:lnTo>
                    <a:pt x="148" y="277"/>
                  </a:lnTo>
                  <a:lnTo>
                    <a:pt x="147" y="279"/>
                  </a:lnTo>
                  <a:lnTo>
                    <a:pt x="146" y="281"/>
                  </a:lnTo>
                  <a:lnTo>
                    <a:pt x="147" y="284"/>
                  </a:lnTo>
                  <a:lnTo>
                    <a:pt x="148" y="286"/>
                  </a:lnTo>
                  <a:lnTo>
                    <a:pt x="150" y="287"/>
                  </a:lnTo>
                  <a:lnTo>
                    <a:pt x="153" y="287"/>
                  </a:lnTo>
                  <a:lnTo>
                    <a:pt x="166" y="287"/>
                  </a:lnTo>
                  <a:lnTo>
                    <a:pt x="166" y="310"/>
                  </a:lnTo>
                  <a:lnTo>
                    <a:pt x="153" y="310"/>
                  </a:lnTo>
                  <a:lnTo>
                    <a:pt x="150" y="310"/>
                  </a:lnTo>
                  <a:lnTo>
                    <a:pt x="148" y="312"/>
                  </a:lnTo>
                  <a:lnTo>
                    <a:pt x="147" y="313"/>
                  </a:lnTo>
                  <a:lnTo>
                    <a:pt x="146" y="316"/>
                  </a:lnTo>
                  <a:lnTo>
                    <a:pt x="147" y="318"/>
                  </a:lnTo>
                  <a:lnTo>
                    <a:pt x="148" y="320"/>
                  </a:lnTo>
                  <a:lnTo>
                    <a:pt x="150" y="321"/>
                  </a:lnTo>
                  <a:lnTo>
                    <a:pt x="153" y="321"/>
                  </a:lnTo>
                  <a:lnTo>
                    <a:pt x="166" y="321"/>
                  </a:lnTo>
                  <a:lnTo>
                    <a:pt x="166" y="347"/>
                  </a:lnTo>
                  <a:lnTo>
                    <a:pt x="131" y="350"/>
                  </a:lnTo>
                  <a:lnTo>
                    <a:pt x="166" y="358"/>
                  </a:lnTo>
                  <a:lnTo>
                    <a:pt x="166" y="393"/>
                  </a:lnTo>
                  <a:lnTo>
                    <a:pt x="153" y="393"/>
                  </a:lnTo>
                  <a:lnTo>
                    <a:pt x="150" y="393"/>
                  </a:lnTo>
                  <a:lnTo>
                    <a:pt x="148" y="395"/>
                  </a:lnTo>
                  <a:lnTo>
                    <a:pt x="139" y="418"/>
                  </a:lnTo>
                  <a:lnTo>
                    <a:pt x="146" y="399"/>
                  </a:lnTo>
                  <a:lnTo>
                    <a:pt x="147" y="401"/>
                  </a:lnTo>
                  <a:lnTo>
                    <a:pt x="148" y="403"/>
                  </a:lnTo>
                  <a:lnTo>
                    <a:pt x="150" y="404"/>
                  </a:lnTo>
                  <a:lnTo>
                    <a:pt x="153" y="404"/>
                  </a:lnTo>
                  <a:lnTo>
                    <a:pt x="166" y="404"/>
                  </a:lnTo>
                  <a:lnTo>
                    <a:pt x="166" y="427"/>
                  </a:lnTo>
                  <a:lnTo>
                    <a:pt x="153" y="427"/>
                  </a:lnTo>
                  <a:lnTo>
                    <a:pt x="150" y="428"/>
                  </a:lnTo>
                  <a:lnTo>
                    <a:pt x="148" y="429"/>
                  </a:lnTo>
                  <a:lnTo>
                    <a:pt x="147" y="431"/>
                  </a:lnTo>
                  <a:lnTo>
                    <a:pt x="146" y="433"/>
                  </a:lnTo>
                  <a:lnTo>
                    <a:pt x="147" y="436"/>
                  </a:lnTo>
                  <a:lnTo>
                    <a:pt x="148" y="437"/>
                  </a:lnTo>
                  <a:lnTo>
                    <a:pt x="150" y="438"/>
                  </a:lnTo>
                  <a:lnTo>
                    <a:pt x="153" y="439"/>
                  </a:lnTo>
                  <a:lnTo>
                    <a:pt x="166" y="439"/>
                  </a:lnTo>
                  <a:lnTo>
                    <a:pt x="166" y="465"/>
                  </a:lnTo>
                  <a:lnTo>
                    <a:pt x="139" y="474"/>
                  </a:lnTo>
                  <a:lnTo>
                    <a:pt x="166" y="476"/>
                  </a:lnTo>
                  <a:lnTo>
                    <a:pt x="166" y="498"/>
                  </a:lnTo>
                  <a:lnTo>
                    <a:pt x="153" y="498"/>
                  </a:lnTo>
                  <a:lnTo>
                    <a:pt x="150" y="499"/>
                  </a:lnTo>
                  <a:lnTo>
                    <a:pt x="148" y="500"/>
                  </a:lnTo>
                  <a:lnTo>
                    <a:pt x="147" y="502"/>
                  </a:lnTo>
                  <a:lnTo>
                    <a:pt x="146" y="504"/>
                  </a:lnTo>
                  <a:lnTo>
                    <a:pt x="147" y="506"/>
                  </a:lnTo>
                  <a:lnTo>
                    <a:pt x="148" y="508"/>
                  </a:lnTo>
                  <a:lnTo>
                    <a:pt x="150" y="509"/>
                  </a:lnTo>
                  <a:lnTo>
                    <a:pt x="153" y="510"/>
                  </a:lnTo>
                  <a:lnTo>
                    <a:pt x="166" y="510"/>
                  </a:lnTo>
                  <a:lnTo>
                    <a:pt x="166" y="529"/>
                  </a:lnTo>
                  <a:lnTo>
                    <a:pt x="153" y="529"/>
                  </a:lnTo>
                  <a:lnTo>
                    <a:pt x="150" y="530"/>
                  </a:lnTo>
                  <a:lnTo>
                    <a:pt x="148" y="531"/>
                  </a:lnTo>
                  <a:lnTo>
                    <a:pt x="147" y="533"/>
                  </a:lnTo>
                  <a:lnTo>
                    <a:pt x="146" y="535"/>
                  </a:lnTo>
                  <a:lnTo>
                    <a:pt x="147" y="538"/>
                  </a:lnTo>
                  <a:lnTo>
                    <a:pt x="148" y="539"/>
                  </a:lnTo>
                  <a:lnTo>
                    <a:pt x="150" y="540"/>
                  </a:lnTo>
                  <a:lnTo>
                    <a:pt x="153" y="541"/>
                  </a:lnTo>
                  <a:lnTo>
                    <a:pt x="166" y="541"/>
                  </a:lnTo>
                  <a:lnTo>
                    <a:pt x="166" y="584"/>
                  </a:lnTo>
                  <a:lnTo>
                    <a:pt x="152" y="590"/>
                  </a:lnTo>
                  <a:lnTo>
                    <a:pt x="166" y="596"/>
                  </a:lnTo>
                  <a:lnTo>
                    <a:pt x="166" y="619"/>
                  </a:lnTo>
                  <a:lnTo>
                    <a:pt x="153" y="619"/>
                  </a:lnTo>
                  <a:lnTo>
                    <a:pt x="150" y="620"/>
                  </a:lnTo>
                  <a:lnTo>
                    <a:pt x="148" y="621"/>
                  </a:lnTo>
                  <a:lnTo>
                    <a:pt x="147" y="623"/>
                  </a:lnTo>
                  <a:lnTo>
                    <a:pt x="146" y="625"/>
                  </a:lnTo>
                  <a:lnTo>
                    <a:pt x="147" y="627"/>
                  </a:lnTo>
                  <a:lnTo>
                    <a:pt x="148" y="629"/>
                  </a:lnTo>
                  <a:lnTo>
                    <a:pt x="150" y="630"/>
                  </a:lnTo>
                  <a:lnTo>
                    <a:pt x="153" y="631"/>
                  </a:lnTo>
                  <a:lnTo>
                    <a:pt x="166" y="631"/>
                  </a:lnTo>
                  <a:lnTo>
                    <a:pt x="166" y="644"/>
                  </a:lnTo>
                  <a:lnTo>
                    <a:pt x="0" y="644"/>
                  </a:lnTo>
                  <a:lnTo>
                    <a:pt x="0" y="375"/>
                  </a:lnTo>
                  <a:lnTo>
                    <a:pt x="14" y="375"/>
                  </a:lnTo>
                  <a:lnTo>
                    <a:pt x="15" y="381"/>
                  </a:lnTo>
                  <a:lnTo>
                    <a:pt x="16" y="387"/>
                  </a:lnTo>
                  <a:lnTo>
                    <a:pt x="17" y="393"/>
                  </a:lnTo>
                  <a:lnTo>
                    <a:pt x="19" y="398"/>
                  </a:lnTo>
                  <a:lnTo>
                    <a:pt x="21" y="404"/>
                  </a:lnTo>
                  <a:lnTo>
                    <a:pt x="24" y="409"/>
                  </a:lnTo>
                  <a:lnTo>
                    <a:pt x="27" y="413"/>
                  </a:lnTo>
                  <a:lnTo>
                    <a:pt x="31" y="417"/>
                  </a:lnTo>
                  <a:lnTo>
                    <a:pt x="35" y="421"/>
                  </a:lnTo>
                  <a:lnTo>
                    <a:pt x="39" y="425"/>
                  </a:lnTo>
                  <a:lnTo>
                    <a:pt x="44" y="427"/>
                  </a:lnTo>
                  <a:lnTo>
                    <a:pt x="48" y="430"/>
                  </a:lnTo>
                  <a:lnTo>
                    <a:pt x="54" y="432"/>
                  </a:lnTo>
                  <a:lnTo>
                    <a:pt x="59" y="434"/>
                  </a:lnTo>
                  <a:lnTo>
                    <a:pt x="65" y="435"/>
                  </a:lnTo>
                  <a:lnTo>
                    <a:pt x="70" y="435"/>
                  </a:lnTo>
                  <a:lnTo>
                    <a:pt x="76" y="435"/>
                  </a:lnTo>
                  <a:lnTo>
                    <a:pt x="81" y="434"/>
                  </a:lnTo>
                  <a:lnTo>
                    <a:pt x="87" y="432"/>
                  </a:lnTo>
                  <a:lnTo>
                    <a:pt x="92" y="430"/>
                  </a:lnTo>
                  <a:lnTo>
                    <a:pt x="97" y="427"/>
                  </a:lnTo>
                  <a:lnTo>
                    <a:pt x="101" y="425"/>
                  </a:lnTo>
                  <a:lnTo>
                    <a:pt x="105" y="421"/>
                  </a:lnTo>
                  <a:lnTo>
                    <a:pt x="109" y="417"/>
                  </a:lnTo>
                  <a:lnTo>
                    <a:pt x="113" y="413"/>
                  </a:lnTo>
                  <a:lnTo>
                    <a:pt x="116" y="409"/>
                  </a:lnTo>
                  <a:lnTo>
                    <a:pt x="119" y="404"/>
                  </a:lnTo>
                  <a:lnTo>
                    <a:pt x="121" y="398"/>
                  </a:lnTo>
                  <a:lnTo>
                    <a:pt x="123" y="393"/>
                  </a:lnTo>
                  <a:lnTo>
                    <a:pt x="124" y="387"/>
                  </a:lnTo>
                  <a:lnTo>
                    <a:pt x="125" y="381"/>
                  </a:lnTo>
                  <a:lnTo>
                    <a:pt x="126" y="375"/>
                  </a:lnTo>
                  <a:lnTo>
                    <a:pt x="125" y="369"/>
                  </a:lnTo>
                  <a:lnTo>
                    <a:pt x="124" y="363"/>
                  </a:lnTo>
                  <a:lnTo>
                    <a:pt x="123" y="357"/>
                  </a:lnTo>
                  <a:lnTo>
                    <a:pt x="121" y="352"/>
                  </a:lnTo>
                  <a:lnTo>
                    <a:pt x="119" y="347"/>
                  </a:lnTo>
                  <a:lnTo>
                    <a:pt x="116" y="342"/>
                  </a:lnTo>
                  <a:lnTo>
                    <a:pt x="113" y="337"/>
                  </a:lnTo>
                  <a:lnTo>
                    <a:pt x="109" y="333"/>
                  </a:lnTo>
                  <a:lnTo>
                    <a:pt x="105" y="329"/>
                  </a:lnTo>
                  <a:lnTo>
                    <a:pt x="101" y="326"/>
                  </a:lnTo>
                  <a:lnTo>
                    <a:pt x="97" y="323"/>
                  </a:lnTo>
                  <a:lnTo>
                    <a:pt x="92" y="320"/>
                  </a:lnTo>
                  <a:lnTo>
                    <a:pt x="87" y="318"/>
                  </a:lnTo>
                  <a:lnTo>
                    <a:pt x="81" y="317"/>
                  </a:lnTo>
                  <a:lnTo>
                    <a:pt x="76" y="316"/>
                  </a:lnTo>
                  <a:lnTo>
                    <a:pt x="70" y="315"/>
                  </a:lnTo>
                  <a:lnTo>
                    <a:pt x="65" y="316"/>
                  </a:lnTo>
                  <a:lnTo>
                    <a:pt x="59" y="317"/>
                  </a:lnTo>
                  <a:lnTo>
                    <a:pt x="54" y="318"/>
                  </a:lnTo>
                  <a:lnTo>
                    <a:pt x="48" y="320"/>
                  </a:lnTo>
                  <a:lnTo>
                    <a:pt x="44" y="323"/>
                  </a:lnTo>
                  <a:lnTo>
                    <a:pt x="39" y="326"/>
                  </a:lnTo>
                  <a:lnTo>
                    <a:pt x="35" y="329"/>
                  </a:lnTo>
                  <a:lnTo>
                    <a:pt x="31" y="333"/>
                  </a:lnTo>
                  <a:lnTo>
                    <a:pt x="27" y="337"/>
                  </a:lnTo>
                  <a:lnTo>
                    <a:pt x="24" y="342"/>
                  </a:lnTo>
                  <a:lnTo>
                    <a:pt x="21" y="347"/>
                  </a:lnTo>
                  <a:lnTo>
                    <a:pt x="19" y="352"/>
                  </a:lnTo>
                  <a:lnTo>
                    <a:pt x="17" y="357"/>
                  </a:lnTo>
                  <a:lnTo>
                    <a:pt x="16" y="363"/>
                  </a:lnTo>
                  <a:lnTo>
                    <a:pt x="15" y="369"/>
                  </a:lnTo>
                  <a:lnTo>
                    <a:pt x="14" y="375"/>
                  </a:lnTo>
                  <a:lnTo>
                    <a:pt x="0" y="375"/>
                  </a:lnTo>
                  <a:lnTo>
                    <a:pt x="0" y="277"/>
                  </a:lnTo>
                  <a:lnTo>
                    <a:pt x="2" y="278"/>
                  </a:lnTo>
                  <a:lnTo>
                    <a:pt x="55" y="277"/>
                  </a:lnTo>
                  <a:lnTo>
                    <a:pt x="46" y="246"/>
                  </a:lnTo>
                  <a:lnTo>
                    <a:pt x="2" y="278"/>
                  </a:lnTo>
                  <a:lnTo>
                    <a:pt x="0" y="277"/>
                  </a:lnTo>
                  <a:lnTo>
                    <a:pt x="0" y="0"/>
                  </a:lnTo>
                  <a:lnTo>
                    <a:pt x="70" y="281"/>
                  </a:lnTo>
                  <a:lnTo>
                    <a:pt x="153" y="0"/>
                  </a:lnTo>
                  <a:lnTo>
                    <a:pt x="166" y="0"/>
                  </a:lnTo>
                  <a:lnTo>
                    <a:pt x="166" y="41"/>
                  </a:lnTo>
                  <a:lnTo>
                    <a:pt x="153" y="41"/>
                  </a:lnTo>
                  <a:lnTo>
                    <a:pt x="150" y="42"/>
                  </a:lnTo>
                  <a:lnTo>
                    <a:pt x="148" y="43"/>
                  </a:lnTo>
                  <a:lnTo>
                    <a:pt x="147" y="44"/>
                  </a:lnTo>
                  <a:lnTo>
                    <a:pt x="146" y="46"/>
                  </a:lnTo>
                  <a:lnTo>
                    <a:pt x="147" y="49"/>
                  </a:lnTo>
                  <a:lnTo>
                    <a:pt x="148" y="50"/>
                  </a:lnTo>
                  <a:lnTo>
                    <a:pt x="150" y="52"/>
                  </a:lnTo>
                  <a:lnTo>
                    <a:pt x="153" y="52"/>
                  </a:lnTo>
                  <a:lnTo>
                    <a:pt x="166" y="52"/>
                  </a:lnTo>
                  <a:lnTo>
                    <a:pt x="166" y="75"/>
                  </a:lnTo>
                  <a:lnTo>
                    <a:pt x="153" y="75"/>
                  </a:lnTo>
                  <a:lnTo>
                    <a:pt x="150" y="76"/>
                  </a:lnTo>
                  <a:lnTo>
                    <a:pt x="148" y="77"/>
                  </a:lnTo>
                  <a:lnTo>
                    <a:pt x="147" y="79"/>
                  </a:lnTo>
                  <a:lnTo>
                    <a:pt x="146" y="81"/>
                  </a:lnTo>
                  <a:lnTo>
                    <a:pt x="147" y="83"/>
                  </a:lnTo>
                  <a:lnTo>
                    <a:pt x="148" y="85"/>
                  </a:lnTo>
                  <a:lnTo>
                    <a:pt x="150" y="86"/>
                  </a:lnTo>
                  <a:lnTo>
                    <a:pt x="153" y="87"/>
                  </a:lnTo>
                  <a:lnTo>
                    <a:pt x="166" y="87"/>
                  </a:lnTo>
                  <a:lnTo>
                    <a:pt x="166" y="110"/>
                  </a:lnTo>
                  <a:lnTo>
                    <a:pt x="139" y="114"/>
                  </a:lnTo>
                  <a:lnTo>
                    <a:pt x="166" y="121"/>
                  </a:lnTo>
                  <a:lnTo>
                    <a:pt x="166" y="158"/>
                  </a:lnTo>
                  <a:lnTo>
                    <a:pt x="153" y="158"/>
                  </a:lnTo>
                  <a:lnTo>
                    <a:pt x="150" y="159"/>
                  </a:lnTo>
                  <a:lnTo>
                    <a:pt x="148" y="160"/>
                  </a:lnTo>
                  <a:lnTo>
                    <a:pt x="147" y="162"/>
                  </a:lnTo>
                  <a:lnTo>
                    <a:pt x="146" y="164"/>
                  </a:lnTo>
                  <a:lnTo>
                    <a:pt x="147" y="166"/>
                  </a:lnTo>
                  <a:lnTo>
                    <a:pt x="148" y="168"/>
                  </a:lnTo>
                  <a:lnTo>
                    <a:pt x="150" y="169"/>
                  </a:lnTo>
                  <a:lnTo>
                    <a:pt x="153" y="170"/>
                  </a:lnTo>
                  <a:lnTo>
                    <a:pt x="166" y="170"/>
                  </a:lnTo>
                  <a:lnTo>
                    <a:pt x="166" y="193"/>
                  </a:lnTo>
                  <a:lnTo>
                    <a:pt x="131" y="210"/>
                  </a:lnTo>
                  <a:lnTo>
                    <a:pt x="150" y="193"/>
                  </a:lnTo>
                  <a:lnTo>
                    <a:pt x="148" y="194"/>
                  </a:lnTo>
                  <a:lnTo>
                    <a:pt x="143" y="206"/>
                  </a:lnTo>
                  <a:lnTo>
                    <a:pt x="146" y="199"/>
                  </a:lnTo>
                  <a:lnTo>
                    <a:pt x="147" y="201"/>
                  </a:lnTo>
                  <a:lnTo>
                    <a:pt x="148" y="203"/>
                  </a:lnTo>
                  <a:lnTo>
                    <a:pt x="150" y="204"/>
                  </a:lnTo>
                  <a:lnTo>
                    <a:pt x="153" y="204"/>
                  </a:lnTo>
                  <a:lnTo>
                    <a:pt x="166" y="204"/>
                  </a:lnTo>
                  <a:lnTo>
                    <a:pt x="166" y="229"/>
                  </a:lnTo>
                  <a:lnTo>
                    <a:pt x="152" y="234"/>
                  </a:lnTo>
                  <a:lnTo>
                    <a:pt x="166" y="240"/>
                  </a:lnTo>
                  <a:lnTo>
                    <a:pt x="166" y="269"/>
                  </a:lnTo>
                  <a:lnTo>
                    <a:pt x="137"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atin typeface="+mn-lt"/>
              </a:endParaRPr>
            </a:p>
          </p:txBody>
        </p:sp>
      </p:grpSp>
      <p:sp>
        <p:nvSpPr>
          <p:cNvPr id="33819" name="Text Box 27"/>
          <p:cNvSpPr txBox="1">
            <a:spLocks noChangeArrowheads="1"/>
          </p:cNvSpPr>
          <p:nvPr/>
        </p:nvSpPr>
        <p:spPr bwMode="auto">
          <a:xfrm>
            <a:off x="4688992" y="425441"/>
            <a:ext cx="2719388" cy="457200"/>
          </a:xfrm>
          <a:prstGeom prst="rect">
            <a:avLst/>
          </a:prstGeom>
          <a:noFill/>
          <a:ln w="25400">
            <a:noFill/>
            <a:miter lim="800000"/>
            <a:headEnd/>
            <a:tailEnd/>
          </a:ln>
          <a:effectLst/>
        </p:spPr>
        <p:txBody>
          <a:bodyPr>
            <a:spAutoFit/>
          </a:bodyPr>
          <a:lstStyle/>
          <a:p>
            <a:pPr>
              <a:spcBef>
                <a:spcPct val="50000"/>
              </a:spcBef>
              <a:defRPr/>
            </a:pPr>
            <a:r>
              <a:rPr lang="en-US" sz="2400" b="1" dirty="0" err="1">
                <a:solidFill>
                  <a:schemeClr val="tx2"/>
                </a:solidFill>
                <a:effectLst>
                  <a:outerShdw blurRad="38100" dist="38100" dir="2700000" algn="tl">
                    <a:srgbClr val="C0C0C0"/>
                  </a:outerShdw>
                </a:effectLst>
                <a:latin typeface="+mn-lt"/>
              </a:rPr>
              <a:t>alidate</a:t>
            </a:r>
            <a:endParaRPr lang="en-US" sz="2400" b="1" dirty="0">
              <a:solidFill>
                <a:schemeClr val="tx2"/>
              </a:solidFill>
              <a:effectLst>
                <a:outerShdw blurRad="38100" dist="38100" dir="2700000" algn="tl">
                  <a:srgbClr val="C0C0C0"/>
                </a:outerShdw>
              </a:effectLst>
              <a:latin typeface="+mn-lt"/>
            </a:endParaRPr>
          </a:p>
        </p:txBody>
      </p:sp>
      <p:grpSp>
        <p:nvGrpSpPr>
          <p:cNvPr id="5145" name="Group 28"/>
          <p:cNvGrpSpPr>
            <a:grpSpLocks/>
          </p:cNvGrpSpPr>
          <p:nvPr/>
        </p:nvGrpSpPr>
        <p:grpSpPr bwMode="auto">
          <a:xfrm>
            <a:off x="3652838" y="60325"/>
            <a:ext cx="1117600" cy="1225551"/>
            <a:chOff x="-37" y="1738"/>
            <a:chExt cx="665" cy="696"/>
          </a:xfrm>
        </p:grpSpPr>
        <p:sp>
          <p:nvSpPr>
            <p:cNvPr id="5158" name="AutoShape 29"/>
            <p:cNvSpPr>
              <a:spLocks noChangeArrowheads="1"/>
            </p:cNvSpPr>
            <p:nvPr/>
          </p:nvSpPr>
          <p:spPr bwMode="auto">
            <a:xfrm>
              <a:off x="-37" y="1976"/>
              <a:ext cx="665" cy="458"/>
            </a:xfrm>
            <a:custGeom>
              <a:avLst/>
              <a:gdLst>
                <a:gd name="T0" fmla="*/ 543 w 21600"/>
                <a:gd name="T1" fmla="*/ 456 h 21600"/>
                <a:gd name="T2" fmla="*/ 333 w 21600"/>
                <a:gd name="T3" fmla="*/ 912 h 21600"/>
                <a:gd name="T4" fmla="*/ 122 w 21600"/>
                <a:gd name="T5" fmla="*/ 456 h 21600"/>
                <a:gd name="T6" fmla="*/ 333 w 21600"/>
                <a:gd name="T7" fmla="*/ 0 h 21600"/>
                <a:gd name="T8" fmla="*/ 0 60000 65536"/>
                <a:gd name="T9" fmla="*/ 0 60000 65536"/>
                <a:gd name="T10" fmla="*/ 0 60000 65536"/>
                <a:gd name="T11" fmla="*/ 0 60000 65536"/>
                <a:gd name="T12" fmla="*/ 5749 w 21600"/>
                <a:gd name="T13" fmla="*/ 5755 h 21600"/>
                <a:gd name="T14" fmla="*/ 15851 w 21600"/>
                <a:gd name="T15" fmla="*/ 15845 h 21600"/>
              </a:gdLst>
              <a:ahLst/>
              <a:cxnLst>
                <a:cxn ang="T8">
                  <a:pos x="T0" y="T1"/>
                </a:cxn>
                <a:cxn ang="T9">
                  <a:pos x="T2" y="T3"/>
                </a:cxn>
                <a:cxn ang="T10">
                  <a:pos x="T4" y="T5"/>
                </a:cxn>
                <a:cxn ang="T11">
                  <a:pos x="T6" y="T7"/>
                </a:cxn>
              </a:cxnLst>
              <a:rect l="T12" t="T13" r="T14" b="T15"/>
              <a:pathLst>
                <a:path w="21600" h="21600">
                  <a:moveTo>
                    <a:pt x="0" y="0"/>
                  </a:moveTo>
                  <a:lnTo>
                    <a:pt x="7893" y="21600"/>
                  </a:lnTo>
                  <a:lnTo>
                    <a:pt x="13707" y="21600"/>
                  </a:lnTo>
                  <a:lnTo>
                    <a:pt x="21600" y="0"/>
                  </a:lnTo>
                  <a:close/>
                </a:path>
              </a:pathLst>
            </a:custGeom>
            <a:gradFill rotWithShape="0">
              <a:gsLst>
                <a:gs pos="0">
                  <a:srgbClr val="33CC33"/>
                </a:gs>
                <a:gs pos="50000">
                  <a:srgbClr val="CCFF99"/>
                </a:gs>
                <a:gs pos="100000">
                  <a:srgbClr val="33CC33"/>
                </a:gs>
              </a:gsLst>
              <a:lin ang="5400000" scaled="1"/>
            </a:gradFill>
            <a:ln w="25400">
              <a:solidFill>
                <a:schemeClr val="tx1"/>
              </a:solidFill>
              <a:miter lim="800000"/>
              <a:headEnd/>
              <a:tailEnd/>
            </a:ln>
          </p:spPr>
          <p:txBody>
            <a:bodyPr anchor="ctr">
              <a:spAutoFit/>
            </a:bodyPr>
            <a:lstStyle/>
            <a:p>
              <a:endParaRPr lang="en-US">
                <a:latin typeface="+mn-lt"/>
              </a:endParaRPr>
            </a:p>
          </p:txBody>
        </p:sp>
        <p:sp>
          <p:nvSpPr>
            <p:cNvPr id="5159" name="AutoShape 30"/>
            <p:cNvSpPr>
              <a:spLocks noChangeArrowheads="1"/>
            </p:cNvSpPr>
            <p:nvPr/>
          </p:nvSpPr>
          <p:spPr bwMode="auto">
            <a:xfrm>
              <a:off x="73" y="1807"/>
              <a:ext cx="430" cy="552"/>
            </a:xfrm>
            <a:custGeom>
              <a:avLst/>
              <a:gdLst>
                <a:gd name="T0" fmla="*/ 334 w 21600"/>
                <a:gd name="T1" fmla="*/ 334 h 21600"/>
                <a:gd name="T2" fmla="*/ 215 w 21600"/>
                <a:gd name="T3" fmla="*/ 667 h 21600"/>
                <a:gd name="T4" fmla="*/ 96 w 21600"/>
                <a:gd name="T5" fmla="*/ 334 h 21600"/>
                <a:gd name="T6" fmla="*/ 215 w 21600"/>
                <a:gd name="T7" fmla="*/ 0 h 21600"/>
                <a:gd name="T8" fmla="*/ 0 60000 65536"/>
                <a:gd name="T9" fmla="*/ 0 60000 65536"/>
                <a:gd name="T10" fmla="*/ 0 60000 65536"/>
                <a:gd name="T11" fmla="*/ 0 60000 65536"/>
                <a:gd name="T12" fmla="*/ 6580 w 21600"/>
                <a:gd name="T13" fmla="*/ 6606 h 21600"/>
                <a:gd name="T14" fmla="*/ 15020 w 21600"/>
                <a:gd name="T15" fmla="*/ 14994 h 21600"/>
              </a:gdLst>
              <a:ahLst/>
              <a:cxnLst>
                <a:cxn ang="T8">
                  <a:pos x="T0" y="T1"/>
                </a:cxn>
                <a:cxn ang="T9">
                  <a:pos x="T2" y="T3"/>
                </a:cxn>
                <a:cxn ang="T10">
                  <a:pos x="T4" y="T5"/>
                </a:cxn>
                <a:cxn ang="T11">
                  <a:pos x="T6" y="T7"/>
                </a:cxn>
              </a:cxnLst>
              <a:rect l="T12" t="T13" r="T14" b="T15"/>
              <a:pathLst>
                <a:path w="21600" h="21600">
                  <a:moveTo>
                    <a:pt x="0" y="0"/>
                  </a:moveTo>
                  <a:lnTo>
                    <a:pt x="9610" y="21600"/>
                  </a:lnTo>
                  <a:lnTo>
                    <a:pt x="11990" y="21600"/>
                  </a:lnTo>
                  <a:lnTo>
                    <a:pt x="21600" y="0"/>
                  </a:lnTo>
                  <a:close/>
                </a:path>
              </a:pathLst>
            </a:custGeom>
            <a:solidFill>
              <a:schemeClr val="accent2"/>
            </a:solidFill>
            <a:ln w="25400">
              <a:solidFill>
                <a:schemeClr val="accent2"/>
              </a:solidFill>
              <a:miter lim="800000"/>
              <a:headEnd/>
              <a:tailEnd/>
            </a:ln>
          </p:spPr>
          <p:txBody>
            <a:bodyPr anchor="ctr">
              <a:spAutoFit/>
            </a:bodyPr>
            <a:lstStyle/>
            <a:p>
              <a:endParaRPr lang="en-US">
                <a:latin typeface="+mn-lt"/>
              </a:endParaRPr>
            </a:p>
          </p:txBody>
        </p:sp>
        <p:pic>
          <p:nvPicPr>
            <p:cNvPr id="5160" name="Picture 31" descr="j0185006"/>
            <p:cNvPicPr>
              <a:picLocks noChangeAspect="1" noChangeArrowheads="1"/>
            </p:cNvPicPr>
            <p:nvPr/>
          </p:nvPicPr>
          <p:blipFill>
            <a:blip r:embed="rId7" cstate="print">
              <a:lum bright="-6000"/>
              <a:extLst>
                <a:ext uri="{28A0092B-C50C-407E-A947-70E740481C1C}">
                  <a14:useLocalDpi xmlns:a14="http://schemas.microsoft.com/office/drawing/2010/main" val="0"/>
                </a:ext>
              </a:extLst>
            </a:blip>
            <a:srcRect l="34122" r="30159" b="67139"/>
            <a:stretch>
              <a:fillRect/>
            </a:stretch>
          </p:blipFill>
          <p:spPr bwMode="auto">
            <a:xfrm>
              <a:off x="126" y="1746"/>
              <a:ext cx="308" cy="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61" name="Freeform 32"/>
            <p:cNvSpPr>
              <a:spLocks/>
            </p:cNvSpPr>
            <p:nvPr/>
          </p:nvSpPr>
          <p:spPr bwMode="auto">
            <a:xfrm>
              <a:off x="48" y="1738"/>
              <a:ext cx="431" cy="216"/>
            </a:xfrm>
            <a:custGeom>
              <a:avLst/>
              <a:gdLst>
                <a:gd name="T0" fmla="*/ 79 w 431"/>
                <a:gd name="T1" fmla="*/ 28 h 556"/>
                <a:gd name="T2" fmla="*/ 98 w 431"/>
                <a:gd name="T3" fmla="*/ 90 h 556"/>
                <a:gd name="T4" fmla="*/ 117 w 431"/>
                <a:gd name="T5" fmla="*/ 225 h 556"/>
                <a:gd name="T6" fmla="*/ 170 w 431"/>
                <a:gd name="T7" fmla="*/ 383 h 556"/>
                <a:gd name="T8" fmla="*/ 227 w 431"/>
                <a:gd name="T9" fmla="*/ 474 h 556"/>
                <a:gd name="T10" fmla="*/ 275 w 431"/>
                <a:gd name="T11" fmla="*/ 426 h 556"/>
                <a:gd name="T12" fmla="*/ 323 w 431"/>
                <a:gd name="T13" fmla="*/ 316 h 556"/>
                <a:gd name="T14" fmla="*/ 323 w 431"/>
                <a:gd name="T15" fmla="*/ 297 h 556"/>
                <a:gd name="T16" fmla="*/ 343 w 431"/>
                <a:gd name="T17" fmla="*/ 225 h 556"/>
                <a:gd name="T18" fmla="*/ 367 w 431"/>
                <a:gd name="T19" fmla="*/ 129 h 556"/>
                <a:gd name="T20" fmla="*/ 391 w 431"/>
                <a:gd name="T21" fmla="*/ 33 h 556"/>
                <a:gd name="T22" fmla="*/ 419 w 431"/>
                <a:gd name="T23" fmla="*/ 134 h 556"/>
                <a:gd name="T24" fmla="*/ 405 w 431"/>
                <a:gd name="T25" fmla="*/ 244 h 556"/>
                <a:gd name="T26" fmla="*/ 357 w 431"/>
                <a:gd name="T27" fmla="*/ 393 h 556"/>
                <a:gd name="T28" fmla="*/ 319 w 431"/>
                <a:gd name="T29" fmla="*/ 489 h 556"/>
                <a:gd name="T30" fmla="*/ 309 w 431"/>
                <a:gd name="T31" fmla="*/ 513 h 556"/>
                <a:gd name="T32" fmla="*/ 237 w 431"/>
                <a:gd name="T33" fmla="*/ 556 h 556"/>
                <a:gd name="T34" fmla="*/ 131 w 431"/>
                <a:gd name="T35" fmla="*/ 470 h 556"/>
                <a:gd name="T36" fmla="*/ 88 w 431"/>
                <a:gd name="T37" fmla="*/ 388 h 556"/>
                <a:gd name="T38" fmla="*/ 69 w 431"/>
                <a:gd name="T39" fmla="*/ 321 h 556"/>
                <a:gd name="T40" fmla="*/ 50 w 431"/>
                <a:gd name="T41" fmla="*/ 239 h 556"/>
                <a:gd name="T42" fmla="*/ 21 w 431"/>
                <a:gd name="T43" fmla="*/ 124 h 556"/>
                <a:gd name="T44" fmla="*/ 79 w 431"/>
                <a:gd name="T45" fmla="*/ 28 h 55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31"/>
                <a:gd name="T70" fmla="*/ 0 h 556"/>
                <a:gd name="T71" fmla="*/ 431 w 431"/>
                <a:gd name="T72" fmla="*/ 556 h 55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31" h="556">
                  <a:moveTo>
                    <a:pt x="79" y="28"/>
                  </a:moveTo>
                  <a:cubicBezTo>
                    <a:pt x="82" y="57"/>
                    <a:pt x="82" y="68"/>
                    <a:pt x="98" y="90"/>
                  </a:cubicBezTo>
                  <a:cubicBezTo>
                    <a:pt x="113" y="134"/>
                    <a:pt x="105" y="180"/>
                    <a:pt x="117" y="225"/>
                  </a:cubicBezTo>
                  <a:cubicBezTo>
                    <a:pt x="123" y="275"/>
                    <a:pt x="139" y="340"/>
                    <a:pt x="170" y="383"/>
                  </a:cubicBezTo>
                  <a:cubicBezTo>
                    <a:pt x="182" y="420"/>
                    <a:pt x="214" y="428"/>
                    <a:pt x="227" y="474"/>
                  </a:cubicBezTo>
                  <a:cubicBezTo>
                    <a:pt x="254" y="467"/>
                    <a:pt x="251" y="440"/>
                    <a:pt x="275" y="426"/>
                  </a:cubicBezTo>
                  <a:cubicBezTo>
                    <a:pt x="299" y="386"/>
                    <a:pt x="313" y="360"/>
                    <a:pt x="323" y="316"/>
                  </a:cubicBezTo>
                  <a:cubicBezTo>
                    <a:pt x="331" y="294"/>
                    <a:pt x="320" y="312"/>
                    <a:pt x="323" y="297"/>
                  </a:cubicBezTo>
                  <a:cubicBezTo>
                    <a:pt x="326" y="282"/>
                    <a:pt x="336" y="253"/>
                    <a:pt x="343" y="225"/>
                  </a:cubicBezTo>
                  <a:cubicBezTo>
                    <a:pt x="338" y="163"/>
                    <a:pt x="358" y="256"/>
                    <a:pt x="367" y="129"/>
                  </a:cubicBezTo>
                  <a:cubicBezTo>
                    <a:pt x="369" y="97"/>
                    <a:pt x="383" y="64"/>
                    <a:pt x="391" y="33"/>
                  </a:cubicBezTo>
                  <a:cubicBezTo>
                    <a:pt x="431" y="47"/>
                    <a:pt x="422" y="100"/>
                    <a:pt x="419" y="134"/>
                  </a:cubicBezTo>
                  <a:cubicBezTo>
                    <a:pt x="416" y="169"/>
                    <a:pt x="417" y="211"/>
                    <a:pt x="405" y="244"/>
                  </a:cubicBezTo>
                  <a:cubicBezTo>
                    <a:pt x="393" y="313"/>
                    <a:pt x="400" y="316"/>
                    <a:pt x="357" y="393"/>
                  </a:cubicBezTo>
                  <a:cubicBezTo>
                    <a:pt x="346" y="436"/>
                    <a:pt x="343" y="459"/>
                    <a:pt x="319" y="489"/>
                  </a:cubicBezTo>
                  <a:cubicBezTo>
                    <a:pt x="266" y="537"/>
                    <a:pt x="312" y="509"/>
                    <a:pt x="309" y="513"/>
                  </a:cubicBezTo>
                  <a:cubicBezTo>
                    <a:pt x="294" y="534"/>
                    <a:pt x="257" y="541"/>
                    <a:pt x="237" y="556"/>
                  </a:cubicBezTo>
                  <a:cubicBezTo>
                    <a:pt x="199" y="546"/>
                    <a:pt x="149" y="504"/>
                    <a:pt x="131" y="470"/>
                  </a:cubicBezTo>
                  <a:cubicBezTo>
                    <a:pt x="124" y="439"/>
                    <a:pt x="98" y="418"/>
                    <a:pt x="88" y="388"/>
                  </a:cubicBezTo>
                  <a:cubicBezTo>
                    <a:pt x="84" y="376"/>
                    <a:pt x="80" y="329"/>
                    <a:pt x="69" y="321"/>
                  </a:cubicBezTo>
                  <a:cubicBezTo>
                    <a:pt x="45" y="276"/>
                    <a:pt x="58" y="291"/>
                    <a:pt x="50" y="239"/>
                  </a:cubicBezTo>
                  <a:cubicBezTo>
                    <a:pt x="44" y="200"/>
                    <a:pt x="31" y="162"/>
                    <a:pt x="21" y="124"/>
                  </a:cubicBezTo>
                  <a:cubicBezTo>
                    <a:pt x="26" y="17"/>
                    <a:pt x="0" y="0"/>
                    <a:pt x="79" y="28"/>
                  </a:cubicBezTo>
                  <a:close/>
                </a:path>
              </a:pathLst>
            </a:custGeom>
            <a:solidFill>
              <a:schemeClr val="accent2"/>
            </a:solidFill>
            <a:ln w="25400">
              <a:solidFill>
                <a:schemeClr val="accent2"/>
              </a:solidFill>
              <a:round/>
              <a:headEnd/>
              <a:tailEnd/>
            </a:ln>
          </p:spPr>
          <p:txBody>
            <a:bodyPr>
              <a:spAutoFit/>
            </a:bodyPr>
            <a:lstStyle/>
            <a:p>
              <a:endParaRPr lang="en-US">
                <a:latin typeface="+mn-lt"/>
              </a:endParaRPr>
            </a:p>
          </p:txBody>
        </p:sp>
      </p:grpSp>
      <p:grpSp>
        <p:nvGrpSpPr>
          <p:cNvPr id="5146" name="Group 33"/>
          <p:cNvGrpSpPr>
            <a:grpSpLocks/>
          </p:cNvGrpSpPr>
          <p:nvPr/>
        </p:nvGrpSpPr>
        <p:grpSpPr bwMode="auto">
          <a:xfrm>
            <a:off x="3473450" y="2819399"/>
            <a:ext cx="1700213" cy="1362075"/>
            <a:chOff x="2188" y="1776"/>
            <a:chExt cx="1071" cy="858"/>
          </a:xfrm>
        </p:grpSpPr>
        <p:grpSp>
          <p:nvGrpSpPr>
            <p:cNvPr id="5153" name="Group 34"/>
            <p:cNvGrpSpPr>
              <a:grpSpLocks/>
            </p:cNvGrpSpPr>
            <p:nvPr/>
          </p:nvGrpSpPr>
          <p:grpSpPr bwMode="auto">
            <a:xfrm>
              <a:off x="2188" y="1776"/>
              <a:ext cx="755" cy="778"/>
              <a:chOff x="2188" y="1776"/>
              <a:chExt cx="755" cy="778"/>
            </a:xfrm>
          </p:grpSpPr>
          <p:sp>
            <p:nvSpPr>
              <p:cNvPr id="5155" name="AutoShape 35"/>
              <p:cNvSpPr>
                <a:spLocks noChangeArrowheads="1"/>
              </p:cNvSpPr>
              <p:nvPr/>
            </p:nvSpPr>
            <p:spPr bwMode="auto">
              <a:xfrm>
                <a:off x="2188" y="2045"/>
                <a:ext cx="755" cy="410"/>
              </a:xfrm>
              <a:custGeom>
                <a:avLst/>
                <a:gdLst>
                  <a:gd name="T0" fmla="*/ 609 w 21600"/>
                  <a:gd name="T1" fmla="*/ 441 h 21600"/>
                  <a:gd name="T2" fmla="*/ 378 w 21600"/>
                  <a:gd name="T3" fmla="*/ 882 h 21600"/>
                  <a:gd name="T4" fmla="*/ 146 w 21600"/>
                  <a:gd name="T5" fmla="*/ 441 h 21600"/>
                  <a:gd name="T6" fmla="*/ 378 w 21600"/>
                  <a:gd name="T7" fmla="*/ 0 h 21600"/>
                  <a:gd name="T8" fmla="*/ 0 60000 65536"/>
                  <a:gd name="T9" fmla="*/ 0 60000 65536"/>
                  <a:gd name="T10" fmla="*/ 0 60000 65536"/>
                  <a:gd name="T11" fmla="*/ 0 60000 65536"/>
                  <a:gd name="T12" fmla="*/ 5979 w 21600"/>
                  <a:gd name="T13" fmla="*/ 6000 h 21600"/>
                  <a:gd name="T14" fmla="*/ 15621 w 21600"/>
                  <a:gd name="T15" fmla="*/ 15600 h 21600"/>
                </a:gdLst>
                <a:ahLst/>
                <a:cxnLst>
                  <a:cxn ang="T8">
                    <a:pos x="T0" y="T1"/>
                  </a:cxn>
                  <a:cxn ang="T9">
                    <a:pos x="T2" y="T3"/>
                  </a:cxn>
                  <a:cxn ang="T10">
                    <a:pos x="T4" y="T5"/>
                  </a:cxn>
                  <a:cxn ang="T11">
                    <a:pos x="T6" y="T7"/>
                  </a:cxn>
                </a:cxnLst>
                <a:rect l="T12" t="T13" r="T14" b="T15"/>
                <a:pathLst>
                  <a:path w="21600" h="21600">
                    <a:moveTo>
                      <a:pt x="0" y="0"/>
                    </a:moveTo>
                    <a:lnTo>
                      <a:pt x="8380" y="21600"/>
                    </a:lnTo>
                    <a:lnTo>
                      <a:pt x="13220" y="21600"/>
                    </a:lnTo>
                    <a:lnTo>
                      <a:pt x="21600" y="0"/>
                    </a:lnTo>
                    <a:close/>
                  </a:path>
                </a:pathLst>
              </a:custGeom>
              <a:gradFill rotWithShape="0">
                <a:gsLst>
                  <a:gs pos="0">
                    <a:srgbClr val="800000"/>
                  </a:gs>
                  <a:gs pos="50000">
                    <a:srgbClr val="CC3399"/>
                  </a:gs>
                  <a:gs pos="100000">
                    <a:srgbClr val="800000"/>
                  </a:gs>
                </a:gsLst>
                <a:lin ang="5400000" scaled="1"/>
              </a:gradFill>
              <a:ln w="57150">
                <a:solidFill>
                  <a:schemeClr val="tx1"/>
                </a:solidFill>
                <a:miter lim="800000"/>
                <a:headEnd/>
                <a:tailEnd/>
              </a:ln>
            </p:spPr>
            <p:txBody>
              <a:bodyPr anchor="ctr">
                <a:spAutoFit/>
              </a:bodyPr>
              <a:lstStyle/>
              <a:p>
                <a:endParaRPr lang="en-US">
                  <a:latin typeface="+mn-lt"/>
                </a:endParaRPr>
              </a:p>
            </p:txBody>
          </p:sp>
          <p:sp>
            <p:nvSpPr>
              <p:cNvPr id="5156" name="AutoShape 36"/>
              <p:cNvSpPr>
                <a:spLocks noChangeArrowheads="1"/>
              </p:cNvSpPr>
              <p:nvPr/>
            </p:nvSpPr>
            <p:spPr bwMode="auto">
              <a:xfrm>
                <a:off x="2333" y="1893"/>
                <a:ext cx="461" cy="469"/>
              </a:xfrm>
              <a:custGeom>
                <a:avLst/>
                <a:gdLst>
                  <a:gd name="T0" fmla="*/ 358 w 21600"/>
                  <a:gd name="T1" fmla="*/ 323 h 21600"/>
                  <a:gd name="T2" fmla="*/ 231 w 21600"/>
                  <a:gd name="T3" fmla="*/ 645 h 21600"/>
                  <a:gd name="T4" fmla="*/ 103 w 21600"/>
                  <a:gd name="T5" fmla="*/ 323 h 21600"/>
                  <a:gd name="T6" fmla="*/ 231 w 21600"/>
                  <a:gd name="T7" fmla="*/ 0 h 21600"/>
                  <a:gd name="T8" fmla="*/ 0 60000 65536"/>
                  <a:gd name="T9" fmla="*/ 0 60000 65536"/>
                  <a:gd name="T10" fmla="*/ 0 60000 65536"/>
                  <a:gd name="T11" fmla="*/ 0 60000 65536"/>
                  <a:gd name="T12" fmla="*/ 6607 w 21600"/>
                  <a:gd name="T13" fmla="*/ 6597 h 21600"/>
                  <a:gd name="T14" fmla="*/ 14993 w 21600"/>
                  <a:gd name="T15" fmla="*/ 15003 h 21600"/>
                </a:gdLst>
                <a:ahLst/>
                <a:cxnLst>
                  <a:cxn ang="T8">
                    <a:pos x="T0" y="T1"/>
                  </a:cxn>
                  <a:cxn ang="T9">
                    <a:pos x="T2" y="T3"/>
                  </a:cxn>
                  <a:cxn ang="T10">
                    <a:pos x="T4" y="T5"/>
                  </a:cxn>
                  <a:cxn ang="T11">
                    <a:pos x="T6" y="T7"/>
                  </a:cxn>
                </a:cxnLst>
                <a:rect l="T12" t="T13" r="T14" b="T15"/>
                <a:pathLst>
                  <a:path w="21600" h="21600">
                    <a:moveTo>
                      <a:pt x="0" y="0"/>
                    </a:moveTo>
                    <a:lnTo>
                      <a:pt x="9610" y="21600"/>
                    </a:lnTo>
                    <a:lnTo>
                      <a:pt x="11990" y="21600"/>
                    </a:lnTo>
                    <a:lnTo>
                      <a:pt x="21600" y="0"/>
                    </a:lnTo>
                    <a:close/>
                  </a:path>
                </a:pathLst>
              </a:custGeom>
              <a:solidFill>
                <a:schemeClr val="tx2"/>
              </a:solidFill>
              <a:ln w="25400">
                <a:solidFill>
                  <a:schemeClr val="tx1"/>
                </a:solidFill>
                <a:miter lim="800000"/>
                <a:headEnd/>
                <a:tailEnd/>
              </a:ln>
            </p:spPr>
            <p:txBody>
              <a:bodyPr anchor="ctr">
                <a:spAutoFit/>
              </a:bodyPr>
              <a:lstStyle/>
              <a:p>
                <a:endParaRPr lang="en-US">
                  <a:latin typeface="+mn-lt"/>
                </a:endParaRPr>
              </a:p>
            </p:txBody>
          </p:sp>
          <p:sp>
            <p:nvSpPr>
              <p:cNvPr id="5157" name="Freeform 37"/>
              <p:cNvSpPr>
                <a:spLocks/>
              </p:cNvSpPr>
              <p:nvPr/>
            </p:nvSpPr>
            <p:spPr bwMode="auto">
              <a:xfrm>
                <a:off x="2463" y="1776"/>
                <a:ext cx="186" cy="778"/>
              </a:xfrm>
              <a:custGeom>
                <a:avLst/>
                <a:gdLst>
                  <a:gd name="T0" fmla="*/ 153 w 186"/>
                  <a:gd name="T1" fmla="*/ 331 h 778"/>
                  <a:gd name="T2" fmla="*/ 168 w 186"/>
                  <a:gd name="T3" fmla="*/ 334 h 778"/>
                  <a:gd name="T4" fmla="*/ 164 w 186"/>
                  <a:gd name="T5" fmla="*/ 343 h 778"/>
                  <a:gd name="T6" fmla="*/ 186 w 186"/>
                  <a:gd name="T7" fmla="*/ 347 h 778"/>
                  <a:gd name="T8" fmla="*/ 166 w 186"/>
                  <a:gd name="T9" fmla="*/ 376 h 778"/>
                  <a:gd name="T10" fmla="*/ 166 w 186"/>
                  <a:gd name="T11" fmla="*/ 386 h 778"/>
                  <a:gd name="T12" fmla="*/ 186 w 186"/>
                  <a:gd name="T13" fmla="*/ 419 h 778"/>
                  <a:gd name="T14" fmla="*/ 171 w 186"/>
                  <a:gd name="T15" fmla="*/ 474 h 778"/>
                  <a:gd name="T16" fmla="*/ 164 w 186"/>
                  <a:gd name="T17" fmla="*/ 482 h 778"/>
                  <a:gd name="T18" fmla="*/ 171 w 186"/>
                  <a:gd name="T19" fmla="*/ 489 h 778"/>
                  <a:gd name="T20" fmla="*/ 168 w 186"/>
                  <a:gd name="T21" fmla="*/ 517 h 778"/>
                  <a:gd name="T22" fmla="*/ 164 w 186"/>
                  <a:gd name="T23" fmla="*/ 526 h 778"/>
                  <a:gd name="T24" fmla="*/ 186 w 186"/>
                  <a:gd name="T25" fmla="*/ 530 h 778"/>
                  <a:gd name="T26" fmla="*/ 186 w 186"/>
                  <a:gd name="T27" fmla="*/ 602 h 778"/>
                  <a:gd name="T28" fmla="*/ 164 w 186"/>
                  <a:gd name="T29" fmla="*/ 606 h 778"/>
                  <a:gd name="T30" fmla="*/ 168 w 186"/>
                  <a:gd name="T31" fmla="*/ 615 h 778"/>
                  <a:gd name="T32" fmla="*/ 171 w 186"/>
                  <a:gd name="T33" fmla="*/ 640 h 778"/>
                  <a:gd name="T34" fmla="*/ 164 w 186"/>
                  <a:gd name="T35" fmla="*/ 646 h 778"/>
                  <a:gd name="T36" fmla="*/ 171 w 186"/>
                  <a:gd name="T37" fmla="*/ 653 h 778"/>
                  <a:gd name="T38" fmla="*/ 186 w 186"/>
                  <a:gd name="T39" fmla="*/ 719 h 778"/>
                  <a:gd name="T40" fmla="*/ 166 w 186"/>
                  <a:gd name="T41" fmla="*/ 750 h 778"/>
                  <a:gd name="T42" fmla="*/ 166 w 186"/>
                  <a:gd name="T43" fmla="*/ 760 h 778"/>
                  <a:gd name="T44" fmla="*/ 186 w 186"/>
                  <a:gd name="T45" fmla="*/ 778 h 778"/>
                  <a:gd name="T46" fmla="*/ 16 w 186"/>
                  <a:gd name="T47" fmla="*/ 460 h 778"/>
                  <a:gd name="T48" fmla="*/ 24 w 186"/>
                  <a:gd name="T49" fmla="*/ 488 h 778"/>
                  <a:gd name="T50" fmla="*/ 39 w 186"/>
                  <a:gd name="T51" fmla="*/ 509 h 778"/>
                  <a:gd name="T52" fmla="*/ 60 w 186"/>
                  <a:gd name="T53" fmla="*/ 522 h 778"/>
                  <a:gd name="T54" fmla="*/ 85 w 186"/>
                  <a:gd name="T55" fmla="*/ 525 h 778"/>
                  <a:gd name="T56" fmla="*/ 108 w 186"/>
                  <a:gd name="T57" fmla="*/ 516 h 778"/>
                  <a:gd name="T58" fmla="*/ 127 w 186"/>
                  <a:gd name="T59" fmla="*/ 499 h 778"/>
                  <a:gd name="T60" fmla="*/ 138 w 186"/>
                  <a:gd name="T61" fmla="*/ 474 h 778"/>
                  <a:gd name="T62" fmla="*/ 140 w 186"/>
                  <a:gd name="T63" fmla="*/ 446 h 778"/>
                  <a:gd name="T64" fmla="*/ 133 w 186"/>
                  <a:gd name="T65" fmla="*/ 419 h 778"/>
                  <a:gd name="T66" fmla="*/ 118 w 186"/>
                  <a:gd name="T67" fmla="*/ 397 h 778"/>
                  <a:gd name="T68" fmla="*/ 97 w 186"/>
                  <a:gd name="T69" fmla="*/ 384 h 778"/>
                  <a:gd name="T70" fmla="*/ 72 w 186"/>
                  <a:gd name="T71" fmla="*/ 381 h 778"/>
                  <a:gd name="T72" fmla="*/ 49 w 186"/>
                  <a:gd name="T73" fmla="*/ 390 h 778"/>
                  <a:gd name="T74" fmla="*/ 30 w 186"/>
                  <a:gd name="T75" fmla="*/ 407 h 778"/>
                  <a:gd name="T76" fmla="*/ 19 w 186"/>
                  <a:gd name="T77" fmla="*/ 432 h 778"/>
                  <a:gd name="T78" fmla="*/ 0 w 186"/>
                  <a:gd name="T79" fmla="*/ 453 h 778"/>
                  <a:gd name="T80" fmla="*/ 51 w 186"/>
                  <a:gd name="T81" fmla="*/ 298 h 778"/>
                  <a:gd name="T82" fmla="*/ 79 w 186"/>
                  <a:gd name="T83" fmla="*/ 340 h 778"/>
                  <a:gd name="T84" fmla="*/ 171 w 186"/>
                  <a:gd name="T85" fmla="*/ 49 h 778"/>
                  <a:gd name="T86" fmla="*/ 164 w 186"/>
                  <a:gd name="T87" fmla="*/ 56 h 778"/>
                  <a:gd name="T88" fmla="*/ 171 w 186"/>
                  <a:gd name="T89" fmla="*/ 63 h 778"/>
                  <a:gd name="T90" fmla="*/ 168 w 186"/>
                  <a:gd name="T91" fmla="*/ 92 h 778"/>
                  <a:gd name="T92" fmla="*/ 164 w 186"/>
                  <a:gd name="T93" fmla="*/ 101 h 778"/>
                  <a:gd name="T94" fmla="*/ 186 w 186"/>
                  <a:gd name="T95" fmla="*/ 105 h 778"/>
                  <a:gd name="T96" fmla="*/ 186 w 186"/>
                  <a:gd name="T97" fmla="*/ 191 h 778"/>
                  <a:gd name="T98" fmla="*/ 164 w 186"/>
                  <a:gd name="T99" fmla="*/ 195 h 778"/>
                  <a:gd name="T100" fmla="*/ 168 w 186"/>
                  <a:gd name="T101" fmla="*/ 204 h 778"/>
                  <a:gd name="T102" fmla="*/ 157 w 186"/>
                  <a:gd name="T103" fmla="*/ 240 h 778"/>
                  <a:gd name="T104" fmla="*/ 164 w 186"/>
                  <a:gd name="T105" fmla="*/ 240 h 778"/>
                  <a:gd name="T106" fmla="*/ 171 w 186"/>
                  <a:gd name="T107" fmla="*/ 247 h 778"/>
                  <a:gd name="T108" fmla="*/ 186 w 186"/>
                  <a:gd name="T109" fmla="*/ 290 h 77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
                  <a:gd name="T166" fmla="*/ 0 h 778"/>
                  <a:gd name="T167" fmla="*/ 186 w 186"/>
                  <a:gd name="T168" fmla="*/ 778 h 77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 h="778">
                    <a:moveTo>
                      <a:pt x="153" y="331"/>
                    </a:moveTo>
                    <a:lnTo>
                      <a:pt x="104" y="298"/>
                    </a:lnTo>
                    <a:lnTo>
                      <a:pt x="94" y="334"/>
                    </a:lnTo>
                    <a:lnTo>
                      <a:pt x="153" y="331"/>
                    </a:lnTo>
                    <a:lnTo>
                      <a:pt x="186" y="325"/>
                    </a:lnTo>
                    <a:lnTo>
                      <a:pt x="186" y="333"/>
                    </a:lnTo>
                    <a:lnTo>
                      <a:pt x="171" y="333"/>
                    </a:lnTo>
                    <a:lnTo>
                      <a:pt x="168" y="334"/>
                    </a:lnTo>
                    <a:lnTo>
                      <a:pt x="166" y="335"/>
                    </a:lnTo>
                    <a:lnTo>
                      <a:pt x="164" y="337"/>
                    </a:lnTo>
                    <a:lnTo>
                      <a:pt x="164" y="340"/>
                    </a:lnTo>
                    <a:lnTo>
                      <a:pt x="164" y="343"/>
                    </a:lnTo>
                    <a:lnTo>
                      <a:pt x="166" y="345"/>
                    </a:lnTo>
                    <a:lnTo>
                      <a:pt x="168" y="346"/>
                    </a:lnTo>
                    <a:lnTo>
                      <a:pt x="171" y="347"/>
                    </a:lnTo>
                    <a:lnTo>
                      <a:pt x="186" y="347"/>
                    </a:lnTo>
                    <a:lnTo>
                      <a:pt x="186" y="375"/>
                    </a:lnTo>
                    <a:lnTo>
                      <a:pt x="153" y="388"/>
                    </a:lnTo>
                    <a:lnTo>
                      <a:pt x="168" y="375"/>
                    </a:lnTo>
                    <a:lnTo>
                      <a:pt x="166" y="376"/>
                    </a:lnTo>
                    <a:lnTo>
                      <a:pt x="164" y="379"/>
                    </a:lnTo>
                    <a:lnTo>
                      <a:pt x="164" y="381"/>
                    </a:lnTo>
                    <a:lnTo>
                      <a:pt x="164" y="384"/>
                    </a:lnTo>
                    <a:lnTo>
                      <a:pt x="166" y="386"/>
                    </a:lnTo>
                    <a:lnTo>
                      <a:pt x="168" y="388"/>
                    </a:lnTo>
                    <a:lnTo>
                      <a:pt x="171" y="388"/>
                    </a:lnTo>
                    <a:lnTo>
                      <a:pt x="186" y="388"/>
                    </a:lnTo>
                    <a:lnTo>
                      <a:pt x="186" y="419"/>
                    </a:lnTo>
                    <a:lnTo>
                      <a:pt x="165" y="420"/>
                    </a:lnTo>
                    <a:lnTo>
                      <a:pt x="186" y="432"/>
                    </a:lnTo>
                    <a:lnTo>
                      <a:pt x="186" y="474"/>
                    </a:lnTo>
                    <a:lnTo>
                      <a:pt x="171" y="474"/>
                    </a:lnTo>
                    <a:lnTo>
                      <a:pt x="168" y="475"/>
                    </a:lnTo>
                    <a:lnTo>
                      <a:pt x="166" y="477"/>
                    </a:lnTo>
                    <a:lnTo>
                      <a:pt x="164" y="479"/>
                    </a:lnTo>
                    <a:lnTo>
                      <a:pt x="164" y="482"/>
                    </a:lnTo>
                    <a:lnTo>
                      <a:pt x="164" y="485"/>
                    </a:lnTo>
                    <a:lnTo>
                      <a:pt x="166" y="487"/>
                    </a:lnTo>
                    <a:lnTo>
                      <a:pt x="168" y="488"/>
                    </a:lnTo>
                    <a:lnTo>
                      <a:pt x="171" y="489"/>
                    </a:lnTo>
                    <a:lnTo>
                      <a:pt x="186" y="489"/>
                    </a:lnTo>
                    <a:lnTo>
                      <a:pt x="186" y="516"/>
                    </a:lnTo>
                    <a:lnTo>
                      <a:pt x="171" y="516"/>
                    </a:lnTo>
                    <a:lnTo>
                      <a:pt x="168" y="517"/>
                    </a:lnTo>
                    <a:lnTo>
                      <a:pt x="166" y="519"/>
                    </a:lnTo>
                    <a:lnTo>
                      <a:pt x="164" y="521"/>
                    </a:lnTo>
                    <a:lnTo>
                      <a:pt x="164" y="523"/>
                    </a:lnTo>
                    <a:lnTo>
                      <a:pt x="164" y="526"/>
                    </a:lnTo>
                    <a:lnTo>
                      <a:pt x="166" y="528"/>
                    </a:lnTo>
                    <a:lnTo>
                      <a:pt x="168" y="530"/>
                    </a:lnTo>
                    <a:lnTo>
                      <a:pt x="171" y="530"/>
                    </a:lnTo>
                    <a:lnTo>
                      <a:pt x="186" y="530"/>
                    </a:lnTo>
                    <a:lnTo>
                      <a:pt x="186" y="562"/>
                    </a:lnTo>
                    <a:lnTo>
                      <a:pt x="170" y="568"/>
                    </a:lnTo>
                    <a:lnTo>
                      <a:pt x="186" y="575"/>
                    </a:lnTo>
                    <a:lnTo>
                      <a:pt x="186" y="602"/>
                    </a:lnTo>
                    <a:lnTo>
                      <a:pt x="171" y="602"/>
                    </a:lnTo>
                    <a:lnTo>
                      <a:pt x="168" y="602"/>
                    </a:lnTo>
                    <a:lnTo>
                      <a:pt x="166" y="604"/>
                    </a:lnTo>
                    <a:lnTo>
                      <a:pt x="164" y="606"/>
                    </a:lnTo>
                    <a:lnTo>
                      <a:pt x="164" y="609"/>
                    </a:lnTo>
                    <a:lnTo>
                      <a:pt x="164" y="612"/>
                    </a:lnTo>
                    <a:lnTo>
                      <a:pt x="166" y="614"/>
                    </a:lnTo>
                    <a:lnTo>
                      <a:pt x="168" y="615"/>
                    </a:lnTo>
                    <a:lnTo>
                      <a:pt x="171" y="616"/>
                    </a:lnTo>
                    <a:lnTo>
                      <a:pt x="186" y="616"/>
                    </a:lnTo>
                    <a:lnTo>
                      <a:pt x="186" y="640"/>
                    </a:lnTo>
                    <a:lnTo>
                      <a:pt x="171" y="640"/>
                    </a:lnTo>
                    <a:lnTo>
                      <a:pt x="168" y="640"/>
                    </a:lnTo>
                    <a:lnTo>
                      <a:pt x="166" y="641"/>
                    </a:lnTo>
                    <a:lnTo>
                      <a:pt x="164" y="644"/>
                    </a:lnTo>
                    <a:lnTo>
                      <a:pt x="164" y="646"/>
                    </a:lnTo>
                    <a:lnTo>
                      <a:pt x="164" y="649"/>
                    </a:lnTo>
                    <a:lnTo>
                      <a:pt x="166" y="651"/>
                    </a:lnTo>
                    <a:lnTo>
                      <a:pt x="168" y="653"/>
                    </a:lnTo>
                    <a:lnTo>
                      <a:pt x="171" y="653"/>
                    </a:lnTo>
                    <a:lnTo>
                      <a:pt x="186" y="653"/>
                    </a:lnTo>
                    <a:lnTo>
                      <a:pt x="186" y="706"/>
                    </a:lnTo>
                    <a:lnTo>
                      <a:pt x="170" y="713"/>
                    </a:lnTo>
                    <a:lnTo>
                      <a:pt x="186" y="719"/>
                    </a:lnTo>
                    <a:lnTo>
                      <a:pt x="186" y="748"/>
                    </a:lnTo>
                    <a:lnTo>
                      <a:pt x="171" y="748"/>
                    </a:lnTo>
                    <a:lnTo>
                      <a:pt x="168" y="749"/>
                    </a:lnTo>
                    <a:lnTo>
                      <a:pt x="166" y="750"/>
                    </a:lnTo>
                    <a:lnTo>
                      <a:pt x="164" y="752"/>
                    </a:lnTo>
                    <a:lnTo>
                      <a:pt x="164" y="755"/>
                    </a:lnTo>
                    <a:lnTo>
                      <a:pt x="164" y="758"/>
                    </a:lnTo>
                    <a:lnTo>
                      <a:pt x="166" y="760"/>
                    </a:lnTo>
                    <a:lnTo>
                      <a:pt x="168" y="761"/>
                    </a:lnTo>
                    <a:lnTo>
                      <a:pt x="171" y="762"/>
                    </a:lnTo>
                    <a:lnTo>
                      <a:pt x="186" y="762"/>
                    </a:lnTo>
                    <a:lnTo>
                      <a:pt x="186" y="778"/>
                    </a:lnTo>
                    <a:lnTo>
                      <a:pt x="0" y="778"/>
                    </a:lnTo>
                    <a:lnTo>
                      <a:pt x="0" y="453"/>
                    </a:lnTo>
                    <a:lnTo>
                      <a:pt x="16" y="453"/>
                    </a:lnTo>
                    <a:lnTo>
                      <a:pt x="16" y="460"/>
                    </a:lnTo>
                    <a:lnTo>
                      <a:pt x="17" y="467"/>
                    </a:lnTo>
                    <a:lnTo>
                      <a:pt x="19" y="474"/>
                    </a:lnTo>
                    <a:lnTo>
                      <a:pt x="21" y="481"/>
                    </a:lnTo>
                    <a:lnTo>
                      <a:pt x="24" y="488"/>
                    </a:lnTo>
                    <a:lnTo>
                      <a:pt x="27" y="494"/>
                    </a:lnTo>
                    <a:lnTo>
                      <a:pt x="30" y="499"/>
                    </a:lnTo>
                    <a:lnTo>
                      <a:pt x="34" y="504"/>
                    </a:lnTo>
                    <a:lnTo>
                      <a:pt x="39" y="509"/>
                    </a:lnTo>
                    <a:lnTo>
                      <a:pt x="44" y="513"/>
                    </a:lnTo>
                    <a:lnTo>
                      <a:pt x="49" y="516"/>
                    </a:lnTo>
                    <a:lnTo>
                      <a:pt x="54" y="520"/>
                    </a:lnTo>
                    <a:lnTo>
                      <a:pt x="60" y="522"/>
                    </a:lnTo>
                    <a:lnTo>
                      <a:pt x="66" y="524"/>
                    </a:lnTo>
                    <a:lnTo>
                      <a:pt x="72" y="525"/>
                    </a:lnTo>
                    <a:lnTo>
                      <a:pt x="79" y="525"/>
                    </a:lnTo>
                    <a:lnTo>
                      <a:pt x="85" y="525"/>
                    </a:lnTo>
                    <a:lnTo>
                      <a:pt x="91" y="524"/>
                    </a:lnTo>
                    <a:lnTo>
                      <a:pt x="97" y="522"/>
                    </a:lnTo>
                    <a:lnTo>
                      <a:pt x="103" y="520"/>
                    </a:lnTo>
                    <a:lnTo>
                      <a:pt x="108" y="516"/>
                    </a:lnTo>
                    <a:lnTo>
                      <a:pt x="113" y="513"/>
                    </a:lnTo>
                    <a:lnTo>
                      <a:pt x="118" y="509"/>
                    </a:lnTo>
                    <a:lnTo>
                      <a:pt x="123" y="504"/>
                    </a:lnTo>
                    <a:lnTo>
                      <a:pt x="127" y="499"/>
                    </a:lnTo>
                    <a:lnTo>
                      <a:pt x="130" y="494"/>
                    </a:lnTo>
                    <a:lnTo>
                      <a:pt x="133" y="488"/>
                    </a:lnTo>
                    <a:lnTo>
                      <a:pt x="136" y="481"/>
                    </a:lnTo>
                    <a:lnTo>
                      <a:pt x="138" y="474"/>
                    </a:lnTo>
                    <a:lnTo>
                      <a:pt x="139" y="467"/>
                    </a:lnTo>
                    <a:lnTo>
                      <a:pt x="140" y="460"/>
                    </a:lnTo>
                    <a:lnTo>
                      <a:pt x="141" y="453"/>
                    </a:lnTo>
                    <a:lnTo>
                      <a:pt x="140" y="446"/>
                    </a:lnTo>
                    <a:lnTo>
                      <a:pt x="139" y="439"/>
                    </a:lnTo>
                    <a:lnTo>
                      <a:pt x="138" y="432"/>
                    </a:lnTo>
                    <a:lnTo>
                      <a:pt x="136" y="425"/>
                    </a:lnTo>
                    <a:lnTo>
                      <a:pt x="133" y="419"/>
                    </a:lnTo>
                    <a:lnTo>
                      <a:pt x="130" y="413"/>
                    </a:lnTo>
                    <a:lnTo>
                      <a:pt x="127" y="407"/>
                    </a:lnTo>
                    <a:lnTo>
                      <a:pt x="123" y="402"/>
                    </a:lnTo>
                    <a:lnTo>
                      <a:pt x="118" y="397"/>
                    </a:lnTo>
                    <a:lnTo>
                      <a:pt x="113" y="393"/>
                    </a:lnTo>
                    <a:lnTo>
                      <a:pt x="108" y="390"/>
                    </a:lnTo>
                    <a:lnTo>
                      <a:pt x="103" y="387"/>
                    </a:lnTo>
                    <a:lnTo>
                      <a:pt x="97" y="384"/>
                    </a:lnTo>
                    <a:lnTo>
                      <a:pt x="91" y="383"/>
                    </a:lnTo>
                    <a:lnTo>
                      <a:pt x="85" y="381"/>
                    </a:lnTo>
                    <a:lnTo>
                      <a:pt x="79" y="381"/>
                    </a:lnTo>
                    <a:lnTo>
                      <a:pt x="72" y="381"/>
                    </a:lnTo>
                    <a:lnTo>
                      <a:pt x="66" y="383"/>
                    </a:lnTo>
                    <a:lnTo>
                      <a:pt x="60" y="384"/>
                    </a:lnTo>
                    <a:lnTo>
                      <a:pt x="54" y="387"/>
                    </a:lnTo>
                    <a:lnTo>
                      <a:pt x="49" y="390"/>
                    </a:lnTo>
                    <a:lnTo>
                      <a:pt x="44" y="393"/>
                    </a:lnTo>
                    <a:lnTo>
                      <a:pt x="39" y="397"/>
                    </a:lnTo>
                    <a:lnTo>
                      <a:pt x="34" y="402"/>
                    </a:lnTo>
                    <a:lnTo>
                      <a:pt x="30" y="407"/>
                    </a:lnTo>
                    <a:lnTo>
                      <a:pt x="27" y="413"/>
                    </a:lnTo>
                    <a:lnTo>
                      <a:pt x="24" y="419"/>
                    </a:lnTo>
                    <a:lnTo>
                      <a:pt x="21" y="425"/>
                    </a:lnTo>
                    <a:lnTo>
                      <a:pt x="19" y="432"/>
                    </a:lnTo>
                    <a:lnTo>
                      <a:pt x="17" y="439"/>
                    </a:lnTo>
                    <a:lnTo>
                      <a:pt x="16" y="446"/>
                    </a:lnTo>
                    <a:lnTo>
                      <a:pt x="16" y="453"/>
                    </a:lnTo>
                    <a:lnTo>
                      <a:pt x="0" y="453"/>
                    </a:lnTo>
                    <a:lnTo>
                      <a:pt x="0" y="335"/>
                    </a:lnTo>
                    <a:lnTo>
                      <a:pt x="2" y="335"/>
                    </a:lnTo>
                    <a:lnTo>
                      <a:pt x="62" y="334"/>
                    </a:lnTo>
                    <a:lnTo>
                      <a:pt x="51" y="298"/>
                    </a:lnTo>
                    <a:lnTo>
                      <a:pt x="2" y="335"/>
                    </a:lnTo>
                    <a:lnTo>
                      <a:pt x="0" y="335"/>
                    </a:lnTo>
                    <a:lnTo>
                      <a:pt x="0" y="0"/>
                    </a:lnTo>
                    <a:lnTo>
                      <a:pt x="79" y="340"/>
                    </a:lnTo>
                    <a:lnTo>
                      <a:pt x="172" y="0"/>
                    </a:lnTo>
                    <a:lnTo>
                      <a:pt x="186" y="0"/>
                    </a:lnTo>
                    <a:lnTo>
                      <a:pt x="186" y="49"/>
                    </a:lnTo>
                    <a:lnTo>
                      <a:pt x="171" y="49"/>
                    </a:lnTo>
                    <a:lnTo>
                      <a:pt x="168" y="50"/>
                    </a:lnTo>
                    <a:lnTo>
                      <a:pt x="166" y="51"/>
                    </a:lnTo>
                    <a:lnTo>
                      <a:pt x="164" y="54"/>
                    </a:lnTo>
                    <a:lnTo>
                      <a:pt x="164" y="56"/>
                    </a:lnTo>
                    <a:lnTo>
                      <a:pt x="164" y="59"/>
                    </a:lnTo>
                    <a:lnTo>
                      <a:pt x="166" y="61"/>
                    </a:lnTo>
                    <a:lnTo>
                      <a:pt x="168" y="62"/>
                    </a:lnTo>
                    <a:lnTo>
                      <a:pt x="171" y="63"/>
                    </a:lnTo>
                    <a:lnTo>
                      <a:pt x="186" y="63"/>
                    </a:lnTo>
                    <a:lnTo>
                      <a:pt x="186" y="91"/>
                    </a:lnTo>
                    <a:lnTo>
                      <a:pt x="171" y="91"/>
                    </a:lnTo>
                    <a:lnTo>
                      <a:pt x="168" y="92"/>
                    </a:lnTo>
                    <a:lnTo>
                      <a:pt x="166" y="93"/>
                    </a:lnTo>
                    <a:lnTo>
                      <a:pt x="164" y="95"/>
                    </a:lnTo>
                    <a:lnTo>
                      <a:pt x="164" y="98"/>
                    </a:lnTo>
                    <a:lnTo>
                      <a:pt x="164" y="101"/>
                    </a:lnTo>
                    <a:lnTo>
                      <a:pt x="166" y="103"/>
                    </a:lnTo>
                    <a:lnTo>
                      <a:pt x="168" y="104"/>
                    </a:lnTo>
                    <a:lnTo>
                      <a:pt x="171" y="105"/>
                    </a:lnTo>
                    <a:lnTo>
                      <a:pt x="186" y="105"/>
                    </a:lnTo>
                    <a:lnTo>
                      <a:pt x="186" y="133"/>
                    </a:lnTo>
                    <a:lnTo>
                      <a:pt x="170" y="140"/>
                    </a:lnTo>
                    <a:lnTo>
                      <a:pt x="186" y="147"/>
                    </a:lnTo>
                    <a:lnTo>
                      <a:pt x="186" y="191"/>
                    </a:lnTo>
                    <a:lnTo>
                      <a:pt x="161" y="200"/>
                    </a:lnTo>
                    <a:lnTo>
                      <a:pt x="168" y="192"/>
                    </a:lnTo>
                    <a:lnTo>
                      <a:pt x="166" y="193"/>
                    </a:lnTo>
                    <a:lnTo>
                      <a:pt x="164" y="195"/>
                    </a:lnTo>
                    <a:lnTo>
                      <a:pt x="164" y="198"/>
                    </a:lnTo>
                    <a:lnTo>
                      <a:pt x="164" y="201"/>
                    </a:lnTo>
                    <a:lnTo>
                      <a:pt x="166" y="203"/>
                    </a:lnTo>
                    <a:lnTo>
                      <a:pt x="168" y="204"/>
                    </a:lnTo>
                    <a:lnTo>
                      <a:pt x="171" y="205"/>
                    </a:lnTo>
                    <a:lnTo>
                      <a:pt x="186" y="205"/>
                    </a:lnTo>
                    <a:lnTo>
                      <a:pt x="186" y="233"/>
                    </a:lnTo>
                    <a:lnTo>
                      <a:pt x="157" y="240"/>
                    </a:lnTo>
                    <a:lnTo>
                      <a:pt x="161" y="248"/>
                    </a:lnTo>
                    <a:lnTo>
                      <a:pt x="166" y="235"/>
                    </a:lnTo>
                    <a:lnTo>
                      <a:pt x="164" y="237"/>
                    </a:lnTo>
                    <a:lnTo>
                      <a:pt x="164" y="240"/>
                    </a:lnTo>
                    <a:lnTo>
                      <a:pt x="164" y="243"/>
                    </a:lnTo>
                    <a:lnTo>
                      <a:pt x="166" y="245"/>
                    </a:lnTo>
                    <a:lnTo>
                      <a:pt x="168" y="246"/>
                    </a:lnTo>
                    <a:lnTo>
                      <a:pt x="171" y="247"/>
                    </a:lnTo>
                    <a:lnTo>
                      <a:pt x="186" y="247"/>
                    </a:lnTo>
                    <a:lnTo>
                      <a:pt x="186" y="276"/>
                    </a:lnTo>
                    <a:lnTo>
                      <a:pt x="157" y="288"/>
                    </a:lnTo>
                    <a:lnTo>
                      <a:pt x="186" y="290"/>
                    </a:lnTo>
                    <a:lnTo>
                      <a:pt x="186" y="325"/>
                    </a:lnTo>
                    <a:lnTo>
                      <a:pt x="153" y="3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atin typeface="+mn-lt"/>
                </a:endParaRPr>
              </a:p>
            </p:txBody>
          </p:sp>
        </p:grpSp>
        <p:sp>
          <p:nvSpPr>
            <p:cNvPr id="33830" name="Rectangle 38"/>
            <p:cNvSpPr>
              <a:spLocks noChangeArrowheads="1"/>
            </p:cNvSpPr>
            <p:nvPr/>
          </p:nvSpPr>
          <p:spPr bwMode="auto">
            <a:xfrm>
              <a:off x="2677" y="2358"/>
              <a:ext cx="582" cy="276"/>
            </a:xfrm>
            <a:prstGeom prst="rect">
              <a:avLst/>
            </a:prstGeom>
            <a:noFill/>
            <a:ln w="9525">
              <a:noFill/>
              <a:miter lim="800000"/>
              <a:headEnd/>
              <a:tailEnd/>
            </a:ln>
            <a:effectLst/>
          </p:spPr>
          <p:txBody>
            <a:bodyPr lIns="92075" tIns="46038" rIns="92075" bIns="46038" anchor="b"/>
            <a:lstStyle/>
            <a:p>
              <a:pPr algn="r">
                <a:defRPr/>
              </a:pPr>
              <a:r>
                <a:rPr lang="en-US" sz="2400" b="1">
                  <a:solidFill>
                    <a:schemeClr val="tx2"/>
                  </a:solidFill>
                  <a:effectLst>
                    <a:outerShdw blurRad="38100" dist="38100" dir="2700000" algn="tl">
                      <a:srgbClr val="C0C0C0"/>
                    </a:outerShdw>
                  </a:effectLst>
                  <a:latin typeface="+mn-lt"/>
                </a:rPr>
                <a:t>erify</a:t>
              </a:r>
              <a:endParaRPr lang="en-US" sz="2400" b="1">
                <a:solidFill>
                  <a:schemeClr val="tx2"/>
                </a:solidFill>
                <a:latin typeface="+mn-lt"/>
              </a:endParaRPr>
            </a:p>
          </p:txBody>
        </p:sp>
      </p:grpSp>
      <p:grpSp>
        <p:nvGrpSpPr>
          <p:cNvPr id="5147" name="Group 39"/>
          <p:cNvGrpSpPr>
            <a:grpSpLocks/>
          </p:cNvGrpSpPr>
          <p:nvPr/>
        </p:nvGrpSpPr>
        <p:grpSpPr bwMode="auto">
          <a:xfrm>
            <a:off x="5343526" y="4930776"/>
            <a:ext cx="2422526" cy="1654659"/>
            <a:chOff x="3770" y="3158"/>
            <a:chExt cx="1526" cy="808"/>
          </a:xfrm>
        </p:grpSpPr>
        <p:sp>
          <p:nvSpPr>
            <p:cNvPr id="5148" name="AutoShape 40"/>
            <p:cNvSpPr>
              <a:spLocks noChangeArrowheads="1"/>
            </p:cNvSpPr>
            <p:nvPr/>
          </p:nvSpPr>
          <p:spPr bwMode="auto">
            <a:xfrm>
              <a:off x="3770" y="3469"/>
              <a:ext cx="807" cy="391"/>
            </a:xfrm>
            <a:custGeom>
              <a:avLst/>
              <a:gdLst>
                <a:gd name="T0" fmla="*/ 660 w 21600"/>
                <a:gd name="T1" fmla="*/ 508 h 21600"/>
                <a:gd name="T2" fmla="*/ 404 w 21600"/>
                <a:gd name="T3" fmla="*/ 1016 h 21600"/>
                <a:gd name="T4" fmla="*/ 147 w 21600"/>
                <a:gd name="T5" fmla="*/ 508 h 21600"/>
                <a:gd name="T6" fmla="*/ 404 w 21600"/>
                <a:gd name="T7" fmla="*/ 0 h 21600"/>
                <a:gd name="T8" fmla="*/ 0 60000 65536"/>
                <a:gd name="T9" fmla="*/ 0 60000 65536"/>
                <a:gd name="T10" fmla="*/ 0 60000 65536"/>
                <a:gd name="T11" fmla="*/ 0 60000 65536"/>
                <a:gd name="T12" fmla="*/ 5755 w 21600"/>
                <a:gd name="T13" fmla="*/ 5740 h 21600"/>
                <a:gd name="T14" fmla="*/ 15845 w 21600"/>
                <a:gd name="T15" fmla="*/ 15860 h 21600"/>
              </a:gdLst>
              <a:ahLst/>
              <a:cxnLst>
                <a:cxn ang="T8">
                  <a:pos x="T0" y="T1"/>
                </a:cxn>
                <a:cxn ang="T9">
                  <a:pos x="T2" y="T3"/>
                </a:cxn>
                <a:cxn ang="T10">
                  <a:pos x="T4" y="T5"/>
                </a:cxn>
                <a:cxn ang="T11">
                  <a:pos x="T6" y="T7"/>
                </a:cxn>
              </a:cxnLst>
              <a:rect l="T12" t="T13" r="T14" b="T15"/>
              <a:pathLst>
                <a:path w="21600" h="21600">
                  <a:moveTo>
                    <a:pt x="0" y="0"/>
                  </a:moveTo>
                  <a:lnTo>
                    <a:pt x="7893" y="21600"/>
                  </a:lnTo>
                  <a:lnTo>
                    <a:pt x="13707" y="21600"/>
                  </a:lnTo>
                  <a:lnTo>
                    <a:pt x="21600" y="0"/>
                  </a:lnTo>
                  <a:close/>
                </a:path>
              </a:pathLst>
            </a:custGeom>
            <a:gradFill rotWithShape="0">
              <a:gsLst>
                <a:gs pos="0">
                  <a:srgbClr val="33CC33"/>
                </a:gs>
                <a:gs pos="50000">
                  <a:srgbClr val="CCFF99"/>
                </a:gs>
                <a:gs pos="100000">
                  <a:srgbClr val="33CC33"/>
                </a:gs>
              </a:gsLst>
              <a:lin ang="5400000" scaled="1"/>
            </a:gradFill>
            <a:ln w="57150">
              <a:solidFill>
                <a:schemeClr val="tx1"/>
              </a:solidFill>
              <a:miter lim="800000"/>
              <a:headEnd/>
              <a:tailEnd/>
            </a:ln>
          </p:spPr>
          <p:txBody>
            <a:bodyPr anchor="ctr">
              <a:spAutoFit/>
            </a:bodyPr>
            <a:lstStyle/>
            <a:p>
              <a:endParaRPr lang="en-US">
                <a:latin typeface="+mn-lt"/>
              </a:endParaRPr>
            </a:p>
          </p:txBody>
        </p:sp>
        <p:sp>
          <p:nvSpPr>
            <p:cNvPr id="5149" name="AutoShape 41"/>
            <p:cNvSpPr>
              <a:spLocks noChangeArrowheads="1"/>
            </p:cNvSpPr>
            <p:nvPr/>
          </p:nvSpPr>
          <p:spPr bwMode="auto">
            <a:xfrm>
              <a:off x="3903" y="3293"/>
              <a:ext cx="522" cy="469"/>
            </a:xfrm>
            <a:custGeom>
              <a:avLst/>
              <a:gdLst>
                <a:gd name="T0" fmla="*/ 406 w 21600"/>
                <a:gd name="T1" fmla="*/ 372 h 21600"/>
                <a:gd name="T2" fmla="*/ 261 w 21600"/>
                <a:gd name="T3" fmla="*/ 743 h 21600"/>
                <a:gd name="T4" fmla="*/ 116 w 21600"/>
                <a:gd name="T5" fmla="*/ 372 h 21600"/>
                <a:gd name="T6" fmla="*/ 261 w 21600"/>
                <a:gd name="T7" fmla="*/ 0 h 21600"/>
                <a:gd name="T8" fmla="*/ 0 60000 65536"/>
                <a:gd name="T9" fmla="*/ 0 60000 65536"/>
                <a:gd name="T10" fmla="*/ 0 60000 65536"/>
                <a:gd name="T11" fmla="*/ 0 60000 65536"/>
                <a:gd name="T12" fmla="*/ 6621 w 21600"/>
                <a:gd name="T13" fmla="*/ 6599 h 21600"/>
                <a:gd name="T14" fmla="*/ 14979 w 21600"/>
                <a:gd name="T15" fmla="*/ 15001 h 21600"/>
              </a:gdLst>
              <a:ahLst/>
              <a:cxnLst>
                <a:cxn ang="T8">
                  <a:pos x="T0" y="T1"/>
                </a:cxn>
                <a:cxn ang="T9">
                  <a:pos x="T2" y="T3"/>
                </a:cxn>
                <a:cxn ang="T10">
                  <a:pos x="T4" y="T5"/>
                </a:cxn>
                <a:cxn ang="T11">
                  <a:pos x="T6" y="T7"/>
                </a:cxn>
              </a:cxnLst>
              <a:rect l="T12" t="T13" r="T14" b="T15"/>
              <a:pathLst>
                <a:path w="21600" h="21600">
                  <a:moveTo>
                    <a:pt x="0" y="0"/>
                  </a:moveTo>
                  <a:lnTo>
                    <a:pt x="9610" y="21600"/>
                  </a:lnTo>
                  <a:lnTo>
                    <a:pt x="11990" y="21600"/>
                  </a:lnTo>
                  <a:lnTo>
                    <a:pt x="21600" y="0"/>
                  </a:lnTo>
                  <a:close/>
                </a:path>
              </a:pathLst>
            </a:custGeom>
            <a:solidFill>
              <a:schemeClr val="accent2"/>
            </a:solidFill>
            <a:ln w="25400">
              <a:solidFill>
                <a:schemeClr val="accent2"/>
              </a:solidFill>
              <a:miter lim="800000"/>
              <a:headEnd/>
              <a:tailEnd/>
            </a:ln>
          </p:spPr>
          <p:txBody>
            <a:bodyPr anchor="ctr">
              <a:spAutoFit/>
            </a:bodyPr>
            <a:lstStyle/>
            <a:p>
              <a:endParaRPr lang="en-US">
                <a:latin typeface="+mn-lt"/>
              </a:endParaRPr>
            </a:p>
          </p:txBody>
        </p:sp>
        <p:pic>
          <p:nvPicPr>
            <p:cNvPr id="5150" name="Picture 42" descr="j0185006"/>
            <p:cNvPicPr>
              <a:picLocks noChangeAspect="1" noChangeArrowheads="1"/>
            </p:cNvPicPr>
            <p:nvPr/>
          </p:nvPicPr>
          <p:blipFill>
            <a:blip r:embed="rId7" cstate="print">
              <a:lum bright="-6000"/>
              <a:extLst>
                <a:ext uri="{28A0092B-C50C-407E-A947-70E740481C1C}">
                  <a14:useLocalDpi xmlns:a14="http://schemas.microsoft.com/office/drawing/2010/main" val="0"/>
                </a:ext>
              </a:extLst>
            </a:blip>
            <a:srcRect l="34122" r="30159" b="67139"/>
            <a:stretch>
              <a:fillRect/>
            </a:stretch>
          </p:blipFill>
          <p:spPr bwMode="auto">
            <a:xfrm>
              <a:off x="3968" y="3167"/>
              <a:ext cx="374" cy="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51" name="Freeform 43"/>
            <p:cNvSpPr>
              <a:spLocks/>
            </p:cNvSpPr>
            <p:nvPr/>
          </p:nvSpPr>
          <p:spPr bwMode="auto">
            <a:xfrm>
              <a:off x="3873" y="3158"/>
              <a:ext cx="523" cy="184"/>
            </a:xfrm>
            <a:custGeom>
              <a:avLst/>
              <a:gdLst>
                <a:gd name="T0" fmla="*/ 79 w 431"/>
                <a:gd name="T1" fmla="*/ 28 h 556"/>
                <a:gd name="T2" fmla="*/ 98 w 431"/>
                <a:gd name="T3" fmla="*/ 90 h 556"/>
                <a:gd name="T4" fmla="*/ 117 w 431"/>
                <a:gd name="T5" fmla="*/ 225 h 556"/>
                <a:gd name="T6" fmla="*/ 170 w 431"/>
                <a:gd name="T7" fmla="*/ 383 h 556"/>
                <a:gd name="T8" fmla="*/ 227 w 431"/>
                <a:gd name="T9" fmla="*/ 474 h 556"/>
                <a:gd name="T10" fmla="*/ 275 w 431"/>
                <a:gd name="T11" fmla="*/ 426 h 556"/>
                <a:gd name="T12" fmla="*/ 323 w 431"/>
                <a:gd name="T13" fmla="*/ 316 h 556"/>
                <a:gd name="T14" fmla="*/ 323 w 431"/>
                <a:gd name="T15" fmla="*/ 297 h 556"/>
                <a:gd name="T16" fmla="*/ 343 w 431"/>
                <a:gd name="T17" fmla="*/ 225 h 556"/>
                <a:gd name="T18" fmla="*/ 367 w 431"/>
                <a:gd name="T19" fmla="*/ 129 h 556"/>
                <a:gd name="T20" fmla="*/ 391 w 431"/>
                <a:gd name="T21" fmla="*/ 33 h 556"/>
                <a:gd name="T22" fmla="*/ 419 w 431"/>
                <a:gd name="T23" fmla="*/ 134 h 556"/>
                <a:gd name="T24" fmla="*/ 405 w 431"/>
                <a:gd name="T25" fmla="*/ 244 h 556"/>
                <a:gd name="T26" fmla="*/ 357 w 431"/>
                <a:gd name="T27" fmla="*/ 393 h 556"/>
                <a:gd name="T28" fmla="*/ 319 w 431"/>
                <a:gd name="T29" fmla="*/ 489 h 556"/>
                <a:gd name="T30" fmla="*/ 309 w 431"/>
                <a:gd name="T31" fmla="*/ 513 h 556"/>
                <a:gd name="T32" fmla="*/ 237 w 431"/>
                <a:gd name="T33" fmla="*/ 556 h 556"/>
                <a:gd name="T34" fmla="*/ 131 w 431"/>
                <a:gd name="T35" fmla="*/ 470 h 556"/>
                <a:gd name="T36" fmla="*/ 88 w 431"/>
                <a:gd name="T37" fmla="*/ 388 h 556"/>
                <a:gd name="T38" fmla="*/ 69 w 431"/>
                <a:gd name="T39" fmla="*/ 321 h 556"/>
                <a:gd name="T40" fmla="*/ 50 w 431"/>
                <a:gd name="T41" fmla="*/ 239 h 556"/>
                <a:gd name="T42" fmla="*/ 21 w 431"/>
                <a:gd name="T43" fmla="*/ 124 h 556"/>
                <a:gd name="T44" fmla="*/ 79 w 431"/>
                <a:gd name="T45" fmla="*/ 28 h 55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31"/>
                <a:gd name="T70" fmla="*/ 0 h 556"/>
                <a:gd name="T71" fmla="*/ 431 w 431"/>
                <a:gd name="T72" fmla="*/ 556 h 55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31" h="556">
                  <a:moveTo>
                    <a:pt x="79" y="28"/>
                  </a:moveTo>
                  <a:cubicBezTo>
                    <a:pt x="82" y="57"/>
                    <a:pt x="82" y="68"/>
                    <a:pt x="98" y="90"/>
                  </a:cubicBezTo>
                  <a:cubicBezTo>
                    <a:pt x="113" y="134"/>
                    <a:pt x="105" y="180"/>
                    <a:pt x="117" y="225"/>
                  </a:cubicBezTo>
                  <a:cubicBezTo>
                    <a:pt x="123" y="275"/>
                    <a:pt x="139" y="340"/>
                    <a:pt x="170" y="383"/>
                  </a:cubicBezTo>
                  <a:cubicBezTo>
                    <a:pt x="182" y="420"/>
                    <a:pt x="214" y="428"/>
                    <a:pt x="227" y="474"/>
                  </a:cubicBezTo>
                  <a:cubicBezTo>
                    <a:pt x="254" y="467"/>
                    <a:pt x="251" y="440"/>
                    <a:pt x="275" y="426"/>
                  </a:cubicBezTo>
                  <a:cubicBezTo>
                    <a:pt x="299" y="386"/>
                    <a:pt x="313" y="360"/>
                    <a:pt x="323" y="316"/>
                  </a:cubicBezTo>
                  <a:cubicBezTo>
                    <a:pt x="331" y="294"/>
                    <a:pt x="320" y="312"/>
                    <a:pt x="323" y="297"/>
                  </a:cubicBezTo>
                  <a:cubicBezTo>
                    <a:pt x="326" y="282"/>
                    <a:pt x="336" y="253"/>
                    <a:pt x="343" y="225"/>
                  </a:cubicBezTo>
                  <a:cubicBezTo>
                    <a:pt x="338" y="163"/>
                    <a:pt x="358" y="256"/>
                    <a:pt x="367" y="129"/>
                  </a:cubicBezTo>
                  <a:cubicBezTo>
                    <a:pt x="369" y="97"/>
                    <a:pt x="383" y="64"/>
                    <a:pt x="391" y="33"/>
                  </a:cubicBezTo>
                  <a:cubicBezTo>
                    <a:pt x="431" y="47"/>
                    <a:pt x="422" y="100"/>
                    <a:pt x="419" y="134"/>
                  </a:cubicBezTo>
                  <a:cubicBezTo>
                    <a:pt x="416" y="169"/>
                    <a:pt x="417" y="211"/>
                    <a:pt x="405" y="244"/>
                  </a:cubicBezTo>
                  <a:cubicBezTo>
                    <a:pt x="393" y="313"/>
                    <a:pt x="400" y="316"/>
                    <a:pt x="357" y="393"/>
                  </a:cubicBezTo>
                  <a:cubicBezTo>
                    <a:pt x="346" y="436"/>
                    <a:pt x="343" y="459"/>
                    <a:pt x="319" y="489"/>
                  </a:cubicBezTo>
                  <a:cubicBezTo>
                    <a:pt x="266" y="537"/>
                    <a:pt x="312" y="509"/>
                    <a:pt x="309" y="513"/>
                  </a:cubicBezTo>
                  <a:cubicBezTo>
                    <a:pt x="294" y="534"/>
                    <a:pt x="257" y="541"/>
                    <a:pt x="237" y="556"/>
                  </a:cubicBezTo>
                  <a:cubicBezTo>
                    <a:pt x="199" y="546"/>
                    <a:pt x="149" y="504"/>
                    <a:pt x="131" y="470"/>
                  </a:cubicBezTo>
                  <a:cubicBezTo>
                    <a:pt x="124" y="439"/>
                    <a:pt x="98" y="418"/>
                    <a:pt x="88" y="388"/>
                  </a:cubicBezTo>
                  <a:cubicBezTo>
                    <a:pt x="84" y="376"/>
                    <a:pt x="80" y="329"/>
                    <a:pt x="69" y="321"/>
                  </a:cubicBezTo>
                  <a:cubicBezTo>
                    <a:pt x="45" y="276"/>
                    <a:pt x="58" y="291"/>
                    <a:pt x="50" y="239"/>
                  </a:cubicBezTo>
                  <a:cubicBezTo>
                    <a:pt x="44" y="200"/>
                    <a:pt x="31" y="162"/>
                    <a:pt x="21" y="124"/>
                  </a:cubicBezTo>
                  <a:cubicBezTo>
                    <a:pt x="26" y="17"/>
                    <a:pt x="0" y="0"/>
                    <a:pt x="79" y="28"/>
                  </a:cubicBezTo>
                  <a:close/>
                </a:path>
              </a:pathLst>
            </a:custGeom>
            <a:solidFill>
              <a:schemeClr val="accent2"/>
            </a:solidFill>
            <a:ln w="25400">
              <a:solidFill>
                <a:schemeClr val="accent2"/>
              </a:solidFill>
              <a:round/>
              <a:headEnd/>
              <a:tailEnd/>
            </a:ln>
          </p:spPr>
          <p:txBody>
            <a:bodyPr>
              <a:spAutoFit/>
            </a:bodyPr>
            <a:lstStyle/>
            <a:p>
              <a:endParaRPr lang="en-US">
                <a:latin typeface="+mn-lt"/>
              </a:endParaRPr>
            </a:p>
          </p:txBody>
        </p:sp>
        <p:sp>
          <p:nvSpPr>
            <p:cNvPr id="33836" name="Text Box 44"/>
            <p:cNvSpPr txBox="1">
              <a:spLocks noChangeArrowheads="1"/>
            </p:cNvSpPr>
            <p:nvPr/>
          </p:nvSpPr>
          <p:spPr bwMode="auto">
            <a:xfrm>
              <a:off x="4332" y="3678"/>
              <a:ext cx="964" cy="288"/>
            </a:xfrm>
            <a:prstGeom prst="rect">
              <a:avLst/>
            </a:prstGeom>
            <a:noFill/>
            <a:ln w="25400">
              <a:noFill/>
              <a:miter lim="800000"/>
              <a:headEnd/>
              <a:tailEnd/>
            </a:ln>
            <a:effectLst/>
          </p:spPr>
          <p:txBody>
            <a:bodyPr>
              <a:spAutoFit/>
            </a:bodyPr>
            <a:lstStyle/>
            <a:p>
              <a:pPr>
                <a:spcBef>
                  <a:spcPct val="50000"/>
                </a:spcBef>
                <a:defRPr/>
              </a:pPr>
              <a:r>
                <a:rPr lang="en-US" sz="2400" b="1" dirty="0" err="1">
                  <a:solidFill>
                    <a:schemeClr val="tx2"/>
                  </a:solidFill>
                  <a:effectLst>
                    <a:outerShdw blurRad="38100" dist="38100" dir="2700000" algn="tl">
                      <a:srgbClr val="C0C0C0"/>
                    </a:outerShdw>
                  </a:effectLst>
                  <a:latin typeface="+mn-lt"/>
                </a:rPr>
                <a:t>alidate</a:t>
              </a:r>
              <a:endParaRPr lang="en-US" sz="2400" b="1" dirty="0">
                <a:solidFill>
                  <a:schemeClr val="tx2"/>
                </a:solidFill>
                <a:effectLst>
                  <a:outerShdw blurRad="38100" dist="38100" dir="2700000" algn="tl">
                    <a:srgbClr val="C0C0C0"/>
                  </a:outerShdw>
                </a:effectLst>
                <a:latin typeface="+mn-lt"/>
              </a:endParaRPr>
            </a:p>
          </p:txBody>
        </p:sp>
      </p:grpSp>
      <p:sp>
        <p:nvSpPr>
          <p:cNvPr id="2" name="TextBox 1"/>
          <p:cNvSpPr txBox="1"/>
          <p:nvPr/>
        </p:nvSpPr>
        <p:spPr>
          <a:xfrm>
            <a:off x="473834" y="5699700"/>
            <a:ext cx="1287532" cy="292388"/>
          </a:xfrm>
          <a:prstGeom prst="rect">
            <a:avLst/>
          </a:prstGeom>
          <a:noFill/>
        </p:spPr>
        <p:txBody>
          <a:bodyPr wrap="none" rtlCol="0">
            <a:spAutoFit/>
          </a:bodyPr>
          <a:lstStyle/>
          <a:p>
            <a:r>
              <a:rPr lang="en-US" dirty="0">
                <a:latin typeface="+mn-lt"/>
                <a:hlinkClick r:id="rId8" action="ppaction://hlinkfile"/>
              </a:rPr>
              <a:t>V&amp;V Illustrated</a:t>
            </a:r>
            <a:endParaRPr lang="en-US" dirty="0">
              <a:latin typeface="+mn-lt"/>
            </a:endParaRPr>
          </a:p>
        </p:txBody>
      </p:sp>
      <p:sp>
        <p:nvSpPr>
          <p:cNvPr id="46" name="Rectangle 3"/>
          <p:cNvSpPr txBox="1">
            <a:spLocks noChangeArrowheads="1"/>
          </p:cNvSpPr>
          <p:nvPr/>
        </p:nvSpPr>
        <p:spPr>
          <a:xfrm>
            <a:off x="95857" y="5983773"/>
            <a:ext cx="3766594" cy="457482"/>
          </a:xfrm>
          <a:prstGeom prst="rect">
            <a:avLst/>
          </a:prstGeom>
          <a:solidFill>
            <a:srgbClr val="FFFF00"/>
          </a:solidFill>
          <a:ln w="57150">
            <a:solidFill>
              <a:schemeClr val="accent1"/>
            </a:solidFill>
          </a:ln>
        </p:spPr>
        <p:txBody>
          <a:bodyPr/>
          <a:lstStyle>
            <a:lvl1pPr algn="l" rtl="0" eaLnBrk="0" fontAlgn="base" hangingPunct="0">
              <a:spcBef>
                <a:spcPct val="0"/>
              </a:spcBef>
              <a:spcAft>
                <a:spcPct val="0"/>
              </a:spcAft>
              <a:defRPr sz="2400" b="1" i="1">
                <a:solidFill>
                  <a:srgbClr val="C00000"/>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2400" b="1" i="1">
                <a:solidFill>
                  <a:srgbClr val="C00000"/>
                </a:solidFill>
                <a:effectLst>
                  <a:outerShdw blurRad="38100" dist="38100" dir="2700000" algn="tl">
                    <a:srgbClr val="C0C0C0"/>
                  </a:outerShdw>
                </a:effectLst>
                <a:latin typeface="Arial" charset="0"/>
              </a:defRPr>
            </a:lvl2pPr>
            <a:lvl3pPr algn="l" rtl="0" eaLnBrk="0" fontAlgn="base" hangingPunct="0">
              <a:spcBef>
                <a:spcPct val="0"/>
              </a:spcBef>
              <a:spcAft>
                <a:spcPct val="0"/>
              </a:spcAft>
              <a:defRPr sz="2400" b="1" i="1">
                <a:solidFill>
                  <a:srgbClr val="C00000"/>
                </a:solidFill>
                <a:effectLst>
                  <a:outerShdw blurRad="38100" dist="38100" dir="2700000" algn="tl">
                    <a:srgbClr val="C0C0C0"/>
                  </a:outerShdw>
                </a:effectLst>
                <a:latin typeface="Arial" charset="0"/>
              </a:defRPr>
            </a:lvl3pPr>
            <a:lvl4pPr algn="l" rtl="0" eaLnBrk="0" fontAlgn="base" hangingPunct="0">
              <a:spcBef>
                <a:spcPct val="0"/>
              </a:spcBef>
              <a:spcAft>
                <a:spcPct val="0"/>
              </a:spcAft>
              <a:defRPr sz="2400" b="1" i="1">
                <a:solidFill>
                  <a:srgbClr val="C00000"/>
                </a:solidFill>
                <a:effectLst>
                  <a:outerShdw blurRad="38100" dist="38100" dir="2700000" algn="tl">
                    <a:srgbClr val="C0C0C0"/>
                  </a:outerShdw>
                </a:effectLst>
                <a:latin typeface="Arial" charset="0"/>
              </a:defRPr>
            </a:lvl4pPr>
            <a:lvl5pPr algn="l" rtl="0" eaLnBrk="0" fontAlgn="base" hangingPunct="0">
              <a:spcBef>
                <a:spcPct val="0"/>
              </a:spcBef>
              <a:spcAft>
                <a:spcPct val="0"/>
              </a:spcAft>
              <a:defRPr sz="2400" b="1" i="1">
                <a:solidFill>
                  <a:srgbClr val="C00000"/>
                </a:solidFill>
                <a:effectLst>
                  <a:outerShdw blurRad="38100" dist="38100" dir="2700000" algn="tl">
                    <a:srgbClr val="C0C0C0"/>
                  </a:outerShdw>
                </a:effectLst>
                <a:latin typeface="Arial"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charset="0"/>
              </a:defRPr>
            </a:lvl9pPr>
          </a:lstStyle>
          <a:p>
            <a:r>
              <a:rPr lang="en-US" altLang="en-US" kern="0" dirty="0"/>
              <a:t>Verification &amp; Validation</a:t>
            </a:r>
          </a:p>
        </p:txBody>
      </p:sp>
    </p:spTree>
    <p:extLst>
      <p:ext uri="{BB962C8B-B14F-4D97-AF65-F5344CB8AC3E}">
        <p14:creationId xmlns:p14="http://schemas.microsoft.com/office/powerpoint/2010/main" val="1850569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wipe(up)">
                                      <p:cBhvr>
                                        <p:cTn id="7" dur="500"/>
                                        <p:tgtEl>
                                          <p:spTgt spid="33796"/>
                                        </p:tgtEl>
                                      </p:cBhvr>
                                    </p:animEffect>
                                  </p:childTnLst>
                                </p:cTn>
                              </p:par>
                            </p:childTnLst>
                          </p:cTn>
                        </p:par>
                        <p:par>
                          <p:cTn id="8" fill="hold" nodeType="afterGroup">
                            <p:stCondLst>
                              <p:cond delay="500"/>
                            </p:stCondLst>
                            <p:childTnLst>
                              <p:par>
                                <p:cTn id="9" presetID="17" presetClass="entr" presetSubtype="2" fill="hold" grpId="0" nodeType="afterEffect">
                                  <p:stCondLst>
                                    <p:cond delay="0"/>
                                  </p:stCondLst>
                                  <p:childTnLst>
                                    <p:set>
                                      <p:cBhvr>
                                        <p:cTn id="10" dur="1" fill="hold">
                                          <p:stCondLst>
                                            <p:cond delay="0"/>
                                          </p:stCondLst>
                                        </p:cTn>
                                        <p:tgtEl>
                                          <p:spTgt spid="33797"/>
                                        </p:tgtEl>
                                        <p:attrNameLst>
                                          <p:attrName>style.visibility</p:attrName>
                                        </p:attrNameLst>
                                      </p:cBhvr>
                                      <p:to>
                                        <p:strVal val="visible"/>
                                      </p:to>
                                    </p:set>
                                    <p:anim calcmode="lin" valueType="num">
                                      <p:cBhvr>
                                        <p:cTn id="11" dur="500" fill="hold"/>
                                        <p:tgtEl>
                                          <p:spTgt spid="33797"/>
                                        </p:tgtEl>
                                        <p:attrNameLst>
                                          <p:attrName>ppt_x</p:attrName>
                                        </p:attrNameLst>
                                      </p:cBhvr>
                                      <p:tavLst>
                                        <p:tav tm="0">
                                          <p:val>
                                            <p:strVal val="#ppt_x+#ppt_w/2"/>
                                          </p:val>
                                        </p:tav>
                                        <p:tav tm="100000">
                                          <p:val>
                                            <p:strVal val="#ppt_x"/>
                                          </p:val>
                                        </p:tav>
                                      </p:tavLst>
                                    </p:anim>
                                    <p:anim calcmode="lin" valueType="num">
                                      <p:cBhvr>
                                        <p:cTn id="12" dur="500" fill="hold"/>
                                        <p:tgtEl>
                                          <p:spTgt spid="33797"/>
                                        </p:tgtEl>
                                        <p:attrNameLst>
                                          <p:attrName>ppt_y</p:attrName>
                                        </p:attrNameLst>
                                      </p:cBhvr>
                                      <p:tavLst>
                                        <p:tav tm="0">
                                          <p:val>
                                            <p:strVal val="#ppt_y"/>
                                          </p:val>
                                        </p:tav>
                                        <p:tav tm="100000">
                                          <p:val>
                                            <p:strVal val="#ppt_y"/>
                                          </p:val>
                                        </p:tav>
                                      </p:tavLst>
                                    </p:anim>
                                    <p:anim calcmode="lin" valueType="num">
                                      <p:cBhvr>
                                        <p:cTn id="13" dur="500" fill="hold"/>
                                        <p:tgtEl>
                                          <p:spTgt spid="33797"/>
                                        </p:tgtEl>
                                        <p:attrNameLst>
                                          <p:attrName>ppt_w</p:attrName>
                                        </p:attrNameLst>
                                      </p:cBhvr>
                                      <p:tavLst>
                                        <p:tav tm="0">
                                          <p:val>
                                            <p:fltVal val="0"/>
                                          </p:val>
                                        </p:tav>
                                        <p:tav tm="100000">
                                          <p:val>
                                            <p:strVal val="#ppt_w"/>
                                          </p:val>
                                        </p:tav>
                                      </p:tavLst>
                                    </p:anim>
                                    <p:anim calcmode="lin" valueType="num">
                                      <p:cBhvr>
                                        <p:cTn id="14" dur="500" fill="hold"/>
                                        <p:tgtEl>
                                          <p:spTgt spid="33797"/>
                                        </p:tgtEl>
                                        <p:attrNameLst>
                                          <p:attrName>ppt_h</p:attrName>
                                        </p:attrNameLst>
                                      </p:cBhvr>
                                      <p:tavLst>
                                        <p:tav tm="0">
                                          <p:val>
                                            <p:strVal val="#ppt_h"/>
                                          </p:val>
                                        </p:tav>
                                        <p:tav tm="100000">
                                          <p:val>
                                            <p:strVal val="#ppt_h"/>
                                          </p:val>
                                        </p:tav>
                                      </p:tavLst>
                                    </p:anim>
                                  </p:childTnLst>
                                </p:cTn>
                              </p:par>
                            </p:childTnLst>
                          </p:cTn>
                        </p:par>
                        <p:par>
                          <p:cTn id="15" fill="hold" nodeType="afterGroup">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33798"/>
                                        </p:tgtEl>
                                        <p:attrNameLst>
                                          <p:attrName>style.visibility</p:attrName>
                                        </p:attrNameLst>
                                      </p:cBhvr>
                                      <p:to>
                                        <p:strVal val="visible"/>
                                      </p:to>
                                    </p:set>
                                    <p:animEffect transition="in" filter="wipe(down)">
                                      <p:cBhvr>
                                        <p:cTn id="18" dur="500"/>
                                        <p:tgtEl>
                                          <p:spTgt spid="3379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33799"/>
                                        </p:tgtEl>
                                        <p:attrNameLst>
                                          <p:attrName>style.visibility</p:attrName>
                                        </p:attrNameLst>
                                      </p:cBhvr>
                                      <p:to>
                                        <p:strVal val="visible"/>
                                      </p:to>
                                    </p:set>
                                    <p:animEffect transition="in" filter="wipe(up)">
                                      <p:cBhvr>
                                        <p:cTn id="23" dur="500"/>
                                        <p:tgtEl>
                                          <p:spTgt spid="33799"/>
                                        </p:tgtEl>
                                      </p:cBhvr>
                                    </p:animEffect>
                                  </p:childTnLst>
                                </p:cTn>
                              </p:par>
                            </p:childTnLst>
                          </p:cTn>
                        </p:par>
                        <p:par>
                          <p:cTn id="24" fill="hold" nodeType="afterGroup">
                            <p:stCondLst>
                              <p:cond delay="500"/>
                            </p:stCondLst>
                            <p:childTnLst>
                              <p:par>
                                <p:cTn id="25" presetID="17" presetClass="entr" presetSubtype="2" fill="hold" grpId="0" nodeType="afterEffect">
                                  <p:stCondLst>
                                    <p:cond delay="0"/>
                                  </p:stCondLst>
                                  <p:childTnLst>
                                    <p:set>
                                      <p:cBhvr>
                                        <p:cTn id="26" dur="1" fill="hold">
                                          <p:stCondLst>
                                            <p:cond delay="0"/>
                                          </p:stCondLst>
                                        </p:cTn>
                                        <p:tgtEl>
                                          <p:spTgt spid="33801"/>
                                        </p:tgtEl>
                                        <p:attrNameLst>
                                          <p:attrName>style.visibility</p:attrName>
                                        </p:attrNameLst>
                                      </p:cBhvr>
                                      <p:to>
                                        <p:strVal val="visible"/>
                                      </p:to>
                                    </p:set>
                                    <p:anim calcmode="lin" valueType="num">
                                      <p:cBhvr>
                                        <p:cTn id="27" dur="500" fill="hold"/>
                                        <p:tgtEl>
                                          <p:spTgt spid="33801"/>
                                        </p:tgtEl>
                                        <p:attrNameLst>
                                          <p:attrName>ppt_x</p:attrName>
                                        </p:attrNameLst>
                                      </p:cBhvr>
                                      <p:tavLst>
                                        <p:tav tm="0">
                                          <p:val>
                                            <p:strVal val="#ppt_x+#ppt_w/2"/>
                                          </p:val>
                                        </p:tav>
                                        <p:tav tm="100000">
                                          <p:val>
                                            <p:strVal val="#ppt_x"/>
                                          </p:val>
                                        </p:tav>
                                      </p:tavLst>
                                    </p:anim>
                                    <p:anim calcmode="lin" valueType="num">
                                      <p:cBhvr>
                                        <p:cTn id="28" dur="500" fill="hold"/>
                                        <p:tgtEl>
                                          <p:spTgt spid="33801"/>
                                        </p:tgtEl>
                                        <p:attrNameLst>
                                          <p:attrName>ppt_y</p:attrName>
                                        </p:attrNameLst>
                                      </p:cBhvr>
                                      <p:tavLst>
                                        <p:tav tm="0">
                                          <p:val>
                                            <p:strVal val="#ppt_y"/>
                                          </p:val>
                                        </p:tav>
                                        <p:tav tm="100000">
                                          <p:val>
                                            <p:strVal val="#ppt_y"/>
                                          </p:val>
                                        </p:tav>
                                      </p:tavLst>
                                    </p:anim>
                                    <p:anim calcmode="lin" valueType="num">
                                      <p:cBhvr>
                                        <p:cTn id="29" dur="500" fill="hold"/>
                                        <p:tgtEl>
                                          <p:spTgt spid="33801"/>
                                        </p:tgtEl>
                                        <p:attrNameLst>
                                          <p:attrName>ppt_w</p:attrName>
                                        </p:attrNameLst>
                                      </p:cBhvr>
                                      <p:tavLst>
                                        <p:tav tm="0">
                                          <p:val>
                                            <p:fltVal val="0"/>
                                          </p:val>
                                        </p:tav>
                                        <p:tav tm="100000">
                                          <p:val>
                                            <p:strVal val="#ppt_w"/>
                                          </p:val>
                                        </p:tav>
                                      </p:tavLst>
                                    </p:anim>
                                    <p:anim calcmode="lin" valueType="num">
                                      <p:cBhvr>
                                        <p:cTn id="30" dur="500" fill="hold"/>
                                        <p:tgtEl>
                                          <p:spTgt spid="33801"/>
                                        </p:tgtEl>
                                        <p:attrNameLst>
                                          <p:attrName>ppt_h</p:attrName>
                                        </p:attrNameLst>
                                      </p:cBhvr>
                                      <p:tavLst>
                                        <p:tav tm="0">
                                          <p:val>
                                            <p:strVal val="#ppt_h"/>
                                          </p:val>
                                        </p:tav>
                                        <p:tav tm="100000">
                                          <p:val>
                                            <p:strVal val="#ppt_h"/>
                                          </p:val>
                                        </p:tav>
                                      </p:tavLst>
                                    </p:anim>
                                  </p:childTnLst>
                                </p:cTn>
                              </p:par>
                            </p:childTnLst>
                          </p:cTn>
                        </p:par>
                        <p:par>
                          <p:cTn id="31" fill="hold" nodeType="afterGroup">
                            <p:stCondLst>
                              <p:cond delay="1000"/>
                            </p:stCondLst>
                            <p:childTnLst>
                              <p:par>
                                <p:cTn id="32" presetID="22" presetClass="entr" presetSubtype="4" fill="hold" grpId="0" nodeType="afterEffect">
                                  <p:stCondLst>
                                    <p:cond delay="0"/>
                                  </p:stCondLst>
                                  <p:childTnLst>
                                    <p:set>
                                      <p:cBhvr>
                                        <p:cTn id="33" dur="1" fill="hold">
                                          <p:stCondLst>
                                            <p:cond delay="0"/>
                                          </p:stCondLst>
                                        </p:cTn>
                                        <p:tgtEl>
                                          <p:spTgt spid="33800"/>
                                        </p:tgtEl>
                                        <p:attrNameLst>
                                          <p:attrName>style.visibility</p:attrName>
                                        </p:attrNameLst>
                                      </p:cBhvr>
                                      <p:to>
                                        <p:strVal val="visible"/>
                                      </p:to>
                                    </p:set>
                                    <p:animEffect transition="in" filter="wipe(down)">
                                      <p:cBhvr>
                                        <p:cTn id="34" dur="500"/>
                                        <p:tgtEl>
                                          <p:spTgt spid="338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animBg="1"/>
      <p:bldP spid="33797" grpId="0" animBg="1" autoUpdateAnimBg="0"/>
      <p:bldP spid="33798" grpId="0" animBg="1"/>
      <p:bldP spid="33799" grpId="0" animBg="1"/>
      <p:bldP spid="33800" grpId="0" animBg="1"/>
      <p:bldP spid="33801" grpId="0" animBg="1" autoUpdateAnimBg="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ChangeArrowheads="1"/>
          </p:cNvSpPr>
          <p:nvPr>
            <p:ph type="title"/>
          </p:nvPr>
        </p:nvSpPr>
        <p:spPr/>
        <p:txBody>
          <a:bodyPr/>
          <a:lstStyle/>
          <a:p>
            <a:pPr eaLnBrk="1" hangingPunct="1">
              <a:defRPr/>
            </a:pPr>
            <a:r>
              <a:rPr lang="en-US"/>
              <a:t>QFD References</a:t>
            </a:r>
          </a:p>
        </p:txBody>
      </p:sp>
      <p:sp>
        <p:nvSpPr>
          <p:cNvPr id="75780" name="Rectangle 3"/>
          <p:cNvSpPr>
            <a:spLocks noGrp="1" noChangeArrowheads="1"/>
          </p:cNvSpPr>
          <p:nvPr>
            <p:ph type="body" idx="1"/>
          </p:nvPr>
        </p:nvSpPr>
        <p:spPr/>
        <p:txBody>
          <a:bodyPr/>
          <a:lstStyle/>
          <a:p>
            <a:pPr eaLnBrk="1" hangingPunct="1"/>
            <a:r>
              <a:rPr lang="en-US" altLang="en-US"/>
              <a:t>Quality Function Deployment, Lou Cohen</a:t>
            </a:r>
          </a:p>
          <a:p>
            <a:pPr eaLnBrk="1" hangingPunct="1"/>
            <a:endParaRPr lang="en-US" altLang="en-US"/>
          </a:p>
          <a:p>
            <a:pPr eaLnBrk="1" hangingPunct="1"/>
            <a:r>
              <a:rPr lang="en-US" altLang="en-US"/>
              <a:t>Better Designs in Half the Time, Bob King</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9635" name="Rectangle 2"/>
          <p:cNvSpPr>
            <a:spLocks noGrp="1" noChangeArrowheads="1"/>
          </p:cNvSpPr>
          <p:nvPr>
            <p:ph type="title"/>
          </p:nvPr>
        </p:nvSpPr>
        <p:spPr>
          <a:xfrm>
            <a:off x="76200" y="228600"/>
            <a:ext cx="6864350" cy="381000"/>
          </a:xfrm>
        </p:spPr>
        <p:txBody>
          <a:bodyPr/>
          <a:lstStyle/>
          <a:p>
            <a:pPr eaLnBrk="1" hangingPunct="1">
              <a:defRPr/>
            </a:pPr>
            <a:r>
              <a:rPr lang="en-US" dirty="0"/>
              <a:t>Revision Control</a:t>
            </a:r>
          </a:p>
        </p:txBody>
      </p:sp>
      <p:graphicFrame>
        <p:nvGraphicFramePr>
          <p:cNvPr id="380931" name="Group 3"/>
          <p:cNvGraphicFramePr>
            <a:graphicFrameLocks noGrp="1"/>
          </p:cNvGraphicFramePr>
          <p:nvPr>
            <p:ph idx="1"/>
            <p:extLst>
              <p:ext uri="{D42A27DB-BD31-4B8C-83A1-F6EECF244321}">
                <p14:modId xmlns:p14="http://schemas.microsoft.com/office/powerpoint/2010/main" val="3996255884"/>
              </p:ext>
            </p:extLst>
          </p:nvPr>
        </p:nvGraphicFramePr>
        <p:xfrm>
          <a:off x="533400" y="1143000"/>
          <a:ext cx="8077200" cy="5089521"/>
        </p:xfrm>
        <a:graphic>
          <a:graphicData uri="http://schemas.openxmlformats.org/drawingml/2006/table">
            <a:tbl>
              <a:tblPr/>
              <a:tblGrid>
                <a:gridCol w="1614488">
                  <a:extLst>
                    <a:ext uri="{9D8B030D-6E8A-4147-A177-3AD203B41FA5}">
                      <a16:colId xmlns:a16="http://schemas.microsoft.com/office/drawing/2014/main" val="20000"/>
                    </a:ext>
                  </a:extLst>
                </a:gridCol>
                <a:gridCol w="6462712">
                  <a:extLst>
                    <a:ext uri="{9D8B030D-6E8A-4147-A177-3AD203B41FA5}">
                      <a16:colId xmlns:a16="http://schemas.microsoft.com/office/drawing/2014/main" val="20001"/>
                    </a:ext>
                  </a:extLst>
                </a:gridCol>
              </a:tblGrid>
              <a:tr h="274337">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Date</a:t>
                      </a: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a:ln>
                            <a:noFill/>
                          </a:ln>
                          <a:solidFill>
                            <a:schemeClr val="tx1"/>
                          </a:solidFill>
                          <a:effectLst/>
                          <a:latin typeface="Arial" charset="0"/>
                        </a:rPr>
                        <a:t>Changes</a:t>
                      </a: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extLst>
                  <a:ext uri="{0D108BD9-81ED-4DB2-BD59-A6C34878D82A}">
                    <a16:rowId xmlns:a16="http://schemas.microsoft.com/office/drawing/2014/main" val="10000"/>
                  </a:ext>
                </a:extLst>
              </a:tr>
              <a:tr h="346096">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000" b="1" i="0" u="none" strike="noStrike" cap="none" normalizeH="0" baseline="0" dirty="0">
                          <a:ln>
                            <a:noFill/>
                          </a:ln>
                          <a:solidFill>
                            <a:schemeClr val="tx1"/>
                          </a:solidFill>
                          <a:effectLst/>
                          <a:latin typeface="Arial" charset="0"/>
                        </a:rPr>
                        <a:t>Aug 2026</a:t>
                      </a: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000" b="1" i="0" u="none" strike="noStrike" cap="none" normalizeH="0" baseline="0" dirty="0">
                          <a:ln>
                            <a:noFill/>
                          </a:ln>
                          <a:solidFill>
                            <a:schemeClr val="tx1"/>
                          </a:solidFill>
                          <a:effectLst/>
                          <a:latin typeface="Arial" charset="0"/>
                        </a:rPr>
                        <a:t>Rev. 0 - Baseline</a:t>
                      </a: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44509">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dirty="0">
                        <a:ln>
                          <a:noFill/>
                        </a:ln>
                        <a:solidFill>
                          <a:schemeClr val="tx1"/>
                        </a:solidFill>
                        <a:effectLst/>
                        <a:latin typeface="Arial" charset="0"/>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dirty="0">
                        <a:ln>
                          <a:noFill/>
                        </a:ln>
                        <a:solidFill>
                          <a:schemeClr val="tx1"/>
                        </a:solidFill>
                        <a:effectLst/>
                        <a:latin typeface="Arial" charset="0"/>
                      </a:endParaRP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44509">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44509">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44509">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44509">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46096">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4292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4292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4292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4292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34292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34292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34292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a:ln>
                          <a:noFill/>
                        </a:ln>
                        <a:solidFill>
                          <a:schemeClr val="tx1"/>
                        </a:solidFill>
                        <a:effectLst/>
                        <a:latin typeface="Arial" charset="0"/>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1" i="0" u="none" strike="noStrike" cap="none" normalizeH="0" baseline="0" dirty="0">
                        <a:ln>
                          <a:noFill/>
                        </a:ln>
                        <a:solidFill>
                          <a:schemeClr val="tx1"/>
                        </a:solidFill>
                        <a:effectLst/>
                        <a:latin typeface="Arial" charset="0"/>
                      </a:endParaRP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bl>
          </a:graphicData>
        </a:graphic>
      </p:graphicFrame>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a:xfrm>
            <a:off x="152400" y="152400"/>
            <a:ext cx="6442075" cy="601662"/>
          </a:xfrm>
        </p:spPr>
        <p:txBody>
          <a:bodyPr/>
          <a:lstStyle/>
          <a:p>
            <a:pPr>
              <a:defRPr/>
            </a:pPr>
            <a:r>
              <a:rPr lang="en-US" dirty="0"/>
              <a:t>“Good” Requirements</a:t>
            </a:r>
          </a:p>
        </p:txBody>
      </p:sp>
      <p:sp>
        <p:nvSpPr>
          <p:cNvPr id="8196" name="Rectangle 3"/>
          <p:cNvSpPr>
            <a:spLocks noGrp="1" noChangeArrowheads="1"/>
          </p:cNvSpPr>
          <p:nvPr>
            <p:ph type="body" idx="1"/>
          </p:nvPr>
        </p:nvSpPr>
        <p:spPr>
          <a:xfrm>
            <a:off x="76200" y="990600"/>
            <a:ext cx="8991600" cy="5181600"/>
          </a:xfrm>
        </p:spPr>
        <p:txBody>
          <a:bodyPr/>
          <a:lstStyle/>
          <a:p>
            <a:pPr marL="0" indent="0">
              <a:spcBef>
                <a:spcPct val="10000"/>
              </a:spcBef>
              <a:buNone/>
            </a:pPr>
            <a:r>
              <a:rPr lang="en-US" altLang="en-US" sz="2400" b="1" i="1" dirty="0">
                <a:solidFill>
                  <a:schemeClr val="accent2"/>
                </a:solidFill>
              </a:rPr>
              <a:t>Requirements Analysis </a:t>
            </a:r>
            <a:r>
              <a:rPr lang="en-US" altLang="en-US" sz="2400" dirty="0"/>
              <a:t>should generate:</a:t>
            </a:r>
          </a:p>
          <a:p>
            <a:pPr>
              <a:spcBef>
                <a:spcPct val="10000"/>
              </a:spcBef>
            </a:pPr>
            <a:endParaRPr lang="en-US" altLang="en-US" sz="2400" dirty="0"/>
          </a:p>
          <a:p>
            <a:pPr>
              <a:spcBef>
                <a:spcPct val="10000"/>
              </a:spcBef>
            </a:pPr>
            <a:r>
              <a:rPr lang="en-US" altLang="en-US" sz="2400" b="1" i="1" dirty="0">
                <a:solidFill>
                  <a:schemeClr val="accent2"/>
                </a:solidFill>
              </a:rPr>
              <a:t>Functions</a:t>
            </a:r>
            <a:r>
              <a:rPr lang="en-US" altLang="en-US" sz="2400" dirty="0"/>
              <a:t>: What the system must do for the customer,</a:t>
            </a:r>
          </a:p>
          <a:p>
            <a:pPr>
              <a:spcBef>
                <a:spcPct val="10000"/>
              </a:spcBef>
            </a:pPr>
            <a:endParaRPr lang="en-US" altLang="en-US" sz="2400" dirty="0"/>
          </a:p>
          <a:p>
            <a:pPr>
              <a:spcBef>
                <a:spcPct val="10000"/>
              </a:spcBef>
            </a:pPr>
            <a:r>
              <a:rPr lang="en-US" altLang="en-US" sz="2400" b="1" i="1" dirty="0">
                <a:solidFill>
                  <a:schemeClr val="accent2"/>
                </a:solidFill>
              </a:rPr>
              <a:t>Performance</a:t>
            </a:r>
            <a:r>
              <a:rPr lang="en-US" altLang="en-US" sz="2400" dirty="0"/>
              <a:t>: How well the functions must be performed,</a:t>
            </a:r>
          </a:p>
          <a:p>
            <a:pPr>
              <a:spcBef>
                <a:spcPct val="10000"/>
              </a:spcBef>
            </a:pPr>
            <a:endParaRPr lang="en-US" altLang="en-US" sz="2400" dirty="0"/>
          </a:p>
          <a:p>
            <a:pPr>
              <a:spcBef>
                <a:spcPct val="10000"/>
              </a:spcBef>
            </a:pPr>
            <a:r>
              <a:rPr lang="en-US" altLang="en-US" sz="2400" b="1" i="1" dirty="0">
                <a:solidFill>
                  <a:schemeClr val="accent2"/>
                </a:solidFill>
              </a:rPr>
              <a:t>Interfaces</a:t>
            </a:r>
            <a:r>
              <a:rPr lang="en-US" altLang="en-US" sz="2400" dirty="0"/>
              <a:t>: Environment in which the system will perform, and</a:t>
            </a:r>
          </a:p>
          <a:p>
            <a:pPr>
              <a:spcBef>
                <a:spcPct val="10000"/>
              </a:spcBef>
            </a:pPr>
            <a:endParaRPr lang="en-US" altLang="en-US" sz="2400" dirty="0"/>
          </a:p>
          <a:p>
            <a:pPr>
              <a:spcBef>
                <a:spcPct val="10000"/>
              </a:spcBef>
            </a:pPr>
            <a:r>
              <a:rPr lang="en-US" altLang="en-US" sz="2400" dirty="0"/>
              <a:t>Other business &amp; regulatory </a:t>
            </a:r>
            <a:r>
              <a:rPr lang="en-US" altLang="en-US" sz="2400" i="1" dirty="0"/>
              <a:t>requirements</a:t>
            </a:r>
            <a:r>
              <a:rPr lang="en-US" altLang="en-US" sz="2400" dirty="0"/>
              <a:t> and </a:t>
            </a:r>
            <a:r>
              <a:rPr lang="en-US" altLang="en-US" sz="2400" i="1" dirty="0"/>
              <a:t>constraints</a:t>
            </a:r>
            <a:r>
              <a:rPr lang="en-US" altLang="en-US" sz="2400" dirty="0"/>
              <a:t>.</a:t>
            </a:r>
          </a:p>
          <a:p>
            <a:pPr>
              <a:spcBef>
                <a:spcPct val="10000"/>
              </a:spcBef>
            </a:pPr>
            <a:endParaRPr lang="en-US" altLang="en-US" sz="2400" dirty="0"/>
          </a:p>
        </p:txBody>
      </p:sp>
      <p:pic>
        <p:nvPicPr>
          <p:cNvPr id="2" name="Picture 1" descr="Push Pin PNG Transparent Push Pin.PNG Images. | PlusPNG">
            <a:extLst>
              <a:ext uri="{FF2B5EF4-FFF2-40B4-BE49-F238E27FC236}">
                <a16:creationId xmlns:a16="http://schemas.microsoft.com/office/drawing/2014/main" id="{E62E27DD-56CC-CC92-9729-B782B72201C7}"/>
              </a:ext>
            </a:extLst>
          </p:cNvPr>
          <p:cNvPicPr>
            <a:picLocks noChangeAspect="1"/>
          </p:cNvPicPr>
          <p:nvPr/>
        </p:nvPicPr>
        <p:blipFill>
          <a:blip r:embed="rId3"/>
          <a:stretch>
            <a:fillRect/>
          </a:stretch>
        </p:blipFill>
        <p:spPr>
          <a:xfrm>
            <a:off x="6096000" y="4800600"/>
            <a:ext cx="1810870" cy="181087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a:defRPr/>
            </a:pPr>
            <a:r>
              <a:rPr lang="en-US" sz="2000" dirty="0">
                <a:latin typeface="+mn-lt"/>
              </a:rPr>
              <a:t>QFD Deliverables</a:t>
            </a:r>
          </a:p>
        </p:txBody>
      </p:sp>
      <p:sp>
        <p:nvSpPr>
          <p:cNvPr id="10243" name="Rectangle 3"/>
          <p:cNvSpPr>
            <a:spLocks noChangeArrowheads="1"/>
          </p:cNvSpPr>
          <p:nvPr/>
        </p:nvSpPr>
        <p:spPr bwMode="auto">
          <a:xfrm>
            <a:off x="5487988" y="2346325"/>
            <a:ext cx="2757487" cy="1238250"/>
          </a:xfrm>
          <a:prstGeom prst="rect">
            <a:avLst/>
          </a:prstGeom>
          <a:solidFill>
            <a:srgbClr val="FFFF66"/>
          </a:solidFill>
          <a:ln w="25400">
            <a:solidFill>
              <a:schemeClr val="tx1"/>
            </a:solidFill>
            <a:miter lim="800000"/>
            <a:headEnd/>
            <a:tailEnd/>
          </a:ln>
          <a:effectLst>
            <a:outerShdw dist="107763" dir="2700000" algn="ctr" rotWithShape="0">
              <a:schemeClr val="bg2"/>
            </a:outerShdw>
          </a:effectLst>
        </p:spPr>
        <p:txBody>
          <a:bodyPr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1800" b="1" dirty="0">
                <a:latin typeface="+mn-lt"/>
              </a:rPr>
              <a:t>Device shall cut tissue of 5 mm thickness at a rate of 1 cm/second</a:t>
            </a:r>
          </a:p>
        </p:txBody>
      </p:sp>
      <p:pic>
        <p:nvPicPr>
          <p:cNvPr id="10244" name="Picture 10" descr="bd05805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71588" y="2027238"/>
            <a:ext cx="1165225"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AutoShape 38"/>
          <p:cNvSpPr>
            <a:spLocks noChangeArrowheads="1"/>
          </p:cNvSpPr>
          <p:nvPr/>
        </p:nvSpPr>
        <p:spPr bwMode="auto">
          <a:xfrm rot="5400000">
            <a:off x="3775870" y="2186781"/>
            <a:ext cx="1008062" cy="1800225"/>
          </a:xfrm>
          <a:prstGeom prst="downArrow">
            <a:avLst>
              <a:gd name="adj1" fmla="val 50000"/>
              <a:gd name="adj2" fmla="val 44646"/>
            </a:avLst>
          </a:prstGeom>
          <a:solidFill>
            <a:schemeClr val="accent6"/>
          </a:solidFill>
          <a:ln w="25400">
            <a:solidFill>
              <a:schemeClr val="tx1"/>
            </a:solidFill>
            <a:miter lim="800000"/>
            <a:headEnd/>
            <a:tailEnd/>
          </a:ln>
        </p:spPr>
        <p:txBody>
          <a:bodyPr rot="10800000" vert="eaVert"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b="1">
              <a:solidFill>
                <a:schemeClr val="bg1"/>
              </a:solidFill>
              <a:latin typeface="+mn-lt"/>
            </a:endParaRPr>
          </a:p>
        </p:txBody>
      </p:sp>
      <p:sp>
        <p:nvSpPr>
          <p:cNvPr id="10246" name="Text Box 23"/>
          <p:cNvSpPr txBox="1">
            <a:spLocks noChangeArrowheads="1"/>
          </p:cNvSpPr>
          <p:nvPr/>
        </p:nvSpPr>
        <p:spPr bwMode="auto">
          <a:xfrm>
            <a:off x="588963" y="3698875"/>
            <a:ext cx="2590800" cy="1015663"/>
          </a:xfrm>
          <a:prstGeom prst="rect">
            <a:avLst/>
          </a:prstGeom>
          <a:solidFill>
            <a:srgbClr val="FFFF66"/>
          </a:soli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2000" b="1" i="1">
                <a:latin typeface="+mn-lt"/>
              </a:rPr>
              <a:t>Surgeon transects tissue in minimal time</a:t>
            </a:r>
          </a:p>
        </p:txBody>
      </p:sp>
      <p:sp>
        <p:nvSpPr>
          <p:cNvPr id="321543" name="Text Box 7"/>
          <p:cNvSpPr txBox="1">
            <a:spLocks noChangeArrowheads="1"/>
          </p:cNvSpPr>
          <p:nvPr/>
        </p:nvSpPr>
        <p:spPr bwMode="auto">
          <a:xfrm>
            <a:off x="390525" y="1149350"/>
            <a:ext cx="3105150" cy="683264"/>
          </a:xfrm>
          <a:prstGeom prst="rect">
            <a:avLst/>
          </a:prstGeom>
          <a:solidFill>
            <a:schemeClr val="accent6"/>
          </a:solidFill>
          <a:ln>
            <a:noFill/>
          </a:ln>
        </p:spPr>
        <p:txBody>
          <a:bodyP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lnSpc>
                <a:spcPct val="80000"/>
              </a:lnSpc>
              <a:spcBef>
                <a:spcPct val="20000"/>
              </a:spcBef>
              <a:buClr>
                <a:srgbClr val="FF3300"/>
              </a:buClr>
              <a:buFont typeface="Wingdings" panose="05000000000000000000" pitchFamily="2" charset="2"/>
              <a:buNone/>
            </a:pPr>
            <a:r>
              <a:rPr lang="en-US" altLang="en-US" sz="2400" b="1" i="1" dirty="0">
                <a:solidFill>
                  <a:schemeClr val="bg1"/>
                </a:solidFill>
                <a:latin typeface="+mn-lt"/>
              </a:rPr>
              <a:t>Customer Level Requirement</a:t>
            </a:r>
          </a:p>
        </p:txBody>
      </p:sp>
      <p:sp>
        <p:nvSpPr>
          <p:cNvPr id="321544" name="Text Box 8"/>
          <p:cNvSpPr txBox="1">
            <a:spLocks noChangeArrowheads="1"/>
          </p:cNvSpPr>
          <p:nvPr/>
        </p:nvSpPr>
        <p:spPr bwMode="auto">
          <a:xfrm>
            <a:off x="5241925" y="1131888"/>
            <a:ext cx="3336925" cy="683264"/>
          </a:xfrm>
          <a:prstGeom prst="rect">
            <a:avLst/>
          </a:prstGeom>
          <a:solidFill>
            <a:schemeClr val="accent6"/>
          </a:solidFill>
          <a:ln>
            <a:noFill/>
          </a:ln>
        </p:spPr>
        <p:txBody>
          <a:bodyP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lnSpc>
                <a:spcPct val="80000"/>
              </a:lnSpc>
              <a:spcBef>
                <a:spcPct val="20000"/>
              </a:spcBef>
              <a:buClr>
                <a:srgbClr val="FF3300"/>
              </a:buClr>
              <a:buFont typeface="Wingdings" panose="05000000000000000000" pitchFamily="2" charset="2"/>
              <a:buNone/>
            </a:pPr>
            <a:r>
              <a:rPr lang="en-US" altLang="en-US" sz="2400" b="1" i="1" dirty="0">
                <a:solidFill>
                  <a:schemeClr val="bg1"/>
                </a:solidFill>
                <a:latin typeface="+mn-lt"/>
              </a:rPr>
              <a:t>Performance Level Requirement</a:t>
            </a:r>
          </a:p>
        </p:txBody>
      </p:sp>
      <p:sp>
        <p:nvSpPr>
          <p:cNvPr id="321545" name="AutoShape 9"/>
          <p:cNvSpPr>
            <a:spLocks noChangeArrowheads="1"/>
          </p:cNvSpPr>
          <p:nvPr/>
        </p:nvSpPr>
        <p:spPr bwMode="auto">
          <a:xfrm>
            <a:off x="5110163" y="3730625"/>
            <a:ext cx="3876675" cy="1871663"/>
          </a:xfrm>
          <a:prstGeom prst="irregularSeal2">
            <a:avLst/>
          </a:prstGeom>
          <a:solidFill>
            <a:schemeClr val="accent6"/>
          </a:solidFill>
          <a:ln w="9525" algn="ctr">
            <a:solidFill>
              <a:schemeClr val="tx1"/>
            </a:solidFill>
            <a:miter lim="800000"/>
            <a:headEnd/>
            <a:tailEnd/>
          </a:ln>
        </p:spPr>
        <p:txBody>
          <a:bodyPr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lnSpc>
                <a:spcPct val="80000"/>
              </a:lnSpc>
              <a:spcBef>
                <a:spcPct val="20000"/>
              </a:spcBef>
              <a:buClr>
                <a:srgbClr val="FF3300"/>
              </a:buClr>
              <a:buFont typeface="Wingdings" panose="05000000000000000000" pitchFamily="2" charset="2"/>
              <a:buNone/>
            </a:pPr>
            <a:r>
              <a:rPr lang="en-US" altLang="en-US" sz="2400" b="1" i="1">
                <a:solidFill>
                  <a:schemeClr val="bg1"/>
                </a:solidFill>
                <a:latin typeface="+mn-lt"/>
              </a:rPr>
              <a:t>Is this a CTQ?</a:t>
            </a:r>
          </a:p>
        </p:txBody>
      </p:sp>
      <p:sp>
        <p:nvSpPr>
          <p:cNvPr id="321546" name="Text Box 10"/>
          <p:cNvSpPr txBox="1">
            <a:spLocks noChangeArrowheads="1"/>
          </p:cNvSpPr>
          <p:nvPr/>
        </p:nvSpPr>
        <p:spPr bwMode="auto">
          <a:xfrm>
            <a:off x="5392738" y="5781675"/>
            <a:ext cx="3022600" cy="683264"/>
          </a:xfrm>
          <a:prstGeom prst="rect">
            <a:avLst/>
          </a:prstGeom>
          <a:solidFill>
            <a:schemeClr val="accent6"/>
          </a:solidFill>
          <a:ln>
            <a:noFill/>
          </a:ln>
        </p:spPr>
        <p:txBody>
          <a:bodyP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lnSpc>
                <a:spcPct val="80000"/>
              </a:lnSpc>
              <a:spcBef>
                <a:spcPct val="20000"/>
              </a:spcBef>
              <a:buClr>
                <a:srgbClr val="FF3300"/>
              </a:buClr>
              <a:buFont typeface="Wingdings" panose="05000000000000000000" pitchFamily="2" charset="2"/>
              <a:buNone/>
            </a:pPr>
            <a:r>
              <a:rPr lang="en-US" altLang="en-US" sz="2400" b="1" i="1" dirty="0">
                <a:solidFill>
                  <a:schemeClr val="bg1"/>
                </a:solidFill>
                <a:latin typeface="+mn-lt"/>
              </a:rPr>
              <a:t>Critical to Quality (CTQ)</a:t>
            </a:r>
          </a:p>
        </p:txBody>
      </p:sp>
      <p:grpSp>
        <p:nvGrpSpPr>
          <p:cNvPr id="2" name="Group 11"/>
          <p:cNvGrpSpPr>
            <a:grpSpLocks/>
          </p:cNvGrpSpPr>
          <p:nvPr/>
        </p:nvGrpSpPr>
        <p:grpSpPr bwMode="auto">
          <a:xfrm>
            <a:off x="735013" y="4494213"/>
            <a:ext cx="2746375" cy="1601787"/>
            <a:chOff x="463" y="2831"/>
            <a:chExt cx="1730" cy="1009"/>
          </a:xfrm>
          <a:solidFill>
            <a:schemeClr val="accent6"/>
          </a:solidFill>
        </p:grpSpPr>
        <p:sp>
          <p:nvSpPr>
            <p:cNvPr id="10252" name="AutoShape 12"/>
            <p:cNvSpPr>
              <a:spLocks noChangeArrowheads="1"/>
            </p:cNvSpPr>
            <p:nvPr/>
          </p:nvSpPr>
          <p:spPr bwMode="auto">
            <a:xfrm>
              <a:off x="463" y="3368"/>
              <a:ext cx="1730" cy="472"/>
            </a:xfrm>
            <a:prstGeom prst="foldedCorner">
              <a:avLst>
                <a:gd name="adj" fmla="val 12500"/>
              </a:avLst>
            </a:prstGeom>
            <a:grpFill/>
            <a:ln w="9525" algn="ctr">
              <a:solidFill>
                <a:schemeClr val="tx1"/>
              </a:solidFill>
              <a:round/>
              <a:headEnd/>
              <a:tailEnd/>
            </a:ln>
          </p:spPr>
          <p:txBody>
            <a:bodyPr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lnSpc>
                  <a:spcPct val="80000"/>
                </a:lnSpc>
                <a:spcBef>
                  <a:spcPct val="20000"/>
                </a:spcBef>
                <a:buClr>
                  <a:srgbClr val="FF3300"/>
                </a:buClr>
                <a:buFont typeface="Wingdings" panose="05000000000000000000" pitchFamily="2" charset="2"/>
                <a:buNone/>
              </a:pPr>
              <a:r>
                <a:rPr lang="en-US" altLang="en-US" sz="2400" b="1" i="1" dirty="0">
                  <a:solidFill>
                    <a:schemeClr val="bg1"/>
                  </a:solidFill>
                  <a:latin typeface="+mn-lt"/>
                </a:rPr>
                <a:t>“Translated” From VOC</a:t>
              </a:r>
            </a:p>
          </p:txBody>
        </p:sp>
        <p:sp>
          <p:nvSpPr>
            <p:cNvPr id="10253" name="AutoShape 38"/>
            <p:cNvSpPr>
              <a:spLocks noChangeArrowheads="1"/>
            </p:cNvSpPr>
            <p:nvPr/>
          </p:nvSpPr>
          <p:spPr bwMode="auto">
            <a:xfrm rot="9546425">
              <a:off x="1121" y="2831"/>
              <a:ext cx="352" cy="429"/>
            </a:xfrm>
            <a:prstGeom prst="downArrow">
              <a:avLst>
                <a:gd name="adj1" fmla="val 50000"/>
                <a:gd name="adj2" fmla="val 30469"/>
              </a:avLst>
            </a:prstGeom>
            <a:grpFill/>
            <a:ln w="25400">
              <a:solidFill>
                <a:schemeClr val="tx1"/>
              </a:solidFill>
              <a:miter lim="800000"/>
              <a:headEnd/>
              <a:tailEnd/>
            </a:ln>
          </p:spPr>
          <p:txBody>
            <a:bodyPr rot="10800000"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b="1">
                <a:solidFill>
                  <a:schemeClr val="bg1"/>
                </a:solidFill>
                <a:latin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1543"/>
                                        </p:tgtEl>
                                        <p:attrNameLst>
                                          <p:attrName>style.visibility</p:attrName>
                                        </p:attrNameLst>
                                      </p:cBhvr>
                                      <p:to>
                                        <p:strVal val="visible"/>
                                      </p:to>
                                    </p:set>
                                    <p:animEffect transition="in" filter="wipe(left)">
                                      <p:cBhvr>
                                        <p:cTn id="7" dur="500"/>
                                        <p:tgtEl>
                                          <p:spTgt spid="32154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1544"/>
                                        </p:tgtEl>
                                        <p:attrNameLst>
                                          <p:attrName>style.visibility</p:attrName>
                                        </p:attrNameLst>
                                      </p:cBhvr>
                                      <p:to>
                                        <p:strVal val="visible"/>
                                      </p:to>
                                    </p:set>
                                    <p:animEffect transition="in" filter="wipe(left)">
                                      <p:cBhvr>
                                        <p:cTn id="17" dur="500"/>
                                        <p:tgtEl>
                                          <p:spTgt spid="32154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21545"/>
                                        </p:tgtEl>
                                        <p:attrNameLst>
                                          <p:attrName>style.visibility</p:attrName>
                                        </p:attrNameLst>
                                      </p:cBhvr>
                                      <p:to>
                                        <p:strVal val="visible"/>
                                      </p:to>
                                    </p:set>
                                    <p:animEffect transition="in" filter="checkerboard(across)">
                                      <p:cBhvr>
                                        <p:cTn id="22" dur="500"/>
                                        <p:tgtEl>
                                          <p:spTgt spid="32154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21546"/>
                                        </p:tgtEl>
                                        <p:attrNameLst>
                                          <p:attrName>style.visibility</p:attrName>
                                        </p:attrNameLst>
                                      </p:cBhvr>
                                      <p:to>
                                        <p:strVal val="visible"/>
                                      </p:to>
                                    </p:set>
                                    <p:animEffect transition="in" filter="wipe(left)">
                                      <p:cBhvr>
                                        <p:cTn id="27" dur="500"/>
                                        <p:tgtEl>
                                          <p:spTgt spid="321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1543" grpId="0" animBg="1"/>
      <p:bldP spid="321544" grpId="0" animBg="1"/>
      <p:bldP spid="321545" grpId="0" animBg="1"/>
      <p:bldP spid="32154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2168525" y="2935291"/>
            <a:ext cx="6899275" cy="534988"/>
            <a:chOff x="1191" y="1849"/>
            <a:chExt cx="4346" cy="337"/>
          </a:xfrm>
        </p:grpSpPr>
        <p:sp>
          <p:nvSpPr>
            <p:cNvPr id="9227" name="Text Box 3"/>
            <p:cNvSpPr txBox="1">
              <a:spLocks noChangeArrowheads="1"/>
            </p:cNvSpPr>
            <p:nvPr/>
          </p:nvSpPr>
          <p:spPr bwMode="auto">
            <a:xfrm>
              <a:off x="2416" y="1849"/>
              <a:ext cx="3121" cy="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lnSpc>
                  <a:spcPct val="80000"/>
                </a:lnSpc>
                <a:spcBef>
                  <a:spcPct val="20000"/>
                </a:spcBef>
                <a:buClr>
                  <a:srgbClr val="FF3300"/>
                </a:buClr>
                <a:buFont typeface="Wingdings" panose="05000000000000000000" pitchFamily="2" charset="2"/>
                <a:buNone/>
              </a:pPr>
              <a:r>
                <a:rPr lang="en-US" altLang="en-US" sz="1800" b="1" dirty="0">
                  <a:latin typeface="Arial" panose="020B0604020202020204" pitchFamily="34" charset="0"/>
                </a:rPr>
                <a:t>The reason the requirement is included &amp; justification for metrics</a:t>
              </a:r>
            </a:p>
          </p:txBody>
        </p:sp>
        <p:sp>
          <p:nvSpPr>
            <p:cNvPr id="9228" name="AutoShape 4"/>
            <p:cNvSpPr>
              <a:spLocks noChangeArrowheads="1"/>
            </p:cNvSpPr>
            <p:nvPr/>
          </p:nvSpPr>
          <p:spPr bwMode="auto">
            <a:xfrm rot="-205874">
              <a:off x="1191" y="1953"/>
              <a:ext cx="1225" cy="199"/>
            </a:xfrm>
            <a:prstGeom prst="rightArrow">
              <a:avLst>
                <a:gd name="adj1" fmla="val 50000"/>
                <a:gd name="adj2" fmla="val 153894"/>
              </a:avLst>
            </a:prstGeom>
            <a:solidFill>
              <a:srgbClr val="BBFFFF"/>
            </a:solidFill>
            <a:ln w="9525" algn="ctr">
              <a:solidFill>
                <a:schemeClr val="tx1"/>
              </a:solidFill>
              <a:miter lim="800000"/>
              <a:headEnd/>
              <a:tailEnd/>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sz="1200"/>
            </a:p>
          </p:txBody>
        </p:sp>
      </p:grpSp>
      <p:sp>
        <p:nvSpPr>
          <p:cNvPr id="17411" name="Rectangle 5"/>
          <p:cNvSpPr>
            <a:spLocks noGrp="1" noChangeArrowheads="1"/>
          </p:cNvSpPr>
          <p:nvPr>
            <p:ph type="title"/>
          </p:nvPr>
        </p:nvSpPr>
        <p:spPr>
          <a:xfrm>
            <a:off x="131763" y="157945"/>
            <a:ext cx="6442075" cy="601662"/>
          </a:xfrm>
        </p:spPr>
        <p:txBody>
          <a:bodyPr/>
          <a:lstStyle/>
          <a:p>
            <a:pPr>
              <a:defRPr/>
            </a:pPr>
            <a:r>
              <a:rPr lang="en-US" dirty="0"/>
              <a:t>Performance Requirement Components</a:t>
            </a:r>
          </a:p>
        </p:txBody>
      </p:sp>
      <p:pic>
        <p:nvPicPr>
          <p:cNvPr id="9220" name="Diagram 1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763" y="1460500"/>
            <a:ext cx="4046537" cy="416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7"/>
          <p:cNvGrpSpPr>
            <a:grpSpLocks/>
          </p:cNvGrpSpPr>
          <p:nvPr/>
        </p:nvGrpSpPr>
        <p:grpSpPr bwMode="auto">
          <a:xfrm>
            <a:off x="2911475" y="1443038"/>
            <a:ext cx="6156325" cy="838200"/>
            <a:chOff x="1834" y="909"/>
            <a:chExt cx="3878" cy="528"/>
          </a:xfrm>
        </p:grpSpPr>
        <p:sp>
          <p:nvSpPr>
            <p:cNvPr id="9225" name="Text Box 8"/>
            <p:cNvSpPr txBox="1">
              <a:spLocks noChangeArrowheads="1"/>
            </p:cNvSpPr>
            <p:nvPr/>
          </p:nvSpPr>
          <p:spPr bwMode="auto">
            <a:xfrm>
              <a:off x="2156" y="909"/>
              <a:ext cx="3556" cy="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lnSpc>
                  <a:spcPct val="80000"/>
                </a:lnSpc>
                <a:spcBef>
                  <a:spcPct val="20000"/>
                </a:spcBef>
                <a:buClr>
                  <a:srgbClr val="FF3300"/>
                </a:buClr>
                <a:buFont typeface="Wingdings" panose="05000000000000000000" pitchFamily="2" charset="2"/>
                <a:buNone/>
              </a:pPr>
              <a:r>
                <a:rPr lang="en-US" altLang="en-US" sz="1800" b="1" dirty="0">
                  <a:latin typeface="Arial" panose="020B0604020202020204" pitchFamily="34" charset="0"/>
                </a:rPr>
                <a:t>How we will demonstrate via objective evidence that the product meets the requirement</a:t>
              </a:r>
            </a:p>
          </p:txBody>
        </p:sp>
        <p:sp>
          <p:nvSpPr>
            <p:cNvPr id="9226" name="AutoShape 9"/>
            <p:cNvSpPr>
              <a:spLocks noChangeArrowheads="1"/>
            </p:cNvSpPr>
            <p:nvPr/>
          </p:nvSpPr>
          <p:spPr bwMode="auto">
            <a:xfrm rot="-1431616">
              <a:off x="1834" y="1112"/>
              <a:ext cx="311" cy="325"/>
            </a:xfrm>
            <a:prstGeom prst="rightArrow">
              <a:avLst>
                <a:gd name="adj1" fmla="val 50000"/>
                <a:gd name="adj2" fmla="val 25000"/>
              </a:avLst>
            </a:prstGeom>
            <a:solidFill>
              <a:srgbClr val="CCCCFF"/>
            </a:solidFill>
            <a:ln w="9525" algn="ctr">
              <a:solidFill>
                <a:schemeClr val="tx1"/>
              </a:solidFill>
              <a:miter lim="800000"/>
              <a:headEnd/>
              <a:tailEnd/>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sz="1200"/>
            </a:p>
          </p:txBody>
        </p:sp>
      </p:grpSp>
      <p:grpSp>
        <p:nvGrpSpPr>
          <p:cNvPr id="4" name="Group 10"/>
          <p:cNvGrpSpPr>
            <a:grpSpLocks/>
          </p:cNvGrpSpPr>
          <p:nvPr/>
        </p:nvGrpSpPr>
        <p:grpSpPr bwMode="auto">
          <a:xfrm>
            <a:off x="4346575" y="4376738"/>
            <a:ext cx="4721225" cy="584200"/>
            <a:chOff x="2703" y="2757"/>
            <a:chExt cx="2679" cy="368"/>
          </a:xfrm>
        </p:grpSpPr>
        <p:sp>
          <p:nvSpPr>
            <p:cNvPr id="9223" name="Text Box 11"/>
            <p:cNvSpPr txBox="1">
              <a:spLocks noChangeArrowheads="1"/>
            </p:cNvSpPr>
            <p:nvPr/>
          </p:nvSpPr>
          <p:spPr bwMode="auto">
            <a:xfrm>
              <a:off x="3155" y="2757"/>
              <a:ext cx="2227" cy="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lnSpc>
                  <a:spcPct val="80000"/>
                </a:lnSpc>
                <a:spcBef>
                  <a:spcPct val="20000"/>
                </a:spcBef>
                <a:buClr>
                  <a:srgbClr val="FF3300"/>
                </a:buClr>
                <a:buFont typeface="Wingdings" panose="05000000000000000000" pitchFamily="2" charset="2"/>
                <a:buNone/>
              </a:pPr>
              <a:r>
                <a:rPr lang="en-US" altLang="en-US" sz="1800" b="1" dirty="0">
                  <a:latin typeface="Arial" panose="020B0604020202020204" pitchFamily="34" charset="0"/>
                </a:rPr>
                <a:t>Clear description of the need represented by the requirement</a:t>
              </a:r>
            </a:p>
          </p:txBody>
        </p:sp>
        <p:sp>
          <p:nvSpPr>
            <p:cNvPr id="9224" name="AutoShape 12"/>
            <p:cNvSpPr>
              <a:spLocks noChangeArrowheads="1"/>
            </p:cNvSpPr>
            <p:nvPr/>
          </p:nvSpPr>
          <p:spPr bwMode="auto">
            <a:xfrm rot="611042">
              <a:off x="2703" y="2787"/>
              <a:ext cx="430" cy="338"/>
            </a:xfrm>
            <a:prstGeom prst="rightArrow">
              <a:avLst>
                <a:gd name="adj1" fmla="val 50000"/>
                <a:gd name="adj2" fmla="val 31805"/>
              </a:avLst>
            </a:prstGeom>
            <a:solidFill>
              <a:srgbClr val="EFFFCC"/>
            </a:solidFill>
            <a:ln w="9525" algn="ctr">
              <a:solidFill>
                <a:schemeClr val="tx1"/>
              </a:solidFill>
              <a:miter lim="800000"/>
              <a:headEnd/>
              <a:tailEnd/>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sz="1200"/>
            </a:p>
          </p:txBody>
        </p:sp>
      </p:grpSp>
      <p:sp>
        <p:nvSpPr>
          <p:cNvPr id="5" name="TextBox 4"/>
          <p:cNvSpPr txBox="1"/>
          <p:nvPr/>
        </p:nvSpPr>
        <p:spPr>
          <a:xfrm>
            <a:off x="2286000" y="2209800"/>
            <a:ext cx="268022" cy="292388"/>
          </a:xfrm>
          <a:prstGeom prst="rect">
            <a:avLst/>
          </a:prstGeom>
          <a:noFill/>
        </p:spPr>
        <p:txBody>
          <a:bodyPr wrap="none" rtlCol="0">
            <a:spAutoFit/>
          </a:bodyPr>
          <a:lstStyle/>
          <a:p>
            <a:r>
              <a:rPr lang="en-US" dirty="0"/>
              <a:t>*</a:t>
            </a:r>
          </a:p>
        </p:txBody>
      </p:sp>
      <p:sp>
        <p:nvSpPr>
          <p:cNvPr id="14" name="TextBox 13"/>
          <p:cNvSpPr txBox="1"/>
          <p:nvPr/>
        </p:nvSpPr>
        <p:spPr>
          <a:xfrm>
            <a:off x="609600" y="6032212"/>
            <a:ext cx="4072397" cy="292388"/>
          </a:xfrm>
          <a:prstGeom prst="rect">
            <a:avLst/>
          </a:prstGeom>
          <a:noFill/>
        </p:spPr>
        <p:txBody>
          <a:bodyPr wrap="none" rtlCol="0">
            <a:spAutoFit/>
          </a:bodyPr>
          <a:lstStyle/>
          <a:p>
            <a:r>
              <a:rPr lang="en-US" dirty="0">
                <a:latin typeface="+mn-lt"/>
              </a:rPr>
              <a:t>* - for Customer Requirements, a Validation Strategy</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16"/>
          <p:cNvSpPr>
            <a:spLocks noGrp="1" noChangeArrowheads="1"/>
          </p:cNvSpPr>
          <p:nvPr>
            <p:ph type="title"/>
          </p:nvPr>
        </p:nvSpPr>
        <p:spPr>
          <a:xfrm>
            <a:off x="152400" y="228600"/>
            <a:ext cx="6864350" cy="381000"/>
          </a:xfrm>
        </p:spPr>
        <p:txBody>
          <a:bodyPr>
            <a:normAutofit fontScale="90000"/>
          </a:bodyPr>
          <a:lstStyle/>
          <a:p>
            <a:r>
              <a:rPr lang="en-US" dirty="0"/>
              <a:t>Exercise: “Good” &amp; “Bad” Requirements</a:t>
            </a:r>
          </a:p>
        </p:txBody>
      </p:sp>
      <p:graphicFrame>
        <p:nvGraphicFramePr>
          <p:cNvPr id="215081" name="Group 41"/>
          <p:cNvGraphicFramePr>
            <a:graphicFrameLocks noGrp="1"/>
          </p:cNvGraphicFramePr>
          <p:nvPr>
            <p:ph sz="half" idx="2"/>
          </p:nvPr>
        </p:nvGraphicFramePr>
        <p:xfrm>
          <a:off x="381000" y="1304925"/>
          <a:ext cx="8305800" cy="3261170"/>
        </p:xfrm>
        <a:graphic>
          <a:graphicData uri="http://schemas.openxmlformats.org/drawingml/2006/table">
            <a:tbl>
              <a:tblPr/>
              <a:tblGrid>
                <a:gridCol w="1509713">
                  <a:extLst>
                    <a:ext uri="{9D8B030D-6E8A-4147-A177-3AD203B41FA5}">
                      <a16:colId xmlns:a16="http://schemas.microsoft.com/office/drawing/2014/main" val="20000"/>
                    </a:ext>
                  </a:extLst>
                </a:gridCol>
                <a:gridCol w="6796087">
                  <a:extLst>
                    <a:ext uri="{9D8B030D-6E8A-4147-A177-3AD203B41FA5}">
                      <a16:colId xmlns:a16="http://schemas.microsoft.com/office/drawing/2014/main" val="20001"/>
                    </a:ext>
                  </a:extLst>
                </a:gridCol>
              </a:tblGrid>
              <a:tr h="8382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dirty="0">
                          <a:ln>
                            <a:noFill/>
                          </a:ln>
                          <a:solidFill>
                            <a:schemeClr val="bg1"/>
                          </a:solidFill>
                          <a:effectLst/>
                          <a:latin typeface="Arial" charset="0"/>
                        </a:rPr>
                        <a:t>Objective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rPr>
                        <a:t>Distinguish between well-written and poorly-written requirements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811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a:ln>
                            <a:noFill/>
                          </a:ln>
                          <a:solidFill>
                            <a:schemeClr val="bg1"/>
                          </a:solidFill>
                          <a:effectLst/>
                          <a:latin typeface="Arial" charset="0"/>
                        </a:rPr>
                        <a:t>Instructions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8925" marR="0" lvl="0" indent="-28892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Review the Requirement Statements on the next slide</a:t>
                      </a:r>
                    </a:p>
                    <a:p>
                      <a:pPr marL="288925" marR="0" lvl="0" indent="-28892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Discuss whether the Statement is a “Good” Requirement.</a:t>
                      </a:r>
                    </a:p>
                    <a:p>
                      <a:pPr marL="288925" marR="0" lvl="0" indent="-28892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If not, how could you convert it into a “Good” Requirement?</a:t>
                      </a:r>
                    </a:p>
                    <a:p>
                      <a:pPr marL="288925" marR="0" lvl="0" indent="-288925" algn="l" defTabSz="914400" rtl="0" eaLnBrk="0" fontAlgn="base" latinLnBrk="0" hangingPunct="0">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3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a:ln>
                            <a:noFill/>
                          </a:ln>
                          <a:solidFill>
                            <a:schemeClr val="bg1"/>
                          </a:solidFill>
                          <a:effectLst/>
                          <a:latin typeface="Arial" charset="0"/>
                        </a:rPr>
                        <a:t>Time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AU" sz="1800" b="1" i="0" u="none" strike="noStrike" cap="none" normalizeH="0" baseline="0">
                          <a:ln>
                            <a:noFill/>
                          </a:ln>
                          <a:solidFill>
                            <a:schemeClr val="tx1"/>
                          </a:solidFill>
                          <a:effectLst/>
                          <a:latin typeface="Arial" charset="0"/>
                        </a:rPr>
                        <a:t>10 minutes</a:t>
                      </a:r>
                      <a:endParaRPr kumimoji="0" lang="en-US" sz="1800" b="1"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4960824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6200" y="232814"/>
            <a:ext cx="6864350" cy="381000"/>
          </a:xfrm>
        </p:spPr>
        <p:txBody>
          <a:bodyPr/>
          <a:lstStyle/>
          <a:p>
            <a:r>
              <a:rPr lang="en-US" dirty="0"/>
              <a:t>Requirements Exercise</a:t>
            </a:r>
          </a:p>
        </p:txBody>
      </p:sp>
      <p:graphicFrame>
        <p:nvGraphicFramePr>
          <p:cNvPr id="8" name="Table Placeholder 7"/>
          <p:cNvGraphicFramePr>
            <a:graphicFrameLocks noGrp="1"/>
          </p:cNvGraphicFramePr>
          <p:nvPr>
            <p:ph type="tbl" idx="1"/>
            <p:extLst>
              <p:ext uri="{D42A27DB-BD31-4B8C-83A1-F6EECF244321}">
                <p14:modId xmlns:p14="http://schemas.microsoft.com/office/powerpoint/2010/main" val="3132406221"/>
              </p:ext>
            </p:extLst>
          </p:nvPr>
        </p:nvGraphicFramePr>
        <p:xfrm>
          <a:off x="304800" y="990600"/>
          <a:ext cx="8382000" cy="4663440"/>
        </p:xfrm>
        <a:graphic>
          <a:graphicData uri="http://schemas.openxmlformats.org/drawingml/2006/table">
            <a:tbl>
              <a:tblPr firstRow="1" bandRow="1">
                <a:tableStyleId>{93296810-A885-4BE3-A3E7-6D5BEEA58F35}</a:tableStyleId>
              </a:tblPr>
              <a:tblGrid>
                <a:gridCol w="3744686">
                  <a:extLst>
                    <a:ext uri="{9D8B030D-6E8A-4147-A177-3AD203B41FA5}">
                      <a16:colId xmlns:a16="http://schemas.microsoft.com/office/drawing/2014/main" val="20000"/>
                    </a:ext>
                  </a:extLst>
                </a:gridCol>
                <a:gridCol w="870857">
                  <a:extLst>
                    <a:ext uri="{9D8B030D-6E8A-4147-A177-3AD203B41FA5}">
                      <a16:colId xmlns:a16="http://schemas.microsoft.com/office/drawing/2014/main" val="20001"/>
                    </a:ext>
                  </a:extLst>
                </a:gridCol>
                <a:gridCol w="3766457">
                  <a:extLst>
                    <a:ext uri="{9D8B030D-6E8A-4147-A177-3AD203B41FA5}">
                      <a16:colId xmlns:a16="http://schemas.microsoft.com/office/drawing/2014/main" val="20002"/>
                    </a:ext>
                  </a:extLst>
                </a:gridCol>
              </a:tblGrid>
              <a:tr h="370840">
                <a:tc>
                  <a:txBody>
                    <a:bodyPr/>
                    <a:lstStyle/>
                    <a:p>
                      <a:r>
                        <a:rPr lang="en-US" dirty="0"/>
                        <a:t>Initial</a:t>
                      </a:r>
                      <a:r>
                        <a:rPr lang="en-US" baseline="0" dirty="0"/>
                        <a:t> Requirement Statement</a:t>
                      </a:r>
                      <a:endParaRPr lang="en-US" dirty="0"/>
                    </a:p>
                  </a:txBody>
                  <a:tcPr/>
                </a:tc>
                <a:tc>
                  <a:txBody>
                    <a:bodyPr/>
                    <a:lstStyle/>
                    <a:p>
                      <a:r>
                        <a:rPr lang="en-US" dirty="0"/>
                        <a:t>Good/</a:t>
                      </a:r>
                      <a:r>
                        <a:rPr lang="en-US" baseline="0" dirty="0"/>
                        <a:t> Bad?</a:t>
                      </a:r>
                      <a:endParaRPr lang="en-US" dirty="0"/>
                    </a:p>
                  </a:txBody>
                  <a:tcPr/>
                </a:tc>
                <a:tc>
                  <a:txBody>
                    <a:bodyPr/>
                    <a:lstStyle/>
                    <a:p>
                      <a:r>
                        <a:rPr lang="en-US" dirty="0"/>
                        <a:t>Re-Written</a:t>
                      </a:r>
                      <a:r>
                        <a:rPr lang="en-US" baseline="0" dirty="0"/>
                        <a:t> Statement</a:t>
                      </a:r>
                      <a:endParaRPr lang="en-US" dirty="0"/>
                    </a:p>
                  </a:txBody>
                  <a:tcPr/>
                </a:tc>
                <a:extLst>
                  <a:ext uri="{0D108BD9-81ED-4DB2-BD59-A6C34878D82A}">
                    <a16:rowId xmlns:a16="http://schemas.microsoft.com/office/drawing/2014/main" val="10000"/>
                  </a:ext>
                </a:extLst>
              </a:tr>
              <a:tr h="370840">
                <a:tc>
                  <a:txBody>
                    <a:bodyPr/>
                    <a:lstStyle/>
                    <a:p>
                      <a:r>
                        <a:rPr lang="en-US" dirty="0"/>
                        <a:t>The device end-effector</a:t>
                      </a:r>
                      <a:r>
                        <a:rPr lang="en-US" baseline="0" dirty="0"/>
                        <a:t> must be able to articulate through a range of +/- 30 degrees</a:t>
                      </a:r>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370840">
                <a:tc>
                  <a:txBody>
                    <a:bodyPr/>
                    <a:lstStyle/>
                    <a:p>
                      <a:r>
                        <a:rPr lang="en-US" dirty="0"/>
                        <a:t>The battery must last a really long time</a:t>
                      </a:r>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2"/>
                  </a:ext>
                </a:extLst>
              </a:tr>
              <a:tr h="370840">
                <a:tc>
                  <a:txBody>
                    <a:bodyPr/>
                    <a:lstStyle/>
                    <a:p>
                      <a:r>
                        <a:rPr lang="en-US" dirty="0"/>
                        <a:t>After</a:t>
                      </a:r>
                      <a:r>
                        <a:rPr lang="en-US" baseline="0" dirty="0"/>
                        <a:t> fitting, the concrete anchor must be secure as measured by a minimum pull-out force of 500 </a:t>
                      </a:r>
                      <a:r>
                        <a:rPr lang="en-US" baseline="0" dirty="0" err="1"/>
                        <a:t>lbf</a:t>
                      </a:r>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370840">
                <a:tc>
                  <a:txBody>
                    <a:bodyPr/>
                    <a:lstStyle/>
                    <a:p>
                      <a:r>
                        <a:rPr lang="en-US" dirty="0"/>
                        <a:t>The axle bearing must</a:t>
                      </a:r>
                      <a:r>
                        <a:rPr lang="en-US" baseline="0" dirty="0"/>
                        <a:t> be secured to the locomotive axle with a tight shrink-fit</a:t>
                      </a:r>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4"/>
                  </a:ext>
                </a:extLst>
              </a:tr>
              <a:tr h="370840">
                <a:tc>
                  <a:txBody>
                    <a:bodyPr/>
                    <a:lstStyle/>
                    <a:p>
                      <a:r>
                        <a:rPr lang="en-US" dirty="0"/>
                        <a:t>The entire</a:t>
                      </a:r>
                      <a:r>
                        <a:rPr lang="en-US" baseline="0" dirty="0"/>
                        <a:t> maintenance procedure should take no more than 2 hours.</a:t>
                      </a:r>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sp>
        <p:nvSpPr>
          <p:cNvPr id="9" name="TextBox 8"/>
          <p:cNvSpPr txBox="1"/>
          <p:nvPr/>
        </p:nvSpPr>
        <p:spPr>
          <a:xfrm>
            <a:off x="325864" y="6008914"/>
            <a:ext cx="8383449" cy="369332"/>
          </a:xfrm>
          <a:prstGeom prst="rect">
            <a:avLst/>
          </a:prstGeom>
          <a:noFill/>
        </p:spPr>
        <p:txBody>
          <a:bodyPr wrap="none" rtlCol="0">
            <a:spAutoFit/>
          </a:bodyPr>
          <a:lstStyle/>
          <a:p>
            <a:r>
              <a:rPr lang="en-US" sz="1800" b="1" i="1" dirty="0">
                <a:latin typeface="+mn-lt"/>
              </a:rPr>
              <a:t>Hint: Does the Requirement Statement include a Function &amp; Metric/Target?</a:t>
            </a:r>
          </a:p>
        </p:txBody>
      </p:sp>
    </p:spTree>
    <p:extLst>
      <p:ext uri="{BB962C8B-B14F-4D97-AF65-F5344CB8AC3E}">
        <p14:creationId xmlns:p14="http://schemas.microsoft.com/office/powerpoint/2010/main" val="17077369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6" name="Rectangle 31"/>
          <p:cNvSpPr>
            <a:spLocks noGrp="1" noChangeArrowheads="1"/>
          </p:cNvSpPr>
          <p:nvPr>
            <p:ph type="title"/>
          </p:nvPr>
        </p:nvSpPr>
        <p:spPr/>
        <p:txBody>
          <a:bodyPr/>
          <a:lstStyle/>
          <a:p>
            <a:pPr>
              <a:defRPr/>
            </a:pPr>
            <a:r>
              <a:rPr lang="en-US" dirty="0"/>
              <a:t>House Of Quality:  Core QFD Deliverable</a:t>
            </a:r>
          </a:p>
        </p:txBody>
      </p:sp>
      <p:sp>
        <p:nvSpPr>
          <p:cNvPr id="12291" name="Rectangle 32"/>
          <p:cNvSpPr>
            <a:spLocks noGrp="1" noChangeArrowheads="1"/>
          </p:cNvSpPr>
          <p:nvPr>
            <p:ph type="body" idx="1"/>
          </p:nvPr>
        </p:nvSpPr>
        <p:spPr>
          <a:xfrm>
            <a:off x="150500" y="1046767"/>
            <a:ext cx="4454525" cy="5513388"/>
          </a:xfrm>
        </p:spPr>
        <p:txBody>
          <a:bodyPr/>
          <a:lstStyle/>
          <a:p>
            <a:r>
              <a:rPr lang="en-US" altLang="en-US" dirty="0"/>
              <a:t>What are the Rooms and what do they do for you?</a:t>
            </a:r>
          </a:p>
          <a:p>
            <a:endParaRPr lang="en-US" altLang="en-US" dirty="0"/>
          </a:p>
          <a:p>
            <a:r>
              <a:rPr lang="en-US" altLang="en-US" dirty="0"/>
              <a:t>What Question does each Room ask?</a:t>
            </a:r>
          </a:p>
          <a:p>
            <a:pPr lvl="1"/>
            <a:endParaRPr lang="en-US" altLang="en-US" dirty="0"/>
          </a:p>
          <a:p>
            <a:r>
              <a:rPr lang="en-US" altLang="en-US" dirty="0"/>
              <a:t>What are the Relationships of the Rooms in the House?</a:t>
            </a:r>
          </a:p>
          <a:p>
            <a:pPr lvl="1"/>
            <a:endParaRPr lang="en-US" altLang="en-US" dirty="0"/>
          </a:p>
          <a:p>
            <a:r>
              <a:rPr lang="en-US" altLang="en-US" dirty="0"/>
              <a:t>Where are the CTQs?</a:t>
            </a:r>
          </a:p>
          <a:p>
            <a:endParaRPr lang="en-US" altLang="en-US" dirty="0"/>
          </a:p>
          <a:p>
            <a:endParaRPr lang="en-US" altLang="en-US" dirty="0"/>
          </a:p>
        </p:txBody>
      </p:sp>
      <p:grpSp>
        <p:nvGrpSpPr>
          <p:cNvPr id="12292" name="Group 2"/>
          <p:cNvGrpSpPr>
            <a:grpSpLocks/>
          </p:cNvGrpSpPr>
          <p:nvPr/>
        </p:nvGrpSpPr>
        <p:grpSpPr bwMode="auto">
          <a:xfrm>
            <a:off x="4876800" y="1019175"/>
            <a:ext cx="4038600" cy="4953000"/>
            <a:chOff x="336" y="576"/>
            <a:chExt cx="2544" cy="3120"/>
          </a:xfrm>
        </p:grpSpPr>
        <p:sp>
          <p:nvSpPr>
            <p:cNvPr id="12311" name="Freeform 3"/>
            <p:cNvSpPr>
              <a:spLocks/>
            </p:cNvSpPr>
            <p:nvPr/>
          </p:nvSpPr>
          <p:spPr bwMode="gray">
            <a:xfrm>
              <a:off x="384" y="624"/>
              <a:ext cx="2496" cy="3072"/>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gradFill rotWithShape="0">
              <a:gsLst>
                <a:gs pos="0">
                  <a:srgbClr val="DDDDDD"/>
                </a:gs>
                <a:gs pos="100000">
                  <a:srgbClr val="666666"/>
                </a:gs>
              </a:gsLst>
              <a:lin ang="5400000" scaled="1"/>
            </a:gradFill>
            <a:ln>
              <a:noFill/>
            </a:ln>
            <a:extLst>
              <a:ext uri="{91240B29-F687-4F45-9708-019B960494DF}">
                <a14:hiddenLine xmlns:a14="http://schemas.microsoft.com/office/drawing/2010/main" w="28575">
                  <a:solidFill>
                    <a:srgbClr val="000000"/>
                  </a:solidFill>
                  <a:round/>
                  <a:headEnd type="none" w="sm" len="sm"/>
                  <a:tailEnd type="none" w="sm" len="sm"/>
                </a14:hiddenLine>
              </a:ext>
            </a:extLst>
          </p:spPr>
          <p:txBody>
            <a:bodyPr wrap="none" anchor="ctr"/>
            <a:lstStyle/>
            <a:p>
              <a:pPr algn="ctr"/>
              <a:endParaRPr lang="en-US"/>
            </a:p>
          </p:txBody>
        </p:sp>
        <p:sp>
          <p:nvSpPr>
            <p:cNvPr id="12312" name="Freeform 4"/>
            <p:cNvSpPr>
              <a:spLocks/>
            </p:cNvSpPr>
            <p:nvPr/>
          </p:nvSpPr>
          <p:spPr bwMode="gray">
            <a:xfrm>
              <a:off x="336" y="576"/>
              <a:ext cx="2496" cy="3072"/>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solidFill>
              <a:schemeClr val="bg1"/>
            </a:solidFill>
            <a:ln w="28575">
              <a:solidFill>
                <a:schemeClr val="tx1"/>
              </a:solidFill>
              <a:round/>
              <a:headEnd type="none" w="sm" len="sm"/>
              <a:tailEnd type="none" w="sm" len="sm"/>
            </a:ln>
          </p:spPr>
          <p:txBody>
            <a:bodyPr wrap="none" anchor="ctr"/>
            <a:lstStyle/>
            <a:p>
              <a:pPr algn="ctr"/>
              <a:endParaRPr lang="en-US"/>
            </a:p>
          </p:txBody>
        </p:sp>
        <p:sp>
          <p:nvSpPr>
            <p:cNvPr id="12313" name="Line 5"/>
            <p:cNvSpPr>
              <a:spLocks noChangeShapeType="1"/>
            </p:cNvSpPr>
            <p:nvPr/>
          </p:nvSpPr>
          <p:spPr bwMode="gray">
            <a:xfrm flipH="1">
              <a:off x="336" y="2976"/>
              <a:ext cx="1776" cy="0"/>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12314" name="Line 6"/>
            <p:cNvSpPr>
              <a:spLocks noChangeShapeType="1"/>
            </p:cNvSpPr>
            <p:nvPr/>
          </p:nvSpPr>
          <p:spPr bwMode="gray">
            <a:xfrm>
              <a:off x="1008" y="1344"/>
              <a:ext cx="0" cy="2304"/>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12315" name="Line 7"/>
            <p:cNvSpPr>
              <a:spLocks noChangeShapeType="1"/>
            </p:cNvSpPr>
            <p:nvPr/>
          </p:nvSpPr>
          <p:spPr bwMode="gray">
            <a:xfrm>
              <a:off x="336" y="3312"/>
              <a:ext cx="1776" cy="0"/>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12316" name="Line 8"/>
            <p:cNvSpPr>
              <a:spLocks noChangeShapeType="1"/>
            </p:cNvSpPr>
            <p:nvPr/>
          </p:nvSpPr>
          <p:spPr bwMode="gray">
            <a:xfrm>
              <a:off x="1008" y="3072"/>
              <a:ext cx="1104" cy="0"/>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12317" name="Line 9"/>
            <p:cNvSpPr>
              <a:spLocks noChangeShapeType="1"/>
            </p:cNvSpPr>
            <p:nvPr/>
          </p:nvSpPr>
          <p:spPr bwMode="gray">
            <a:xfrm>
              <a:off x="2160" y="1296"/>
              <a:ext cx="0" cy="1680"/>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12318" name="Line 10"/>
            <p:cNvSpPr>
              <a:spLocks noChangeShapeType="1"/>
            </p:cNvSpPr>
            <p:nvPr/>
          </p:nvSpPr>
          <p:spPr bwMode="gray">
            <a:xfrm flipH="1">
              <a:off x="336" y="1824"/>
              <a:ext cx="2499" cy="0"/>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12319" name="Line 11"/>
            <p:cNvSpPr>
              <a:spLocks noChangeShapeType="1"/>
            </p:cNvSpPr>
            <p:nvPr/>
          </p:nvSpPr>
          <p:spPr bwMode="gray">
            <a:xfrm>
              <a:off x="2256" y="1824"/>
              <a:ext cx="0" cy="1152"/>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12320" name="Rectangle 12"/>
            <p:cNvSpPr>
              <a:spLocks noChangeArrowheads="1"/>
            </p:cNvSpPr>
            <p:nvPr/>
          </p:nvSpPr>
          <p:spPr bwMode="gray">
            <a:xfrm>
              <a:off x="672" y="1344"/>
              <a:ext cx="1488" cy="144"/>
            </a:xfrm>
            <a:prstGeom prst="rect">
              <a:avLst/>
            </a:prstGeom>
            <a:solidFill>
              <a:schemeClr val="bg1"/>
            </a:solidFill>
            <a:ln w="28575">
              <a:solidFill>
                <a:schemeClr val="tx1"/>
              </a:solidFill>
              <a:miter lim="800000"/>
              <a:headEnd type="none" w="sm" len="sm"/>
              <a:tailEnd type="none" w="sm" len="sm"/>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endParaRPr lang="en-US" altLang="en-US"/>
            </a:p>
          </p:txBody>
        </p:sp>
      </p:grpSp>
      <p:sp>
        <p:nvSpPr>
          <p:cNvPr id="12293" name="Rectangle 13"/>
          <p:cNvSpPr>
            <a:spLocks noChangeArrowheads="1"/>
          </p:cNvSpPr>
          <p:nvPr/>
        </p:nvSpPr>
        <p:spPr bwMode="gray">
          <a:xfrm>
            <a:off x="5173663" y="3309938"/>
            <a:ext cx="595312"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spcBef>
                <a:spcPct val="50000"/>
              </a:spcBef>
            </a:pPr>
            <a:r>
              <a:rPr lang="en-US" altLang="en-US" sz="3000" b="1">
                <a:solidFill>
                  <a:schemeClr val="folHlink"/>
                </a:solidFill>
              </a:rPr>
              <a:t>1</a:t>
            </a:r>
          </a:p>
        </p:txBody>
      </p:sp>
      <p:sp>
        <p:nvSpPr>
          <p:cNvPr id="12294" name="Rectangle 14"/>
          <p:cNvSpPr>
            <a:spLocks noChangeArrowheads="1"/>
          </p:cNvSpPr>
          <p:nvPr/>
        </p:nvSpPr>
        <p:spPr bwMode="gray">
          <a:xfrm>
            <a:off x="4876800" y="3762375"/>
            <a:ext cx="1190625"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100"/>
              <a:t>Customer</a:t>
            </a:r>
          </a:p>
          <a:p>
            <a:pPr algn="ctr" eaLnBrk="1" hangingPunct="1"/>
            <a:r>
              <a:rPr lang="en-US" altLang="en-US" sz="1100"/>
              <a:t>Requirements</a:t>
            </a:r>
          </a:p>
          <a:p>
            <a:pPr algn="ctr" eaLnBrk="1" hangingPunct="1"/>
            <a:r>
              <a:rPr lang="en-US" altLang="en-US" sz="1100"/>
              <a:t>(V)</a:t>
            </a:r>
          </a:p>
        </p:txBody>
      </p:sp>
      <p:sp>
        <p:nvSpPr>
          <p:cNvPr id="12295" name="Rectangle 15"/>
          <p:cNvSpPr>
            <a:spLocks noChangeArrowheads="1"/>
          </p:cNvSpPr>
          <p:nvPr/>
        </p:nvSpPr>
        <p:spPr bwMode="gray">
          <a:xfrm>
            <a:off x="6610350" y="2435225"/>
            <a:ext cx="595313"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spcBef>
                <a:spcPct val="50000"/>
              </a:spcBef>
            </a:pPr>
            <a:r>
              <a:rPr lang="en-US" altLang="en-US" sz="3000" b="1">
                <a:solidFill>
                  <a:schemeClr val="folHlink"/>
                </a:solidFill>
              </a:rPr>
              <a:t>3</a:t>
            </a:r>
          </a:p>
        </p:txBody>
      </p:sp>
      <p:sp>
        <p:nvSpPr>
          <p:cNvPr id="12296" name="Rectangle 16"/>
          <p:cNvSpPr>
            <a:spLocks noChangeArrowheads="1"/>
          </p:cNvSpPr>
          <p:nvPr/>
        </p:nvSpPr>
        <p:spPr bwMode="gray">
          <a:xfrm>
            <a:off x="5376863" y="2751138"/>
            <a:ext cx="2986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100" dirty="0"/>
              <a:t>Performance Requirements (I)</a:t>
            </a:r>
          </a:p>
        </p:txBody>
      </p:sp>
      <p:sp>
        <p:nvSpPr>
          <p:cNvPr id="12297" name="Rectangle 17"/>
          <p:cNvSpPr>
            <a:spLocks noChangeArrowheads="1"/>
          </p:cNvSpPr>
          <p:nvPr/>
        </p:nvSpPr>
        <p:spPr bwMode="gray">
          <a:xfrm>
            <a:off x="5562600" y="2279650"/>
            <a:ext cx="195103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900" b="1"/>
              <a:t>Target  Goals</a:t>
            </a:r>
          </a:p>
        </p:txBody>
      </p:sp>
      <p:sp>
        <p:nvSpPr>
          <p:cNvPr id="12298" name="Rectangle 18"/>
          <p:cNvSpPr>
            <a:spLocks noChangeArrowheads="1"/>
          </p:cNvSpPr>
          <p:nvPr/>
        </p:nvSpPr>
        <p:spPr bwMode="gray">
          <a:xfrm>
            <a:off x="6564313" y="1546225"/>
            <a:ext cx="595312"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spcBef>
                <a:spcPct val="50000"/>
              </a:spcBef>
            </a:pPr>
            <a:r>
              <a:rPr lang="en-US" altLang="en-US" sz="3000" b="1">
                <a:solidFill>
                  <a:schemeClr val="folHlink"/>
                </a:solidFill>
              </a:rPr>
              <a:t>7</a:t>
            </a:r>
          </a:p>
        </p:txBody>
      </p:sp>
      <p:sp>
        <p:nvSpPr>
          <p:cNvPr id="12299" name="Rectangle 19"/>
          <p:cNvSpPr>
            <a:spLocks noChangeArrowheads="1"/>
          </p:cNvSpPr>
          <p:nvPr/>
        </p:nvSpPr>
        <p:spPr bwMode="gray">
          <a:xfrm>
            <a:off x="6248400" y="1933575"/>
            <a:ext cx="11906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100"/>
              <a:t>Correlation (I)</a:t>
            </a:r>
          </a:p>
        </p:txBody>
      </p:sp>
      <p:sp>
        <p:nvSpPr>
          <p:cNvPr id="12300" name="Rectangle 20"/>
          <p:cNvSpPr>
            <a:spLocks noChangeArrowheads="1"/>
          </p:cNvSpPr>
          <p:nvPr/>
        </p:nvSpPr>
        <p:spPr bwMode="gray">
          <a:xfrm>
            <a:off x="8077200" y="3883025"/>
            <a:ext cx="595313"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spcBef>
                <a:spcPct val="50000"/>
              </a:spcBef>
            </a:pPr>
            <a:r>
              <a:rPr lang="en-US" altLang="en-US" sz="3000" b="1">
                <a:solidFill>
                  <a:schemeClr val="folHlink"/>
                </a:solidFill>
              </a:rPr>
              <a:t>2</a:t>
            </a:r>
          </a:p>
        </p:txBody>
      </p:sp>
      <p:sp>
        <p:nvSpPr>
          <p:cNvPr id="12301" name="Rectangle 21"/>
          <p:cNvSpPr>
            <a:spLocks noChangeArrowheads="1"/>
          </p:cNvSpPr>
          <p:nvPr/>
        </p:nvSpPr>
        <p:spPr bwMode="gray">
          <a:xfrm>
            <a:off x="7964488" y="3305175"/>
            <a:ext cx="820737"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100"/>
              <a:t>Customer</a:t>
            </a:r>
          </a:p>
          <a:p>
            <a:pPr algn="ctr" eaLnBrk="1" hangingPunct="1"/>
            <a:r>
              <a:rPr lang="en-US" altLang="en-US" sz="1100"/>
              <a:t>Rating</a:t>
            </a:r>
          </a:p>
          <a:p>
            <a:pPr algn="ctr" eaLnBrk="1" hangingPunct="1"/>
            <a:r>
              <a:rPr lang="en-US" altLang="en-US" sz="1100"/>
              <a:t>(B) (V)</a:t>
            </a:r>
          </a:p>
        </p:txBody>
      </p:sp>
      <p:sp>
        <p:nvSpPr>
          <p:cNvPr id="12302" name="Rectangle 22"/>
          <p:cNvSpPr>
            <a:spLocks noChangeArrowheads="1"/>
          </p:cNvSpPr>
          <p:nvPr/>
        </p:nvSpPr>
        <p:spPr bwMode="gray">
          <a:xfrm>
            <a:off x="6629400" y="3533775"/>
            <a:ext cx="595313"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spcBef>
                <a:spcPct val="50000"/>
              </a:spcBef>
            </a:pPr>
            <a:r>
              <a:rPr lang="en-US" altLang="en-US" sz="3000" b="1">
                <a:solidFill>
                  <a:schemeClr val="folHlink"/>
                </a:solidFill>
              </a:rPr>
              <a:t>4</a:t>
            </a:r>
          </a:p>
        </p:txBody>
      </p:sp>
      <p:sp>
        <p:nvSpPr>
          <p:cNvPr id="12303" name="Rectangle 23"/>
          <p:cNvSpPr>
            <a:spLocks noChangeArrowheads="1"/>
          </p:cNvSpPr>
          <p:nvPr/>
        </p:nvSpPr>
        <p:spPr bwMode="gray">
          <a:xfrm>
            <a:off x="6129338" y="3978275"/>
            <a:ext cx="1563687"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100"/>
              <a:t>Relationships</a:t>
            </a:r>
          </a:p>
          <a:p>
            <a:pPr algn="ctr" eaLnBrk="1" hangingPunct="1"/>
            <a:r>
              <a:rPr lang="en-US" altLang="en-US" sz="1100"/>
              <a:t>(What vs. How)</a:t>
            </a:r>
          </a:p>
          <a:p>
            <a:pPr algn="ctr" eaLnBrk="1" hangingPunct="1"/>
            <a:r>
              <a:rPr lang="en-US" altLang="en-US" sz="1100"/>
              <a:t>(I)</a:t>
            </a:r>
          </a:p>
        </p:txBody>
      </p:sp>
      <p:sp>
        <p:nvSpPr>
          <p:cNvPr id="12304" name="Rectangle 24"/>
          <p:cNvSpPr>
            <a:spLocks noChangeArrowheads="1"/>
          </p:cNvSpPr>
          <p:nvPr/>
        </p:nvSpPr>
        <p:spPr bwMode="gray">
          <a:xfrm>
            <a:off x="5105400" y="4837113"/>
            <a:ext cx="5937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spcBef>
                <a:spcPct val="50000"/>
              </a:spcBef>
            </a:pPr>
            <a:r>
              <a:rPr lang="en-US" altLang="en-US" sz="3000" b="1">
                <a:solidFill>
                  <a:schemeClr val="folHlink"/>
                </a:solidFill>
              </a:rPr>
              <a:t>6</a:t>
            </a:r>
          </a:p>
        </p:txBody>
      </p:sp>
      <p:sp>
        <p:nvSpPr>
          <p:cNvPr id="12305" name="Rectangle 25"/>
          <p:cNvSpPr>
            <a:spLocks noChangeArrowheads="1"/>
          </p:cNvSpPr>
          <p:nvPr/>
        </p:nvSpPr>
        <p:spPr bwMode="gray">
          <a:xfrm>
            <a:off x="5105400" y="5407025"/>
            <a:ext cx="5937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spcBef>
                <a:spcPct val="50000"/>
              </a:spcBef>
            </a:pPr>
            <a:r>
              <a:rPr lang="en-US" altLang="en-US" sz="3000" b="1">
                <a:solidFill>
                  <a:schemeClr val="folHlink"/>
                </a:solidFill>
              </a:rPr>
              <a:t>5</a:t>
            </a:r>
          </a:p>
        </p:txBody>
      </p:sp>
      <p:sp>
        <p:nvSpPr>
          <p:cNvPr id="12306" name="Rectangle 26"/>
          <p:cNvSpPr>
            <a:spLocks noChangeArrowheads="1"/>
          </p:cNvSpPr>
          <p:nvPr/>
        </p:nvSpPr>
        <p:spPr bwMode="gray">
          <a:xfrm rot="-5400000">
            <a:off x="7000875" y="3762664"/>
            <a:ext cx="1676400" cy="148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lnSpc>
                <a:spcPct val="85000"/>
              </a:lnSpc>
            </a:pPr>
            <a:r>
              <a:rPr lang="en-US" altLang="en-US" sz="900" b="1"/>
              <a:t>Importance (V)</a:t>
            </a:r>
          </a:p>
        </p:txBody>
      </p:sp>
      <p:sp>
        <p:nvSpPr>
          <p:cNvPr id="12307" name="Rectangle 27"/>
          <p:cNvSpPr>
            <a:spLocks noChangeArrowheads="1"/>
          </p:cNvSpPr>
          <p:nvPr/>
        </p:nvSpPr>
        <p:spPr bwMode="gray">
          <a:xfrm>
            <a:off x="5943600" y="4813300"/>
            <a:ext cx="173196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900" b="1"/>
              <a:t>How Important</a:t>
            </a:r>
          </a:p>
        </p:txBody>
      </p:sp>
      <p:sp>
        <p:nvSpPr>
          <p:cNvPr id="12308" name="Rectangle 28"/>
          <p:cNvSpPr>
            <a:spLocks noChangeArrowheads="1"/>
          </p:cNvSpPr>
          <p:nvPr/>
        </p:nvSpPr>
        <p:spPr bwMode="gray">
          <a:xfrm>
            <a:off x="6019800" y="5057775"/>
            <a:ext cx="14478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100"/>
              <a:t>Targets/Specs(B)(I)</a:t>
            </a:r>
          </a:p>
        </p:txBody>
      </p:sp>
      <p:sp>
        <p:nvSpPr>
          <p:cNvPr id="12309" name="Rectangle 29"/>
          <p:cNvSpPr>
            <a:spLocks noChangeArrowheads="1"/>
          </p:cNvSpPr>
          <p:nvPr/>
        </p:nvSpPr>
        <p:spPr bwMode="gray">
          <a:xfrm>
            <a:off x="5770409" y="5495925"/>
            <a:ext cx="2028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100" dirty="0"/>
              <a:t>Technical Evaluation (B)</a:t>
            </a:r>
          </a:p>
        </p:txBody>
      </p:sp>
      <p:sp>
        <p:nvSpPr>
          <p:cNvPr id="12310" name="Text Box 30"/>
          <p:cNvSpPr txBox="1">
            <a:spLocks noChangeArrowheads="1"/>
          </p:cNvSpPr>
          <p:nvPr/>
        </p:nvSpPr>
        <p:spPr bwMode="auto">
          <a:xfrm>
            <a:off x="4927600" y="5972175"/>
            <a:ext cx="3141663"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302" tIns="86302" rIns="86302" bIns="86302">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1400">
                <a:solidFill>
                  <a:schemeClr val="tx2"/>
                </a:solidFill>
              </a:rPr>
              <a:t>(V) = Comes from VOC information</a:t>
            </a:r>
          </a:p>
          <a:p>
            <a:pPr eaLnBrk="1" hangingPunct="1"/>
            <a:r>
              <a:rPr lang="en-US" altLang="en-US" sz="1400">
                <a:solidFill>
                  <a:schemeClr val="tx2"/>
                </a:solidFill>
              </a:rPr>
              <a:t>(B) = Comes from Benchmarking information</a:t>
            </a:r>
          </a:p>
          <a:p>
            <a:pPr eaLnBrk="1" hangingPunct="1"/>
            <a:r>
              <a:rPr lang="en-US" altLang="en-US" sz="1400">
                <a:solidFill>
                  <a:schemeClr val="tx2"/>
                </a:solidFill>
              </a:rPr>
              <a:t>(I) = Comes from Internal expertise</a:t>
            </a:r>
            <a:endParaRPr lang="en-US" altLang="en-US" sz="1500">
              <a:solidFill>
                <a:schemeClr val="tx2"/>
              </a:solidFill>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ChangeArrowheads="1"/>
          </p:cNvSpPr>
          <p:nvPr/>
        </p:nvSpPr>
        <p:spPr bwMode="auto">
          <a:xfrm>
            <a:off x="0" y="5448300"/>
            <a:ext cx="9144000" cy="1028700"/>
          </a:xfrm>
          <a:prstGeom prst="rect">
            <a:avLst/>
          </a:prstGeom>
          <a:solidFill>
            <a:schemeClr val="hlink">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latin typeface="+mn-lt"/>
            </a:endParaRPr>
          </a:p>
        </p:txBody>
      </p:sp>
      <p:sp>
        <p:nvSpPr>
          <p:cNvPr id="7172" name="Rectangle 4"/>
          <p:cNvSpPr>
            <a:spLocks noChangeArrowheads="1"/>
          </p:cNvSpPr>
          <p:nvPr/>
        </p:nvSpPr>
        <p:spPr bwMode="auto">
          <a:xfrm>
            <a:off x="0" y="3781425"/>
            <a:ext cx="9144000" cy="838200"/>
          </a:xfrm>
          <a:prstGeom prst="rect">
            <a:avLst/>
          </a:prstGeom>
          <a:solidFill>
            <a:schemeClr val="hlink">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latin typeface="+mn-lt"/>
            </a:endParaRPr>
          </a:p>
        </p:txBody>
      </p:sp>
      <p:sp>
        <p:nvSpPr>
          <p:cNvPr id="7173" name="Rectangle 5"/>
          <p:cNvSpPr>
            <a:spLocks noChangeArrowheads="1"/>
          </p:cNvSpPr>
          <p:nvPr/>
        </p:nvSpPr>
        <p:spPr bwMode="auto">
          <a:xfrm>
            <a:off x="0" y="2000250"/>
            <a:ext cx="9144000" cy="876300"/>
          </a:xfrm>
          <a:prstGeom prst="rect">
            <a:avLst/>
          </a:prstGeom>
          <a:solidFill>
            <a:schemeClr val="hlink">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latin typeface="+mn-lt"/>
            </a:endParaRPr>
          </a:p>
        </p:txBody>
      </p:sp>
      <p:sp>
        <p:nvSpPr>
          <p:cNvPr id="512006" name="AutoShape 6"/>
          <p:cNvSpPr>
            <a:spLocks noChangeArrowheads="1"/>
          </p:cNvSpPr>
          <p:nvPr/>
        </p:nvSpPr>
        <p:spPr bwMode="auto">
          <a:xfrm>
            <a:off x="2955925" y="831850"/>
            <a:ext cx="5803900" cy="601662"/>
          </a:xfrm>
          <a:prstGeom prst="homePlate">
            <a:avLst>
              <a:gd name="adj" fmla="val 63433"/>
            </a:avLst>
          </a:prstGeom>
          <a:gradFill rotWithShape="0">
            <a:gsLst>
              <a:gs pos="0">
                <a:schemeClr val="accent2"/>
              </a:gs>
              <a:gs pos="100000">
                <a:schemeClr val="accent2">
                  <a:gamma/>
                  <a:tint val="38824"/>
                  <a:invGamma/>
                </a:schemeClr>
              </a:gs>
            </a:gsLst>
            <a:lin ang="5400000" scaled="1"/>
          </a:gradFill>
          <a:ln w="9525">
            <a:solidFill>
              <a:schemeClr val="tx1"/>
            </a:solidFill>
            <a:miter lim="800000"/>
            <a:headEnd/>
            <a:tailEnd/>
          </a:ln>
          <a:effectLst/>
        </p:spPr>
        <p:txBody>
          <a:bodyPr/>
          <a:lstStyle/>
          <a:p>
            <a:pPr>
              <a:lnSpc>
                <a:spcPct val="80000"/>
              </a:lnSpc>
              <a:defRPr/>
            </a:pPr>
            <a:r>
              <a:rPr lang="en-US" sz="2000" b="1">
                <a:solidFill>
                  <a:schemeClr val="bg1"/>
                </a:solidFill>
                <a:effectLst>
                  <a:outerShdw blurRad="38100" dist="38100" dir="2700000" algn="tl">
                    <a:srgbClr val="000000"/>
                  </a:outerShdw>
                </a:effectLst>
                <a:latin typeface="+mn-lt"/>
              </a:rPr>
              <a:t>Measure Phase</a:t>
            </a:r>
            <a:br>
              <a:rPr lang="en-US" sz="2000" b="1">
                <a:solidFill>
                  <a:schemeClr val="bg1"/>
                </a:solidFill>
                <a:effectLst>
                  <a:outerShdw blurRad="38100" dist="38100" dir="2700000" algn="tl">
                    <a:srgbClr val="000000"/>
                  </a:outerShdw>
                </a:effectLst>
                <a:latin typeface="+mn-lt"/>
              </a:rPr>
            </a:br>
            <a:r>
              <a:rPr lang="en-US" sz="1800" b="1">
                <a:solidFill>
                  <a:schemeClr val="bg1"/>
                </a:solidFill>
                <a:effectLst>
                  <a:outerShdw blurRad="38100" dist="38100" dir="2700000" algn="tl">
                    <a:srgbClr val="000000"/>
                  </a:outerShdw>
                </a:effectLst>
                <a:latin typeface="+mn-lt"/>
              </a:rPr>
              <a:t>Voice of Customer to Requirements</a:t>
            </a:r>
            <a:endParaRPr lang="en-US" sz="1800">
              <a:solidFill>
                <a:schemeClr val="bg1"/>
              </a:solidFill>
              <a:latin typeface="+mn-lt"/>
            </a:endParaRPr>
          </a:p>
        </p:txBody>
      </p:sp>
      <p:sp>
        <p:nvSpPr>
          <p:cNvPr id="512007" name="AutoShape 7"/>
          <p:cNvSpPr>
            <a:spLocks noChangeArrowheads="1"/>
          </p:cNvSpPr>
          <p:nvPr/>
        </p:nvSpPr>
        <p:spPr bwMode="auto">
          <a:xfrm>
            <a:off x="3035300" y="1446213"/>
            <a:ext cx="2324100" cy="433483"/>
          </a:xfrm>
          <a:prstGeom prst="bevel">
            <a:avLst>
              <a:gd name="adj" fmla="val 6708"/>
            </a:avLst>
          </a:prstGeom>
          <a:noFill/>
          <a:ln w="28575">
            <a:noFill/>
            <a:miter lim="800000"/>
            <a:headEnd/>
            <a:tailEnd/>
          </a:ln>
          <a:effectLst/>
        </p:spPr>
        <p:txBody>
          <a:bodyPr tIns="91440" bIns="91440">
            <a:spAutoFit/>
          </a:bodyPr>
          <a:lstStyle/>
          <a:p>
            <a:pPr algn="ctr">
              <a:lnSpc>
                <a:spcPct val="90000"/>
              </a:lnSpc>
              <a:spcBef>
                <a:spcPct val="30000"/>
              </a:spcBef>
              <a:defRPr/>
            </a:pPr>
            <a:r>
              <a:rPr lang="en-US" sz="1400" b="1" u="sng" dirty="0">
                <a:latin typeface="+mn-lt"/>
              </a:rPr>
              <a:t>Gather VOC Inputs</a:t>
            </a:r>
          </a:p>
        </p:txBody>
      </p:sp>
      <p:sp>
        <p:nvSpPr>
          <p:cNvPr id="7176" name="Text Box 8"/>
          <p:cNvSpPr txBox="1">
            <a:spLocks noChangeArrowheads="1"/>
          </p:cNvSpPr>
          <p:nvPr/>
        </p:nvSpPr>
        <p:spPr bwMode="auto">
          <a:xfrm>
            <a:off x="3052763" y="2130425"/>
            <a:ext cx="2741612" cy="549275"/>
          </a:xfrm>
          <a:prstGeom prst="rect">
            <a:avLst/>
          </a:prstGeom>
          <a:solidFill>
            <a:schemeClr val="bg1"/>
          </a:solidFill>
          <a:ln>
            <a:noFill/>
          </a:ln>
        </p:spPr>
        <p:txBody>
          <a:bodyPr tIns="91440" bIns="91440"/>
          <a:lstStyle>
            <a:lvl1pPr marL="230188" indent="-230188"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buFontTx/>
              <a:buAutoNum type="arabicPeriod"/>
            </a:pPr>
            <a:r>
              <a:rPr lang="en-US" altLang="en-US" sz="1200" dirty="0">
                <a:latin typeface="+mn-lt"/>
              </a:rPr>
              <a:t>Identify Gaps and develop Market Research Plan</a:t>
            </a:r>
          </a:p>
        </p:txBody>
      </p:sp>
      <p:sp>
        <p:nvSpPr>
          <p:cNvPr id="7177" name="Text Box 9"/>
          <p:cNvSpPr txBox="1">
            <a:spLocks noChangeArrowheads="1"/>
          </p:cNvSpPr>
          <p:nvPr/>
        </p:nvSpPr>
        <p:spPr bwMode="auto">
          <a:xfrm>
            <a:off x="3052763" y="2987675"/>
            <a:ext cx="2741612" cy="549275"/>
          </a:xfrm>
          <a:prstGeom prst="rect">
            <a:avLst/>
          </a:prstGeom>
          <a:solidFill>
            <a:schemeClr val="accent6">
              <a:lumMod val="75000"/>
            </a:schemeClr>
          </a:solidFill>
          <a:ln>
            <a:noFill/>
          </a:ln>
        </p:spPr>
        <p:txBody>
          <a:bodyPr tIns="91440" bIns="91440"/>
          <a:lstStyle>
            <a:lvl1pPr marL="236538" indent="-222250"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buFontTx/>
              <a:buAutoNum type="arabicPeriod" startAt="2"/>
            </a:pPr>
            <a:r>
              <a:rPr lang="en-US" altLang="en-US" sz="1200">
                <a:solidFill>
                  <a:schemeClr val="bg1"/>
                </a:solidFill>
                <a:latin typeface="+mn-lt"/>
              </a:rPr>
              <a:t>Plan customer interviews and observations</a:t>
            </a:r>
          </a:p>
        </p:txBody>
      </p:sp>
      <p:sp>
        <p:nvSpPr>
          <p:cNvPr id="7178" name="Text Box 10"/>
          <p:cNvSpPr txBox="1">
            <a:spLocks noChangeArrowheads="1"/>
          </p:cNvSpPr>
          <p:nvPr/>
        </p:nvSpPr>
        <p:spPr bwMode="auto">
          <a:xfrm>
            <a:off x="6010275" y="2130425"/>
            <a:ext cx="2749550" cy="566611"/>
          </a:xfrm>
          <a:prstGeom prst="rect">
            <a:avLst/>
          </a:prstGeom>
          <a:solidFill>
            <a:schemeClr val="bg1"/>
          </a:solidFill>
          <a:ln>
            <a:noFill/>
          </a:ln>
        </p:spPr>
        <p:txBody>
          <a:bodyPr tIns="91440" bIns="91440"/>
          <a:lstStyle>
            <a:lvl1pPr marL="230188" indent="-230188"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buFontTx/>
              <a:buAutoNum type="arabicPeriod" startAt="4"/>
            </a:pPr>
            <a:r>
              <a:rPr lang="en-US" altLang="en-US" sz="1200" dirty="0">
                <a:latin typeface="+mn-lt"/>
              </a:rPr>
              <a:t>Develop Customer Requirements &amp; Validation Strategy</a:t>
            </a:r>
          </a:p>
        </p:txBody>
      </p:sp>
      <p:sp>
        <p:nvSpPr>
          <p:cNvPr id="512011" name="AutoShape 11"/>
          <p:cNvSpPr>
            <a:spLocks noChangeArrowheads="1"/>
          </p:cNvSpPr>
          <p:nvPr/>
        </p:nvSpPr>
        <p:spPr bwMode="auto">
          <a:xfrm>
            <a:off x="5851524" y="1446213"/>
            <a:ext cx="2987675" cy="655511"/>
          </a:xfrm>
          <a:prstGeom prst="bevel">
            <a:avLst>
              <a:gd name="adj" fmla="val 6708"/>
            </a:avLst>
          </a:prstGeom>
          <a:noFill/>
          <a:ln w="28575">
            <a:noFill/>
            <a:miter lim="800000"/>
            <a:headEnd/>
            <a:tailEnd/>
          </a:ln>
          <a:effectLst/>
        </p:spPr>
        <p:txBody>
          <a:bodyPr wrap="square" tIns="91440" bIns="91440">
            <a:spAutoFit/>
          </a:bodyPr>
          <a:lstStyle/>
          <a:p>
            <a:pPr algn="ctr">
              <a:lnSpc>
                <a:spcPct val="90000"/>
              </a:lnSpc>
              <a:spcBef>
                <a:spcPct val="30000"/>
              </a:spcBef>
              <a:defRPr/>
            </a:pPr>
            <a:r>
              <a:rPr lang="en-US" sz="1400" b="1" u="sng" dirty="0">
                <a:latin typeface="+mn-lt"/>
              </a:rPr>
              <a:t>Translate VOC &amp; Characterize Requirements</a:t>
            </a:r>
            <a:endParaRPr lang="en-US" sz="1400" b="1" u="sng" dirty="0">
              <a:solidFill>
                <a:srgbClr val="FF0000"/>
              </a:solidFill>
              <a:latin typeface="+mn-lt"/>
            </a:endParaRPr>
          </a:p>
        </p:txBody>
      </p:sp>
      <p:sp>
        <p:nvSpPr>
          <p:cNvPr id="7180" name="Text Box 12"/>
          <p:cNvSpPr txBox="1">
            <a:spLocks noChangeArrowheads="1"/>
          </p:cNvSpPr>
          <p:nvPr/>
        </p:nvSpPr>
        <p:spPr bwMode="auto">
          <a:xfrm>
            <a:off x="6010275" y="2987675"/>
            <a:ext cx="2749550" cy="682625"/>
          </a:xfrm>
          <a:prstGeom prst="rect">
            <a:avLst/>
          </a:prstGeom>
          <a:solidFill>
            <a:schemeClr val="accent6">
              <a:lumMod val="75000"/>
            </a:schemeClr>
          </a:solidFill>
          <a:ln>
            <a:noFill/>
          </a:ln>
        </p:spPr>
        <p:txBody>
          <a:bodyPr tIns="91440" bIns="91440"/>
          <a:lstStyle>
            <a:lvl1pPr marL="230188" indent="-230188"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buFont typeface="Times" panose="02020603050405020304" pitchFamily="18" charset="0"/>
              <a:buAutoNum type="arabicPeriod" startAt="5"/>
            </a:pPr>
            <a:r>
              <a:rPr lang="en-US" altLang="en-US" sz="1200" dirty="0">
                <a:solidFill>
                  <a:schemeClr val="bg1"/>
                </a:solidFill>
                <a:latin typeface="+mn-lt"/>
              </a:rPr>
              <a:t>Develop Performance  Requirements &amp; Link to Customer Requirements</a:t>
            </a:r>
          </a:p>
        </p:txBody>
      </p:sp>
      <p:sp>
        <p:nvSpPr>
          <p:cNvPr id="7181" name="Text Box 13"/>
          <p:cNvSpPr txBox="1">
            <a:spLocks noChangeArrowheads="1"/>
          </p:cNvSpPr>
          <p:nvPr/>
        </p:nvSpPr>
        <p:spPr bwMode="auto">
          <a:xfrm>
            <a:off x="6010275" y="3892550"/>
            <a:ext cx="2749550" cy="665163"/>
          </a:xfrm>
          <a:prstGeom prst="rect">
            <a:avLst/>
          </a:prstGeom>
          <a:solidFill>
            <a:schemeClr val="bg1"/>
          </a:solidFill>
          <a:ln>
            <a:noFill/>
          </a:ln>
        </p:spPr>
        <p:txBody>
          <a:bodyPr tIns="91440" bIns="91440"/>
          <a:lstStyle>
            <a:lvl1pPr marL="230188" indent="-230188"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buFontTx/>
              <a:buAutoNum type="arabicPeriod" startAt="6"/>
            </a:pPr>
            <a:r>
              <a:rPr lang="en-US" altLang="en-US" sz="1200" dirty="0">
                <a:latin typeface="+mn-lt"/>
              </a:rPr>
              <a:t>Develop performance metrics, targets/limits and Verification Strategy</a:t>
            </a:r>
          </a:p>
        </p:txBody>
      </p:sp>
      <p:sp>
        <p:nvSpPr>
          <p:cNvPr id="7182" name="Text Box 14"/>
          <p:cNvSpPr txBox="1">
            <a:spLocks noChangeArrowheads="1"/>
          </p:cNvSpPr>
          <p:nvPr/>
        </p:nvSpPr>
        <p:spPr bwMode="auto">
          <a:xfrm>
            <a:off x="6010275" y="4672012"/>
            <a:ext cx="2749550" cy="549275"/>
          </a:xfrm>
          <a:prstGeom prst="rect">
            <a:avLst/>
          </a:prstGeom>
          <a:solidFill>
            <a:schemeClr val="accent6">
              <a:lumMod val="75000"/>
            </a:schemeClr>
          </a:solidFill>
          <a:ln>
            <a:noFill/>
          </a:ln>
        </p:spPr>
        <p:txBody>
          <a:bodyPr tIns="91440" bIns="91440"/>
          <a:lstStyle>
            <a:lvl1pPr marL="230188" indent="-230188"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buFontTx/>
              <a:buAutoNum type="arabicPeriod" startAt="7"/>
            </a:pPr>
            <a:r>
              <a:rPr lang="en-US" altLang="en-US" sz="1200" dirty="0">
                <a:solidFill>
                  <a:schemeClr val="bg1"/>
                </a:solidFill>
                <a:latin typeface="+mn-lt"/>
              </a:rPr>
              <a:t>Confirm/ Validate requirements &amp; determine weighting &amp; value</a:t>
            </a:r>
          </a:p>
        </p:txBody>
      </p:sp>
      <p:sp>
        <p:nvSpPr>
          <p:cNvPr id="7183" name="Text Box 15"/>
          <p:cNvSpPr txBox="1">
            <a:spLocks noChangeArrowheads="1"/>
          </p:cNvSpPr>
          <p:nvPr/>
        </p:nvSpPr>
        <p:spPr bwMode="auto">
          <a:xfrm>
            <a:off x="6010275" y="5562600"/>
            <a:ext cx="2749550" cy="685800"/>
          </a:xfrm>
          <a:prstGeom prst="rect">
            <a:avLst/>
          </a:prstGeom>
          <a:solidFill>
            <a:schemeClr val="bg1"/>
          </a:solidFill>
          <a:ln>
            <a:noFill/>
          </a:ln>
        </p:spPr>
        <p:txBody>
          <a:bodyPr tIns="91440" bIns="91440"/>
          <a:lstStyle>
            <a:lvl1pPr marL="230188" indent="-230188"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buFontTx/>
              <a:buAutoNum type="arabicPeriod" startAt="8"/>
            </a:pPr>
            <a:r>
              <a:rPr lang="en-US" altLang="en-US" sz="1200" dirty="0">
                <a:latin typeface="+mn-lt"/>
              </a:rPr>
              <a:t>Analyze survey results -prioritize Customer and Performance Requirements - determine CTQs</a:t>
            </a:r>
          </a:p>
        </p:txBody>
      </p:sp>
      <p:sp>
        <p:nvSpPr>
          <p:cNvPr id="7184" name="Text Box 16"/>
          <p:cNvSpPr txBox="1">
            <a:spLocks noChangeArrowheads="1"/>
          </p:cNvSpPr>
          <p:nvPr/>
        </p:nvSpPr>
        <p:spPr bwMode="auto">
          <a:xfrm>
            <a:off x="95250" y="2130424"/>
            <a:ext cx="2741613" cy="549275"/>
          </a:xfrm>
          <a:prstGeom prst="rect">
            <a:avLst/>
          </a:prstGeom>
          <a:solidFill>
            <a:schemeClr val="bg1"/>
          </a:solidFill>
          <a:ln>
            <a:noFill/>
          </a:ln>
        </p:spPr>
        <p:txBody>
          <a:bodyPr tIns="91440" bIns="91440"/>
          <a:lstStyle>
            <a:lvl1pPr marL="230188" indent="-230188"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buFontTx/>
              <a:buChar char="•"/>
            </a:pPr>
            <a:r>
              <a:rPr lang="en-US" altLang="en-US" sz="1200" dirty="0">
                <a:latin typeface="+mn-lt"/>
              </a:rPr>
              <a:t>Gain baseline understanding of opportunity (mission)</a:t>
            </a:r>
          </a:p>
        </p:txBody>
      </p:sp>
      <p:sp>
        <p:nvSpPr>
          <p:cNvPr id="7185" name="Text Box 17"/>
          <p:cNvSpPr txBox="1">
            <a:spLocks noChangeArrowheads="1"/>
          </p:cNvSpPr>
          <p:nvPr/>
        </p:nvSpPr>
        <p:spPr bwMode="auto">
          <a:xfrm>
            <a:off x="95250" y="2987675"/>
            <a:ext cx="2741613" cy="531813"/>
          </a:xfrm>
          <a:prstGeom prst="rect">
            <a:avLst/>
          </a:prstGeom>
          <a:solidFill>
            <a:schemeClr val="accent6">
              <a:lumMod val="75000"/>
            </a:schemeClr>
          </a:solidFill>
          <a:ln>
            <a:noFill/>
          </a:ln>
        </p:spPr>
        <p:txBody>
          <a:bodyPr tIns="91440" bIns="91440"/>
          <a:lstStyle>
            <a:lvl1pPr marL="230188" indent="-230188"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buFontTx/>
              <a:buChar char="•"/>
            </a:pPr>
            <a:r>
              <a:rPr lang="en-US" altLang="en-US" sz="1200">
                <a:solidFill>
                  <a:schemeClr val="bg1"/>
                </a:solidFill>
                <a:latin typeface="+mn-lt"/>
              </a:rPr>
              <a:t>Understand customer segments (Customer Matrix)</a:t>
            </a:r>
          </a:p>
        </p:txBody>
      </p:sp>
      <p:sp>
        <p:nvSpPr>
          <p:cNvPr id="7186" name="Text Box 18"/>
          <p:cNvSpPr txBox="1">
            <a:spLocks noChangeArrowheads="1"/>
          </p:cNvSpPr>
          <p:nvPr/>
        </p:nvSpPr>
        <p:spPr bwMode="auto">
          <a:xfrm>
            <a:off x="95250" y="3892550"/>
            <a:ext cx="2741613" cy="549275"/>
          </a:xfrm>
          <a:prstGeom prst="rect">
            <a:avLst/>
          </a:prstGeom>
          <a:solidFill>
            <a:schemeClr val="bg1"/>
          </a:solidFill>
          <a:ln>
            <a:noFill/>
          </a:ln>
        </p:spPr>
        <p:txBody>
          <a:bodyPr tIns="91440" bIns="91440"/>
          <a:lstStyle>
            <a:lvl1pPr marL="230188" indent="-230188"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buFontTx/>
              <a:buChar char="•"/>
            </a:pPr>
            <a:r>
              <a:rPr lang="en-US" altLang="en-US" sz="1200" dirty="0">
                <a:latin typeface="+mn-lt"/>
              </a:rPr>
              <a:t>Gather competitive benchmark data</a:t>
            </a:r>
          </a:p>
        </p:txBody>
      </p:sp>
      <p:sp>
        <p:nvSpPr>
          <p:cNvPr id="7187" name="Text Box 19"/>
          <p:cNvSpPr txBox="1">
            <a:spLocks noChangeArrowheads="1"/>
          </p:cNvSpPr>
          <p:nvPr/>
        </p:nvSpPr>
        <p:spPr bwMode="auto">
          <a:xfrm>
            <a:off x="95250" y="4672012"/>
            <a:ext cx="2741613" cy="549275"/>
          </a:xfrm>
          <a:prstGeom prst="rect">
            <a:avLst/>
          </a:prstGeom>
          <a:solidFill>
            <a:schemeClr val="accent6">
              <a:lumMod val="75000"/>
            </a:schemeClr>
          </a:solidFill>
          <a:ln>
            <a:noFill/>
          </a:ln>
        </p:spPr>
        <p:txBody>
          <a:bodyPr tIns="91440" bIns="91440"/>
          <a:lstStyle>
            <a:lvl1pPr marL="230188" indent="-230188"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buFontTx/>
              <a:buChar char="•"/>
            </a:pPr>
            <a:r>
              <a:rPr lang="en-US" altLang="en-US" sz="1200">
                <a:solidFill>
                  <a:schemeClr val="bg1"/>
                </a:solidFill>
                <a:latin typeface="+mn-lt"/>
              </a:rPr>
              <a:t>Gather reactive voice of the customer data</a:t>
            </a:r>
          </a:p>
        </p:txBody>
      </p:sp>
      <p:sp>
        <p:nvSpPr>
          <p:cNvPr id="512020" name="AutoShape 20"/>
          <p:cNvSpPr>
            <a:spLocks noChangeArrowheads="1"/>
          </p:cNvSpPr>
          <p:nvPr/>
        </p:nvSpPr>
        <p:spPr bwMode="auto">
          <a:xfrm>
            <a:off x="444500" y="1446213"/>
            <a:ext cx="2098675" cy="433483"/>
          </a:xfrm>
          <a:prstGeom prst="bevel">
            <a:avLst>
              <a:gd name="adj" fmla="val 6708"/>
            </a:avLst>
          </a:prstGeom>
          <a:noFill/>
          <a:ln w="28575">
            <a:noFill/>
            <a:miter lim="800000"/>
            <a:headEnd/>
            <a:tailEnd/>
          </a:ln>
          <a:effectLst/>
        </p:spPr>
        <p:txBody>
          <a:bodyPr wrap="square" tIns="91440" bIns="91440">
            <a:spAutoFit/>
          </a:bodyPr>
          <a:lstStyle/>
          <a:p>
            <a:pPr algn="ctr">
              <a:lnSpc>
                <a:spcPct val="90000"/>
              </a:lnSpc>
              <a:spcBef>
                <a:spcPct val="30000"/>
              </a:spcBef>
              <a:defRPr/>
            </a:pPr>
            <a:r>
              <a:rPr lang="en-US" sz="1400" b="1" u="sng" dirty="0">
                <a:latin typeface="+mn-lt"/>
              </a:rPr>
              <a:t>Gather VOC Baseline</a:t>
            </a:r>
          </a:p>
        </p:txBody>
      </p:sp>
      <p:sp>
        <p:nvSpPr>
          <p:cNvPr id="512021" name="AutoShape 21"/>
          <p:cNvSpPr>
            <a:spLocks noChangeArrowheads="1"/>
          </p:cNvSpPr>
          <p:nvPr/>
        </p:nvSpPr>
        <p:spPr bwMode="auto">
          <a:xfrm>
            <a:off x="238125" y="836613"/>
            <a:ext cx="2635250" cy="568325"/>
          </a:xfrm>
          <a:prstGeom prst="homePlate">
            <a:avLst>
              <a:gd name="adj" fmla="val 39778"/>
            </a:avLst>
          </a:prstGeom>
          <a:gradFill rotWithShape="0">
            <a:gsLst>
              <a:gs pos="0">
                <a:schemeClr val="accent2"/>
              </a:gs>
              <a:gs pos="100000">
                <a:schemeClr val="accent2">
                  <a:gamma/>
                  <a:tint val="38824"/>
                  <a:invGamma/>
                </a:schemeClr>
              </a:gs>
            </a:gsLst>
            <a:lin ang="5400000" scaled="1"/>
          </a:gradFill>
          <a:ln w="9525">
            <a:solidFill>
              <a:schemeClr val="tx1"/>
            </a:solidFill>
            <a:miter lim="800000"/>
            <a:headEnd/>
            <a:tailEnd/>
          </a:ln>
          <a:effectLst/>
        </p:spPr>
        <p:txBody>
          <a:bodyPr anchor="ctr"/>
          <a:lstStyle/>
          <a:p>
            <a:pPr>
              <a:lnSpc>
                <a:spcPct val="80000"/>
              </a:lnSpc>
              <a:defRPr/>
            </a:pPr>
            <a:r>
              <a:rPr lang="en-US" b="1" dirty="0">
                <a:solidFill>
                  <a:schemeClr val="bg1"/>
                </a:solidFill>
                <a:effectLst>
                  <a:outerShdw blurRad="38100" dist="38100" dir="2700000" algn="tl">
                    <a:srgbClr val="000000"/>
                  </a:outerShdw>
                </a:effectLst>
                <a:latin typeface="+mn-lt"/>
              </a:rPr>
              <a:t>Pre-DMEDVI &amp; Define Phase</a:t>
            </a:r>
            <a:endParaRPr lang="en-US" sz="1800" dirty="0">
              <a:solidFill>
                <a:schemeClr val="bg1"/>
              </a:solidFill>
              <a:latin typeface="+mn-lt"/>
            </a:endParaRPr>
          </a:p>
        </p:txBody>
      </p:sp>
      <p:sp>
        <p:nvSpPr>
          <p:cNvPr id="7194" name="Rectangle 26"/>
          <p:cNvSpPr>
            <a:spLocks noChangeArrowheads="1"/>
          </p:cNvSpPr>
          <p:nvPr/>
        </p:nvSpPr>
        <p:spPr bwMode="auto">
          <a:xfrm>
            <a:off x="4395788" y="3917950"/>
            <a:ext cx="1376362" cy="498475"/>
          </a:xfrm>
          <a:prstGeom prst="rect">
            <a:avLst/>
          </a:prstGeom>
          <a:solidFill>
            <a:schemeClr val="bg1"/>
          </a:solidFill>
          <a:ln>
            <a:noFill/>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latin typeface="+mn-lt"/>
            </a:endParaRPr>
          </a:p>
        </p:txBody>
      </p:sp>
      <p:sp>
        <p:nvSpPr>
          <p:cNvPr id="7197" name="Rectangle 29"/>
          <p:cNvSpPr>
            <a:spLocks noChangeArrowheads="1"/>
          </p:cNvSpPr>
          <p:nvPr/>
        </p:nvSpPr>
        <p:spPr bwMode="auto">
          <a:xfrm>
            <a:off x="3027363" y="3916363"/>
            <a:ext cx="1376362" cy="498475"/>
          </a:xfrm>
          <a:prstGeom prst="rect">
            <a:avLst/>
          </a:prstGeom>
          <a:solidFill>
            <a:schemeClr val="bg1"/>
          </a:solidFill>
          <a:ln>
            <a:noFill/>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latin typeface="+mn-lt"/>
            </a:endParaRPr>
          </a:p>
        </p:txBody>
      </p:sp>
      <p:sp>
        <p:nvSpPr>
          <p:cNvPr id="7198" name="Text Box 30"/>
          <p:cNvSpPr txBox="1">
            <a:spLocks noChangeArrowheads="1"/>
          </p:cNvSpPr>
          <p:nvPr/>
        </p:nvSpPr>
        <p:spPr bwMode="auto">
          <a:xfrm>
            <a:off x="3024188" y="3871913"/>
            <a:ext cx="2741612" cy="549275"/>
          </a:xfrm>
          <a:prstGeom prst="rect">
            <a:avLst/>
          </a:prstGeom>
          <a:solidFill>
            <a:schemeClr val="bg1"/>
          </a:solidFill>
          <a:ln>
            <a:noFill/>
          </a:ln>
        </p:spPr>
        <p:txBody>
          <a:bodyPr tIns="91440" bIns="91440"/>
          <a:lstStyle>
            <a:lvl1pPr marL="230188" indent="-230188"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1200" dirty="0">
                <a:latin typeface="+mn-lt"/>
              </a:rPr>
              <a:t>3.	Gather qualitative customer data</a:t>
            </a:r>
          </a:p>
        </p:txBody>
      </p:sp>
      <p:sp>
        <p:nvSpPr>
          <p:cNvPr id="2" name="Title 1"/>
          <p:cNvSpPr>
            <a:spLocks noGrp="1"/>
          </p:cNvSpPr>
          <p:nvPr>
            <p:ph type="title"/>
          </p:nvPr>
        </p:nvSpPr>
        <p:spPr/>
        <p:txBody>
          <a:bodyPr/>
          <a:lstStyle/>
          <a:p>
            <a:r>
              <a:rPr lang="en-US" dirty="0"/>
              <a:t>A </a:t>
            </a:r>
            <a:r>
              <a:rPr lang="en-US" dirty="0" err="1"/>
              <a:t>VoC</a:t>
            </a:r>
            <a:r>
              <a:rPr lang="en-US" dirty="0"/>
              <a:t> to Requirements Process</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defRPr/>
            </a:pPr>
            <a:r>
              <a:rPr lang="en-US"/>
              <a:t>QFD Example – Project “Crab Claw”</a:t>
            </a:r>
          </a:p>
        </p:txBody>
      </p:sp>
      <p:sp>
        <p:nvSpPr>
          <p:cNvPr id="16388" name="Rectangle 3"/>
          <p:cNvSpPr>
            <a:spLocks noGrp="1" noChangeArrowheads="1"/>
          </p:cNvSpPr>
          <p:nvPr>
            <p:ph type="body" idx="1"/>
          </p:nvPr>
        </p:nvSpPr>
        <p:spPr>
          <a:xfrm>
            <a:off x="152400" y="895132"/>
            <a:ext cx="8839199" cy="5513388"/>
          </a:xfrm>
        </p:spPr>
        <p:txBody>
          <a:bodyPr/>
          <a:lstStyle/>
          <a:p>
            <a:pPr marL="0" indent="0" eaLnBrk="1" hangingPunct="1">
              <a:buFont typeface="Symbol" panose="05050102010706020507" pitchFamily="18" charset="2"/>
              <a:buNone/>
            </a:pPr>
            <a:r>
              <a:rPr lang="en-US" altLang="en-US" sz="2800" dirty="0"/>
              <a:t>We’ll use an example of a device being designed to secure a stack of papers together.  Our company has a current “pin” product on the market and there are several competitive “clip” products.</a:t>
            </a:r>
          </a:p>
        </p:txBody>
      </p:sp>
      <p:pic>
        <p:nvPicPr>
          <p:cNvPr id="16389" name="Picture 44" descr="j023405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19400" y="3505200"/>
            <a:ext cx="3581400" cy="310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0" name="Group 45"/>
          <p:cNvGrpSpPr>
            <a:grpSpLocks/>
          </p:cNvGrpSpPr>
          <p:nvPr/>
        </p:nvGrpSpPr>
        <p:grpSpPr bwMode="auto">
          <a:xfrm>
            <a:off x="4371587" y="3136682"/>
            <a:ext cx="1135063" cy="1030288"/>
            <a:chOff x="4517" y="2016"/>
            <a:chExt cx="1051" cy="954"/>
          </a:xfrm>
        </p:grpSpPr>
        <p:sp>
          <p:nvSpPr>
            <p:cNvPr id="16393" name="Freeform 9"/>
            <p:cNvSpPr>
              <a:spLocks/>
            </p:cNvSpPr>
            <p:nvPr/>
          </p:nvSpPr>
          <p:spPr bwMode="auto">
            <a:xfrm>
              <a:off x="4789" y="2130"/>
              <a:ext cx="699" cy="682"/>
            </a:xfrm>
            <a:custGeom>
              <a:avLst/>
              <a:gdLst>
                <a:gd name="T0" fmla="*/ 14 w 1396"/>
                <a:gd name="T1" fmla="*/ 280 h 1362"/>
                <a:gd name="T2" fmla="*/ 10 w 1396"/>
                <a:gd name="T3" fmla="*/ 269 h 1362"/>
                <a:gd name="T4" fmla="*/ 5 w 1396"/>
                <a:gd name="T5" fmla="*/ 252 h 1362"/>
                <a:gd name="T6" fmla="*/ 1 w 1396"/>
                <a:gd name="T7" fmla="*/ 231 h 1362"/>
                <a:gd name="T8" fmla="*/ 0 w 1396"/>
                <a:gd name="T9" fmla="*/ 210 h 1362"/>
                <a:gd name="T10" fmla="*/ 5 w 1396"/>
                <a:gd name="T11" fmla="*/ 193 h 1362"/>
                <a:gd name="T12" fmla="*/ 18 w 1396"/>
                <a:gd name="T13" fmla="*/ 182 h 1362"/>
                <a:gd name="T14" fmla="*/ 42 w 1396"/>
                <a:gd name="T15" fmla="*/ 182 h 1362"/>
                <a:gd name="T16" fmla="*/ 59 w 1396"/>
                <a:gd name="T17" fmla="*/ 187 h 1362"/>
                <a:gd name="T18" fmla="*/ 64 w 1396"/>
                <a:gd name="T19" fmla="*/ 183 h 1362"/>
                <a:gd name="T20" fmla="*/ 73 w 1396"/>
                <a:gd name="T21" fmla="*/ 175 h 1362"/>
                <a:gd name="T22" fmla="*/ 86 w 1396"/>
                <a:gd name="T23" fmla="*/ 164 h 1362"/>
                <a:gd name="T24" fmla="*/ 101 w 1396"/>
                <a:gd name="T25" fmla="*/ 149 h 1362"/>
                <a:gd name="T26" fmla="*/ 118 w 1396"/>
                <a:gd name="T27" fmla="*/ 131 h 1362"/>
                <a:gd name="T28" fmla="*/ 135 w 1396"/>
                <a:gd name="T29" fmla="*/ 109 h 1362"/>
                <a:gd name="T30" fmla="*/ 153 w 1396"/>
                <a:gd name="T31" fmla="*/ 83 h 1362"/>
                <a:gd name="T32" fmla="*/ 160 w 1396"/>
                <a:gd name="T33" fmla="*/ 68 h 1362"/>
                <a:gd name="T34" fmla="*/ 160 w 1396"/>
                <a:gd name="T35" fmla="*/ 59 h 1362"/>
                <a:gd name="T36" fmla="*/ 161 w 1396"/>
                <a:gd name="T37" fmla="*/ 46 h 1362"/>
                <a:gd name="T38" fmla="*/ 164 w 1396"/>
                <a:gd name="T39" fmla="*/ 30 h 1362"/>
                <a:gd name="T40" fmla="*/ 171 w 1396"/>
                <a:gd name="T41" fmla="*/ 15 h 1362"/>
                <a:gd name="T42" fmla="*/ 183 w 1396"/>
                <a:gd name="T43" fmla="*/ 4 h 1362"/>
                <a:gd name="T44" fmla="*/ 199 w 1396"/>
                <a:gd name="T45" fmla="*/ 0 h 1362"/>
                <a:gd name="T46" fmla="*/ 222 w 1396"/>
                <a:gd name="T47" fmla="*/ 7 h 1362"/>
                <a:gd name="T48" fmla="*/ 252 w 1396"/>
                <a:gd name="T49" fmla="*/ 26 h 1362"/>
                <a:gd name="T50" fmla="*/ 281 w 1396"/>
                <a:gd name="T51" fmla="*/ 53 h 1362"/>
                <a:gd name="T52" fmla="*/ 306 w 1396"/>
                <a:gd name="T53" fmla="*/ 82 h 1362"/>
                <a:gd name="T54" fmla="*/ 327 w 1396"/>
                <a:gd name="T55" fmla="*/ 114 h 1362"/>
                <a:gd name="T56" fmla="*/ 342 w 1396"/>
                <a:gd name="T57" fmla="*/ 145 h 1362"/>
                <a:gd name="T58" fmla="*/ 350 w 1396"/>
                <a:gd name="T59" fmla="*/ 172 h 1362"/>
                <a:gd name="T60" fmla="*/ 348 w 1396"/>
                <a:gd name="T61" fmla="*/ 194 h 1362"/>
                <a:gd name="T62" fmla="*/ 336 w 1396"/>
                <a:gd name="T63" fmla="*/ 207 h 1362"/>
                <a:gd name="T64" fmla="*/ 314 w 1396"/>
                <a:gd name="T65" fmla="*/ 213 h 1362"/>
                <a:gd name="T66" fmla="*/ 287 w 1396"/>
                <a:gd name="T67" fmla="*/ 221 h 1362"/>
                <a:gd name="T68" fmla="*/ 258 w 1396"/>
                <a:gd name="T69" fmla="*/ 233 h 1362"/>
                <a:gd name="T70" fmla="*/ 228 w 1396"/>
                <a:gd name="T71" fmla="*/ 246 h 1362"/>
                <a:gd name="T72" fmla="*/ 200 w 1396"/>
                <a:gd name="T73" fmla="*/ 260 h 1362"/>
                <a:gd name="T74" fmla="*/ 177 w 1396"/>
                <a:gd name="T75" fmla="*/ 273 h 1362"/>
                <a:gd name="T76" fmla="*/ 158 w 1396"/>
                <a:gd name="T77" fmla="*/ 283 h 1362"/>
                <a:gd name="T78" fmla="*/ 149 w 1396"/>
                <a:gd name="T79" fmla="*/ 288 h 1362"/>
                <a:gd name="T80" fmla="*/ 148 w 1396"/>
                <a:gd name="T81" fmla="*/ 291 h 1362"/>
                <a:gd name="T82" fmla="*/ 153 w 1396"/>
                <a:gd name="T83" fmla="*/ 306 h 1362"/>
                <a:gd name="T84" fmla="*/ 154 w 1396"/>
                <a:gd name="T85" fmla="*/ 325 h 1362"/>
                <a:gd name="T86" fmla="*/ 140 w 1396"/>
                <a:gd name="T87" fmla="*/ 339 h 1362"/>
                <a:gd name="T88" fmla="*/ 115 w 1396"/>
                <a:gd name="T89" fmla="*/ 342 h 1362"/>
                <a:gd name="T90" fmla="*/ 98 w 1396"/>
                <a:gd name="T91" fmla="*/ 339 h 1362"/>
                <a:gd name="T92" fmla="*/ 83 w 1396"/>
                <a:gd name="T93" fmla="*/ 335 h 1362"/>
                <a:gd name="T94" fmla="*/ 69 w 1396"/>
                <a:gd name="T95" fmla="*/ 330 h 1362"/>
                <a:gd name="T96" fmla="*/ 58 w 1396"/>
                <a:gd name="T97" fmla="*/ 322 h 1362"/>
                <a:gd name="T98" fmla="*/ 46 w 1396"/>
                <a:gd name="T99" fmla="*/ 313 h 1362"/>
                <a:gd name="T100" fmla="*/ 34 w 1396"/>
                <a:gd name="T101" fmla="*/ 301 h 1362"/>
                <a:gd name="T102" fmla="*/ 22 w 1396"/>
                <a:gd name="T103" fmla="*/ 288 h 136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96"/>
                <a:gd name="T157" fmla="*/ 0 h 1362"/>
                <a:gd name="T158" fmla="*/ 1396 w 1396"/>
                <a:gd name="T159" fmla="*/ 1362 h 136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96" h="1362">
                  <a:moveTo>
                    <a:pt x="58" y="1122"/>
                  </a:moveTo>
                  <a:lnTo>
                    <a:pt x="56" y="1116"/>
                  </a:lnTo>
                  <a:lnTo>
                    <a:pt x="50" y="1100"/>
                  </a:lnTo>
                  <a:lnTo>
                    <a:pt x="40" y="1074"/>
                  </a:lnTo>
                  <a:lnTo>
                    <a:pt x="30" y="1042"/>
                  </a:lnTo>
                  <a:lnTo>
                    <a:pt x="20" y="1004"/>
                  </a:lnTo>
                  <a:lnTo>
                    <a:pt x="12" y="962"/>
                  </a:lnTo>
                  <a:lnTo>
                    <a:pt x="4" y="921"/>
                  </a:lnTo>
                  <a:lnTo>
                    <a:pt x="0" y="877"/>
                  </a:lnTo>
                  <a:lnTo>
                    <a:pt x="0" y="837"/>
                  </a:lnTo>
                  <a:lnTo>
                    <a:pt x="8" y="799"/>
                  </a:lnTo>
                  <a:lnTo>
                    <a:pt x="20" y="768"/>
                  </a:lnTo>
                  <a:lnTo>
                    <a:pt x="42" y="742"/>
                  </a:lnTo>
                  <a:lnTo>
                    <a:pt x="72" y="726"/>
                  </a:lnTo>
                  <a:lnTo>
                    <a:pt x="113" y="720"/>
                  </a:lnTo>
                  <a:lnTo>
                    <a:pt x="165" y="726"/>
                  </a:lnTo>
                  <a:lnTo>
                    <a:pt x="231" y="746"/>
                  </a:lnTo>
                  <a:lnTo>
                    <a:pt x="233" y="744"/>
                  </a:lnTo>
                  <a:lnTo>
                    <a:pt x="241" y="738"/>
                  </a:lnTo>
                  <a:lnTo>
                    <a:pt x="255" y="728"/>
                  </a:lnTo>
                  <a:lnTo>
                    <a:pt x="270" y="716"/>
                  </a:lnTo>
                  <a:lnTo>
                    <a:pt x="290" y="698"/>
                  </a:lnTo>
                  <a:lnTo>
                    <a:pt x="316" y="678"/>
                  </a:lnTo>
                  <a:lnTo>
                    <a:pt x="342" y="654"/>
                  </a:lnTo>
                  <a:lnTo>
                    <a:pt x="372" y="626"/>
                  </a:lnTo>
                  <a:lnTo>
                    <a:pt x="402" y="594"/>
                  </a:lnTo>
                  <a:lnTo>
                    <a:pt x="435" y="561"/>
                  </a:lnTo>
                  <a:lnTo>
                    <a:pt x="469" y="521"/>
                  </a:lnTo>
                  <a:lnTo>
                    <a:pt x="505" y="479"/>
                  </a:lnTo>
                  <a:lnTo>
                    <a:pt x="539" y="433"/>
                  </a:lnTo>
                  <a:lnTo>
                    <a:pt x="573" y="384"/>
                  </a:lnTo>
                  <a:lnTo>
                    <a:pt x="609" y="330"/>
                  </a:lnTo>
                  <a:lnTo>
                    <a:pt x="640" y="274"/>
                  </a:lnTo>
                  <a:lnTo>
                    <a:pt x="640" y="270"/>
                  </a:lnTo>
                  <a:lnTo>
                    <a:pt x="640" y="256"/>
                  </a:lnTo>
                  <a:lnTo>
                    <a:pt x="640" y="236"/>
                  </a:lnTo>
                  <a:lnTo>
                    <a:pt x="640" y="211"/>
                  </a:lnTo>
                  <a:lnTo>
                    <a:pt x="644" y="181"/>
                  </a:lnTo>
                  <a:lnTo>
                    <a:pt x="648" y="149"/>
                  </a:lnTo>
                  <a:lnTo>
                    <a:pt x="656" y="117"/>
                  </a:lnTo>
                  <a:lnTo>
                    <a:pt x="668" y="85"/>
                  </a:lnTo>
                  <a:lnTo>
                    <a:pt x="682" y="57"/>
                  </a:lnTo>
                  <a:lnTo>
                    <a:pt x="702" y="34"/>
                  </a:lnTo>
                  <a:lnTo>
                    <a:pt x="728" y="14"/>
                  </a:lnTo>
                  <a:lnTo>
                    <a:pt x="758" y="2"/>
                  </a:lnTo>
                  <a:lnTo>
                    <a:pt x="793" y="0"/>
                  </a:lnTo>
                  <a:lnTo>
                    <a:pt x="835" y="8"/>
                  </a:lnTo>
                  <a:lnTo>
                    <a:pt x="887" y="26"/>
                  </a:lnTo>
                  <a:lnTo>
                    <a:pt x="945" y="59"/>
                  </a:lnTo>
                  <a:lnTo>
                    <a:pt x="1006" y="103"/>
                  </a:lnTo>
                  <a:lnTo>
                    <a:pt x="1066" y="153"/>
                  </a:lnTo>
                  <a:lnTo>
                    <a:pt x="1122" y="209"/>
                  </a:lnTo>
                  <a:lnTo>
                    <a:pt x="1175" y="266"/>
                  </a:lnTo>
                  <a:lnTo>
                    <a:pt x="1223" y="328"/>
                  </a:lnTo>
                  <a:lnTo>
                    <a:pt x="1269" y="392"/>
                  </a:lnTo>
                  <a:lnTo>
                    <a:pt x="1307" y="453"/>
                  </a:lnTo>
                  <a:lnTo>
                    <a:pt x="1338" y="517"/>
                  </a:lnTo>
                  <a:lnTo>
                    <a:pt x="1364" y="577"/>
                  </a:lnTo>
                  <a:lnTo>
                    <a:pt x="1384" y="634"/>
                  </a:lnTo>
                  <a:lnTo>
                    <a:pt x="1394" y="686"/>
                  </a:lnTo>
                  <a:lnTo>
                    <a:pt x="1396" y="732"/>
                  </a:lnTo>
                  <a:lnTo>
                    <a:pt x="1388" y="772"/>
                  </a:lnTo>
                  <a:lnTo>
                    <a:pt x="1370" y="803"/>
                  </a:lnTo>
                  <a:lnTo>
                    <a:pt x="1342" y="827"/>
                  </a:lnTo>
                  <a:lnTo>
                    <a:pt x="1303" y="839"/>
                  </a:lnTo>
                  <a:lnTo>
                    <a:pt x="1255" y="849"/>
                  </a:lnTo>
                  <a:lnTo>
                    <a:pt x="1203" y="863"/>
                  </a:lnTo>
                  <a:lnTo>
                    <a:pt x="1145" y="881"/>
                  </a:lnTo>
                  <a:lnTo>
                    <a:pt x="1088" y="903"/>
                  </a:lnTo>
                  <a:lnTo>
                    <a:pt x="1028" y="929"/>
                  </a:lnTo>
                  <a:lnTo>
                    <a:pt x="968" y="955"/>
                  </a:lnTo>
                  <a:lnTo>
                    <a:pt x="911" y="982"/>
                  </a:lnTo>
                  <a:lnTo>
                    <a:pt x="853" y="1010"/>
                  </a:lnTo>
                  <a:lnTo>
                    <a:pt x="799" y="1038"/>
                  </a:lnTo>
                  <a:lnTo>
                    <a:pt x="750" y="1064"/>
                  </a:lnTo>
                  <a:lnTo>
                    <a:pt x="704" y="1090"/>
                  </a:lnTo>
                  <a:lnTo>
                    <a:pt x="664" y="1112"/>
                  </a:lnTo>
                  <a:lnTo>
                    <a:pt x="632" y="1130"/>
                  </a:lnTo>
                  <a:lnTo>
                    <a:pt x="607" y="1143"/>
                  </a:lnTo>
                  <a:lnTo>
                    <a:pt x="593" y="1151"/>
                  </a:lnTo>
                  <a:lnTo>
                    <a:pt x="587" y="1155"/>
                  </a:lnTo>
                  <a:lnTo>
                    <a:pt x="591" y="1163"/>
                  </a:lnTo>
                  <a:lnTo>
                    <a:pt x="603" y="1187"/>
                  </a:lnTo>
                  <a:lnTo>
                    <a:pt x="612" y="1221"/>
                  </a:lnTo>
                  <a:lnTo>
                    <a:pt x="620" y="1259"/>
                  </a:lnTo>
                  <a:lnTo>
                    <a:pt x="616" y="1297"/>
                  </a:lnTo>
                  <a:lnTo>
                    <a:pt x="599" y="1330"/>
                  </a:lnTo>
                  <a:lnTo>
                    <a:pt x="559" y="1354"/>
                  </a:lnTo>
                  <a:lnTo>
                    <a:pt x="495" y="1362"/>
                  </a:lnTo>
                  <a:lnTo>
                    <a:pt x="457" y="1362"/>
                  </a:lnTo>
                  <a:lnTo>
                    <a:pt x="422" y="1358"/>
                  </a:lnTo>
                  <a:lnTo>
                    <a:pt x="390" y="1354"/>
                  </a:lnTo>
                  <a:lnTo>
                    <a:pt x="358" y="1346"/>
                  </a:lnTo>
                  <a:lnTo>
                    <a:pt x="330" y="1338"/>
                  </a:lnTo>
                  <a:lnTo>
                    <a:pt x="302" y="1328"/>
                  </a:lnTo>
                  <a:lnTo>
                    <a:pt x="276" y="1317"/>
                  </a:lnTo>
                  <a:lnTo>
                    <a:pt x="253" y="1303"/>
                  </a:lnTo>
                  <a:lnTo>
                    <a:pt x="229" y="1287"/>
                  </a:lnTo>
                  <a:lnTo>
                    <a:pt x="205" y="1269"/>
                  </a:lnTo>
                  <a:lnTo>
                    <a:pt x="181" y="1249"/>
                  </a:lnTo>
                  <a:lnTo>
                    <a:pt x="159" y="1227"/>
                  </a:lnTo>
                  <a:lnTo>
                    <a:pt x="135" y="1203"/>
                  </a:lnTo>
                  <a:lnTo>
                    <a:pt x="109" y="1177"/>
                  </a:lnTo>
                  <a:lnTo>
                    <a:pt x="85" y="1151"/>
                  </a:lnTo>
                  <a:lnTo>
                    <a:pt x="58" y="1122"/>
                  </a:lnTo>
                  <a:close/>
                </a:path>
              </a:pathLst>
            </a:custGeom>
            <a:solidFill>
              <a:srgbClr val="FFC9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4" name="Freeform 13"/>
            <p:cNvSpPr>
              <a:spLocks/>
            </p:cNvSpPr>
            <p:nvPr/>
          </p:nvSpPr>
          <p:spPr bwMode="auto">
            <a:xfrm>
              <a:off x="4517" y="2688"/>
              <a:ext cx="313" cy="282"/>
            </a:xfrm>
            <a:custGeom>
              <a:avLst/>
              <a:gdLst>
                <a:gd name="T0" fmla="*/ 150 w 627"/>
                <a:gd name="T1" fmla="*/ 0 h 563"/>
                <a:gd name="T2" fmla="*/ 143 w 627"/>
                <a:gd name="T3" fmla="*/ 2 h 563"/>
                <a:gd name="T4" fmla="*/ 136 w 627"/>
                <a:gd name="T5" fmla="*/ 5 h 563"/>
                <a:gd name="T6" fmla="*/ 129 w 627"/>
                <a:gd name="T7" fmla="*/ 10 h 563"/>
                <a:gd name="T8" fmla="*/ 121 w 627"/>
                <a:gd name="T9" fmla="*/ 16 h 563"/>
                <a:gd name="T10" fmla="*/ 111 w 627"/>
                <a:gd name="T11" fmla="*/ 25 h 563"/>
                <a:gd name="T12" fmla="*/ 102 w 627"/>
                <a:gd name="T13" fmla="*/ 34 h 563"/>
                <a:gd name="T14" fmla="*/ 93 w 627"/>
                <a:gd name="T15" fmla="*/ 44 h 563"/>
                <a:gd name="T16" fmla="*/ 83 w 627"/>
                <a:gd name="T17" fmla="*/ 54 h 563"/>
                <a:gd name="T18" fmla="*/ 73 w 627"/>
                <a:gd name="T19" fmla="*/ 66 h 563"/>
                <a:gd name="T20" fmla="*/ 62 w 627"/>
                <a:gd name="T21" fmla="*/ 77 h 563"/>
                <a:gd name="T22" fmla="*/ 51 w 627"/>
                <a:gd name="T23" fmla="*/ 88 h 563"/>
                <a:gd name="T24" fmla="*/ 40 w 627"/>
                <a:gd name="T25" fmla="*/ 99 h 563"/>
                <a:gd name="T26" fmla="*/ 29 w 627"/>
                <a:gd name="T27" fmla="*/ 110 h 563"/>
                <a:gd name="T28" fmla="*/ 18 w 627"/>
                <a:gd name="T29" fmla="*/ 121 h 563"/>
                <a:gd name="T30" fmla="*/ 7 w 627"/>
                <a:gd name="T31" fmla="*/ 131 h 563"/>
                <a:gd name="T32" fmla="*/ 0 w 627"/>
                <a:gd name="T33" fmla="*/ 138 h 563"/>
                <a:gd name="T34" fmla="*/ 1 w 627"/>
                <a:gd name="T35" fmla="*/ 141 h 563"/>
                <a:gd name="T36" fmla="*/ 8 w 627"/>
                <a:gd name="T37" fmla="*/ 136 h 563"/>
                <a:gd name="T38" fmla="*/ 19 w 627"/>
                <a:gd name="T39" fmla="*/ 128 h 563"/>
                <a:gd name="T40" fmla="*/ 29 w 627"/>
                <a:gd name="T41" fmla="*/ 120 h 563"/>
                <a:gd name="T42" fmla="*/ 39 w 627"/>
                <a:gd name="T43" fmla="*/ 112 h 563"/>
                <a:gd name="T44" fmla="*/ 49 w 627"/>
                <a:gd name="T45" fmla="*/ 103 h 563"/>
                <a:gd name="T46" fmla="*/ 59 w 627"/>
                <a:gd name="T47" fmla="*/ 95 h 563"/>
                <a:gd name="T48" fmla="*/ 69 w 627"/>
                <a:gd name="T49" fmla="*/ 86 h 563"/>
                <a:gd name="T50" fmla="*/ 79 w 627"/>
                <a:gd name="T51" fmla="*/ 77 h 563"/>
                <a:gd name="T52" fmla="*/ 89 w 627"/>
                <a:gd name="T53" fmla="*/ 68 h 563"/>
                <a:gd name="T54" fmla="*/ 99 w 627"/>
                <a:gd name="T55" fmla="*/ 59 h 563"/>
                <a:gd name="T56" fmla="*/ 108 w 627"/>
                <a:gd name="T57" fmla="*/ 50 h 563"/>
                <a:gd name="T58" fmla="*/ 117 w 627"/>
                <a:gd name="T59" fmla="*/ 42 h 563"/>
                <a:gd name="T60" fmla="*/ 126 w 627"/>
                <a:gd name="T61" fmla="*/ 33 h 563"/>
                <a:gd name="T62" fmla="*/ 134 w 627"/>
                <a:gd name="T63" fmla="*/ 25 h 563"/>
                <a:gd name="T64" fmla="*/ 142 w 627"/>
                <a:gd name="T65" fmla="*/ 17 h 563"/>
                <a:gd name="T66" fmla="*/ 151 w 627"/>
                <a:gd name="T67" fmla="*/ 9 h 563"/>
                <a:gd name="T68" fmla="*/ 156 w 627"/>
                <a:gd name="T69" fmla="*/ 4 h 563"/>
                <a:gd name="T70" fmla="*/ 156 w 627"/>
                <a:gd name="T71" fmla="*/ 2 h 563"/>
                <a:gd name="T72" fmla="*/ 154 w 627"/>
                <a:gd name="T73" fmla="*/ 1 h 56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7"/>
                <a:gd name="T112" fmla="*/ 0 h 563"/>
                <a:gd name="T113" fmla="*/ 627 w 627"/>
                <a:gd name="T114" fmla="*/ 563 h 56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7" h="563">
                  <a:moveTo>
                    <a:pt x="619" y="2"/>
                  </a:moveTo>
                  <a:lnTo>
                    <a:pt x="603" y="0"/>
                  </a:lnTo>
                  <a:lnTo>
                    <a:pt x="589" y="2"/>
                  </a:lnTo>
                  <a:lnTo>
                    <a:pt x="573" y="6"/>
                  </a:lnTo>
                  <a:lnTo>
                    <a:pt x="559" y="12"/>
                  </a:lnTo>
                  <a:lnTo>
                    <a:pt x="545" y="20"/>
                  </a:lnTo>
                  <a:lnTo>
                    <a:pt x="533" y="29"/>
                  </a:lnTo>
                  <a:lnTo>
                    <a:pt x="519" y="37"/>
                  </a:lnTo>
                  <a:lnTo>
                    <a:pt x="507" y="47"/>
                  </a:lnTo>
                  <a:lnTo>
                    <a:pt x="485" y="63"/>
                  </a:lnTo>
                  <a:lnTo>
                    <a:pt x="465" y="79"/>
                  </a:lnTo>
                  <a:lnTo>
                    <a:pt x="446" y="97"/>
                  </a:lnTo>
                  <a:lnTo>
                    <a:pt x="426" y="115"/>
                  </a:lnTo>
                  <a:lnTo>
                    <a:pt x="408" y="133"/>
                  </a:lnTo>
                  <a:lnTo>
                    <a:pt x="390" y="153"/>
                  </a:lnTo>
                  <a:lnTo>
                    <a:pt x="372" y="173"/>
                  </a:lnTo>
                  <a:lnTo>
                    <a:pt x="354" y="193"/>
                  </a:lnTo>
                  <a:lnTo>
                    <a:pt x="334" y="216"/>
                  </a:lnTo>
                  <a:lnTo>
                    <a:pt x="314" y="238"/>
                  </a:lnTo>
                  <a:lnTo>
                    <a:pt x="292" y="262"/>
                  </a:lnTo>
                  <a:lnTo>
                    <a:pt x="273" y="284"/>
                  </a:lnTo>
                  <a:lnTo>
                    <a:pt x="251" y="308"/>
                  </a:lnTo>
                  <a:lnTo>
                    <a:pt x="229" y="330"/>
                  </a:lnTo>
                  <a:lnTo>
                    <a:pt x="207" y="352"/>
                  </a:lnTo>
                  <a:lnTo>
                    <a:pt x="185" y="374"/>
                  </a:lnTo>
                  <a:lnTo>
                    <a:pt x="163" y="395"/>
                  </a:lnTo>
                  <a:lnTo>
                    <a:pt x="141" y="417"/>
                  </a:lnTo>
                  <a:lnTo>
                    <a:pt x="119" y="437"/>
                  </a:lnTo>
                  <a:lnTo>
                    <a:pt x="96" y="459"/>
                  </a:lnTo>
                  <a:lnTo>
                    <a:pt x="74" y="481"/>
                  </a:lnTo>
                  <a:lnTo>
                    <a:pt x="50" y="501"/>
                  </a:lnTo>
                  <a:lnTo>
                    <a:pt x="28" y="523"/>
                  </a:lnTo>
                  <a:lnTo>
                    <a:pt x="4" y="543"/>
                  </a:lnTo>
                  <a:lnTo>
                    <a:pt x="0" y="551"/>
                  </a:lnTo>
                  <a:lnTo>
                    <a:pt x="0" y="559"/>
                  </a:lnTo>
                  <a:lnTo>
                    <a:pt x="4" y="563"/>
                  </a:lnTo>
                  <a:lnTo>
                    <a:pt x="12" y="559"/>
                  </a:lnTo>
                  <a:lnTo>
                    <a:pt x="34" y="543"/>
                  </a:lnTo>
                  <a:lnTo>
                    <a:pt x="54" y="527"/>
                  </a:lnTo>
                  <a:lnTo>
                    <a:pt x="76" y="511"/>
                  </a:lnTo>
                  <a:lnTo>
                    <a:pt x="96" y="495"/>
                  </a:lnTo>
                  <a:lnTo>
                    <a:pt x="117" y="479"/>
                  </a:lnTo>
                  <a:lnTo>
                    <a:pt x="137" y="461"/>
                  </a:lnTo>
                  <a:lnTo>
                    <a:pt x="159" y="445"/>
                  </a:lnTo>
                  <a:lnTo>
                    <a:pt x="179" y="429"/>
                  </a:lnTo>
                  <a:lnTo>
                    <a:pt x="199" y="411"/>
                  </a:lnTo>
                  <a:lnTo>
                    <a:pt x="219" y="393"/>
                  </a:lnTo>
                  <a:lnTo>
                    <a:pt x="239" y="378"/>
                  </a:lnTo>
                  <a:lnTo>
                    <a:pt x="259" y="360"/>
                  </a:lnTo>
                  <a:lnTo>
                    <a:pt x="278" y="342"/>
                  </a:lnTo>
                  <a:lnTo>
                    <a:pt x="298" y="324"/>
                  </a:lnTo>
                  <a:lnTo>
                    <a:pt x="318" y="306"/>
                  </a:lnTo>
                  <a:lnTo>
                    <a:pt x="338" y="288"/>
                  </a:lnTo>
                  <a:lnTo>
                    <a:pt x="358" y="270"/>
                  </a:lnTo>
                  <a:lnTo>
                    <a:pt x="376" y="252"/>
                  </a:lnTo>
                  <a:lnTo>
                    <a:pt x="396" y="234"/>
                  </a:lnTo>
                  <a:lnTo>
                    <a:pt x="416" y="216"/>
                  </a:lnTo>
                  <a:lnTo>
                    <a:pt x="434" y="199"/>
                  </a:lnTo>
                  <a:lnTo>
                    <a:pt x="453" y="181"/>
                  </a:lnTo>
                  <a:lnTo>
                    <a:pt x="471" y="165"/>
                  </a:lnTo>
                  <a:lnTo>
                    <a:pt x="491" y="147"/>
                  </a:lnTo>
                  <a:lnTo>
                    <a:pt x="507" y="131"/>
                  </a:lnTo>
                  <a:lnTo>
                    <a:pt x="523" y="115"/>
                  </a:lnTo>
                  <a:lnTo>
                    <a:pt x="539" y="99"/>
                  </a:lnTo>
                  <a:lnTo>
                    <a:pt x="555" y="83"/>
                  </a:lnTo>
                  <a:lnTo>
                    <a:pt x="571" y="65"/>
                  </a:lnTo>
                  <a:lnTo>
                    <a:pt x="587" y="49"/>
                  </a:lnTo>
                  <a:lnTo>
                    <a:pt x="605" y="33"/>
                  </a:lnTo>
                  <a:lnTo>
                    <a:pt x="621" y="20"/>
                  </a:lnTo>
                  <a:lnTo>
                    <a:pt x="625" y="16"/>
                  </a:lnTo>
                  <a:lnTo>
                    <a:pt x="627" y="10"/>
                  </a:lnTo>
                  <a:lnTo>
                    <a:pt x="625" y="6"/>
                  </a:lnTo>
                  <a:lnTo>
                    <a:pt x="619"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5" name="Freeform 14"/>
            <p:cNvSpPr>
              <a:spLocks/>
            </p:cNvSpPr>
            <p:nvPr/>
          </p:nvSpPr>
          <p:spPr bwMode="auto">
            <a:xfrm>
              <a:off x="4526" y="2744"/>
              <a:ext cx="346" cy="204"/>
            </a:xfrm>
            <a:custGeom>
              <a:avLst/>
              <a:gdLst>
                <a:gd name="T0" fmla="*/ 12 w 692"/>
                <a:gd name="T1" fmla="*/ 100 h 408"/>
                <a:gd name="T2" fmla="*/ 30 w 692"/>
                <a:gd name="T3" fmla="*/ 92 h 408"/>
                <a:gd name="T4" fmla="*/ 49 w 692"/>
                <a:gd name="T5" fmla="*/ 80 h 408"/>
                <a:gd name="T6" fmla="*/ 66 w 692"/>
                <a:gd name="T7" fmla="*/ 68 h 408"/>
                <a:gd name="T8" fmla="*/ 80 w 692"/>
                <a:gd name="T9" fmla="*/ 60 h 408"/>
                <a:gd name="T10" fmla="*/ 92 w 692"/>
                <a:gd name="T11" fmla="*/ 53 h 408"/>
                <a:gd name="T12" fmla="*/ 104 w 692"/>
                <a:gd name="T13" fmla="*/ 46 h 408"/>
                <a:gd name="T14" fmla="*/ 116 w 692"/>
                <a:gd name="T15" fmla="*/ 38 h 408"/>
                <a:gd name="T16" fmla="*/ 129 w 692"/>
                <a:gd name="T17" fmla="*/ 31 h 408"/>
                <a:gd name="T18" fmla="*/ 141 w 692"/>
                <a:gd name="T19" fmla="*/ 24 h 408"/>
                <a:gd name="T20" fmla="*/ 153 w 692"/>
                <a:gd name="T21" fmla="*/ 16 h 408"/>
                <a:gd name="T22" fmla="*/ 165 w 692"/>
                <a:gd name="T23" fmla="*/ 9 h 408"/>
                <a:gd name="T24" fmla="*/ 173 w 692"/>
                <a:gd name="T25" fmla="*/ 4 h 408"/>
                <a:gd name="T26" fmla="*/ 173 w 692"/>
                <a:gd name="T27" fmla="*/ 0 h 408"/>
                <a:gd name="T28" fmla="*/ 165 w 692"/>
                <a:gd name="T29" fmla="*/ 2 h 408"/>
                <a:gd name="T30" fmla="*/ 154 w 692"/>
                <a:gd name="T31" fmla="*/ 6 h 408"/>
                <a:gd name="T32" fmla="*/ 144 w 692"/>
                <a:gd name="T33" fmla="*/ 10 h 408"/>
                <a:gd name="T34" fmla="*/ 134 w 692"/>
                <a:gd name="T35" fmla="*/ 15 h 408"/>
                <a:gd name="T36" fmla="*/ 124 w 692"/>
                <a:gd name="T37" fmla="*/ 20 h 408"/>
                <a:gd name="T38" fmla="*/ 114 w 692"/>
                <a:gd name="T39" fmla="*/ 26 h 408"/>
                <a:gd name="T40" fmla="*/ 104 w 692"/>
                <a:gd name="T41" fmla="*/ 32 h 408"/>
                <a:gd name="T42" fmla="*/ 95 w 692"/>
                <a:gd name="T43" fmla="*/ 39 h 408"/>
                <a:gd name="T44" fmla="*/ 85 w 692"/>
                <a:gd name="T45" fmla="*/ 45 h 408"/>
                <a:gd name="T46" fmla="*/ 74 w 692"/>
                <a:gd name="T47" fmla="*/ 53 h 408"/>
                <a:gd name="T48" fmla="*/ 63 w 692"/>
                <a:gd name="T49" fmla="*/ 60 h 408"/>
                <a:gd name="T50" fmla="*/ 53 w 692"/>
                <a:gd name="T51" fmla="*/ 67 h 408"/>
                <a:gd name="T52" fmla="*/ 42 w 692"/>
                <a:gd name="T53" fmla="*/ 75 h 408"/>
                <a:gd name="T54" fmla="*/ 30 w 692"/>
                <a:gd name="T55" fmla="*/ 83 h 408"/>
                <a:gd name="T56" fmla="*/ 19 w 692"/>
                <a:gd name="T57" fmla="*/ 91 h 408"/>
                <a:gd name="T58" fmla="*/ 7 w 692"/>
                <a:gd name="T59" fmla="*/ 98 h 408"/>
                <a:gd name="T60" fmla="*/ 0 w 692"/>
                <a:gd name="T61" fmla="*/ 101 h 408"/>
                <a:gd name="T62" fmla="*/ 0 w 692"/>
                <a:gd name="T63" fmla="*/ 102 h 408"/>
                <a:gd name="T64" fmla="*/ 2 w 692"/>
                <a:gd name="T65" fmla="*/ 102 h 408"/>
                <a:gd name="T66" fmla="*/ 3 w 692"/>
                <a:gd name="T67" fmla="*/ 102 h 408"/>
                <a:gd name="T68" fmla="*/ 4 w 692"/>
                <a:gd name="T69" fmla="*/ 101 h 408"/>
                <a:gd name="T70" fmla="*/ 4 w 692"/>
                <a:gd name="T71" fmla="*/ 101 h 408"/>
                <a:gd name="T72" fmla="*/ 4 w 692"/>
                <a:gd name="T73" fmla="*/ 101 h 40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92"/>
                <a:gd name="T112" fmla="*/ 0 h 408"/>
                <a:gd name="T113" fmla="*/ 692 w 692"/>
                <a:gd name="T114" fmla="*/ 408 h 40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92" h="408">
                  <a:moveTo>
                    <a:pt x="16" y="404"/>
                  </a:moveTo>
                  <a:lnTo>
                    <a:pt x="48" y="400"/>
                  </a:lnTo>
                  <a:lnTo>
                    <a:pt x="83" y="386"/>
                  </a:lnTo>
                  <a:lnTo>
                    <a:pt x="119" y="366"/>
                  </a:lnTo>
                  <a:lnTo>
                    <a:pt x="157" y="344"/>
                  </a:lnTo>
                  <a:lnTo>
                    <a:pt x="193" y="318"/>
                  </a:lnTo>
                  <a:lnTo>
                    <a:pt x="229" y="294"/>
                  </a:lnTo>
                  <a:lnTo>
                    <a:pt x="262" y="271"/>
                  </a:lnTo>
                  <a:lnTo>
                    <a:pt x="292" y="253"/>
                  </a:lnTo>
                  <a:lnTo>
                    <a:pt x="318" y="239"/>
                  </a:lnTo>
                  <a:lnTo>
                    <a:pt x="342" y="225"/>
                  </a:lnTo>
                  <a:lnTo>
                    <a:pt x="366" y="211"/>
                  </a:lnTo>
                  <a:lnTo>
                    <a:pt x="392" y="197"/>
                  </a:lnTo>
                  <a:lnTo>
                    <a:pt x="416" y="181"/>
                  </a:lnTo>
                  <a:lnTo>
                    <a:pt x="439" y="167"/>
                  </a:lnTo>
                  <a:lnTo>
                    <a:pt x="463" y="151"/>
                  </a:lnTo>
                  <a:lnTo>
                    <a:pt x="489" y="137"/>
                  </a:lnTo>
                  <a:lnTo>
                    <a:pt x="513" y="123"/>
                  </a:lnTo>
                  <a:lnTo>
                    <a:pt x="537" y="107"/>
                  </a:lnTo>
                  <a:lnTo>
                    <a:pt x="561" y="93"/>
                  </a:lnTo>
                  <a:lnTo>
                    <a:pt x="585" y="78"/>
                  </a:lnTo>
                  <a:lnTo>
                    <a:pt x="610" y="64"/>
                  </a:lnTo>
                  <a:lnTo>
                    <a:pt x="634" y="50"/>
                  </a:lnTo>
                  <a:lnTo>
                    <a:pt x="658" y="36"/>
                  </a:lnTo>
                  <a:lnTo>
                    <a:pt x="684" y="22"/>
                  </a:lnTo>
                  <a:lnTo>
                    <a:pt x="690" y="16"/>
                  </a:lnTo>
                  <a:lnTo>
                    <a:pt x="692" y="8"/>
                  </a:lnTo>
                  <a:lnTo>
                    <a:pt x="690" y="0"/>
                  </a:lnTo>
                  <a:lnTo>
                    <a:pt x="682" y="0"/>
                  </a:lnTo>
                  <a:lnTo>
                    <a:pt x="660" y="6"/>
                  </a:lnTo>
                  <a:lnTo>
                    <a:pt x="638" y="14"/>
                  </a:lnTo>
                  <a:lnTo>
                    <a:pt x="616" y="22"/>
                  </a:lnTo>
                  <a:lnTo>
                    <a:pt x="595" y="30"/>
                  </a:lnTo>
                  <a:lnTo>
                    <a:pt x="575" y="38"/>
                  </a:lnTo>
                  <a:lnTo>
                    <a:pt x="555" y="48"/>
                  </a:lnTo>
                  <a:lnTo>
                    <a:pt x="533" y="58"/>
                  </a:lnTo>
                  <a:lnTo>
                    <a:pt x="513" y="70"/>
                  </a:lnTo>
                  <a:lnTo>
                    <a:pt x="493" y="80"/>
                  </a:lnTo>
                  <a:lnTo>
                    <a:pt x="473" y="92"/>
                  </a:lnTo>
                  <a:lnTo>
                    <a:pt x="455" y="103"/>
                  </a:lnTo>
                  <a:lnTo>
                    <a:pt x="435" y="115"/>
                  </a:lnTo>
                  <a:lnTo>
                    <a:pt x="416" y="127"/>
                  </a:lnTo>
                  <a:lnTo>
                    <a:pt x="398" y="139"/>
                  </a:lnTo>
                  <a:lnTo>
                    <a:pt x="378" y="153"/>
                  </a:lnTo>
                  <a:lnTo>
                    <a:pt x="360" y="165"/>
                  </a:lnTo>
                  <a:lnTo>
                    <a:pt x="338" y="179"/>
                  </a:lnTo>
                  <a:lnTo>
                    <a:pt x="316" y="195"/>
                  </a:lnTo>
                  <a:lnTo>
                    <a:pt x="294" y="209"/>
                  </a:lnTo>
                  <a:lnTo>
                    <a:pt x="272" y="223"/>
                  </a:lnTo>
                  <a:lnTo>
                    <a:pt x="251" y="237"/>
                  </a:lnTo>
                  <a:lnTo>
                    <a:pt x="229" y="253"/>
                  </a:lnTo>
                  <a:lnTo>
                    <a:pt x="209" y="267"/>
                  </a:lnTo>
                  <a:lnTo>
                    <a:pt x="187" y="282"/>
                  </a:lnTo>
                  <a:lnTo>
                    <a:pt x="165" y="298"/>
                  </a:lnTo>
                  <a:lnTo>
                    <a:pt x="143" y="316"/>
                  </a:lnTo>
                  <a:lnTo>
                    <a:pt x="119" y="332"/>
                  </a:lnTo>
                  <a:lnTo>
                    <a:pt x="97" y="348"/>
                  </a:lnTo>
                  <a:lnTo>
                    <a:pt x="74" y="362"/>
                  </a:lnTo>
                  <a:lnTo>
                    <a:pt x="52" y="378"/>
                  </a:lnTo>
                  <a:lnTo>
                    <a:pt x="28" y="392"/>
                  </a:lnTo>
                  <a:lnTo>
                    <a:pt x="2" y="404"/>
                  </a:lnTo>
                  <a:lnTo>
                    <a:pt x="0" y="404"/>
                  </a:lnTo>
                  <a:lnTo>
                    <a:pt x="0" y="406"/>
                  </a:lnTo>
                  <a:lnTo>
                    <a:pt x="0" y="408"/>
                  </a:lnTo>
                  <a:lnTo>
                    <a:pt x="2" y="408"/>
                  </a:lnTo>
                  <a:lnTo>
                    <a:pt x="6" y="406"/>
                  </a:lnTo>
                  <a:lnTo>
                    <a:pt x="10" y="406"/>
                  </a:lnTo>
                  <a:lnTo>
                    <a:pt x="12" y="406"/>
                  </a:lnTo>
                  <a:lnTo>
                    <a:pt x="16" y="40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6" name="Freeform 15"/>
            <p:cNvSpPr>
              <a:spLocks/>
            </p:cNvSpPr>
            <p:nvPr/>
          </p:nvSpPr>
          <p:spPr bwMode="auto">
            <a:xfrm>
              <a:off x="4875" y="2161"/>
              <a:ext cx="270" cy="327"/>
            </a:xfrm>
            <a:custGeom>
              <a:avLst/>
              <a:gdLst>
                <a:gd name="T0" fmla="*/ 0 w 541"/>
                <a:gd name="T1" fmla="*/ 163 h 655"/>
                <a:gd name="T2" fmla="*/ 3 w 541"/>
                <a:gd name="T3" fmla="*/ 162 h 655"/>
                <a:gd name="T4" fmla="*/ 5 w 541"/>
                <a:gd name="T5" fmla="*/ 160 h 655"/>
                <a:gd name="T6" fmla="*/ 8 w 541"/>
                <a:gd name="T7" fmla="*/ 157 h 655"/>
                <a:gd name="T8" fmla="*/ 11 w 541"/>
                <a:gd name="T9" fmla="*/ 155 h 655"/>
                <a:gd name="T10" fmla="*/ 13 w 541"/>
                <a:gd name="T11" fmla="*/ 152 h 655"/>
                <a:gd name="T12" fmla="*/ 16 w 541"/>
                <a:gd name="T13" fmla="*/ 150 h 655"/>
                <a:gd name="T14" fmla="*/ 18 w 541"/>
                <a:gd name="T15" fmla="*/ 147 h 655"/>
                <a:gd name="T16" fmla="*/ 21 w 541"/>
                <a:gd name="T17" fmla="*/ 145 h 655"/>
                <a:gd name="T18" fmla="*/ 26 w 541"/>
                <a:gd name="T19" fmla="*/ 140 h 655"/>
                <a:gd name="T20" fmla="*/ 31 w 541"/>
                <a:gd name="T21" fmla="*/ 135 h 655"/>
                <a:gd name="T22" fmla="*/ 36 w 541"/>
                <a:gd name="T23" fmla="*/ 130 h 655"/>
                <a:gd name="T24" fmla="*/ 41 w 541"/>
                <a:gd name="T25" fmla="*/ 125 h 655"/>
                <a:gd name="T26" fmla="*/ 47 w 541"/>
                <a:gd name="T27" fmla="*/ 119 h 655"/>
                <a:gd name="T28" fmla="*/ 52 w 541"/>
                <a:gd name="T29" fmla="*/ 114 h 655"/>
                <a:gd name="T30" fmla="*/ 57 w 541"/>
                <a:gd name="T31" fmla="*/ 109 h 655"/>
                <a:gd name="T32" fmla="*/ 62 w 541"/>
                <a:gd name="T33" fmla="*/ 103 h 655"/>
                <a:gd name="T34" fmla="*/ 72 w 541"/>
                <a:gd name="T35" fmla="*/ 93 h 655"/>
                <a:gd name="T36" fmla="*/ 82 w 541"/>
                <a:gd name="T37" fmla="*/ 82 h 655"/>
                <a:gd name="T38" fmla="*/ 92 w 541"/>
                <a:gd name="T39" fmla="*/ 70 h 655"/>
                <a:gd name="T40" fmla="*/ 102 w 541"/>
                <a:gd name="T41" fmla="*/ 59 h 655"/>
                <a:gd name="T42" fmla="*/ 111 w 541"/>
                <a:gd name="T43" fmla="*/ 47 h 655"/>
                <a:gd name="T44" fmla="*/ 119 w 541"/>
                <a:gd name="T45" fmla="*/ 35 h 655"/>
                <a:gd name="T46" fmla="*/ 127 w 541"/>
                <a:gd name="T47" fmla="*/ 22 h 655"/>
                <a:gd name="T48" fmla="*/ 134 w 541"/>
                <a:gd name="T49" fmla="*/ 9 h 655"/>
                <a:gd name="T50" fmla="*/ 135 w 541"/>
                <a:gd name="T51" fmla="*/ 5 h 655"/>
                <a:gd name="T52" fmla="*/ 133 w 541"/>
                <a:gd name="T53" fmla="*/ 1 h 655"/>
                <a:gd name="T54" fmla="*/ 129 w 541"/>
                <a:gd name="T55" fmla="*/ 0 h 655"/>
                <a:gd name="T56" fmla="*/ 125 w 541"/>
                <a:gd name="T57" fmla="*/ 2 h 655"/>
                <a:gd name="T58" fmla="*/ 114 w 541"/>
                <a:gd name="T59" fmla="*/ 11 h 655"/>
                <a:gd name="T60" fmla="*/ 105 w 541"/>
                <a:gd name="T61" fmla="*/ 21 h 655"/>
                <a:gd name="T62" fmla="*/ 96 w 541"/>
                <a:gd name="T63" fmla="*/ 31 h 655"/>
                <a:gd name="T64" fmla="*/ 87 w 541"/>
                <a:gd name="T65" fmla="*/ 41 h 655"/>
                <a:gd name="T66" fmla="*/ 79 w 541"/>
                <a:gd name="T67" fmla="*/ 52 h 655"/>
                <a:gd name="T68" fmla="*/ 70 w 541"/>
                <a:gd name="T69" fmla="*/ 63 h 655"/>
                <a:gd name="T70" fmla="*/ 62 w 541"/>
                <a:gd name="T71" fmla="*/ 75 h 655"/>
                <a:gd name="T72" fmla="*/ 54 w 541"/>
                <a:gd name="T73" fmla="*/ 86 h 655"/>
                <a:gd name="T74" fmla="*/ 49 w 541"/>
                <a:gd name="T75" fmla="*/ 92 h 655"/>
                <a:gd name="T76" fmla="*/ 45 w 541"/>
                <a:gd name="T77" fmla="*/ 98 h 655"/>
                <a:gd name="T78" fmla="*/ 41 w 541"/>
                <a:gd name="T79" fmla="*/ 104 h 655"/>
                <a:gd name="T80" fmla="*/ 36 w 541"/>
                <a:gd name="T81" fmla="*/ 110 h 655"/>
                <a:gd name="T82" fmla="*/ 32 w 541"/>
                <a:gd name="T83" fmla="*/ 116 h 655"/>
                <a:gd name="T84" fmla="*/ 28 w 541"/>
                <a:gd name="T85" fmla="*/ 122 h 655"/>
                <a:gd name="T86" fmla="*/ 24 w 541"/>
                <a:gd name="T87" fmla="*/ 128 h 655"/>
                <a:gd name="T88" fmla="*/ 20 w 541"/>
                <a:gd name="T89" fmla="*/ 134 h 655"/>
                <a:gd name="T90" fmla="*/ 18 w 541"/>
                <a:gd name="T91" fmla="*/ 137 h 655"/>
                <a:gd name="T92" fmla="*/ 16 w 541"/>
                <a:gd name="T93" fmla="*/ 141 h 655"/>
                <a:gd name="T94" fmla="*/ 13 w 541"/>
                <a:gd name="T95" fmla="*/ 145 h 655"/>
                <a:gd name="T96" fmla="*/ 11 w 541"/>
                <a:gd name="T97" fmla="*/ 149 h 655"/>
                <a:gd name="T98" fmla="*/ 8 w 541"/>
                <a:gd name="T99" fmla="*/ 153 h 655"/>
                <a:gd name="T100" fmla="*/ 6 w 541"/>
                <a:gd name="T101" fmla="*/ 157 h 655"/>
                <a:gd name="T102" fmla="*/ 3 w 541"/>
                <a:gd name="T103" fmla="*/ 160 h 655"/>
                <a:gd name="T104" fmla="*/ 0 w 541"/>
                <a:gd name="T105" fmla="*/ 163 h 655"/>
                <a:gd name="T106" fmla="*/ 0 w 541"/>
                <a:gd name="T107" fmla="*/ 163 h 655"/>
                <a:gd name="T108" fmla="*/ 0 w 541"/>
                <a:gd name="T109" fmla="*/ 163 h 655"/>
                <a:gd name="T110" fmla="*/ 0 w 541"/>
                <a:gd name="T111" fmla="*/ 163 h 655"/>
                <a:gd name="T112" fmla="*/ 0 w 541"/>
                <a:gd name="T113" fmla="*/ 163 h 655"/>
                <a:gd name="T114" fmla="*/ 0 w 541"/>
                <a:gd name="T115" fmla="*/ 163 h 65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41"/>
                <a:gd name="T175" fmla="*/ 0 h 655"/>
                <a:gd name="T176" fmla="*/ 541 w 541"/>
                <a:gd name="T177" fmla="*/ 655 h 65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41" h="655">
                  <a:moveTo>
                    <a:pt x="0" y="655"/>
                  </a:moveTo>
                  <a:lnTo>
                    <a:pt x="12" y="649"/>
                  </a:lnTo>
                  <a:lnTo>
                    <a:pt x="22" y="641"/>
                  </a:lnTo>
                  <a:lnTo>
                    <a:pt x="32" y="631"/>
                  </a:lnTo>
                  <a:lnTo>
                    <a:pt x="44" y="621"/>
                  </a:lnTo>
                  <a:lnTo>
                    <a:pt x="54" y="611"/>
                  </a:lnTo>
                  <a:lnTo>
                    <a:pt x="64" y="601"/>
                  </a:lnTo>
                  <a:lnTo>
                    <a:pt x="74" y="591"/>
                  </a:lnTo>
                  <a:lnTo>
                    <a:pt x="84" y="583"/>
                  </a:lnTo>
                  <a:lnTo>
                    <a:pt x="105" y="561"/>
                  </a:lnTo>
                  <a:lnTo>
                    <a:pt x="125" y="541"/>
                  </a:lnTo>
                  <a:lnTo>
                    <a:pt x="147" y="520"/>
                  </a:lnTo>
                  <a:lnTo>
                    <a:pt x="167" y="500"/>
                  </a:lnTo>
                  <a:lnTo>
                    <a:pt x="189" y="478"/>
                  </a:lnTo>
                  <a:lnTo>
                    <a:pt x="209" y="458"/>
                  </a:lnTo>
                  <a:lnTo>
                    <a:pt x="231" y="436"/>
                  </a:lnTo>
                  <a:lnTo>
                    <a:pt x="251" y="414"/>
                  </a:lnTo>
                  <a:lnTo>
                    <a:pt x="290" y="372"/>
                  </a:lnTo>
                  <a:lnTo>
                    <a:pt x="330" y="329"/>
                  </a:lnTo>
                  <a:lnTo>
                    <a:pt x="370" y="283"/>
                  </a:lnTo>
                  <a:lnTo>
                    <a:pt x="410" y="237"/>
                  </a:lnTo>
                  <a:lnTo>
                    <a:pt x="445" y="189"/>
                  </a:lnTo>
                  <a:lnTo>
                    <a:pt x="479" y="140"/>
                  </a:lnTo>
                  <a:lnTo>
                    <a:pt x="511" y="90"/>
                  </a:lnTo>
                  <a:lnTo>
                    <a:pt x="537" y="38"/>
                  </a:lnTo>
                  <a:lnTo>
                    <a:pt x="541" y="20"/>
                  </a:lnTo>
                  <a:lnTo>
                    <a:pt x="533" y="4"/>
                  </a:lnTo>
                  <a:lnTo>
                    <a:pt x="519" y="0"/>
                  </a:lnTo>
                  <a:lnTo>
                    <a:pt x="501" y="8"/>
                  </a:lnTo>
                  <a:lnTo>
                    <a:pt x="459" y="44"/>
                  </a:lnTo>
                  <a:lnTo>
                    <a:pt x="422" y="84"/>
                  </a:lnTo>
                  <a:lnTo>
                    <a:pt x="386" y="126"/>
                  </a:lnTo>
                  <a:lnTo>
                    <a:pt x="350" y="167"/>
                  </a:lnTo>
                  <a:lnTo>
                    <a:pt x="316" y="211"/>
                  </a:lnTo>
                  <a:lnTo>
                    <a:pt x="282" y="255"/>
                  </a:lnTo>
                  <a:lnTo>
                    <a:pt x="251" y="301"/>
                  </a:lnTo>
                  <a:lnTo>
                    <a:pt x="217" y="345"/>
                  </a:lnTo>
                  <a:lnTo>
                    <a:pt x="199" y="368"/>
                  </a:lnTo>
                  <a:lnTo>
                    <a:pt x="181" y="392"/>
                  </a:lnTo>
                  <a:lnTo>
                    <a:pt x="165" y="416"/>
                  </a:lnTo>
                  <a:lnTo>
                    <a:pt x="147" y="440"/>
                  </a:lnTo>
                  <a:lnTo>
                    <a:pt x="131" y="464"/>
                  </a:lnTo>
                  <a:lnTo>
                    <a:pt x="115" y="488"/>
                  </a:lnTo>
                  <a:lnTo>
                    <a:pt x="97" y="514"/>
                  </a:lnTo>
                  <a:lnTo>
                    <a:pt x="82" y="537"/>
                  </a:lnTo>
                  <a:lnTo>
                    <a:pt x="72" y="551"/>
                  </a:lnTo>
                  <a:lnTo>
                    <a:pt x="64" y="567"/>
                  </a:lnTo>
                  <a:lnTo>
                    <a:pt x="54" y="583"/>
                  </a:lnTo>
                  <a:lnTo>
                    <a:pt x="44" y="599"/>
                  </a:lnTo>
                  <a:lnTo>
                    <a:pt x="34" y="615"/>
                  </a:lnTo>
                  <a:lnTo>
                    <a:pt x="24" y="629"/>
                  </a:lnTo>
                  <a:lnTo>
                    <a:pt x="12" y="643"/>
                  </a:lnTo>
                  <a:lnTo>
                    <a:pt x="0" y="6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7" name="Freeform 16"/>
            <p:cNvSpPr>
              <a:spLocks/>
            </p:cNvSpPr>
            <p:nvPr/>
          </p:nvSpPr>
          <p:spPr bwMode="auto">
            <a:xfrm>
              <a:off x="5072" y="2570"/>
              <a:ext cx="318" cy="145"/>
            </a:xfrm>
            <a:custGeom>
              <a:avLst/>
              <a:gdLst>
                <a:gd name="T0" fmla="*/ 159 w 636"/>
                <a:gd name="T1" fmla="*/ 0 h 290"/>
                <a:gd name="T2" fmla="*/ 149 w 636"/>
                <a:gd name="T3" fmla="*/ 0 h 290"/>
                <a:gd name="T4" fmla="*/ 140 w 636"/>
                <a:gd name="T5" fmla="*/ 1 h 290"/>
                <a:gd name="T6" fmla="*/ 131 w 636"/>
                <a:gd name="T7" fmla="*/ 3 h 290"/>
                <a:gd name="T8" fmla="*/ 122 w 636"/>
                <a:gd name="T9" fmla="*/ 5 h 290"/>
                <a:gd name="T10" fmla="*/ 112 w 636"/>
                <a:gd name="T11" fmla="*/ 8 h 290"/>
                <a:gd name="T12" fmla="*/ 103 w 636"/>
                <a:gd name="T13" fmla="*/ 12 h 290"/>
                <a:gd name="T14" fmla="*/ 94 w 636"/>
                <a:gd name="T15" fmla="*/ 16 h 290"/>
                <a:gd name="T16" fmla="*/ 85 w 636"/>
                <a:gd name="T17" fmla="*/ 20 h 290"/>
                <a:gd name="T18" fmla="*/ 80 w 636"/>
                <a:gd name="T19" fmla="*/ 22 h 290"/>
                <a:gd name="T20" fmla="*/ 74 w 636"/>
                <a:gd name="T21" fmla="*/ 25 h 290"/>
                <a:gd name="T22" fmla="*/ 69 w 636"/>
                <a:gd name="T23" fmla="*/ 28 h 290"/>
                <a:gd name="T24" fmla="*/ 64 w 636"/>
                <a:gd name="T25" fmla="*/ 30 h 290"/>
                <a:gd name="T26" fmla="*/ 58 w 636"/>
                <a:gd name="T27" fmla="*/ 33 h 290"/>
                <a:gd name="T28" fmla="*/ 53 w 636"/>
                <a:gd name="T29" fmla="*/ 36 h 290"/>
                <a:gd name="T30" fmla="*/ 48 w 636"/>
                <a:gd name="T31" fmla="*/ 39 h 290"/>
                <a:gd name="T32" fmla="*/ 43 w 636"/>
                <a:gd name="T33" fmla="*/ 42 h 290"/>
                <a:gd name="T34" fmla="*/ 38 w 636"/>
                <a:gd name="T35" fmla="*/ 45 h 290"/>
                <a:gd name="T36" fmla="*/ 32 w 636"/>
                <a:gd name="T37" fmla="*/ 48 h 290"/>
                <a:gd name="T38" fmla="*/ 27 w 636"/>
                <a:gd name="T39" fmla="*/ 51 h 290"/>
                <a:gd name="T40" fmla="*/ 22 w 636"/>
                <a:gd name="T41" fmla="*/ 53 h 290"/>
                <a:gd name="T42" fmla="*/ 16 w 636"/>
                <a:gd name="T43" fmla="*/ 56 h 290"/>
                <a:gd name="T44" fmla="*/ 11 w 636"/>
                <a:gd name="T45" fmla="*/ 60 h 290"/>
                <a:gd name="T46" fmla="*/ 6 w 636"/>
                <a:gd name="T47" fmla="*/ 63 h 290"/>
                <a:gd name="T48" fmla="*/ 2 w 636"/>
                <a:gd name="T49" fmla="*/ 66 h 290"/>
                <a:gd name="T50" fmla="*/ 0 w 636"/>
                <a:gd name="T51" fmla="*/ 69 h 290"/>
                <a:gd name="T52" fmla="*/ 0 w 636"/>
                <a:gd name="T53" fmla="*/ 71 h 290"/>
                <a:gd name="T54" fmla="*/ 2 w 636"/>
                <a:gd name="T55" fmla="*/ 73 h 290"/>
                <a:gd name="T56" fmla="*/ 5 w 636"/>
                <a:gd name="T57" fmla="*/ 73 h 290"/>
                <a:gd name="T58" fmla="*/ 14 w 636"/>
                <a:gd name="T59" fmla="*/ 69 h 290"/>
                <a:gd name="T60" fmla="*/ 24 w 636"/>
                <a:gd name="T61" fmla="*/ 65 h 290"/>
                <a:gd name="T62" fmla="*/ 33 w 636"/>
                <a:gd name="T63" fmla="*/ 61 h 290"/>
                <a:gd name="T64" fmla="*/ 42 w 636"/>
                <a:gd name="T65" fmla="*/ 57 h 290"/>
                <a:gd name="T66" fmla="*/ 51 w 636"/>
                <a:gd name="T67" fmla="*/ 52 h 290"/>
                <a:gd name="T68" fmla="*/ 59 w 636"/>
                <a:gd name="T69" fmla="*/ 47 h 290"/>
                <a:gd name="T70" fmla="*/ 68 w 636"/>
                <a:gd name="T71" fmla="*/ 42 h 290"/>
                <a:gd name="T72" fmla="*/ 77 w 636"/>
                <a:gd name="T73" fmla="*/ 37 h 290"/>
                <a:gd name="T74" fmla="*/ 82 w 636"/>
                <a:gd name="T75" fmla="*/ 34 h 290"/>
                <a:gd name="T76" fmla="*/ 86 w 636"/>
                <a:gd name="T77" fmla="*/ 31 h 290"/>
                <a:gd name="T78" fmla="*/ 91 w 636"/>
                <a:gd name="T79" fmla="*/ 28 h 290"/>
                <a:gd name="T80" fmla="*/ 96 w 636"/>
                <a:gd name="T81" fmla="*/ 25 h 290"/>
                <a:gd name="T82" fmla="*/ 101 w 636"/>
                <a:gd name="T83" fmla="*/ 22 h 290"/>
                <a:gd name="T84" fmla="*/ 106 w 636"/>
                <a:gd name="T85" fmla="*/ 19 h 290"/>
                <a:gd name="T86" fmla="*/ 111 w 636"/>
                <a:gd name="T87" fmla="*/ 17 h 290"/>
                <a:gd name="T88" fmla="*/ 116 w 636"/>
                <a:gd name="T89" fmla="*/ 14 h 290"/>
                <a:gd name="T90" fmla="*/ 121 w 636"/>
                <a:gd name="T91" fmla="*/ 12 h 290"/>
                <a:gd name="T92" fmla="*/ 127 w 636"/>
                <a:gd name="T93" fmla="*/ 9 h 290"/>
                <a:gd name="T94" fmla="*/ 132 w 636"/>
                <a:gd name="T95" fmla="*/ 7 h 290"/>
                <a:gd name="T96" fmla="*/ 137 w 636"/>
                <a:gd name="T97" fmla="*/ 5 h 290"/>
                <a:gd name="T98" fmla="*/ 143 w 636"/>
                <a:gd name="T99" fmla="*/ 4 h 290"/>
                <a:gd name="T100" fmla="*/ 148 w 636"/>
                <a:gd name="T101" fmla="*/ 2 h 290"/>
                <a:gd name="T102" fmla="*/ 153 w 636"/>
                <a:gd name="T103" fmla="*/ 1 h 290"/>
                <a:gd name="T104" fmla="*/ 159 w 636"/>
                <a:gd name="T105" fmla="*/ 0 h 290"/>
                <a:gd name="T106" fmla="*/ 159 w 636"/>
                <a:gd name="T107" fmla="*/ 0 h 290"/>
                <a:gd name="T108" fmla="*/ 159 w 636"/>
                <a:gd name="T109" fmla="*/ 0 h 290"/>
                <a:gd name="T110" fmla="*/ 159 w 636"/>
                <a:gd name="T111" fmla="*/ 0 h 290"/>
                <a:gd name="T112" fmla="*/ 159 w 636"/>
                <a:gd name="T113" fmla="*/ 0 h 290"/>
                <a:gd name="T114" fmla="*/ 159 w 636"/>
                <a:gd name="T115" fmla="*/ 0 h 29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36"/>
                <a:gd name="T175" fmla="*/ 0 h 290"/>
                <a:gd name="T176" fmla="*/ 636 w 636"/>
                <a:gd name="T177" fmla="*/ 290 h 29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36" h="290">
                  <a:moveTo>
                    <a:pt x="634" y="0"/>
                  </a:moveTo>
                  <a:lnTo>
                    <a:pt x="596" y="0"/>
                  </a:lnTo>
                  <a:lnTo>
                    <a:pt x="559" y="4"/>
                  </a:lnTo>
                  <a:lnTo>
                    <a:pt x="521" y="12"/>
                  </a:lnTo>
                  <a:lnTo>
                    <a:pt x="485" y="20"/>
                  </a:lnTo>
                  <a:lnTo>
                    <a:pt x="447" y="32"/>
                  </a:lnTo>
                  <a:lnTo>
                    <a:pt x="411" y="46"/>
                  </a:lnTo>
                  <a:lnTo>
                    <a:pt x="376" y="62"/>
                  </a:lnTo>
                  <a:lnTo>
                    <a:pt x="340" y="77"/>
                  </a:lnTo>
                  <a:lnTo>
                    <a:pt x="318" y="87"/>
                  </a:lnTo>
                  <a:lnTo>
                    <a:pt x="296" y="97"/>
                  </a:lnTo>
                  <a:lnTo>
                    <a:pt x="274" y="109"/>
                  </a:lnTo>
                  <a:lnTo>
                    <a:pt x="254" y="119"/>
                  </a:lnTo>
                  <a:lnTo>
                    <a:pt x="232" y="131"/>
                  </a:lnTo>
                  <a:lnTo>
                    <a:pt x="211" y="143"/>
                  </a:lnTo>
                  <a:lnTo>
                    <a:pt x="191" y="155"/>
                  </a:lnTo>
                  <a:lnTo>
                    <a:pt x="169" y="167"/>
                  </a:lnTo>
                  <a:lnTo>
                    <a:pt x="149" y="179"/>
                  </a:lnTo>
                  <a:lnTo>
                    <a:pt x="127" y="189"/>
                  </a:lnTo>
                  <a:lnTo>
                    <a:pt x="107" y="201"/>
                  </a:lnTo>
                  <a:lnTo>
                    <a:pt x="85" y="211"/>
                  </a:lnTo>
                  <a:lnTo>
                    <a:pt x="63" y="223"/>
                  </a:lnTo>
                  <a:lnTo>
                    <a:pt x="44" y="237"/>
                  </a:lnTo>
                  <a:lnTo>
                    <a:pt x="24" y="249"/>
                  </a:lnTo>
                  <a:lnTo>
                    <a:pt x="6" y="264"/>
                  </a:lnTo>
                  <a:lnTo>
                    <a:pt x="0" y="274"/>
                  </a:lnTo>
                  <a:lnTo>
                    <a:pt x="0" y="284"/>
                  </a:lnTo>
                  <a:lnTo>
                    <a:pt x="6" y="290"/>
                  </a:lnTo>
                  <a:lnTo>
                    <a:pt x="18" y="290"/>
                  </a:lnTo>
                  <a:lnTo>
                    <a:pt x="55" y="276"/>
                  </a:lnTo>
                  <a:lnTo>
                    <a:pt x="93" y="260"/>
                  </a:lnTo>
                  <a:lnTo>
                    <a:pt x="129" y="243"/>
                  </a:lnTo>
                  <a:lnTo>
                    <a:pt x="165" y="225"/>
                  </a:lnTo>
                  <a:lnTo>
                    <a:pt x="201" y="207"/>
                  </a:lnTo>
                  <a:lnTo>
                    <a:pt x="234" y="187"/>
                  </a:lnTo>
                  <a:lnTo>
                    <a:pt x="270" y="167"/>
                  </a:lnTo>
                  <a:lnTo>
                    <a:pt x="306" y="145"/>
                  </a:lnTo>
                  <a:lnTo>
                    <a:pt x="326" y="133"/>
                  </a:lnTo>
                  <a:lnTo>
                    <a:pt x="344" y="121"/>
                  </a:lnTo>
                  <a:lnTo>
                    <a:pt x="364" y="109"/>
                  </a:lnTo>
                  <a:lnTo>
                    <a:pt x="384" y="97"/>
                  </a:lnTo>
                  <a:lnTo>
                    <a:pt x="403" y="87"/>
                  </a:lnTo>
                  <a:lnTo>
                    <a:pt x="423" y="76"/>
                  </a:lnTo>
                  <a:lnTo>
                    <a:pt x="443" y="66"/>
                  </a:lnTo>
                  <a:lnTo>
                    <a:pt x="463" y="54"/>
                  </a:lnTo>
                  <a:lnTo>
                    <a:pt x="483" y="46"/>
                  </a:lnTo>
                  <a:lnTo>
                    <a:pt x="505" y="36"/>
                  </a:lnTo>
                  <a:lnTo>
                    <a:pt x="525" y="28"/>
                  </a:lnTo>
                  <a:lnTo>
                    <a:pt x="547" y="20"/>
                  </a:lnTo>
                  <a:lnTo>
                    <a:pt x="569" y="14"/>
                  </a:lnTo>
                  <a:lnTo>
                    <a:pt x="590" y="8"/>
                  </a:lnTo>
                  <a:lnTo>
                    <a:pt x="612" y="4"/>
                  </a:lnTo>
                  <a:lnTo>
                    <a:pt x="634" y="0"/>
                  </a:lnTo>
                  <a:lnTo>
                    <a:pt x="636" y="0"/>
                  </a:lnTo>
                  <a:lnTo>
                    <a:pt x="6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8" name="Freeform 17"/>
            <p:cNvSpPr>
              <a:spLocks/>
            </p:cNvSpPr>
            <p:nvPr/>
          </p:nvSpPr>
          <p:spPr bwMode="auto">
            <a:xfrm>
              <a:off x="5095" y="2016"/>
              <a:ext cx="473" cy="585"/>
            </a:xfrm>
            <a:custGeom>
              <a:avLst/>
              <a:gdLst>
                <a:gd name="T0" fmla="*/ 60 w 946"/>
                <a:gd name="T1" fmla="*/ 5 h 1170"/>
                <a:gd name="T2" fmla="*/ 76 w 946"/>
                <a:gd name="T3" fmla="*/ 15 h 1170"/>
                <a:gd name="T4" fmla="*/ 92 w 946"/>
                <a:gd name="T5" fmla="*/ 25 h 1170"/>
                <a:gd name="T6" fmla="*/ 106 w 946"/>
                <a:gd name="T7" fmla="*/ 37 h 1170"/>
                <a:gd name="T8" fmla="*/ 119 w 946"/>
                <a:gd name="T9" fmla="*/ 49 h 1170"/>
                <a:gd name="T10" fmla="*/ 132 w 946"/>
                <a:gd name="T11" fmla="*/ 63 h 1170"/>
                <a:gd name="T12" fmla="*/ 143 w 946"/>
                <a:gd name="T13" fmla="*/ 77 h 1170"/>
                <a:gd name="T14" fmla="*/ 154 w 946"/>
                <a:gd name="T15" fmla="*/ 92 h 1170"/>
                <a:gd name="T16" fmla="*/ 169 w 946"/>
                <a:gd name="T17" fmla="*/ 116 h 1170"/>
                <a:gd name="T18" fmla="*/ 187 w 946"/>
                <a:gd name="T19" fmla="*/ 153 h 1170"/>
                <a:gd name="T20" fmla="*/ 201 w 946"/>
                <a:gd name="T21" fmla="*/ 192 h 1170"/>
                <a:gd name="T22" fmla="*/ 205 w 946"/>
                <a:gd name="T23" fmla="*/ 232 h 1170"/>
                <a:gd name="T24" fmla="*/ 201 w 946"/>
                <a:gd name="T25" fmla="*/ 256 h 1170"/>
                <a:gd name="T26" fmla="*/ 191 w 946"/>
                <a:gd name="T27" fmla="*/ 260 h 1170"/>
                <a:gd name="T28" fmla="*/ 178 w 946"/>
                <a:gd name="T29" fmla="*/ 257 h 1170"/>
                <a:gd name="T30" fmla="*/ 166 w 946"/>
                <a:gd name="T31" fmla="*/ 251 h 1170"/>
                <a:gd name="T32" fmla="*/ 152 w 946"/>
                <a:gd name="T33" fmla="*/ 244 h 1170"/>
                <a:gd name="T34" fmla="*/ 136 w 946"/>
                <a:gd name="T35" fmla="*/ 234 h 1170"/>
                <a:gd name="T36" fmla="*/ 120 w 946"/>
                <a:gd name="T37" fmla="*/ 224 h 1170"/>
                <a:gd name="T38" fmla="*/ 104 w 946"/>
                <a:gd name="T39" fmla="*/ 212 h 1170"/>
                <a:gd name="T40" fmla="*/ 88 w 946"/>
                <a:gd name="T41" fmla="*/ 199 h 1170"/>
                <a:gd name="T42" fmla="*/ 74 w 946"/>
                <a:gd name="T43" fmla="*/ 183 h 1170"/>
                <a:gd name="T44" fmla="*/ 61 w 946"/>
                <a:gd name="T45" fmla="*/ 166 h 1170"/>
                <a:gd name="T46" fmla="*/ 49 w 946"/>
                <a:gd name="T47" fmla="*/ 149 h 1170"/>
                <a:gd name="T48" fmla="*/ 38 w 946"/>
                <a:gd name="T49" fmla="*/ 130 h 1170"/>
                <a:gd name="T50" fmla="*/ 28 w 946"/>
                <a:gd name="T51" fmla="*/ 111 h 1170"/>
                <a:gd name="T52" fmla="*/ 19 w 946"/>
                <a:gd name="T53" fmla="*/ 92 h 1170"/>
                <a:gd name="T54" fmla="*/ 9 w 946"/>
                <a:gd name="T55" fmla="*/ 73 h 1170"/>
                <a:gd name="T56" fmla="*/ 3 w 946"/>
                <a:gd name="T57" fmla="*/ 63 h 1170"/>
                <a:gd name="T58" fmla="*/ 0 w 946"/>
                <a:gd name="T59" fmla="*/ 65 h 1170"/>
                <a:gd name="T60" fmla="*/ 5 w 946"/>
                <a:gd name="T61" fmla="*/ 78 h 1170"/>
                <a:gd name="T62" fmla="*/ 14 w 946"/>
                <a:gd name="T63" fmla="*/ 102 h 1170"/>
                <a:gd name="T64" fmla="*/ 24 w 946"/>
                <a:gd name="T65" fmla="*/ 125 h 1170"/>
                <a:gd name="T66" fmla="*/ 34 w 946"/>
                <a:gd name="T67" fmla="*/ 148 h 1170"/>
                <a:gd name="T68" fmla="*/ 44 w 946"/>
                <a:gd name="T69" fmla="*/ 170 h 1170"/>
                <a:gd name="T70" fmla="*/ 56 w 946"/>
                <a:gd name="T71" fmla="*/ 192 h 1170"/>
                <a:gd name="T72" fmla="*/ 70 w 946"/>
                <a:gd name="T73" fmla="*/ 213 h 1170"/>
                <a:gd name="T74" fmla="*/ 86 w 946"/>
                <a:gd name="T75" fmla="*/ 232 h 1170"/>
                <a:gd name="T76" fmla="*/ 101 w 946"/>
                <a:gd name="T77" fmla="*/ 248 h 1170"/>
                <a:gd name="T78" fmla="*/ 116 w 946"/>
                <a:gd name="T79" fmla="*/ 261 h 1170"/>
                <a:gd name="T80" fmla="*/ 133 w 946"/>
                <a:gd name="T81" fmla="*/ 273 h 1170"/>
                <a:gd name="T82" fmla="*/ 151 w 946"/>
                <a:gd name="T83" fmla="*/ 284 h 1170"/>
                <a:gd name="T84" fmla="*/ 170 w 946"/>
                <a:gd name="T85" fmla="*/ 291 h 1170"/>
                <a:gd name="T86" fmla="*/ 188 w 946"/>
                <a:gd name="T87" fmla="*/ 293 h 1170"/>
                <a:gd name="T88" fmla="*/ 206 w 946"/>
                <a:gd name="T89" fmla="*/ 289 h 1170"/>
                <a:gd name="T90" fmla="*/ 221 w 946"/>
                <a:gd name="T91" fmla="*/ 277 h 1170"/>
                <a:gd name="T92" fmla="*/ 235 w 946"/>
                <a:gd name="T93" fmla="*/ 251 h 1170"/>
                <a:gd name="T94" fmla="*/ 234 w 946"/>
                <a:gd name="T95" fmla="*/ 212 h 1170"/>
                <a:gd name="T96" fmla="*/ 226 w 946"/>
                <a:gd name="T97" fmla="*/ 182 h 1170"/>
                <a:gd name="T98" fmla="*/ 217 w 946"/>
                <a:gd name="T99" fmla="*/ 160 h 1170"/>
                <a:gd name="T100" fmla="*/ 205 w 946"/>
                <a:gd name="T101" fmla="*/ 140 h 1170"/>
                <a:gd name="T102" fmla="*/ 191 w 946"/>
                <a:gd name="T103" fmla="*/ 121 h 1170"/>
                <a:gd name="T104" fmla="*/ 177 w 946"/>
                <a:gd name="T105" fmla="*/ 103 h 1170"/>
                <a:gd name="T106" fmla="*/ 162 w 946"/>
                <a:gd name="T107" fmla="*/ 86 h 1170"/>
                <a:gd name="T108" fmla="*/ 147 w 946"/>
                <a:gd name="T109" fmla="*/ 70 h 1170"/>
                <a:gd name="T110" fmla="*/ 132 w 946"/>
                <a:gd name="T111" fmla="*/ 55 h 1170"/>
                <a:gd name="T112" fmla="*/ 116 w 946"/>
                <a:gd name="T113" fmla="*/ 41 h 1170"/>
                <a:gd name="T114" fmla="*/ 99 w 946"/>
                <a:gd name="T115" fmla="*/ 27 h 1170"/>
                <a:gd name="T116" fmla="*/ 81 w 946"/>
                <a:gd name="T117" fmla="*/ 15 h 1170"/>
                <a:gd name="T118" fmla="*/ 62 w 946"/>
                <a:gd name="T119" fmla="*/ 5 h 1170"/>
                <a:gd name="T120" fmla="*/ 52 w 946"/>
                <a:gd name="T121" fmla="*/ 0 h 1170"/>
                <a:gd name="T122" fmla="*/ 52 w 946"/>
                <a:gd name="T123" fmla="*/ 1 h 1170"/>
                <a:gd name="T124" fmla="*/ 52 w 946"/>
                <a:gd name="T125" fmla="*/ 1 h 11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946"/>
                <a:gd name="T190" fmla="*/ 0 h 1170"/>
                <a:gd name="T191" fmla="*/ 946 w 946"/>
                <a:gd name="T192" fmla="*/ 1170 h 117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946" h="1170">
                  <a:moveTo>
                    <a:pt x="206" y="2"/>
                  </a:moveTo>
                  <a:lnTo>
                    <a:pt x="240" y="20"/>
                  </a:lnTo>
                  <a:lnTo>
                    <a:pt x="272" y="38"/>
                  </a:lnTo>
                  <a:lnTo>
                    <a:pt x="304" y="58"/>
                  </a:lnTo>
                  <a:lnTo>
                    <a:pt x="336" y="80"/>
                  </a:lnTo>
                  <a:lnTo>
                    <a:pt x="365" y="99"/>
                  </a:lnTo>
                  <a:lnTo>
                    <a:pt x="393" y="123"/>
                  </a:lnTo>
                  <a:lnTo>
                    <a:pt x="421" y="145"/>
                  </a:lnTo>
                  <a:lnTo>
                    <a:pt x="449" y="171"/>
                  </a:lnTo>
                  <a:lnTo>
                    <a:pt x="475" y="195"/>
                  </a:lnTo>
                  <a:lnTo>
                    <a:pt x="501" y="221"/>
                  </a:lnTo>
                  <a:lnTo>
                    <a:pt x="527" y="249"/>
                  </a:lnTo>
                  <a:lnTo>
                    <a:pt x="550" y="276"/>
                  </a:lnTo>
                  <a:lnTo>
                    <a:pt x="572" y="306"/>
                  </a:lnTo>
                  <a:lnTo>
                    <a:pt x="596" y="336"/>
                  </a:lnTo>
                  <a:lnTo>
                    <a:pt x="616" y="368"/>
                  </a:lnTo>
                  <a:lnTo>
                    <a:pt x="638" y="400"/>
                  </a:lnTo>
                  <a:lnTo>
                    <a:pt x="676" y="463"/>
                  </a:lnTo>
                  <a:lnTo>
                    <a:pt x="713" y="535"/>
                  </a:lnTo>
                  <a:lnTo>
                    <a:pt x="747" y="609"/>
                  </a:lnTo>
                  <a:lnTo>
                    <a:pt x="779" y="688"/>
                  </a:lnTo>
                  <a:lnTo>
                    <a:pt x="801" y="768"/>
                  </a:lnTo>
                  <a:lnTo>
                    <a:pt x="815" y="847"/>
                  </a:lnTo>
                  <a:lnTo>
                    <a:pt x="819" y="925"/>
                  </a:lnTo>
                  <a:lnTo>
                    <a:pt x="811" y="1001"/>
                  </a:lnTo>
                  <a:lnTo>
                    <a:pt x="801" y="1024"/>
                  </a:lnTo>
                  <a:lnTo>
                    <a:pt x="783" y="1036"/>
                  </a:lnTo>
                  <a:lnTo>
                    <a:pt x="761" y="1038"/>
                  </a:lnTo>
                  <a:lnTo>
                    <a:pt x="735" y="1034"/>
                  </a:lnTo>
                  <a:lnTo>
                    <a:pt x="709" y="1026"/>
                  </a:lnTo>
                  <a:lnTo>
                    <a:pt x="684" y="1014"/>
                  </a:lnTo>
                  <a:lnTo>
                    <a:pt x="662" y="1002"/>
                  </a:lnTo>
                  <a:lnTo>
                    <a:pt x="642" y="993"/>
                  </a:lnTo>
                  <a:lnTo>
                    <a:pt x="608" y="973"/>
                  </a:lnTo>
                  <a:lnTo>
                    <a:pt x="574" y="953"/>
                  </a:lnTo>
                  <a:lnTo>
                    <a:pt x="542" y="933"/>
                  </a:lnTo>
                  <a:lnTo>
                    <a:pt x="509" y="913"/>
                  </a:lnTo>
                  <a:lnTo>
                    <a:pt x="477" y="893"/>
                  </a:lnTo>
                  <a:lnTo>
                    <a:pt x="445" y="871"/>
                  </a:lnTo>
                  <a:lnTo>
                    <a:pt x="413" y="847"/>
                  </a:lnTo>
                  <a:lnTo>
                    <a:pt x="383" y="823"/>
                  </a:lnTo>
                  <a:lnTo>
                    <a:pt x="352" y="796"/>
                  </a:lnTo>
                  <a:lnTo>
                    <a:pt x="322" y="764"/>
                  </a:lnTo>
                  <a:lnTo>
                    <a:pt x="294" y="732"/>
                  </a:lnTo>
                  <a:lnTo>
                    <a:pt x="266" y="698"/>
                  </a:lnTo>
                  <a:lnTo>
                    <a:pt x="242" y="664"/>
                  </a:lnTo>
                  <a:lnTo>
                    <a:pt x="218" y="629"/>
                  </a:lnTo>
                  <a:lnTo>
                    <a:pt x="194" y="593"/>
                  </a:lnTo>
                  <a:lnTo>
                    <a:pt x="173" y="555"/>
                  </a:lnTo>
                  <a:lnTo>
                    <a:pt x="151" y="519"/>
                  </a:lnTo>
                  <a:lnTo>
                    <a:pt x="131" y="481"/>
                  </a:lnTo>
                  <a:lnTo>
                    <a:pt x="111" y="442"/>
                  </a:lnTo>
                  <a:lnTo>
                    <a:pt x="91" y="404"/>
                  </a:lnTo>
                  <a:lnTo>
                    <a:pt x="73" y="366"/>
                  </a:lnTo>
                  <a:lnTo>
                    <a:pt x="53" y="328"/>
                  </a:lnTo>
                  <a:lnTo>
                    <a:pt x="35" y="290"/>
                  </a:lnTo>
                  <a:lnTo>
                    <a:pt x="15" y="253"/>
                  </a:lnTo>
                  <a:lnTo>
                    <a:pt x="9" y="249"/>
                  </a:lnTo>
                  <a:lnTo>
                    <a:pt x="3" y="253"/>
                  </a:lnTo>
                  <a:lnTo>
                    <a:pt x="0" y="259"/>
                  </a:lnTo>
                  <a:lnTo>
                    <a:pt x="0" y="265"/>
                  </a:lnTo>
                  <a:lnTo>
                    <a:pt x="17" y="310"/>
                  </a:lnTo>
                  <a:lnTo>
                    <a:pt x="37" y="358"/>
                  </a:lnTo>
                  <a:lnTo>
                    <a:pt x="55" y="406"/>
                  </a:lnTo>
                  <a:lnTo>
                    <a:pt x="75" y="452"/>
                  </a:lnTo>
                  <a:lnTo>
                    <a:pt x="93" y="497"/>
                  </a:lnTo>
                  <a:lnTo>
                    <a:pt x="113" y="543"/>
                  </a:lnTo>
                  <a:lnTo>
                    <a:pt x="133" y="589"/>
                  </a:lnTo>
                  <a:lnTo>
                    <a:pt x="155" y="635"/>
                  </a:lnTo>
                  <a:lnTo>
                    <a:pt x="176" y="680"/>
                  </a:lnTo>
                  <a:lnTo>
                    <a:pt x="200" y="724"/>
                  </a:lnTo>
                  <a:lnTo>
                    <a:pt x="224" y="766"/>
                  </a:lnTo>
                  <a:lnTo>
                    <a:pt x="252" y="808"/>
                  </a:lnTo>
                  <a:lnTo>
                    <a:pt x="280" y="849"/>
                  </a:lnTo>
                  <a:lnTo>
                    <a:pt x="310" y="889"/>
                  </a:lnTo>
                  <a:lnTo>
                    <a:pt x="342" y="927"/>
                  </a:lnTo>
                  <a:lnTo>
                    <a:pt x="377" y="965"/>
                  </a:lnTo>
                  <a:lnTo>
                    <a:pt x="403" y="991"/>
                  </a:lnTo>
                  <a:lnTo>
                    <a:pt x="433" y="1016"/>
                  </a:lnTo>
                  <a:lnTo>
                    <a:pt x="463" y="1042"/>
                  </a:lnTo>
                  <a:lnTo>
                    <a:pt x="497" y="1068"/>
                  </a:lnTo>
                  <a:lnTo>
                    <a:pt x="530" y="1092"/>
                  </a:lnTo>
                  <a:lnTo>
                    <a:pt x="566" y="1114"/>
                  </a:lnTo>
                  <a:lnTo>
                    <a:pt x="604" y="1134"/>
                  </a:lnTo>
                  <a:lnTo>
                    <a:pt x="640" y="1150"/>
                  </a:lnTo>
                  <a:lnTo>
                    <a:pt x="678" y="1162"/>
                  </a:lnTo>
                  <a:lnTo>
                    <a:pt x="715" y="1168"/>
                  </a:lnTo>
                  <a:lnTo>
                    <a:pt x="751" y="1170"/>
                  </a:lnTo>
                  <a:lnTo>
                    <a:pt x="787" y="1166"/>
                  </a:lnTo>
                  <a:lnTo>
                    <a:pt x="821" y="1154"/>
                  </a:lnTo>
                  <a:lnTo>
                    <a:pt x="853" y="1134"/>
                  </a:lnTo>
                  <a:lnTo>
                    <a:pt x="884" y="1108"/>
                  </a:lnTo>
                  <a:lnTo>
                    <a:pt x="912" y="1072"/>
                  </a:lnTo>
                  <a:lnTo>
                    <a:pt x="940" y="1002"/>
                  </a:lnTo>
                  <a:lnTo>
                    <a:pt x="946" y="925"/>
                  </a:lnTo>
                  <a:lnTo>
                    <a:pt x="936" y="845"/>
                  </a:lnTo>
                  <a:lnTo>
                    <a:pt x="918" y="774"/>
                  </a:lnTo>
                  <a:lnTo>
                    <a:pt x="904" y="728"/>
                  </a:lnTo>
                  <a:lnTo>
                    <a:pt x="886" y="684"/>
                  </a:lnTo>
                  <a:lnTo>
                    <a:pt x="865" y="640"/>
                  </a:lnTo>
                  <a:lnTo>
                    <a:pt x="843" y="599"/>
                  </a:lnTo>
                  <a:lnTo>
                    <a:pt x="819" y="559"/>
                  </a:lnTo>
                  <a:lnTo>
                    <a:pt x="791" y="519"/>
                  </a:lnTo>
                  <a:lnTo>
                    <a:pt x="763" y="481"/>
                  </a:lnTo>
                  <a:lnTo>
                    <a:pt x="733" y="444"/>
                  </a:lnTo>
                  <a:lnTo>
                    <a:pt x="705" y="410"/>
                  </a:lnTo>
                  <a:lnTo>
                    <a:pt x="678" y="376"/>
                  </a:lnTo>
                  <a:lnTo>
                    <a:pt x="648" y="344"/>
                  </a:lnTo>
                  <a:lnTo>
                    <a:pt x="618" y="312"/>
                  </a:lnTo>
                  <a:lnTo>
                    <a:pt x="588" y="280"/>
                  </a:lnTo>
                  <a:lnTo>
                    <a:pt x="558" y="249"/>
                  </a:lnTo>
                  <a:lnTo>
                    <a:pt x="528" y="219"/>
                  </a:lnTo>
                  <a:lnTo>
                    <a:pt x="497" y="189"/>
                  </a:lnTo>
                  <a:lnTo>
                    <a:pt x="463" y="161"/>
                  </a:lnTo>
                  <a:lnTo>
                    <a:pt x="429" y="133"/>
                  </a:lnTo>
                  <a:lnTo>
                    <a:pt x="395" y="107"/>
                  </a:lnTo>
                  <a:lnTo>
                    <a:pt x="359" y="84"/>
                  </a:lnTo>
                  <a:lnTo>
                    <a:pt x="324" y="60"/>
                  </a:lnTo>
                  <a:lnTo>
                    <a:pt x="286" y="38"/>
                  </a:lnTo>
                  <a:lnTo>
                    <a:pt x="246" y="18"/>
                  </a:lnTo>
                  <a:lnTo>
                    <a:pt x="206" y="0"/>
                  </a:lnTo>
                  <a:lnTo>
                    <a:pt x="206"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9" name="Freeform 18"/>
            <p:cNvSpPr>
              <a:spLocks/>
            </p:cNvSpPr>
            <p:nvPr/>
          </p:nvSpPr>
          <p:spPr bwMode="auto">
            <a:xfrm>
              <a:off x="5094" y="2262"/>
              <a:ext cx="281" cy="344"/>
            </a:xfrm>
            <a:custGeom>
              <a:avLst/>
              <a:gdLst>
                <a:gd name="T0" fmla="*/ 0 w 562"/>
                <a:gd name="T1" fmla="*/ 0 h 689"/>
                <a:gd name="T2" fmla="*/ 2 w 562"/>
                <a:gd name="T3" fmla="*/ 14 h 689"/>
                <a:gd name="T4" fmla="*/ 5 w 562"/>
                <a:gd name="T5" fmla="*/ 28 h 689"/>
                <a:gd name="T6" fmla="*/ 10 w 562"/>
                <a:gd name="T7" fmla="*/ 41 h 689"/>
                <a:gd name="T8" fmla="*/ 16 w 562"/>
                <a:gd name="T9" fmla="*/ 54 h 689"/>
                <a:gd name="T10" fmla="*/ 22 w 562"/>
                <a:gd name="T11" fmla="*/ 67 h 689"/>
                <a:gd name="T12" fmla="*/ 30 w 562"/>
                <a:gd name="T13" fmla="*/ 80 h 689"/>
                <a:gd name="T14" fmla="*/ 37 w 562"/>
                <a:gd name="T15" fmla="*/ 92 h 689"/>
                <a:gd name="T16" fmla="*/ 45 w 562"/>
                <a:gd name="T17" fmla="*/ 103 h 689"/>
                <a:gd name="T18" fmla="*/ 49 w 562"/>
                <a:gd name="T19" fmla="*/ 109 h 689"/>
                <a:gd name="T20" fmla="*/ 53 w 562"/>
                <a:gd name="T21" fmla="*/ 115 h 689"/>
                <a:gd name="T22" fmla="*/ 58 w 562"/>
                <a:gd name="T23" fmla="*/ 120 h 689"/>
                <a:gd name="T24" fmla="*/ 63 w 562"/>
                <a:gd name="T25" fmla="*/ 126 h 689"/>
                <a:gd name="T26" fmla="*/ 69 w 562"/>
                <a:gd name="T27" fmla="*/ 130 h 689"/>
                <a:gd name="T28" fmla="*/ 75 w 562"/>
                <a:gd name="T29" fmla="*/ 135 h 689"/>
                <a:gd name="T30" fmla="*/ 80 w 562"/>
                <a:gd name="T31" fmla="*/ 139 h 689"/>
                <a:gd name="T32" fmla="*/ 87 w 562"/>
                <a:gd name="T33" fmla="*/ 143 h 689"/>
                <a:gd name="T34" fmla="*/ 93 w 562"/>
                <a:gd name="T35" fmla="*/ 147 h 689"/>
                <a:gd name="T36" fmla="*/ 99 w 562"/>
                <a:gd name="T37" fmla="*/ 151 h 689"/>
                <a:gd name="T38" fmla="*/ 106 w 562"/>
                <a:gd name="T39" fmla="*/ 155 h 689"/>
                <a:gd name="T40" fmla="*/ 112 w 562"/>
                <a:gd name="T41" fmla="*/ 159 h 689"/>
                <a:gd name="T42" fmla="*/ 119 w 562"/>
                <a:gd name="T43" fmla="*/ 162 h 689"/>
                <a:gd name="T44" fmla="*/ 125 w 562"/>
                <a:gd name="T45" fmla="*/ 165 h 689"/>
                <a:gd name="T46" fmla="*/ 132 w 562"/>
                <a:gd name="T47" fmla="*/ 169 h 689"/>
                <a:gd name="T48" fmla="*/ 138 w 562"/>
                <a:gd name="T49" fmla="*/ 172 h 689"/>
                <a:gd name="T50" fmla="*/ 139 w 562"/>
                <a:gd name="T51" fmla="*/ 172 h 689"/>
                <a:gd name="T52" fmla="*/ 141 w 562"/>
                <a:gd name="T53" fmla="*/ 171 h 689"/>
                <a:gd name="T54" fmla="*/ 141 w 562"/>
                <a:gd name="T55" fmla="*/ 169 h 689"/>
                <a:gd name="T56" fmla="*/ 140 w 562"/>
                <a:gd name="T57" fmla="*/ 168 h 689"/>
                <a:gd name="T58" fmla="*/ 134 w 562"/>
                <a:gd name="T59" fmla="*/ 164 h 689"/>
                <a:gd name="T60" fmla="*/ 129 w 562"/>
                <a:gd name="T61" fmla="*/ 160 h 689"/>
                <a:gd name="T62" fmla="*/ 123 w 562"/>
                <a:gd name="T63" fmla="*/ 156 h 689"/>
                <a:gd name="T64" fmla="*/ 117 w 562"/>
                <a:gd name="T65" fmla="*/ 152 h 689"/>
                <a:gd name="T66" fmla="*/ 111 w 562"/>
                <a:gd name="T67" fmla="*/ 149 h 689"/>
                <a:gd name="T68" fmla="*/ 105 w 562"/>
                <a:gd name="T69" fmla="*/ 145 h 689"/>
                <a:gd name="T70" fmla="*/ 99 w 562"/>
                <a:gd name="T71" fmla="*/ 141 h 689"/>
                <a:gd name="T72" fmla="*/ 93 w 562"/>
                <a:gd name="T73" fmla="*/ 137 h 689"/>
                <a:gd name="T74" fmla="*/ 87 w 562"/>
                <a:gd name="T75" fmla="*/ 132 h 689"/>
                <a:gd name="T76" fmla="*/ 81 w 562"/>
                <a:gd name="T77" fmla="*/ 128 h 689"/>
                <a:gd name="T78" fmla="*/ 76 w 562"/>
                <a:gd name="T79" fmla="*/ 124 h 689"/>
                <a:gd name="T80" fmla="*/ 71 w 562"/>
                <a:gd name="T81" fmla="*/ 119 h 689"/>
                <a:gd name="T82" fmla="*/ 65 w 562"/>
                <a:gd name="T83" fmla="*/ 115 h 689"/>
                <a:gd name="T84" fmla="*/ 60 w 562"/>
                <a:gd name="T85" fmla="*/ 110 h 689"/>
                <a:gd name="T86" fmla="*/ 55 w 562"/>
                <a:gd name="T87" fmla="*/ 104 h 689"/>
                <a:gd name="T88" fmla="*/ 51 w 562"/>
                <a:gd name="T89" fmla="*/ 99 h 689"/>
                <a:gd name="T90" fmla="*/ 43 w 562"/>
                <a:gd name="T91" fmla="*/ 88 h 689"/>
                <a:gd name="T92" fmla="*/ 35 w 562"/>
                <a:gd name="T93" fmla="*/ 77 h 689"/>
                <a:gd name="T94" fmla="*/ 27 w 562"/>
                <a:gd name="T95" fmla="*/ 64 h 689"/>
                <a:gd name="T96" fmla="*/ 20 w 562"/>
                <a:gd name="T97" fmla="*/ 52 h 689"/>
                <a:gd name="T98" fmla="*/ 13 w 562"/>
                <a:gd name="T99" fmla="*/ 39 h 689"/>
                <a:gd name="T100" fmla="*/ 7 w 562"/>
                <a:gd name="T101" fmla="*/ 26 h 689"/>
                <a:gd name="T102" fmla="*/ 3 w 562"/>
                <a:gd name="T103" fmla="*/ 13 h 689"/>
                <a:gd name="T104" fmla="*/ 0 w 562"/>
                <a:gd name="T105" fmla="*/ 0 h 689"/>
                <a:gd name="T106" fmla="*/ 0 w 562"/>
                <a:gd name="T107" fmla="*/ 0 h 689"/>
                <a:gd name="T108" fmla="*/ 0 w 562"/>
                <a:gd name="T109" fmla="*/ 0 h 689"/>
                <a:gd name="T110" fmla="*/ 0 w 562"/>
                <a:gd name="T111" fmla="*/ 0 h 689"/>
                <a:gd name="T112" fmla="*/ 0 w 562"/>
                <a:gd name="T113" fmla="*/ 0 h 689"/>
                <a:gd name="T114" fmla="*/ 0 w 562"/>
                <a:gd name="T115" fmla="*/ 0 h 68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62"/>
                <a:gd name="T175" fmla="*/ 0 h 689"/>
                <a:gd name="T176" fmla="*/ 562 w 562"/>
                <a:gd name="T177" fmla="*/ 689 h 68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62" h="689">
                  <a:moveTo>
                    <a:pt x="0" y="0"/>
                  </a:moveTo>
                  <a:lnTo>
                    <a:pt x="5" y="56"/>
                  </a:lnTo>
                  <a:lnTo>
                    <a:pt x="19" y="112"/>
                  </a:lnTo>
                  <a:lnTo>
                    <a:pt x="37" y="165"/>
                  </a:lnTo>
                  <a:lnTo>
                    <a:pt x="61" y="219"/>
                  </a:lnTo>
                  <a:lnTo>
                    <a:pt x="87" y="271"/>
                  </a:lnTo>
                  <a:lnTo>
                    <a:pt x="117" y="321"/>
                  </a:lnTo>
                  <a:lnTo>
                    <a:pt x="147" y="368"/>
                  </a:lnTo>
                  <a:lnTo>
                    <a:pt x="177" y="414"/>
                  </a:lnTo>
                  <a:lnTo>
                    <a:pt x="194" y="438"/>
                  </a:lnTo>
                  <a:lnTo>
                    <a:pt x="212" y="462"/>
                  </a:lnTo>
                  <a:lnTo>
                    <a:pt x="232" y="482"/>
                  </a:lnTo>
                  <a:lnTo>
                    <a:pt x="252" y="504"/>
                  </a:lnTo>
                  <a:lnTo>
                    <a:pt x="274" y="523"/>
                  </a:lnTo>
                  <a:lnTo>
                    <a:pt x="298" y="541"/>
                  </a:lnTo>
                  <a:lnTo>
                    <a:pt x="320" y="559"/>
                  </a:lnTo>
                  <a:lnTo>
                    <a:pt x="346" y="575"/>
                  </a:lnTo>
                  <a:lnTo>
                    <a:pt x="369" y="591"/>
                  </a:lnTo>
                  <a:lnTo>
                    <a:pt x="395" y="607"/>
                  </a:lnTo>
                  <a:lnTo>
                    <a:pt x="421" y="623"/>
                  </a:lnTo>
                  <a:lnTo>
                    <a:pt x="447" y="637"/>
                  </a:lnTo>
                  <a:lnTo>
                    <a:pt x="473" y="651"/>
                  </a:lnTo>
                  <a:lnTo>
                    <a:pt x="499" y="663"/>
                  </a:lnTo>
                  <a:lnTo>
                    <a:pt x="525" y="677"/>
                  </a:lnTo>
                  <a:lnTo>
                    <a:pt x="550" y="689"/>
                  </a:lnTo>
                  <a:lnTo>
                    <a:pt x="556" y="689"/>
                  </a:lnTo>
                  <a:lnTo>
                    <a:pt x="562" y="685"/>
                  </a:lnTo>
                  <a:lnTo>
                    <a:pt x="562" y="679"/>
                  </a:lnTo>
                  <a:lnTo>
                    <a:pt x="560" y="673"/>
                  </a:lnTo>
                  <a:lnTo>
                    <a:pt x="536" y="657"/>
                  </a:lnTo>
                  <a:lnTo>
                    <a:pt x="513" y="643"/>
                  </a:lnTo>
                  <a:lnTo>
                    <a:pt x="489" y="627"/>
                  </a:lnTo>
                  <a:lnTo>
                    <a:pt x="465" y="611"/>
                  </a:lnTo>
                  <a:lnTo>
                    <a:pt x="441" y="597"/>
                  </a:lnTo>
                  <a:lnTo>
                    <a:pt x="417" y="581"/>
                  </a:lnTo>
                  <a:lnTo>
                    <a:pt x="393" y="565"/>
                  </a:lnTo>
                  <a:lnTo>
                    <a:pt x="369" y="549"/>
                  </a:lnTo>
                  <a:lnTo>
                    <a:pt x="348" y="531"/>
                  </a:lnTo>
                  <a:lnTo>
                    <a:pt x="324" y="515"/>
                  </a:lnTo>
                  <a:lnTo>
                    <a:pt x="302" y="498"/>
                  </a:lnTo>
                  <a:lnTo>
                    <a:pt x="282" y="478"/>
                  </a:lnTo>
                  <a:lnTo>
                    <a:pt x="260" y="460"/>
                  </a:lnTo>
                  <a:lnTo>
                    <a:pt x="240" y="440"/>
                  </a:lnTo>
                  <a:lnTo>
                    <a:pt x="220" y="418"/>
                  </a:lnTo>
                  <a:lnTo>
                    <a:pt x="202" y="396"/>
                  </a:lnTo>
                  <a:lnTo>
                    <a:pt x="171" y="354"/>
                  </a:lnTo>
                  <a:lnTo>
                    <a:pt x="137" y="309"/>
                  </a:lnTo>
                  <a:lnTo>
                    <a:pt x="105" y="259"/>
                  </a:lnTo>
                  <a:lnTo>
                    <a:pt x="77" y="209"/>
                  </a:lnTo>
                  <a:lnTo>
                    <a:pt x="49" y="157"/>
                  </a:lnTo>
                  <a:lnTo>
                    <a:pt x="27" y="106"/>
                  </a:lnTo>
                  <a:lnTo>
                    <a:pt x="9" y="5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00" name="Freeform 20"/>
            <p:cNvSpPr>
              <a:spLocks/>
            </p:cNvSpPr>
            <p:nvPr/>
          </p:nvSpPr>
          <p:spPr bwMode="auto">
            <a:xfrm>
              <a:off x="5105" y="2061"/>
              <a:ext cx="181" cy="141"/>
            </a:xfrm>
            <a:custGeom>
              <a:avLst/>
              <a:gdLst>
                <a:gd name="T0" fmla="*/ 91 w 362"/>
                <a:gd name="T1" fmla="*/ 32 h 282"/>
                <a:gd name="T2" fmla="*/ 84 w 362"/>
                <a:gd name="T3" fmla="*/ 25 h 282"/>
                <a:gd name="T4" fmla="*/ 76 w 362"/>
                <a:gd name="T5" fmla="*/ 18 h 282"/>
                <a:gd name="T6" fmla="*/ 66 w 362"/>
                <a:gd name="T7" fmla="*/ 12 h 282"/>
                <a:gd name="T8" fmla="*/ 57 w 362"/>
                <a:gd name="T9" fmla="*/ 6 h 282"/>
                <a:gd name="T10" fmla="*/ 46 w 362"/>
                <a:gd name="T11" fmla="*/ 2 h 282"/>
                <a:gd name="T12" fmla="*/ 36 w 362"/>
                <a:gd name="T13" fmla="*/ 0 h 282"/>
                <a:gd name="T14" fmla="*/ 26 w 362"/>
                <a:gd name="T15" fmla="*/ 1 h 282"/>
                <a:gd name="T16" fmla="*/ 16 w 362"/>
                <a:gd name="T17" fmla="*/ 5 h 282"/>
                <a:gd name="T18" fmla="*/ 9 w 362"/>
                <a:gd name="T19" fmla="*/ 10 h 282"/>
                <a:gd name="T20" fmla="*/ 4 w 362"/>
                <a:gd name="T21" fmla="*/ 18 h 282"/>
                <a:gd name="T22" fmla="*/ 1 w 362"/>
                <a:gd name="T23" fmla="*/ 26 h 282"/>
                <a:gd name="T24" fmla="*/ 0 w 362"/>
                <a:gd name="T25" fmla="*/ 36 h 282"/>
                <a:gd name="T26" fmla="*/ 1 w 362"/>
                <a:gd name="T27" fmla="*/ 45 h 282"/>
                <a:gd name="T28" fmla="*/ 3 w 362"/>
                <a:gd name="T29" fmla="*/ 54 h 282"/>
                <a:gd name="T30" fmla="*/ 7 w 362"/>
                <a:gd name="T31" fmla="*/ 62 h 282"/>
                <a:gd name="T32" fmla="*/ 12 w 362"/>
                <a:gd name="T33" fmla="*/ 69 h 282"/>
                <a:gd name="T34" fmla="*/ 14 w 362"/>
                <a:gd name="T35" fmla="*/ 71 h 282"/>
                <a:gd name="T36" fmla="*/ 16 w 362"/>
                <a:gd name="T37" fmla="*/ 70 h 282"/>
                <a:gd name="T38" fmla="*/ 18 w 362"/>
                <a:gd name="T39" fmla="*/ 67 h 282"/>
                <a:gd name="T40" fmla="*/ 18 w 362"/>
                <a:gd name="T41" fmla="*/ 64 h 282"/>
                <a:gd name="T42" fmla="*/ 15 w 362"/>
                <a:gd name="T43" fmla="*/ 57 h 282"/>
                <a:gd name="T44" fmla="*/ 13 w 362"/>
                <a:gd name="T45" fmla="*/ 50 h 282"/>
                <a:gd name="T46" fmla="*/ 11 w 362"/>
                <a:gd name="T47" fmla="*/ 42 h 282"/>
                <a:gd name="T48" fmla="*/ 11 w 362"/>
                <a:gd name="T49" fmla="*/ 34 h 282"/>
                <a:gd name="T50" fmla="*/ 12 w 362"/>
                <a:gd name="T51" fmla="*/ 26 h 282"/>
                <a:gd name="T52" fmla="*/ 14 w 362"/>
                <a:gd name="T53" fmla="*/ 19 h 282"/>
                <a:gd name="T54" fmla="*/ 18 w 362"/>
                <a:gd name="T55" fmla="*/ 13 h 282"/>
                <a:gd name="T56" fmla="*/ 24 w 362"/>
                <a:gd name="T57" fmla="*/ 8 h 282"/>
                <a:gd name="T58" fmla="*/ 32 w 362"/>
                <a:gd name="T59" fmla="*/ 5 h 282"/>
                <a:gd name="T60" fmla="*/ 41 w 362"/>
                <a:gd name="T61" fmla="*/ 5 h 282"/>
                <a:gd name="T62" fmla="*/ 50 w 362"/>
                <a:gd name="T63" fmla="*/ 7 h 282"/>
                <a:gd name="T64" fmla="*/ 60 w 362"/>
                <a:gd name="T65" fmla="*/ 11 h 282"/>
                <a:gd name="T66" fmla="*/ 69 w 362"/>
                <a:gd name="T67" fmla="*/ 16 h 282"/>
                <a:gd name="T68" fmla="*/ 77 w 362"/>
                <a:gd name="T69" fmla="*/ 21 h 282"/>
                <a:gd name="T70" fmla="*/ 84 w 362"/>
                <a:gd name="T71" fmla="*/ 27 h 282"/>
                <a:gd name="T72" fmla="*/ 90 w 362"/>
                <a:gd name="T73" fmla="*/ 32 h 282"/>
                <a:gd name="T74" fmla="*/ 91 w 362"/>
                <a:gd name="T75" fmla="*/ 32 h 282"/>
                <a:gd name="T76" fmla="*/ 91 w 362"/>
                <a:gd name="T77" fmla="*/ 32 h 282"/>
                <a:gd name="T78" fmla="*/ 91 w 362"/>
                <a:gd name="T79" fmla="*/ 32 h 282"/>
                <a:gd name="T80" fmla="*/ 91 w 362"/>
                <a:gd name="T81" fmla="*/ 32 h 282"/>
                <a:gd name="T82" fmla="*/ 91 w 362"/>
                <a:gd name="T83" fmla="*/ 32 h 2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62"/>
                <a:gd name="T127" fmla="*/ 0 h 282"/>
                <a:gd name="T128" fmla="*/ 362 w 362"/>
                <a:gd name="T129" fmla="*/ 282 h 2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62" h="282">
                  <a:moveTo>
                    <a:pt x="362" y="125"/>
                  </a:moveTo>
                  <a:lnTo>
                    <a:pt x="333" y="99"/>
                  </a:lnTo>
                  <a:lnTo>
                    <a:pt x="301" y="71"/>
                  </a:lnTo>
                  <a:lnTo>
                    <a:pt x="263" y="45"/>
                  </a:lnTo>
                  <a:lnTo>
                    <a:pt x="225" y="23"/>
                  </a:lnTo>
                  <a:lnTo>
                    <a:pt x="183" y="7"/>
                  </a:lnTo>
                  <a:lnTo>
                    <a:pt x="144" y="0"/>
                  </a:lnTo>
                  <a:lnTo>
                    <a:pt x="104" y="1"/>
                  </a:lnTo>
                  <a:lnTo>
                    <a:pt x="64" y="17"/>
                  </a:lnTo>
                  <a:lnTo>
                    <a:pt x="36" y="39"/>
                  </a:lnTo>
                  <a:lnTo>
                    <a:pt x="16" y="69"/>
                  </a:lnTo>
                  <a:lnTo>
                    <a:pt x="4" y="103"/>
                  </a:lnTo>
                  <a:lnTo>
                    <a:pt x="0" y="141"/>
                  </a:lnTo>
                  <a:lnTo>
                    <a:pt x="4" y="179"/>
                  </a:lnTo>
                  <a:lnTo>
                    <a:pt x="12" y="214"/>
                  </a:lnTo>
                  <a:lnTo>
                    <a:pt x="26" y="248"/>
                  </a:lnTo>
                  <a:lnTo>
                    <a:pt x="46" y="276"/>
                  </a:lnTo>
                  <a:lnTo>
                    <a:pt x="56" y="282"/>
                  </a:lnTo>
                  <a:lnTo>
                    <a:pt x="64" y="278"/>
                  </a:lnTo>
                  <a:lnTo>
                    <a:pt x="72" y="268"/>
                  </a:lnTo>
                  <a:lnTo>
                    <a:pt x="70" y="256"/>
                  </a:lnTo>
                  <a:lnTo>
                    <a:pt x="58" y="228"/>
                  </a:lnTo>
                  <a:lnTo>
                    <a:pt x="50" y="198"/>
                  </a:lnTo>
                  <a:lnTo>
                    <a:pt x="44" y="167"/>
                  </a:lnTo>
                  <a:lnTo>
                    <a:pt x="42" y="135"/>
                  </a:lnTo>
                  <a:lnTo>
                    <a:pt x="46" y="103"/>
                  </a:lnTo>
                  <a:lnTo>
                    <a:pt x="56" y="75"/>
                  </a:lnTo>
                  <a:lnTo>
                    <a:pt x="72" y="49"/>
                  </a:lnTo>
                  <a:lnTo>
                    <a:pt x="96" y="31"/>
                  </a:lnTo>
                  <a:lnTo>
                    <a:pt x="128" y="19"/>
                  </a:lnTo>
                  <a:lnTo>
                    <a:pt x="161" y="19"/>
                  </a:lnTo>
                  <a:lnTo>
                    <a:pt x="199" y="27"/>
                  </a:lnTo>
                  <a:lnTo>
                    <a:pt x="237" y="43"/>
                  </a:lnTo>
                  <a:lnTo>
                    <a:pt x="273" y="63"/>
                  </a:lnTo>
                  <a:lnTo>
                    <a:pt x="307" y="83"/>
                  </a:lnTo>
                  <a:lnTo>
                    <a:pt x="336" y="105"/>
                  </a:lnTo>
                  <a:lnTo>
                    <a:pt x="360" y="125"/>
                  </a:lnTo>
                  <a:lnTo>
                    <a:pt x="362" y="1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01" name="Freeform 21"/>
            <p:cNvSpPr>
              <a:spLocks/>
            </p:cNvSpPr>
            <p:nvPr/>
          </p:nvSpPr>
          <p:spPr bwMode="auto">
            <a:xfrm>
              <a:off x="4893" y="2480"/>
              <a:ext cx="210" cy="252"/>
            </a:xfrm>
            <a:custGeom>
              <a:avLst/>
              <a:gdLst>
                <a:gd name="T0" fmla="*/ 0 w 419"/>
                <a:gd name="T1" fmla="*/ 0 h 503"/>
                <a:gd name="T2" fmla="*/ 0 w 419"/>
                <a:gd name="T3" fmla="*/ 12 h 503"/>
                <a:gd name="T4" fmla="*/ 1 w 419"/>
                <a:gd name="T5" fmla="*/ 23 h 503"/>
                <a:gd name="T6" fmla="*/ 2 w 419"/>
                <a:gd name="T7" fmla="*/ 34 h 503"/>
                <a:gd name="T8" fmla="*/ 3 w 419"/>
                <a:gd name="T9" fmla="*/ 45 h 503"/>
                <a:gd name="T10" fmla="*/ 6 w 419"/>
                <a:gd name="T11" fmla="*/ 56 h 503"/>
                <a:gd name="T12" fmla="*/ 9 w 419"/>
                <a:gd name="T13" fmla="*/ 66 h 503"/>
                <a:gd name="T14" fmla="*/ 14 w 419"/>
                <a:gd name="T15" fmla="*/ 76 h 503"/>
                <a:gd name="T16" fmla="*/ 21 w 419"/>
                <a:gd name="T17" fmla="*/ 86 h 503"/>
                <a:gd name="T18" fmla="*/ 28 w 419"/>
                <a:gd name="T19" fmla="*/ 94 h 503"/>
                <a:gd name="T20" fmla="*/ 37 w 419"/>
                <a:gd name="T21" fmla="*/ 101 h 503"/>
                <a:gd name="T22" fmla="*/ 46 w 419"/>
                <a:gd name="T23" fmla="*/ 108 h 503"/>
                <a:gd name="T24" fmla="*/ 56 w 419"/>
                <a:gd name="T25" fmla="*/ 114 h 503"/>
                <a:gd name="T26" fmla="*/ 66 w 419"/>
                <a:gd name="T27" fmla="*/ 119 h 503"/>
                <a:gd name="T28" fmla="*/ 77 w 419"/>
                <a:gd name="T29" fmla="*/ 123 h 503"/>
                <a:gd name="T30" fmla="*/ 88 w 419"/>
                <a:gd name="T31" fmla="*/ 125 h 503"/>
                <a:gd name="T32" fmla="*/ 99 w 419"/>
                <a:gd name="T33" fmla="*/ 126 h 503"/>
                <a:gd name="T34" fmla="*/ 102 w 419"/>
                <a:gd name="T35" fmla="*/ 125 h 503"/>
                <a:gd name="T36" fmla="*/ 104 w 419"/>
                <a:gd name="T37" fmla="*/ 123 h 503"/>
                <a:gd name="T38" fmla="*/ 105 w 419"/>
                <a:gd name="T39" fmla="*/ 119 h 503"/>
                <a:gd name="T40" fmla="*/ 104 w 419"/>
                <a:gd name="T41" fmla="*/ 117 h 503"/>
                <a:gd name="T42" fmla="*/ 100 w 419"/>
                <a:gd name="T43" fmla="*/ 115 h 503"/>
                <a:gd name="T44" fmla="*/ 97 w 419"/>
                <a:gd name="T45" fmla="*/ 113 h 503"/>
                <a:gd name="T46" fmla="*/ 93 w 419"/>
                <a:gd name="T47" fmla="*/ 111 h 503"/>
                <a:gd name="T48" fmla="*/ 90 w 419"/>
                <a:gd name="T49" fmla="*/ 110 h 503"/>
                <a:gd name="T50" fmla="*/ 86 w 419"/>
                <a:gd name="T51" fmla="*/ 109 h 503"/>
                <a:gd name="T52" fmla="*/ 82 w 419"/>
                <a:gd name="T53" fmla="*/ 108 h 503"/>
                <a:gd name="T54" fmla="*/ 78 w 419"/>
                <a:gd name="T55" fmla="*/ 107 h 503"/>
                <a:gd name="T56" fmla="*/ 74 w 419"/>
                <a:gd name="T57" fmla="*/ 106 h 503"/>
                <a:gd name="T58" fmla="*/ 68 w 419"/>
                <a:gd name="T59" fmla="*/ 104 h 503"/>
                <a:gd name="T60" fmla="*/ 63 w 419"/>
                <a:gd name="T61" fmla="*/ 101 h 503"/>
                <a:gd name="T62" fmla="*/ 57 w 419"/>
                <a:gd name="T63" fmla="*/ 98 h 503"/>
                <a:gd name="T64" fmla="*/ 53 w 419"/>
                <a:gd name="T65" fmla="*/ 95 h 503"/>
                <a:gd name="T66" fmla="*/ 48 w 419"/>
                <a:gd name="T67" fmla="*/ 92 h 503"/>
                <a:gd name="T68" fmla="*/ 43 w 419"/>
                <a:gd name="T69" fmla="*/ 89 h 503"/>
                <a:gd name="T70" fmla="*/ 38 w 419"/>
                <a:gd name="T71" fmla="*/ 86 h 503"/>
                <a:gd name="T72" fmla="*/ 33 w 419"/>
                <a:gd name="T73" fmla="*/ 82 h 503"/>
                <a:gd name="T74" fmla="*/ 24 w 419"/>
                <a:gd name="T75" fmla="*/ 75 h 503"/>
                <a:gd name="T76" fmla="*/ 17 w 419"/>
                <a:gd name="T77" fmla="*/ 66 h 503"/>
                <a:gd name="T78" fmla="*/ 11 w 419"/>
                <a:gd name="T79" fmla="*/ 56 h 503"/>
                <a:gd name="T80" fmla="*/ 7 w 419"/>
                <a:gd name="T81" fmla="*/ 46 h 503"/>
                <a:gd name="T82" fmla="*/ 4 w 419"/>
                <a:gd name="T83" fmla="*/ 35 h 503"/>
                <a:gd name="T84" fmla="*/ 2 w 419"/>
                <a:gd name="T85" fmla="*/ 23 h 503"/>
                <a:gd name="T86" fmla="*/ 1 w 419"/>
                <a:gd name="T87" fmla="*/ 12 h 503"/>
                <a:gd name="T88" fmla="*/ 1 w 419"/>
                <a:gd name="T89" fmla="*/ 0 h 503"/>
                <a:gd name="T90" fmla="*/ 1 w 419"/>
                <a:gd name="T91" fmla="*/ 0 h 503"/>
                <a:gd name="T92" fmla="*/ 1 w 419"/>
                <a:gd name="T93" fmla="*/ 0 h 503"/>
                <a:gd name="T94" fmla="*/ 0 w 419"/>
                <a:gd name="T95" fmla="*/ 0 h 503"/>
                <a:gd name="T96" fmla="*/ 0 w 419"/>
                <a:gd name="T97" fmla="*/ 0 h 503"/>
                <a:gd name="T98" fmla="*/ 0 w 419"/>
                <a:gd name="T99" fmla="*/ 0 h 50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19"/>
                <a:gd name="T151" fmla="*/ 0 h 503"/>
                <a:gd name="T152" fmla="*/ 419 w 419"/>
                <a:gd name="T153" fmla="*/ 503 h 50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19" h="503">
                  <a:moveTo>
                    <a:pt x="0" y="0"/>
                  </a:moveTo>
                  <a:lnTo>
                    <a:pt x="0" y="46"/>
                  </a:lnTo>
                  <a:lnTo>
                    <a:pt x="2" y="89"/>
                  </a:lnTo>
                  <a:lnTo>
                    <a:pt x="6" y="135"/>
                  </a:lnTo>
                  <a:lnTo>
                    <a:pt x="12" y="179"/>
                  </a:lnTo>
                  <a:lnTo>
                    <a:pt x="22" y="223"/>
                  </a:lnTo>
                  <a:lnTo>
                    <a:pt x="36" y="264"/>
                  </a:lnTo>
                  <a:lnTo>
                    <a:pt x="55" y="304"/>
                  </a:lnTo>
                  <a:lnTo>
                    <a:pt x="81" y="342"/>
                  </a:lnTo>
                  <a:lnTo>
                    <a:pt x="111" y="374"/>
                  </a:lnTo>
                  <a:lnTo>
                    <a:pt x="145" y="404"/>
                  </a:lnTo>
                  <a:lnTo>
                    <a:pt x="183" y="432"/>
                  </a:lnTo>
                  <a:lnTo>
                    <a:pt x="223" y="455"/>
                  </a:lnTo>
                  <a:lnTo>
                    <a:pt x="264" y="475"/>
                  </a:lnTo>
                  <a:lnTo>
                    <a:pt x="308" y="491"/>
                  </a:lnTo>
                  <a:lnTo>
                    <a:pt x="352" y="499"/>
                  </a:lnTo>
                  <a:lnTo>
                    <a:pt x="394" y="503"/>
                  </a:lnTo>
                  <a:lnTo>
                    <a:pt x="405" y="499"/>
                  </a:lnTo>
                  <a:lnTo>
                    <a:pt x="415" y="489"/>
                  </a:lnTo>
                  <a:lnTo>
                    <a:pt x="419" y="475"/>
                  </a:lnTo>
                  <a:lnTo>
                    <a:pt x="413" y="465"/>
                  </a:lnTo>
                  <a:lnTo>
                    <a:pt x="400" y="457"/>
                  </a:lnTo>
                  <a:lnTo>
                    <a:pt x="386" y="449"/>
                  </a:lnTo>
                  <a:lnTo>
                    <a:pt x="372" y="443"/>
                  </a:lnTo>
                  <a:lnTo>
                    <a:pt x="358" y="437"/>
                  </a:lnTo>
                  <a:lnTo>
                    <a:pt x="342" y="434"/>
                  </a:lnTo>
                  <a:lnTo>
                    <a:pt x="326" y="430"/>
                  </a:lnTo>
                  <a:lnTo>
                    <a:pt x="312" y="426"/>
                  </a:lnTo>
                  <a:lnTo>
                    <a:pt x="296" y="422"/>
                  </a:lnTo>
                  <a:lnTo>
                    <a:pt x="272" y="414"/>
                  </a:lnTo>
                  <a:lnTo>
                    <a:pt x="250" y="404"/>
                  </a:lnTo>
                  <a:lnTo>
                    <a:pt x="228" y="392"/>
                  </a:lnTo>
                  <a:lnTo>
                    <a:pt x="209" y="380"/>
                  </a:lnTo>
                  <a:lnTo>
                    <a:pt x="189" y="368"/>
                  </a:lnTo>
                  <a:lnTo>
                    <a:pt x="169" y="356"/>
                  </a:lnTo>
                  <a:lnTo>
                    <a:pt x="149" y="342"/>
                  </a:lnTo>
                  <a:lnTo>
                    <a:pt x="129" y="328"/>
                  </a:lnTo>
                  <a:lnTo>
                    <a:pt x="93" y="298"/>
                  </a:lnTo>
                  <a:lnTo>
                    <a:pt x="65" y="262"/>
                  </a:lnTo>
                  <a:lnTo>
                    <a:pt x="44" y="223"/>
                  </a:lnTo>
                  <a:lnTo>
                    <a:pt x="28" y="181"/>
                  </a:lnTo>
                  <a:lnTo>
                    <a:pt x="16" y="137"/>
                  </a:lnTo>
                  <a:lnTo>
                    <a:pt x="8" y="91"/>
                  </a:lnTo>
                  <a:lnTo>
                    <a:pt x="4" y="46"/>
                  </a:lnTo>
                  <a:lnTo>
                    <a:pt x="2"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02" name="Freeform 22"/>
            <p:cNvSpPr>
              <a:spLocks/>
            </p:cNvSpPr>
            <p:nvPr/>
          </p:nvSpPr>
          <p:spPr bwMode="auto">
            <a:xfrm>
              <a:off x="5085" y="2052"/>
              <a:ext cx="43" cy="241"/>
            </a:xfrm>
            <a:custGeom>
              <a:avLst/>
              <a:gdLst>
                <a:gd name="T0" fmla="*/ 21 w 85"/>
                <a:gd name="T1" fmla="*/ 0 h 483"/>
                <a:gd name="T2" fmla="*/ 12 w 85"/>
                <a:gd name="T3" fmla="*/ 13 h 483"/>
                <a:gd name="T4" fmla="*/ 6 w 85"/>
                <a:gd name="T5" fmla="*/ 28 h 483"/>
                <a:gd name="T6" fmla="*/ 2 w 85"/>
                <a:gd name="T7" fmla="*/ 42 h 483"/>
                <a:gd name="T8" fmla="*/ 0 w 85"/>
                <a:gd name="T9" fmla="*/ 57 h 483"/>
                <a:gd name="T10" fmla="*/ 1 w 85"/>
                <a:gd name="T11" fmla="*/ 73 h 483"/>
                <a:gd name="T12" fmla="*/ 3 w 85"/>
                <a:gd name="T13" fmla="*/ 88 h 483"/>
                <a:gd name="T14" fmla="*/ 6 w 85"/>
                <a:gd name="T15" fmla="*/ 103 h 483"/>
                <a:gd name="T16" fmla="*/ 11 w 85"/>
                <a:gd name="T17" fmla="*/ 119 h 483"/>
                <a:gd name="T18" fmla="*/ 13 w 85"/>
                <a:gd name="T19" fmla="*/ 120 h 483"/>
                <a:gd name="T20" fmla="*/ 15 w 85"/>
                <a:gd name="T21" fmla="*/ 120 h 483"/>
                <a:gd name="T22" fmla="*/ 17 w 85"/>
                <a:gd name="T23" fmla="*/ 118 h 483"/>
                <a:gd name="T24" fmla="*/ 18 w 85"/>
                <a:gd name="T25" fmla="*/ 115 h 483"/>
                <a:gd name="T26" fmla="*/ 16 w 85"/>
                <a:gd name="T27" fmla="*/ 101 h 483"/>
                <a:gd name="T28" fmla="*/ 13 w 85"/>
                <a:gd name="T29" fmla="*/ 87 h 483"/>
                <a:gd name="T30" fmla="*/ 12 w 85"/>
                <a:gd name="T31" fmla="*/ 72 h 483"/>
                <a:gd name="T32" fmla="*/ 11 w 85"/>
                <a:gd name="T33" fmla="*/ 57 h 483"/>
                <a:gd name="T34" fmla="*/ 11 w 85"/>
                <a:gd name="T35" fmla="*/ 42 h 483"/>
                <a:gd name="T36" fmla="*/ 12 w 85"/>
                <a:gd name="T37" fmla="*/ 28 h 483"/>
                <a:gd name="T38" fmla="*/ 16 w 85"/>
                <a:gd name="T39" fmla="*/ 13 h 483"/>
                <a:gd name="T40" fmla="*/ 22 w 85"/>
                <a:gd name="T41" fmla="*/ 0 h 483"/>
                <a:gd name="T42" fmla="*/ 22 w 85"/>
                <a:gd name="T43" fmla="*/ 0 h 483"/>
                <a:gd name="T44" fmla="*/ 22 w 85"/>
                <a:gd name="T45" fmla="*/ 0 h 483"/>
                <a:gd name="T46" fmla="*/ 22 w 85"/>
                <a:gd name="T47" fmla="*/ 0 h 483"/>
                <a:gd name="T48" fmla="*/ 21 w 85"/>
                <a:gd name="T49" fmla="*/ 0 h 483"/>
                <a:gd name="T50" fmla="*/ 21 w 85"/>
                <a:gd name="T51" fmla="*/ 0 h 48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5"/>
                <a:gd name="T79" fmla="*/ 0 h 483"/>
                <a:gd name="T80" fmla="*/ 85 w 85"/>
                <a:gd name="T81" fmla="*/ 483 h 48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5" h="483">
                  <a:moveTo>
                    <a:pt x="83" y="0"/>
                  </a:moveTo>
                  <a:lnTo>
                    <a:pt x="47" y="55"/>
                  </a:lnTo>
                  <a:lnTo>
                    <a:pt x="21" y="113"/>
                  </a:lnTo>
                  <a:lnTo>
                    <a:pt x="6" y="171"/>
                  </a:lnTo>
                  <a:lnTo>
                    <a:pt x="0" y="230"/>
                  </a:lnTo>
                  <a:lnTo>
                    <a:pt x="2" y="292"/>
                  </a:lnTo>
                  <a:lnTo>
                    <a:pt x="10" y="354"/>
                  </a:lnTo>
                  <a:lnTo>
                    <a:pt x="23" y="415"/>
                  </a:lnTo>
                  <a:lnTo>
                    <a:pt x="43" y="477"/>
                  </a:lnTo>
                  <a:lnTo>
                    <a:pt x="49" y="483"/>
                  </a:lnTo>
                  <a:lnTo>
                    <a:pt x="59" y="481"/>
                  </a:lnTo>
                  <a:lnTo>
                    <a:pt x="67" y="473"/>
                  </a:lnTo>
                  <a:lnTo>
                    <a:pt x="69" y="463"/>
                  </a:lnTo>
                  <a:lnTo>
                    <a:pt x="61" y="405"/>
                  </a:lnTo>
                  <a:lnTo>
                    <a:pt x="51" y="348"/>
                  </a:lnTo>
                  <a:lnTo>
                    <a:pt x="45" y="288"/>
                  </a:lnTo>
                  <a:lnTo>
                    <a:pt x="41" y="228"/>
                  </a:lnTo>
                  <a:lnTo>
                    <a:pt x="41" y="171"/>
                  </a:lnTo>
                  <a:lnTo>
                    <a:pt x="47" y="113"/>
                  </a:lnTo>
                  <a:lnTo>
                    <a:pt x="61" y="55"/>
                  </a:lnTo>
                  <a:lnTo>
                    <a:pt x="85" y="2"/>
                  </a:lnTo>
                  <a:lnTo>
                    <a:pt x="85" y="0"/>
                  </a:lnTo>
                  <a:lnTo>
                    <a:pt x="8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03" name="Freeform 23"/>
            <p:cNvSpPr>
              <a:spLocks/>
            </p:cNvSpPr>
            <p:nvPr/>
          </p:nvSpPr>
          <p:spPr bwMode="auto">
            <a:xfrm>
              <a:off x="5327" y="2570"/>
              <a:ext cx="115" cy="46"/>
            </a:xfrm>
            <a:custGeom>
              <a:avLst/>
              <a:gdLst>
                <a:gd name="T0" fmla="*/ 0 w 229"/>
                <a:gd name="T1" fmla="*/ 0 h 91"/>
                <a:gd name="T2" fmla="*/ 5 w 229"/>
                <a:gd name="T3" fmla="*/ 5 h 91"/>
                <a:gd name="T4" fmla="*/ 10 w 229"/>
                <a:gd name="T5" fmla="*/ 10 h 91"/>
                <a:gd name="T6" fmla="*/ 17 w 229"/>
                <a:gd name="T7" fmla="*/ 14 h 91"/>
                <a:gd name="T8" fmla="*/ 24 w 229"/>
                <a:gd name="T9" fmla="*/ 17 h 91"/>
                <a:gd name="T10" fmla="*/ 32 w 229"/>
                <a:gd name="T11" fmla="*/ 20 h 91"/>
                <a:gd name="T12" fmla="*/ 40 w 229"/>
                <a:gd name="T13" fmla="*/ 22 h 91"/>
                <a:gd name="T14" fmla="*/ 48 w 229"/>
                <a:gd name="T15" fmla="*/ 23 h 91"/>
                <a:gd name="T16" fmla="*/ 56 w 229"/>
                <a:gd name="T17" fmla="*/ 23 h 91"/>
                <a:gd name="T18" fmla="*/ 57 w 229"/>
                <a:gd name="T19" fmla="*/ 22 h 91"/>
                <a:gd name="T20" fmla="*/ 58 w 229"/>
                <a:gd name="T21" fmla="*/ 21 h 91"/>
                <a:gd name="T22" fmla="*/ 57 w 229"/>
                <a:gd name="T23" fmla="*/ 20 h 91"/>
                <a:gd name="T24" fmla="*/ 56 w 229"/>
                <a:gd name="T25" fmla="*/ 19 h 91"/>
                <a:gd name="T26" fmla="*/ 53 w 229"/>
                <a:gd name="T27" fmla="*/ 19 h 91"/>
                <a:gd name="T28" fmla="*/ 49 w 229"/>
                <a:gd name="T29" fmla="*/ 18 h 91"/>
                <a:gd name="T30" fmla="*/ 45 w 229"/>
                <a:gd name="T31" fmla="*/ 17 h 91"/>
                <a:gd name="T32" fmla="*/ 42 w 229"/>
                <a:gd name="T33" fmla="*/ 17 h 91"/>
                <a:gd name="T34" fmla="*/ 38 w 229"/>
                <a:gd name="T35" fmla="*/ 16 h 91"/>
                <a:gd name="T36" fmla="*/ 34 w 229"/>
                <a:gd name="T37" fmla="*/ 15 h 91"/>
                <a:gd name="T38" fmla="*/ 31 w 229"/>
                <a:gd name="T39" fmla="*/ 14 h 91"/>
                <a:gd name="T40" fmla="*/ 27 w 229"/>
                <a:gd name="T41" fmla="*/ 13 h 91"/>
                <a:gd name="T42" fmla="*/ 24 w 229"/>
                <a:gd name="T43" fmla="*/ 12 h 91"/>
                <a:gd name="T44" fmla="*/ 20 w 229"/>
                <a:gd name="T45" fmla="*/ 10 h 91"/>
                <a:gd name="T46" fmla="*/ 17 w 229"/>
                <a:gd name="T47" fmla="*/ 9 h 91"/>
                <a:gd name="T48" fmla="*/ 14 w 229"/>
                <a:gd name="T49" fmla="*/ 7 h 91"/>
                <a:gd name="T50" fmla="*/ 10 w 229"/>
                <a:gd name="T51" fmla="*/ 5 h 91"/>
                <a:gd name="T52" fmla="*/ 7 w 229"/>
                <a:gd name="T53" fmla="*/ 4 h 91"/>
                <a:gd name="T54" fmla="*/ 4 w 229"/>
                <a:gd name="T55" fmla="*/ 2 h 91"/>
                <a:gd name="T56" fmla="*/ 0 w 229"/>
                <a:gd name="T57" fmla="*/ 0 h 91"/>
                <a:gd name="T58" fmla="*/ 0 w 229"/>
                <a:gd name="T59" fmla="*/ 0 h 91"/>
                <a:gd name="T60" fmla="*/ 0 w 229"/>
                <a:gd name="T61" fmla="*/ 0 h 91"/>
                <a:gd name="T62" fmla="*/ 0 w 229"/>
                <a:gd name="T63" fmla="*/ 0 h 91"/>
                <a:gd name="T64" fmla="*/ 0 w 229"/>
                <a:gd name="T65" fmla="*/ 0 h 91"/>
                <a:gd name="T66" fmla="*/ 0 w 229"/>
                <a:gd name="T67" fmla="*/ 0 h 9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29"/>
                <a:gd name="T103" fmla="*/ 0 h 91"/>
                <a:gd name="T104" fmla="*/ 229 w 229"/>
                <a:gd name="T105" fmla="*/ 91 h 9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29" h="91">
                  <a:moveTo>
                    <a:pt x="0" y="0"/>
                  </a:moveTo>
                  <a:lnTo>
                    <a:pt x="18" y="20"/>
                  </a:lnTo>
                  <a:lnTo>
                    <a:pt x="40" y="38"/>
                  </a:lnTo>
                  <a:lnTo>
                    <a:pt x="65" y="54"/>
                  </a:lnTo>
                  <a:lnTo>
                    <a:pt x="95" y="68"/>
                  </a:lnTo>
                  <a:lnTo>
                    <a:pt x="125" y="79"/>
                  </a:lnTo>
                  <a:lnTo>
                    <a:pt x="157" y="87"/>
                  </a:lnTo>
                  <a:lnTo>
                    <a:pt x="189" y="91"/>
                  </a:lnTo>
                  <a:lnTo>
                    <a:pt x="221" y="91"/>
                  </a:lnTo>
                  <a:lnTo>
                    <a:pt x="225" y="87"/>
                  </a:lnTo>
                  <a:lnTo>
                    <a:pt x="229" y="83"/>
                  </a:lnTo>
                  <a:lnTo>
                    <a:pt x="227" y="79"/>
                  </a:lnTo>
                  <a:lnTo>
                    <a:pt x="223" y="76"/>
                  </a:lnTo>
                  <a:lnTo>
                    <a:pt x="209" y="74"/>
                  </a:lnTo>
                  <a:lnTo>
                    <a:pt x="193" y="72"/>
                  </a:lnTo>
                  <a:lnTo>
                    <a:pt x="179" y="68"/>
                  </a:lnTo>
                  <a:lnTo>
                    <a:pt x="165" y="66"/>
                  </a:lnTo>
                  <a:lnTo>
                    <a:pt x="149" y="64"/>
                  </a:lnTo>
                  <a:lnTo>
                    <a:pt x="135" y="60"/>
                  </a:lnTo>
                  <a:lnTo>
                    <a:pt x="121" y="56"/>
                  </a:lnTo>
                  <a:lnTo>
                    <a:pt x="107" y="52"/>
                  </a:lnTo>
                  <a:lnTo>
                    <a:pt x="93" y="46"/>
                  </a:lnTo>
                  <a:lnTo>
                    <a:pt x="79" y="40"/>
                  </a:lnTo>
                  <a:lnTo>
                    <a:pt x="65" y="34"/>
                  </a:lnTo>
                  <a:lnTo>
                    <a:pt x="54" y="28"/>
                  </a:lnTo>
                  <a:lnTo>
                    <a:pt x="40" y="20"/>
                  </a:lnTo>
                  <a:lnTo>
                    <a:pt x="26" y="14"/>
                  </a:lnTo>
                  <a:lnTo>
                    <a:pt x="14" y="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04" name="Freeform 25"/>
            <p:cNvSpPr>
              <a:spLocks/>
            </p:cNvSpPr>
            <p:nvPr/>
          </p:nvSpPr>
          <p:spPr bwMode="auto">
            <a:xfrm>
              <a:off x="4963" y="2715"/>
              <a:ext cx="163" cy="150"/>
            </a:xfrm>
            <a:custGeom>
              <a:avLst/>
              <a:gdLst>
                <a:gd name="T0" fmla="*/ 69 w 326"/>
                <a:gd name="T1" fmla="*/ 0 h 301"/>
                <a:gd name="T2" fmla="*/ 73 w 326"/>
                <a:gd name="T3" fmla="*/ 11 h 301"/>
                <a:gd name="T4" fmla="*/ 74 w 326"/>
                <a:gd name="T5" fmla="*/ 25 h 301"/>
                <a:gd name="T6" fmla="*/ 72 w 326"/>
                <a:gd name="T7" fmla="*/ 38 h 301"/>
                <a:gd name="T8" fmla="*/ 65 w 326"/>
                <a:gd name="T9" fmla="*/ 48 h 301"/>
                <a:gd name="T10" fmla="*/ 59 w 326"/>
                <a:gd name="T11" fmla="*/ 51 h 301"/>
                <a:gd name="T12" fmla="*/ 52 w 326"/>
                <a:gd name="T13" fmla="*/ 53 h 301"/>
                <a:gd name="T14" fmla="*/ 45 w 326"/>
                <a:gd name="T15" fmla="*/ 53 h 301"/>
                <a:gd name="T16" fmla="*/ 38 w 326"/>
                <a:gd name="T17" fmla="*/ 51 h 301"/>
                <a:gd name="T18" fmla="*/ 30 w 326"/>
                <a:gd name="T19" fmla="*/ 50 h 301"/>
                <a:gd name="T20" fmla="*/ 23 w 326"/>
                <a:gd name="T21" fmla="*/ 48 h 301"/>
                <a:gd name="T22" fmla="*/ 16 w 326"/>
                <a:gd name="T23" fmla="*/ 46 h 301"/>
                <a:gd name="T24" fmla="*/ 9 w 326"/>
                <a:gd name="T25" fmla="*/ 44 h 301"/>
                <a:gd name="T26" fmla="*/ 5 w 326"/>
                <a:gd name="T27" fmla="*/ 45 h 301"/>
                <a:gd name="T28" fmla="*/ 2 w 326"/>
                <a:gd name="T29" fmla="*/ 48 h 301"/>
                <a:gd name="T30" fmla="*/ 0 w 326"/>
                <a:gd name="T31" fmla="*/ 52 h 301"/>
                <a:gd name="T32" fmla="*/ 1 w 326"/>
                <a:gd name="T33" fmla="*/ 56 h 301"/>
                <a:gd name="T34" fmla="*/ 9 w 326"/>
                <a:gd name="T35" fmla="*/ 64 h 301"/>
                <a:gd name="T36" fmla="*/ 18 w 326"/>
                <a:gd name="T37" fmla="*/ 70 h 301"/>
                <a:gd name="T38" fmla="*/ 27 w 326"/>
                <a:gd name="T39" fmla="*/ 73 h 301"/>
                <a:gd name="T40" fmla="*/ 38 w 326"/>
                <a:gd name="T41" fmla="*/ 75 h 301"/>
                <a:gd name="T42" fmla="*/ 48 w 326"/>
                <a:gd name="T43" fmla="*/ 74 h 301"/>
                <a:gd name="T44" fmla="*/ 58 w 326"/>
                <a:gd name="T45" fmla="*/ 72 h 301"/>
                <a:gd name="T46" fmla="*/ 67 w 326"/>
                <a:gd name="T47" fmla="*/ 67 h 301"/>
                <a:gd name="T48" fmla="*/ 75 w 326"/>
                <a:gd name="T49" fmla="*/ 60 h 301"/>
                <a:gd name="T50" fmla="*/ 79 w 326"/>
                <a:gd name="T51" fmla="*/ 53 h 301"/>
                <a:gd name="T52" fmla="*/ 81 w 326"/>
                <a:gd name="T53" fmla="*/ 46 h 301"/>
                <a:gd name="T54" fmla="*/ 82 w 326"/>
                <a:gd name="T55" fmla="*/ 38 h 301"/>
                <a:gd name="T56" fmla="*/ 81 w 326"/>
                <a:gd name="T57" fmla="*/ 30 h 301"/>
                <a:gd name="T58" fmla="*/ 79 w 326"/>
                <a:gd name="T59" fmla="*/ 21 h 301"/>
                <a:gd name="T60" fmla="*/ 76 w 326"/>
                <a:gd name="T61" fmla="*/ 13 h 301"/>
                <a:gd name="T62" fmla="*/ 73 w 326"/>
                <a:gd name="T63" fmla="*/ 6 h 301"/>
                <a:gd name="T64" fmla="*/ 69 w 326"/>
                <a:gd name="T65" fmla="*/ 0 h 301"/>
                <a:gd name="T66" fmla="*/ 69 w 326"/>
                <a:gd name="T67" fmla="*/ 0 h 301"/>
                <a:gd name="T68" fmla="*/ 69 w 326"/>
                <a:gd name="T69" fmla="*/ 0 h 301"/>
                <a:gd name="T70" fmla="*/ 69 w 326"/>
                <a:gd name="T71" fmla="*/ 0 h 301"/>
                <a:gd name="T72" fmla="*/ 69 w 326"/>
                <a:gd name="T73" fmla="*/ 0 h 301"/>
                <a:gd name="T74" fmla="*/ 69 w 326"/>
                <a:gd name="T75" fmla="*/ 0 h 30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6"/>
                <a:gd name="T115" fmla="*/ 0 h 301"/>
                <a:gd name="T116" fmla="*/ 326 w 326"/>
                <a:gd name="T117" fmla="*/ 301 h 30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6" h="301">
                  <a:moveTo>
                    <a:pt x="274" y="0"/>
                  </a:moveTo>
                  <a:lnTo>
                    <a:pt x="290" y="46"/>
                  </a:lnTo>
                  <a:lnTo>
                    <a:pt x="296" y="102"/>
                  </a:lnTo>
                  <a:lnTo>
                    <a:pt x="286" y="153"/>
                  </a:lnTo>
                  <a:lnTo>
                    <a:pt x="259" y="193"/>
                  </a:lnTo>
                  <a:lnTo>
                    <a:pt x="235" y="207"/>
                  </a:lnTo>
                  <a:lnTo>
                    <a:pt x="207" y="213"/>
                  </a:lnTo>
                  <a:lnTo>
                    <a:pt x="179" y="213"/>
                  </a:lnTo>
                  <a:lnTo>
                    <a:pt x="149" y="207"/>
                  </a:lnTo>
                  <a:lnTo>
                    <a:pt x="119" y="201"/>
                  </a:lnTo>
                  <a:lnTo>
                    <a:pt x="89" y="193"/>
                  </a:lnTo>
                  <a:lnTo>
                    <a:pt x="62" y="185"/>
                  </a:lnTo>
                  <a:lnTo>
                    <a:pt x="36" y="179"/>
                  </a:lnTo>
                  <a:lnTo>
                    <a:pt x="20" y="181"/>
                  </a:lnTo>
                  <a:lnTo>
                    <a:pt x="8" y="193"/>
                  </a:lnTo>
                  <a:lnTo>
                    <a:pt x="0" y="209"/>
                  </a:lnTo>
                  <a:lnTo>
                    <a:pt x="4" y="225"/>
                  </a:lnTo>
                  <a:lnTo>
                    <a:pt x="34" y="257"/>
                  </a:lnTo>
                  <a:lnTo>
                    <a:pt x="70" y="281"/>
                  </a:lnTo>
                  <a:lnTo>
                    <a:pt x="107" y="295"/>
                  </a:lnTo>
                  <a:lnTo>
                    <a:pt x="149" y="301"/>
                  </a:lnTo>
                  <a:lnTo>
                    <a:pt x="189" y="299"/>
                  </a:lnTo>
                  <a:lnTo>
                    <a:pt x="229" y="289"/>
                  </a:lnTo>
                  <a:lnTo>
                    <a:pt x="265" y="269"/>
                  </a:lnTo>
                  <a:lnTo>
                    <a:pt x="298" y="241"/>
                  </a:lnTo>
                  <a:lnTo>
                    <a:pt x="314" y="215"/>
                  </a:lnTo>
                  <a:lnTo>
                    <a:pt x="324" y="185"/>
                  </a:lnTo>
                  <a:lnTo>
                    <a:pt x="326" y="153"/>
                  </a:lnTo>
                  <a:lnTo>
                    <a:pt x="322" y="120"/>
                  </a:lnTo>
                  <a:lnTo>
                    <a:pt x="314" y="86"/>
                  </a:lnTo>
                  <a:lnTo>
                    <a:pt x="304" y="54"/>
                  </a:lnTo>
                  <a:lnTo>
                    <a:pt x="290" y="26"/>
                  </a:lnTo>
                  <a:lnTo>
                    <a:pt x="27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05" name="Freeform 30"/>
            <p:cNvSpPr>
              <a:spLocks/>
            </p:cNvSpPr>
            <p:nvPr/>
          </p:nvSpPr>
          <p:spPr bwMode="auto">
            <a:xfrm>
              <a:off x="4730" y="2428"/>
              <a:ext cx="230" cy="404"/>
            </a:xfrm>
            <a:custGeom>
              <a:avLst/>
              <a:gdLst>
                <a:gd name="T0" fmla="*/ 74 w 459"/>
                <a:gd name="T1" fmla="*/ 10 h 808"/>
                <a:gd name="T2" fmla="*/ 58 w 459"/>
                <a:gd name="T3" fmla="*/ 4 h 808"/>
                <a:gd name="T4" fmla="*/ 42 w 459"/>
                <a:gd name="T5" fmla="*/ 0 h 808"/>
                <a:gd name="T6" fmla="*/ 26 w 459"/>
                <a:gd name="T7" fmla="*/ 1 h 808"/>
                <a:gd name="T8" fmla="*/ 12 w 459"/>
                <a:gd name="T9" fmla="*/ 10 h 808"/>
                <a:gd name="T10" fmla="*/ 4 w 459"/>
                <a:gd name="T11" fmla="*/ 24 h 808"/>
                <a:gd name="T12" fmla="*/ 0 w 459"/>
                <a:gd name="T13" fmla="*/ 41 h 808"/>
                <a:gd name="T14" fmla="*/ 0 w 459"/>
                <a:gd name="T15" fmla="*/ 59 h 808"/>
                <a:gd name="T16" fmla="*/ 3 w 459"/>
                <a:gd name="T17" fmla="*/ 77 h 808"/>
                <a:gd name="T18" fmla="*/ 10 w 459"/>
                <a:gd name="T19" fmla="*/ 98 h 808"/>
                <a:gd name="T20" fmla="*/ 21 w 459"/>
                <a:gd name="T21" fmla="*/ 118 h 808"/>
                <a:gd name="T22" fmla="*/ 35 w 459"/>
                <a:gd name="T23" fmla="*/ 137 h 808"/>
                <a:gd name="T24" fmla="*/ 51 w 459"/>
                <a:gd name="T25" fmla="*/ 154 h 808"/>
                <a:gd name="T26" fmla="*/ 68 w 459"/>
                <a:gd name="T27" fmla="*/ 170 h 808"/>
                <a:gd name="T28" fmla="*/ 86 w 459"/>
                <a:gd name="T29" fmla="*/ 184 h 808"/>
                <a:gd name="T30" fmla="*/ 105 w 459"/>
                <a:gd name="T31" fmla="*/ 197 h 808"/>
                <a:gd name="T32" fmla="*/ 114 w 459"/>
                <a:gd name="T33" fmla="*/ 202 h 808"/>
                <a:gd name="T34" fmla="*/ 115 w 459"/>
                <a:gd name="T35" fmla="*/ 201 h 808"/>
                <a:gd name="T36" fmla="*/ 103 w 459"/>
                <a:gd name="T37" fmla="*/ 190 h 808"/>
                <a:gd name="T38" fmla="*/ 82 w 459"/>
                <a:gd name="T39" fmla="*/ 168 h 808"/>
                <a:gd name="T40" fmla="*/ 63 w 459"/>
                <a:gd name="T41" fmla="*/ 142 h 808"/>
                <a:gd name="T42" fmla="*/ 47 w 459"/>
                <a:gd name="T43" fmla="*/ 116 h 808"/>
                <a:gd name="T44" fmla="*/ 35 w 459"/>
                <a:gd name="T45" fmla="*/ 96 h 808"/>
                <a:gd name="T46" fmla="*/ 29 w 459"/>
                <a:gd name="T47" fmla="*/ 82 h 808"/>
                <a:gd name="T48" fmla="*/ 25 w 459"/>
                <a:gd name="T49" fmla="*/ 67 h 808"/>
                <a:gd name="T50" fmla="*/ 22 w 459"/>
                <a:gd name="T51" fmla="*/ 52 h 808"/>
                <a:gd name="T52" fmla="*/ 20 w 459"/>
                <a:gd name="T53" fmla="*/ 39 h 808"/>
                <a:gd name="T54" fmla="*/ 20 w 459"/>
                <a:gd name="T55" fmla="*/ 27 h 808"/>
                <a:gd name="T56" fmla="*/ 23 w 459"/>
                <a:gd name="T57" fmla="*/ 17 h 808"/>
                <a:gd name="T58" fmla="*/ 31 w 459"/>
                <a:gd name="T59" fmla="*/ 9 h 808"/>
                <a:gd name="T60" fmla="*/ 42 w 459"/>
                <a:gd name="T61" fmla="*/ 5 h 808"/>
                <a:gd name="T62" fmla="*/ 53 w 459"/>
                <a:gd name="T63" fmla="*/ 6 h 808"/>
                <a:gd name="T64" fmla="*/ 65 w 459"/>
                <a:gd name="T65" fmla="*/ 8 h 808"/>
                <a:gd name="T66" fmla="*/ 76 w 459"/>
                <a:gd name="T67" fmla="*/ 12 h 808"/>
                <a:gd name="T68" fmla="*/ 81 w 459"/>
                <a:gd name="T69" fmla="*/ 14 h 808"/>
                <a:gd name="T70" fmla="*/ 81 w 459"/>
                <a:gd name="T71" fmla="*/ 14 h 808"/>
                <a:gd name="T72" fmla="*/ 81 w 459"/>
                <a:gd name="T73" fmla="*/ 14 h 80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9"/>
                <a:gd name="T112" fmla="*/ 0 h 808"/>
                <a:gd name="T113" fmla="*/ 459 w 459"/>
                <a:gd name="T114" fmla="*/ 808 h 80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9" h="808">
                  <a:moveTo>
                    <a:pt x="322" y="54"/>
                  </a:moveTo>
                  <a:lnTo>
                    <a:pt x="294" y="40"/>
                  </a:lnTo>
                  <a:lnTo>
                    <a:pt x="262" y="28"/>
                  </a:lnTo>
                  <a:lnTo>
                    <a:pt x="230" y="16"/>
                  </a:lnTo>
                  <a:lnTo>
                    <a:pt x="199" y="6"/>
                  </a:lnTo>
                  <a:lnTo>
                    <a:pt x="165" y="0"/>
                  </a:lnTo>
                  <a:lnTo>
                    <a:pt x="133" y="0"/>
                  </a:lnTo>
                  <a:lnTo>
                    <a:pt x="101" y="4"/>
                  </a:lnTo>
                  <a:lnTo>
                    <a:pt x="71" y="18"/>
                  </a:lnTo>
                  <a:lnTo>
                    <a:pt x="45" y="40"/>
                  </a:lnTo>
                  <a:lnTo>
                    <a:pt x="27" y="66"/>
                  </a:lnTo>
                  <a:lnTo>
                    <a:pt x="14" y="96"/>
                  </a:lnTo>
                  <a:lnTo>
                    <a:pt x="6" y="130"/>
                  </a:lnTo>
                  <a:lnTo>
                    <a:pt x="0" y="164"/>
                  </a:lnTo>
                  <a:lnTo>
                    <a:pt x="0" y="199"/>
                  </a:lnTo>
                  <a:lnTo>
                    <a:pt x="0" y="233"/>
                  </a:lnTo>
                  <a:lnTo>
                    <a:pt x="4" y="263"/>
                  </a:lnTo>
                  <a:lnTo>
                    <a:pt x="12" y="307"/>
                  </a:lnTo>
                  <a:lnTo>
                    <a:pt x="24" y="349"/>
                  </a:lnTo>
                  <a:lnTo>
                    <a:pt x="39" y="390"/>
                  </a:lnTo>
                  <a:lnTo>
                    <a:pt x="59" y="432"/>
                  </a:lnTo>
                  <a:lnTo>
                    <a:pt x="83" y="470"/>
                  </a:lnTo>
                  <a:lnTo>
                    <a:pt x="109" y="510"/>
                  </a:lnTo>
                  <a:lnTo>
                    <a:pt x="137" y="545"/>
                  </a:lnTo>
                  <a:lnTo>
                    <a:pt x="169" y="581"/>
                  </a:lnTo>
                  <a:lnTo>
                    <a:pt x="201" y="615"/>
                  </a:lnTo>
                  <a:lnTo>
                    <a:pt x="234" y="647"/>
                  </a:lnTo>
                  <a:lnTo>
                    <a:pt x="270" y="679"/>
                  </a:lnTo>
                  <a:lnTo>
                    <a:pt x="306" y="709"/>
                  </a:lnTo>
                  <a:lnTo>
                    <a:pt x="344" y="736"/>
                  </a:lnTo>
                  <a:lnTo>
                    <a:pt x="379" y="762"/>
                  </a:lnTo>
                  <a:lnTo>
                    <a:pt x="417" y="786"/>
                  </a:lnTo>
                  <a:lnTo>
                    <a:pt x="453" y="808"/>
                  </a:lnTo>
                  <a:lnTo>
                    <a:pt x="455" y="808"/>
                  </a:lnTo>
                  <a:lnTo>
                    <a:pt x="459" y="808"/>
                  </a:lnTo>
                  <a:lnTo>
                    <a:pt x="459" y="804"/>
                  </a:lnTo>
                  <a:lnTo>
                    <a:pt x="459" y="802"/>
                  </a:lnTo>
                  <a:lnTo>
                    <a:pt x="409" y="760"/>
                  </a:lnTo>
                  <a:lnTo>
                    <a:pt x="366" y="717"/>
                  </a:lnTo>
                  <a:lnTo>
                    <a:pt x="326" y="669"/>
                  </a:lnTo>
                  <a:lnTo>
                    <a:pt x="288" y="619"/>
                  </a:lnTo>
                  <a:lnTo>
                    <a:pt x="252" y="567"/>
                  </a:lnTo>
                  <a:lnTo>
                    <a:pt x="218" y="516"/>
                  </a:lnTo>
                  <a:lnTo>
                    <a:pt x="185" y="462"/>
                  </a:lnTo>
                  <a:lnTo>
                    <a:pt x="153" y="408"/>
                  </a:lnTo>
                  <a:lnTo>
                    <a:pt x="139" y="382"/>
                  </a:lnTo>
                  <a:lnTo>
                    <a:pt x="125" y="355"/>
                  </a:lnTo>
                  <a:lnTo>
                    <a:pt x="115" y="325"/>
                  </a:lnTo>
                  <a:lnTo>
                    <a:pt x="105" y="295"/>
                  </a:lnTo>
                  <a:lnTo>
                    <a:pt x="97" y="265"/>
                  </a:lnTo>
                  <a:lnTo>
                    <a:pt x="91" y="235"/>
                  </a:lnTo>
                  <a:lnTo>
                    <a:pt x="85" y="205"/>
                  </a:lnTo>
                  <a:lnTo>
                    <a:pt x="81" y="176"/>
                  </a:lnTo>
                  <a:lnTo>
                    <a:pt x="79" y="154"/>
                  </a:lnTo>
                  <a:lnTo>
                    <a:pt x="77" y="130"/>
                  </a:lnTo>
                  <a:lnTo>
                    <a:pt x="79" y="108"/>
                  </a:lnTo>
                  <a:lnTo>
                    <a:pt x="83" y="86"/>
                  </a:lnTo>
                  <a:lnTo>
                    <a:pt x="91" y="66"/>
                  </a:lnTo>
                  <a:lnTo>
                    <a:pt x="103" y="48"/>
                  </a:lnTo>
                  <a:lnTo>
                    <a:pt x="121" y="34"/>
                  </a:lnTo>
                  <a:lnTo>
                    <a:pt x="145" y="24"/>
                  </a:lnTo>
                  <a:lnTo>
                    <a:pt x="167" y="20"/>
                  </a:lnTo>
                  <a:lnTo>
                    <a:pt x="189" y="20"/>
                  </a:lnTo>
                  <a:lnTo>
                    <a:pt x="212" y="22"/>
                  </a:lnTo>
                  <a:lnTo>
                    <a:pt x="234" y="26"/>
                  </a:lnTo>
                  <a:lnTo>
                    <a:pt x="258" y="32"/>
                  </a:lnTo>
                  <a:lnTo>
                    <a:pt x="280" y="40"/>
                  </a:lnTo>
                  <a:lnTo>
                    <a:pt x="302" y="48"/>
                  </a:lnTo>
                  <a:lnTo>
                    <a:pt x="322" y="56"/>
                  </a:lnTo>
                  <a:lnTo>
                    <a:pt x="322"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06" name="Freeform 31"/>
            <p:cNvSpPr>
              <a:spLocks/>
            </p:cNvSpPr>
            <p:nvPr/>
          </p:nvSpPr>
          <p:spPr bwMode="auto">
            <a:xfrm>
              <a:off x="4787" y="2480"/>
              <a:ext cx="294" cy="367"/>
            </a:xfrm>
            <a:custGeom>
              <a:avLst/>
              <a:gdLst>
                <a:gd name="T0" fmla="*/ 4 w 587"/>
                <a:gd name="T1" fmla="*/ 1 h 734"/>
                <a:gd name="T2" fmla="*/ 1 w 587"/>
                <a:gd name="T3" fmla="*/ 15 h 734"/>
                <a:gd name="T4" fmla="*/ 0 w 587"/>
                <a:gd name="T5" fmla="*/ 29 h 734"/>
                <a:gd name="T6" fmla="*/ 2 w 587"/>
                <a:gd name="T7" fmla="*/ 44 h 734"/>
                <a:gd name="T8" fmla="*/ 6 w 587"/>
                <a:gd name="T9" fmla="*/ 58 h 734"/>
                <a:gd name="T10" fmla="*/ 12 w 587"/>
                <a:gd name="T11" fmla="*/ 72 h 734"/>
                <a:gd name="T12" fmla="*/ 19 w 587"/>
                <a:gd name="T13" fmla="*/ 85 h 734"/>
                <a:gd name="T14" fmla="*/ 27 w 587"/>
                <a:gd name="T15" fmla="*/ 97 h 734"/>
                <a:gd name="T16" fmla="*/ 36 w 587"/>
                <a:gd name="T17" fmla="*/ 108 h 734"/>
                <a:gd name="T18" fmla="*/ 42 w 587"/>
                <a:gd name="T19" fmla="*/ 115 h 734"/>
                <a:gd name="T20" fmla="*/ 48 w 587"/>
                <a:gd name="T21" fmla="*/ 121 h 734"/>
                <a:gd name="T22" fmla="*/ 54 w 587"/>
                <a:gd name="T23" fmla="*/ 128 h 734"/>
                <a:gd name="T24" fmla="*/ 60 w 587"/>
                <a:gd name="T25" fmla="*/ 134 h 734"/>
                <a:gd name="T26" fmla="*/ 66 w 587"/>
                <a:gd name="T27" fmla="*/ 140 h 734"/>
                <a:gd name="T28" fmla="*/ 73 w 587"/>
                <a:gd name="T29" fmla="*/ 145 h 734"/>
                <a:gd name="T30" fmla="*/ 80 w 587"/>
                <a:gd name="T31" fmla="*/ 151 h 734"/>
                <a:gd name="T32" fmla="*/ 87 w 587"/>
                <a:gd name="T33" fmla="*/ 155 h 734"/>
                <a:gd name="T34" fmla="*/ 94 w 587"/>
                <a:gd name="T35" fmla="*/ 160 h 734"/>
                <a:gd name="T36" fmla="*/ 101 w 587"/>
                <a:gd name="T37" fmla="*/ 164 h 734"/>
                <a:gd name="T38" fmla="*/ 108 w 587"/>
                <a:gd name="T39" fmla="*/ 168 h 734"/>
                <a:gd name="T40" fmla="*/ 116 w 587"/>
                <a:gd name="T41" fmla="*/ 172 h 734"/>
                <a:gd name="T42" fmla="*/ 123 w 587"/>
                <a:gd name="T43" fmla="*/ 175 h 734"/>
                <a:gd name="T44" fmla="*/ 130 w 587"/>
                <a:gd name="T45" fmla="*/ 178 h 734"/>
                <a:gd name="T46" fmla="*/ 138 w 587"/>
                <a:gd name="T47" fmla="*/ 181 h 734"/>
                <a:gd name="T48" fmla="*/ 146 w 587"/>
                <a:gd name="T49" fmla="*/ 184 h 734"/>
                <a:gd name="T50" fmla="*/ 147 w 587"/>
                <a:gd name="T51" fmla="*/ 184 h 734"/>
                <a:gd name="T52" fmla="*/ 147 w 587"/>
                <a:gd name="T53" fmla="*/ 183 h 734"/>
                <a:gd name="T54" fmla="*/ 147 w 587"/>
                <a:gd name="T55" fmla="*/ 183 h 734"/>
                <a:gd name="T56" fmla="*/ 147 w 587"/>
                <a:gd name="T57" fmla="*/ 182 h 734"/>
                <a:gd name="T58" fmla="*/ 140 w 587"/>
                <a:gd name="T59" fmla="*/ 179 h 734"/>
                <a:gd name="T60" fmla="*/ 133 w 587"/>
                <a:gd name="T61" fmla="*/ 177 h 734"/>
                <a:gd name="T62" fmla="*/ 127 w 587"/>
                <a:gd name="T63" fmla="*/ 174 h 734"/>
                <a:gd name="T64" fmla="*/ 120 w 587"/>
                <a:gd name="T65" fmla="*/ 170 h 734"/>
                <a:gd name="T66" fmla="*/ 114 w 587"/>
                <a:gd name="T67" fmla="*/ 167 h 734"/>
                <a:gd name="T68" fmla="*/ 107 w 587"/>
                <a:gd name="T69" fmla="*/ 163 h 734"/>
                <a:gd name="T70" fmla="*/ 101 w 587"/>
                <a:gd name="T71" fmla="*/ 159 h 734"/>
                <a:gd name="T72" fmla="*/ 95 w 587"/>
                <a:gd name="T73" fmla="*/ 155 h 734"/>
                <a:gd name="T74" fmla="*/ 89 w 587"/>
                <a:gd name="T75" fmla="*/ 150 h 734"/>
                <a:gd name="T76" fmla="*/ 83 w 587"/>
                <a:gd name="T77" fmla="*/ 144 h 734"/>
                <a:gd name="T78" fmla="*/ 77 w 587"/>
                <a:gd name="T79" fmla="*/ 139 h 734"/>
                <a:gd name="T80" fmla="*/ 72 w 587"/>
                <a:gd name="T81" fmla="*/ 133 h 734"/>
                <a:gd name="T82" fmla="*/ 66 w 587"/>
                <a:gd name="T83" fmla="*/ 127 h 734"/>
                <a:gd name="T84" fmla="*/ 62 w 587"/>
                <a:gd name="T85" fmla="*/ 121 h 734"/>
                <a:gd name="T86" fmla="*/ 57 w 587"/>
                <a:gd name="T87" fmla="*/ 115 h 734"/>
                <a:gd name="T88" fmla="*/ 52 w 587"/>
                <a:gd name="T89" fmla="*/ 109 h 734"/>
                <a:gd name="T90" fmla="*/ 43 w 587"/>
                <a:gd name="T91" fmla="*/ 98 h 734"/>
                <a:gd name="T92" fmla="*/ 34 w 587"/>
                <a:gd name="T93" fmla="*/ 85 h 734"/>
                <a:gd name="T94" fmla="*/ 26 w 587"/>
                <a:gd name="T95" fmla="*/ 72 h 734"/>
                <a:gd name="T96" fmla="*/ 17 w 587"/>
                <a:gd name="T97" fmla="*/ 58 h 734"/>
                <a:gd name="T98" fmla="*/ 11 w 587"/>
                <a:gd name="T99" fmla="*/ 44 h 734"/>
                <a:gd name="T100" fmla="*/ 6 w 587"/>
                <a:gd name="T101" fmla="*/ 29 h 734"/>
                <a:gd name="T102" fmla="*/ 3 w 587"/>
                <a:gd name="T103" fmla="*/ 15 h 734"/>
                <a:gd name="T104" fmla="*/ 4 w 587"/>
                <a:gd name="T105" fmla="*/ 1 h 734"/>
                <a:gd name="T106" fmla="*/ 4 w 587"/>
                <a:gd name="T107" fmla="*/ 0 h 734"/>
                <a:gd name="T108" fmla="*/ 4 w 587"/>
                <a:gd name="T109" fmla="*/ 0 h 734"/>
                <a:gd name="T110" fmla="*/ 4 w 587"/>
                <a:gd name="T111" fmla="*/ 0 h 734"/>
                <a:gd name="T112" fmla="*/ 4 w 587"/>
                <a:gd name="T113" fmla="*/ 1 h 734"/>
                <a:gd name="T114" fmla="*/ 4 w 587"/>
                <a:gd name="T115" fmla="*/ 1 h 7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7"/>
                <a:gd name="T175" fmla="*/ 0 h 734"/>
                <a:gd name="T176" fmla="*/ 587 w 587"/>
                <a:gd name="T177" fmla="*/ 734 h 73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7" h="734">
                  <a:moveTo>
                    <a:pt x="14" y="2"/>
                  </a:moveTo>
                  <a:lnTo>
                    <a:pt x="2" y="58"/>
                  </a:lnTo>
                  <a:lnTo>
                    <a:pt x="0" y="115"/>
                  </a:lnTo>
                  <a:lnTo>
                    <a:pt x="8" y="173"/>
                  </a:lnTo>
                  <a:lnTo>
                    <a:pt x="24" y="231"/>
                  </a:lnTo>
                  <a:lnTo>
                    <a:pt x="46" y="286"/>
                  </a:lnTo>
                  <a:lnTo>
                    <a:pt x="74" y="338"/>
                  </a:lnTo>
                  <a:lnTo>
                    <a:pt x="105" y="388"/>
                  </a:lnTo>
                  <a:lnTo>
                    <a:pt x="141" y="432"/>
                  </a:lnTo>
                  <a:lnTo>
                    <a:pt x="165" y="457"/>
                  </a:lnTo>
                  <a:lnTo>
                    <a:pt x="189" y="483"/>
                  </a:lnTo>
                  <a:lnTo>
                    <a:pt x="213" y="509"/>
                  </a:lnTo>
                  <a:lnTo>
                    <a:pt x="239" y="533"/>
                  </a:lnTo>
                  <a:lnTo>
                    <a:pt x="264" y="557"/>
                  </a:lnTo>
                  <a:lnTo>
                    <a:pt x="290" y="579"/>
                  </a:lnTo>
                  <a:lnTo>
                    <a:pt x="318" y="601"/>
                  </a:lnTo>
                  <a:lnTo>
                    <a:pt x="348" y="620"/>
                  </a:lnTo>
                  <a:lnTo>
                    <a:pt x="376" y="640"/>
                  </a:lnTo>
                  <a:lnTo>
                    <a:pt x="404" y="656"/>
                  </a:lnTo>
                  <a:lnTo>
                    <a:pt x="432" y="672"/>
                  </a:lnTo>
                  <a:lnTo>
                    <a:pt x="461" y="686"/>
                  </a:lnTo>
                  <a:lnTo>
                    <a:pt x="489" y="698"/>
                  </a:lnTo>
                  <a:lnTo>
                    <a:pt x="519" y="712"/>
                  </a:lnTo>
                  <a:lnTo>
                    <a:pt x="551" y="722"/>
                  </a:lnTo>
                  <a:lnTo>
                    <a:pt x="583" y="734"/>
                  </a:lnTo>
                  <a:lnTo>
                    <a:pt x="585" y="734"/>
                  </a:lnTo>
                  <a:lnTo>
                    <a:pt x="587" y="732"/>
                  </a:lnTo>
                  <a:lnTo>
                    <a:pt x="587" y="730"/>
                  </a:lnTo>
                  <a:lnTo>
                    <a:pt x="585" y="728"/>
                  </a:lnTo>
                  <a:lnTo>
                    <a:pt x="557" y="716"/>
                  </a:lnTo>
                  <a:lnTo>
                    <a:pt x="531" y="706"/>
                  </a:lnTo>
                  <a:lnTo>
                    <a:pt x="505" y="694"/>
                  </a:lnTo>
                  <a:lnTo>
                    <a:pt x="479" y="680"/>
                  </a:lnTo>
                  <a:lnTo>
                    <a:pt x="453" y="666"/>
                  </a:lnTo>
                  <a:lnTo>
                    <a:pt x="428" y="652"/>
                  </a:lnTo>
                  <a:lnTo>
                    <a:pt x="404" y="634"/>
                  </a:lnTo>
                  <a:lnTo>
                    <a:pt x="380" y="617"/>
                  </a:lnTo>
                  <a:lnTo>
                    <a:pt x="356" y="597"/>
                  </a:lnTo>
                  <a:lnTo>
                    <a:pt x="332" y="575"/>
                  </a:lnTo>
                  <a:lnTo>
                    <a:pt x="308" y="553"/>
                  </a:lnTo>
                  <a:lnTo>
                    <a:pt x="286" y="531"/>
                  </a:lnTo>
                  <a:lnTo>
                    <a:pt x="264" y="507"/>
                  </a:lnTo>
                  <a:lnTo>
                    <a:pt x="245" y="483"/>
                  </a:lnTo>
                  <a:lnTo>
                    <a:pt x="225" y="459"/>
                  </a:lnTo>
                  <a:lnTo>
                    <a:pt x="205" y="434"/>
                  </a:lnTo>
                  <a:lnTo>
                    <a:pt x="171" y="390"/>
                  </a:lnTo>
                  <a:lnTo>
                    <a:pt x="135" y="340"/>
                  </a:lnTo>
                  <a:lnTo>
                    <a:pt x="101" y="286"/>
                  </a:lnTo>
                  <a:lnTo>
                    <a:pt x="68" y="231"/>
                  </a:lnTo>
                  <a:lnTo>
                    <a:pt x="42" y="173"/>
                  </a:lnTo>
                  <a:lnTo>
                    <a:pt x="22" y="115"/>
                  </a:lnTo>
                  <a:lnTo>
                    <a:pt x="12" y="58"/>
                  </a:lnTo>
                  <a:lnTo>
                    <a:pt x="14" y="2"/>
                  </a:lnTo>
                  <a:lnTo>
                    <a:pt x="14" y="0"/>
                  </a:lnTo>
                  <a:lnTo>
                    <a:pt x="14"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07" name="Freeform 32"/>
            <p:cNvSpPr>
              <a:spLocks/>
            </p:cNvSpPr>
            <p:nvPr/>
          </p:nvSpPr>
          <p:spPr bwMode="auto">
            <a:xfrm>
              <a:off x="4739" y="2705"/>
              <a:ext cx="70" cy="97"/>
            </a:xfrm>
            <a:custGeom>
              <a:avLst/>
              <a:gdLst>
                <a:gd name="T0" fmla="*/ 19 w 141"/>
                <a:gd name="T1" fmla="*/ 4 h 193"/>
                <a:gd name="T2" fmla="*/ 15 w 141"/>
                <a:gd name="T3" fmla="*/ 9 h 193"/>
                <a:gd name="T4" fmla="*/ 13 w 141"/>
                <a:gd name="T5" fmla="*/ 14 h 193"/>
                <a:gd name="T6" fmla="*/ 11 w 141"/>
                <a:gd name="T7" fmla="*/ 20 h 193"/>
                <a:gd name="T8" fmla="*/ 8 w 141"/>
                <a:gd name="T9" fmla="*/ 25 h 193"/>
                <a:gd name="T10" fmla="*/ 6 w 141"/>
                <a:gd name="T11" fmla="*/ 30 h 193"/>
                <a:gd name="T12" fmla="*/ 3 w 141"/>
                <a:gd name="T13" fmla="*/ 35 h 193"/>
                <a:gd name="T14" fmla="*/ 1 w 141"/>
                <a:gd name="T15" fmla="*/ 40 h 193"/>
                <a:gd name="T16" fmla="*/ 0 w 141"/>
                <a:gd name="T17" fmla="*/ 45 h 193"/>
                <a:gd name="T18" fmla="*/ 0 w 141"/>
                <a:gd name="T19" fmla="*/ 46 h 193"/>
                <a:gd name="T20" fmla="*/ 1 w 141"/>
                <a:gd name="T21" fmla="*/ 48 h 193"/>
                <a:gd name="T22" fmla="*/ 2 w 141"/>
                <a:gd name="T23" fmla="*/ 49 h 193"/>
                <a:gd name="T24" fmla="*/ 4 w 141"/>
                <a:gd name="T25" fmla="*/ 49 h 193"/>
                <a:gd name="T26" fmla="*/ 11 w 141"/>
                <a:gd name="T27" fmla="*/ 46 h 193"/>
                <a:gd name="T28" fmla="*/ 18 w 141"/>
                <a:gd name="T29" fmla="*/ 43 h 193"/>
                <a:gd name="T30" fmla="*/ 24 w 141"/>
                <a:gd name="T31" fmla="*/ 38 h 193"/>
                <a:gd name="T32" fmla="*/ 29 w 141"/>
                <a:gd name="T33" fmla="*/ 32 h 193"/>
                <a:gd name="T34" fmla="*/ 32 w 141"/>
                <a:gd name="T35" fmla="*/ 25 h 193"/>
                <a:gd name="T36" fmla="*/ 34 w 141"/>
                <a:gd name="T37" fmla="*/ 18 h 193"/>
                <a:gd name="T38" fmla="*/ 35 w 141"/>
                <a:gd name="T39" fmla="*/ 11 h 193"/>
                <a:gd name="T40" fmla="*/ 32 w 141"/>
                <a:gd name="T41" fmla="*/ 3 h 193"/>
                <a:gd name="T42" fmla="*/ 29 w 141"/>
                <a:gd name="T43" fmla="*/ 1 h 193"/>
                <a:gd name="T44" fmla="*/ 26 w 141"/>
                <a:gd name="T45" fmla="*/ 0 h 193"/>
                <a:gd name="T46" fmla="*/ 22 w 141"/>
                <a:gd name="T47" fmla="*/ 2 h 193"/>
                <a:gd name="T48" fmla="*/ 19 w 141"/>
                <a:gd name="T49" fmla="*/ 4 h 193"/>
                <a:gd name="T50" fmla="*/ 19 w 141"/>
                <a:gd name="T51" fmla="*/ 4 h 19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41"/>
                <a:gd name="T79" fmla="*/ 0 h 193"/>
                <a:gd name="T80" fmla="*/ 141 w 141"/>
                <a:gd name="T81" fmla="*/ 193 h 19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41" h="193">
                  <a:moveTo>
                    <a:pt x="77" y="16"/>
                  </a:moveTo>
                  <a:lnTo>
                    <a:pt x="63" y="36"/>
                  </a:lnTo>
                  <a:lnTo>
                    <a:pt x="53" y="56"/>
                  </a:lnTo>
                  <a:lnTo>
                    <a:pt x="45" y="78"/>
                  </a:lnTo>
                  <a:lnTo>
                    <a:pt x="35" y="98"/>
                  </a:lnTo>
                  <a:lnTo>
                    <a:pt x="25" y="118"/>
                  </a:lnTo>
                  <a:lnTo>
                    <a:pt x="13" y="138"/>
                  </a:lnTo>
                  <a:lnTo>
                    <a:pt x="4" y="158"/>
                  </a:lnTo>
                  <a:lnTo>
                    <a:pt x="0" y="177"/>
                  </a:lnTo>
                  <a:lnTo>
                    <a:pt x="0" y="183"/>
                  </a:lnTo>
                  <a:lnTo>
                    <a:pt x="4" y="189"/>
                  </a:lnTo>
                  <a:lnTo>
                    <a:pt x="9" y="193"/>
                  </a:lnTo>
                  <a:lnTo>
                    <a:pt x="17" y="193"/>
                  </a:lnTo>
                  <a:lnTo>
                    <a:pt x="45" y="183"/>
                  </a:lnTo>
                  <a:lnTo>
                    <a:pt x="73" y="170"/>
                  </a:lnTo>
                  <a:lnTo>
                    <a:pt x="97" y="150"/>
                  </a:lnTo>
                  <a:lnTo>
                    <a:pt x="117" y="126"/>
                  </a:lnTo>
                  <a:lnTo>
                    <a:pt x="131" y="100"/>
                  </a:lnTo>
                  <a:lnTo>
                    <a:pt x="139" y="72"/>
                  </a:lnTo>
                  <a:lnTo>
                    <a:pt x="141" y="42"/>
                  </a:lnTo>
                  <a:lnTo>
                    <a:pt x="131" y="12"/>
                  </a:lnTo>
                  <a:lnTo>
                    <a:pt x="119" y="2"/>
                  </a:lnTo>
                  <a:lnTo>
                    <a:pt x="105" y="0"/>
                  </a:lnTo>
                  <a:lnTo>
                    <a:pt x="89" y="6"/>
                  </a:lnTo>
                  <a:lnTo>
                    <a:pt x="77"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6391" name="AutoShape 46"/>
          <p:cNvSpPr>
            <a:spLocks noChangeArrowheads="1"/>
          </p:cNvSpPr>
          <p:nvPr/>
        </p:nvSpPr>
        <p:spPr bwMode="auto">
          <a:xfrm>
            <a:off x="5486400" y="3429000"/>
            <a:ext cx="1066800" cy="838200"/>
          </a:xfrm>
          <a:prstGeom prst="leftArrow">
            <a:avLst>
              <a:gd name="adj1" fmla="val 50000"/>
              <a:gd name="adj2" fmla="val 31818"/>
            </a:avLst>
          </a:prstGeom>
          <a:solidFill>
            <a:schemeClr val="accent2"/>
          </a:solidFill>
          <a:ln w="9525">
            <a:solidFill>
              <a:schemeClr val="tx1"/>
            </a:solidFill>
            <a:miter lim="800000"/>
            <a:headEnd/>
            <a:tailEnd/>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16392" name="Text Box 47"/>
          <p:cNvSpPr txBox="1">
            <a:spLocks noChangeArrowheads="1"/>
          </p:cNvSpPr>
          <p:nvPr/>
        </p:nvSpPr>
        <p:spPr bwMode="auto">
          <a:xfrm>
            <a:off x="6656388" y="3543300"/>
            <a:ext cx="22590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2800" b="1" i="1">
                <a:latin typeface="Arial" panose="020B0604020202020204" pitchFamily="34" charset="0"/>
              </a:rPr>
              <a:t>Our Product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6390"/>
                                        </p:tgtEl>
                                        <p:attrNameLst>
                                          <p:attrName>style.visibility</p:attrName>
                                        </p:attrNameLst>
                                      </p:cBhvr>
                                      <p:to>
                                        <p:strVal val="visible"/>
                                      </p:to>
                                    </p:set>
                                    <p:animEffect transition="in" filter="randombar(horizontal)">
                                      <p:cBhvr>
                                        <p:cTn id="7" dur="5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9" name="Rectangle 5"/>
          <p:cNvSpPr>
            <a:spLocks noGrp="1" noChangeArrowheads="1"/>
          </p:cNvSpPr>
          <p:nvPr>
            <p:ph type="title"/>
          </p:nvPr>
        </p:nvSpPr>
        <p:spPr/>
        <p:txBody>
          <a:bodyPr/>
          <a:lstStyle/>
          <a:p>
            <a:pPr eaLnBrk="1" hangingPunct="1">
              <a:defRPr/>
            </a:pPr>
            <a:r>
              <a:rPr lang="en-US" dirty="0"/>
              <a:t>Agenda</a:t>
            </a:r>
          </a:p>
        </p:txBody>
      </p:sp>
      <p:sp>
        <p:nvSpPr>
          <p:cNvPr id="2" name="Content Placeholder 1"/>
          <p:cNvSpPr>
            <a:spLocks noGrp="1"/>
          </p:cNvSpPr>
          <p:nvPr>
            <p:ph idx="1"/>
          </p:nvPr>
        </p:nvSpPr>
        <p:spPr>
          <a:xfrm>
            <a:off x="346075" y="762000"/>
            <a:ext cx="8451850" cy="5513388"/>
          </a:xfrm>
        </p:spPr>
        <p:txBody>
          <a:bodyPr/>
          <a:lstStyle/>
          <a:p>
            <a:pPr>
              <a:lnSpc>
                <a:spcPct val="150000"/>
              </a:lnSpc>
            </a:pPr>
            <a:r>
              <a:rPr lang="en-US" dirty="0"/>
              <a:t>Why Quality Function Deployment?</a:t>
            </a:r>
          </a:p>
          <a:p>
            <a:pPr>
              <a:lnSpc>
                <a:spcPct val="150000"/>
              </a:lnSpc>
            </a:pPr>
            <a:r>
              <a:rPr lang="en-US" dirty="0"/>
              <a:t>QFD in Product &amp; Process Design</a:t>
            </a:r>
          </a:p>
          <a:p>
            <a:r>
              <a:rPr lang="en-US" dirty="0"/>
              <a:t>Building the First House of Quality</a:t>
            </a:r>
          </a:p>
          <a:p>
            <a:pPr lvl="1"/>
            <a:r>
              <a:rPr lang="en-US" dirty="0"/>
              <a:t>Room 1 – Voice of Customer to Customer Requirements (CRs)</a:t>
            </a:r>
          </a:p>
          <a:p>
            <a:pPr lvl="1"/>
            <a:r>
              <a:rPr lang="en-US" dirty="0"/>
              <a:t>Room 2 – Prioritizing Customer Requirements, Perceptual Mapping</a:t>
            </a:r>
          </a:p>
          <a:p>
            <a:pPr lvl="1"/>
            <a:r>
              <a:rPr lang="en-US" dirty="0"/>
              <a:t>Room 3 – Defining Product/Process Requirements (PRs)</a:t>
            </a:r>
          </a:p>
          <a:p>
            <a:pPr lvl="1"/>
            <a:r>
              <a:rPr lang="en-US" dirty="0"/>
              <a:t>Room 4 – Mapping PRs to CRs</a:t>
            </a:r>
          </a:p>
          <a:p>
            <a:pPr lvl="1"/>
            <a:r>
              <a:rPr lang="en-US" dirty="0"/>
              <a:t>Room 5 – Technical Benchmarking</a:t>
            </a:r>
          </a:p>
          <a:p>
            <a:pPr lvl="1"/>
            <a:r>
              <a:rPr lang="en-US" dirty="0"/>
              <a:t>Room 6 – Targets &amp; Limits</a:t>
            </a:r>
          </a:p>
          <a:p>
            <a:pPr lvl="1"/>
            <a:r>
              <a:rPr lang="en-US" dirty="0"/>
              <a:t>Room 7 – Conflicts and Synergies</a:t>
            </a:r>
          </a:p>
          <a:p>
            <a:pPr>
              <a:lnSpc>
                <a:spcPct val="150000"/>
              </a:lnSpc>
            </a:pPr>
            <a:r>
              <a:rPr lang="en-US" dirty="0"/>
              <a:t>“Living in the House” and CTQs</a:t>
            </a:r>
          </a:p>
          <a:p>
            <a:pPr>
              <a:lnSpc>
                <a:spcPct val="150000"/>
              </a:lnSpc>
            </a:pPr>
            <a:r>
              <a:rPr lang="en-US" dirty="0"/>
              <a:t>The Next Few Houses</a:t>
            </a:r>
          </a:p>
          <a:p>
            <a:pPr>
              <a:lnSpc>
                <a:spcPct val="150000"/>
              </a:lnSpc>
            </a:pPr>
            <a:r>
              <a:rPr lang="en-US" dirty="0"/>
              <a:t>Prediction, Verification &amp; Validation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962400" y="1048795"/>
            <a:ext cx="4724400" cy="5438775"/>
          </a:xfrm>
          <a:prstGeom prst="rect">
            <a:avLst/>
          </a:prstGeom>
        </p:spPr>
      </p:pic>
      <p:sp>
        <p:nvSpPr>
          <p:cNvPr id="8195" name="Rectangle 2"/>
          <p:cNvSpPr>
            <a:spLocks noGrp="1" noChangeArrowheads="1"/>
          </p:cNvSpPr>
          <p:nvPr>
            <p:ph type="title"/>
          </p:nvPr>
        </p:nvSpPr>
        <p:spPr/>
        <p:txBody>
          <a:bodyPr/>
          <a:lstStyle/>
          <a:p>
            <a:pPr eaLnBrk="1" hangingPunct="1">
              <a:defRPr/>
            </a:pPr>
            <a:r>
              <a:rPr lang="en-US"/>
              <a:t>The House of Quality</a:t>
            </a:r>
          </a:p>
        </p:txBody>
      </p:sp>
      <p:sp>
        <p:nvSpPr>
          <p:cNvPr id="13316" name="Rectangle 3"/>
          <p:cNvSpPr>
            <a:spLocks noGrp="1" noChangeArrowheads="1"/>
          </p:cNvSpPr>
          <p:nvPr>
            <p:ph type="body" idx="1"/>
          </p:nvPr>
        </p:nvSpPr>
        <p:spPr/>
        <p:txBody>
          <a:bodyPr/>
          <a:lstStyle/>
          <a:p>
            <a:pPr marL="0" indent="0" eaLnBrk="1" hangingPunct="1">
              <a:buFont typeface="Symbol" panose="05050102010706020507" pitchFamily="18" charset="2"/>
              <a:buNone/>
            </a:pPr>
            <a:r>
              <a:rPr lang="en-US" altLang="en-US" sz="6600" dirty="0"/>
              <a:t>Room 1</a:t>
            </a:r>
          </a:p>
        </p:txBody>
      </p:sp>
      <p:sp>
        <p:nvSpPr>
          <p:cNvPr id="13318" name="AutoShape 15"/>
          <p:cNvSpPr>
            <a:spLocks noChangeArrowheads="1"/>
          </p:cNvSpPr>
          <p:nvPr/>
        </p:nvSpPr>
        <p:spPr bwMode="auto">
          <a:xfrm>
            <a:off x="3033712" y="3835969"/>
            <a:ext cx="1066800" cy="609600"/>
          </a:xfrm>
          <a:prstGeom prst="rightArrow">
            <a:avLst>
              <a:gd name="adj1" fmla="val 50000"/>
              <a:gd name="adj2" fmla="val 43750"/>
            </a:avLst>
          </a:prstGeom>
          <a:solidFill>
            <a:srgbClr val="FFFF00"/>
          </a:solidFill>
          <a:ln w="25400">
            <a:solidFill>
              <a:schemeClr val="tx1"/>
            </a:solidFill>
            <a:miter lim="800000"/>
            <a:headEnd/>
            <a:tailEnd/>
          </a:ln>
        </p:spPr>
        <p:txBody>
          <a:bodyPr wrap="none"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9" name="Group 2"/>
          <p:cNvGrpSpPr>
            <a:grpSpLocks/>
          </p:cNvGrpSpPr>
          <p:nvPr/>
        </p:nvGrpSpPr>
        <p:grpSpPr bwMode="auto">
          <a:xfrm>
            <a:off x="5562600" y="1676400"/>
            <a:ext cx="3113088" cy="3825875"/>
            <a:chOff x="3854" y="1056"/>
            <a:chExt cx="2157" cy="2410"/>
          </a:xfrm>
        </p:grpSpPr>
        <p:sp>
          <p:nvSpPr>
            <p:cNvPr id="9222" name="Freeform 3"/>
            <p:cNvSpPr>
              <a:spLocks/>
            </p:cNvSpPr>
            <p:nvPr/>
          </p:nvSpPr>
          <p:spPr bwMode="auto">
            <a:xfrm>
              <a:off x="3854" y="1056"/>
              <a:ext cx="2155" cy="2410"/>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solidFill>
              <a:schemeClr val="bg1"/>
            </a:solidFill>
            <a:ln w="38100">
              <a:solidFill>
                <a:schemeClr val="tx1"/>
              </a:solidFill>
              <a:round/>
              <a:headEnd type="none" w="sm" len="sm"/>
              <a:tailEnd type="none" w="sm" len="sm"/>
            </a:ln>
          </p:spPr>
          <p:txBody>
            <a:bodyPr wrap="none" anchor="ctr"/>
            <a:lstStyle/>
            <a:p>
              <a:endParaRPr lang="en-US"/>
            </a:p>
          </p:txBody>
        </p:sp>
        <p:sp>
          <p:nvSpPr>
            <p:cNvPr id="9223" name="Line 4"/>
            <p:cNvSpPr>
              <a:spLocks noChangeShapeType="1"/>
            </p:cNvSpPr>
            <p:nvPr/>
          </p:nvSpPr>
          <p:spPr bwMode="auto">
            <a:xfrm flipH="1">
              <a:off x="3854" y="2939"/>
              <a:ext cx="1533"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9224" name="Line 5"/>
            <p:cNvSpPr>
              <a:spLocks noChangeShapeType="1"/>
            </p:cNvSpPr>
            <p:nvPr/>
          </p:nvSpPr>
          <p:spPr bwMode="auto">
            <a:xfrm>
              <a:off x="4434" y="1659"/>
              <a:ext cx="0" cy="1807"/>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9225" name="Line 6"/>
            <p:cNvSpPr>
              <a:spLocks noChangeShapeType="1"/>
            </p:cNvSpPr>
            <p:nvPr/>
          </p:nvSpPr>
          <p:spPr bwMode="auto">
            <a:xfrm>
              <a:off x="3854" y="3203"/>
              <a:ext cx="1533"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9226" name="Line 7"/>
            <p:cNvSpPr>
              <a:spLocks noChangeShapeType="1"/>
            </p:cNvSpPr>
            <p:nvPr/>
          </p:nvSpPr>
          <p:spPr bwMode="auto">
            <a:xfrm>
              <a:off x="4434" y="3014"/>
              <a:ext cx="953"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9227" name="Line 8"/>
            <p:cNvSpPr>
              <a:spLocks noChangeShapeType="1"/>
            </p:cNvSpPr>
            <p:nvPr/>
          </p:nvSpPr>
          <p:spPr bwMode="auto">
            <a:xfrm>
              <a:off x="5428" y="1621"/>
              <a:ext cx="0" cy="1318"/>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9228" name="Line 9"/>
            <p:cNvSpPr>
              <a:spLocks noChangeShapeType="1"/>
            </p:cNvSpPr>
            <p:nvPr/>
          </p:nvSpPr>
          <p:spPr bwMode="auto">
            <a:xfrm flipH="1">
              <a:off x="3854" y="2035"/>
              <a:ext cx="2157"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9229" name="Line 10"/>
            <p:cNvSpPr>
              <a:spLocks noChangeShapeType="1"/>
            </p:cNvSpPr>
            <p:nvPr/>
          </p:nvSpPr>
          <p:spPr bwMode="auto">
            <a:xfrm>
              <a:off x="5511" y="2035"/>
              <a:ext cx="0" cy="904"/>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9230" name="Rectangle 11"/>
            <p:cNvSpPr>
              <a:spLocks noChangeArrowheads="1"/>
            </p:cNvSpPr>
            <p:nvPr/>
          </p:nvSpPr>
          <p:spPr bwMode="auto">
            <a:xfrm>
              <a:off x="4144" y="1659"/>
              <a:ext cx="1284" cy="113"/>
            </a:xfrm>
            <a:prstGeom prst="rect">
              <a:avLst/>
            </a:prstGeom>
            <a:solidFill>
              <a:schemeClr val="bg1"/>
            </a:solidFill>
            <a:ln w="38100">
              <a:solidFill>
                <a:schemeClr val="tx1"/>
              </a:solidFill>
              <a:miter lim="800000"/>
              <a:headEnd type="none" w="sm" len="sm"/>
              <a:tailEnd type="none" w="sm" len="sm"/>
            </a:ln>
          </p:spPr>
          <p:txBody>
            <a:bodyPr wrap="none" anchor="ctr"/>
            <a:lstStyle/>
            <a:p>
              <a:endParaRPr lang="en-US"/>
            </a:p>
          </p:txBody>
        </p:sp>
        <p:sp>
          <p:nvSpPr>
            <p:cNvPr id="9231" name="Rectangle 12"/>
            <p:cNvSpPr>
              <a:spLocks noChangeArrowheads="1"/>
            </p:cNvSpPr>
            <p:nvPr/>
          </p:nvSpPr>
          <p:spPr bwMode="auto">
            <a:xfrm>
              <a:off x="3854" y="2038"/>
              <a:ext cx="581" cy="898"/>
            </a:xfrm>
            <a:prstGeom prst="rect">
              <a:avLst/>
            </a:prstGeom>
            <a:solidFill>
              <a:srgbClr val="D09800">
                <a:alpha val="50195"/>
              </a:srgbClr>
            </a:solidFill>
            <a:ln w="38100">
              <a:solidFill>
                <a:schemeClr val="tx1"/>
              </a:solidFill>
              <a:miter lim="800000"/>
              <a:headEnd type="none" w="sm" len="sm"/>
              <a:tailEnd type="none" w="sm" len="sm"/>
            </a:ln>
          </p:spPr>
          <p:txBody>
            <a:bodyPr wrap="none" anchor="ctr"/>
            <a:lstStyle/>
            <a:p>
              <a:endParaRPr lang="en-US"/>
            </a:p>
          </p:txBody>
        </p:sp>
        <p:sp>
          <p:nvSpPr>
            <p:cNvPr id="9232" name="Rectangle 13"/>
            <p:cNvSpPr>
              <a:spLocks noChangeArrowheads="1"/>
            </p:cNvSpPr>
            <p:nvPr/>
          </p:nvSpPr>
          <p:spPr bwMode="gray">
            <a:xfrm>
              <a:off x="3938" y="2160"/>
              <a:ext cx="413"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30625" tIns="15312" rIns="30625" bIns="15312">
              <a:spAutoFit/>
            </a:bodyPr>
            <a:lstStyle/>
            <a:p>
              <a:pPr defTabSz="857250">
                <a:spcBef>
                  <a:spcPct val="50000"/>
                </a:spcBef>
              </a:pPr>
              <a:r>
                <a:rPr lang="en-US" sz="2400" b="1">
                  <a:solidFill>
                    <a:schemeClr val="accent2"/>
                  </a:solidFill>
                  <a:latin typeface="Times New Roman" pitchFamily="18" charset="0"/>
                </a:rPr>
                <a:t>1</a:t>
              </a:r>
            </a:p>
          </p:txBody>
        </p:sp>
        <p:sp>
          <p:nvSpPr>
            <p:cNvPr id="9233" name="Rectangle 14"/>
            <p:cNvSpPr>
              <a:spLocks noChangeArrowheads="1"/>
            </p:cNvSpPr>
            <p:nvPr/>
          </p:nvSpPr>
          <p:spPr bwMode="auto">
            <a:xfrm>
              <a:off x="3854" y="2445"/>
              <a:ext cx="581"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30625" tIns="15312" rIns="30625" bIns="15312">
              <a:spAutoFit/>
            </a:bodyPr>
            <a:lstStyle/>
            <a:p>
              <a:pPr defTabSz="857250"/>
              <a:r>
                <a:rPr lang="en-US" sz="900" dirty="0">
                  <a:latin typeface="Times New Roman" pitchFamily="18" charset="0"/>
                </a:rPr>
                <a:t>Customer Requirements</a:t>
              </a:r>
            </a:p>
          </p:txBody>
        </p:sp>
      </p:grpSp>
      <p:sp>
        <p:nvSpPr>
          <p:cNvPr id="9220" name="Rectangle 15"/>
          <p:cNvSpPr>
            <a:spLocks noGrp="1" noChangeArrowheads="1"/>
          </p:cNvSpPr>
          <p:nvPr>
            <p:ph type="title"/>
          </p:nvPr>
        </p:nvSpPr>
        <p:spPr/>
        <p:txBody>
          <a:bodyPr>
            <a:normAutofit/>
          </a:bodyPr>
          <a:lstStyle/>
          <a:p>
            <a:r>
              <a:rPr lang="en-US"/>
              <a:t>Customer Needs:  </a:t>
            </a:r>
            <a:r>
              <a:rPr lang="en-US" sz="1800"/>
              <a:t>Room 1</a:t>
            </a:r>
            <a:endParaRPr lang="en-US"/>
          </a:p>
        </p:txBody>
      </p:sp>
      <p:sp>
        <p:nvSpPr>
          <p:cNvPr id="9221" name="Rectangle 16"/>
          <p:cNvSpPr>
            <a:spLocks noGrp="1" noChangeArrowheads="1"/>
          </p:cNvSpPr>
          <p:nvPr>
            <p:ph type="body" idx="1"/>
          </p:nvPr>
        </p:nvSpPr>
        <p:spPr>
          <a:xfrm>
            <a:off x="346075" y="1076325"/>
            <a:ext cx="4857750" cy="5499100"/>
          </a:xfrm>
        </p:spPr>
        <p:txBody>
          <a:bodyPr/>
          <a:lstStyle/>
          <a:p>
            <a:pPr marL="0" indent="0">
              <a:buNone/>
            </a:pPr>
            <a:r>
              <a:rPr lang="en-US" b="1" dirty="0"/>
              <a:t>Room 1 Objective:</a:t>
            </a:r>
          </a:p>
          <a:p>
            <a:pPr>
              <a:buFontTx/>
              <a:buChar char="•"/>
            </a:pPr>
            <a:r>
              <a:rPr lang="en-US" b="0" dirty="0"/>
              <a:t>Identify detailed Customer needs for product or service</a:t>
            </a:r>
          </a:p>
          <a:p>
            <a:pPr>
              <a:buFontTx/>
              <a:buChar char="•"/>
            </a:pPr>
            <a:r>
              <a:rPr lang="en-US" b="0" dirty="0"/>
              <a:t>Develop Customer Requirements</a:t>
            </a:r>
          </a:p>
          <a:p>
            <a:pPr lvl="1"/>
            <a:endParaRPr lang="en-US" b="0" dirty="0"/>
          </a:p>
          <a:p>
            <a:pPr marL="0" indent="0">
              <a:buNone/>
            </a:pPr>
            <a:r>
              <a:rPr lang="en-US" b="1" dirty="0"/>
              <a:t>Input:</a:t>
            </a:r>
          </a:p>
          <a:p>
            <a:pPr>
              <a:buFontTx/>
              <a:buChar char="•"/>
            </a:pPr>
            <a:r>
              <a:rPr lang="en-US" b="0" dirty="0"/>
              <a:t>Process Understanding</a:t>
            </a:r>
          </a:p>
          <a:p>
            <a:pPr>
              <a:buFontTx/>
              <a:buChar char="•"/>
            </a:pPr>
            <a:r>
              <a:rPr lang="en-US" dirty="0"/>
              <a:t>User Environment(s)</a:t>
            </a:r>
            <a:endParaRPr lang="en-US" b="0" dirty="0"/>
          </a:p>
          <a:p>
            <a:pPr>
              <a:buFontTx/>
              <a:buChar char="•"/>
            </a:pPr>
            <a:r>
              <a:rPr lang="en-US" b="0" dirty="0"/>
              <a:t>Customers/Segmentation</a:t>
            </a:r>
          </a:p>
          <a:p>
            <a:pPr>
              <a:buFontTx/>
              <a:buChar char="•"/>
            </a:pPr>
            <a:r>
              <a:rPr lang="en-US" b="0" dirty="0"/>
              <a:t>Qualitative Voice of Customer</a:t>
            </a:r>
          </a:p>
          <a:p>
            <a:pPr>
              <a:buFontTx/>
              <a:buChar char="•"/>
            </a:pPr>
            <a:r>
              <a:rPr lang="en-US" b="0" dirty="0"/>
              <a:t>“Hierarchy” – general to detailed Customer Requirements</a:t>
            </a:r>
          </a:p>
          <a:p>
            <a:pPr>
              <a:buFontTx/>
              <a:buChar char="•"/>
            </a:pPr>
            <a:r>
              <a:rPr lang="en-US" b="0" dirty="0"/>
              <a:t>Also – Input from other customers (business partners, stakeholders)</a:t>
            </a:r>
            <a:endParaRPr lang="en-US" dirty="0"/>
          </a:p>
        </p:txBody>
      </p:sp>
    </p:spTree>
    <p:extLst>
      <p:ext uri="{BB962C8B-B14F-4D97-AF65-F5344CB8AC3E}">
        <p14:creationId xmlns:p14="http://schemas.microsoft.com/office/powerpoint/2010/main" val="2524346075"/>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normAutofit/>
          </a:bodyPr>
          <a:lstStyle/>
          <a:p>
            <a:r>
              <a:rPr lang="en-US" dirty="0"/>
              <a:t>Process Observations</a:t>
            </a:r>
          </a:p>
        </p:txBody>
      </p:sp>
      <p:sp>
        <p:nvSpPr>
          <p:cNvPr id="25604" name="Rectangle 3"/>
          <p:cNvSpPr>
            <a:spLocks noGrp="1" noChangeArrowheads="1"/>
          </p:cNvSpPr>
          <p:nvPr>
            <p:ph type="body" idx="1"/>
          </p:nvPr>
        </p:nvSpPr>
        <p:spPr>
          <a:xfrm>
            <a:off x="468312" y="838200"/>
            <a:ext cx="8201025" cy="5110163"/>
          </a:xfrm>
        </p:spPr>
        <p:txBody>
          <a:bodyPr/>
          <a:lstStyle/>
          <a:p>
            <a:pPr marL="0" indent="0">
              <a:buNone/>
            </a:pPr>
            <a:r>
              <a:rPr lang="en-US" sz="2400" dirty="0"/>
              <a:t>Team members observe process with customers and ask questions:</a:t>
            </a:r>
          </a:p>
          <a:p>
            <a:r>
              <a:rPr lang="en-US" dirty="0"/>
              <a:t>Look for unmet needs, frustrations, and challenges</a:t>
            </a:r>
          </a:p>
          <a:p>
            <a:r>
              <a:rPr lang="en-US" dirty="0"/>
              <a:t>Look for compensating behaviors</a:t>
            </a:r>
          </a:p>
          <a:p>
            <a:r>
              <a:rPr lang="en-US" dirty="0"/>
              <a:t>Understand the environmental factors that impact the job they are trying to achieve</a:t>
            </a:r>
          </a:p>
          <a:p>
            <a:r>
              <a:rPr lang="en-US" dirty="0"/>
              <a:t>Look for interactions between users, customers – i.e. “4P’s” or equivalent</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5525" y="3904831"/>
            <a:ext cx="3543300" cy="23622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000" y="3810000"/>
            <a:ext cx="3352800" cy="2665476"/>
          </a:xfrm>
          <a:prstGeom prst="rect">
            <a:avLst/>
          </a:prstGeom>
        </p:spPr>
      </p:pic>
      <p:sp>
        <p:nvSpPr>
          <p:cNvPr id="4" name="TextBox 3">
            <a:extLst>
              <a:ext uri="{FF2B5EF4-FFF2-40B4-BE49-F238E27FC236}">
                <a16:creationId xmlns:a16="http://schemas.microsoft.com/office/drawing/2014/main" id="{F32D76C1-D02D-01C1-15AC-E016FC82E28A}"/>
              </a:ext>
            </a:extLst>
          </p:cNvPr>
          <p:cNvSpPr txBox="1"/>
          <p:nvPr/>
        </p:nvSpPr>
        <p:spPr>
          <a:xfrm>
            <a:off x="838200" y="6400800"/>
            <a:ext cx="4381584" cy="292388"/>
          </a:xfrm>
          <a:prstGeom prst="rect">
            <a:avLst/>
          </a:prstGeom>
          <a:noFill/>
        </p:spPr>
        <p:txBody>
          <a:bodyPr wrap="none" rtlCol="0">
            <a:spAutoFit/>
          </a:bodyPr>
          <a:lstStyle/>
          <a:p>
            <a:r>
              <a:rPr lang="en-US" b="1" dirty="0">
                <a:latin typeface="+mn-lt"/>
              </a:rPr>
              <a:t>4P’s – Problems, Preferences, Perceptions, Priorities</a:t>
            </a:r>
          </a:p>
        </p:txBody>
      </p:sp>
    </p:spTree>
    <p:extLst>
      <p:ext uri="{BB962C8B-B14F-4D97-AF65-F5344CB8AC3E}">
        <p14:creationId xmlns:p14="http://schemas.microsoft.com/office/powerpoint/2010/main" val="16909752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1026"/>
          <p:cNvSpPr>
            <a:spLocks noGrp="1" noChangeArrowheads="1"/>
          </p:cNvSpPr>
          <p:nvPr>
            <p:ph type="title"/>
          </p:nvPr>
        </p:nvSpPr>
        <p:spPr/>
        <p:txBody>
          <a:bodyPr>
            <a:normAutofit/>
          </a:bodyPr>
          <a:lstStyle/>
          <a:p>
            <a:r>
              <a:rPr lang="en-US"/>
              <a:t>Use Environments</a:t>
            </a:r>
          </a:p>
        </p:txBody>
      </p:sp>
      <p:sp>
        <p:nvSpPr>
          <p:cNvPr id="32772" name="Rectangle 1027"/>
          <p:cNvSpPr>
            <a:spLocks noGrp="1" noChangeArrowheads="1"/>
          </p:cNvSpPr>
          <p:nvPr>
            <p:ph type="body" idx="1"/>
          </p:nvPr>
        </p:nvSpPr>
        <p:spPr>
          <a:xfrm>
            <a:off x="152400" y="914400"/>
            <a:ext cx="8382000" cy="5105400"/>
          </a:xfrm>
        </p:spPr>
        <p:txBody>
          <a:bodyPr/>
          <a:lstStyle/>
          <a:p>
            <a:pPr>
              <a:spcBef>
                <a:spcPct val="0"/>
              </a:spcBef>
              <a:spcAft>
                <a:spcPct val="20000"/>
              </a:spcAft>
              <a:buFontTx/>
              <a:buChar char="•"/>
            </a:pPr>
            <a:r>
              <a:rPr lang="en-US" sz="2400" b="0" dirty="0">
                <a:cs typeface="Times New Roman" pitchFamily="18" charset="0"/>
              </a:rPr>
              <a:t>Physical Location </a:t>
            </a:r>
            <a:r>
              <a:rPr lang="en-US" b="0" dirty="0">
                <a:cs typeface="Times New Roman" pitchFamily="18" charset="0"/>
              </a:rPr>
              <a:t>(Home, Office, Train, Plane, …)</a:t>
            </a:r>
            <a:endParaRPr lang="en-US" sz="2400" b="0" dirty="0">
              <a:cs typeface="Times New Roman" pitchFamily="18" charset="0"/>
            </a:endParaRPr>
          </a:p>
          <a:p>
            <a:pPr lvl="1">
              <a:spcBef>
                <a:spcPct val="0"/>
              </a:spcBef>
              <a:spcAft>
                <a:spcPct val="20000"/>
              </a:spcAft>
            </a:pPr>
            <a:r>
              <a:rPr lang="en-US" sz="2000" b="0" dirty="0">
                <a:cs typeface="Arial" charset="0"/>
              </a:rPr>
              <a:t>Type: Small vs. Large Office</a:t>
            </a:r>
            <a:endParaRPr lang="en-US" sz="2000" b="0" dirty="0">
              <a:cs typeface="Times New Roman" pitchFamily="18" charset="0"/>
            </a:endParaRPr>
          </a:p>
          <a:p>
            <a:pPr lvl="1">
              <a:spcBef>
                <a:spcPct val="0"/>
              </a:spcBef>
              <a:spcAft>
                <a:spcPct val="20000"/>
              </a:spcAft>
            </a:pPr>
            <a:r>
              <a:rPr lang="en-US" sz="2000" b="0" dirty="0">
                <a:cs typeface="Times New Roman" pitchFamily="18" charset="0"/>
              </a:rPr>
              <a:t>Lighting, ambient noise, temperature/humidity</a:t>
            </a:r>
          </a:p>
          <a:p>
            <a:pPr lvl="1">
              <a:spcBef>
                <a:spcPct val="0"/>
              </a:spcBef>
              <a:spcAft>
                <a:spcPct val="20000"/>
              </a:spcAft>
            </a:pPr>
            <a:r>
              <a:rPr lang="en-US" sz="2000" b="0" dirty="0">
                <a:cs typeface="Arial" charset="0"/>
              </a:rPr>
              <a:t>Motion and Vibration</a:t>
            </a:r>
          </a:p>
          <a:p>
            <a:pPr>
              <a:spcBef>
                <a:spcPct val="0"/>
              </a:spcBef>
              <a:spcAft>
                <a:spcPct val="20000"/>
              </a:spcAft>
              <a:buFontTx/>
              <a:buChar char="•"/>
            </a:pPr>
            <a:r>
              <a:rPr lang="en-US" sz="2400" b="0" dirty="0">
                <a:cs typeface="Times New Roman" pitchFamily="18" charset="0"/>
              </a:rPr>
              <a:t>Mental Workload of person</a:t>
            </a:r>
          </a:p>
          <a:p>
            <a:pPr lvl="1">
              <a:spcBef>
                <a:spcPct val="0"/>
              </a:spcBef>
              <a:spcAft>
                <a:spcPct val="20000"/>
              </a:spcAft>
            </a:pPr>
            <a:r>
              <a:rPr lang="en-US" sz="2000" b="0" dirty="0">
                <a:cs typeface="Times New Roman" pitchFamily="18" charset="0"/>
              </a:rPr>
              <a:t>Imposed by product plus environment</a:t>
            </a:r>
          </a:p>
          <a:p>
            <a:pPr lvl="1">
              <a:spcBef>
                <a:spcPct val="0"/>
              </a:spcBef>
              <a:spcAft>
                <a:spcPct val="20000"/>
              </a:spcAft>
            </a:pPr>
            <a:r>
              <a:rPr lang="en-US" sz="2000" b="0" dirty="0">
                <a:cs typeface="Times New Roman" pitchFamily="18" charset="0"/>
              </a:rPr>
              <a:t>Low vs. High Stress environment</a:t>
            </a:r>
          </a:p>
          <a:p>
            <a:pPr>
              <a:spcBef>
                <a:spcPct val="0"/>
              </a:spcBef>
              <a:spcAft>
                <a:spcPct val="20000"/>
              </a:spcAft>
              <a:buFontTx/>
              <a:buChar char="•"/>
            </a:pPr>
            <a:r>
              <a:rPr lang="en-US" sz="2400" b="0" dirty="0">
                <a:cs typeface="Times New Roman" pitchFamily="18" charset="0"/>
              </a:rPr>
              <a:t>Physical Workload – Stress on User</a:t>
            </a:r>
          </a:p>
          <a:p>
            <a:pPr lvl="1">
              <a:spcBef>
                <a:spcPct val="0"/>
              </a:spcBef>
              <a:spcAft>
                <a:spcPct val="20000"/>
              </a:spcAft>
            </a:pPr>
            <a:r>
              <a:rPr lang="en-US" sz="2000" b="0" dirty="0">
                <a:cs typeface="Times New Roman" pitchFamily="18" charset="0"/>
              </a:rPr>
              <a:t>Time to make decisions, trying to hold papers while applying current device</a:t>
            </a:r>
          </a:p>
          <a:p>
            <a:pPr>
              <a:spcBef>
                <a:spcPct val="0"/>
              </a:spcBef>
              <a:spcAft>
                <a:spcPct val="20000"/>
              </a:spcAft>
              <a:buFontTx/>
              <a:buChar char="•"/>
            </a:pPr>
            <a:r>
              <a:rPr lang="en-US" sz="2400" b="0" dirty="0">
                <a:cs typeface="Times New Roman" pitchFamily="18" charset="0"/>
              </a:rPr>
              <a:t>Presence of “Others”</a:t>
            </a:r>
          </a:p>
          <a:p>
            <a:pPr lvl="1">
              <a:spcBef>
                <a:spcPct val="0"/>
              </a:spcBef>
              <a:spcAft>
                <a:spcPct val="20000"/>
              </a:spcAft>
            </a:pPr>
            <a:r>
              <a:rPr lang="en-US" sz="2000" b="0" dirty="0">
                <a:cs typeface="Times New Roman" pitchFamily="18" charset="0"/>
              </a:rPr>
              <a:t>Product designed for Adults – how can presence of children affect use of product?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7000" y="1600200"/>
            <a:ext cx="2488497" cy="1995088"/>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767565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p:txBody>
          <a:bodyPr>
            <a:normAutofit/>
          </a:bodyPr>
          <a:lstStyle/>
          <a:p>
            <a:r>
              <a:rPr lang="en-US" dirty="0"/>
              <a:t>Select Users/Customer Segments</a:t>
            </a:r>
          </a:p>
        </p:txBody>
      </p:sp>
      <p:sp>
        <p:nvSpPr>
          <p:cNvPr id="30724" name="Rectangle 3"/>
          <p:cNvSpPr>
            <a:spLocks noGrp="1" noChangeArrowheads="1"/>
          </p:cNvSpPr>
          <p:nvPr>
            <p:ph type="body" idx="1"/>
          </p:nvPr>
        </p:nvSpPr>
        <p:spPr/>
        <p:txBody>
          <a:bodyPr/>
          <a:lstStyle/>
          <a:p>
            <a:pPr>
              <a:lnSpc>
                <a:spcPct val="90000"/>
              </a:lnSpc>
            </a:pPr>
            <a:r>
              <a:rPr lang="en-US" sz="2400" dirty="0"/>
              <a:t>Choose customers/segments based on</a:t>
            </a:r>
          </a:p>
          <a:p>
            <a:pPr lvl="1">
              <a:lnSpc>
                <a:spcPct val="90000"/>
              </a:lnSpc>
            </a:pPr>
            <a:r>
              <a:rPr lang="en-US" sz="2000" dirty="0"/>
              <a:t>Capabilities to serve existing customer needs profitably today, tomorrow, and the future</a:t>
            </a:r>
          </a:p>
          <a:p>
            <a:pPr lvl="1">
              <a:lnSpc>
                <a:spcPct val="90000"/>
              </a:lnSpc>
            </a:pPr>
            <a:r>
              <a:rPr lang="en-US" sz="2000" dirty="0"/>
              <a:t>Ability to serve potential/new customer needs</a:t>
            </a:r>
          </a:p>
          <a:p>
            <a:pPr lvl="1">
              <a:lnSpc>
                <a:spcPct val="90000"/>
              </a:lnSpc>
            </a:pPr>
            <a:endParaRPr lang="en-US" sz="2000" dirty="0"/>
          </a:p>
          <a:p>
            <a:pPr>
              <a:lnSpc>
                <a:spcPct val="90000"/>
              </a:lnSpc>
            </a:pPr>
            <a:r>
              <a:rPr lang="en-US" sz="2400" dirty="0"/>
              <a:t>Involve customers who use competitors’ products and your products</a:t>
            </a:r>
          </a:p>
          <a:p>
            <a:pPr>
              <a:lnSpc>
                <a:spcPct val="90000"/>
              </a:lnSpc>
            </a:pPr>
            <a:endParaRPr lang="en-US" sz="2400" dirty="0"/>
          </a:p>
          <a:p>
            <a:pPr>
              <a:lnSpc>
                <a:spcPct val="90000"/>
              </a:lnSpc>
            </a:pPr>
            <a:r>
              <a:rPr lang="en-US" sz="2400" dirty="0"/>
              <a:t>Identify the stakeholders (all the people in the food chain)</a:t>
            </a:r>
          </a:p>
          <a:p>
            <a:pPr lvl="1">
              <a:lnSpc>
                <a:spcPct val="90000"/>
              </a:lnSpc>
            </a:pPr>
            <a:r>
              <a:rPr lang="en-US" sz="2000" dirty="0"/>
              <a:t>Purchasing, Stockroom, Users</a:t>
            </a:r>
          </a:p>
          <a:p>
            <a:pPr lvl="1">
              <a:lnSpc>
                <a:spcPct val="90000"/>
              </a:lnSpc>
            </a:pPr>
            <a:r>
              <a:rPr lang="en-US" sz="2000" dirty="0"/>
              <a:t>Government</a:t>
            </a:r>
          </a:p>
          <a:p>
            <a:pPr lvl="1">
              <a:lnSpc>
                <a:spcPct val="90000"/>
              </a:lnSpc>
            </a:pPr>
            <a:r>
              <a:rPr lang="en-US" sz="2000" dirty="0"/>
              <a:t>Regulatory agencies</a:t>
            </a:r>
          </a:p>
          <a:p>
            <a:pPr lvl="1">
              <a:lnSpc>
                <a:spcPct val="90000"/>
              </a:lnSpc>
            </a:pPr>
            <a:r>
              <a:rPr lang="en-US" sz="2000" dirty="0"/>
              <a:t>Internal departments</a:t>
            </a:r>
          </a:p>
          <a:p>
            <a:pPr lvl="1">
              <a:lnSpc>
                <a:spcPct val="90000"/>
              </a:lnSpc>
            </a:pPr>
            <a:r>
              <a:rPr lang="en-US" sz="2000" dirty="0"/>
              <a:t>Intermediary external customers/distributors</a:t>
            </a:r>
          </a:p>
          <a:p>
            <a:pPr>
              <a:lnSpc>
                <a:spcPct val="90000"/>
              </a:lnSpc>
            </a:pPr>
            <a:endParaRPr lang="en-US" sz="2400" dirty="0"/>
          </a:p>
        </p:txBody>
      </p:sp>
    </p:spTree>
    <p:extLst>
      <p:ext uri="{BB962C8B-B14F-4D97-AF65-F5344CB8AC3E}">
        <p14:creationId xmlns:p14="http://schemas.microsoft.com/office/powerpoint/2010/main" val="4127676491"/>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a:xfrm>
            <a:off x="76200" y="128722"/>
            <a:ext cx="6442075" cy="601662"/>
          </a:xfrm>
        </p:spPr>
        <p:txBody>
          <a:bodyPr>
            <a:normAutofit/>
          </a:bodyPr>
          <a:lstStyle/>
          <a:p>
            <a:r>
              <a:rPr lang="en-US" i="1" dirty="0"/>
              <a:t>User/Customer Segmentation</a:t>
            </a:r>
          </a:p>
        </p:txBody>
      </p:sp>
      <p:sp>
        <p:nvSpPr>
          <p:cNvPr id="29700" name="Rectangle 3"/>
          <p:cNvSpPr>
            <a:spLocks noGrp="1" noChangeArrowheads="1"/>
          </p:cNvSpPr>
          <p:nvPr>
            <p:ph type="body" idx="1"/>
          </p:nvPr>
        </p:nvSpPr>
        <p:spPr>
          <a:xfrm>
            <a:off x="228600" y="990600"/>
            <a:ext cx="8305800" cy="4876800"/>
          </a:xfrm>
        </p:spPr>
        <p:txBody>
          <a:bodyPr/>
          <a:lstStyle/>
          <a:p>
            <a:pPr marL="0" indent="0">
              <a:buNone/>
            </a:pPr>
            <a:r>
              <a:rPr lang="en-US" sz="2400" dirty="0"/>
              <a:t>One Typology of Customer Segments:</a:t>
            </a:r>
          </a:p>
        </p:txBody>
      </p:sp>
      <p:graphicFrame>
        <p:nvGraphicFramePr>
          <p:cNvPr id="522244" name="Group 4"/>
          <p:cNvGraphicFramePr>
            <a:graphicFrameLocks noGrp="1"/>
          </p:cNvGraphicFramePr>
          <p:nvPr/>
        </p:nvGraphicFramePr>
        <p:xfrm>
          <a:off x="833438" y="1771650"/>
          <a:ext cx="7839075" cy="3959250"/>
        </p:xfrm>
        <a:graphic>
          <a:graphicData uri="http://schemas.openxmlformats.org/drawingml/2006/table">
            <a:tbl>
              <a:tblPr/>
              <a:tblGrid>
                <a:gridCol w="1960562">
                  <a:extLst>
                    <a:ext uri="{9D8B030D-6E8A-4147-A177-3AD203B41FA5}">
                      <a16:colId xmlns:a16="http://schemas.microsoft.com/office/drawing/2014/main" val="20000"/>
                    </a:ext>
                  </a:extLst>
                </a:gridCol>
                <a:gridCol w="1960563">
                  <a:extLst>
                    <a:ext uri="{9D8B030D-6E8A-4147-A177-3AD203B41FA5}">
                      <a16:colId xmlns:a16="http://schemas.microsoft.com/office/drawing/2014/main" val="20001"/>
                    </a:ext>
                  </a:extLst>
                </a:gridCol>
                <a:gridCol w="1957387">
                  <a:extLst>
                    <a:ext uri="{9D8B030D-6E8A-4147-A177-3AD203B41FA5}">
                      <a16:colId xmlns:a16="http://schemas.microsoft.com/office/drawing/2014/main" val="20002"/>
                    </a:ext>
                  </a:extLst>
                </a:gridCol>
                <a:gridCol w="1960563">
                  <a:extLst>
                    <a:ext uri="{9D8B030D-6E8A-4147-A177-3AD203B41FA5}">
                      <a16:colId xmlns:a16="http://schemas.microsoft.com/office/drawing/2014/main" val="20003"/>
                    </a:ext>
                  </a:extLst>
                </a:gridCol>
              </a:tblGrid>
              <a:tr h="40956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rPr>
                        <a:t>Demographic</a:t>
                      </a:r>
                    </a:p>
                  </a:txBody>
                  <a:tcPr marT="45719" marB="4571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rPr>
                        <a:t>Behavior</a:t>
                      </a: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rPr>
                        <a:t>Attitudinal</a:t>
                      </a: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rPr>
                        <a:t>Aspirational</a:t>
                      </a:r>
                    </a:p>
                  </a:txBody>
                  <a:tcPr marT="45719" marB="4571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1836708">
                <a:tc>
                  <a:txBody>
                    <a:bodyPr/>
                    <a:lstStyle/>
                    <a:p>
                      <a:pPr marL="114300" marR="0" lvl="0" indent="-114300" algn="l" defTabSz="914400" rtl="0" eaLnBrk="0" fontAlgn="base" latinLnBrk="0" hangingPunct="0">
                        <a:lnSpc>
                          <a:spcPct val="100000"/>
                        </a:lnSpc>
                        <a:spcBef>
                          <a:spcPct val="20000"/>
                        </a:spcBef>
                        <a:spcAft>
                          <a:spcPct val="0"/>
                        </a:spcAft>
                        <a:buClrTx/>
                        <a:buSzTx/>
                        <a:buFontTx/>
                        <a:buChar char="•"/>
                        <a:tabLst/>
                      </a:pPr>
                      <a:r>
                        <a:rPr kumimoji="0" lang="en-US" sz="1400" b="0" i="0" u="none" strike="noStrike" cap="none" normalizeH="0" baseline="0">
                          <a:ln>
                            <a:noFill/>
                          </a:ln>
                          <a:solidFill>
                            <a:schemeClr val="tx1"/>
                          </a:solidFill>
                          <a:effectLst/>
                          <a:latin typeface="Arial" charset="0"/>
                        </a:rPr>
                        <a:t>Easy to measure</a:t>
                      </a:r>
                    </a:p>
                    <a:p>
                      <a:pPr marL="114300" marR="0" lvl="0" indent="-114300" algn="l" defTabSz="914400" rtl="0" eaLnBrk="0" fontAlgn="base" latinLnBrk="0" hangingPunct="0">
                        <a:lnSpc>
                          <a:spcPct val="100000"/>
                        </a:lnSpc>
                        <a:spcBef>
                          <a:spcPct val="20000"/>
                        </a:spcBef>
                        <a:spcAft>
                          <a:spcPct val="0"/>
                        </a:spcAft>
                        <a:buClrTx/>
                        <a:buSzTx/>
                        <a:buFontTx/>
                        <a:buChar char="•"/>
                        <a:tabLst/>
                      </a:pPr>
                      <a:r>
                        <a:rPr kumimoji="0" lang="en-US" sz="1400" b="0" i="0" u="none" strike="noStrike" cap="none" normalizeH="0" baseline="0">
                          <a:ln>
                            <a:noFill/>
                          </a:ln>
                          <a:solidFill>
                            <a:schemeClr val="tx1"/>
                          </a:solidFill>
                          <a:effectLst/>
                          <a:latin typeface="Arial" charset="0"/>
                        </a:rPr>
                        <a:t>Easy for competitors to measure</a:t>
                      </a:r>
                    </a:p>
                    <a:p>
                      <a:pPr marL="114300" marR="0" lvl="0" indent="-114300" algn="l" defTabSz="914400" rtl="0" eaLnBrk="0" fontAlgn="base" latinLnBrk="0" hangingPunct="0">
                        <a:lnSpc>
                          <a:spcPct val="100000"/>
                        </a:lnSpc>
                        <a:spcBef>
                          <a:spcPct val="20000"/>
                        </a:spcBef>
                        <a:spcAft>
                          <a:spcPct val="0"/>
                        </a:spcAft>
                        <a:buClrTx/>
                        <a:buSzTx/>
                        <a:buFontTx/>
                        <a:buChar char="•"/>
                        <a:tabLst/>
                      </a:pPr>
                      <a:r>
                        <a:rPr kumimoji="0" lang="en-US" sz="1400" b="0" i="0" u="none" strike="noStrike" cap="none" normalizeH="0" baseline="0">
                          <a:ln>
                            <a:noFill/>
                          </a:ln>
                          <a:solidFill>
                            <a:schemeClr val="tx1"/>
                          </a:solidFill>
                          <a:effectLst/>
                          <a:latin typeface="Arial" charset="0"/>
                        </a:rPr>
                        <a:t>May not predict sales</a:t>
                      </a:r>
                    </a:p>
                  </a:txBody>
                  <a:tcPr marT="45719" marB="4571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14300" marR="0" lvl="0" indent="-114300" algn="l" defTabSz="914400" rtl="0" eaLnBrk="0" fontAlgn="base" latinLnBrk="0" hangingPunct="0">
                        <a:lnSpc>
                          <a:spcPct val="100000"/>
                        </a:lnSpc>
                        <a:spcBef>
                          <a:spcPct val="20000"/>
                        </a:spcBef>
                        <a:spcAft>
                          <a:spcPct val="0"/>
                        </a:spcAft>
                        <a:buClrTx/>
                        <a:buSzTx/>
                        <a:buFontTx/>
                        <a:buChar char="•"/>
                        <a:tabLst/>
                      </a:pPr>
                      <a:r>
                        <a:rPr kumimoji="0" lang="en-US" sz="1400" b="0" i="0" u="none" strike="noStrike" cap="none" normalizeH="0" baseline="0">
                          <a:ln>
                            <a:noFill/>
                          </a:ln>
                          <a:solidFill>
                            <a:schemeClr val="tx1"/>
                          </a:solidFill>
                          <a:effectLst/>
                          <a:latin typeface="Arial" charset="0"/>
                        </a:rPr>
                        <a:t>Fairly easy to measure</a:t>
                      </a:r>
                    </a:p>
                    <a:p>
                      <a:pPr marL="114300" marR="0" lvl="0" indent="-114300" algn="l" defTabSz="914400" rtl="0" eaLnBrk="0" fontAlgn="base" latinLnBrk="0" hangingPunct="0">
                        <a:lnSpc>
                          <a:spcPct val="100000"/>
                        </a:lnSpc>
                        <a:spcBef>
                          <a:spcPct val="20000"/>
                        </a:spcBef>
                        <a:spcAft>
                          <a:spcPct val="0"/>
                        </a:spcAft>
                        <a:buClrTx/>
                        <a:buSzTx/>
                        <a:buFontTx/>
                        <a:buChar char="•"/>
                        <a:tabLst/>
                      </a:pPr>
                      <a:endParaRPr kumimoji="0" lang="en-US" sz="1400" b="0" i="0" u="none" strike="noStrike" cap="none" normalizeH="0" baseline="0">
                        <a:ln>
                          <a:noFill/>
                        </a:ln>
                        <a:solidFill>
                          <a:schemeClr val="tx1"/>
                        </a:solidFill>
                        <a:effectLst/>
                        <a:latin typeface="Arial" charset="0"/>
                      </a:endParaRPr>
                    </a:p>
                    <a:p>
                      <a:pPr marL="114300" marR="0" lvl="0" indent="-114300" algn="l" defTabSz="914400" rtl="0" eaLnBrk="0" fontAlgn="base" latinLnBrk="0" hangingPunct="0">
                        <a:lnSpc>
                          <a:spcPct val="100000"/>
                        </a:lnSpc>
                        <a:spcBef>
                          <a:spcPct val="20000"/>
                        </a:spcBef>
                        <a:spcAft>
                          <a:spcPct val="0"/>
                        </a:spcAft>
                        <a:buClrTx/>
                        <a:buSzTx/>
                        <a:buFontTx/>
                        <a:buChar char="•"/>
                        <a:tabLst/>
                      </a:pPr>
                      <a:r>
                        <a:rPr kumimoji="0" lang="en-US" sz="1400" b="0" i="0" u="none" strike="noStrike" cap="none" normalizeH="0" baseline="0">
                          <a:ln>
                            <a:noFill/>
                          </a:ln>
                          <a:solidFill>
                            <a:schemeClr val="tx1"/>
                          </a:solidFill>
                          <a:effectLst/>
                          <a:latin typeface="Arial" charset="0"/>
                        </a:rPr>
                        <a:t>Highly predictive of sales</a:t>
                      </a: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61913" marR="0" lvl="0" indent="-61913" algn="l" defTabSz="914400" rtl="0" eaLnBrk="0" fontAlgn="base" latinLnBrk="0" hangingPunct="0">
                        <a:lnSpc>
                          <a:spcPct val="100000"/>
                        </a:lnSpc>
                        <a:spcBef>
                          <a:spcPct val="20000"/>
                        </a:spcBef>
                        <a:spcAft>
                          <a:spcPct val="0"/>
                        </a:spcAft>
                        <a:buClrTx/>
                        <a:buSzTx/>
                        <a:buFontTx/>
                        <a:buChar char="•"/>
                        <a:tabLst/>
                      </a:pPr>
                      <a:r>
                        <a:rPr kumimoji="0" lang="en-US" sz="1400" b="0" i="0" u="none" strike="noStrike" cap="none" normalizeH="0" baseline="0">
                          <a:ln>
                            <a:noFill/>
                          </a:ln>
                          <a:solidFill>
                            <a:schemeClr val="tx1"/>
                          </a:solidFill>
                          <a:effectLst/>
                          <a:latin typeface="Arial" charset="0"/>
                        </a:rPr>
                        <a:t>May predict sales</a:t>
                      </a:r>
                    </a:p>
                    <a:p>
                      <a:pPr marL="61913" marR="0" lvl="0" indent="-61913" algn="l" defTabSz="914400" rtl="0" eaLnBrk="0" fontAlgn="base" latinLnBrk="0" hangingPunct="0">
                        <a:lnSpc>
                          <a:spcPct val="100000"/>
                        </a:lnSpc>
                        <a:spcBef>
                          <a:spcPct val="20000"/>
                        </a:spcBef>
                        <a:spcAft>
                          <a:spcPct val="0"/>
                        </a:spcAft>
                        <a:buClrTx/>
                        <a:buSzTx/>
                        <a:buFontTx/>
                        <a:buChar char="•"/>
                        <a:tabLst/>
                      </a:pPr>
                      <a:r>
                        <a:rPr kumimoji="0" lang="en-US" sz="1400" b="0" i="0" u="none" strike="noStrike" cap="none" normalizeH="0" baseline="0">
                          <a:ln>
                            <a:noFill/>
                          </a:ln>
                          <a:solidFill>
                            <a:schemeClr val="tx1"/>
                          </a:solidFill>
                          <a:effectLst/>
                          <a:latin typeface="Arial" charset="0"/>
                        </a:rPr>
                        <a:t>Dynamic</a:t>
                      </a:r>
                    </a:p>
                    <a:p>
                      <a:pPr marL="61913" marR="0" lvl="0" indent="-61913" algn="l" defTabSz="914400" rtl="0" eaLnBrk="0" fontAlgn="base" latinLnBrk="0" hangingPunct="0">
                        <a:lnSpc>
                          <a:spcPct val="100000"/>
                        </a:lnSpc>
                        <a:spcBef>
                          <a:spcPct val="20000"/>
                        </a:spcBef>
                        <a:spcAft>
                          <a:spcPct val="0"/>
                        </a:spcAft>
                        <a:buClrTx/>
                        <a:buSzTx/>
                        <a:buFontTx/>
                        <a:buChar char="•"/>
                        <a:tabLst/>
                      </a:pPr>
                      <a:r>
                        <a:rPr kumimoji="0" lang="en-US" sz="1400" b="0" i="0" u="none" strike="noStrike" cap="none" normalizeH="0" baseline="0">
                          <a:ln>
                            <a:noFill/>
                          </a:ln>
                          <a:solidFill>
                            <a:schemeClr val="tx1"/>
                          </a:solidFill>
                          <a:effectLst/>
                          <a:latin typeface="Arial" charset="0"/>
                        </a:rPr>
                        <a:t>Can provide competitive advantage</a:t>
                      </a: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14300" marR="0" lvl="0" indent="-114300" algn="l" defTabSz="914400" rtl="0" eaLnBrk="0" fontAlgn="base" latinLnBrk="0" hangingPunct="0">
                        <a:lnSpc>
                          <a:spcPct val="100000"/>
                        </a:lnSpc>
                        <a:spcBef>
                          <a:spcPct val="20000"/>
                        </a:spcBef>
                        <a:spcAft>
                          <a:spcPct val="0"/>
                        </a:spcAft>
                        <a:buClrTx/>
                        <a:buSzTx/>
                        <a:buFontTx/>
                        <a:buChar char="•"/>
                        <a:tabLst/>
                      </a:pPr>
                      <a:r>
                        <a:rPr kumimoji="0" lang="en-US" sz="1400" b="0" i="0" u="none" strike="noStrike" cap="none" normalizeH="0" baseline="0">
                          <a:ln>
                            <a:noFill/>
                          </a:ln>
                          <a:solidFill>
                            <a:schemeClr val="tx1"/>
                          </a:solidFill>
                          <a:effectLst/>
                          <a:latin typeface="Arial" charset="0"/>
                        </a:rPr>
                        <a:t>Fantasy</a:t>
                      </a:r>
                    </a:p>
                    <a:p>
                      <a:pPr marL="114300" marR="0" lvl="0" indent="-114300" algn="l" defTabSz="914400" rtl="0" eaLnBrk="0" fontAlgn="base" latinLnBrk="0" hangingPunct="0">
                        <a:lnSpc>
                          <a:spcPct val="100000"/>
                        </a:lnSpc>
                        <a:spcBef>
                          <a:spcPct val="20000"/>
                        </a:spcBef>
                        <a:spcAft>
                          <a:spcPct val="0"/>
                        </a:spcAft>
                        <a:buClrTx/>
                        <a:buSzTx/>
                        <a:buFontTx/>
                        <a:buChar char="•"/>
                        <a:tabLst/>
                      </a:pPr>
                      <a:r>
                        <a:rPr kumimoji="0" lang="en-US" sz="1400" b="0" i="0" u="none" strike="noStrike" cap="none" normalizeH="0" baseline="0">
                          <a:ln>
                            <a:noFill/>
                          </a:ln>
                          <a:solidFill>
                            <a:schemeClr val="tx1"/>
                          </a:solidFill>
                          <a:effectLst/>
                          <a:latin typeface="Arial" charset="0"/>
                        </a:rPr>
                        <a:t>Reality</a:t>
                      </a:r>
                    </a:p>
                  </a:txBody>
                  <a:tcPr marT="45719" marB="4571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12948">
                <a:tc>
                  <a:txBody>
                    <a:bodyPr/>
                    <a:lstStyle/>
                    <a:p>
                      <a:pPr marL="114300" marR="0" lvl="0" indent="-114300" algn="l" defTabSz="914400" rtl="0" eaLnBrk="0" fontAlgn="base" latinLnBrk="0" hangingPunct="0">
                        <a:lnSpc>
                          <a:spcPct val="100000"/>
                        </a:lnSpc>
                        <a:spcBef>
                          <a:spcPct val="20000"/>
                        </a:spcBef>
                        <a:spcAft>
                          <a:spcPct val="0"/>
                        </a:spcAft>
                        <a:buClrTx/>
                        <a:buSzTx/>
                        <a:buFontTx/>
                        <a:buChar char="•"/>
                        <a:tabLst/>
                      </a:pPr>
                      <a:r>
                        <a:rPr kumimoji="0" lang="en-US" sz="1400" b="0" i="0" u="none" strike="noStrike" cap="none" normalizeH="0" baseline="0">
                          <a:ln>
                            <a:noFill/>
                          </a:ln>
                          <a:solidFill>
                            <a:schemeClr val="tx1"/>
                          </a:solidFill>
                          <a:effectLst/>
                          <a:latin typeface="Arial" charset="0"/>
                        </a:rPr>
                        <a:t>Not a source of competitive advantage</a:t>
                      </a:r>
                    </a:p>
                    <a:p>
                      <a:pPr marL="114300" marR="0" lvl="0" indent="-114300" algn="l" defTabSz="914400" rtl="0" eaLnBrk="0" fontAlgn="base" latinLnBrk="0" hangingPunct="0">
                        <a:lnSpc>
                          <a:spcPct val="100000"/>
                        </a:lnSpc>
                        <a:spcBef>
                          <a:spcPct val="20000"/>
                        </a:spcBef>
                        <a:spcAft>
                          <a:spcPct val="0"/>
                        </a:spcAft>
                        <a:buClrTx/>
                        <a:buSzTx/>
                        <a:buFontTx/>
                        <a:buChar char="•"/>
                        <a:tabLst/>
                      </a:pPr>
                      <a:r>
                        <a:rPr kumimoji="0" lang="en-US" sz="1400" b="0" i="0" u="none" strike="noStrike" cap="none" normalizeH="0" baseline="0">
                          <a:ln>
                            <a:noFill/>
                          </a:ln>
                          <a:solidFill>
                            <a:schemeClr val="tx1"/>
                          </a:solidFill>
                          <a:effectLst/>
                          <a:latin typeface="Arial" charset="0"/>
                        </a:rPr>
                        <a:t>Doesn’t help understand </a:t>
                      </a:r>
                      <a:r>
                        <a:rPr kumimoji="0" lang="en-US" sz="1400" b="0" i="1" u="none" strike="noStrike" cap="none" normalizeH="0" baseline="0">
                          <a:ln>
                            <a:noFill/>
                          </a:ln>
                          <a:solidFill>
                            <a:schemeClr val="tx1"/>
                          </a:solidFill>
                          <a:effectLst/>
                          <a:latin typeface="Arial" charset="0"/>
                        </a:rPr>
                        <a:t>why</a:t>
                      </a:r>
                    </a:p>
                    <a:p>
                      <a:pPr marL="114300" marR="0" lvl="0" indent="-114300" algn="l" defTabSz="914400" rtl="0" eaLnBrk="0" fontAlgn="base" latinLnBrk="0" hangingPunct="0">
                        <a:lnSpc>
                          <a:spcPct val="100000"/>
                        </a:lnSpc>
                        <a:spcBef>
                          <a:spcPct val="20000"/>
                        </a:spcBef>
                        <a:spcAft>
                          <a:spcPct val="0"/>
                        </a:spcAft>
                        <a:buClrTx/>
                        <a:buSzTx/>
                        <a:buFontTx/>
                        <a:buChar char="•"/>
                        <a:tabLst/>
                      </a:pPr>
                      <a:endParaRPr kumimoji="0" lang="en-US" sz="1400" b="0" i="1" u="none" strike="noStrike" cap="none" normalizeH="0" baseline="0">
                        <a:ln>
                          <a:noFill/>
                        </a:ln>
                        <a:solidFill>
                          <a:schemeClr val="tx1"/>
                        </a:solidFill>
                        <a:effectLst/>
                        <a:latin typeface="Arial" charset="0"/>
                      </a:endParaRPr>
                    </a:p>
                    <a:p>
                      <a:pPr marL="114300" marR="0" lvl="0" indent="-114300" algn="l" defTabSz="914400" rtl="0" eaLnBrk="0" fontAlgn="base" latinLnBrk="0" hangingPunct="0">
                        <a:lnSpc>
                          <a:spcPct val="100000"/>
                        </a:lnSpc>
                        <a:spcBef>
                          <a:spcPct val="20000"/>
                        </a:spcBef>
                        <a:spcAft>
                          <a:spcPct val="0"/>
                        </a:spcAft>
                        <a:buClrTx/>
                        <a:buSzTx/>
                        <a:buFontTx/>
                        <a:buChar char="•"/>
                        <a:tabLst/>
                      </a:pPr>
                      <a:endParaRPr kumimoji="0" lang="en-US" sz="1400" b="0" i="0" u="none" strike="noStrike" cap="none" normalizeH="0" baseline="0">
                        <a:ln>
                          <a:noFill/>
                        </a:ln>
                        <a:solidFill>
                          <a:schemeClr val="tx1"/>
                        </a:solidFill>
                        <a:effectLst/>
                        <a:latin typeface="Arial" charset="0"/>
                      </a:endParaRPr>
                    </a:p>
                  </a:txBody>
                  <a:tcPr marT="45719" marB="4571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4300" marR="0" lvl="0" indent="-114300" algn="l" defTabSz="914400" rtl="0" eaLnBrk="0" fontAlgn="base" latinLnBrk="0" hangingPunct="0">
                        <a:lnSpc>
                          <a:spcPct val="100000"/>
                        </a:lnSpc>
                        <a:spcBef>
                          <a:spcPct val="20000"/>
                        </a:spcBef>
                        <a:spcAft>
                          <a:spcPct val="0"/>
                        </a:spcAft>
                        <a:buClrTx/>
                        <a:buSzTx/>
                        <a:buFontTx/>
                        <a:buChar char="•"/>
                        <a:tabLst/>
                      </a:pPr>
                      <a:r>
                        <a:rPr kumimoji="0" lang="en-US" sz="1400" b="0" i="0" u="none" strike="noStrike" cap="none" normalizeH="0" baseline="0">
                          <a:ln>
                            <a:noFill/>
                          </a:ln>
                          <a:solidFill>
                            <a:schemeClr val="tx1"/>
                          </a:solidFill>
                          <a:effectLst/>
                          <a:latin typeface="Arial" charset="0"/>
                        </a:rPr>
                        <a:t>Fairly easy for competitors to measure</a:t>
                      </a: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4300" marR="0" lvl="0" indent="-114300" algn="l" defTabSz="914400" rtl="0" eaLnBrk="0" fontAlgn="base" latinLnBrk="0" hangingPunct="0">
                        <a:lnSpc>
                          <a:spcPct val="100000"/>
                        </a:lnSpc>
                        <a:spcBef>
                          <a:spcPct val="20000"/>
                        </a:spcBef>
                        <a:spcAft>
                          <a:spcPct val="0"/>
                        </a:spcAft>
                        <a:buClrTx/>
                        <a:buSzTx/>
                        <a:buFontTx/>
                        <a:buChar char="•"/>
                        <a:tabLst/>
                      </a:pPr>
                      <a:r>
                        <a:rPr kumimoji="0" lang="en-US" sz="1400" b="0" i="0" u="none" strike="noStrike" cap="none" normalizeH="0" baseline="0">
                          <a:ln>
                            <a:noFill/>
                          </a:ln>
                          <a:solidFill>
                            <a:schemeClr val="tx1"/>
                          </a:solidFill>
                          <a:effectLst/>
                          <a:latin typeface="Arial" charset="0"/>
                        </a:rPr>
                        <a:t>Difficult to measure</a:t>
                      </a: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4300" marR="0" lvl="0" indent="-114300" algn="l" defTabSz="914400" rtl="0" eaLnBrk="0" fontAlgn="base" latinLnBrk="0" hangingPunct="0">
                        <a:lnSpc>
                          <a:spcPct val="100000"/>
                        </a:lnSpc>
                        <a:spcBef>
                          <a:spcPct val="20000"/>
                        </a:spcBef>
                        <a:spcAft>
                          <a:spcPct val="0"/>
                        </a:spcAft>
                        <a:buClrTx/>
                        <a:buSzTx/>
                        <a:buFontTx/>
                        <a:buChar char="•"/>
                        <a:tabLst/>
                      </a:pPr>
                      <a:r>
                        <a:rPr kumimoji="0" lang="en-US" sz="1400" b="0" i="0" u="none" strike="noStrike" cap="none" normalizeH="0" baseline="0">
                          <a:ln>
                            <a:noFill/>
                          </a:ln>
                          <a:solidFill>
                            <a:schemeClr val="tx1"/>
                          </a:solidFill>
                          <a:effectLst/>
                          <a:latin typeface="Arial" charset="0"/>
                        </a:rPr>
                        <a:t>Difficult to measure</a:t>
                      </a:r>
                    </a:p>
                  </a:txBody>
                  <a:tcPr marT="45719" marB="4571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29723" name="Text Box 26"/>
          <p:cNvSpPr txBox="1">
            <a:spLocks noChangeArrowheads="1"/>
          </p:cNvSpPr>
          <p:nvPr/>
        </p:nvSpPr>
        <p:spPr bwMode="auto">
          <a:xfrm rot="10800000">
            <a:off x="358924" y="2185988"/>
            <a:ext cx="461665" cy="1822450"/>
          </a:xfrm>
          <a:prstGeom prst="rect">
            <a:avLst/>
          </a:prstGeom>
          <a:noFill/>
          <a:ln w="19050">
            <a:solidFill>
              <a:srgbClr val="800000"/>
            </a:solidFill>
            <a:miter lim="800000"/>
            <a:headEnd/>
            <a:tailEnd/>
          </a:ln>
          <a:extLst>
            <a:ext uri="{909E8E84-426E-40DD-AFC4-6F175D3DCCD1}">
              <a14:hiddenFill xmlns:a14="http://schemas.microsoft.com/office/drawing/2010/main">
                <a:solidFill>
                  <a:srgbClr val="FFFFFF"/>
                </a:solidFill>
              </a14:hiddenFill>
            </a:ext>
          </a:extLst>
        </p:spPr>
        <p:txBody>
          <a:bodyPr vert="eaVert">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ctr"/>
            <a:r>
              <a:rPr lang="en-US" sz="1800" b="1" dirty="0"/>
              <a:t>Advantages</a:t>
            </a:r>
          </a:p>
        </p:txBody>
      </p:sp>
      <p:sp>
        <p:nvSpPr>
          <p:cNvPr id="29724" name="Text Box 27"/>
          <p:cNvSpPr txBox="1">
            <a:spLocks noChangeArrowheads="1"/>
          </p:cNvSpPr>
          <p:nvPr/>
        </p:nvSpPr>
        <p:spPr bwMode="auto">
          <a:xfrm rot="10800000">
            <a:off x="362099" y="4009958"/>
            <a:ext cx="461665" cy="1720984"/>
          </a:xfrm>
          <a:prstGeom prst="rect">
            <a:avLst/>
          </a:prstGeom>
          <a:noFill/>
          <a:ln w="19050">
            <a:solidFill>
              <a:srgbClr val="800000"/>
            </a:solidFill>
            <a:miter lim="800000"/>
            <a:headEnd/>
            <a:tailEnd/>
          </a:ln>
          <a:extLst>
            <a:ext uri="{909E8E84-426E-40DD-AFC4-6F175D3DCCD1}">
              <a14:hiddenFill xmlns:a14="http://schemas.microsoft.com/office/drawing/2010/main">
                <a:solidFill>
                  <a:srgbClr val="FFFFFF"/>
                </a:solidFill>
              </a14:hiddenFill>
            </a:ext>
          </a:extLst>
        </p:spPr>
        <p:txBody>
          <a:bodyPr vert="eaVert"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ctr"/>
            <a:r>
              <a:rPr lang="en-US" sz="1800" b="1" dirty="0"/>
              <a:t>Disadvantages</a:t>
            </a:r>
          </a:p>
        </p:txBody>
      </p:sp>
    </p:spTree>
    <p:extLst>
      <p:ext uri="{BB962C8B-B14F-4D97-AF65-F5344CB8AC3E}">
        <p14:creationId xmlns:p14="http://schemas.microsoft.com/office/powerpoint/2010/main" val="3393300692"/>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a:xfrm>
            <a:off x="76200" y="62707"/>
            <a:ext cx="6858000" cy="685800"/>
          </a:xfrm>
        </p:spPr>
        <p:txBody>
          <a:bodyPr>
            <a:noAutofit/>
          </a:bodyPr>
          <a:lstStyle/>
          <a:p>
            <a:r>
              <a:rPr lang="en-US" dirty="0"/>
              <a:t>What Do We Still Need to Know?</a:t>
            </a:r>
          </a:p>
        </p:txBody>
      </p:sp>
      <p:sp>
        <p:nvSpPr>
          <p:cNvPr id="37892" name="Rectangle 3"/>
          <p:cNvSpPr>
            <a:spLocks noGrp="1" noChangeArrowheads="1"/>
          </p:cNvSpPr>
          <p:nvPr>
            <p:ph type="body" idx="1"/>
          </p:nvPr>
        </p:nvSpPr>
        <p:spPr>
          <a:xfrm>
            <a:off x="304800" y="1066800"/>
            <a:ext cx="8534400" cy="2209800"/>
          </a:xfrm>
        </p:spPr>
        <p:txBody>
          <a:bodyPr/>
          <a:lstStyle/>
          <a:p>
            <a:pPr>
              <a:lnSpc>
                <a:spcPct val="90000"/>
              </a:lnSpc>
            </a:pPr>
            <a:r>
              <a:rPr lang="en-US"/>
              <a:t>Identify research gaps using components or dimensions of Quality</a:t>
            </a:r>
          </a:p>
          <a:p>
            <a:pPr>
              <a:lnSpc>
                <a:spcPct val="90000"/>
              </a:lnSpc>
              <a:buFontTx/>
              <a:buChar char="•"/>
            </a:pPr>
            <a:r>
              <a:rPr lang="en-US"/>
              <a:t>Determine what you know (that you have data to support) and what you do not know</a:t>
            </a:r>
          </a:p>
          <a:p>
            <a:pPr>
              <a:lnSpc>
                <a:spcPct val="90000"/>
              </a:lnSpc>
              <a:buFontTx/>
              <a:buChar char="•"/>
            </a:pPr>
            <a:r>
              <a:rPr lang="en-US"/>
              <a:t>Determine type of customer information you still need</a:t>
            </a:r>
          </a:p>
        </p:txBody>
      </p:sp>
      <p:sp>
        <p:nvSpPr>
          <p:cNvPr id="37893" name="Text Box 4"/>
          <p:cNvSpPr txBox="1">
            <a:spLocks noChangeArrowheads="1"/>
          </p:cNvSpPr>
          <p:nvPr/>
        </p:nvSpPr>
        <p:spPr bwMode="auto">
          <a:xfrm>
            <a:off x="152400" y="2667000"/>
            <a:ext cx="1355725" cy="477838"/>
          </a:xfrm>
          <a:prstGeom prst="rect">
            <a:avLst/>
          </a:prstGeom>
          <a:solidFill>
            <a:schemeClr val="accent2"/>
          </a:solidFill>
          <a:ln w="9525">
            <a:solidFill>
              <a:srgbClr val="000000"/>
            </a:solidFill>
            <a:miter lim="800000"/>
            <a:headEnd/>
            <a:tailEnd/>
          </a:ln>
        </p:spPr>
        <p:txBody>
          <a:bodyPr tIns="91440"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spcAft>
                <a:spcPts val="1200"/>
              </a:spcAft>
            </a:pPr>
            <a:r>
              <a:rPr lang="en-US" sz="1200" b="1">
                <a:solidFill>
                  <a:srgbClr val="FFFFFF"/>
                </a:solidFill>
              </a:rPr>
              <a:t>QUALITY</a:t>
            </a:r>
          </a:p>
        </p:txBody>
      </p:sp>
      <p:sp>
        <p:nvSpPr>
          <p:cNvPr id="37894" name="Text Box 5"/>
          <p:cNvSpPr txBox="1">
            <a:spLocks noChangeArrowheads="1"/>
          </p:cNvSpPr>
          <p:nvPr/>
        </p:nvSpPr>
        <p:spPr bwMode="auto">
          <a:xfrm>
            <a:off x="152400" y="3303588"/>
            <a:ext cx="1355725" cy="476250"/>
          </a:xfrm>
          <a:prstGeom prst="rect">
            <a:avLst/>
          </a:prstGeom>
          <a:solidFill>
            <a:schemeClr val="accent2"/>
          </a:solidFill>
          <a:ln w="9525">
            <a:solidFill>
              <a:srgbClr val="000000"/>
            </a:solidFill>
            <a:miter lim="800000"/>
            <a:headEnd/>
            <a:tailEnd/>
          </a:ln>
        </p:spPr>
        <p:txBody>
          <a:bodyPr tIns="91440" anchor="ctr"/>
          <a:lstStyle>
            <a:lvl1pPr marL="342900" indent="-342900">
              <a:defRPr sz="2000">
                <a:solidFill>
                  <a:schemeClr val="tx1"/>
                </a:solidFill>
                <a:latin typeface="Arial" charset="0"/>
              </a:defRPr>
            </a:lvl1pPr>
            <a:lvl2pPr marL="11430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lvl="1">
              <a:spcBef>
                <a:spcPts val="1200"/>
              </a:spcBef>
              <a:spcAft>
                <a:spcPts val="300"/>
              </a:spcAft>
            </a:pPr>
            <a:r>
              <a:rPr lang="en-US" sz="1200" b="1" i="1">
                <a:solidFill>
                  <a:srgbClr val="FFFFFF"/>
                </a:solidFill>
                <a:latin typeface="Helvetica" pitchFamily="34" charset="0"/>
              </a:rPr>
              <a:t>COST</a:t>
            </a:r>
          </a:p>
        </p:txBody>
      </p:sp>
      <p:sp>
        <p:nvSpPr>
          <p:cNvPr id="37895" name="Text Box 6"/>
          <p:cNvSpPr txBox="1">
            <a:spLocks noChangeArrowheads="1"/>
          </p:cNvSpPr>
          <p:nvPr/>
        </p:nvSpPr>
        <p:spPr bwMode="auto">
          <a:xfrm>
            <a:off x="152400" y="3940175"/>
            <a:ext cx="1355725" cy="476250"/>
          </a:xfrm>
          <a:prstGeom prst="rect">
            <a:avLst/>
          </a:prstGeom>
          <a:solidFill>
            <a:schemeClr val="accent2"/>
          </a:solidFill>
          <a:ln w="9525">
            <a:solidFill>
              <a:srgbClr val="000000"/>
            </a:solidFill>
            <a:miter lim="800000"/>
            <a:headEnd/>
            <a:tailEnd/>
          </a:ln>
        </p:spPr>
        <p:txBody>
          <a:bodyPr tIns="91440" anchor="ctr"/>
          <a:lstStyle>
            <a:lvl1pPr marL="342900" indent="-342900">
              <a:defRPr sz="2000">
                <a:solidFill>
                  <a:schemeClr val="tx1"/>
                </a:solidFill>
                <a:latin typeface="Arial" charset="0"/>
              </a:defRPr>
            </a:lvl1pPr>
            <a:lvl2pPr marL="11430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lvl="1">
              <a:spcBef>
                <a:spcPts val="1200"/>
              </a:spcBef>
              <a:spcAft>
                <a:spcPts val="300"/>
              </a:spcAft>
            </a:pPr>
            <a:r>
              <a:rPr lang="en-US" sz="1200" b="1" i="1">
                <a:solidFill>
                  <a:srgbClr val="FFFFFF"/>
                </a:solidFill>
                <a:latin typeface="Helvetica" pitchFamily="34" charset="0"/>
              </a:rPr>
              <a:t>DELIVERY</a:t>
            </a:r>
            <a:endParaRPr lang="en-US" sz="1200" b="1" i="1">
              <a:latin typeface="Helvetica" pitchFamily="34" charset="0"/>
            </a:endParaRPr>
          </a:p>
        </p:txBody>
      </p:sp>
      <p:sp>
        <p:nvSpPr>
          <p:cNvPr id="37896" name="Text Box 7"/>
          <p:cNvSpPr txBox="1">
            <a:spLocks noChangeArrowheads="1"/>
          </p:cNvSpPr>
          <p:nvPr/>
        </p:nvSpPr>
        <p:spPr bwMode="auto">
          <a:xfrm>
            <a:off x="152400" y="4576763"/>
            <a:ext cx="1355725" cy="476250"/>
          </a:xfrm>
          <a:prstGeom prst="rect">
            <a:avLst/>
          </a:prstGeom>
          <a:solidFill>
            <a:schemeClr val="accent2"/>
          </a:solidFill>
          <a:ln w="9525">
            <a:solidFill>
              <a:srgbClr val="000000"/>
            </a:solidFill>
            <a:miter lim="800000"/>
            <a:headEnd/>
            <a:tailEnd/>
          </a:ln>
        </p:spPr>
        <p:txBody>
          <a:bodyPr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r>
              <a:rPr lang="en-US" sz="1200" b="1">
                <a:solidFill>
                  <a:srgbClr val="FFFFFF"/>
                </a:solidFill>
              </a:rPr>
              <a:t>SERVICE/ SAFETY</a:t>
            </a:r>
          </a:p>
        </p:txBody>
      </p:sp>
      <p:sp>
        <p:nvSpPr>
          <p:cNvPr id="37897" name="Text Box 8"/>
          <p:cNvSpPr txBox="1">
            <a:spLocks noChangeArrowheads="1"/>
          </p:cNvSpPr>
          <p:nvPr/>
        </p:nvSpPr>
        <p:spPr bwMode="auto">
          <a:xfrm>
            <a:off x="152400" y="5211763"/>
            <a:ext cx="1355725" cy="477837"/>
          </a:xfrm>
          <a:prstGeom prst="rect">
            <a:avLst/>
          </a:prstGeom>
          <a:solidFill>
            <a:schemeClr val="accent2"/>
          </a:solidFill>
          <a:ln w="9525">
            <a:solidFill>
              <a:srgbClr val="000000"/>
            </a:solidFill>
            <a:miter lim="800000"/>
            <a:headEnd/>
            <a:tailEnd/>
          </a:ln>
        </p:spPr>
        <p:txBody>
          <a:bodyPr lIns="45720" rIns="0"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r>
              <a:rPr lang="en-US" sz="1200" b="1">
                <a:solidFill>
                  <a:srgbClr val="FFFFFF"/>
                </a:solidFill>
              </a:rPr>
              <a:t>CORPORATE RESPONSIBILITY</a:t>
            </a:r>
            <a:endParaRPr lang="en-US" sz="1400">
              <a:solidFill>
                <a:srgbClr val="FFFFFF"/>
              </a:solidFill>
            </a:endParaRPr>
          </a:p>
        </p:txBody>
      </p:sp>
      <p:sp>
        <p:nvSpPr>
          <p:cNvPr id="37898" name="Text Box 9"/>
          <p:cNvSpPr txBox="1">
            <a:spLocks noChangeArrowheads="1"/>
          </p:cNvSpPr>
          <p:nvPr/>
        </p:nvSpPr>
        <p:spPr bwMode="auto">
          <a:xfrm>
            <a:off x="1895475" y="2667000"/>
            <a:ext cx="7096125" cy="477838"/>
          </a:xfrm>
          <a:prstGeom prst="rect">
            <a:avLst/>
          </a:prstGeom>
          <a:solidFill>
            <a:srgbClr val="FFFF99"/>
          </a:solidFill>
          <a:ln w="9525">
            <a:solidFill>
              <a:srgbClr val="000000"/>
            </a:solidFill>
            <a:miter lim="800000"/>
            <a:headEnd/>
            <a:tailEnd/>
          </a:ln>
        </p:spPr>
        <p:txBody>
          <a:bodyPr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r>
              <a:rPr lang="en-US" sz="1600" b="1"/>
              <a:t>Focus on the benefits, functions/use provided by the service/process</a:t>
            </a:r>
          </a:p>
        </p:txBody>
      </p:sp>
      <p:sp>
        <p:nvSpPr>
          <p:cNvPr id="37899" name="Text Box 10"/>
          <p:cNvSpPr txBox="1">
            <a:spLocks noChangeArrowheads="1"/>
          </p:cNvSpPr>
          <p:nvPr/>
        </p:nvSpPr>
        <p:spPr bwMode="auto">
          <a:xfrm>
            <a:off x="1895475" y="3303588"/>
            <a:ext cx="7096125" cy="476250"/>
          </a:xfrm>
          <a:prstGeom prst="rect">
            <a:avLst/>
          </a:prstGeom>
          <a:solidFill>
            <a:srgbClr val="FFFF99"/>
          </a:solidFill>
          <a:ln w="9525">
            <a:solidFill>
              <a:srgbClr val="000000"/>
            </a:solidFill>
            <a:miter lim="800000"/>
            <a:headEnd/>
            <a:tailEnd/>
          </a:ln>
        </p:spPr>
        <p:txBody>
          <a:bodyPr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r>
              <a:rPr lang="en-US" sz="1600" b="1"/>
              <a:t>Focus on how much the benefits cost the customer</a:t>
            </a:r>
          </a:p>
        </p:txBody>
      </p:sp>
      <p:sp>
        <p:nvSpPr>
          <p:cNvPr id="37900" name="Text Box 11"/>
          <p:cNvSpPr txBox="1">
            <a:spLocks noChangeArrowheads="1"/>
          </p:cNvSpPr>
          <p:nvPr/>
        </p:nvSpPr>
        <p:spPr bwMode="auto">
          <a:xfrm>
            <a:off x="1895475" y="3940175"/>
            <a:ext cx="7096125" cy="476250"/>
          </a:xfrm>
          <a:prstGeom prst="rect">
            <a:avLst/>
          </a:prstGeom>
          <a:solidFill>
            <a:srgbClr val="FFFF99"/>
          </a:solidFill>
          <a:ln w="9525">
            <a:solidFill>
              <a:srgbClr val="000000"/>
            </a:solidFill>
            <a:miter lim="800000"/>
            <a:headEnd/>
            <a:tailEnd/>
          </a:ln>
        </p:spPr>
        <p:txBody>
          <a:bodyPr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r>
              <a:rPr lang="en-US" sz="1600" b="1"/>
              <a:t>Focus on the timeliness or quantity of the benefits</a:t>
            </a:r>
          </a:p>
        </p:txBody>
      </p:sp>
      <p:sp>
        <p:nvSpPr>
          <p:cNvPr id="37901" name="Text Box 12"/>
          <p:cNvSpPr txBox="1">
            <a:spLocks noChangeArrowheads="1"/>
          </p:cNvSpPr>
          <p:nvPr/>
        </p:nvSpPr>
        <p:spPr bwMode="auto">
          <a:xfrm>
            <a:off x="1895475" y="4576763"/>
            <a:ext cx="7096125" cy="476250"/>
          </a:xfrm>
          <a:prstGeom prst="rect">
            <a:avLst/>
          </a:prstGeom>
          <a:solidFill>
            <a:srgbClr val="FFFF99"/>
          </a:solidFill>
          <a:ln w="9525">
            <a:solidFill>
              <a:srgbClr val="000000"/>
            </a:solidFill>
            <a:miter lim="800000"/>
            <a:headEnd/>
            <a:tailEnd/>
          </a:ln>
        </p:spPr>
        <p:txBody>
          <a:bodyPr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r>
              <a:rPr lang="en-US" sz="1600" b="1"/>
              <a:t>Focus on after sales service not injuring the customer</a:t>
            </a:r>
          </a:p>
        </p:txBody>
      </p:sp>
      <p:sp>
        <p:nvSpPr>
          <p:cNvPr id="37902" name="Text Box 13"/>
          <p:cNvSpPr txBox="1">
            <a:spLocks noChangeArrowheads="1"/>
          </p:cNvSpPr>
          <p:nvPr/>
        </p:nvSpPr>
        <p:spPr bwMode="auto">
          <a:xfrm>
            <a:off x="1895475" y="5211763"/>
            <a:ext cx="7096125" cy="477837"/>
          </a:xfrm>
          <a:prstGeom prst="rect">
            <a:avLst/>
          </a:prstGeom>
          <a:solidFill>
            <a:srgbClr val="FFFF99"/>
          </a:solidFill>
          <a:ln w="9525">
            <a:solidFill>
              <a:srgbClr val="000000"/>
            </a:solidFill>
            <a:miter lim="800000"/>
            <a:headEnd/>
            <a:tailEnd/>
          </a:ln>
        </p:spPr>
        <p:txBody>
          <a:bodyPr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r>
              <a:rPr lang="en-US" sz="1600" b="1"/>
              <a:t>Focus on legal, regulatory, reimbursement or environmental needs</a:t>
            </a:r>
          </a:p>
        </p:txBody>
      </p:sp>
      <p:cxnSp>
        <p:nvCxnSpPr>
          <p:cNvPr id="37903" name="AutoShape 14"/>
          <p:cNvCxnSpPr>
            <a:cxnSpLocks noChangeShapeType="1"/>
            <a:stCxn id="37893" idx="3"/>
            <a:endCxn id="37898" idx="1"/>
          </p:cNvCxnSpPr>
          <p:nvPr/>
        </p:nvCxnSpPr>
        <p:spPr bwMode="auto">
          <a:xfrm>
            <a:off x="1508125" y="2906713"/>
            <a:ext cx="38735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7904" name="AutoShape 15"/>
          <p:cNvCxnSpPr>
            <a:cxnSpLocks noChangeShapeType="1"/>
            <a:stCxn id="37894" idx="3"/>
            <a:endCxn id="37899" idx="1"/>
          </p:cNvCxnSpPr>
          <p:nvPr/>
        </p:nvCxnSpPr>
        <p:spPr bwMode="auto">
          <a:xfrm>
            <a:off x="1508125" y="3541713"/>
            <a:ext cx="38735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7905" name="AutoShape 16"/>
          <p:cNvCxnSpPr>
            <a:cxnSpLocks noChangeShapeType="1"/>
            <a:stCxn id="37895" idx="3"/>
            <a:endCxn id="37900" idx="1"/>
          </p:cNvCxnSpPr>
          <p:nvPr/>
        </p:nvCxnSpPr>
        <p:spPr bwMode="auto">
          <a:xfrm>
            <a:off x="1508125" y="4178300"/>
            <a:ext cx="38735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7906" name="AutoShape 17"/>
          <p:cNvCxnSpPr>
            <a:cxnSpLocks noChangeShapeType="1"/>
            <a:stCxn id="37896" idx="3"/>
            <a:endCxn id="37901" idx="1"/>
          </p:cNvCxnSpPr>
          <p:nvPr/>
        </p:nvCxnSpPr>
        <p:spPr bwMode="auto">
          <a:xfrm>
            <a:off x="1508125" y="4814888"/>
            <a:ext cx="38735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7907" name="AutoShape 18"/>
          <p:cNvCxnSpPr>
            <a:cxnSpLocks noChangeShapeType="1"/>
            <a:stCxn id="37897" idx="3"/>
            <a:endCxn id="37902" idx="1"/>
          </p:cNvCxnSpPr>
          <p:nvPr/>
        </p:nvCxnSpPr>
        <p:spPr bwMode="auto">
          <a:xfrm>
            <a:off x="1508125" y="5451475"/>
            <a:ext cx="38735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657521449"/>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AutoShape 2"/>
          <p:cNvSpPr>
            <a:spLocks noChangeArrowheads="1"/>
          </p:cNvSpPr>
          <p:nvPr/>
        </p:nvSpPr>
        <p:spPr bwMode="auto">
          <a:xfrm>
            <a:off x="4257675" y="3108325"/>
            <a:ext cx="4581525" cy="1116013"/>
          </a:xfrm>
          <a:prstGeom prst="rightArrow">
            <a:avLst>
              <a:gd name="adj1" fmla="val 57583"/>
              <a:gd name="adj2" fmla="val 66387"/>
            </a:avLst>
          </a:prstGeom>
          <a:solidFill>
            <a:srgbClr val="33CCFF"/>
          </a:solidFill>
          <a:ln w="12700">
            <a:solidFill>
              <a:srgbClr val="FF9933"/>
            </a:solidFill>
            <a:miter lim="800000"/>
            <a:headEnd/>
            <a:tailEnd/>
          </a:ln>
        </p:spPr>
        <p:txBody>
          <a:bodyPr wrap="none" anchor="ctr"/>
          <a:lstStyle/>
          <a:p>
            <a:endParaRPr lang="en-US"/>
          </a:p>
        </p:txBody>
      </p:sp>
      <p:sp>
        <p:nvSpPr>
          <p:cNvPr id="38916" name="AutoShape 3"/>
          <p:cNvSpPr>
            <a:spLocks noChangeArrowheads="1"/>
          </p:cNvSpPr>
          <p:nvPr/>
        </p:nvSpPr>
        <p:spPr bwMode="auto">
          <a:xfrm flipH="1">
            <a:off x="393700" y="3106738"/>
            <a:ext cx="4524375" cy="1116012"/>
          </a:xfrm>
          <a:prstGeom prst="rightArrow">
            <a:avLst>
              <a:gd name="adj1" fmla="val 57583"/>
              <a:gd name="adj2" fmla="val 65559"/>
            </a:avLst>
          </a:prstGeom>
          <a:solidFill>
            <a:srgbClr val="505000">
              <a:alpha val="50195"/>
            </a:srgbClr>
          </a:solidFill>
          <a:ln w="12700">
            <a:solidFill>
              <a:srgbClr val="FF9933"/>
            </a:solidFill>
            <a:miter lim="800000"/>
            <a:headEnd/>
            <a:tailEnd/>
          </a:ln>
        </p:spPr>
        <p:txBody>
          <a:bodyPr wrap="none" anchor="ctr"/>
          <a:lstStyle/>
          <a:p>
            <a:endParaRPr lang="en-US"/>
          </a:p>
        </p:txBody>
      </p:sp>
      <p:sp>
        <p:nvSpPr>
          <p:cNvPr id="38917" name="Text Box 4"/>
          <p:cNvSpPr txBox="1">
            <a:spLocks noChangeArrowheads="1"/>
          </p:cNvSpPr>
          <p:nvPr/>
        </p:nvSpPr>
        <p:spPr bwMode="auto">
          <a:xfrm>
            <a:off x="4524375" y="2895600"/>
            <a:ext cx="18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endParaRPr lang="en-US"/>
          </a:p>
        </p:txBody>
      </p:sp>
      <p:sp>
        <p:nvSpPr>
          <p:cNvPr id="56325" name="Text Box 5"/>
          <p:cNvSpPr txBox="1">
            <a:spLocks noChangeArrowheads="1"/>
          </p:cNvSpPr>
          <p:nvPr/>
        </p:nvSpPr>
        <p:spPr bwMode="auto">
          <a:xfrm>
            <a:off x="936625" y="4559300"/>
            <a:ext cx="2392363" cy="609311"/>
          </a:xfrm>
          <a:prstGeom prst="rect">
            <a:avLst/>
          </a:prstGeom>
          <a:solidFill>
            <a:srgbClr val="9FFFCF">
              <a:alpha val="50195"/>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square" lIns="85259" tIns="42629" rIns="85259" bIns="42629">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l"/>
            <a:r>
              <a:rPr lang="en-US" sz="1700" b="1" dirty="0">
                <a:solidFill>
                  <a:srgbClr val="003200"/>
                </a:solidFill>
              </a:rPr>
              <a:t>Deciding what to buy</a:t>
            </a:r>
          </a:p>
          <a:p>
            <a:pPr algn="l"/>
            <a:r>
              <a:rPr lang="en-US" sz="1700" b="1" dirty="0">
                <a:solidFill>
                  <a:srgbClr val="003200"/>
                </a:solidFill>
              </a:rPr>
              <a:t>Purchase process</a:t>
            </a:r>
          </a:p>
        </p:txBody>
      </p:sp>
      <p:sp>
        <p:nvSpPr>
          <p:cNvPr id="56326" name="Text Box 6"/>
          <p:cNvSpPr txBox="1">
            <a:spLocks noChangeArrowheads="1"/>
          </p:cNvSpPr>
          <p:nvPr/>
        </p:nvSpPr>
        <p:spPr bwMode="auto">
          <a:xfrm>
            <a:off x="5341938" y="3489325"/>
            <a:ext cx="3057525"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259" tIns="42629" rIns="85259" bIns="42629">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r>
              <a:rPr lang="en-US" sz="1900" b="1">
                <a:solidFill>
                  <a:srgbClr val="000000"/>
                </a:solidFill>
              </a:rPr>
              <a:t>After Initial Consumption</a:t>
            </a:r>
          </a:p>
        </p:txBody>
      </p:sp>
      <p:sp>
        <p:nvSpPr>
          <p:cNvPr id="56327" name="Text Box 7"/>
          <p:cNvSpPr txBox="1">
            <a:spLocks noChangeArrowheads="1"/>
          </p:cNvSpPr>
          <p:nvPr/>
        </p:nvSpPr>
        <p:spPr bwMode="auto">
          <a:xfrm>
            <a:off x="936625" y="3352800"/>
            <a:ext cx="2120900"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5259" tIns="42629" rIns="85259" bIns="42629">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r>
              <a:rPr lang="en-US" sz="1900" b="1">
                <a:solidFill>
                  <a:srgbClr val="000000"/>
                </a:solidFill>
              </a:rPr>
              <a:t>Before Consumption</a:t>
            </a:r>
          </a:p>
        </p:txBody>
      </p:sp>
      <p:grpSp>
        <p:nvGrpSpPr>
          <p:cNvPr id="2" name="Group 8"/>
          <p:cNvGrpSpPr>
            <a:grpSpLocks/>
          </p:cNvGrpSpPr>
          <p:nvPr/>
        </p:nvGrpSpPr>
        <p:grpSpPr bwMode="auto">
          <a:xfrm>
            <a:off x="3257550" y="3768725"/>
            <a:ext cx="2654300" cy="727075"/>
            <a:chOff x="2042" y="1226"/>
            <a:chExt cx="1672" cy="458"/>
          </a:xfrm>
        </p:grpSpPr>
        <p:sp>
          <p:nvSpPr>
            <p:cNvPr id="38926" name="Text Box 9"/>
            <p:cNvSpPr txBox="1">
              <a:spLocks noChangeArrowheads="1"/>
            </p:cNvSpPr>
            <p:nvPr/>
          </p:nvSpPr>
          <p:spPr bwMode="auto">
            <a:xfrm>
              <a:off x="2042" y="1448"/>
              <a:ext cx="1672"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5259" tIns="42629" rIns="85259" bIns="42629">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r>
                <a:rPr lang="en-US" sz="1900" b="1">
                  <a:solidFill>
                    <a:srgbClr val="000000"/>
                  </a:solidFill>
                </a:rPr>
                <a:t>Initial Consumption</a:t>
              </a:r>
            </a:p>
          </p:txBody>
        </p:sp>
        <p:sp>
          <p:nvSpPr>
            <p:cNvPr id="38927" name="Line 10"/>
            <p:cNvSpPr>
              <a:spLocks noChangeShapeType="1"/>
            </p:cNvSpPr>
            <p:nvPr/>
          </p:nvSpPr>
          <p:spPr bwMode="auto">
            <a:xfrm flipV="1">
              <a:off x="2870" y="1226"/>
              <a:ext cx="0" cy="252"/>
            </a:xfrm>
            <a:prstGeom prst="line">
              <a:avLst/>
            </a:prstGeom>
            <a:noFill/>
            <a:ln w="38100">
              <a:solidFill>
                <a:srgbClr val="FF6600"/>
              </a:solidFill>
              <a:round/>
              <a:headEnd/>
              <a:tailEnd type="triangle" w="med" len="med"/>
            </a:ln>
            <a:extLst>
              <a:ext uri="{909E8E84-426E-40DD-AFC4-6F175D3DCCD1}">
                <a14:hiddenFill xmlns:a14="http://schemas.microsoft.com/office/drawing/2010/main">
                  <a:noFill/>
                </a14:hiddenFill>
              </a:ext>
            </a:extLst>
          </p:spPr>
          <p:txBody>
            <a:bodyPr lIns="85259" tIns="42629" rIns="85259" bIns="42629">
              <a:spAutoFit/>
            </a:bodyPr>
            <a:lstStyle/>
            <a:p>
              <a:endParaRPr lang="en-US"/>
            </a:p>
          </p:txBody>
        </p:sp>
      </p:grpSp>
      <p:sp>
        <p:nvSpPr>
          <p:cNvPr id="56331" name="Text Box 11"/>
          <p:cNvSpPr txBox="1">
            <a:spLocks noChangeArrowheads="1"/>
          </p:cNvSpPr>
          <p:nvPr/>
        </p:nvSpPr>
        <p:spPr bwMode="auto">
          <a:xfrm>
            <a:off x="3549650" y="4559300"/>
            <a:ext cx="2098675" cy="1638300"/>
          </a:xfrm>
          <a:prstGeom prst="rect">
            <a:avLst/>
          </a:prstGeom>
          <a:solidFill>
            <a:srgbClr val="9FFFCF">
              <a:alpha val="50195"/>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85259" tIns="42629" rIns="85259" bIns="42629">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l"/>
            <a:r>
              <a:rPr lang="en-US" sz="1700" b="1">
                <a:solidFill>
                  <a:srgbClr val="003200"/>
                </a:solidFill>
              </a:rPr>
              <a:t>Product receipt</a:t>
            </a:r>
          </a:p>
          <a:p>
            <a:pPr algn="l"/>
            <a:r>
              <a:rPr lang="en-US" sz="1700" b="1">
                <a:solidFill>
                  <a:srgbClr val="003200"/>
                </a:solidFill>
              </a:rPr>
              <a:t>Initial use</a:t>
            </a:r>
          </a:p>
          <a:p>
            <a:pPr algn="l"/>
            <a:r>
              <a:rPr lang="en-US" sz="1700" b="1">
                <a:solidFill>
                  <a:srgbClr val="003200"/>
                </a:solidFill>
              </a:rPr>
              <a:t>Becoming proficient if appropriate</a:t>
            </a:r>
          </a:p>
          <a:p>
            <a:pPr algn="l"/>
            <a:r>
              <a:rPr lang="en-US" sz="1700" b="1">
                <a:solidFill>
                  <a:srgbClr val="003200"/>
                </a:solidFill>
              </a:rPr>
              <a:t>Obtaining help</a:t>
            </a:r>
          </a:p>
        </p:txBody>
      </p:sp>
      <p:sp>
        <p:nvSpPr>
          <p:cNvPr id="56332" name="Text Box 12"/>
          <p:cNvSpPr txBox="1">
            <a:spLocks noChangeArrowheads="1"/>
          </p:cNvSpPr>
          <p:nvPr/>
        </p:nvSpPr>
        <p:spPr bwMode="auto">
          <a:xfrm>
            <a:off x="5921375" y="4559300"/>
            <a:ext cx="2174875" cy="862013"/>
          </a:xfrm>
          <a:prstGeom prst="rect">
            <a:avLst/>
          </a:prstGeom>
          <a:solidFill>
            <a:srgbClr val="83E7FF">
              <a:alpha val="50195"/>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85259" tIns="42629" rIns="85259" bIns="42629">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l"/>
            <a:r>
              <a:rPr lang="en-US" sz="1700" b="1">
                <a:solidFill>
                  <a:srgbClr val="003200"/>
                </a:solidFill>
              </a:rPr>
              <a:t>Solving problems</a:t>
            </a:r>
          </a:p>
          <a:p>
            <a:pPr algn="l"/>
            <a:r>
              <a:rPr lang="en-US" sz="1700" b="1">
                <a:solidFill>
                  <a:srgbClr val="003200"/>
                </a:solidFill>
              </a:rPr>
              <a:t>Maintenance </a:t>
            </a:r>
          </a:p>
          <a:p>
            <a:pPr algn="l"/>
            <a:r>
              <a:rPr lang="en-US" sz="1700" b="1">
                <a:solidFill>
                  <a:srgbClr val="003200"/>
                </a:solidFill>
              </a:rPr>
              <a:t>Disposal</a:t>
            </a:r>
          </a:p>
        </p:txBody>
      </p:sp>
      <p:sp>
        <p:nvSpPr>
          <p:cNvPr id="38924" name="Rectangle 13"/>
          <p:cNvSpPr>
            <a:spLocks noGrp="1" noChangeArrowheads="1"/>
          </p:cNvSpPr>
          <p:nvPr>
            <p:ph type="title"/>
          </p:nvPr>
        </p:nvSpPr>
        <p:spPr/>
        <p:txBody>
          <a:bodyPr>
            <a:normAutofit/>
          </a:bodyPr>
          <a:lstStyle/>
          <a:p>
            <a:r>
              <a:rPr lang="en-US"/>
              <a:t>Consider Entire Consumption Life-Cycle</a:t>
            </a:r>
          </a:p>
        </p:txBody>
      </p:sp>
      <p:sp>
        <p:nvSpPr>
          <p:cNvPr id="38925" name="Rectangle 14"/>
          <p:cNvSpPr>
            <a:spLocks noGrp="1" noChangeArrowheads="1"/>
          </p:cNvSpPr>
          <p:nvPr>
            <p:ph type="body" idx="1"/>
          </p:nvPr>
        </p:nvSpPr>
        <p:spPr>
          <a:xfrm>
            <a:off x="304800" y="990600"/>
            <a:ext cx="8382000" cy="2105025"/>
          </a:xfrm>
        </p:spPr>
        <p:txBody>
          <a:bodyPr/>
          <a:lstStyle/>
          <a:p>
            <a:pPr>
              <a:lnSpc>
                <a:spcPct val="90000"/>
              </a:lnSpc>
              <a:buFontTx/>
              <a:buChar char="•"/>
            </a:pPr>
            <a:r>
              <a:rPr lang="en-US" sz="2400" dirty="0"/>
              <a:t>Be sure to learn about problems relating to the entire life cycle of ownership</a:t>
            </a:r>
          </a:p>
          <a:p>
            <a:pPr>
              <a:lnSpc>
                <a:spcPct val="90000"/>
              </a:lnSpc>
              <a:buFontTx/>
              <a:buChar char="•"/>
            </a:pPr>
            <a:endParaRPr lang="en-US" sz="2400" dirty="0"/>
          </a:p>
          <a:p>
            <a:pPr>
              <a:lnSpc>
                <a:spcPct val="90000"/>
              </a:lnSpc>
              <a:buFontTx/>
              <a:buChar char="•"/>
            </a:pPr>
            <a:r>
              <a:rPr lang="en-US" sz="2400" dirty="0"/>
              <a:t>Which of these areas are important for your product development project?</a:t>
            </a:r>
          </a:p>
        </p:txBody>
      </p:sp>
    </p:spTree>
    <p:extLst>
      <p:ext uri="{BB962C8B-B14F-4D97-AF65-F5344CB8AC3E}">
        <p14:creationId xmlns:p14="http://schemas.microsoft.com/office/powerpoint/2010/main" val="12299192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6331"/>
                                        </p:tgtEl>
                                        <p:attrNameLst>
                                          <p:attrName>style.visibility</p:attrName>
                                        </p:attrNameLst>
                                      </p:cBhvr>
                                      <p:to>
                                        <p:strVal val="visible"/>
                                      </p:to>
                                    </p:set>
                                    <p:animEffect transition="in" filter="wipe(left)">
                                      <p:cBhvr>
                                        <p:cTn id="12" dur="500"/>
                                        <p:tgtEl>
                                          <p:spTgt spid="5633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9" fill="hold" grpId="0" nodeType="clickEffect">
                                  <p:stCondLst>
                                    <p:cond delay="0"/>
                                  </p:stCondLst>
                                  <p:childTnLst>
                                    <p:set>
                                      <p:cBhvr>
                                        <p:cTn id="16" dur="1" fill="hold">
                                          <p:stCondLst>
                                            <p:cond delay="0"/>
                                          </p:stCondLst>
                                        </p:cTn>
                                        <p:tgtEl>
                                          <p:spTgt spid="56327"/>
                                        </p:tgtEl>
                                        <p:attrNameLst>
                                          <p:attrName>style.visibility</p:attrName>
                                        </p:attrNameLst>
                                      </p:cBhvr>
                                      <p:to>
                                        <p:strVal val="visible"/>
                                      </p:to>
                                    </p:set>
                                    <p:anim calcmode="lin" valueType="num">
                                      <p:cBhvr additive="base">
                                        <p:cTn id="17" dur="500" fill="hold"/>
                                        <p:tgtEl>
                                          <p:spTgt spid="56327"/>
                                        </p:tgtEl>
                                        <p:attrNameLst>
                                          <p:attrName>ppt_x</p:attrName>
                                        </p:attrNameLst>
                                      </p:cBhvr>
                                      <p:tavLst>
                                        <p:tav tm="0">
                                          <p:val>
                                            <p:strVal val="0-#ppt_w/2"/>
                                          </p:val>
                                        </p:tav>
                                        <p:tav tm="100000">
                                          <p:val>
                                            <p:strVal val="#ppt_x"/>
                                          </p:val>
                                        </p:tav>
                                      </p:tavLst>
                                    </p:anim>
                                    <p:anim calcmode="lin" valueType="num">
                                      <p:cBhvr additive="base">
                                        <p:cTn id="18" dur="500" fill="hold"/>
                                        <p:tgtEl>
                                          <p:spTgt spid="56327"/>
                                        </p:tgtEl>
                                        <p:attrNameLst>
                                          <p:attrName>ppt_y</p:attrName>
                                        </p:attrNameLst>
                                      </p:cBhvr>
                                      <p:tavLst>
                                        <p:tav tm="0">
                                          <p:val>
                                            <p:strVal val="0-#ppt_h/2"/>
                                          </p:val>
                                        </p:tav>
                                        <p:tav tm="100000">
                                          <p:val>
                                            <p:strVal val="#ppt_y"/>
                                          </p:val>
                                        </p:tav>
                                      </p:tavLst>
                                    </p:anim>
                                  </p:childTnLst>
                                </p:cTn>
                              </p:par>
                            </p:childTnLst>
                          </p:cTn>
                        </p:par>
                        <p:par>
                          <p:cTn id="19" fill="hold" nodeType="afterGroup">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56325"/>
                                        </p:tgtEl>
                                        <p:attrNameLst>
                                          <p:attrName>style.visibility</p:attrName>
                                        </p:attrNameLst>
                                      </p:cBhvr>
                                      <p:to>
                                        <p:strVal val="visible"/>
                                      </p:to>
                                    </p:set>
                                    <p:animEffect transition="in" filter="wipe(left)">
                                      <p:cBhvr>
                                        <p:cTn id="22" dur="500"/>
                                        <p:tgtEl>
                                          <p:spTgt spid="5632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3" fill="hold" grpId="0" nodeType="clickEffect">
                                  <p:stCondLst>
                                    <p:cond delay="0"/>
                                  </p:stCondLst>
                                  <p:childTnLst>
                                    <p:set>
                                      <p:cBhvr>
                                        <p:cTn id="26" dur="1" fill="hold">
                                          <p:stCondLst>
                                            <p:cond delay="0"/>
                                          </p:stCondLst>
                                        </p:cTn>
                                        <p:tgtEl>
                                          <p:spTgt spid="56326"/>
                                        </p:tgtEl>
                                        <p:attrNameLst>
                                          <p:attrName>style.visibility</p:attrName>
                                        </p:attrNameLst>
                                      </p:cBhvr>
                                      <p:to>
                                        <p:strVal val="visible"/>
                                      </p:to>
                                    </p:set>
                                    <p:anim calcmode="lin" valueType="num">
                                      <p:cBhvr additive="base">
                                        <p:cTn id="27" dur="500" fill="hold"/>
                                        <p:tgtEl>
                                          <p:spTgt spid="56326"/>
                                        </p:tgtEl>
                                        <p:attrNameLst>
                                          <p:attrName>ppt_x</p:attrName>
                                        </p:attrNameLst>
                                      </p:cBhvr>
                                      <p:tavLst>
                                        <p:tav tm="0">
                                          <p:val>
                                            <p:strVal val="1+#ppt_w/2"/>
                                          </p:val>
                                        </p:tav>
                                        <p:tav tm="100000">
                                          <p:val>
                                            <p:strVal val="#ppt_x"/>
                                          </p:val>
                                        </p:tav>
                                      </p:tavLst>
                                    </p:anim>
                                    <p:anim calcmode="lin" valueType="num">
                                      <p:cBhvr additive="base">
                                        <p:cTn id="28" dur="500" fill="hold"/>
                                        <p:tgtEl>
                                          <p:spTgt spid="56326"/>
                                        </p:tgtEl>
                                        <p:attrNameLst>
                                          <p:attrName>ppt_y</p:attrName>
                                        </p:attrNameLst>
                                      </p:cBhvr>
                                      <p:tavLst>
                                        <p:tav tm="0">
                                          <p:val>
                                            <p:strVal val="0-#ppt_h/2"/>
                                          </p:val>
                                        </p:tav>
                                        <p:tav tm="100000">
                                          <p:val>
                                            <p:strVal val="#ppt_y"/>
                                          </p:val>
                                        </p:tav>
                                      </p:tavLst>
                                    </p:anim>
                                  </p:childTnLst>
                                </p:cTn>
                              </p:par>
                            </p:childTnLst>
                          </p:cTn>
                        </p:par>
                        <p:par>
                          <p:cTn id="29" fill="hold" nodeType="afterGroup">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56332"/>
                                        </p:tgtEl>
                                        <p:attrNameLst>
                                          <p:attrName>style.visibility</p:attrName>
                                        </p:attrNameLst>
                                      </p:cBhvr>
                                      <p:to>
                                        <p:strVal val="visible"/>
                                      </p:to>
                                    </p:set>
                                    <p:animEffect transition="in" filter="wipe(left)">
                                      <p:cBhvr>
                                        <p:cTn id="32" dur="500"/>
                                        <p:tgtEl>
                                          <p:spTgt spid="563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autoUpdateAnimBg="0"/>
      <p:bldP spid="56326" grpId="0" autoUpdateAnimBg="0"/>
      <p:bldP spid="56327" grpId="0" autoUpdateAnimBg="0"/>
      <p:bldP spid="56331" grpId="0" animBg="1" autoUpdateAnimBg="0"/>
      <p:bldP spid="56332"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1040"/>
          <p:cNvSpPr>
            <a:spLocks noGrp="1" noChangeArrowheads="1"/>
          </p:cNvSpPr>
          <p:nvPr>
            <p:ph type="title"/>
          </p:nvPr>
        </p:nvSpPr>
        <p:spPr>
          <a:xfrm>
            <a:off x="152400" y="228600"/>
            <a:ext cx="6864350" cy="381000"/>
          </a:xfrm>
        </p:spPr>
        <p:txBody>
          <a:bodyPr>
            <a:normAutofit fontScale="90000"/>
          </a:bodyPr>
          <a:lstStyle/>
          <a:p>
            <a:r>
              <a:rPr lang="en-US" dirty="0"/>
              <a:t>Exercise: Case Study Research Gaps </a:t>
            </a:r>
          </a:p>
        </p:txBody>
      </p:sp>
      <p:graphicFrame>
        <p:nvGraphicFramePr>
          <p:cNvPr id="223271" name="Group 1063"/>
          <p:cNvGraphicFramePr>
            <a:graphicFrameLocks noGrp="1"/>
          </p:cNvGraphicFramePr>
          <p:nvPr>
            <p:ph sz="half" idx="2"/>
            <p:extLst>
              <p:ext uri="{D42A27DB-BD31-4B8C-83A1-F6EECF244321}">
                <p14:modId xmlns:p14="http://schemas.microsoft.com/office/powerpoint/2010/main" val="3597406207"/>
              </p:ext>
            </p:extLst>
          </p:nvPr>
        </p:nvGraphicFramePr>
        <p:xfrm>
          <a:off x="381000" y="1227138"/>
          <a:ext cx="8229600" cy="4360023"/>
        </p:xfrm>
        <a:graphic>
          <a:graphicData uri="http://schemas.openxmlformats.org/drawingml/2006/table">
            <a:tbl>
              <a:tblPr/>
              <a:tblGrid>
                <a:gridCol w="1495425">
                  <a:extLst>
                    <a:ext uri="{9D8B030D-6E8A-4147-A177-3AD203B41FA5}">
                      <a16:colId xmlns:a16="http://schemas.microsoft.com/office/drawing/2014/main" val="20000"/>
                    </a:ext>
                  </a:extLst>
                </a:gridCol>
                <a:gridCol w="6734175">
                  <a:extLst>
                    <a:ext uri="{9D8B030D-6E8A-4147-A177-3AD203B41FA5}">
                      <a16:colId xmlns:a16="http://schemas.microsoft.com/office/drawing/2014/main" val="20001"/>
                    </a:ext>
                  </a:extLst>
                </a:gridCol>
              </a:tblGrid>
              <a:tr h="69502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dirty="0">
                          <a:ln>
                            <a:noFill/>
                          </a:ln>
                          <a:solidFill>
                            <a:schemeClr val="bg1"/>
                          </a:solidFill>
                          <a:effectLst/>
                          <a:latin typeface="Arial" charset="0"/>
                        </a:rPr>
                        <a:t>Objective</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rPr>
                        <a:t>Identify Current Knowledge Gaps; Plan Research to Close</a:t>
                      </a: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971889">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a:ln>
                            <a:noFill/>
                          </a:ln>
                          <a:solidFill>
                            <a:schemeClr val="bg1"/>
                          </a:solidFill>
                          <a:effectLst/>
                          <a:latin typeface="Arial" charset="0"/>
                        </a:rPr>
                        <a:t>Instructions</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Choose a Case Study (Camp Seat, Helping App – see next slide)</a:t>
                      </a:r>
                    </a:p>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endParaRPr kumimoji="0" lang="en-US" sz="1800" b="1" i="0" u="none" strike="noStrike" cap="none" normalizeH="0" baseline="0" dirty="0">
                        <a:ln>
                          <a:noFill/>
                        </a:ln>
                        <a:solidFill>
                          <a:schemeClr val="tx1"/>
                        </a:solidFill>
                        <a:effectLst/>
                        <a:latin typeface="Arial" charset="0"/>
                      </a:endParaRPr>
                    </a:p>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Identify What You Think You Already Know About the User’s Needs</a:t>
                      </a:r>
                    </a:p>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endParaRPr kumimoji="0" lang="en-US" sz="1800" b="1" i="0" u="none" strike="noStrike" cap="none" normalizeH="0" baseline="0" dirty="0">
                        <a:ln>
                          <a:noFill/>
                        </a:ln>
                        <a:solidFill>
                          <a:schemeClr val="tx1"/>
                        </a:solidFill>
                        <a:effectLst/>
                        <a:latin typeface="Arial" charset="0"/>
                      </a:endParaRPr>
                    </a:p>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Generate a List of Questions/Issues You’d Like to Have Clarified Via the VOC Effort</a:t>
                      </a:r>
                    </a:p>
                    <a:p>
                      <a:pPr marL="282575" marR="0" lvl="0" indent="-282575" algn="l" defTabSz="914400" rtl="0" eaLnBrk="0" fontAlgn="base" latinLnBrk="0" hangingPunct="0">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tx1"/>
                        </a:solidFill>
                        <a:effectLst/>
                        <a:latin typeface="Arial" charset="0"/>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035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a:ln>
                            <a:noFill/>
                          </a:ln>
                          <a:solidFill>
                            <a:schemeClr val="bg1"/>
                          </a:solidFill>
                          <a:effectLst/>
                          <a:latin typeface="Arial" charset="0"/>
                        </a:rPr>
                        <a:t>Time</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AU" sz="1800" b="1" i="0" u="none" strike="noStrike" cap="none" normalizeH="0" baseline="0">
                          <a:ln>
                            <a:noFill/>
                          </a:ln>
                          <a:solidFill>
                            <a:schemeClr val="tx1"/>
                          </a:solidFill>
                          <a:effectLst/>
                          <a:latin typeface="Arial" charset="0"/>
                        </a:rPr>
                        <a:t>20 minutes</a:t>
                      </a:r>
                      <a:endParaRPr kumimoji="0" lang="en-US" sz="1800" b="1" i="0" u="none" strike="noStrike" cap="none" normalizeH="0" baseline="0">
                        <a:ln>
                          <a:noFill/>
                        </a:ln>
                        <a:solidFill>
                          <a:schemeClr val="tx1"/>
                        </a:solidFill>
                        <a:effectLst/>
                        <a:latin typeface="Arial" charset="0"/>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2575998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defRPr/>
            </a:pPr>
            <a:r>
              <a:rPr lang="en-US" dirty="0"/>
              <a:t>QFD Case Study Choices</a:t>
            </a:r>
          </a:p>
        </p:txBody>
      </p:sp>
      <p:sp>
        <p:nvSpPr>
          <p:cNvPr id="2" name="Content Placeholder 1"/>
          <p:cNvSpPr>
            <a:spLocks noGrp="1"/>
          </p:cNvSpPr>
          <p:nvPr>
            <p:ph idx="1"/>
          </p:nvPr>
        </p:nvSpPr>
        <p:spPr>
          <a:xfrm>
            <a:off x="346075" y="1076324"/>
            <a:ext cx="6207125" cy="5542751"/>
          </a:xfrm>
        </p:spPr>
        <p:txBody>
          <a:bodyPr/>
          <a:lstStyle/>
          <a:p>
            <a:pPr marL="230188" indent="-230188"/>
            <a:r>
              <a:rPr lang="en-US" b="1" dirty="0"/>
              <a:t>Case 1 </a:t>
            </a:r>
            <a:r>
              <a:rPr lang="en-US" dirty="0"/>
              <a:t>– You are a manufacturer of camping equipment.  You have a current camp seat on the market but it’s not selling well.  You want to develop the requirements for a new seat.</a:t>
            </a:r>
          </a:p>
          <a:p>
            <a:pPr marL="230188" indent="-230188"/>
            <a:endParaRPr lang="en-US" dirty="0"/>
          </a:p>
          <a:p>
            <a:pPr marL="230188" indent="-230188"/>
            <a:endParaRPr lang="en-US" dirty="0"/>
          </a:p>
          <a:p>
            <a:pPr marL="230188" indent="-230188"/>
            <a:endParaRPr lang="en-US" dirty="0"/>
          </a:p>
          <a:p>
            <a:pPr marL="230188" indent="-230188"/>
            <a:endParaRPr lang="en-US" dirty="0"/>
          </a:p>
          <a:p>
            <a:pPr marL="230188" indent="-230188"/>
            <a:r>
              <a:rPr lang="en-US" b="1" dirty="0"/>
              <a:t>Case 2 </a:t>
            </a:r>
            <a:r>
              <a:rPr lang="en-US" dirty="0"/>
              <a:t>– You have an idea for a new Smartphone app.  The app will connect people who want to help with elderly or poor people who need help (food, clothing, temporary shelter, simple tasks).  You want to develop the requirements for this “helping” app.</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16023" b="12934"/>
          <a:stretch/>
        </p:blipFill>
        <p:spPr>
          <a:xfrm>
            <a:off x="6705600" y="1068458"/>
            <a:ext cx="1857374" cy="19812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9400" y="3505200"/>
            <a:ext cx="2133600" cy="2480930"/>
          </a:xfrm>
          <a:prstGeom prst="rect">
            <a:avLst/>
          </a:prstGeom>
        </p:spPr>
      </p:pic>
    </p:spTree>
    <p:extLst>
      <p:ext uri="{BB962C8B-B14F-4D97-AF65-F5344CB8AC3E}">
        <p14:creationId xmlns:p14="http://schemas.microsoft.com/office/powerpoint/2010/main" val="32269147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Why QFD?</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33768201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2"/>
          <p:cNvSpPr>
            <a:spLocks noChangeArrowheads="1"/>
          </p:cNvSpPr>
          <p:nvPr/>
        </p:nvSpPr>
        <p:spPr bwMode="auto">
          <a:xfrm>
            <a:off x="0" y="914400"/>
            <a:ext cx="8759825" cy="277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US">
              <a:latin typeface="+mn-lt"/>
            </a:endParaRPr>
          </a:p>
        </p:txBody>
      </p:sp>
      <p:sp>
        <p:nvSpPr>
          <p:cNvPr id="41988" name="Rectangle 3"/>
          <p:cNvSpPr>
            <a:spLocks noGrp="1" noChangeArrowheads="1"/>
          </p:cNvSpPr>
          <p:nvPr>
            <p:ph type="body" idx="4294967295"/>
          </p:nvPr>
        </p:nvSpPr>
        <p:spPr>
          <a:xfrm>
            <a:off x="5848350" y="1359716"/>
            <a:ext cx="2895600" cy="1139781"/>
          </a:xfrm>
          <a:solidFill>
            <a:srgbClr val="FFFFFF"/>
          </a:solidFill>
          <a:ln w="25400" cap="flat">
            <a:solidFill>
              <a:srgbClr val="9999FF"/>
            </a:solidFill>
            <a:miter lim="800000"/>
            <a:headEnd/>
            <a:tailEnd/>
          </a:ln>
        </p:spPr>
        <p:txBody>
          <a:bodyPr lIns="88891" tIns="88891" rIns="18288" bIns="88891" anchor="ctr">
            <a:spAutoFit/>
          </a:bodyPr>
          <a:lstStyle/>
          <a:p>
            <a:pPr marL="112713" indent="-112713" defTabSz="746125"/>
            <a:r>
              <a:rPr lang="en-US" sz="1200" dirty="0"/>
              <a:t>Objective:</a:t>
            </a:r>
            <a:br>
              <a:rPr lang="en-US" sz="1200" dirty="0"/>
            </a:br>
            <a:r>
              <a:rPr lang="en-US" sz="1200" b="0" i="1" dirty="0"/>
              <a:t>Empathize with the user/ Confirm activities (e.g. # papers pinned)</a:t>
            </a:r>
            <a:endParaRPr lang="en-US" sz="1200" b="0" dirty="0"/>
          </a:p>
          <a:p>
            <a:pPr marL="112713" indent="-112713" defTabSz="746125"/>
            <a:r>
              <a:rPr lang="en-US" sz="1200" dirty="0"/>
              <a:t>Means:</a:t>
            </a:r>
            <a:br>
              <a:rPr lang="en-US" sz="1200" dirty="0"/>
            </a:br>
            <a:r>
              <a:rPr lang="en-US" sz="1200" b="0" i="1" dirty="0"/>
              <a:t>On-site 1 on 1 interviews with the user</a:t>
            </a:r>
          </a:p>
        </p:txBody>
      </p:sp>
      <p:sp>
        <p:nvSpPr>
          <p:cNvPr id="59396" name="Rectangle 4"/>
          <p:cNvSpPr>
            <a:spLocks noChangeArrowheads="1"/>
          </p:cNvSpPr>
          <p:nvPr/>
        </p:nvSpPr>
        <p:spPr bwMode="auto">
          <a:xfrm>
            <a:off x="838200" y="4986338"/>
            <a:ext cx="2079625" cy="679450"/>
          </a:xfrm>
          <a:prstGeom prst="rect">
            <a:avLst/>
          </a:prstGeom>
          <a:solidFill>
            <a:srgbClr val="FFFF99"/>
          </a:solidFill>
          <a:ln w="28575">
            <a:solidFill>
              <a:srgbClr val="660033"/>
            </a:solidFill>
            <a:miter lim="800000"/>
            <a:headEnd/>
            <a:tailEnd/>
          </a:ln>
          <a:effectLst>
            <a:outerShdw dist="107763" dir="2700000" algn="ctr" rotWithShape="0">
              <a:srgbClr val="927A78"/>
            </a:outerShdw>
          </a:effectLst>
        </p:spPr>
        <p:txBody>
          <a:bodyPr lIns="92023" tIns="91440" rIns="92023" bIns="91440" anchor="ctr">
            <a:spAutoFit/>
          </a:bodyPr>
          <a:lstStyle/>
          <a:p>
            <a:pPr defTabSz="849313">
              <a:lnSpc>
                <a:spcPct val="90000"/>
              </a:lnSpc>
              <a:defRPr/>
            </a:pPr>
            <a:r>
              <a:rPr lang="en-US" sz="1700" b="1">
                <a:latin typeface="+mn-lt"/>
              </a:rPr>
              <a:t>Quantitative </a:t>
            </a:r>
          </a:p>
          <a:p>
            <a:pPr defTabSz="849313">
              <a:lnSpc>
                <a:spcPct val="90000"/>
              </a:lnSpc>
              <a:defRPr/>
            </a:pPr>
            <a:r>
              <a:rPr lang="en-US" sz="1700" b="1">
                <a:latin typeface="+mn-lt"/>
              </a:rPr>
              <a:t>Market Research</a:t>
            </a:r>
          </a:p>
        </p:txBody>
      </p:sp>
      <p:sp>
        <p:nvSpPr>
          <p:cNvPr id="59397" name="Rectangle 5"/>
          <p:cNvSpPr>
            <a:spLocks noChangeArrowheads="1"/>
          </p:cNvSpPr>
          <p:nvPr/>
        </p:nvSpPr>
        <p:spPr bwMode="auto">
          <a:xfrm>
            <a:off x="762000" y="3127375"/>
            <a:ext cx="2295525" cy="679450"/>
          </a:xfrm>
          <a:prstGeom prst="rect">
            <a:avLst/>
          </a:prstGeom>
          <a:solidFill>
            <a:srgbClr val="FFFF99"/>
          </a:solidFill>
          <a:ln w="28575">
            <a:solidFill>
              <a:srgbClr val="660033"/>
            </a:solidFill>
            <a:miter lim="800000"/>
            <a:headEnd/>
            <a:tailEnd/>
          </a:ln>
          <a:effectLst>
            <a:outerShdw dist="107763" dir="2700000" algn="ctr" rotWithShape="0">
              <a:srgbClr val="927A78"/>
            </a:outerShdw>
          </a:effectLst>
        </p:spPr>
        <p:txBody>
          <a:bodyPr lIns="92023" tIns="91440" rIns="92023" bIns="91440" anchor="ctr">
            <a:spAutoFit/>
          </a:bodyPr>
          <a:lstStyle/>
          <a:p>
            <a:pPr defTabSz="849313">
              <a:lnSpc>
                <a:spcPct val="90000"/>
              </a:lnSpc>
              <a:defRPr/>
            </a:pPr>
            <a:r>
              <a:rPr lang="en-US" sz="1700" b="1">
                <a:latin typeface="+mn-lt"/>
              </a:rPr>
              <a:t>Formal Qualitative</a:t>
            </a:r>
          </a:p>
          <a:p>
            <a:pPr defTabSz="849313">
              <a:lnSpc>
                <a:spcPct val="90000"/>
              </a:lnSpc>
              <a:defRPr/>
            </a:pPr>
            <a:r>
              <a:rPr lang="en-US" sz="1700" b="1">
                <a:latin typeface="+mn-lt"/>
              </a:rPr>
              <a:t>Market Research</a:t>
            </a:r>
          </a:p>
        </p:txBody>
      </p:sp>
      <p:sp>
        <p:nvSpPr>
          <p:cNvPr id="41991" name="Rectangle 6"/>
          <p:cNvSpPr>
            <a:spLocks noChangeArrowheads="1"/>
          </p:cNvSpPr>
          <p:nvPr/>
        </p:nvSpPr>
        <p:spPr bwMode="auto">
          <a:xfrm>
            <a:off x="3271838" y="4913313"/>
            <a:ext cx="2176462" cy="83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2023" tIns="47597" rIns="92023" bIns="47597">
            <a:spAutoFit/>
          </a:bodyPr>
          <a:lstStyle/>
          <a:p>
            <a:pPr marL="176213" indent="-176213" algn="l" defTabSz="849313">
              <a:spcBef>
                <a:spcPct val="10000"/>
              </a:spcBef>
              <a:buFontTx/>
              <a:buChar char="•"/>
            </a:pPr>
            <a:r>
              <a:rPr lang="en-US" sz="1500" b="1">
                <a:solidFill>
                  <a:srgbClr val="4D4D4D"/>
                </a:solidFill>
                <a:latin typeface="+mn-lt"/>
              </a:rPr>
              <a:t>Telephone Calls</a:t>
            </a:r>
          </a:p>
          <a:p>
            <a:pPr marL="176213" indent="-176213" algn="l" defTabSz="849313">
              <a:spcBef>
                <a:spcPct val="10000"/>
              </a:spcBef>
              <a:buFontTx/>
              <a:buChar char="•"/>
            </a:pPr>
            <a:r>
              <a:rPr lang="en-US" sz="1500" b="1">
                <a:solidFill>
                  <a:srgbClr val="4D4D4D"/>
                </a:solidFill>
                <a:latin typeface="+mn-lt"/>
              </a:rPr>
              <a:t>Mail Surveys</a:t>
            </a:r>
          </a:p>
          <a:p>
            <a:pPr marL="176213" indent="-176213" algn="l" defTabSz="849313">
              <a:spcBef>
                <a:spcPct val="10000"/>
              </a:spcBef>
              <a:buFontTx/>
              <a:buChar char="•"/>
            </a:pPr>
            <a:r>
              <a:rPr lang="en-US" sz="1500" b="1">
                <a:solidFill>
                  <a:srgbClr val="4D4D4D"/>
                </a:solidFill>
                <a:latin typeface="+mn-lt"/>
              </a:rPr>
              <a:t>Internet Surveys</a:t>
            </a:r>
          </a:p>
        </p:txBody>
      </p:sp>
      <p:sp>
        <p:nvSpPr>
          <p:cNvPr id="41992" name="Rectangle 7"/>
          <p:cNvSpPr>
            <a:spLocks noChangeArrowheads="1"/>
          </p:cNvSpPr>
          <p:nvPr/>
        </p:nvSpPr>
        <p:spPr bwMode="auto">
          <a:xfrm>
            <a:off x="3271838" y="3054350"/>
            <a:ext cx="2901950" cy="83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2023" tIns="47597" rIns="92023" bIns="47597">
            <a:spAutoFit/>
          </a:bodyPr>
          <a:lstStyle/>
          <a:p>
            <a:pPr marL="176213" indent="-176213" algn="l" defTabSz="849313">
              <a:spcBef>
                <a:spcPct val="10000"/>
              </a:spcBef>
              <a:buFontTx/>
              <a:buChar char="•"/>
            </a:pPr>
            <a:r>
              <a:rPr lang="en-US" sz="1500" b="1">
                <a:solidFill>
                  <a:srgbClr val="4D4D4D"/>
                </a:solidFill>
                <a:latin typeface="+mn-lt"/>
              </a:rPr>
              <a:t>In-depth Interviews</a:t>
            </a:r>
          </a:p>
          <a:p>
            <a:pPr marL="176213" indent="-176213" algn="l" defTabSz="849313">
              <a:spcBef>
                <a:spcPct val="10000"/>
              </a:spcBef>
              <a:buFontTx/>
              <a:buChar char="•"/>
            </a:pPr>
            <a:r>
              <a:rPr lang="en-US" sz="1500" b="1">
                <a:solidFill>
                  <a:srgbClr val="4D4D4D"/>
                </a:solidFill>
                <a:latin typeface="+mn-lt"/>
              </a:rPr>
              <a:t>Focus Groups</a:t>
            </a:r>
          </a:p>
          <a:p>
            <a:pPr marL="176213" indent="-176213" algn="l" defTabSz="849313">
              <a:spcBef>
                <a:spcPct val="10000"/>
              </a:spcBef>
              <a:buFontTx/>
              <a:buChar char="•"/>
            </a:pPr>
            <a:r>
              <a:rPr lang="en-US" sz="1500" b="1">
                <a:solidFill>
                  <a:srgbClr val="4D4D4D"/>
                </a:solidFill>
                <a:latin typeface="+mn-lt"/>
              </a:rPr>
              <a:t>Customer Panels</a:t>
            </a:r>
          </a:p>
        </p:txBody>
      </p:sp>
      <p:sp>
        <p:nvSpPr>
          <p:cNvPr id="41993" name="Rectangle 8"/>
          <p:cNvSpPr>
            <a:spLocks noChangeArrowheads="1"/>
          </p:cNvSpPr>
          <p:nvPr/>
        </p:nvSpPr>
        <p:spPr bwMode="auto">
          <a:xfrm>
            <a:off x="3292475" y="1371600"/>
            <a:ext cx="2879725"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2023" tIns="47597" rIns="92023" bIns="47597">
            <a:spAutoFit/>
          </a:bodyPr>
          <a:lstStyle/>
          <a:p>
            <a:pPr marL="176213" indent="-176213" algn="l" defTabSz="849313">
              <a:lnSpc>
                <a:spcPct val="95000"/>
              </a:lnSpc>
              <a:spcBef>
                <a:spcPct val="50000"/>
              </a:spcBef>
              <a:buFontTx/>
              <a:buChar char="•"/>
            </a:pPr>
            <a:r>
              <a:rPr lang="en-US" sz="1500" b="1" dirty="0">
                <a:latin typeface="+mn-lt"/>
              </a:rPr>
              <a:t>Customer Interviews</a:t>
            </a:r>
          </a:p>
          <a:p>
            <a:pPr marL="176213" indent="-176213" algn="l" defTabSz="849313">
              <a:lnSpc>
                <a:spcPct val="95000"/>
              </a:lnSpc>
              <a:spcBef>
                <a:spcPct val="50000"/>
              </a:spcBef>
              <a:buFontTx/>
              <a:buChar char="•"/>
            </a:pPr>
            <a:r>
              <a:rPr lang="en-US" sz="1500" b="1" dirty="0">
                <a:latin typeface="+mn-lt"/>
              </a:rPr>
              <a:t>Observational Research</a:t>
            </a:r>
          </a:p>
          <a:p>
            <a:pPr marL="176213" indent="-176213" algn="l" defTabSz="849313">
              <a:lnSpc>
                <a:spcPct val="95000"/>
              </a:lnSpc>
              <a:spcBef>
                <a:spcPct val="50000"/>
              </a:spcBef>
              <a:buFontTx/>
              <a:buChar char="•"/>
            </a:pPr>
            <a:r>
              <a:rPr lang="en-US" sz="1500" b="1" dirty="0">
                <a:latin typeface="+mn-lt"/>
              </a:rPr>
              <a:t>Office Tours</a:t>
            </a:r>
          </a:p>
        </p:txBody>
      </p:sp>
      <p:sp>
        <p:nvSpPr>
          <p:cNvPr id="41994" name="Line 9"/>
          <p:cNvSpPr>
            <a:spLocks noChangeShapeType="1"/>
          </p:cNvSpPr>
          <p:nvPr/>
        </p:nvSpPr>
        <p:spPr bwMode="auto">
          <a:xfrm rot="-5400000">
            <a:off x="-2083594" y="3679032"/>
            <a:ext cx="5076825" cy="4762"/>
          </a:xfrm>
          <a:prstGeom prst="line">
            <a:avLst/>
          </a:prstGeom>
          <a:noFill/>
          <a:ln w="76200">
            <a:solidFill>
              <a:srgbClr val="676767"/>
            </a:solidFill>
            <a:round/>
            <a:headEnd/>
            <a:tailEnd/>
          </a:ln>
          <a:extLst>
            <a:ext uri="{909E8E84-426E-40DD-AFC4-6F175D3DCCD1}">
              <a14:hiddenFill xmlns:a14="http://schemas.microsoft.com/office/drawing/2010/main">
                <a:noFill/>
              </a14:hiddenFill>
            </a:ext>
          </a:extLst>
        </p:spPr>
        <p:txBody>
          <a:bodyPr lIns="92023" tIns="47597" rIns="92023" bIns="47597">
            <a:spAutoFit/>
          </a:bodyPr>
          <a:lstStyle/>
          <a:p>
            <a:endParaRPr lang="en-US">
              <a:latin typeface="+mn-lt"/>
            </a:endParaRPr>
          </a:p>
        </p:txBody>
      </p:sp>
      <p:sp>
        <p:nvSpPr>
          <p:cNvPr id="41995" name="Line 10"/>
          <p:cNvSpPr>
            <a:spLocks noChangeShapeType="1"/>
          </p:cNvSpPr>
          <p:nvPr/>
        </p:nvSpPr>
        <p:spPr bwMode="auto">
          <a:xfrm rot="-5400000">
            <a:off x="452438" y="1687513"/>
            <a:ext cx="0" cy="342900"/>
          </a:xfrm>
          <a:prstGeom prst="line">
            <a:avLst/>
          </a:prstGeom>
          <a:noFill/>
          <a:ln w="76200">
            <a:solidFill>
              <a:schemeClr val="accent2"/>
            </a:solidFill>
            <a:round/>
            <a:headEnd/>
            <a:tailEnd/>
          </a:ln>
          <a:extLst>
            <a:ext uri="{909E8E84-426E-40DD-AFC4-6F175D3DCCD1}">
              <a14:hiddenFill xmlns:a14="http://schemas.microsoft.com/office/drawing/2010/main">
                <a:noFill/>
              </a14:hiddenFill>
            </a:ext>
          </a:extLst>
        </p:spPr>
        <p:txBody>
          <a:bodyPr lIns="92023" tIns="47597" rIns="92023" bIns="47597">
            <a:spAutoFit/>
          </a:bodyPr>
          <a:lstStyle/>
          <a:p>
            <a:endParaRPr lang="en-US">
              <a:latin typeface="+mn-lt"/>
            </a:endParaRPr>
          </a:p>
        </p:txBody>
      </p:sp>
      <p:sp>
        <p:nvSpPr>
          <p:cNvPr id="41996" name="Line 11"/>
          <p:cNvSpPr>
            <a:spLocks noChangeShapeType="1"/>
          </p:cNvSpPr>
          <p:nvPr/>
        </p:nvSpPr>
        <p:spPr bwMode="auto">
          <a:xfrm rot="-5400000">
            <a:off x="452438" y="3295650"/>
            <a:ext cx="0" cy="34290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lIns="92023" tIns="47597" rIns="92023" bIns="47597">
            <a:spAutoFit/>
          </a:bodyPr>
          <a:lstStyle/>
          <a:p>
            <a:endParaRPr lang="en-US">
              <a:latin typeface="+mn-lt"/>
            </a:endParaRPr>
          </a:p>
        </p:txBody>
      </p:sp>
      <p:sp>
        <p:nvSpPr>
          <p:cNvPr id="41997" name="Line 12"/>
          <p:cNvSpPr>
            <a:spLocks noChangeShapeType="1"/>
          </p:cNvSpPr>
          <p:nvPr/>
        </p:nvSpPr>
        <p:spPr bwMode="auto">
          <a:xfrm rot="-5400000">
            <a:off x="452438" y="5154613"/>
            <a:ext cx="0" cy="34290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lIns="92023" tIns="47597" rIns="92023" bIns="47597">
            <a:spAutoFit/>
          </a:bodyPr>
          <a:lstStyle/>
          <a:p>
            <a:endParaRPr lang="en-US">
              <a:latin typeface="+mn-lt"/>
            </a:endParaRPr>
          </a:p>
        </p:txBody>
      </p:sp>
      <p:sp>
        <p:nvSpPr>
          <p:cNvPr id="41998" name="Rectangle 13"/>
          <p:cNvSpPr>
            <a:spLocks noGrp="1" noChangeArrowheads="1"/>
          </p:cNvSpPr>
          <p:nvPr>
            <p:ph type="title"/>
          </p:nvPr>
        </p:nvSpPr>
        <p:spPr>
          <a:xfrm>
            <a:off x="76200" y="115094"/>
            <a:ext cx="6858000" cy="533400"/>
          </a:xfrm>
        </p:spPr>
        <p:txBody>
          <a:bodyPr>
            <a:normAutofit/>
          </a:bodyPr>
          <a:lstStyle/>
          <a:p>
            <a:r>
              <a:rPr lang="en-US" dirty="0">
                <a:latin typeface="+mn-lt"/>
              </a:rPr>
              <a:t>What Types of User Input?</a:t>
            </a:r>
          </a:p>
        </p:txBody>
      </p:sp>
      <p:sp>
        <p:nvSpPr>
          <p:cNvPr id="59406" name="Rectangle 14"/>
          <p:cNvSpPr>
            <a:spLocks noChangeArrowheads="1"/>
          </p:cNvSpPr>
          <p:nvPr/>
        </p:nvSpPr>
        <p:spPr bwMode="auto">
          <a:xfrm>
            <a:off x="762000" y="1531974"/>
            <a:ext cx="2295525" cy="655564"/>
          </a:xfrm>
          <a:prstGeom prst="rect">
            <a:avLst/>
          </a:prstGeom>
          <a:solidFill>
            <a:srgbClr val="FFFF99"/>
          </a:solidFill>
          <a:ln w="28575">
            <a:solidFill>
              <a:srgbClr val="660033"/>
            </a:solidFill>
            <a:miter lim="800000"/>
            <a:headEnd/>
            <a:tailEnd/>
          </a:ln>
          <a:effectLst>
            <a:outerShdw dist="107763" dir="2700000" algn="ctr" rotWithShape="0">
              <a:srgbClr val="927A78"/>
            </a:outerShdw>
          </a:effectLst>
        </p:spPr>
        <p:txBody>
          <a:bodyPr lIns="92023" tIns="91440" rIns="92023" bIns="91440" anchor="ctr">
            <a:spAutoFit/>
          </a:bodyPr>
          <a:lstStyle/>
          <a:p>
            <a:pPr defTabSz="849313">
              <a:lnSpc>
                <a:spcPct val="90000"/>
              </a:lnSpc>
              <a:defRPr/>
            </a:pPr>
            <a:r>
              <a:rPr lang="en-US" sz="1700" b="1" dirty="0">
                <a:latin typeface="+mn-lt"/>
              </a:rPr>
              <a:t>With the User in Their Environment</a:t>
            </a:r>
          </a:p>
        </p:txBody>
      </p:sp>
      <p:sp>
        <p:nvSpPr>
          <p:cNvPr id="42000" name="Rectangle 15"/>
          <p:cNvSpPr>
            <a:spLocks noChangeArrowheads="1"/>
          </p:cNvSpPr>
          <p:nvPr/>
        </p:nvSpPr>
        <p:spPr bwMode="auto">
          <a:xfrm>
            <a:off x="5848350" y="2801938"/>
            <a:ext cx="2914650" cy="1700212"/>
          </a:xfrm>
          <a:prstGeom prst="rect">
            <a:avLst/>
          </a:prstGeom>
          <a:solidFill>
            <a:srgbClr val="FFFFFF"/>
          </a:solidFill>
          <a:ln w="25400">
            <a:solidFill>
              <a:srgbClr val="9999FF"/>
            </a:solidFill>
            <a:miter lim="800000"/>
            <a:headEnd/>
            <a:tailEnd/>
          </a:ln>
        </p:spPr>
        <p:txBody>
          <a:bodyPr lIns="88891" tIns="88891" rIns="18288" bIns="88891" anchor="ctr">
            <a:spAutoFit/>
          </a:bodyPr>
          <a:lstStyle/>
          <a:p>
            <a:pPr marL="112713" indent="-112713" algn="l" defTabSz="746125">
              <a:spcBef>
                <a:spcPct val="20000"/>
              </a:spcBef>
              <a:buClr>
                <a:srgbClr val="FF0000"/>
              </a:buClr>
              <a:buSzPct val="80000"/>
              <a:buFont typeface="Monotype Sorts" pitchFamily="2" charset="2"/>
              <a:buNone/>
            </a:pPr>
            <a:r>
              <a:rPr lang="en-US" sz="1200" b="1">
                <a:latin typeface="+mn-lt"/>
              </a:rPr>
              <a:t>Objective:</a:t>
            </a:r>
            <a:br>
              <a:rPr lang="en-US" sz="1200" b="1">
                <a:latin typeface="+mn-lt"/>
              </a:rPr>
            </a:br>
            <a:r>
              <a:rPr lang="en-US" sz="1200" i="1">
                <a:latin typeface="+mn-lt"/>
              </a:rPr>
              <a:t>Objective, unbiased questioning by a trained moderator, providing video capture of info. </a:t>
            </a:r>
            <a:endParaRPr lang="en-US" sz="1200">
              <a:latin typeface="+mn-lt"/>
            </a:endParaRPr>
          </a:p>
          <a:p>
            <a:pPr marL="112713" indent="-112713" algn="l" defTabSz="746125">
              <a:spcBef>
                <a:spcPct val="20000"/>
              </a:spcBef>
              <a:buClr>
                <a:srgbClr val="FF0000"/>
              </a:buClr>
              <a:buSzPct val="80000"/>
              <a:buFont typeface="Monotype Sorts" pitchFamily="2" charset="2"/>
              <a:buNone/>
            </a:pPr>
            <a:r>
              <a:rPr lang="en-US" sz="1200" b="1">
                <a:latin typeface="+mn-lt"/>
              </a:rPr>
              <a:t>Means:</a:t>
            </a:r>
            <a:br>
              <a:rPr lang="en-US" sz="1200" b="1">
                <a:latin typeface="+mn-lt"/>
              </a:rPr>
            </a:br>
            <a:r>
              <a:rPr lang="en-US" sz="1200" i="1">
                <a:latin typeface="+mn-lt"/>
              </a:rPr>
              <a:t>Sponsor of research not disclosed.  Recruited to a qualitative research facility.</a:t>
            </a:r>
          </a:p>
        </p:txBody>
      </p:sp>
      <p:sp>
        <p:nvSpPr>
          <p:cNvPr id="42001" name="Rectangle 16"/>
          <p:cNvSpPr>
            <a:spLocks noChangeArrowheads="1"/>
          </p:cNvSpPr>
          <p:nvPr/>
        </p:nvSpPr>
        <p:spPr bwMode="auto">
          <a:xfrm>
            <a:off x="5848350" y="4797425"/>
            <a:ext cx="2895600" cy="1517650"/>
          </a:xfrm>
          <a:prstGeom prst="rect">
            <a:avLst/>
          </a:prstGeom>
          <a:solidFill>
            <a:srgbClr val="FFFFFF"/>
          </a:solidFill>
          <a:ln w="25400">
            <a:solidFill>
              <a:srgbClr val="9999FF"/>
            </a:solidFill>
            <a:miter lim="800000"/>
            <a:headEnd/>
            <a:tailEnd/>
          </a:ln>
        </p:spPr>
        <p:txBody>
          <a:bodyPr lIns="88891" tIns="88891" rIns="18288" bIns="88891" anchor="ctr">
            <a:spAutoFit/>
          </a:bodyPr>
          <a:lstStyle/>
          <a:p>
            <a:pPr marL="112713" indent="-112713" algn="l" defTabSz="746125">
              <a:spcBef>
                <a:spcPct val="20000"/>
              </a:spcBef>
              <a:buClr>
                <a:srgbClr val="FF0000"/>
              </a:buClr>
              <a:buSzPct val="80000"/>
              <a:buFont typeface="Monotype Sorts" pitchFamily="2" charset="2"/>
              <a:buNone/>
            </a:pPr>
            <a:r>
              <a:rPr lang="en-US" sz="1200" b="1">
                <a:latin typeface="+mn-lt"/>
              </a:rPr>
              <a:t>Objective:</a:t>
            </a:r>
            <a:br>
              <a:rPr lang="en-US" sz="1200" b="1">
                <a:latin typeface="+mn-lt"/>
              </a:rPr>
            </a:br>
            <a:r>
              <a:rPr lang="en-US" sz="1200" i="1">
                <a:latin typeface="+mn-lt"/>
              </a:rPr>
              <a:t>Objective, unbiased questioning by a trained interviewer or self-administered</a:t>
            </a:r>
          </a:p>
          <a:p>
            <a:pPr marL="112713" indent="-112713" algn="l" defTabSz="746125">
              <a:spcBef>
                <a:spcPct val="20000"/>
              </a:spcBef>
              <a:buClr>
                <a:srgbClr val="FF0000"/>
              </a:buClr>
              <a:buSzPct val="80000"/>
              <a:buFont typeface="Monotype Sorts" pitchFamily="2" charset="2"/>
              <a:buNone/>
            </a:pPr>
            <a:r>
              <a:rPr lang="en-US" sz="1200" b="1">
                <a:latin typeface="+mn-lt"/>
              </a:rPr>
              <a:t>Means:</a:t>
            </a:r>
            <a:br>
              <a:rPr lang="en-US" sz="1200" b="1">
                <a:latin typeface="+mn-lt"/>
              </a:rPr>
            </a:br>
            <a:r>
              <a:rPr lang="en-US" sz="1200" i="1">
                <a:latin typeface="+mn-lt"/>
              </a:rPr>
              <a:t>Sponsor of research not disclosed.  Good for quantifying qualitative findings.</a:t>
            </a:r>
          </a:p>
        </p:txBody>
      </p:sp>
    </p:spTree>
    <p:extLst>
      <p:ext uri="{BB962C8B-B14F-4D97-AF65-F5344CB8AC3E}">
        <p14:creationId xmlns:p14="http://schemas.microsoft.com/office/powerpoint/2010/main" val="3467033734"/>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ChangeArrowheads="1"/>
          </p:cNvSpPr>
          <p:nvPr/>
        </p:nvSpPr>
        <p:spPr bwMode="auto">
          <a:xfrm>
            <a:off x="1898650" y="5752080"/>
            <a:ext cx="4953000" cy="485775"/>
          </a:xfrm>
          <a:prstGeom prst="rect">
            <a:avLst/>
          </a:prstGeom>
          <a:solidFill>
            <a:srgbClr val="FFFF66"/>
          </a:solidFill>
          <a:ln w="12700">
            <a:solidFill>
              <a:srgbClr val="660033"/>
            </a:solidFill>
            <a:miter lim="800000"/>
            <a:headEnd/>
            <a:tailEnd/>
          </a:ln>
          <a:effectLst>
            <a:outerShdw dist="107763" dir="2700000" algn="ctr" rotWithShape="0">
              <a:schemeClr val="bg2"/>
            </a:outerShdw>
          </a:effectLst>
        </p:spPr>
        <p:txBody>
          <a:bodyPr lIns="90478" tIns="44446" rIns="90478" bIns="44446">
            <a:spAutoFit/>
          </a:bodyPr>
          <a:lstStyle/>
          <a:p>
            <a:pPr algn="ctr">
              <a:lnSpc>
                <a:spcPct val="90000"/>
              </a:lnSpc>
              <a:defRPr/>
            </a:pPr>
            <a:r>
              <a:rPr lang="en-US" sz="2800">
                <a:solidFill>
                  <a:srgbClr val="6E0043"/>
                </a:solidFill>
                <a:latin typeface="+mn-lt"/>
              </a:rPr>
              <a:t>Ask for </a:t>
            </a:r>
            <a:r>
              <a:rPr lang="en-US" sz="2800" b="1">
                <a:solidFill>
                  <a:srgbClr val="6E0043"/>
                </a:solidFill>
                <a:latin typeface="+mn-lt"/>
              </a:rPr>
              <a:t>examples</a:t>
            </a:r>
            <a:r>
              <a:rPr lang="en-US" sz="2800">
                <a:solidFill>
                  <a:srgbClr val="6E0043"/>
                </a:solidFill>
                <a:latin typeface="+mn-lt"/>
              </a:rPr>
              <a:t>!!!</a:t>
            </a:r>
          </a:p>
        </p:txBody>
      </p:sp>
      <p:sp>
        <p:nvSpPr>
          <p:cNvPr id="51204" name="Rectangle 3"/>
          <p:cNvSpPr>
            <a:spLocks noGrp="1" noChangeArrowheads="1"/>
          </p:cNvSpPr>
          <p:nvPr>
            <p:ph type="title"/>
          </p:nvPr>
        </p:nvSpPr>
        <p:spPr/>
        <p:txBody>
          <a:bodyPr>
            <a:normAutofit/>
          </a:bodyPr>
          <a:lstStyle/>
          <a:p>
            <a:r>
              <a:rPr lang="en-US"/>
              <a:t>Generic Interview Guide</a:t>
            </a:r>
          </a:p>
        </p:txBody>
      </p:sp>
      <p:sp>
        <p:nvSpPr>
          <p:cNvPr id="51205" name="Rectangle 4"/>
          <p:cNvSpPr>
            <a:spLocks noGrp="1" noChangeArrowheads="1"/>
          </p:cNvSpPr>
          <p:nvPr>
            <p:ph type="body" idx="1"/>
          </p:nvPr>
        </p:nvSpPr>
        <p:spPr/>
        <p:txBody>
          <a:bodyPr/>
          <a:lstStyle/>
          <a:p>
            <a:pPr marL="0" indent="0">
              <a:spcBef>
                <a:spcPct val="25000"/>
              </a:spcBef>
              <a:buNone/>
            </a:pPr>
            <a:r>
              <a:rPr lang="en-US" dirty="0"/>
              <a:t>1.  Introduction</a:t>
            </a:r>
          </a:p>
          <a:p>
            <a:pPr marL="0" indent="0">
              <a:spcBef>
                <a:spcPct val="25000"/>
              </a:spcBef>
              <a:buNone/>
            </a:pPr>
            <a:r>
              <a:rPr lang="en-US" dirty="0"/>
              <a:t>2.  Bonding and rapport (“sailfish on the wall”)</a:t>
            </a:r>
          </a:p>
          <a:p>
            <a:pPr marL="0" indent="0">
              <a:spcBef>
                <a:spcPct val="25000"/>
              </a:spcBef>
              <a:buNone/>
            </a:pPr>
            <a:r>
              <a:rPr lang="en-US" dirty="0"/>
              <a:t>3.  Describe your job or your role within the organization</a:t>
            </a:r>
          </a:p>
          <a:p>
            <a:pPr marL="0" indent="0">
              <a:spcBef>
                <a:spcPct val="25000"/>
              </a:spcBef>
              <a:buNone/>
            </a:pPr>
            <a:r>
              <a:rPr lang="en-US" dirty="0"/>
              <a:t>4.  Describe your typical day – likes and dislikes.  Best day, and worst day.    (As if I were a video camera on your shoulder.)</a:t>
            </a:r>
          </a:p>
          <a:p>
            <a:pPr marL="0" indent="0">
              <a:spcBef>
                <a:spcPct val="25000"/>
              </a:spcBef>
              <a:buNone/>
            </a:pPr>
            <a:r>
              <a:rPr lang="en-US" dirty="0"/>
              <a:t>5.  What about your job, or what you do, keeps you up at night?</a:t>
            </a:r>
          </a:p>
          <a:p>
            <a:pPr marL="0" indent="0">
              <a:spcBef>
                <a:spcPct val="25000"/>
              </a:spcBef>
              <a:buNone/>
            </a:pPr>
            <a:r>
              <a:rPr lang="en-US" dirty="0"/>
              <a:t>6.  Describe your ideal way of doing your job – or, if you had a magic wand, what would your job be like?  (Describe the ideal “product” is an optional  way of asking this.)</a:t>
            </a:r>
          </a:p>
          <a:p>
            <a:pPr marL="0" indent="0">
              <a:spcBef>
                <a:spcPct val="25000"/>
              </a:spcBef>
              <a:buNone/>
            </a:pPr>
            <a:r>
              <a:rPr lang="en-US" dirty="0"/>
              <a:t>7.  Describe a quality product and why you chose it as a quality product</a:t>
            </a:r>
          </a:p>
          <a:p>
            <a:pPr marL="0" indent="0">
              <a:spcBef>
                <a:spcPct val="25000"/>
              </a:spcBef>
              <a:buNone/>
            </a:pPr>
            <a:r>
              <a:rPr lang="en-US" dirty="0"/>
              <a:t>8.  What changes do you foresee in the future that will change how you do your job?</a:t>
            </a:r>
          </a:p>
        </p:txBody>
      </p:sp>
    </p:spTree>
    <p:extLst>
      <p:ext uri="{BB962C8B-B14F-4D97-AF65-F5344CB8AC3E}">
        <p14:creationId xmlns:p14="http://schemas.microsoft.com/office/powerpoint/2010/main" val="2411099375"/>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2"/>
          <p:cNvSpPr>
            <a:spLocks noChangeArrowheads="1"/>
          </p:cNvSpPr>
          <p:nvPr/>
        </p:nvSpPr>
        <p:spPr bwMode="auto">
          <a:xfrm>
            <a:off x="490538" y="1131888"/>
            <a:ext cx="7669212" cy="487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US"/>
          </a:p>
        </p:txBody>
      </p:sp>
      <p:sp>
        <p:nvSpPr>
          <p:cNvPr id="53252" name="Rectangle 3"/>
          <p:cNvSpPr>
            <a:spLocks noGrp="1" noChangeArrowheads="1"/>
          </p:cNvSpPr>
          <p:nvPr>
            <p:ph type="title"/>
          </p:nvPr>
        </p:nvSpPr>
        <p:spPr/>
        <p:txBody>
          <a:bodyPr/>
          <a:lstStyle/>
          <a:p>
            <a:r>
              <a:rPr lang="en-US" sz="2000" dirty="0"/>
              <a:t>Crohn's Disease Surgeon Discussion Guide</a:t>
            </a:r>
          </a:p>
        </p:txBody>
      </p:sp>
      <p:sp>
        <p:nvSpPr>
          <p:cNvPr id="53253" name="Rectangle 5"/>
          <p:cNvSpPr>
            <a:spLocks noGrp="1" noChangeArrowheads="1"/>
          </p:cNvSpPr>
          <p:nvPr>
            <p:ph type="body" idx="1"/>
          </p:nvPr>
        </p:nvSpPr>
        <p:spPr>
          <a:xfrm>
            <a:off x="346075" y="914400"/>
            <a:ext cx="8451850" cy="5513388"/>
          </a:xfrm>
        </p:spPr>
        <p:txBody>
          <a:bodyPr/>
          <a:lstStyle/>
          <a:p>
            <a:pPr marL="381000" indent="-381000">
              <a:lnSpc>
                <a:spcPct val="90000"/>
              </a:lnSpc>
              <a:spcBef>
                <a:spcPct val="0"/>
              </a:spcBef>
              <a:buFont typeface="Times" pitchFamily="18" charset="0"/>
              <a:buAutoNum type="arabicPeriod"/>
            </a:pPr>
            <a:r>
              <a:rPr lang="en-US" sz="1400" b="0" dirty="0">
                <a:solidFill>
                  <a:srgbClr val="000000"/>
                </a:solidFill>
              </a:rPr>
              <a:t>Introduction</a:t>
            </a:r>
          </a:p>
          <a:p>
            <a:pPr marL="381000" indent="-381000">
              <a:lnSpc>
                <a:spcPct val="90000"/>
              </a:lnSpc>
              <a:spcBef>
                <a:spcPct val="0"/>
              </a:spcBef>
              <a:buFont typeface="Times" pitchFamily="18" charset="0"/>
              <a:buAutoNum type="arabicPeriod"/>
            </a:pPr>
            <a:r>
              <a:rPr lang="en-US" sz="1400" b="0" dirty="0">
                <a:solidFill>
                  <a:srgbClr val="000000"/>
                </a:solidFill>
              </a:rPr>
              <a:t>Bonding and rapport</a:t>
            </a:r>
          </a:p>
          <a:p>
            <a:pPr marL="381000" indent="-381000">
              <a:lnSpc>
                <a:spcPct val="90000"/>
              </a:lnSpc>
              <a:spcBef>
                <a:spcPct val="0"/>
              </a:spcBef>
              <a:buFont typeface="Times" pitchFamily="18" charset="0"/>
              <a:buAutoNum type="arabicPeriod"/>
            </a:pPr>
            <a:r>
              <a:rPr lang="en-US" sz="1400" b="0" dirty="0">
                <a:solidFill>
                  <a:srgbClr val="000000"/>
                </a:solidFill>
              </a:rPr>
              <a:t>Describe the environment you work in.  Describe your practice focusing on treating Crohn's Disease (# of patients with early stage CD? # of visits per patient? Typical age / sex / weight? Type of treatment?). </a:t>
            </a:r>
          </a:p>
          <a:p>
            <a:pPr marL="381000" indent="-381000">
              <a:lnSpc>
                <a:spcPct val="90000"/>
              </a:lnSpc>
              <a:spcBef>
                <a:spcPct val="0"/>
              </a:spcBef>
              <a:buFont typeface="Times" pitchFamily="18" charset="0"/>
              <a:buAutoNum type="arabicPeriod"/>
            </a:pPr>
            <a:r>
              <a:rPr lang="en-US" sz="1400" b="0" dirty="0">
                <a:solidFill>
                  <a:srgbClr val="000000"/>
                </a:solidFill>
              </a:rPr>
              <a:t>Describe your typical day relating to treating Crohn's Disease – likes and dislikes.  Best day, and worst day.    (As if I were a video camera on your shoulder.)</a:t>
            </a:r>
          </a:p>
          <a:p>
            <a:pPr marL="800100" lvl="1" indent="-342900">
              <a:lnSpc>
                <a:spcPct val="90000"/>
              </a:lnSpc>
              <a:spcBef>
                <a:spcPct val="0"/>
              </a:spcBef>
              <a:buFont typeface="Times" pitchFamily="18" charset="0"/>
              <a:buAutoNum type="alphaLcParenR"/>
            </a:pPr>
            <a:r>
              <a:rPr lang="en-US" sz="1200" b="0" dirty="0" err="1"/>
              <a:t>Strictureplasty</a:t>
            </a:r>
            <a:r>
              <a:rPr lang="en-US" sz="1200" b="0" dirty="0"/>
              <a:t>, </a:t>
            </a:r>
            <a:r>
              <a:rPr lang="en-US" sz="1200" dirty="0"/>
              <a:t>Resection, Abscess Drainage, </a:t>
            </a:r>
            <a:r>
              <a:rPr lang="en-US" sz="1200" dirty="0" err="1"/>
              <a:t>Fistual</a:t>
            </a:r>
            <a:r>
              <a:rPr lang="en-US" sz="1200" dirty="0"/>
              <a:t> Repair</a:t>
            </a:r>
            <a:r>
              <a:rPr lang="en-US" sz="1200" b="0" dirty="0"/>
              <a:t>? Early CD patients?</a:t>
            </a:r>
          </a:p>
          <a:p>
            <a:pPr marL="800100" lvl="1" indent="-342900">
              <a:lnSpc>
                <a:spcPct val="90000"/>
              </a:lnSpc>
              <a:spcBef>
                <a:spcPct val="0"/>
              </a:spcBef>
              <a:buFont typeface="Times" pitchFamily="18" charset="0"/>
              <a:buAutoNum type="alphaLcParenR"/>
            </a:pPr>
            <a:r>
              <a:rPr lang="en-US" sz="1200" b="0" dirty="0"/>
              <a:t>If don’t use the above treatments, why not?</a:t>
            </a:r>
          </a:p>
          <a:p>
            <a:pPr marL="800100" lvl="1" indent="-342900">
              <a:lnSpc>
                <a:spcPct val="90000"/>
              </a:lnSpc>
              <a:spcBef>
                <a:spcPct val="0"/>
              </a:spcBef>
              <a:buFont typeface="Times" pitchFamily="18" charset="0"/>
              <a:buAutoNum type="alphaLcParenR"/>
            </a:pPr>
            <a:r>
              <a:rPr lang="en-US" sz="1200" b="0" dirty="0"/>
              <a:t>Working relationship with assistant (Describe the value of working mostly alone or using a team approach?)</a:t>
            </a:r>
          </a:p>
          <a:p>
            <a:pPr marL="800100" lvl="1" indent="-342900">
              <a:lnSpc>
                <a:spcPct val="90000"/>
              </a:lnSpc>
              <a:spcBef>
                <a:spcPct val="0"/>
              </a:spcBef>
              <a:buFont typeface="Times" pitchFamily="18" charset="0"/>
              <a:buAutoNum type="alphaLcParenR"/>
            </a:pPr>
            <a:r>
              <a:rPr lang="en-US" sz="1200" b="0" dirty="0"/>
              <a:t>Typical procedure time?</a:t>
            </a:r>
          </a:p>
          <a:p>
            <a:pPr marL="381000" indent="-381000">
              <a:lnSpc>
                <a:spcPct val="90000"/>
              </a:lnSpc>
              <a:spcBef>
                <a:spcPct val="0"/>
              </a:spcBef>
              <a:buFont typeface="Times" pitchFamily="18" charset="0"/>
              <a:buAutoNum type="arabicPeriod"/>
            </a:pPr>
            <a:r>
              <a:rPr lang="en-US" sz="1400" b="0" dirty="0">
                <a:solidFill>
                  <a:srgbClr val="000000"/>
                </a:solidFill>
              </a:rPr>
              <a:t>What bothers you most about your ability to treat Crohn's Disease or keeps you up at night?</a:t>
            </a:r>
          </a:p>
          <a:p>
            <a:pPr marL="800100" lvl="1" indent="-342900">
              <a:lnSpc>
                <a:spcPct val="90000"/>
              </a:lnSpc>
              <a:spcBef>
                <a:spcPct val="0"/>
              </a:spcBef>
              <a:buFont typeface="Times" pitchFamily="18" charset="0"/>
              <a:buAutoNum type="alphaLcParenR"/>
            </a:pPr>
            <a:r>
              <a:rPr lang="en-US" sz="1200" b="0" dirty="0"/>
              <a:t>Using </a:t>
            </a:r>
            <a:r>
              <a:rPr lang="en-US" sz="1200" b="0" dirty="0" err="1"/>
              <a:t>Strictureplastry</a:t>
            </a:r>
            <a:r>
              <a:rPr lang="en-US" sz="1200" b="0" dirty="0"/>
              <a:t>? Resection?</a:t>
            </a:r>
          </a:p>
          <a:p>
            <a:pPr marL="800100" lvl="1" indent="-342900">
              <a:lnSpc>
                <a:spcPct val="90000"/>
              </a:lnSpc>
              <a:spcBef>
                <a:spcPct val="0"/>
              </a:spcBef>
              <a:buFont typeface="Times" pitchFamily="18" charset="0"/>
              <a:buAutoNum type="alphaLcParenR"/>
            </a:pPr>
            <a:r>
              <a:rPr lang="en-US" sz="1200" b="0" dirty="0"/>
              <a:t>Complications during a CD treatment? Bowell wall movement during a procedure?</a:t>
            </a:r>
          </a:p>
          <a:p>
            <a:pPr marL="381000" indent="-381000">
              <a:lnSpc>
                <a:spcPct val="90000"/>
              </a:lnSpc>
              <a:spcBef>
                <a:spcPct val="0"/>
              </a:spcBef>
              <a:buFont typeface="Times" pitchFamily="18" charset="0"/>
              <a:buAutoNum type="arabicPeriod"/>
            </a:pPr>
            <a:r>
              <a:rPr lang="en-US" sz="1400" b="0" dirty="0">
                <a:solidFill>
                  <a:srgbClr val="000000"/>
                </a:solidFill>
              </a:rPr>
              <a:t>Describe your ideal way of treating Crohn's Disease – or, if you had a magic wand, what would it be like? (Ideal “procedure”) </a:t>
            </a:r>
          </a:p>
          <a:p>
            <a:pPr marL="800100" lvl="1" indent="-342900">
              <a:lnSpc>
                <a:spcPct val="90000"/>
              </a:lnSpc>
              <a:spcBef>
                <a:spcPct val="0"/>
              </a:spcBef>
              <a:buFont typeface="Times" pitchFamily="18" charset="0"/>
              <a:buAutoNum type="alphaLcParenR"/>
            </a:pPr>
            <a:r>
              <a:rPr lang="en-US" sz="1200" b="0" dirty="0"/>
              <a:t>What to view during a procedure?</a:t>
            </a:r>
          </a:p>
          <a:p>
            <a:pPr marL="800100" lvl="1" indent="-342900">
              <a:lnSpc>
                <a:spcPct val="90000"/>
              </a:lnSpc>
              <a:spcBef>
                <a:spcPct val="0"/>
              </a:spcBef>
              <a:buFont typeface="Times" pitchFamily="18" charset="0"/>
              <a:buAutoNum type="alphaLcParenR"/>
            </a:pPr>
            <a:r>
              <a:rPr lang="en-US" sz="1200" b="0" dirty="0"/>
              <a:t>What about Resection? What type of data (time / # patients / success rate)?</a:t>
            </a:r>
          </a:p>
          <a:p>
            <a:pPr marL="800100" lvl="1" indent="-342900">
              <a:lnSpc>
                <a:spcPct val="90000"/>
              </a:lnSpc>
              <a:spcBef>
                <a:spcPct val="0"/>
              </a:spcBef>
              <a:buFont typeface="Times" pitchFamily="18" charset="0"/>
              <a:buAutoNum type="alphaLcParenR"/>
            </a:pPr>
            <a:r>
              <a:rPr lang="en-US" sz="1200" b="0" dirty="0"/>
              <a:t>Knowing you have completely resected the bowel (know you are complete)?</a:t>
            </a:r>
          </a:p>
          <a:p>
            <a:pPr marL="800100" lvl="1" indent="-342900">
              <a:lnSpc>
                <a:spcPct val="90000"/>
              </a:lnSpc>
              <a:spcBef>
                <a:spcPct val="0"/>
              </a:spcBef>
              <a:buFont typeface="Times" pitchFamily="18" charset="0"/>
              <a:buAutoNum type="alphaLcParenR"/>
            </a:pPr>
            <a:r>
              <a:rPr lang="en-US" sz="1200" b="0" dirty="0"/>
              <a:t>Reproducible and consistent resection?</a:t>
            </a:r>
          </a:p>
          <a:p>
            <a:pPr marL="381000" indent="-381000">
              <a:lnSpc>
                <a:spcPct val="90000"/>
              </a:lnSpc>
              <a:spcBef>
                <a:spcPct val="0"/>
              </a:spcBef>
              <a:buFont typeface="Times" pitchFamily="18" charset="0"/>
              <a:buAutoNum type="arabicPeriod"/>
            </a:pPr>
            <a:r>
              <a:rPr lang="en-US" sz="1400" b="0" dirty="0">
                <a:solidFill>
                  <a:srgbClr val="000000"/>
                </a:solidFill>
              </a:rPr>
              <a:t>Describe the ideal instrument to treat CD and what problems it would solve (Describe the ideal “product”.).</a:t>
            </a:r>
          </a:p>
          <a:p>
            <a:pPr marL="800100" lvl="1" indent="-342900">
              <a:lnSpc>
                <a:spcPct val="90000"/>
              </a:lnSpc>
              <a:spcBef>
                <a:spcPct val="0"/>
              </a:spcBef>
              <a:buFont typeface="Times" pitchFamily="18" charset="0"/>
              <a:buAutoNum type="alphaLcParenR"/>
            </a:pPr>
            <a:r>
              <a:rPr lang="en-US" sz="1200" b="0" dirty="0"/>
              <a:t>Indicator of confidence?</a:t>
            </a:r>
          </a:p>
          <a:p>
            <a:pPr marL="800100" lvl="1" indent="-342900">
              <a:lnSpc>
                <a:spcPct val="90000"/>
              </a:lnSpc>
              <a:spcBef>
                <a:spcPct val="0"/>
              </a:spcBef>
              <a:buFont typeface="Times" pitchFamily="18" charset="0"/>
              <a:buAutoNum type="alphaLcParenR"/>
            </a:pPr>
            <a:r>
              <a:rPr lang="en-US" sz="1200" dirty="0"/>
              <a:t>Bowel resection closure?</a:t>
            </a:r>
            <a:endParaRPr lang="en-US" sz="1200" b="0" dirty="0"/>
          </a:p>
          <a:p>
            <a:pPr marL="800100" lvl="1" indent="-342900">
              <a:lnSpc>
                <a:spcPct val="90000"/>
              </a:lnSpc>
              <a:spcBef>
                <a:spcPct val="0"/>
              </a:spcBef>
              <a:buFont typeface="Times" pitchFamily="18" charset="0"/>
              <a:buAutoNum type="alphaLcParenR"/>
            </a:pPr>
            <a:r>
              <a:rPr lang="en-US" sz="1200" b="0" dirty="0"/>
              <a:t>Displays? Lights? Brightness? Colors? Audible indicators? Error indicators? Background noise (warnings / pumps / RF tones)?</a:t>
            </a:r>
          </a:p>
          <a:p>
            <a:pPr marL="381000" indent="-381000">
              <a:lnSpc>
                <a:spcPct val="90000"/>
              </a:lnSpc>
              <a:spcBef>
                <a:spcPct val="0"/>
              </a:spcBef>
              <a:buFont typeface="Times" pitchFamily="18" charset="0"/>
              <a:buAutoNum type="arabicPeriod"/>
            </a:pPr>
            <a:r>
              <a:rPr lang="en-US" sz="1400" b="0" dirty="0">
                <a:solidFill>
                  <a:srgbClr val="000000"/>
                </a:solidFill>
              </a:rPr>
              <a:t>Describe a quality product and why you chose it as a quality product</a:t>
            </a:r>
          </a:p>
          <a:p>
            <a:pPr marL="800100" lvl="1" indent="-342900">
              <a:lnSpc>
                <a:spcPct val="90000"/>
              </a:lnSpc>
              <a:spcBef>
                <a:spcPct val="0"/>
              </a:spcBef>
              <a:buFont typeface="Times" pitchFamily="18" charset="0"/>
              <a:buAutoNum type="alphaLcParenR"/>
            </a:pPr>
            <a:r>
              <a:rPr lang="en-US" sz="1200" b="0" dirty="0"/>
              <a:t>Features you like in equipment you currently use and why?</a:t>
            </a:r>
          </a:p>
          <a:p>
            <a:pPr marL="381000" indent="-381000">
              <a:lnSpc>
                <a:spcPct val="90000"/>
              </a:lnSpc>
              <a:spcBef>
                <a:spcPct val="0"/>
              </a:spcBef>
              <a:buFont typeface="Times" pitchFamily="18" charset="0"/>
              <a:buAutoNum type="arabicPeriod"/>
            </a:pPr>
            <a:r>
              <a:rPr lang="en-US" sz="1400" b="0" dirty="0">
                <a:solidFill>
                  <a:srgbClr val="000000"/>
                </a:solidFill>
              </a:rPr>
              <a:t>What changes do you foresee in the future that will change your therapies for Crohn's Disease</a:t>
            </a:r>
            <a:r>
              <a:rPr lang="en-US" sz="1200" b="0" dirty="0">
                <a:solidFill>
                  <a:srgbClr val="000000"/>
                </a:solidFill>
              </a:rPr>
              <a:t>?</a:t>
            </a:r>
            <a:endParaRPr lang="en-US" sz="2800" b="0" dirty="0"/>
          </a:p>
        </p:txBody>
      </p:sp>
    </p:spTree>
    <p:extLst>
      <p:ext uri="{BB962C8B-B14F-4D97-AF65-F5344CB8AC3E}">
        <p14:creationId xmlns:p14="http://schemas.microsoft.com/office/powerpoint/2010/main" val="3547754684"/>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1040"/>
          <p:cNvSpPr>
            <a:spLocks noGrp="1" noChangeArrowheads="1"/>
          </p:cNvSpPr>
          <p:nvPr>
            <p:ph type="title"/>
          </p:nvPr>
        </p:nvSpPr>
        <p:spPr>
          <a:xfrm>
            <a:off x="152400" y="228600"/>
            <a:ext cx="6864350" cy="381000"/>
          </a:xfrm>
        </p:spPr>
        <p:txBody>
          <a:bodyPr>
            <a:normAutofit fontScale="90000"/>
          </a:bodyPr>
          <a:lstStyle/>
          <a:p>
            <a:r>
              <a:rPr lang="en-US" dirty="0"/>
              <a:t>Exercise: Develop an Interview Guide</a:t>
            </a:r>
          </a:p>
        </p:txBody>
      </p:sp>
      <p:graphicFrame>
        <p:nvGraphicFramePr>
          <p:cNvPr id="227366" name="Group 1062"/>
          <p:cNvGraphicFramePr>
            <a:graphicFrameLocks noGrp="1"/>
          </p:cNvGraphicFramePr>
          <p:nvPr>
            <p:ph sz="half" idx="2"/>
            <p:extLst>
              <p:ext uri="{D42A27DB-BD31-4B8C-83A1-F6EECF244321}">
                <p14:modId xmlns:p14="http://schemas.microsoft.com/office/powerpoint/2010/main" val="439876524"/>
              </p:ext>
            </p:extLst>
          </p:nvPr>
        </p:nvGraphicFramePr>
        <p:xfrm>
          <a:off x="381000" y="1273175"/>
          <a:ext cx="8305800" cy="3296095"/>
        </p:xfrm>
        <a:graphic>
          <a:graphicData uri="http://schemas.openxmlformats.org/drawingml/2006/table">
            <a:tbl>
              <a:tblPr/>
              <a:tblGrid>
                <a:gridCol w="1509713">
                  <a:extLst>
                    <a:ext uri="{9D8B030D-6E8A-4147-A177-3AD203B41FA5}">
                      <a16:colId xmlns:a16="http://schemas.microsoft.com/office/drawing/2014/main" val="20000"/>
                    </a:ext>
                  </a:extLst>
                </a:gridCol>
                <a:gridCol w="6796087">
                  <a:extLst>
                    <a:ext uri="{9D8B030D-6E8A-4147-A177-3AD203B41FA5}">
                      <a16:colId xmlns:a16="http://schemas.microsoft.com/office/drawing/2014/main" val="20001"/>
                    </a:ext>
                  </a:extLst>
                </a:gridCol>
              </a:tblGrid>
              <a:tr h="8382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dirty="0">
                          <a:ln>
                            <a:noFill/>
                          </a:ln>
                          <a:solidFill>
                            <a:schemeClr val="bg1"/>
                          </a:solidFill>
                          <a:effectLst/>
                          <a:latin typeface="Arial" charset="0"/>
                        </a:rPr>
                        <a:t>Objective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charset="0"/>
                        </a:rPr>
                        <a:t>Develop an Interview Guide for the Case Study</a:t>
                      </a: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414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a:ln>
                            <a:noFill/>
                          </a:ln>
                          <a:solidFill>
                            <a:schemeClr val="bg1"/>
                          </a:solidFill>
                          <a:effectLst/>
                          <a:latin typeface="Arial" charset="0"/>
                        </a:rPr>
                        <a:t>Instructions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Review the Questions/Issues You Generated Previously</a:t>
                      </a:r>
                    </a:p>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endParaRPr kumimoji="0" lang="en-US" sz="1800" b="1" i="0" u="none" strike="noStrike" cap="none" normalizeH="0" baseline="0" dirty="0">
                        <a:ln>
                          <a:noFill/>
                        </a:ln>
                        <a:solidFill>
                          <a:schemeClr val="tx1"/>
                        </a:solidFill>
                        <a:effectLst/>
                        <a:latin typeface="Arial" charset="0"/>
                      </a:endParaRPr>
                    </a:p>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Develop an Interview Guide to be Administered to the targeted Users</a:t>
                      </a:r>
                    </a:p>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endParaRPr kumimoji="0" lang="en-US" sz="1800" b="1"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02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a:ln>
                            <a:noFill/>
                          </a:ln>
                          <a:solidFill>
                            <a:schemeClr val="bg1"/>
                          </a:solidFill>
                          <a:effectLst/>
                          <a:latin typeface="Arial" charset="0"/>
                        </a:rPr>
                        <a:t>Time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AU" sz="1800" b="1" i="0" u="none" strike="noStrike" cap="none" normalizeH="0" baseline="0" dirty="0">
                          <a:ln>
                            <a:noFill/>
                          </a:ln>
                          <a:solidFill>
                            <a:schemeClr val="tx1"/>
                          </a:solidFill>
                          <a:effectLst/>
                          <a:latin typeface="Arial" charset="0"/>
                        </a:rPr>
                        <a:t>25 minutes</a:t>
                      </a:r>
                      <a:endParaRPr kumimoji="0" lang="en-US" sz="1800" b="1"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8448554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ChangeArrowheads="1"/>
          </p:cNvSpPr>
          <p:nvPr/>
        </p:nvSpPr>
        <p:spPr bwMode="auto">
          <a:xfrm>
            <a:off x="869950" y="5699125"/>
            <a:ext cx="2046288" cy="575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lIns="68255" tIns="38096" rIns="68255" bIns="38096">
            <a:spAutoFit/>
          </a:bodyPr>
          <a:lstStyle/>
          <a:p>
            <a:pPr algn="ctr" defTabSz="536575">
              <a:lnSpc>
                <a:spcPct val="90000"/>
              </a:lnSpc>
            </a:pPr>
            <a:r>
              <a:rPr lang="en-US" sz="1800" b="1">
                <a:latin typeface="+mn-lt"/>
              </a:rPr>
              <a:t>Skimming the Surface</a:t>
            </a:r>
          </a:p>
        </p:txBody>
      </p:sp>
      <p:sp>
        <p:nvSpPr>
          <p:cNvPr id="58372" name="Rectangle 4"/>
          <p:cNvSpPr>
            <a:spLocks noChangeArrowheads="1"/>
          </p:cNvSpPr>
          <p:nvPr/>
        </p:nvSpPr>
        <p:spPr bwMode="auto">
          <a:xfrm>
            <a:off x="3592513" y="5713413"/>
            <a:ext cx="1561310" cy="3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lIns="68255" tIns="38096" rIns="68255" bIns="38096">
            <a:spAutoFit/>
          </a:bodyPr>
          <a:lstStyle/>
          <a:p>
            <a:pPr algn="ctr" defTabSz="536575">
              <a:lnSpc>
                <a:spcPct val="90000"/>
              </a:lnSpc>
            </a:pPr>
            <a:r>
              <a:rPr lang="en-US" sz="1800" b="1">
                <a:latin typeface="+mn-lt"/>
              </a:rPr>
              <a:t>Interrogation</a:t>
            </a:r>
          </a:p>
        </p:txBody>
      </p:sp>
      <p:grpSp>
        <p:nvGrpSpPr>
          <p:cNvPr id="58373" name="Group 5"/>
          <p:cNvGrpSpPr>
            <a:grpSpLocks/>
          </p:cNvGrpSpPr>
          <p:nvPr/>
        </p:nvGrpSpPr>
        <p:grpSpPr bwMode="auto">
          <a:xfrm>
            <a:off x="987425" y="1608138"/>
            <a:ext cx="4273550" cy="3981450"/>
            <a:chOff x="1604" y="507"/>
            <a:chExt cx="2692" cy="2508"/>
          </a:xfrm>
        </p:grpSpPr>
        <p:sp>
          <p:nvSpPr>
            <p:cNvPr id="58380" name="Freeform 6"/>
            <p:cNvSpPr>
              <a:spLocks/>
            </p:cNvSpPr>
            <p:nvPr/>
          </p:nvSpPr>
          <p:spPr bwMode="auto">
            <a:xfrm>
              <a:off x="2052" y="1095"/>
              <a:ext cx="817" cy="241"/>
            </a:xfrm>
            <a:custGeom>
              <a:avLst/>
              <a:gdLst>
                <a:gd name="T0" fmla="*/ 0 w 817"/>
                <a:gd name="T1" fmla="*/ 128 h 241"/>
                <a:gd name="T2" fmla="*/ 200 w 817"/>
                <a:gd name="T3" fmla="*/ 136 h 241"/>
                <a:gd name="T4" fmla="*/ 392 w 817"/>
                <a:gd name="T5" fmla="*/ 0 h 241"/>
                <a:gd name="T6" fmla="*/ 632 w 817"/>
                <a:gd name="T7" fmla="*/ 0 h 241"/>
                <a:gd name="T8" fmla="*/ 816 w 817"/>
                <a:gd name="T9" fmla="*/ 136 h 241"/>
                <a:gd name="T10" fmla="*/ 816 w 817"/>
                <a:gd name="T11" fmla="*/ 240 h 241"/>
                <a:gd name="T12" fmla="*/ 696 w 817"/>
                <a:gd name="T13" fmla="*/ 240 h 241"/>
                <a:gd name="T14" fmla="*/ 632 w 817"/>
                <a:gd name="T15" fmla="*/ 184 h 241"/>
                <a:gd name="T16" fmla="*/ 520 w 817"/>
                <a:gd name="T17" fmla="*/ 104 h 241"/>
                <a:gd name="T18" fmla="*/ 392 w 817"/>
                <a:gd name="T19" fmla="*/ 176 h 241"/>
                <a:gd name="T20" fmla="*/ 352 w 817"/>
                <a:gd name="T21" fmla="*/ 224 h 241"/>
                <a:gd name="T22" fmla="*/ 200 w 817"/>
                <a:gd name="T23" fmla="*/ 224 h 241"/>
                <a:gd name="T24" fmla="*/ 152 w 817"/>
                <a:gd name="T25" fmla="*/ 224 h 241"/>
                <a:gd name="T26" fmla="*/ 104 w 817"/>
                <a:gd name="T27" fmla="*/ 152 h 241"/>
                <a:gd name="T28" fmla="*/ 0 w 817"/>
                <a:gd name="T29" fmla="*/ 128 h 2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17"/>
                <a:gd name="T46" fmla="*/ 0 h 241"/>
                <a:gd name="T47" fmla="*/ 817 w 817"/>
                <a:gd name="T48" fmla="*/ 241 h 24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17" h="241">
                  <a:moveTo>
                    <a:pt x="0" y="128"/>
                  </a:moveTo>
                  <a:lnTo>
                    <a:pt x="200" y="136"/>
                  </a:lnTo>
                  <a:lnTo>
                    <a:pt x="392" y="0"/>
                  </a:lnTo>
                  <a:lnTo>
                    <a:pt x="632" y="0"/>
                  </a:lnTo>
                  <a:lnTo>
                    <a:pt x="816" y="136"/>
                  </a:lnTo>
                  <a:lnTo>
                    <a:pt x="816" y="240"/>
                  </a:lnTo>
                  <a:lnTo>
                    <a:pt x="696" y="240"/>
                  </a:lnTo>
                  <a:lnTo>
                    <a:pt x="632" y="184"/>
                  </a:lnTo>
                  <a:lnTo>
                    <a:pt x="520" y="104"/>
                  </a:lnTo>
                  <a:lnTo>
                    <a:pt x="392" y="176"/>
                  </a:lnTo>
                  <a:lnTo>
                    <a:pt x="352" y="224"/>
                  </a:lnTo>
                  <a:lnTo>
                    <a:pt x="200" y="224"/>
                  </a:lnTo>
                  <a:lnTo>
                    <a:pt x="152" y="224"/>
                  </a:lnTo>
                  <a:lnTo>
                    <a:pt x="104" y="152"/>
                  </a:lnTo>
                  <a:lnTo>
                    <a:pt x="0" y="128"/>
                  </a:lnTo>
                </a:path>
              </a:pathLst>
            </a:custGeom>
            <a:gradFill rotWithShape="0">
              <a:gsLst>
                <a:gs pos="0">
                  <a:srgbClr val="004E47"/>
                </a:gs>
                <a:gs pos="100000">
                  <a:srgbClr val="001715"/>
                </a:gs>
              </a:gsLst>
              <a:lin ang="5400000" scaled="1"/>
            </a:gradFill>
            <a:ln w="12700" cap="rnd">
              <a:solidFill>
                <a:schemeClr val="tx1"/>
              </a:solidFill>
              <a:round/>
              <a:headEnd/>
              <a:tailEnd/>
            </a:ln>
          </p:spPr>
          <p:txBody>
            <a:bodyPr/>
            <a:lstStyle/>
            <a:p>
              <a:endParaRPr lang="en-US">
                <a:latin typeface="+mn-lt"/>
              </a:endParaRPr>
            </a:p>
          </p:txBody>
        </p:sp>
        <p:sp>
          <p:nvSpPr>
            <p:cNvPr id="58381" name="Rectangle 7"/>
            <p:cNvSpPr>
              <a:spLocks noChangeArrowheads="1"/>
            </p:cNvSpPr>
            <p:nvPr/>
          </p:nvSpPr>
          <p:spPr bwMode="auto">
            <a:xfrm>
              <a:off x="2872" y="795"/>
              <a:ext cx="96" cy="752"/>
            </a:xfrm>
            <a:prstGeom prst="rect">
              <a:avLst/>
            </a:prstGeom>
            <a:gradFill rotWithShape="0">
              <a:gsLst>
                <a:gs pos="0">
                  <a:srgbClr val="3C0023"/>
                </a:gs>
                <a:gs pos="50000">
                  <a:srgbClr val="501A39"/>
                </a:gs>
                <a:gs pos="100000">
                  <a:srgbClr val="3C0023"/>
                </a:gs>
              </a:gsLst>
              <a:lin ang="0" scaled="1"/>
            </a:gradFill>
            <a:ln w="12700">
              <a:solidFill>
                <a:schemeClr val="tx1"/>
              </a:solidFill>
              <a:miter lim="800000"/>
              <a:headEnd/>
              <a:tailEnd/>
            </a:ln>
          </p:spPr>
          <p:txBody>
            <a:bodyPr wrap="none" anchor="ctr"/>
            <a:lstStyle/>
            <a:p>
              <a:endParaRPr lang="en-US">
                <a:latin typeface="+mn-lt"/>
              </a:endParaRPr>
            </a:p>
          </p:txBody>
        </p:sp>
        <p:sp>
          <p:nvSpPr>
            <p:cNvPr id="58382" name="Oval 8"/>
            <p:cNvSpPr>
              <a:spLocks noChangeArrowheads="1"/>
            </p:cNvSpPr>
            <p:nvPr/>
          </p:nvSpPr>
          <p:spPr bwMode="auto">
            <a:xfrm>
              <a:off x="2720" y="507"/>
              <a:ext cx="392" cy="368"/>
            </a:xfrm>
            <a:prstGeom prst="ellipse">
              <a:avLst/>
            </a:prstGeom>
            <a:gradFill rotWithShape="0">
              <a:gsLst>
                <a:gs pos="0">
                  <a:srgbClr val="FAFD00"/>
                </a:gs>
                <a:gs pos="100000">
                  <a:srgbClr val="4B4B00"/>
                </a:gs>
              </a:gsLst>
              <a:lin ang="5400000" scaled="1"/>
            </a:gradFill>
            <a:ln w="12700">
              <a:solidFill>
                <a:schemeClr val="tx1"/>
              </a:solidFill>
              <a:round/>
              <a:headEnd/>
              <a:tailEnd/>
            </a:ln>
          </p:spPr>
          <p:txBody>
            <a:bodyPr wrap="none" anchor="ctr"/>
            <a:lstStyle/>
            <a:p>
              <a:endParaRPr lang="en-US">
                <a:latin typeface="+mn-lt"/>
              </a:endParaRPr>
            </a:p>
          </p:txBody>
        </p:sp>
        <p:sp>
          <p:nvSpPr>
            <p:cNvPr id="58383" name="Oval 9"/>
            <p:cNvSpPr>
              <a:spLocks noChangeArrowheads="1"/>
            </p:cNvSpPr>
            <p:nvPr/>
          </p:nvSpPr>
          <p:spPr bwMode="auto">
            <a:xfrm>
              <a:off x="2784" y="595"/>
              <a:ext cx="264" cy="256"/>
            </a:xfrm>
            <a:prstGeom prst="ellipse">
              <a:avLst/>
            </a:prstGeom>
            <a:solidFill>
              <a:srgbClr val="FFFFFF"/>
            </a:solidFill>
            <a:ln w="12700">
              <a:solidFill>
                <a:schemeClr val="tx1"/>
              </a:solidFill>
              <a:round/>
              <a:headEnd/>
              <a:tailEnd/>
            </a:ln>
          </p:spPr>
          <p:txBody>
            <a:bodyPr wrap="none" anchor="ctr"/>
            <a:lstStyle/>
            <a:p>
              <a:endParaRPr lang="en-US">
                <a:latin typeface="+mn-lt"/>
              </a:endParaRPr>
            </a:p>
          </p:txBody>
        </p:sp>
        <p:sp>
          <p:nvSpPr>
            <p:cNvPr id="58384" name="Oval 10"/>
            <p:cNvSpPr>
              <a:spLocks noChangeArrowheads="1"/>
            </p:cNvSpPr>
            <p:nvPr/>
          </p:nvSpPr>
          <p:spPr bwMode="auto">
            <a:xfrm>
              <a:off x="2798" y="1517"/>
              <a:ext cx="252" cy="236"/>
            </a:xfrm>
            <a:prstGeom prst="ellipse">
              <a:avLst/>
            </a:prstGeom>
            <a:gradFill rotWithShape="0">
              <a:gsLst>
                <a:gs pos="0">
                  <a:srgbClr val="FAFD00"/>
                </a:gs>
                <a:gs pos="100000">
                  <a:srgbClr val="4B4B00"/>
                </a:gs>
              </a:gsLst>
              <a:lin ang="5400000" scaled="1"/>
            </a:gradFill>
            <a:ln w="12700">
              <a:solidFill>
                <a:schemeClr val="tx1"/>
              </a:solidFill>
              <a:round/>
              <a:headEnd/>
              <a:tailEnd/>
            </a:ln>
          </p:spPr>
          <p:txBody>
            <a:bodyPr wrap="none" anchor="ctr"/>
            <a:lstStyle/>
            <a:p>
              <a:endParaRPr lang="en-US">
                <a:latin typeface="+mn-lt"/>
              </a:endParaRPr>
            </a:p>
          </p:txBody>
        </p:sp>
        <p:sp>
          <p:nvSpPr>
            <p:cNvPr id="58385" name="Oval 11"/>
            <p:cNvSpPr>
              <a:spLocks noChangeArrowheads="1"/>
            </p:cNvSpPr>
            <p:nvPr/>
          </p:nvSpPr>
          <p:spPr bwMode="auto">
            <a:xfrm>
              <a:off x="2840" y="1533"/>
              <a:ext cx="168" cy="163"/>
            </a:xfrm>
            <a:prstGeom prst="ellipse">
              <a:avLst/>
            </a:prstGeom>
            <a:solidFill>
              <a:srgbClr val="FFFFFF"/>
            </a:solidFill>
            <a:ln w="12700">
              <a:solidFill>
                <a:schemeClr val="tx1"/>
              </a:solidFill>
              <a:round/>
              <a:headEnd/>
              <a:tailEnd/>
            </a:ln>
          </p:spPr>
          <p:txBody>
            <a:bodyPr wrap="none" anchor="ctr"/>
            <a:lstStyle/>
            <a:p>
              <a:endParaRPr lang="en-US">
                <a:latin typeface="+mn-lt"/>
              </a:endParaRPr>
            </a:p>
          </p:txBody>
        </p:sp>
        <p:sp>
          <p:nvSpPr>
            <p:cNvPr id="58386" name="Oval 12"/>
            <p:cNvSpPr>
              <a:spLocks noChangeArrowheads="1"/>
            </p:cNvSpPr>
            <p:nvPr/>
          </p:nvSpPr>
          <p:spPr bwMode="auto">
            <a:xfrm>
              <a:off x="1656" y="2235"/>
              <a:ext cx="960" cy="760"/>
            </a:xfrm>
            <a:prstGeom prst="ellipse">
              <a:avLst/>
            </a:prstGeom>
            <a:gradFill rotWithShape="0">
              <a:gsLst>
                <a:gs pos="0">
                  <a:srgbClr val="001715"/>
                </a:gs>
                <a:gs pos="50000">
                  <a:srgbClr val="004E47"/>
                </a:gs>
                <a:gs pos="100000">
                  <a:srgbClr val="001715"/>
                </a:gs>
              </a:gsLst>
              <a:lin ang="0" scaled="1"/>
            </a:gradFill>
            <a:ln w="12700">
              <a:solidFill>
                <a:schemeClr val="tx1"/>
              </a:solidFill>
              <a:round/>
              <a:headEnd/>
              <a:tailEnd/>
            </a:ln>
          </p:spPr>
          <p:txBody>
            <a:bodyPr wrap="none" anchor="ctr"/>
            <a:lstStyle/>
            <a:p>
              <a:endParaRPr lang="en-US">
                <a:latin typeface="+mn-lt"/>
              </a:endParaRPr>
            </a:p>
          </p:txBody>
        </p:sp>
        <p:sp>
          <p:nvSpPr>
            <p:cNvPr id="58387" name="Rectangle 13"/>
            <p:cNvSpPr>
              <a:spLocks noChangeArrowheads="1"/>
            </p:cNvSpPr>
            <p:nvPr/>
          </p:nvSpPr>
          <p:spPr bwMode="auto">
            <a:xfrm>
              <a:off x="1604" y="2199"/>
              <a:ext cx="1048" cy="384"/>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US">
                <a:latin typeface="+mn-lt"/>
              </a:endParaRPr>
            </a:p>
          </p:txBody>
        </p:sp>
        <p:sp>
          <p:nvSpPr>
            <p:cNvPr id="58388" name="Rectangle 14"/>
            <p:cNvSpPr>
              <a:spLocks noChangeArrowheads="1"/>
            </p:cNvSpPr>
            <p:nvPr/>
          </p:nvSpPr>
          <p:spPr bwMode="auto">
            <a:xfrm>
              <a:off x="1652" y="2567"/>
              <a:ext cx="968" cy="48"/>
            </a:xfrm>
            <a:prstGeom prst="rect">
              <a:avLst/>
            </a:prstGeom>
            <a:gradFill rotWithShape="0">
              <a:gsLst>
                <a:gs pos="0">
                  <a:srgbClr val="4B4B00"/>
                </a:gs>
                <a:gs pos="50000">
                  <a:srgbClr val="FAFD00"/>
                </a:gs>
                <a:gs pos="100000">
                  <a:srgbClr val="4B4B00"/>
                </a:gs>
              </a:gsLst>
              <a:lin ang="0" scaled="1"/>
            </a:gradFill>
            <a:ln w="12700">
              <a:solidFill>
                <a:schemeClr val="tx1"/>
              </a:solidFill>
              <a:miter lim="800000"/>
              <a:headEnd/>
              <a:tailEnd/>
            </a:ln>
          </p:spPr>
          <p:txBody>
            <a:bodyPr wrap="none" anchor="ctr"/>
            <a:lstStyle/>
            <a:p>
              <a:endParaRPr lang="en-US">
                <a:latin typeface="+mn-lt"/>
              </a:endParaRPr>
            </a:p>
          </p:txBody>
        </p:sp>
        <p:sp>
          <p:nvSpPr>
            <p:cNvPr id="58389" name="Rectangle 15"/>
            <p:cNvSpPr>
              <a:spLocks noChangeArrowheads="1"/>
            </p:cNvSpPr>
            <p:nvPr/>
          </p:nvSpPr>
          <p:spPr bwMode="auto">
            <a:xfrm>
              <a:off x="1652" y="2531"/>
              <a:ext cx="968" cy="48"/>
            </a:xfrm>
            <a:prstGeom prst="rect">
              <a:avLst/>
            </a:prstGeom>
            <a:gradFill rotWithShape="0">
              <a:gsLst>
                <a:gs pos="0">
                  <a:srgbClr val="3C0023"/>
                </a:gs>
                <a:gs pos="50000">
                  <a:srgbClr val="501A39"/>
                </a:gs>
                <a:gs pos="100000">
                  <a:srgbClr val="3C0023"/>
                </a:gs>
              </a:gsLst>
              <a:lin ang="0" scaled="1"/>
            </a:gradFill>
            <a:ln w="12700">
              <a:solidFill>
                <a:schemeClr val="tx1"/>
              </a:solidFill>
              <a:miter lim="800000"/>
              <a:headEnd/>
              <a:tailEnd/>
            </a:ln>
          </p:spPr>
          <p:txBody>
            <a:bodyPr wrap="none" anchor="ctr"/>
            <a:lstStyle/>
            <a:p>
              <a:endParaRPr lang="en-US">
                <a:latin typeface="+mn-lt"/>
              </a:endParaRPr>
            </a:p>
          </p:txBody>
        </p:sp>
        <p:sp>
          <p:nvSpPr>
            <p:cNvPr id="58390" name="Freeform 16"/>
            <p:cNvSpPr>
              <a:spLocks/>
            </p:cNvSpPr>
            <p:nvPr/>
          </p:nvSpPr>
          <p:spPr bwMode="auto">
            <a:xfrm>
              <a:off x="2216" y="2635"/>
              <a:ext cx="317" cy="349"/>
            </a:xfrm>
            <a:custGeom>
              <a:avLst/>
              <a:gdLst>
                <a:gd name="T0" fmla="*/ 168 w 317"/>
                <a:gd name="T1" fmla="*/ 0 h 349"/>
                <a:gd name="T2" fmla="*/ 316 w 317"/>
                <a:gd name="T3" fmla="*/ 0 h 349"/>
                <a:gd name="T4" fmla="*/ 288 w 317"/>
                <a:gd name="T5" fmla="*/ 88 h 349"/>
                <a:gd name="T6" fmla="*/ 220 w 317"/>
                <a:gd name="T7" fmla="*/ 188 h 349"/>
                <a:gd name="T8" fmla="*/ 152 w 317"/>
                <a:gd name="T9" fmla="*/ 264 h 349"/>
                <a:gd name="T10" fmla="*/ 68 w 317"/>
                <a:gd name="T11" fmla="*/ 312 h 349"/>
                <a:gd name="T12" fmla="*/ 0 w 317"/>
                <a:gd name="T13" fmla="*/ 348 h 349"/>
                <a:gd name="T14" fmla="*/ 108 w 317"/>
                <a:gd name="T15" fmla="*/ 236 h 349"/>
                <a:gd name="T16" fmla="*/ 160 w 317"/>
                <a:gd name="T17" fmla="*/ 132 h 349"/>
                <a:gd name="T18" fmla="*/ 168 w 317"/>
                <a:gd name="T19" fmla="*/ 0 h 3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7"/>
                <a:gd name="T31" fmla="*/ 0 h 349"/>
                <a:gd name="T32" fmla="*/ 317 w 317"/>
                <a:gd name="T33" fmla="*/ 349 h 3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7" h="349">
                  <a:moveTo>
                    <a:pt x="168" y="0"/>
                  </a:moveTo>
                  <a:lnTo>
                    <a:pt x="316" y="0"/>
                  </a:lnTo>
                  <a:lnTo>
                    <a:pt x="288" y="88"/>
                  </a:lnTo>
                  <a:lnTo>
                    <a:pt x="220" y="188"/>
                  </a:lnTo>
                  <a:lnTo>
                    <a:pt x="152" y="264"/>
                  </a:lnTo>
                  <a:lnTo>
                    <a:pt x="68" y="312"/>
                  </a:lnTo>
                  <a:lnTo>
                    <a:pt x="0" y="348"/>
                  </a:lnTo>
                  <a:lnTo>
                    <a:pt x="108" y="236"/>
                  </a:lnTo>
                  <a:lnTo>
                    <a:pt x="160" y="132"/>
                  </a:lnTo>
                  <a:lnTo>
                    <a:pt x="168" y="0"/>
                  </a:lnTo>
                </a:path>
              </a:pathLst>
            </a:custGeom>
            <a:solidFill>
              <a:srgbClr val="FFFFFF"/>
            </a:solidFill>
            <a:ln w="12700" cap="rnd">
              <a:solidFill>
                <a:schemeClr val="tx1"/>
              </a:solidFill>
              <a:round/>
              <a:headEnd/>
              <a:tailEnd/>
            </a:ln>
          </p:spPr>
          <p:txBody>
            <a:bodyPr/>
            <a:lstStyle/>
            <a:p>
              <a:endParaRPr lang="en-US">
                <a:latin typeface="+mn-lt"/>
              </a:endParaRPr>
            </a:p>
          </p:txBody>
        </p:sp>
        <p:sp>
          <p:nvSpPr>
            <p:cNvPr id="58391" name="Freeform 17"/>
            <p:cNvSpPr>
              <a:spLocks/>
            </p:cNvSpPr>
            <p:nvPr/>
          </p:nvSpPr>
          <p:spPr bwMode="auto">
            <a:xfrm>
              <a:off x="1724" y="2643"/>
              <a:ext cx="57" cy="145"/>
            </a:xfrm>
            <a:custGeom>
              <a:avLst/>
              <a:gdLst>
                <a:gd name="T0" fmla="*/ 0 w 57"/>
                <a:gd name="T1" fmla="*/ 0 h 145"/>
                <a:gd name="T2" fmla="*/ 12 w 57"/>
                <a:gd name="T3" fmla="*/ 80 h 145"/>
                <a:gd name="T4" fmla="*/ 56 w 57"/>
                <a:gd name="T5" fmla="*/ 144 h 145"/>
                <a:gd name="T6" fmla="*/ 36 w 57"/>
                <a:gd name="T7" fmla="*/ 80 h 145"/>
                <a:gd name="T8" fmla="*/ 36 w 57"/>
                <a:gd name="T9" fmla="*/ 0 h 145"/>
                <a:gd name="T10" fmla="*/ 0 w 57"/>
                <a:gd name="T11" fmla="*/ 0 h 145"/>
                <a:gd name="T12" fmla="*/ 0 60000 65536"/>
                <a:gd name="T13" fmla="*/ 0 60000 65536"/>
                <a:gd name="T14" fmla="*/ 0 60000 65536"/>
                <a:gd name="T15" fmla="*/ 0 60000 65536"/>
                <a:gd name="T16" fmla="*/ 0 60000 65536"/>
                <a:gd name="T17" fmla="*/ 0 60000 65536"/>
                <a:gd name="T18" fmla="*/ 0 w 57"/>
                <a:gd name="T19" fmla="*/ 0 h 145"/>
                <a:gd name="T20" fmla="*/ 57 w 57"/>
                <a:gd name="T21" fmla="*/ 145 h 145"/>
              </a:gdLst>
              <a:ahLst/>
              <a:cxnLst>
                <a:cxn ang="T12">
                  <a:pos x="T0" y="T1"/>
                </a:cxn>
                <a:cxn ang="T13">
                  <a:pos x="T2" y="T3"/>
                </a:cxn>
                <a:cxn ang="T14">
                  <a:pos x="T4" y="T5"/>
                </a:cxn>
                <a:cxn ang="T15">
                  <a:pos x="T6" y="T7"/>
                </a:cxn>
                <a:cxn ang="T16">
                  <a:pos x="T8" y="T9"/>
                </a:cxn>
                <a:cxn ang="T17">
                  <a:pos x="T10" y="T11"/>
                </a:cxn>
              </a:cxnLst>
              <a:rect l="T18" t="T19" r="T20" b="T21"/>
              <a:pathLst>
                <a:path w="57" h="145">
                  <a:moveTo>
                    <a:pt x="0" y="0"/>
                  </a:moveTo>
                  <a:lnTo>
                    <a:pt x="12" y="80"/>
                  </a:lnTo>
                  <a:lnTo>
                    <a:pt x="56" y="144"/>
                  </a:lnTo>
                  <a:lnTo>
                    <a:pt x="36" y="80"/>
                  </a:lnTo>
                  <a:lnTo>
                    <a:pt x="36" y="0"/>
                  </a:lnTo>
                  <a:lnTo>
                    <a:pt x="0" y="0"/>
                  </a:lnTo>
                </a:path>
              </a:pathLst>
            </a:custGeom>
            <a:solidFill>
              <a:srgbClr val="FFFFFF"/>
            </a:solidFill>
            <a:ln w="12700" cap="rnd">
              <a:solidFill>
                <a:schemeClr val="tx1"/>
              </a:solidFill>
              <a:round/>
              <a:headEnd/>
              <a:tailEnd/>
            </a:ln>
          </p:spPr>
          <p:txBody>
            <a:bodyPr/>
            <a:lstStyle/>
            <a:p>
              <a:endParaRPr lang="en-US">
                <a:latin typeface="+mn-lt"/>
              </a:endParaRPr>
            </a:p>
          </p:txBody>
        </p:sp>
        <p:sp>
          <p:nvSpPr>
            <p:cNvPr id="58392" name="Oval 18"/>
            <p:cNvSpPr>
              <a:spLocks noChangeArrowheads="1"/>
            </p:cNvSpPr>
            <p:nvPr/>
          </p:nvSpPr>
          <p:spPr bwMode="auto">
            <a:xfrm>
              <a:off x="2022" y="1098"/>
              <a:ext cx="187" cy="175"/>
            </a:xfrm>
            <a:prstGeom prst="ellipse">
              <a:avLst/>
            </a:prstGeom>
            <a:gradFill rotWithShape="0">
              <a:gsLst>
                <a:gs pos="0">
                  <a:srgbClr val="FAFD00"/>
                </a:gs>
                <a:gs pos="100000">
                  <a:srgbClr val="4B4B00"/>
                </a:gs>
              </a:gsLst>
              <a:lin ang="5400000" scaled="1"/>
            </a:gradFill>
            <a:ln w="12700">
              <a:solidFill>
                <a:schemeClr val="tx1"/>
              </a:solidFill>
              <a:round/>
              <a:headEnd/>
              <a:tailEnd/>
            </a:ln>
          </p:spPr>
          <p:txBody>
            <a:bodyPr wrap="none" anchor="ctr"/>
            <a:lstStyle/>
            <a:p>
              <a:endParaRPr lang="en-US">
                <a:latin typeface="+mn-lt"/>
              </a:endParaRPr>
            </a:p>
          </p:txBody>
        </p:sp>
        <p:sp>
          <p:nvSpPr>
            <p:cNvPr id="58393" name="Oval 19"/>
            <p:cNvSpPr>
              <a:spLocks noChangeArrowheads="1"/>
            </p:cNvSpPr>
            <p:nvPr/>
          </p:nvSpPr>
          <p:spPr bwMode="auto">
            <a:xfrm>
              <a:off x="2054" y="1141"/>
              <a:ext cx="124" cy="120"/>
            </a:xfrm>
            <a:prstGeom prst="ellipse">
              <a:avLst/>
            </a:prstGeom>
            <a:solidFill>
              <a:srgbClr val="FFFFFF"/>
            </a:solidFill>
            <a:ln w="12700">
              <a:solidFill>
                <a:schemeClr val="tx1"/>
              </a:solidFill>
              <a:round/>
              <a:headEnd/>
              <a:tailEnd/>
            </a:ln>
          </p:spPr>
          <p:txBody>
            <a:bodyPr wrap="none" anchor="ctr"/>
            <a:lstStyle/>
            <a:p>
              <a:endParaRPr lang="en-US">
                <a:latin typeface="+mn-lt"/>
              </a:endParaRPr>
            </a:p>
          </p:txBody>
        </p:sp>
        <p:sp>
          <p:nvSpPr>
            <p:cNvPr id="58394" name="Line 20"/>
            <p:cNvSpPr>
              <a:spLocks noChangeShapeType="1"/>
            </p:cNvSpPr>
            <p:nvPr/>
          </p:nvSpPr>
          <p:spPr bwMode="auto">
            <a:xfrm flipH="1">
              <a:off x="1660" y="1263"/>
              <a:ext cx="432" cy="1264"/>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58395" name="Line 21"/>
            <p:cNvSpPr>
              <a:spLocks noChangeShapeType="1"/>
            </p:cNvSpPr>
            <p:nvPr/>
          </p:nvSpPr>
          <p:spPr bwMode="auto">
            <a:xfrm>
              <a:off x="2148" y="1271"/>
              <a:ext cx="456" cy="124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58396" name="Line 22"/>
            <p:cNvSpPr>
              <a:spLocks noChangeShapeType="1"/>
            </p:cNvSpPr>
            <p:nvPr/>
          </p:nvSpPr>
          <p:spPr bwMode="auto">
            <a:xfrm>
              <a:off x="2108" y="1283"/>
              <a:ext cx="0" cy="12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58397" name="Freeform 23"/>
            <p:cNvSpPr>
              <a:spLocks/>
            </p:cNvSpPr>
            <p:nvPr/>
          </p:nvSpPr>
          <p:spPr bwMode="auto">
            <a:xfrm>
              <a:off x="2976" y="1083"/>
              <a:ext cx="817" cy="241"/>
            </a:xfrm>
            <a:custGeom>
              <a:avLst/>
              <a:gdLst>
                <a:gd name="T0" fmla="*/ 816 w 817"/>
                <a:gd name="T1" fmla="*/ 128 h 241"/>
                <a:gd name="T2" fmla="*/ 616 w 817"/>
                <a:gd name="T3" fmla="*/ 136 h 241"/>
                <a:gd name="T4" fmla="*/ 424 w 817"/>
                <a:gd name="T5" fmla="*/ 0 h 241"/>
                <a:gd name="T6" fmla="*/ 184 w 817"/>
                <a:gd name="T7" fmla="*/ 0 h 241"/>
                <a:gd name="T8" fmla="*/ 0 w 817"/>
                <a:gd name="T9" fmla="*/ 136 h 241"/>
                <a:gd name="T10" fmla="*/ 0 w 817"/>
                <a:gd name="T11" fmla="*/ 240 h 241"/>
                <a:gd name="T12" fmla="*/ 120 w 817"/>
                <a:gd name="T13" fmla="*/ 240 h 241"/>
                <a:gd name="T14" fmla="*/ 184 w 817"/>
                <a:gd name="T15" fmla="*/ 184 h 241"/>
                <a:gd name="T16" fmla="*/ 296 w 817"/>
                <a:gd name="T17" fmla="*/ 104 h 241"/>
                <a:gd name="T18" fmla="*/ 424 w 817"/>
                <a:gd name="T19" fmla="*/ 176 h 241"/>
                <a:gd name="T20" fmla="*/ 464 w 817"/>
                <a:gd name="T21" fmla="*/ 224 h 241"/>
                <a:gd name="T22" fmla="*/ 616 w 817"/>
                <a:gd name="T23" fmla="*/ 224 h 241"/>
                <a:gd name="T24" fmla="*/ 664 w 817"/>
                <a:gd name="T25" fmla="*/ 224 h 241"/>
                <a:gd name="T26" fmla="*/ 712 w 817"/>
                <a:gd name="T27" fmla="*/ 152 h 241"/>
                <a:gd name="T28" fmla="*/ 816 w 817"/>
                <a:gd name="T29" fmla="*/ 128 h 2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17"/>
                <a:gd name="T46" fmla="*/ 0 h 241"/>
                <a:gd name="T47" fmla="*/ 817 w 817"/>
                <a:gd name="T48" fmla="*/ 241 h 24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17" h="241">
                  <a:moveTo>
                    <a:pt x="816" y="128"/>
                  </a:moveTo>
                  <a:lnTo>
                    <a:pt x="616" y="136"/>
                  </a:lnTo>
                  <a:lnTo>
                    <a:pt x="424" y="0"/>
                  </a:lnTo>
                  <a:lnTo>
                    <a:pt x="184" y="0"/>
                  </a:lnTo>
                  <a:lnTo>
                    <a:pt x="0" y="136"/>
                  </a:lnTo>
                  <a:lnTo>
                    <a:pt x="0" y="240"/>
                  </a:lnTo>
                  <a:lnTo>
                    <a:pt x="120" y="240"/>
                  </a:lnTo>
                  <a:lnTo>
                    <a:pt x="184" y="184"/>
                  </a:lnTo>
                  <a:lnTo>
                    <a:pt x="296" y="104"/>
                  </a:lnTo>
                  <a:lnTo>
                    <a:pt x="424" y="176"/>
                  </a:lnTo>
                  <a:lnTo>
                    <a:pt x="464" y="224"/>
                  </a:lnTo>
                  <a:lnTo>
                    <a:pt x="616" y="224"/>
                  </a:lnTo>
                  <a:lnTo>
                    <a:pt x="664" y="224"/>
                  </a:lnTo>
                  <a:lnTo>
                    <a:pt x="712" y="152"/>
                  </a:lnTo>
                  <a:lnTo>
                    <a:pt x="816" y="128"/>
                  </a:lnTo>
                </a:path>
              </a:pathLst>
            </a:custGeom>
            <a:gradFill rotWithShape="0">
              <a:gsLst>
                <a:gs pos="0">
                  <a:srgbClr val="004E47"/>
                </a:gs>
                <a:gs pos="100000">
                  <a:srgbClr val="001715"/>
                </a:gs>
              </a:gsLst>
              <a:lin ang="5400000" scaled="1"/>
            </a:gradFill>
            <a:ln w="12700" cap="rnd">
              <a:solidFill>
                <a:schemeClr val="tx1"/>
              </a:solidFill>
              <a:round/>
              <a:headEnd/>
              <a:tailEnd/>
            </a:ln>
          </p:spPr>
          <p:txBody>
            <a:bodyPr/>
            <a:lstStyle/>
            <a:p>
              <a:endParaRPr lang="en-US">
                <a:latin typeface="+mn-lt"/>
              </a:endParaRPr>
            </a:p>
          </p:txBody>
        </p:sp>
        <p:sp>
          <p:nvSpPr>
            <p:cNvPr id="58398" name="Oval 24"/>
            <p:cNvSpPr>
              <a:spLocks noChangeArrowheads="1"/>
            </p:cNvSpPr>
            <p:nvPr/>
          </p:nvSpPr>
          <p:spPr bwMode="auto">
            <a:xfrm>
              <a:off x="3300" y="2255"/>
              <a:ext cx="960" cy="760"/>
            </a:xfrm>
            <a:prstGeom prst="ellipse">
              <a:avLst/>
            </a:prstGeom>
            <a:gradFill rotWithShape="0">
              <a:gsLst>
                <a:gs pos="0">
                  <a:srgbClr val="001715"/>
                </a:gs>
                <a:gs pos="50000">
                  <a:srgbClr val="004E47"/>
                </a:gs>
                <a:gs pos="100000">
                  <a:srgbClr val="001715"/>
                </a:gs>
              </a:gsLst>
              <a:lin ang="0" scaled="1"/>
            </a:gradFill>
            <a:ln w="12700">
              <a:solidFill>
                <a:schemeClr val="tx1"/>
              </a:solidFill>
              <a:round/>
              <a:headEnd/>
              <a:tailEnd/>
            </a:ln>
          </p:spPr>
          <p:txBody>
            <a:bodyPr wrap="none" anchor="ctr"/>
            <a:lstStyle/>
            <a:p>
              <a:endParaRPr lang="en-US">
                <a:latin typeface="+mn-lt"/>
              </a:endParaRPr>
            </a:p>
          </p:txBody>
        </p:sp>
        <p:sp>
          <p:nvSpPr>
            <p:cNvPr id="58399" name="Rectangle 25"/>
            <p:cNvSpPr>
              <a:spLocks noChangeArrowheads="1"/>
            </p:cNvSpPr>
            <p:nvPr/>
          </p:nvSpPr>
          <p:spPr bwMode="auto">
            <a:xfrm>
              <a:off x="3248" y="2219"/>
              <a:ext cx="1048" cy="384"/>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US">
                <a:latin typeface="+mn-lt"/>
              </a:endParaRPr>
            </a:p>
          </p:txBody>
        </p:sp>
        <p:sp>
          <p:nvSpPr>
            <p:cNvPr id="58400" name="Rectangle 26"/>
            <p:cNvSpPr>
              <a:spLocks noChangeArrowheads="1"/>
            </p:cNvSpPr>
            <p:nvPr/>
          </p:nvSpPr>
          <p:spPr bwMode="auto">
            <a:xfrm>
              <a:off x="3296" y="2587"/>
              <a:ext cx="968" cy="48"/>
            </a:xfrm>
            <a:prstGeom prst="rect">
              <a:avLst/>
            </a:prstGeom>
            <a:gradFill rotWithShape="0">
              <a:gsLst>
                <a:gs pos="0">
                  <a:srgbClr val="4B4B00"/>
                </a:gs>
                <a:gs pos="50000">
                  <a:srgbClr val="FAFD00"/>
                </a:gs>
                <a:gs pos="100000">
                  <a:srgbClr val="4B4B00"/>
                </a:gs>
              </a:gsLst>
              <a:lin ang="0" scaled="1"/>
            </a:gradFill>
            <a:ln w="12700">
              <a:solidFill>
                <a:schemeClr val="tx1"/>
              </a:solidFill>
              <a:miter lim="800000"/>
              <a:headEnd/>
              <a:tailEnd/>
            </a:ln>
          </p:spPr>
          <p:txBody>
            <a:bodyPr wrap="none" anchor="ctr"/>
            <a:lstStyle/>
            <a:p>
              <a:endParaRPr lang="en-US">
                <a:latin typeface="+mn-lt"/>
              </a:endParaRPr>
            </a:p>
          </p:txBody>
        </p:sp>
        <p:sp>
          <p:nvSpPr>
            <p:cNvPr id="58401" name="Rectangle 27"/>
            <p:cNvSpPr>
              <a:spLocks noChangeArrowheads="1"/>
            </p:cNvSpPr>
            <p:nvPr/>
          </p:nvSpPr>
          <p:spPr bwMode="auto">
            <a:xfrm>
              <a:off x="3296" y="2551"/>
              <a:ext cx="968" cy="48"/>
            </a:xfrm>
            <a:prstGeom prst="rect">
              <a:avLst/>
            </a:prstGeom>
            <a:gradFill rotWithShape="0">
              <a:gsLst>
                <a:gs pos="0">
                  <a:srgbClr val="3C0023"/>
                </a:gs>
                <a:gs pos="50000">
                  <a:srgbClr val="501A39"/>
                </a:gs>
                <a:gs pos="100000">
                  <a:srgbClr val="3C0023"/>
                </a:gs>
              </a:gsLst>
              <a:lin ang="0" scaled="1"/>
            </a:gradFill>
            <a:ln w="12700">
              <a:solidFill>
                <a:schemeClr val="tx1"/>
              </a:solidFill>
              <a:miter lim="800000"/>
              <a:headEnd/>
              <a:tailEnd/>
            </a:ln>
          </p:spPr>
          <p:txBody>
            <a:bodyPr wrap="none" anchor="ctr"/>
            <a:lstStyle/>
            <a:p>
              <a:endParaRPr lang="en-US">
                <a:latin typeface="+mn-lt"/>
              </a:endParaRPr>
            </a:p>
          </p:txBody>
        </p:sp>
        <p:sp>
          <p:nvSpPr>
            <p:cNvPr id="58402" name="Freeform 28"/>
            <p:cNvSpPr>
              <a:spLocks/>
            </p:cNvSpPr>
            <p:nvPr/>
          </p:nvSpPr>
          <p:spPr bwMode="auto">
            <a:xfrm>
              <a:off x="3860" y="2655"/>
              <a:ext cx="317" cy="349"/>
            </a:xfrm>
            <a:custGeom>
              <a:avLst/>
              <a:gdLst>
                <a:gd name="T0" fmla="*/ 168 w 317"/>
                <a:gd name="T1" fmla="*/ 0 h 349"/>
                <a:gd name="T2" fmla="*/ 316 w 317"/>
                <a:gd name="T3" fmla="*/ 0 h 349"/>
                <a:gd name="T4" fmla="*/ 288 w 317"/>
                <a:gd name="T5" fmla="*/ 88 h 349"/>
                <a:gd name="T6" fmla="*/ 220 w 317"/>
                <a:gd name="T7" fmla="*/ 188 h 349"/>
                <a:gd name="T8" fmla="*/ 152 w 317"/>
                <a:gd name="T9" fmla="*/ 264 h 349"/>
                <a:gd name="T10" fmla="*/ 68 w 317"/>
                <a:gd name="T11" fmla="*/ 312 h 349"/>
                <a:gd name="T12" fmla="*/ 0 w 317"/>
                <a:gd name="T13" fmla="*/ 348 h 349"/>
                <a:gd name="T14" fmla="*/ 108 w 317"/>
                <a:gd name="T15" fmla="*/ 236 h 349"/>
                <a:gd name="T16" fmla="*/ 160 w 317"/>
                <a:gd name="T17" fmla="*/ 132 h 349"/>
                <a:gd name="T18" fmla="*/ 168 w 317"/>
                <a:gd name="T19" fmla="*/ 0 h 3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7"/>
                <a:gd name="T31" fmla="*/ 0 h 349"/>
                <a:gd name="T32" fmla="*/ 317 w 317"/>
                <a:gd name="T33" fmla="*/ 349 h 3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7" h="349">
                  <a:moveTo>
                    <a:pt x="168" y="0"/>
                  </a:moveTo>
                  <a:lnTo>
                    <a:pt x="316" y="0"/>
                  </a:lnTo>
                  <a:lnTo>
                    <a:pt x="288" y="88"/>
                  </a:lnTo>
                  <a:lnTo>
                    <a:pt x="220" y="188"/>
                  </a:lnTo>
                  <a:lnTo>
                    <a:pt x="152" y="264"/>
                  </a:lnTo>
                  <a:lnTo>
                    <a:pt x="68" y="312"/>
                  </a:lnTo>
                  <a:lnTo>
                    <a:pt x="0" y="348"/>
                  </a:lnTo>
                  <a:lnTo>
                    <a:pt x="108" y="236"/>
                  </a:lnTo>
                  <a:lnTo>
                    <a:pt x="160" y="132"/>
                  </a:lnTo>
                  <a:lnTo>
                    <a:pt x="168" y="0"/>
                  </a:lnTo>
                </a:path>
              </a:pathLst>
            </a:custGeom>
            <a:solidFill>
              <a:srgbClr val="FFFFFF"/>
            </a:solidFill>
            <a:ln w="12700" cap="rnd">
              <a:solidFill>
                <a:schemeClr val="tx1"/>
              </a:solidFill>
              <a:round/>
              <a:headEnd/>
              <a:tailEnd/>
            </a:ln>
          </p:spPr>
          <p:txBody>
            <a:bodyPr/>
            <a:lstStyle/>
            <a:p>
              <a:endParaRPr lang="en-US">
                <a:latin typeface="+mn-lt"/>
              </a:endParaRPr>
            </a:p>
          </p:txBody>
        </p:sp>
        <p:sp>
          <p:nvSpPr>
            <p:cNvPr id="58403" name="Freeform 29"/>
            <p:cNvSpPr>
              <a:spLocks/>
            </p:cNvSpPr>
            <p:nvPr/>
          </p:nvSpPr>
          <p:spPr bwMode="auto">
            <a:xfrm>
              <a:off x="3368" y="2663"/>
              <a:ext cx="57" cy="145"/>
            </a:xfrm>
            <a:custGeom>
              <a:avLst/>
              <a:gdLst>
                <a:gd name="T0" fmla="*/ 0 w 57"/>
                <a:gd name="T1" fmla="*/ 0 h 145"/>
                <a:gd name="T2" fmla="*/ 12 w 57"/>
                <a:gd name="T3" fmla="*/ 80 h 145"/>
                <a:gd name="T4" fmla="*/ 56 w 57"/>
                <a:gd name="T5" fmla="*/ 144 h 145"/>
                <a:gd name="T6" fmla="*/ 36 w 57"/>
                <a:gd name="T7" fmla="*/ 80 h 145"/>
                <a:gd name="T8" fmla="*/ 36 w 57"/>
                <a:gd name="T9" fmla="*/ 0 h 145"/>
                <a:gd name="T10" fmla="*/ 0 w 57"/>
                <a:gd name="T11" fmla="*/ 0 h 145"/>
                <a:gd name="T12" fmla="*/ 0 60000 65536"/>
                <a:gd name="T13" fmla="*/ 0 60000 65536"/>
                <a:gd name="T14" fmla="*/ 0 60000 65536"/>
                <a:gd name="T15" fmla="*/ 0 60000 65536"/>
                <a:gd name="T16" fmla="*/ 0 60000 65536"/>
                <a:gd name="T17" fmla="*/ 0 60000 65536"/>
                <a:gd name="T18" fmla="*/ 0 w 57"/>
                <a:gd name="T19" fmla="*/ 0 h 145"/>
                <a:gd name="T20" fmla="*/ 57 w 57"/>
                <a:gd name="T21" fmla="*/ 145 h 145"/>
              </a:gdLst>
              <a:ahLst/>
              <a:cxnLst>
                <a:cxn ang="T12">
                  <a:pos x="T0" y="T1"/>
                </a:cxn>
                <a:cxn ang="T13">
                  <a:pos x="T2" y="T3"/>
                </a:cxn>
                <a:cxn ang="T14">
                  <a:pos x="T4" y="T5"/>
                </a:cxn>
                <a:cxn ang="T15">
                  <a:pos x="T6" y="T7"/>
                </a:cxn>
                <a:cxn ang="T16">
                  <a:pos x="T8" y="T9"/>
                </a:cxn>
                <a:cxn ang="T17">
                  <a:pos x="T10" y="T11"/>
                </a:cxn>
              </a:cxnLst>
              <a:rect l="T18" t="T19" r="T20" b="T21"/>
              <a:pathLst>
                <a:path w="57" h="145">
                  <a:moveTo>
                    <a:pt x="0" y="0"/>
                  </a:moveTo>
                  <a:lnTo>
                    <a:pt x="12" y="80"/>
                  </a:lnTo>
                  <a:lnTo>
                    <a:pt x="56" y="144"/>
                  </a:lnTo>
                  <a:lnTo>
                    <a:pt x="36" y="80"/>
                  </a:lnTo>
                  <a:lnTo>
                    <a:pt x="36" y="0"/>
                  </a:lnTo>
                  <a:lnTo>
                    <a:pt x="0" y="0"/>
                  </a:lnTo>
                </a:path>
              </a:pathLst>
            </a:custGeom>
            <a:solidFill>
              <a:srgbClr val="FFFFFF"/>
            </a:solidFill>
            <a:ln w="12700" cap="rnd">
              <a:solidFill>
                <a:schemeClr val="tx1"/>
              </a:solidFill>
              <a:round/>
              <a:headEnd/>
              <a:tailEnd/>
            </a:ln>
          </p:spPr>
          <p:txBody>
            <a:bodyPr/>
            <a:lstStyle/>
            <a:p>
              <a:endParaRPr lang="en-US">
                <a:latin typeface="+mn-lt"/>
              </a:endParaRPr>
            </a:p>
          </p:txBody>
        </p:sp>
        <p:sp>
          <p:nvSpPr>
            <p:cNvPr id="58404" name="Oval 30"/>
            <p:cNvSpPr>
              <a:spLocks noChangeArrowheads="1"/>
            </p:cNvSpPr>
            <p:nvPr/>
          </p:nvSpPr>
          <p:spPr bwMode="auto">
            <a:xfrm>
              <a:off x="3658" y="1118"/>
              <a:ext cx="187" cy="175"/>
            </a:xfrm>
            <a:prstGeom prst="ellipse">
              <a:avLst/>
            </a:prstGeom>
            <a:gradFill rotWithShape="0">
              <a:gsLst>
                <a:gs pos="0">
                  <a:srgbClr val="FAFD00"/>
                </a:gs>
                <a:gs pos="100000">
                  <a:srgbClr val="4B4B00"/>
                </a:gs>
              </a:gsLst>
              <a:lin ang="5400000" scaled="1"/>
            </a:gradFill>
            <a:ln w="12700">
              <a:solidFill>
                <a:schemeClr val="tx1"/>
              </a:solidFill>
              <a:round/>
              <a:headEnd/>
              <a:tailEnd/>
            </a:ln>
          </p:spPr>
          <p:txBody>
            <a:bodyPr wrap="none" anchor="ctr"/>
            <a:lstStyle/>
            <a:p>
              <a:endParaRPr lang="en-US">
                <a:latin typeface="+mn-lt"/>
              </a:endParaRPr>
            </a:p>
          </p:txBody>
        </p:sp>
        <p:sp>
          <p:nvSpPr>
            <p:cNvPr id="58405" name="Oval 31"/>
            <p:cNvSpPr>
              <a:spLocks noChangeArrowheads="1"/>
            </p:cNvSpPr>
            <p:nvPr/>
          </p:nvSpPr>
          <p:spPr bwMode="auto">
            <a:xfrm>
              <a:off x="3690" y="1161"/>
              <a:ext cx="124" cy="120"/>
            </a:xfrm>
            <a:prstGeom prst="ellipse">
              <a:avLst/>
            </a:prstGeom>
            <a:solidFill>
              <a:srgbClr val="FFFFFF"/>
            </a:solidFill>
            <a:ln w="12700">
              <a:solidFill>
                <a:schemeClr val="tx1"/>
              </a:solidFill>
              <a:round/>
              <a:headEnd/>
              <a:tailEnd/>
            </a:ln>
          </p:spPr>
          <p:txBody>
            <a:bodyPr wrap="none" anchor="ctr"/>
            <a:lstStyle/>
            <a:p>
              <a:endParaRPr lang="en-US">
                <a:latin typeface="+mn-lt"/>
              </a:endParaRPr>
            </a:p>
          </p:txBody>
        </p:sp>
        <p:sp>
          <p:nvSpPr>
            <p:cNvPr id="58406" name="Line 32"/>
            <p:cNvSpPr>
              <a:spLocks noChangeShapeType="1"/>
            </p:cNvSpPr>
            <p:nvPr/>
          </p:nvSpPr>
          <p:spPr bwMode="auto">
            <a:xfrm flipH="1">
              <a:off x="3304" y="1283"/>
              <a:ext cx="432" cy="1264"/>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58407" name="Line 33"/>
            <p:cNvSpPr>
              <a:spLocks noChangeShapeType="1"/>
            </p:cNvSpPr>
            <p:nvPr/>
          </p:nvSpPr>
          <p:spPr bwMode="auto">
            <a:xfrm>
              <a:off x="3792" y="1291"/>
              <a:ext cx="456" cy="124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58408" name="Line 34"/>
            <p:cNvSpPr>
              <a:spLocks noChangeShapeType="1"/>
            </p:cNvSpPr>
            <p:nvPr/>
          </p:nvSpPr>
          <p:spPr bwMode="auto">
            <a:xfrm>
              <a:off x="3764" y="1299"/>
              <a:ext cx="0" cy="12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58409" name="Freeform 35"/>
            <p:cNvSpPr>
              <a:spLocks/>
            </p:cNvSpPr>
            <p:nvPr/>
          </p:nvSpPr>
          <p:spPr bwMode="auto">
            <a:xfrm>
              <a:off x="2600" y="1112"/>
              <a:ext cx="249" cy="193"/>
            </a:xfrm>
            <a:custGeom>
              <a:avLst/>
              <a:gdLst>
                <a:gd name="T0" fmla="*/ 48 w 249"/>
                <a:gd name="T1" fmla="*/ 0 h 193"/>
                <a:gd name="T2" fmla="*/ 0 w 249"/>
                <a:gd name="T3" fmla="*/ 0 h 193"/>
                <a:gd name="T4" fmla="*/ 240 w 249"/>
                <a:gd name="T5" fmla="*/ 192 h 193"/>
                <a:gd name="T6" fmla="*/ 248 w 249"/>
                <a:gd name="T7" fmla="*/ 160 h 193"/>
                <a:gd name="T8" fmla="*/ 48 w 249"/>
                <a:gd name="T9" fmla="*/ 0 h 193"/>
                <a:gd name="T10" fmla="*/ 0 60000 65536"/>
                <a:gd name="T11" fmla="*/ 0 60000 65536"/>
                <a:gd name="T12" fmla="*/ 0 60000 65536"/>
                <a:gd name="T13" fmla="*/ 0 60000 65536"/>
                <a:gd name="T14" fmla="*/ 0 60000 65536"/>
                <a:gd name="T15" fmla="*/ 0 w 249"/>
                <a:gd name="T16" fmla="*/ 0 h 193"/>
                <a:gd name="T17" fmla="*/ 249 w 249"/>
                <a:gd name="T18" fmla="*/ 193 h 193"/>
              </a:gdLst>
              <a:ahLst/>
              <a:cxnLst>
                <a:cxn ang="T10">
                  <a:pos x="T0" y="T1"/>
                </a:cxn>
                <a:cxn ang="T11">
                  <a:pos x="T2" y="T3"/>
                </a:cxn>
                <a:cxn ang="T12">
                  <a:pos x="T4" y="T5"/>
                </a:cxn>
                <a:cxn ang="T13">
                  <a:pos x="T6" y="T7"/>
                </a:cxn>
                <a:cxn ang="T14">
                  <a:pos x="T8" y="T9"/>
                </a:cxn>
              </a:cxnLst>
              <a:rect l="T15" t="T16" r="T17" b="T18"/>
              <a:pathLst>
                <a:path w="249" h="193">
                  <a:moveTo>
                    <a:pt x="48" y="0"/>
                  </a:moveTo>
                  <a:lnTo>
                    <a:pt x="0" y="0"/>
                  </a:lnTo>
                  <a:lnTo>
                    <a:pt x="240" y="192"/>
                  </a:lnTo>
                  <a:lnTo>
                    <a:pt x="248" y="160"/>
                  </a:lnTo>
                  <a:lnTo>
                    <a:pt x="48" y="0"/>
                  </a:lnTo>
                </a:path>
              </a:pathLst>
            </a:custGeom>
            <a:solidFill>
              <a:srgbClr val="FFFFFF"/>
            </a:solidFill>
            <a:ln w="12700" cap="rnd">
              <a:solidFill>
                <a:schemeClr val="tx1"/>
              </a:solidFill>
              <a:round/>
              <a:headEnd/>
              <a:tailEnd/>
            </a:ln>
          </p:spPr>
          <p:txBody>
            <a:bodyPr/>
            <a:lstStyle/>
            <a:p>
              <a:endParaRPr lang="en-US">
                <a:latin typeface="+mn-lt"/>
              </a:endParaRPr>
            </a:p>
          </p:txBody>
        </p:sp>
        <p:sp>
          <p:nvSpPr>
            <p:cNvPr id="58410" name="Freeform 36"/>
            <p:cNvSpPr>
              <a:spLocks/>
            </p:cNvSpPr>
            <p:nvPr/>
          </p:nvSpPr>
          <p:spPr bwMode="auto">
            <a:xfrm>
              <a:off x="3336" y="1096"/>
              <a:ext cx="249" cy="193"/>
            </a:xfrm>
            <a:custGeom>
              <a:avLst/>
              <a:gdLst>
                <a:gd name="T0" fmla="*/ 48 w 249"/>
                <a:gd name="T1" fmla="*/ 0 h 193"/>
                <a:gd name="T2" fmla="*/ 0 w 249"/>
                <a:gd name="T3" fmla="*/ 0 h 193"/>
                <a:gd name="T4" fmla="*/ 240 w 249"/>
                <a:gd name="T5" fmla="*/ 192 h 193"/>
                <a:gd name="T6" fmla="*/ 248 w 249"/>
                <a:gd name="T7" fmla="*/ 160 h 193"/>
                <a:gd name="T8" fmla="*/ 48 w 249"/>
                <a:gd name="T9" fmla="*/ 0 h 193"/>
                <a:gd name="T10" fmla="*/ 0 60000 65536"/>
                <a:gd name="T11" fmla="*/ 0 60000 65536"/>
                <a:gd name="T12" fmla="*/ 0 60000 65536"/>
                <a:gd name="T13" fmla="*/ 0 60000 65536"/>
                <a:gd name="T14" fmla="*/ 0 60000 65536"/>
                <a:gd name="T15" fmla="*/ 0 w 249"/>
                <a:gd name="T16" fmla="*/ 0 h 193"/>
                <a:gd name="T17" fmla="*/ 249 w 249"/>
                <a:gd name="T18" fmla="*/ 193 h 193"/>
              </a:gdLst>
              <a:ahLst/>
              <a:cxnLst>
                <a:cxn ang="T10">
                  <a:pos x="T0" y="T1"/>
                </a:cxn>
                <a:cxn ang="T11">
                  <a:pos x="T2" y="T3"/>
                </a:cxn>
                <a:cxn ang="T12">
                  <a:pos x="T4" y="T5"/>
                </a:cxn>
                <a:cxn ang="T13">
                  <a:pos x="T6" y="T7"/>
                </a:cxn>
                <a:cxn ang="T14">
                  <a:pos x="T8" y="T9"/>
                </a:cxn>
              </a:cxnLst>
              <a:rect l="T15" t="T16" r="T17" b="T18"/>
              <a:pathLst>
                <a:path w="249" h="193">
                  <a:moveTo>
                    <a:pt x="48" y="0"/>
                  </a:moveTo>
                  <a:lnTo>
                    <a:pt x="0" y="0"/>
                  </a:lnTo>
                  <a:lnTo>
                    <a:pt x="240" y="192"/>
                  </a:lnTo>
                  <a:lnTo>
                    <a:pt x="248" y="160"/>
                  </a:lnTo>
                  <a:lnTo>
                    <a:pt x="48" y="0"/>
                  </a:lnTo>
                </a:path>
              </a:pathLst>
            </a:custGeom>
            <a:solidFill>
              <a:srgbClr val="FFFFFF"/>
            </a:solidFill>
            <a:ln w="12700" cap="rnd">
              <a:solidFill>
                <a:schemeClr val="tx1"/>
              </a:solidFill>
              <a:round/>
              <a:headEnd/>
              <a:tailEnd/>
            </a:ln>
          </p:spPr>
          <p:txBody>
            <a:bodyPr/>
            <a:lstStyle/>
            <a:p>
              <a:endParaRPr lang="en-US">
                <a:latin typeface="+mn-lt"/>
              </a:endParaRPr>
            </a:p>
          </p:txBody>
        </p:sp>
      </p:grpSp>
      <p:sp>
        <p:nvSpPr>
          <p:cNvPr id="58374" name="Rectangle 37"/>
          <p:cNvSpPr>
            <a:spLocks noChangeArrowheads="1"/>
          </p:cNvSpPr>
          <p:nvPr/>
        </p:nvSpPr>
        <p:spPr bwMode="auto">
          <a:xfrm>
            <a:off x="827088" y="3810000"/>
            <a:ext cx="1992312" cy="584200"/>
          </a:xfrm>
          <a:prstGeom prst="rect">
            <a:avLst/>
          </a:prstGeom>
          <a:solidFill>
            <a:srgbClr val="FFFF99"/>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90478" tIns="44446" rIns="90478" bIns="44446">
            <a:spAutoFit/>
          </a:bodyPr>
          <a:lstStyle/>
          <a:p>
            <a:pPr>
              <a:lnSpc>
                <a:spcPct val="90000"/>
              </a:lnSpc>
            </a:pPr>
            <a:r>
              <a:rPr lang="en-US" sz="1800">
                <a:latin typeface="+mn-lt"/>
              </a:rPr>
              <a:t>(You are not a casual observer)</a:t>
            </a:r>
          </a:p>
        </p:txBody>
      </p:sp>
      <p:sp>
        <p:nvSpPr>
          <p:cNvPr id="58375" name="Rectangle 38"/>
          <p:cNvSpPr>
            <a:spLocks noChangeArrowheads="1"/>
          </p:cNvSpPr>
          <p:nvPr/>
        </p:nvSpPr>
        <p:spPr bwMode="auto">
          <a:xfrm>
            <a:off x="3494088" y="3733800"/>
            <a:ext cx="1992312" cy="831850"/>
          </a:xfrm>
          <a:prstGeom prst="rect">
            <a:avLst/>
          </a:prstGeom>
          <a:solidFill>
            <a:srgbClr val="FFFF99"/>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90478" tIns="44446" rIns="90478" bIns="44446">
            <a:spAutoFit/>
          </a:bodyPr>
          <a:lstStyle/>
          <a:p>
            <a:pPr>
              <a:lnSpc>
                <a:spcPct val="90000"/>
              </a:lnSpc>
            </a:pPr>
            <a:r>
              <a:rPr lang="en-US" sz="1800">
                <a:latin typeface="+mn-lt"/>
              </a:rPr>
              <a:t>(You are not an investigative reporter)</a:t>
            </a:r>
          </a:p>
        </p:txBody>
      </p:sp>
      <p:sp>
        <p:nvSpPr>
          <p:cNvPr id="58376" name="Rectangle 39"/>
          <p:cNvSpPr>
            <a:spLocks noChangeArrowheads="1"/>
          </p:cNvSpPr>
          <p:nvPr/>
        </p:nvSpPr>
        <p:spPr bwMode="auto">
          <a:xfrm>
            <a:off x="228600" y="990600"/>
            <a:ext cx="5713413"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78" tIns="44446" rIns="90478" bIns="44446">
            <a:spAutoFit/>
          </a:bodyPr>
          <a:lstStyle/>
          <a:p>
            <a:pPr>
              <a:lnSpc>
                <a:spcPct val="90000"/>
              </a:lnSpc>
            </a:pPr>
            <a:r>
              <a:rPr lang="en-US" sz="2800" b="1">
                <a:solidFill>
                  <a:srgbClr val="6E0043"/>
                </a:solidFill>
                <a:latin typeface="+mn-lt"/>
              </a:rPr>
              <a:t>Walk in your customers’ shoes:</a:t>
            </a:r>
          </a:p>
        </p:txBody>
      </p:sp>
      <p:sp>
        <p:nvSpPr>
          <p:cNvPr id="58377" name="Rectangle 40"/>
          <p:cNvSpPr>
            <a:spLocks noGrp="1" noChangeArrowheads="1"/>
          </p:cNvSpPr>
          <p:nvPr>
            <p:ph type="title"/>
          </p:nvPr>
        </p:nvSpPr>
        <p:spPr/>
        <p:txBody>
          <a:bodyPr>
            <a:normAutofit/>
          </a:bodyPr>
          <a:lstStyle/>
          <a:p>
            <a:r>
              <a:rPr lang="en-US" dirty="0">
                <a:latin typeface="+mn-lt"/>
              </a:rPr>
              <a:t>Respect the Customer but Probe!</a:t>
            </a:r>
          </a:p>
        </p:txBody>
      </p:sp>
      <p:sp>
        <p:nvSpPr>
          <p:cNvPr id="94249" name="AutoShape 41"/>
          <p:cNvSpPr>
            <a:spLocks noChangeArrowheads="1"/>
          </p:cNvSpPr>
          <p:nvPr/>
        </p:nvSpPr>
        <p:spPr bwMode="auto">
          <a:xfrm rot="-6136223">
            <a:off x="5600700" y="1257300"/>
            <a:ext cx="609600" cy="2209800"/>
          </a:xfrm>
          <a:prstGeom prst="curvedLeftArrow">
            <a:avLst>
              <a:gd name="adj1" fmla="val 72500"/>
              <a:gd name="adj2" fmla="val 145000"/>
              <a:gd name="adj3" fmla="val 33333"/>
            </a:avLst>
          </a:prstGeom>
          <a:solidFill>
            <a:srgbClr val="996633"/>
          </a:solidFill>
          <a:ln w="9525">
            <a:solidFill>
              <a:schemeClr val="tx1"/>
            </a:solidFill>
            <a:miter lim="800000"/>
            <a:headEnd/>
            <a:tailEnd/>
          </a:ln>
        </p:spPr>
        <p:txBody>
          <a:bodyPr wrap="none" anchor="ctr"/>
          <a:lstStyle/>
          <a:p>
            <a:endParaRPr lang="en-US">
              <a:latin typeface="+mn-lt"/>
            </a:endParaRPr>
          </a:p>
        </p:txBody>
      </p:sp>
      <p:sp>
        <p:nvSpPr>
          <p:cNvPr id="94250" name="Text Box 42"/>
          <p:cNvSpPr txBox="1">
            <a:spLocks noChangeArrowheads="1"/>
          </p:cNvSpPr>
          <p:nvPr/>
        </p:nvSpPr>
        <p:spPr bwMode="auto">
          <a:xfrm>
            <a:off x="5791200" y="2819400"/>
            <a:ext cx="3200400" cy="2031325"/>
          </a:xfrm>
          <a:prstGeom prst="rect">
            <a:avLst/>
          </a:prstGeom>
          <a:solidFill>
            <a:srgbClr val="FFFF99"/>
          </a:solidFill>
          <a:ln w="19050">
            <a:solidFill>
              <a:schemeClr val="accent2"/>
            </a:solidFill>
            <a:miter lim="800000"/>
            <a:headEnd/>
            <a:tailEnd/>
          </a:ln>
          <a:effectLst>
            <a:outerShdw dist="107763" dir="2700000" algn="ctr" rotWithShape="0">
              <a:schemeClr val="bg2">
                <a:alpha val="50000"/>
              </a:schemeClr>
            </a:outerShdw>
          </a:effectLst>
        </p:spPr>
        <p:txBody>
          <a:bodyPr>
            <a:spAutoFit/>
          </a:bodyPr>
          <a:lstStyle/>
          <a:p>
            <a:pPr marL="176213" indent="-176213" algn="l">
              <a:defRPr/>
            </a:pPr>
            <a:r>
              <a:rPr lang="en-US" sz="1800" b="1" dirty="0">
                <a:latin typeface="+mn-lt"/>
              </a:rPr>
              <a:t>How Many Paper Sheets?</a:t>
            </a:r>
          </a:p>
          <a:p>
            <a:pPr marL="176213" indent="-176213" algn="l">
              <a:defRPr/>
            </a:pPr>
            <a:endParaRPr lang="en-US" sz="1800" b="1" dirty="0">
              <a:latin typeface="+mn-lt"/>
            </a:endParaRPr>
          </a:p>
          <a:p>
            <a:pPr marL="176213" indent="-176213" algn="l">
              <a:buFontTx/>
              <a:buChar char="•"/>
              <a:defRPr/>
            </a:pPr>
            <a:r>
              <a:rPr lang="en-US" sz="1800" b="1" dirty="0">
                <a:latin typeface="+mn-lt"/>
              </a:rPr>
              <a:t>User </a:t>
            </a:r>
            <a:r>
              <a:rPr lang="en-US" sz="1800" dirty="0">
                <a:latin typeface="+mn-lt"/>
              </a:rPr>
              <a:t>(during Interview) – “No More than 4 or 5”</a:t>
            </a:r>
          </a:p>
          <a:p>
            <a:pPr marL="176213" indent="-176213" algn="l">
              <a:buFontTx/>
              <a:buChar char="•"/>
              <a:defRPr/>
            </a:pPr>
            <a:endParaRPr lang="en-US" sz="1800" dirty="0">
              <a:latin typeface="+mn-lt"/>
            </a:endParaRPr>
          </a:p>
          <a:p>
            <a:pPr marL="176213" indent="-176213" algn="l">
              <a:buFontTx/>
              <a:buChar char="•"/>
              <a:defRPr/>
            </a:pPr>
            <a:r>
              <a:rPr lang="en-US" sz="1800" b="1" dirty="0">
                <a:latin typeface="+mn-lt"/>
              </a:rPr>
              <a:t>Team</a:t>
            </a:r>
            <a:r>
              <a:rPr lang="en-US" sz="1800" dirty="0">
                <a:latin typeface="+mn-lt"/>
              </a:rPr>
              <a:t> (during observation) – 60!!!</a:t>
            </a:r>
          </a:p>
        </p:txBody>
      </p:sp>
    </p:spTree>
    <p:extLst>
      <p:ext uri="{BB962C8B-B14F-4D97-AF65-F5344CB8AC3E}">
        <p14:creationId xmlns:p14="http://schemas.microsoft.com/office/powerpoint/2010/main" val="12343200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4249"/>
                                        </p:tgtEl>
                                        <p:attrNameLst>
                                          <p:attrName>style.visibility</p:attrName>
                                        </p:attrNameLst>
                                      </p:cBhvr>
                                      <p:to>
                                        <p:strVal val="visible"/>
                                      </p:to>
                                    </p:set>
                                    <p:animEffect transition="in" filter="wipe(left)">
                                      <p:cBhvr>
                                        <p:cTn id="7" dur="500"/>
                                        <p:tgtEl>
                                          <p:spTgt spid="9424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4250"/>
                                        </p:tgtEl>
                                        <p:attrNameLst>
                                          <p:attrName>style.visibility</p:attrName>
                                        </p:attrNameLst>
                                      </p:cBhvr>
                                      <p:to>
                                        <p:strVal val="visible"/>
                                      </p:to>
                                    </p:set>
                                    <p:animEffect transition="in" filter="wipe(up)">
                                      <p:cBhvr>
                                        <p:cTn id="12" dur="3000"/>
                                        <p:tgtEl>
                                          <p:spTgt spid="94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49" grpId="0" animBg="1"/>
      <p:bldP spid="9425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16"/>
          <p:cNvSpPr>
            <a:spLocks noGrp="1" noChangeArrowheads="1"/>
          </p:cNvSpPr>
          <p:nvPr>
            <p:ph type="title"/>
          </p:nvPr>
        </p:nvSpPr>
        <p:spPr>
          <a:xfrm>
            <a:off x="76200" y="228600"/>
            <a:ext cx="6864350" cy="381000"/>
          </a:xfrm>
        </p:spPr>
        <p:txBody>
          <a:bodyPr>
            <a:normAutofit fontScale="90000"/>
          </a:bodyPr>
          <a:lstStyle/>
          <a:p>
            <a:r>
              <a:rPr lang="en-US"/>
              <a:t>Exercise: Gathering Customer Needs</a:t>
            </a:r>
          </a:p>
        </p:txBody>
      </p:sp>
      <p:graphicFrame>
        <p:nvGraphicFramePr>
          <p:cNvPr id="229420" name="Group 44"/>
          <p:cNvGraphicFramePr>
            <a:graphicFrameLocks noGrp="1"/>
          </p:cNvGraphicFramePr>
          <p:nvPr>
            <p:ph sz="half" idx="2"/>
          </p:nvPr>
        </p:nvGraphicFramePr>
        <p:xfrm>
          <a:off x="457200" y="1150938"/>
          <a:ext cx="8229600" cy="4259262"/>
        </p:xfrm>
        <a:graphic>
          <a:graphicData uri="http://schemas.openxmlformats.org/drawingml/2006/table">
            <a:tbl>
              <a:tblPr/>
              <a:tblGrid>
                <a:gridCol w="1495425">
                  <a:extLst>
                    <a:ext uri="{9D8B030D-6E8A-4147-A177-3AD203B41FA5}">
                      <a16:colId xmlns:a16="http://schemas.microsoft.com/office/drawing/2014/main" val="20000"/>
                    </a:ext>
                  </a:extLst>
                </a:gridCol>
                <a:gridCol w="6734175">
                  <a:extLst>
                    <a:ext uri="{9D8B030D-6E8A-4147-A177-3AD203B41FA5}">
                      <a16:colId xmlns:a16="http://schemas.microsoft.com/office/drawing/2014/main" val="20001"/>
                    </a:ext>
                  </a:extLst>
                </a:gridCol>
              </a:tblGrid>
              <a:tr h="9906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dirty="0">
                          <a:ln>
                            <a:noFill/>
                          </a:ln>
                          <a:solidFill>
                            <a:schemeClr val="bg1"/>
                          </a:solidFill>
                          <a:effectLst/>
                          <a:latin typeface="Arial" charset="0"/>
                        </a:rPr>
                        <a:t>Objective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rPr>
                        <a:t>Practice Gathering Voice of Customer Through an Interview Technique</a:t>
                      </a: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438399">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a:ln>
                            <a:noFill/>
                          </a:ln>
                          <a:solidFill>
                            <a:schemeClr val="bg1"/>
                          </a:solidFill>
                          <a:effectLst/>
                          <a:latin typeface="Arial" charset="0"/>
                        </a:rPr>
                        <a:t>Instructions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Two Groups - Interviewers, Users (Pick One Segment)</a:t>
                      </a:r>
                    </a:p>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Interview the User Using the Interview Guide </a:t>
                      </a:r>
                    </a:p>
                    <a:p>
                      <a:pPr marL="463550" marR="0" lvl="1" indent="-6350" algn="l" defTabSz="914400" rtl="0" eaLnBrk="0" fontAlgn="base" latinLnBrk="0" hangingPunct="0">
                        <a:lnSpc>
                          <a:spcPct val="100000"/>
                        </a:lnSpc>
                        <a:spcBef>
                          <a:spcPct val="2000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rPr>
                        <a:t>note: make this as “fruitful” as possible; you’ll use these results in later exercises – eventually determining the CTQs for your case study</a:t>
                      </a:r>
                    </a:p>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Change Roles; Give the Users a Chance to Practice Interviewing.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02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a:ln>
                            <a:noFill/>
                          </a:ln>
                          <a:solidFill>
                            <a:schemeClr val="bg1"/>
                          </a:solidFill>
                          <a:effectLst/>
                          <a:latin typeface="Arial" charset="0"/>
                        </a:rPr>
                        <a:t>Time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AU" sz="1800" b="1" i="0" u="none" strike="noStrike" cap="none" normalizeH="0" baseline="0" dirty="0">
                          <a:ln>
                            <a:noFill/>
                          </a:ln>
                          <a:solidFill>
                            <a:schemeClr val="tx1"/>
                          </a:solidFill>
                          <a:effectLst/>
                          <a:latin typeface="Arial" charset="0"/>
                        </a:rPr>
                        <a:t>40 minutes</a:t>
                      </a:r>
                      <a:endParaRPr kumimoji="0" lang="en-US" sz="1800" b="1"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727431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2"/>
          <p:cNvSpPr>
            <a:spLocks noChangeArrowheads="1"/>
          </p:cNvSpPr>
          <p:nvPr/>
        </p:nvSpPr>
        <p:spPr bwMode="auto">
          <a:xfrm>
            <a:off x="581025" y="1057275"/>
            <a:ext cx="8077200" cy="495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US"/>
          </a:p>
        </p:txBody>
      </p:sp>
      <p:sp>
        <p:nvSpPr>
          <p:cNvPr id="78852" name="Rectangle 3"/>
          <p:cNvSpPr>
            <a:spLocks noGrp="1" noChangeArrowheads="1"/>
          </p:cNvSpPr>
          <p:nvPr>
            <p:ph type="title"/>
          </p:nvPr>
        </p:nvSpPr>
        <p:spPr>
          <a:xfrm>
            <a:off x="152400" y="228600"/>
            <a:ext cx="8001000" cy="381000"/>
          </a:xfrm>
        </p:spPr>
        <p:txBody>
          <a:bodyPr>
            <a:noAutofit/>
          </a:bodyPr>
          <a:lstStyle/>
          <a:p>
            <a:r>
              <a:rPr lang="en-US" sz="2000" dirty="0"/>
              <a:t>Develop Customer Requirements (Solution Open)</a:t>
            </a:r>
          </a:p>
        </p:txBody>
      </p:sp>
      <p:sp>
        <p:nvSpPr>
          <p:cNvPr id="78853" name="Rectangle 4"/>
          <p:cNvSpPr>
            <a:spLocks noGrp="1" noChangeArrowheads="1"/>
          </p:cNvSpPr>
          <p:nvPr>
            <p:ph type="body" idx="1"/>
          </p:nvPr>
        </p:nvSpPr>
        <p:spPr>
          <a:xfrm>
            <a:off x="228600" y="1076325"/>
            <a:ext cx="8762999" cy="5513388"/>
          </a:xfrm>
        </p:spPr>
        <p:txBody>
          <a:bodyPr/>
          <a:lstStyle/>
          <a:p>
            <a:r>
              <a:rPr lang="en-US" sz="2400" dirty="0"/>
              <a:t>Purpose: Clearly state the Customer Requirements implicit in the verbal data from the interviews</a:t>
            </a:r>
          </a:p>
          <a:p>
            <a:endParaRPr lang="en-US" sz="2400" dirty="0"/>
          </a:p>
          <a:p>
            <a:r>
              <a:rPr lang="en-US" sz="2400" dirty="0"/>
              <a:t>Major elements:</a:t>
            </a:r>
          </a:p>
          <a:p>
            <a:pPr lvl="1"/>
            <a:r>
              <a:rPr lang="en-US" sz="2000" dirty="0"/>
              <a:t>Identify </a:t>
            </a:r>
            <a:r>
              <a:rPr lang="en-US" sz="2000" b="1" dirty="0"/>
              <a:t>Functions</a:t>
            </a:r>
            <a:r>
              <a:rPr lang="en-US" sz="2000" dirty="0"/>
              <a:t> (What) the User Performs and </a:t>
            </a:r>
            <a:r>
              <a:rPr lang="en-US" sz="2000" b="1" dirty="0"/>
              <a:t>How Well </a:t>
            </a:r>
            <a:r>
              <a:rPr lang="en-US" sz="2000" dirty="0"/>
              <a:t>(Performance) the Function needs Performing</a:t>
            </a:r>
          </a:p>
          <a:p>
            <a:pPr lvl="1"/>
            <a:r>
              <a:rPr lang="en-US" sz="2000" dirty="0"/>
              <a:t>Develop </a:t>
            </a:r>
            <a:r>
              <a:rPr lang="en-US" sz="2000" b="1" dirty="0"/>
              <a:t>Customer Requirements Statements </a:t>
            </a:r>
            <a:r>
              <a:rPr lang="en-US" sz="2000" dirty="0"/>
              <a:t>using the translation guidelines</a:t>
            </a:r>
          </a:p>
          <a:p>
            <a:endParaRPr lang="en-US" sz="2400" dirty="0"/>
          </a:p>
          <a:p>
            <a:r>
              <a:rPr lang="en-US" sz="2400" dirty="0"/>
              <a:t>Benefit: Enables the imagination and creativity of the team to contribute to the development of Customer Requirements, prevents blindly translating customer inputs to Performance Requirements</a:t>
            </a:r>
          </a:p>
        </p:txBody>
      </p:sp>
    </p:spTree>
    <p:extLst>
      <p:ext uri="{BB962C8B-B14F-4D97-AF65-F5344CB8AC3E}">
        <p14:creationId xmlns:p14="http://schemas.microsoft.com/office/powerpoint/2010/main" val="2282924900"/>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Line 2"/>
          <p:cNvSpPr>
            <a:spLocks noChangeShapeType="1"/>
          </p:cNvSpPr>
          <p:nvPr/>
        </p:nvSpPr>
        <p:spPr bwMode="auto">
          <a:xfrm>
            <a:off x="4557713" y="1676400"/>
            <a:ext cx="14287" cy="1731963"/>
          </a:xfrm>
          <a:prstGeom prst="line">
            <a:avLst/>
          </a:prstGeom>
          <a:noFill/>
          <a:ln w="38100">
            <a:solidFill>
              <a:srgbClr val="990099"/>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116739" name="Rectangle 3"/>
          <p:cNvSpPr>
            <a:spLocks noChangeArrowheads="1"/>
          </p:cNvSpPr>
          <p:nvPr/>
        </p:nvSpPr>
        <p:spPr bwMode="auto">
          <a:xfrm>
            <a:off x="914400" y="3505200"/>
            <a:ext cx="7391400" cy="1254125"/>
          </a:xfrm>
          <a:prstGeom prst="rect">
            <a:avLst/>
          </a:prstGeom>
          <a:solidFill>
            <a:srgbClr val="FFCC99"/>
          </a:solidFill>
          <a:ln w="12700">
            <a:solidFill>
              <a:schemeClr val="tx1"/>
            </a:solidFill>
            <a:miter lim="800000"/>
            <a:headEnd/>
            <a:tailEnd/>
          </a:ln>
          <a:effectLst>
            <a:outerShdw dist="107763" dir="2700000" algn="ctr" rotWithShape="0">
              <a:srgbClr val="25714B"/>
            </a:outerShdw>
          </a:effectLst>
        </p:spPr>
        <p:txBody>
          <a:bodyPr lIns="96837" tIns="49212" rIns="96837" bIns="49212" anchor="ctr">
            <a:spAutoFit/>
          </a:bodyPr>
          <a:lstStyle/>
          <a:p>
            <a:pPr marL="115888" algn="l" defTabSz="969963">
              <a:lnSpc>
                <a:spcPct val="125000"/>
              </a:lnSpc>
              <a:spcBef>
                <a:spcPct val="30000"/>
              </a:spcBef>
              <a:defRPr/>
            </a:pPr>
            <a:r>
              <a:rPr lang="en-US" sz="2400" b="1" dirty="0">
                <a:solidFill>
                  <a:srgbClr val="194B32"/>
                </a:solidFill>
                <a:latin typeface="+mn-lt"/>
              </a:rPr>
              <a:t>Identify Verb</a:t>
            </a:r>
            <a:br>
              <a:rPr lang="en-US" sz="1900" b="1" dirty="0">
                <a:solidFill>
                  <a:schemeClr val="hlink"/>
                </a:solidFill>
                <a:latin typeface="+mn-lt"/>
              </a:rPr>
            </a:br>
            <a:r>
              <a:rPr lang="en-US" sz="1800" b="1" dirty="0">
                <a:latin typeface="+mn-lt"/>
              </a:rPr>
              <a:t>Identify missing functionality by answering the question, “What functionality is desired but missing for the user?”</a:t>
            </a:r>
          </a:p>
        </p:txBody>
      </p:sp>
      <p:sp>
        <p:nvSpPr>
          <p:cNvPr id="116740" name="Rectangle 4"/>
          <p:cNvSpPr>
            <a:spLocks noChangeArrowheads="1"/>
          </p:cNvSpPr>
          <p:nvPr/>
        </p:nvSpPr>
        <p:spPr bwMode="auto">
          <a:xfrm>
            <a:off x="228600" y="1884363"/>
            <a:ext cx="2760663" cy="1254125"/>
          </a:xfrm>
          <a:prstGeom prst="rect">
            <a:avLst/>
          </a:prstGeom>
          <a:solidFill>
            <a:srgbClr val="CCCCFF"/>
          </a:solidFill>
          <a:ln w="12700">
            <a:solidFill>
              <a:schemeClr val="tx1"/>
            </a:solidFill>
            <a:miter lim="800000"/>
            <a:headEnd/>
            <a:tailEnd/>
          </a:ln>
          <a:effectLst>
            <a:outerShdw dist="107763" dir="2700000" algn="ctr" rotWithShape="0">
              <a:srgbClr val="25714B"/>
            </a:outerShdw>
          </a:effectLst>
        </p:spPr>
        <p:txBody>
          <a:bodyPr lIns="96837" tIns="49212" rIns="96837" bIns="49212" anchor="ctr">
            <a:spAutoFit/>
          </a:bodyPr>
          <a:lstStyle/>
          <a:p>
            <a:pPr marL="115888" algn="l" defTabSz="969963">
              <a:lnSpc>
                <a:spcPct val="125000"/>
              </a:lnSpc>
              <a:spcBef>
                <a:spcPct val="30000"/>
              </a:spcBef>
              <a:defRPr/>
            </a:pPr>
            <a:r>
              <a:rPr lang="en-US" sz="2400" b="1">
                <a:solidFill>
                  <a:srgbClr val="194B32"/>
                </a:solidFill>
                <a:latin typeface="+mn-lt"/>
              </a:rPr>
              <a:t>Identify Subject</a:t>
            </a:r>
            <a:br>
              <a:rPr lang="en-US" sz="2400" b="1">
                <a:solidFill>
                  <a:schemeClr val="hlink"/>
                </a:solidFill>
                <a:latin typeface="+mn-lt"/>
              </a:rPr>
            </a:br>
            <a:r>
              <a:rPr lang="en-US" sz="1800" b="1">
                <a:latin typeface="+mn-lt"/>
              </a:rPr>
              <a:t>Who or what performs this functionality?</a:t>
            </a:r>
          </a:p>
        </p:txBody>
      </p:sp>
      <p:sp>
        <p:nvSpPr>
          <p:cNvPr id="116741" name="Rectangle 5"/>
          <p:cNvSpPr>
            <a:spLocks noChangeArrowheads="1"/>
          </p:cNvSpPr>
          <p:nvPr/>
        </p:nvSpPr>
        <p:spPr bwMode="auto">
          <a:xfrm>
            <a:off x="5562600" y="1884363"/>
            <a:ext cx="3354388" cy="1254125"/>
          </a:xfrm>
          <a:prstGeom prst="rect">
            <a:avLst/>
          </a:prstGeom>
          <a:solidFill>
            <a:srgbClr val="99DDBB"/>
          </a:solidFill>
          <a:ln w="12700">
            <a:solidFill>
              <a:schemeClr val="tx1"/>
            </a:solidFill>
            <a:miter lim="800000"/>
            <a:headEnd/>
            <a:tailEnd/>
          </a:ln>
          <a:effectLst>
            <a:outerShdw dist="107763" dir="2700000" algn="ctr" rotWithShape="0">
              <a:srgbClr val="25714B"/>
            </a:outerShdw>
          </a:effectLst>
        </p:spPr>
        <p:txBody>
          <a:bodyPr lIns="96837" tIns="49212" rIns="96837" bIns="49212" anchor="ctr">
            <a:spAutoFit/>
          </a:bodyPr>
          <a:lstStyle/>
          <a:p>
            <a:pPr marL="115888" algn="l" defTabSz="969963">
              <a:lnSpc>
                <a:spcPct val="125000"/>
              </a:lnSpc>
              <a:spcBef>
                <a:spcPct val="30000"/>
              </a:spcBef>
              <a:defRPr/>
            </a:pPr>
            <a:r>
              <a:rPr lang="en-US" sz="2400" b="1">
                <a:solidFill>
                  <a:srgbClr val="194B32"/>
                </a:solidFill>
                <a:latin typeface="+mn-lt"/>
              </a:rPr>
              <a:t>Identify Modifier</a:t>
            </a:r>
            <a:br>
              <a:rPr lang="en-US" sz="1900" b="1">
                <a:solidFill>
                  <a:schemeClr val="hlink"/>
                </a:solidFill>
                <a:latin typeface="+mn-lt"/>
              </a:rPr>
            </a:br>
            <a:r>
              <a:rPr lang="en-US" sz="1800" b="1">
                <a:latin typeface="+mn-lt"/>
              </a:rPr>
              <a:t>What is scalable or variable about the functionality?</a:t>
            </a:r>
            <a:endParaRPr lang="en-US" sz="1900" b="1">
              <a:latin typeface="+mn-lt"/>
            </a:endParaRPr>
          </a:p>
        </p:txBody>
      </p:sp>
      <p:sp>
        <p:nvSpPr>
          <p:cNvPr id="79879" name="Arc 6"/>
          <p:cNvSpPr>
            <a:spLocks/>
          </p:cNvSpPr>
          <p:nvPr/>
        </p:nvSpPr>
        <p:spPr bwMode="auto">
          <a:xfrm flipH="1">
            <a:off x="1858963" y="1338263"/>
            <a:ext cx="1025525" cy="469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990099"/>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79880" name="Arc 7"/>
          <p:cNvSpPr>
            <a:spLocks/>
          </p:cNvSpPr>
          <p:nvPr/>
        </p:nvSpPr>
        <p:spPr bwMode="auto">
          <a:xfrm>
            <a:off x="6257925" y="1338263"/>
            <a:ext cx="1025525" cy="469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990099"/>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116744" name="Rectangle 8"/>
          <p:cNvSpPr>
            <a:spLocks noChangeArrowheads="1"/>
          </p:cNvSpPr>
          <p:nvPr/>
        </p:nvSpPr>
        <p:spPr bwMode="auto">
          <a:xfrm>
            <a:off x="2895600" y="990600"/>
            <a:ext cx="3325813" cy="650875"/>
          </a:xfrm>
          <a:prstGeom prst="rect">
            <a:avLst/>
          </a:prstGeom>
          <a:gradFill rotWithShape="0">
            <a:gsLst>
              <a:gs pos="0">
                <a:srgbClr val="FFFF99"/>
              </a:gs>
              <a:gs pos="50000">
                <a:srgbClr val="EAEAEA"/>
              </a:gs>
              <a:gs pos="100000">
                <a:srgbClr val="FFFF99"/>
              </a:gs>
            </a:gsLst>
            <a:lin ang="5400000" scaled="1"/>
          </a:gradFill>
          <a:ln w="12700">
            <a:solidFill>
              <a:schemeClr val="tx1"/>
            </a:solidFill>
            <a:miter lim="800000"/>
            <a:headEnd/>
            <a:tailEnd/>
          </a:ln>
          <a:effectLst>
            <a:outerShdw dist="107763" dir="2700000" algn="ctr" rotWithShape="0">
              <a:srgbClr val="080808"/>
            </a:outerShdw>
          </a:effectLst>
        </p:spPr>
        <p:txBody>
          <a:bodyPr wrap="none" lIns="96837" tIns="49212" rIns="96837" bIns="49212" anchor="ctr"/>
          <a:lstStyle/>
          <a:p>
            <a:pPr defTabSz="969963">
              <a:lnSpc>
                <a:spcPct val="125000"/>
              </a:lnSpc>
              <a:spcBef>
                <a:spcPct val="30000"/>
              </a:spcBef>
              <a:defRPr/>
            </a:pPr>
            <a:r>
              <a:rPr lang="en-US" sz="1900" b="1">
                <a:latin typeface="+mn-lt"/>
              </a:rPr>
              <a:t>Subject + Verb + Modifier</a:t>
            </a:r>
          </a:p>
        </p:txBody>
      </p:sp>
      <p:sp>
        <p:nvSpPr>
          <p:cNvPr id="79882" name="Rectangle 9"/>
          <p:cNvSpPr>
            <a:spLocks noGrp="1" noChangeArrowheads="1"/>
          </p:cNvSpPr>
          <p:nvPr>
            <p:ph type="title"/>
          </p:nvPr>
        </p:nvSpPr>
        <p:spPr/>
        <p:txBody>
          <a:bodyPr>
            <a:normAutofit/>
          </a:bodyPr>
          <a:lstStyle/>
          <a:p>
            <a:r>
              <a:rPr lang="en-US" dirty="0">
                <a:latin typeface="+mn-lt"/>
              </a:rPr>
              <a:t>Customer Requirement Elements</a:t>
            </a:r>
          </a:p>
        </p:txBody>
      </p:sp>
      <p:grpSp>
        <p:nvGrpSpPr>
          <p:cNvPr id="2" name="Group 10"/>
          <p:cNvGrpSpPr>
            <a:grpSpLocks/>
          </p:cNvGrpSpPr>
          <p:nvPr/>
        </p:nvGrpSpPr>
        <p:grpSpPr bwMode="auto">
          <a:xfrm>
            <a:off x="1912938" y="5032375"/>
            <a:ext cx="6651625" cy="1677988"/>
            <a:chOff x="1205" y="3170"/>
            <a:chExt cx="4190" cy="1057"/>
          </a:xfrm>
        </p:grpSpPr>
        <p:pic>
          <p:nvPicPr>
            <p:cNvPr id="79884" name="Picture 11" descr="votecaveman_1024"/>
            <p:cNvPicPr>
              <a:picLocks noChangeAspect="1" noChangeArrowheads="1"/>
            </p:cNvPicPr>
            <p:nvPr/>
          </p:nvPicPr>
          <p:blipFill>
            <a:blip r:embed="rId3">
              <a:extLst>
                <a:ext uri="{28A0092B-C50C-407E-A947-70E740481C1C}">
                  <a14:useLocalDpi xmlns:a14="http://schemas.microsoft.com/office/drawing/2010/main" val="0"/>
                </a:ext>
              </a:extLst>
            </a:blip>
            <a:srcRect l="71094" t="13542" r="2344" b="44792"/>
            <a:stretch>
              <a:fillRect/>
            </a:stretch>
          </p:blipFill>
          <p:spPr bwMode="auto">
            <a:xfrm>
              <a:off x="1205" y="3170"/>
              <a:ext cx="898" cy="1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85" name="AutoShape 12"/>
            <p:cNvSpPr>
              <a:spLocks noChangeArrowheads="1"/>
            </p:cNvSpPr>
            <p:nvPr/>
          </p:nvSpPr>
          <p:spPr bwMode="auto">
            <a:xfrm>
              <a:off x="2135" y="3203"/>
              <a:ext cx="3260" cy="464"/>
            </a:xfrm>
            <a:prstGeom prst="wedgeEllipseCallout">
              <a:avLst>
                <a:gd name="adj1" fmla="val -43750"/>
                <a:gd name="adj2" fmla="val 70000"/>
              </a:avLst>
            </a:prstGeom>
            <a:solidFill>
              <a:srgbClr val="800000"/>
            </a:solidFill>
            <a:ln w="9525">
              <a:solidFill>
                <a:schemeClr val="tx1"/>
              </a:solidFill>
              <a:miter lim="800000"/>
              <a:headEnd/>
              <a:tailEnd/>
            </a:ln>
          </p:spPr>
          <p:txBody>
            <a:bodyPr anchor="ctr"/>
            <a:lstStyle/>
            <a:p>
              <a:pPr algn="ctr"/>
              <a:r>
                <a:rPr lang="en-US" sz="2000" b="1">
                  <a:solidFill>
                    <a:schemeClr val="bg1"/>
                  </a:solidFill>
                  <a:latin typeface="+mn-lt"/>
                </a:rPr>
                <a:t>I’ll Help You With This Part!!!</a:t>
              </a:r>
            </a:p>
          </p:txBody>
        </p:sp>
      </p:grpSp>
    </p:spTree>
    <p:extLst>
      <p:ext uri="{BB962C8B-B14F-4D97-AF65-F5344CB8AC3E}">
        <p14:creationId xmlns:p14="http://schemas.microsoft.com/office/powerpoint/2010/main" val="36589067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00" name="Group 28"/>
          <p:cNvGraphicFramePr>
            <a:graphicFrameLocks noGrp="1"/>
          </p:cNvGraphicFramePr>
          <p:nvPr>
            <p:extLst>
              <p:ext uri="{D42A27DB-BD31-4B8C-83A1-F6EECF244321}">
                <p14:modId xmlns:p14="http://schemas.microsoft.com/office/powerpoint/2010/main" val="1793946069"/>
              </p:ext>
            </p:extLst>
          </p:nvPr>
        </p:nvGraphicFramePr>
        <p:xfrm>
          <a:off x="228600" y="3037100"/>
          <a:ext cx="8534400" cy="3322278"/>
        </p:xfrm>
        <a:graphic>
          <a:graphicData uri="http://schemas.openxmlformats.org/drawingml/2006/table">
            <a:tbl>
              <a:tblPr/>
              <a:tblGrid>
                <a:gridCol w="2111375">
                  <a:extLst>
                    <a:ext uri="{9D8B030D-6E8A-4147-A177-3AD203B41FA5}">
                      <a16:colId xmlns:a16="http://schemas.microsoft.com/office/drawing/2014/main" val="20000"/>
                    </a:ext>
                  </a:extLst>
                </a:gridCol>
                <a:gridCol w="6423025">
                  <a:extLst>
                    <a:ext uri="{9D8B030D-6E8A-4147-A177-3AD203B41FA5}">
                      <a16:colId xmlns:a16="http://schemas.microsoft.com/office/drawing/2014/main" val="20001"/>
                    </a:ext>
                  </a:extLst>
                </a:gridCol>
              </a:tblGrid>
              <a:tr h="22713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VOC/</a:t>
                      </a:r>
                      <a:r>
                        <a:rPr kumimoji="0" lang="en-US" sz="2000" b="1" i="0" u="none" strike="noStrike" cap="none" normalizeH="0" baseline="0" dirty="0" err="1">
                          <a:ln>
                            <a:noFill/>
                          </a:ln>
                          <a:solidFill>
                            <a:schemeClr val="tx1"/>
                          </a:solidFill>
                          <a:effectLst/>
                          <a:latin typeface="Arial" charset="0"/>
                        </a:rPr>
                        <a:t>Rqmt</a:t>
                      </a:r>
                      <a:r>
                        <a:rPr kumimoji="0" lang="en-US" sz="2000" b="1" i="0" u="none" strike="noStrike" cap="none" normalizeH="0" baseline="0" dirty="0">
                          <a:ln>
                            <a:noFill/>
                          </a:ln>
                          <a:solidFill>
                            <a:schemeClr val="tx1"/>
                          </a:solidFill>
                          <a:effectLst/>
                          <a:latin typeface="Arial" charset="0"/>
                        </a:rPr>
                        <a:t>.</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Statements &amp; Translation</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401856">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Voices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(from Users, Transcripts)</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I need to cut the targeted tissue without harming adjacent tissue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cap="none" normalizeH="0" baseline="0" dirty="0">
                          <a:ln>
                            <a:noFill/>
                          </a:ln>
                          <a:solidFill>
                            <a:schemeClr val="tx1"/>
                          </a:solidFill>
                          <a:effectLst/>
                          <a:latin typeface="Arial" charset="0"/>
                        </a:rPr>
                        <a:t>When I nicked that artery, it seemed like there was blood everywhere</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2364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Customer Requirement Statement</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The </a:t>
                      </a:r>
                      <a:r>
                        <a:rPr kumimoji="0" lang="en-US" sz="2000" b="1" i="0" u="none" strike="noStrike" cap="none" normalizeH="0" baseline="0" dirty="0">
                          <a:ln>
                            <a:noFill/>
                          </a:ln>
                          <a:solidFill>
                            <a:schemeClr val="tx1"/>
                          </a:solidFill>
                          <a:effectLst/>
                          <a:latin typeface="Arial" charset="0"/>
                        </a:rPr>
                        <a:t>surgeon</a:t>
                      </a:r>
                      <a:r>
                        <a:rPr kumimoji="0" lang="en-US" sz="2000" b="0" i="0" u="none" strike="noStrike" cap="none" normalizeH="0" baseline="0" dirty="0">
                          <a:ln>
                            <a:noFill/>
                          </a:ln>
                          <a:solidFill>
                            <a:schemeClr val="tx1"/>
                          </a:solidFill>
                          <a:effectLst/>
                          <a:latin typeface="Arial" charset="0"/>
                        </a:rPr>
                        <a:t> (subject) </a:t>
                      </a:r>
                      <a:r>
                        <a:rPr kumimoji="0" lang="en-US" sz="2000" b="1" i="0" u="none" strike="noStrike" cap="none" normalizeH="0" baseline="0" dirty="0">
                          <a:ln>
                            <a:noFill/>
                          </a:ln>
                          <a:solidFill>
                            <a:schemeClr val="tx1"/>
                          </a:solidFill>
                          <a:effectLst/>
                          <a:latin typeface="Arial" charset="0"/>
                        </a:rPr>
                        <a:t>positions</a:t>
                      </a:r>
                      <a:r>
                        <a:rPr kumimoji="0" lang="en-US" sz="2000" b="0" i="0" u="none" strike="noStrike" cap="none" normalizeH="0" baseline="0" dirty="0">
                          <a:ln>
                            <a:noFill/>
                          </a:ln>
                          <a:solidFill>
                            <a:schemeClr val="tx1"/>
                          </a:solidFill>
                          <a:effectLst/>
                          <a:latin typeface="Arial" charset="0"/>
                        </a:rPr>
                        <a:t> (verb) </a:t>
                      </a:r>
                      <a:r>
                        <a:rPr kumimoji="0" lang="en-US" sz="2000" b="1" i="0" u="none" strike="noStrike" cap="none" normalizeH="0" baseline="0" dirty="0">
                          <a:ln>
                            <a:noFill/>
                          </a:ln>
                          <a:solidFill>
                            <a:schemeClr val="tx1"/>
                          </a:solidFill>
                          <a:effectLst/>
                          <a:latin typeface="Arial" charset="0"/>
                        </a:rPr>
                        <a:t>scalpel</a:t>
                      </a:r>
                      <a:r>
                        <a:rPr kumimoji="0" lang="en-US" sz="2000" b="0" i="0" u="none" strike="noStrike" cap="none" normalizeH="0" baseline="0" dirty="0">
                          <a:ln>
                            <a:noFill/>
                          </a:ln>
                          <a:solidFill>
                            <a:schemeClr val="tx1"/>
                          </a:solidFill>
                          <a:effectLst/>
                          <a:latin typeface="Arial" charset="0"/>
                        </a:rPr>
                        <a:t> (object) with </a:t>
                      </a:r>
                      <a:r>
                        <a:rPr kumimoji="0" lang="en-US" sz="2000" b="1" i="0" u="none" strike="noStrike" cap="none" normalizeH="0" baseline="0" dirty="0">
                          <a:ln>
                            <a:noFill/>
                          </a:ln>
                          <a:solidFill>
                            <a:schemeClr val="tx1"/>
                          </a:solidFill>
                          <a:effectLst/>
                          <a:latin typeface="Arial" charset="0"/>
                        </a:rPr>
                        <a:t>maximum stability </a:t>
                      </a:r>
                      <a:r>
                        <a:rPr kumimoji="0" lang="en-US" sz="2000" b="0" i="0" u="none" strike="noStrike" cap="none" normalizeH="0" baseline="0" dirty="0">
                          <a:ln>
                            <a:noFill/>
                          </a:ln>
                          <a:solidFill>
                            <a:schemeClr val="tx1"/>
                          </a:solidFill>
                          <a:effectLst/>
                          <a:latin typeface="Arial" charset="0"/>
                        </a:rPr>
                        <a:t>(modifier)</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1" u="none" strike="noStrike" cap="none" normalizeH="0" baseline="0" dirty="0">
                          <a:ln>
                            <a:noFill/>
                          </a:ln>
                          <a:solidFill>
                            <a:schemeClr val="tx1"/>
                          </a:solidFill>
                          <a:effectLst/>
                          <a:latin typeface="Arial" charset="0"/>
                        </a:rPr>
                        <a:t>Subject + Verb + Modifier, also Rationale &amp; Validation Strategy</a:t>
                      </a:r>
                      <a:endParaRPr kumimoji="0" lang="en-US" sz="2000" b="0" i="0" u="none" strike="noStrike" cap="none" normalizeH="0" baseline="0" dirty="0">
                        <a:ln>
                          <a:noFill/>
                        </a:ln>
                        <a:solidFill>
                          <a:schemeClr val="tx1"/>
                        </a:solidFill>
                        <a:effectLst/>
                        <a:latin typeface="Arial" charset="0"/>
                      </a:endParaRP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3098" name="Rectangle 41"/>
          <p:cNvSpPr>
            <a:spLocks noGrp="1" noChangeArrowheads="1"/>
          </p:cNvSpPr>
          <p:nvPr>
            <p:ph type="title"/>
          </p:nvPr>
        </p:nvSpPr>
        <p:spPr/>
        <p:txBody>
          <a:bodyPr>
            <a:normAutofit/>
          </a:bodyPr>
          <a:lstStyle/>
          <a:p>
            <a:r>
              <a:rPr lang="en-US" dirty="0"/>
              <a:t>Translation Process &amp; Example</a:t>
            </a:r>
          </a:p>
        </p:txBody>
      </p:sp>
      <p:sp>
        <p:nvSpPr>
          <p:cNvPr id="2" name="Rectangle 1"/>
          <p:cNvSpPr/>
          <p:nvPr/>
        </p:nvSpPr>
        <p:spPr bwMode="auto">
          <a:xfrm>
            <a:off x="228600" y="1393371"/>
            <a:ext cx="2710543" cy="1110343"/>
          </a:xfrm>
          <a:prstGeom prst="rect">
            <a:avLst/>
          </a:prstGeom>
          <a:solidFill>
            <a:srgbClr val="49707B"/>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a:ln>
                  <a:noFill/>
                </a:ln>
                <a:solidFill>
                  <a:schemeClr val="bg1"/>
                </a:solidFill>
                <a:effectLst/>
                <a:latin typeface="Arial" charset="0"/>
              </a:rPr>
              <a:t>Gather</a:t>
            </a:r>
            <a:r>
              <a:rPr kumimoji="0" lang="en-US" sz="2000" b="0" i="0" u="none" strike="noStrike" cap="none" normalizeH="0" dirty="0">
                <a:ln>
                  <a:noFill/>
                </a:ln>
                <a:solidFill>
                  <a:schemeClr val="bg1"/>
                </a:solidFill>
                <a:effectLst/>
                <a:latin typeface="Arial" charset="0"/>
              </a:rPr>
              <a:t> Related Voice Statements</a:t>
            </a:r>
            <a:endParaRPr kumimoji="0" lang="en-US" sz="2000" b="0" i="0" u="none" strike="noStrike" cap="none" normalizeH="0" baseline="0" dirty="0">
              <a:ln>
                <a:noFill/>
              </a:ln>
              <a:solidFill>
                <a:schemeClr val="bg1"/>
              </a:solidFill>
              <a:effectLst/>
              <a:latin typeface="Arial" charset="0"/>
            </a:endParaRPr>
          </a:p>
        </p:txBody>
      </p:sp>
      <p:sp>
        <p:nvSpPr>
          <p:cNvPr id="7" name="Rectangle 6"/>
          <p:cNvSpPr/>
          <p:nvPr/>
        </p:nvSpPr>
        <p:spPr bwMode="auto">
          <a:xfrm>
            <a:off x="3216728" y="1393370"/>
            <a:ext cx="2710543" cy="1110343"/>
          </a:xfrm>
          <a:prstGeom prst="rect">
            <a:avLst/>
          </a:prstGeom>
          <a:solidFill>
            <a:srgbClr val="49707B"/>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a:ln>
                  <a:noFill/>
                </a:ln>
                <a:solidFill>
                  <a:schemeClr val="bg1"/>
                </a:solidFill>
                <a:effectLst/>
                <a:latin typeface="Arial" charset="0"/>
              </a:rPr>
              <a:t>“Extract” Subject-Verb-Object-Modifier</a:t>
            </a:r>
          </a:p>
        </p:txBody>
      </p:sp>
      <p:sp>
        <p:nvSpPr>
          <p:cNvPr id="8" name="Rectangle 7"/>
          <p:cNvSpPr/>
          <p:nvPr/>
        </p:nvSpPr>
        <p:spPr bwMode="auto">
          <a:xfrm>
            <a:off x="6204856" y="1371597"/>
            <a:ext cx="2710543" cy="1110343"/>
          </a:xfrm>
          <a:prstGeom prst="rect">
            <a:avLst/>
          </a:prstGeom>
          <a:solidFill>
            <a:srgbClr val="49707B"/>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a:ln>
                  <a:noFill/>
                </a:ln>
                <a:solidFill>
                  <a:schemeClr val="bg1"/>
                </a:solidFill>
                <a:effectLst/>
                <a:latin typeface="Arial" charset="0"/>
              </a:rPr>
              <a:t>Create Customer Requirement Statement</a:t>
            </a:r>
          </a:p>
        </p:txBody>
      </p:sp>
      <p:sp>
        <p:nvSpPr>
          <p:cNvPr id="3" name="Right Arrow 2"/>
          <p:cNvSpPr/>
          <p:nvPr/>
        </p:nvSpPr>
        <p:spPr bwMode="auto">
          <a:xfrm>
            <a:off x="2862943" y="1698171"/>
            <a:ext cx="478971" cy="500743"/>
          </a:xfrm>
          <a:prstGeom prst="rightArrow">
            <a:avLst/>
          </a:prstGeom>
          <a:solidFill>
            <a:srgbClr val="C00000"/>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10" name="Right Arrow 9"/>
          <p:cNvSpPr/>
          <p:nvPr/>
        </p:nvSpPr>
        <p:spPr bwMode="auto">
          <a:xfrm>
            <a:off x="5826578" y="1676396"/>
            <a:ext cx="478971" cy="500743"/>
          </a:xfrm>
          <a:prstGeom prst="rightArrow">
            <a:avLst/>
          </a:prstGeom>
          <a:solidFill>
            <a:srgbClr val="C00000"/>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7423937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2"/>
          <p:cNvSpPr>
            <a:spLocks noGrp="1" noChangeArrowheads="1"/>
          </p:cNvSpPr>
          <p:nvPr>
            <p:ph type="title"/>
          </p:nvPr>
        </p:nvSpPr>
        <p:spPr/>
        <p:txBody>
          <a:bodyPr>
            <a:normAutofit/>
          </a:bodyPr>
          <a:lstStyle/>
          <a:p>
            <a:r>
              <a:rPr lang="en-US"/>
              <a:t>Translation Guidelines</a:t>
            </a:r>
          </a:p>
        </p:txBody>
      </p:sp>
      <p:sp>
        <p:nvSpPr>
          <p:cNvPr id="80900" name="Rectangle 3"/>
          <p:cNvSpPr>
            <a:spLocks noGrp="1" noChangeArrowheads="1"/>
          </p:cNvSpPr>
          <p:nvPr>
            <p:ph type="body" idx="1"/>
          </p:nvPr>
        </p:nvSpPr>
        <p:spPr/>
        <p:txBody>
          <a:bodyPr/>
          <a:lstStyle/>
          <a:p>
            <a:r>
              <a:rPr lang="en-US" sz="2800" dirty="0"/>
              <a:t>No statement of means</a:t>
            </a:r>
          </a:p>
          <a:p>
            <a:pPr lvl="1"/>
            <a:r>
              <a:rPr lang="en-US" sz="2400" dirty="0"/>
              <a:t>Avoid solutions - state the requirement or functionality</a:t>
            </a:r>
          </a:p>
          <a:p>
            <a:r>
              <a:rPr lang="en-US" sz="2800" dirty="0"/>
              <a:t>Avoid abstract language</a:t>
            </a:r>
          </a:p>
          <a:p>
            <a:pPr lvl="1"/>
            <a:r>
              <a:rPr lang="en-US" sz="2400" dirty="0"/>
              <a:t>Avoid words like “good, easily, comfortably, reliably, accurately” which mean different things to different people</a:t>
            </a:r>
          </a:p>
          <a:p>
            <a:pPr lvl="1"/>
            <a:r>
              <a:rPr lang="en-US" sz="2400" dirty="0"/>
              <a:t>Must be actionable</a:t>
            </a:r>
          </a:p>
          <a:p>
            <a:r>
              <a:rPr lang="en-US" sz="2800" dirty="0"/>
              <a:t>Use multi-valued language</a:t>
            </a:r>
          </a:p>
          <a:p>
            <a:pPr lvl="1"/>
            <a:r>
              <a:rPr lang="en-US" sz="2400" dirty="0"/>
              <a:t>Describe what is </a:t>
            </a:r>
            <a:r>
              <a:rPr lang="en-US" sz="2400" dirty="0" err="1"/>
              <a:t>scaleable</a:t>
            </a:r>
            <a:r>
              <a:rPr lang="en-US" sz="2400" dirty="0"/>
              <a:t> about the functionality</a:t>
            </a:r>
          </a:p>
          <a:p>
            <a:pPr lvl="1"/>
            <a:r>
              <a:rPr lang="en-US" sz="2400" dirty="0"/>
              <a:t>Use language that implies a range of functionality</a:t>
            </a:r>
          </a:p>
        </p:txBody>
      </p:sp>
    </p:spTree>
    <p:extLst>
      <p:ext uri="{BB962C8B-B14F-4D97-AF65-F5344CB8AC3E}">
        <p14:creationId xmlns:p14="http://schemas.microsoft.com/office/powerpoint/2010/main" val="353925361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77C5BD9-C217-8812-49DB-AB7EF49224F4}"/>
              </a:ext>
            </a:extLst>
          </p:cNvPr>
          <p:cNvSpPr>
            <a:spLocks noGrp="1"/>
          </p:cNvSpPr>
          <p:nvPr>
            <p:ph type="title"/>
          </p:nvPr>
        </p:nvSpPr>
        <p:spPr/>
        <p:txBody>
          <a:bodyPr/>
          <a:lstStyle/>
          <a:p>
            <a:r>
              <a:rPr lang="en-US" dirty="0"/>
              <a:t>Some Notable Product Failures</a:t>
            </a:r>
          </a:p>
        </p:txBody>
      </p:sp>
      <p:graphicFrame>
        <p:nvGraphicFramePr>
          <p:cNvPr id="26" name="Table 25">
            <a:extLst>
              <a:ext uri="{FF2B5EF4-FFF2-40B4-BE49-F238E27FC236}">
                <a16:creationId xmlns:a16="http://schemas.microsoft.com/office/drawing/2014/main" id="{BAF8D2E7-EB4B-0105-821C-F696C9F24A97}"/>
              </a:ext>
            </a:extLst>
          </p:cNvPr>
          <p:cNvGraphicFramePr>
            <a:graphicFrameLocks noGrp="1"/>
          </p:cNvGraphicFramePr>
          <p:nvPr>
            <p:extLst>
              <p:ext uri="{D42A27DB-BD31-4B8C-83A1-F6EECF244321}">
                <p14:modId xmlns:p14="http://schemas.microsoft.com/office/powerpoint/2010/main" val="1490851150"/>
              </p:ext>
            </p:extLst>
          </p:nvPr>
        </p:nvGraphicFramePr>
        <p:xfrm>
          <a:off x="346074" y="838200"/>
          <a:ext cx="8264525" cy="5838828"/>
        </p:xfrm>
        <a:graphic>
          <a:graphicData uri="http://schemas.openxmlformats.org/drawingml/2006/table">
            <a:tbl>
              <a:tblPr firstRow="1" bandRow="1">
                <a:tableStyleId>{21E4AEA4-8DFA-4A89-87EB-49C32662AFE0}</a:tableStyleId>
              </a:tblPr>
              <a:tblGrid>
                <a:gridCol w="2875525">
                  <a:extLst>
                    <a:ext uri="{9D8B030D-6E8A-4147-A177-3AD203B41FA5}">
                      <a16:colId xmlns:a16="http://schemas.microsoft.com/office/drawing/2014/main" val="1956524834"/>
                    </a:ext>
                  </a:extLst>
                </a:gridCol>
                <a:gridCol w="5389000">
                  <a:extLst>
                    <a:ext uri="{9D8B030D-6E8A-4147-A177-3AD203B41FA5}">
                      <a16:colId xmlns:a16="http://schemas.microsoft.com/office/drawing/2014/main" val="1794992446"/>
                    </a:ext>
                  </a:extLst>
                </a:gridCol>
              </a:tblGrid>
              <a:tr h="0">
                <a:tc>
                  <a:txBody>
                    <a:bodyPr/>
                    <a:lstStyle/>
                    <a:p>
                      <a:pPr marL="0" marR="0">
                        <a:lnSpc>
                          <a:spcPct val="115000"/>
                        </a:lnSpc>
                        <a:spcAft>
                          <a:spcPts val="800"/>
                        </a:spcAft>
                        <a:buNone/>
                      </a:pPr>
                      <a:r>
                        <a:rPr lang="en-US" sz="1600" kern="100">
                          <a:effectLst/>
                        </a:rPr>
                        <a:t>Product Failure</a:t>
                      </a:r>
                      <a:endParaRPr lang="en-US"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Aft>
                          <a:spcPts val="800"/>
                        </a:spcAft>
                        <a:buNone/>
                      </a:pPr>
                      <a:r>
                        <a:rPr lang="en-US" sz="1600" kern="100">
                          <a:effectLst/>
                        </a:rPr>
                        <a:t>What Went Wrong</a:t>
                      </a:r>
                      <a:endParaRPr lang="en-US"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90937297"/>
                  </a:ext>
                </a:extLst>
              </a:tr>
              <a:tr h="0">
                <a:tc>
                  <a:txBody>
                    <a:bodyPr/>
                    <a:lstStyle/>
                    <a:p>
                      <a:pPr marL="0" marR="0">
                        <a:lnSpc>
                          <a:spcPct val="115000"/>
                        </a:lnSpc>
                        <a:spcAft>
                          <a:spcPts val="800"/>
                        </a:spcAft>
                        <a:buNone/>
                      </a:pPr>
                      <a:r>
                        <a:rPr lang="en-US" sz="1600" b="1" kern="100" dirty="0">
                          <a:effectLst/>
                        </a:rPr>
                        <a:t>New Coke (1985)</a:t>
                      </a:r>
                      <a:endParaRPr lang="en-US" sz="16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Aft>
                          <a:spcPts val="800"/>
                        </a:spcAft>
                        <a:buNone/>
                      </a:pPr>
                      <a:r>
                        <a:rPr lang="en-US" sz="1600" kern="100" dirty="0">
                          <a:effectLst/>
                        </a:rPr>
                        <a:t>Focused on taste tests while ignoring emotional attachment to the original product</a:t>
                      </a:r>
                    </a:p>
                    <a:p>
                      <a:pPr marL="0" marR="0">
                        <a:lnSpc>
                          <a:spcPct val="115000"/>
                        </a:lnSpc>
                        <a:spcAft>
                          <a:spcPts val="800"/>
                        </a:spcAft>
                        <a:buNone/>
                      </a:pP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6804732"/>
                  </a:ext>
                </a:extLst>
              </a:tr>
              <a:tr h="0">
                <a:tc>
                  <a:txBody>
                    <a:bodyPr/>
                    <a:lstStyle/>
                    <a:p>
                      <a:pPr marL="0" marR="0">
                        <a:lnSpc>
                          <a:spcPct val="115000"/>
                        </a:lnSpc>
                        <a:spcAft>
                          <a:spcPts val="800"/>
                        </a:spcAft>
                        <a:buNone/>
                      </a:pPr>
                      <a:r>
                        <a:rPr lang="en-US" sz="1600" b="1" kern="100" dirty="0">
                          <a:effectLst/>
                        </a:rPr>
                        <a:t>Ford Edsel</a:t>
                      </a:r>
                      <a:endParaRPr lang="en-US" sz="16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Aft>
                          <a:spcPts val="800"/>
                        </a:spcAft>
                        <a:buNone/>
                      </a:pPr>
                      <a:r>
                        <a:rPr lang="en-US" sz="1600" kern="100" dirty="0">
                          <a:effectLst/>
                        </a:rPr>
                        <a:t>Engineers emphasized technical features instead of what buyers wanted</a:t>
                      </a:r>
                    </a:p>
                    <a:p>
                      <a:pPr marL="0" marR="0">
                        <a:lnSpc>
                          <a:spcPct val="115000"/>
                        </a:lnSpc>
                        <a:spcAft>
                          <a:spcPts val="800"/>
                        </a:spcAft>
                        <a:buNone/>
                      </a:pP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76808966"/>
                  </a:ext>
                </a:extLst>
              </a:tr>
              <a:tr h="0">
                <a:tc>
                  <a:txBody>
                    <a:bodyPr/>
                    <a:lstStyle/>
                    <a:p>
                      <a:pPr marL="0" marR="0">
                        <a:lnSpc>
                          <a:spcPct val="115000"/>
                        </a:lnSpc>
                        <a:spcAft>
                          <a:spcPts val="800"/>
                        </a:spcAft>
                        <a:buNone/>
                      </a:pPr>
                      <a:r>
                        <a:rPr lang="en-US" sz="1600" b="1" kern="100" dirty="0">
                          <a:effectLst/>
                        </a:rPr>
                        <a:t>Segway</a:t>
                      </a:r>
                      <a:endParaRPr lang="en-US" sz="16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Aft>
                          <a:spcPts val="800"/>
                        </a:spcAft>
                        <a:buNone/>
                      </a:pPr>
                      <a:r>
                        <a:rPr lang="en-US" sz="1600" kern="100" dirty="0">
                          <a:effectLst/>
                        </a:rPr>
                        <a:t>Technology-driven product without sufficient customer need</a:t>
                      </a:r>
                    </a:p>
                    <a:p>
                      <a:pPr marL="0" marR="0">
                        <a:lnSpc>
                          <a:spcPct val="115000"/>
                        </a:lnSpc>
                        <a:spcAft>
                          <a:spcPts val="800"/>
                        </a:spcAft>
                        <a:buNone/>
                      </a:pP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31539600"/>
                  </a:ext>
                </a:extLst>
              </a:tr>
              <a:tr h="0">
                <a:tc>
                  <a:txBody>
                    <a:bodyPr/>
                    <a:lstStyle/>
                    <a:p>
                      <a:pPr marL="0" marR="0">
                        <a:lnSpc>
                          <a:spcPct val="115000"/>
                        </a:lnSpc>
                        <a:spcAft>
                          <a:spcPts val="800"/>
                        </a:spcAft>
                        <a:buNone/>
                      </a:pPr>
                      <a:r>
                        <a:rPr lang="en-US" sz="1600" b="1" kern="100" dirty="0">
                          <a:effectLst/>
                        </a:rPr>
                        <a:t>Microsoft Zune</a:t>
                      </a:r>
                      <a:endParaRPr lang="en-US" sz="16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Aft>
                          <a:spcPts val="800"/>
                        </a:spcAft>
                        <a:buNone/>
                      </a:pPr>
                      <a:r>
                        <a:rPr lang="en-US" sz="1600" kern="100" dirty="0">
                          <a:effectLst/>
                        </a:rPr>
                        <a:t>Copied iPod features but missed ecosystem, simplicity, and brand experience</a:t>
                      </a:r>
                    </a:p>
                    <a:p>
                      <a:pPr marL="0" marR="0">
                        <a:lnSpc>
                          <a:spcPct val="115000"/>
                        </a:lnSpc>
                        <a:spcAft>
                          <a:spcPts val="800"/>
                        </a:spcAft>
                        <a:buNone/>
                      </a:pP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17241968"/>
                  </a:ext>
                </a:extLst>
              </a:tr>
              <a:tr h="0">
                <a:tc>
                  <a:txBody>
                    <a:bodyPr/>
                    <a:lstStyle/>
                    <a:p>
                      <a:pPr marL="0" marR="0">
                        <a:lnSpc>
                          <a:spcPct val="115000"/>
                        </a:lnSpc>
                        <a:spcAft>
                          <a:spcPts val="800"/>
                        </a:spcAft>
                        <a:buNone/>
                      </a:pPr>
                      <a:r>
                        <a:rPr lang="en-US" sz="1600" b="1" kern="100" dirty="0">
                          <a:effectLst/>
                        </a:rPr>
                        <a:t>Google Glass</a:t>
                      </a:r>
                      <a:endParaRPr lang="en-US" sz="16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Aft>
                          <a:spcPts val="800"/>
                        </a:spcAft>
                        <a:buNone/>
                      </a:pPr>
                      <a:r>
                        <a:rPr lang="en-US" sz="1600" kern="100" dirty="0">
                          <a:effectLst/>
                        </a:rPr>
                        <a:t>Excellent technology but poor social acceptance and privacy concerns</a:t>
                      </a:r>
                    </a:p>
                    <a:p>
                      <a:pPr marL="0" marR="0">
                        <a:lnSpc>
                          <a:spcPct val="115000"/>
                        </a:lnSpc>
                        <a:spcAft>
                          <a:spcPts val="800"/>
                        </a:spcAft>
                        <a:buNone/>
                      </a:pP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47924130"/>
                  </a:ext>
                </a:extLst>
              </a:tr>
              <a:tr h="0">
                <a:tc>
                  <a:txBody>
                    <a:bodyPr/>
                    <a:lstStyle/>
                    <a:p>
                      <a:pPr marL="0" marR="0">
                        <a:lnSpc>
                          <a:spcPct val="115000"/>
                        </a:lnSpc>
                        <a:spcAft>
                          <a:spcPts val="800"/>
                        </a:spcAft>
                        <a:buNone/>
                      </a:pPr>
                      <a:r>
                        <a:rPr lang="en-US" sz="1600" b="1" kern="100" dirty="0">
                          <a:effectLst/>
                        </a:rPr>
                        <a:t>Amazon Fire Phone</a:t>
                      </a:r>
                      <a:endParaRPr lang="en-US" sz="16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Aft>
                          <a:spcPts val="800"/>
                        </a:spcAft>
                        <a:buNone/>
                      </a:pPr>
                      <a:r>
                        <a:rPr lang="en-US" sz="1600" kern="100" dirty="0">
                          <a:effectLst/>
                        </a:rPr>
                        <a:t>Focused on 3D interface instead of app ecosystem and battery life</a:t>
                      </a:r>
                    </a:p>
                    <a:p>
                      <a:pPr marL="0" marR="0">
                        <a:lnSpc>
                          <a:spcPct val="115000"/>
                        </a:lnSpc>
                        <a:spcAft>
                          <a:spcPts val="800"/>
                        </a:spcAft>
                        <a:buNone/>
                      </a:pP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19332461"/>
                  </a:ext>
                </a:extLst>
              </a:tr>
            </a:tbl>
          </a:graphicData>
        </a:graphic>
      </p:graphicFrame>
    </p:spTree>
    <p:extLst>
      <p:ext uri="{BB962C8B-B14F-4D97-AF65-F5344CB8AC3E}">
        <p14:creationId xmlns:p14="http://schemas.microsoft.com/office/powerpoint/2010/main" val="4176910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Focusing the QFD</a:t>
            </a:r>
          </a:p>
        </p:txBody>
      </p:sp>
      <p:sp>
        <p:nvSpPr>
          <p:cNvPr id="4" name="TextBox 3"/>
          <p:cNvSpPr txBox="1"/>
          <p:nvPr/>
        </p:nvSpPr>
        <p:spPr>
          <a:xfrm>
            <a:off x="270999" y="1153517"/>
            <a:ext cx="8492001" cy="5016758"/>
          </a:xfrm>
          <a:prstGeom prst="rect">
            <a:avLst/>
          </a:prstGeom>
          <a:noFill/>
        </p:spPr>
        <p:txBody>
          <a:bodyPr wrap="square" rtlCol="0">
            <a:spAutoFit/>
          </a:bodyPr>
          <a:lstStyle/>
          <a:p>
            <a:pPr lvl="0" algn="l"/>
            <a:r>
              <a:rPr lang="en-US" sz="2000" b="1" dirty="0">
                <a:latin typeface="+mn-lt"/>
              </a:rPr>
              <a:t>Include “NUDs” in Your House:</a:t>
            </a:r>
          </a:p>
          <a:p>
            <a:pPr lvl="0" algn="l"/>
            <a:endParaRPr lang="en-US" sz="2000" b="1" dirty="0">
              <a:latin typeface="+mn-lt"/>
            </a:endParaRPr>
          </a:p>
          <a:p>
            <a:pPr marL="342900" lvl="0" indent="-342900" algn="l">
              <a:buFont typeface="Arial" panose="020B0604020202020204" pitchFamily="34" charset="0"/>
              <a:buChar char="•"/>
            </a:pPr>
            <a:r>
              <a:rPr lang="en-US" sz="2000" b="1" dirty="0">
                <a:latin typeface="+mn-lt"/>
              </a:rPr>
              <a:t>New Needs</a:t>
            </a:r>
            <a:r>
              <a:rPr lang="en-US" sz="2000" dirty="0">
                <a:latin typeface="+mn-lt"/>
              </a:rPr>
              <a:t> – features or performance your product has not historically delivered</a:t>
            </a:r>
          </a:p>
          <a:p>
            <a:pPr marL="342900" lvl="0" indent="-342900" algn="l">
              <a:buFont typeface="Arial" panose="020B0604020202020204" pitchFamily="34" charset="0"/>
              <a:buChar char="•"/>
            </a:pPr>
            <a:endParaRPr lang="en-US" sz="2000" dirty="0">
              <a:latin typeface="+mn-lt"/>
            </a:endParaRPr>
          </a:p>
          <a:p>
            <a:pPr marL="342900" lvl="0" indent="-342900" algn="l">
              <a:buFont typeface="Arial" panose="020B0604020202020204" pitchFamily="34" charset="0"/>
              <a:buChar char="•"/>
            </a:pPr>
            <a:r>
              <a:rPr lang="en-US" sz="2000" b="1" dirty="0">
                <a:latin typeface="+mn-lt"/>
              </a:rPr>
              <a:t>Unique Needs</a:t>
            </a:r>
            <a:r>
              <a:rPr lang="en-US" sz="2000" dirty="0">
                <a:latin typeface="+mn-lt"/>
              </a:rPr>
              <a:t> – features or performance that are distinctive or highly desired beyond the numerous other less-demanding needs that must be provided</a:t>
            </a:r>
          </a:p>
          <a:p>
            <a:pPr marL="342900" lvl="0" indent="-342900" algn="l">
              <a:buFont typeface="Arial" panose="020B0604020202020204" pitchFamily="34" charset="0"/>
              <a:buChar char="•"/>
            </a:pPr>
            <a:endParaRPr lang="en-US" sz="2000" dirty="0">
              <a:latin typeface="+mn-lt"/>
            </a:endParaRPr>
          </a:p>
          <a:p>
            <a:pPr marL="342900" lvl="0" indent="-342900" algn="l">
              <a:buFont typeface="Arial" panose="020B0604020202020204" pitchFamily="34" charset="0"/>
              <a:buChar char="•"/>
            </a:pPr>
            <a:r>
              <a:rPr lang="en-US" sz="2000" b="1" dirty="0">
                <a:latin typeface="+mn-lt"/>
              </a:rPr>
              <a:t>Difficult to fulfil needs</a:t>
            </a:r>
            <a:r>
              <a:rPr lang="en-US" sz="2000" dirty="0">
                <a:latin typeface="+mn-lt"/>
              </a:rPr>
              <a:t> – features or performance that is highly desired but is quite difficult for your business to develop and will require special efforts/investments or resources on your part.</a:t>
            </a:r>
          </a:p>
          <a:p>
            <a:pPr marL="342900" lvl="0" indent="-342900" algn="l">
              <a:buFont typeface="Arial" panose="020B0604020202020204" pitchFamily="34" charset="0"/>
              <a:buChar char="•"/>
            </a:pPr>
            <a:endParaRPr lang="en-US" sz="2000" dirty="0">
              <a:latin typeface="+mn-lt"/>
            </a:endParaRPr>
          </a:p>
          <a:p>
            <a:pPr marL="342900" lvl="0" indent="-342900" algn="l">
              <a:buFont typeface="Arial" panose="020B0604020202020204" pitchFamily="34" charset="0"/>
              <a:buChar char="•"/>
            </a:pPr>
            <a:r>
              <a:rPr lang="en-US" sz="2000" dirty="0">
                <a:latin typeface="+mn-lt"/>
              </a:rPr>
              <a:t>Don’t Include the “</a:t>
            </a:r>
            <a:r>
              <a:rPr lang="en-US" sz="2000" b="1" i="1" dirty="0">
                <a:latin typeface="+mn-lt"/>
              </a:rPr>
              <a:t>Old, Common, Easy</a:t>
            </a:r>
            <a:r>
              <a:rPr lang="en-US" sz="2000" dirty="0">
                <a:latin typeface="+mn-lt"/>
              </a:rPr>
              <a:t>” Needs!</a:t>
            </a:r>
          </a:p>
          <a:p>
            <a:pPr algn="l"/>
            <a:r>
              <a:rPr lang="en-US" sz="2000" dirty="0">
                <a:latin typeface="+mn-lt"/>
              </a:rPr>
              <a:t> </a:t>
            </a:r>
          </a:p>
          <a:p>
            <a:pPr algn="l"/>
            <a:endParaRPr lang="en-US" sz="2000" dirty="0">
              <a:latin typeface="+mn-lt"/>
            </a:endParaRPr>
          </a:p>
        </p:txBody>
      </p:sp>
    </p:spTree>
    <p:extLst>
      <p:ext uri="{BB962C8B-B14F-4D97-AF65-F5344CB8AC3E}">
        <p14:creationId xmlns:p14="http://schemas.microsoft.com/office/powerpoint/2010/main" val="38807391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normAutofit/>
          </a:bodyPr>
          <a:lstStyle/>
          <a:p>
            <a:r>
              <a:rPr lang="en-US"/>
              <a:t>Project “Crab Claw” – QFD Room 1</a:t>
            </a:r>
          </a:p>
        </p:txBody>
      </p:sp>
      <p:pic>
        <p:nvPicPr>
          <p:cNvPr id="3" name="Picture 2" descr="The diagram lists various customer requirements for a document security device, including ease of installation and removal, time efficiency, risk minimization, durability, versatility, and damage prevention.&#10;&#10;AI-generated content may be incorrect.">
            <a:extLst>
              <a:ext uri="{FF2B5EF4-FFF2-40B4-BE49-F238E27FC236}">
                <a16:creationId xmlns:a16="http://schemas.microsoft.com/office/drawing/2014/main" id="{C0AF5151-4818-7FB0-3532-421C7EC6F1FE}"/>
              </a:ext>
            </a:extLst>
          </p:cNvPr>
          <p:cNvPicPr>
            <a:picLocks noChangeAspect="1"/>
          </p:cNvPicPr>
          <p:nvPr/>
        </p:nvPicPr>
        <p:blipFill>
          <a:blip r:embed="rId3"/>
          <a:stretch>
            <a:fillRect/>
          </a:stretch>
        </p:blipFill>
        <p:spPr>
          <a:xfrm>
            <a:off x="1447800" y="1219200"/>
            <a:ext cx="6022195" cy="4648200"/>
          </a:xfrm>
          <a:prstGeom prst="rect">
            <a:avLst/>
          </a:prstGeom>
        </p:spPr>
      </p:pic>
    </p:spTree>
    <p:extLst>
      <p:ext uri="{BB962C8B-B14F-4D97-AF65-F5344CB8AC3E}">
        <p14:creationId xmlns:p14="http://schemas.microsoft.com/office/powerpoint/2010/main" val="647365586"/>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1040"/>
          <p:cNvSpPr>
            <a:spLocks noGrp="1" noChangeArrowheads="1"/>
          </p:cNvSpPr>
          <p:nvPr>
            <p:ph type="title"/>
          </p:nvPr>
        </p:nvSpPr>
        <p:spPr>
          <a:xfrm>
            <a:off x="152400" y="228600"/>
            <a:ext cx="6864350" cy="381000"/>
          </a:xfrm>
        </p:spPr>
        <p:txBody>
          <a:bodyPr>
            <a:normAutofit fontScale="90000"/>
          </a:bodyPr>
          <a:lstStyle/>
          <a:p>
            <a:r>
              <a:rPr lang="en-US" dirty="0"/>
              <a:t>Exercise: Develop Customer Requirements</a:t>
            </a:r>
          </a:p>
        </p:txBody>
      </p:sp>
      <p:graphicFrame>
        <p:nvGraphicFramePr>
          <p:cNvPr id="227366" name="Group 1062"/>
          <p:cNvGraphicFramePr>
            <a:graphicFrameLocks noGrp="1"/>
          </p:cNvGraphicFramePr>
          <p:nvPr>
            <p:ph sz="half" idx="2"/>
            <p:extLst>
              <p:ext uri="{D42A27DB-BD31-4B8C-83A1-F6EECF244321}">
                <p14:modId xmlns:p14="http://schemas.microsoft.com/office/powerpoint/2010/main" val="3130754278"/>
              </p:ext>
            </p:extLst>
          </p:nvPr>
        </p:nvGraphicFramePr>
        <p:xfrm>
          <a:off x="381000" y="1273175"/>
          <a:ext cx="8305800" cy="3372295"/>
        </p:xfrm>
        <a:graphic>
          <a:graphicData uri="http://schemas.openxmlformats.org/drawingml/2006/table">
            <a:tbl>
              <a:tblPr/>
              <a:tblGrid>
                <a:gridCol w="1509713">
                  <a:extLst>
                    <a:ext uri="{9D8B030D-6E8A-4147-A177-3AD203B41FA5}">
                      <a16:colId xmlns:a16="http://schemas.microsoft.com/office/drawing/2014/main" val="20000"/>
                    </a:ext>
                  </a:extLst>
                </a:gridCol>
                <a:gridCol w="6796087">
                  <a:extLst>
                    <a:ext uri="{9D8B030D-6E8A-4147-A177-3AD203B41FA5}">
                      <a16:colId xmlns:a16="http://schemas.microsoft.com/office/drawing/2014/main" val="20001"/>
                    </a:ext>
                  </a:extLst>
                </a:gridCol>
              </a:tblGrid>
              <a:tr h="8382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dirty="0">
                          <a:ln>
                            <a:noFill/>
                          </a:ln>
                          <a:solidFill>
                            <a:schemeClr val="bg1"/>
                          </a:solidFill>
                          <a:effectLst/>
                          <a:latin typeface="Arial" charset="0"/>
                        </a:rPr>
                        <a:t>Objective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rPr>
                        <a:t>Develop Customer Requirements (Room 1) for the Case Study</a:t>
                      </a: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414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a:ln>
                            <a:noFill/>
                          </a:ln>
                          <a:solidFill>
                            <a:schemeClr val="bg1"/>
                          </a:solidFill>
                          <a:effectLst/>
                          <a:latin typeface="Arial" charset="0"/>
                        </a:rPr>
                        <a:t>Instructions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Review the “Voices” you obtained from the practice interview (your notes are also a valid source here)</a:t>
                      </a:r>
                    </a:p>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Develop a set of Customer Requirements (Function-Modifier) for the Case Study</a:t>
                      </a:r>
                    </a:p>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Input these to Room 1 of the House of Quality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02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a:ln>
                            <a:noFill/>
                          </a:ln>
                          <a:solidFill>
                            <a:schemeClr val="bg1"/>
                          </a:solidFill>
                          <a:effectLst/>
                          <a:latin typeface="Arial" charset="0"/>
                        </a:rPr>
                        <a:t>Time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AU" sz="1800" b="1" i="0" u="none" strike="noStrike" cap="none" normalizeH="0" baseline="0" dirty="0">
                          <a:ln>
                            <a:noFill/>
                          </a:ln>
                          <a:solidFill>
                            <a:schemeClr val="tx1"/>
                          </a:solidFill>
                          <a:effectLst/>
                          <a:latin typeface="Arial" charset="0"/>
                        </a:rPr>
                        <a:t>30 minutes</a:t>
                      </a:r>
                      <a:endParaRPr kumimoji="0" lang="en-US" sz="1800" b="1"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2" name="TextBox 1"/>
          <p:cNvSpPr txBox="1"/>
          <p:nvPr/>
        </p:nvSpPr>
        <p:spPr>
          <a:xfrm>
            <a:off x="2607985" y="4841278"/>
            <a:ext cx="3624903" cy="1323439"/>
          </a:xfrm>
          <a:prstGeom prst="rect">
            <a:avLst/>
          </a:prstGeom>
          <a:noFill/>
        </p:spPr>
        <p:txBody>
          <a:bodyPr wrap="none" rtlCol="0">
            <a:spAutoFit/>
          </a:bodyPr>
          <a:lstStyle/>
          <a:p>
            <a:pPr algn="l"/>
            <a:r>
              <a:rPr lang="en-US" sz="2000" b="1" dirty="0">
                <a:latin typeface="+mn-lt"/>
              </a:rPr>
              <a:t>House of Quality Templates:</a:t>
            </a:r>
          </a:p>
          <a:p>
            <a:pPr marL="342900" indent="-342900">
              <a:buFont typeface="Arial" panose="020B0604020202020204" pitchFamily="34" charset="0"/>
              <a:buChar char="•"/>
            </a:pPr>
            <a:r>
              <a:rPr lang="en-US" sz="2000" dirty="0">
                <a:latin typeface="+mn-lt"/>
                <a:hlinkClick r:id="rId3" action="ppaction://hlinkfile">
                  <a:extLst>
                    <a:ext uri="{A12FA001-AC4F-418D-AE19-62706E023703}">
                      <ahyp:hlinkClr xmlns:ahyp="http://schemas.microsoft.com/office/drawing/2018/hyperlinkcolor" val="tx"/>
                    </a:ext>
                  </a:extLst>
                </a:hlinkClick>
              </a:rPr>
              <a:t>QFD-</a:t>
            </a:r>
            <a:r>
              <a:rPr lang="en-US" sz="2000" dirty="0" err="1">
                <a:latin typeface="+mn-lt"/>
                <a:hlinkClick r:id="rId3" action="ppaction://hlinkfile">
                  <a:extLst>
                    <a:ext uri="{A12FA001-AC4F-418D-AE19-62706E023703}">
                      <ahyp:hlinkClr xmlns:ahyp="http://schemas.microsoft.com/office/drawing/2018/hyperlinkcolor" val="tx"/>
                    </a:ext>
                  </a:extLst>
                </a:hlinkClick>
              </a:rPr>
              <a:t>OneSheet</a:t>
            </a:r>
            <a:endParaRPr lang="en-US" sz="2000" dirty="0">
              <a:latin typeface="+mn-lt"/>
            </a:endParaRPr>
          </a:p>
          <a:p>
            <a:pPr marL="342900" indent="-342900" algn="l">
              <a:buFont typeface="Arial" panose="020B0604020202020204" pitchFamily="34" charset="0"/>
              <a:buChar char="•"/>
            </a:pPr>
            <a:r>
              <a:rPr lang="en-US" sz="2000" dirty="0">
                <a:latin typeface="+mn-lt"/>
                <a:hlinkClick r:id="rId4" action="ppaction://hlinkfile">
                  <a:extLst>
                    <a:ext uri="{A12FA001-AC4F-418D-AE19-62706E023703}">
                      <ahyp:hlinkClr xmlns:ahyp="http://schemas.microsoft.com/office/drawing/2018/hyperlinkcolor" val="tx"/>
                    </a:ext>
                  </a:extLst>
                </a:hlinkClick>
              </a:rPr>
              <a:t>QFD Matrix</a:t>
            </a:r>
            <a:endParaRPr lang="en-US" sz="2000" dirty="0">
              <a:latin typeface="+mn-lt"/>
            </a:endParaRPr>
          </a:p>
          <a:p>
            <a:pPr marL="342900" indent="-342900" algn="l">
              <a:buFont typeface="Arial" panose="020B0604020202020204" pitchFamily="34" charset="0"/>
              <a:buChar char="•"/>
            </a:pPr>
            <a:r>
              <a:rPr lang="en-US" sz="2000" dirty="0">
                <a:latin typeface="+mn-lt"/>
                <a:hlinkClick r:id="rId5" action="ppaction://hlinkfile">
                  <a:extLst>
                    <a:ext uri="{A12FA001-AC4F-418D-AE19-62706E023703}">
                      <ahyp:hlinkClr xmlns:ahyp="http://schemas.microsoft.com/office/drawing/2018/hyperlinkcolor" val="tx"/>
                    </a:ext>
                  </a:extLst>
                </a:hlinkClick>
              </a:rPr>
              <a:t>QFD-Large</a:t>
            </a:r>
            <a:endParaRPr lang="en-US" sz="2000" dirty="0">
              <a:latin typeface="+mn-lt"/>
            </a:endParaRPr>
          </a:p>
        </p:txBody>
      </p:sp>
    </p:spTree>
    <p:extLst>
      <p:ext uri="{BB962C8B-B14F-4D97-AF65-F5344CB8AC3E}">
        <p14:creationId xmlns:p14="http://schemas.microsoft.com/office/powerpoint/2010/main" val="2297004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149637" y="974332"/>
            <a:ext cx="4724400" cy="5438775"/>
          </a:xfrm>
          <a:prstGeom prst="rect">
            <a:avLst/>
          </a:prstGeom>
        </p:spPr>
      </p:pic>
      <p:sp>
        <p:nvSpPr>
          <p:cNvPr id="8195" name="Rectangle 2"/>
          <p:cNvSpPr>
            <a:spLocks noGrp="1" noChangeArrowheads="1"/>
          </p:cNvSpPr>
          <p:nvPr>
            <p:ph type="title"/>
          </p:nvPr>
        </p:nvSpPr>
        <p:spPr/>
        <p:txBody>
          <a:bodyPr/>
          <a:lstStyle/>
          <a:p>
            <a:pPr eaLnBrk="1" hangingPunct="1">
              <a:defRPr/>
            </a:pPr>
            <a:r>
              <a:rPr lang="en-US"/>
              <a:t>The House of Quality</a:t>
            </a:r>
          </a:p>
        </p:txBody>
      </p:sp>
      <p:sp>
        <p:nvSpPr>
          <p:cNvPr id="13316" name="Rectangle 3"/>
          <p:cNvSpPr>
            <a:spLocks noGrp="1" noChangeArrowheads="1"/>
          </p:cNvSpPr>
          <p:nvPr>
            <p:ph type="body" idx="1"/>
          </p:nvPr>
        </p:nvSpPr>
        <p:spPr/>
        <p:txBody>
          <a:bodyPr/>
          <a:lstStyle/>
          <a:p>
            <a:pPr marL="0" indent="0" eaLnBrk="1" hangingPunct="1">
              <a:buFont typeface="Symbol" panose="05050102010706020507" pitchFamily="18" charset="2"/>
              <a:buNone/>
            </a:pPr>
            <a:r>
              <a:rPr lang="en-US" altLang="en-US" sz="6600" dirty="0"/>
              <a:t>Room 2</a:t>
            </a:r>
          </a:p>
        </p:txBody>
      </p:sp>
      <p:sp>
        <p:nvSpPr>
          <p:cNvPr id="13318" name="AutoShape 15"/>
          <p:cNvSpPr>
            <a:spLocks noChangeArrowheads="1"/>
          </p:cNvSpPr>
          <p:nvPr/>
        </p:nvSpPr>
        <p:spPr bwMode="auto">
          <a:xfrm rot="8753716">
            <a:off x="7804181" y="2837460"/>
            <a:ext cx="1066800" cy="609600"/>
          </a:xfrm>
          <a:prstGeom prst="rightArrow">
            <a:avLst>
              <a:gd name="adj1" fmla="val 50000"/>
              <a:gd name="adj2" fmla="val 43750"/>
            </a:avLst>
          </a:prstGeom>
          <a:solidFill>
            <a:srgbClr val="FFFF00"/>
          </a:solidFill>
          <a:ln w="25400">
            <a:solidFill>
              <a:schemeClr val="tx1"/>
            </a:solidFill>
            <a:miter lim="800000"/>
            <a:headEnd/>
            <a:tailEnd/>
          </a:ln>
        </p:spPr>
        <p:txBody>
          <a:bodyPr wrap="none"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Tree>
    <p:extLst>
      <p:ext uri="{BB962C8B-B14F-4D97-AF65-F5344CB8AC3E}">
        <p14:creationId xmlns:p14="http://schemas.microsoft.com/office/powerpoint/2010/main" val="7969135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9" name="Group 2"/>
          <p:cNvGrpSpPr>
            <a:grpSpLocks/>
          </p:cNvGrpSpPr>
          <p:nvPr/>
        </p:nvGrpSpPr>
        <p:grpSpPr bwMode="auto">
          <a:xfrm>
            <a:off x="5791200" y="1676400"/>
            <a:ext cx="3124200" cy="3825875"/>
            <a:chOff x="3854" y="1056"/>
            <a:chExt cx="2165" cy="2410"/>
          </a:xfrm>
        </p:grpSpPr>
        <p:sp>
          <p:nvSpPr>
            <p:cNvPr id="19462" name="Freeform 3"/>
            <p:cNvSpPr>
              <a:spLocks/>
            </p:cNvSpPr>
            <p:nvPr/>
          </p:nvSpPr>
          <p:spPr bwMode="auto">
            <a:xfrm>
              <a:off x="3854" y="1056"/>
              <a:ext cx="2155" cy="2410"/>
            </a:xfrm>
            <a:custGeom>
              <a:avLst/>
              <a:gdLst>
                <a:gd name="T0" fmla="*/ 0 w 2496"/>
                <a:gd name="T1" fmla="*/ 473 h 3072"/>
                <a:gd name="T2" fmla="*/ 0 w 2496"/>
                <a:gd name="T3" fmla="*/ 1891 h 3072"/>
                <a:gd name="T4" fmla="*/ 1324 w 2496"/>
                <a:gd name="T5" fmla="*/ 1891 h 3072"/>
                <a:gd name="T6" fmla="*/ 1324 w 2496"/>
                <a:gd name="T7" fmla="*/ 1477 h 3072"/>
                <a:gd name="T8" fmla="*/ 1861 w 2496"/>
                <a:gd name="T9" fmla="*/ 1477 h 3072"/>
                <a:gd name="T10" fmla="*/ 1861 w 2496"/>
                <a:gd name="T11" fmla="*/ 443 h 3072"/>
                <a:gd name="T12" fmla="*/ 1360 w 2496"/>
                <a:gd name="T13" fmla="*/ 443 h 3072"/>
                <a:gd name="T14" fmla="*/ 931 w 2496"/>
                <a:gd name="T15" fmla="*/ 0 h 3072"/>
                <a:gd name="T16" fmla="*/ 501 w 2496"/>
                <a:gd name="T17" fmla="*/ 473 h 3072"/>
                <a:gd name="T18" fmla="*/ 0 w 2496"/>
                <a:gd name="T19" fmla="*/ 473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solidFill>
              <a:schemeClr val="bg1"/>
            </a:solidFill>
            <a:ln w="38100">
              <a:solidFill>
                <a:schemeClr val="tx1"/>
              </a:solidFill>
              <a:round/>
              <a:headEnd type="none" w="sm" len="sm"/>
              <a:tailEnd type="none" w="sm" len="sm"/>
            </a:ln>
          </p:spPr>
          <p:txBody>
            <a:bodyPr wrap="none" anchor="ctr"/>
            <a:lstStyle/>
            <a:p>
              <a:endParaRPr lang="en-US"/>
            </a:p>
          </p:txBody>
        </p:sp>
        <p:sp>
          <p:nvSpPr>
            <p:cNvPr id="19463" name="Line 4"/>
            <p:cNvSpPr>
              <a:spLocks noChangeShapeType="1"/>
            </p:cNvSpPr>
            <p:nvPr/>
          </p:nvSpPr>
          <p:spPr bwMode="auto">
            <a:xfrm flipH="1">
              <a:off x="3854" y="2939"/>
              <a:ext cx="1533"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9464" name="Line 5"/>
            <p:cNvSpPr>
              <a:spLocks noChangeShapeType="1"/>
            </p:cNvSpPr>
            <p:nvPr/>
          </p:nvSpPr>
          <p:spPr bwMode="auto">
            <a:xfrm>
              <a:off x="4434" y="1659"/>
              <a:ext cx="0" cy="1807"/>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9465" name="Line 6"/>
            <p:cNvSpPr>
              <a:spLocks noChangeShapeType="1"/>
            </p:cNvSpPr>
            <p:nvPr/>
          </p:nvSpPr>
          <p:spPr bwMode="auto">
            <a:xfrm>
              <a:off x="3854" y="3203"/>
              <a:ext cx="1533"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9466" name="Line 7"/>
            <p:cNvSpPr>
              <a:spLocks noChangeShapeType="1"/>
            </p:cNvSpPr>
            <p:nvPr/>
          </p:nvSpPr>
          <p:spPr bwMode="auto">
            <a:xfrm>
              <a:off x="4434" y="3014"/>
              <a:ext cx="953"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9467" name="Line 8"/>
            <p:cNvSpPr>
              <a:spLocks noChangeShapeType="1"/>
            </p:cNvSpPr>
            <p:nvPr/>
          </p:nvSpPr>
          <p:spPr bwMode="auto">
            <a:xfrm>
              <a:off x="5424" y="1621"/>
              <a:ext cx="0" cy="1318"/>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9468" name="Line 9"/>
            <p:cNvSpPr>
              <a:spLocks noChangeShapeType="1"/>
            </p:cNvSpPr>
            <p:nvPr/>
          </p:nvSpPr>
          <p:spPr bwMode="auto">
            <a:xfrm flipH="1">
              <a:off x="3854" y="2035"/>
              <a:ext cx="2157"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9469" name="Line 10"/>
            <p:cNvSpPr>
              <a:spLocks noChangeShapeType="1"/>
            </p:cNvSpPr>
            <p:nvPr/>
          </p:nvSpPr>
          <p:spPr bwMode="auto">
            <a:xfrm>
              <a:off x="5511" y="2035"/>
              <a:ext cx="0" cy="904"/>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9470" name="Rectangle 11"/>
            <p:cNvSpPr>
              <a:spLocks noChangeArrowheads="1"/>
            </p:cNvSpPr>
            <p:nvPr/>
          </p:nvSpPr>
          <p:spPr bwMode="auto">
            <a:xfrm>
              <a:off x="4128" y="1659"/>
              <a:ext cx="1284" cy="113"/>
            </a:xfrm>
            <a:prstGeom prst="rect">
              <a:avLst/>
            </a:prstGeom>
            <a:solidFill>
              <a:schemeClr val="bg1"/>
            </a:solidFill>
            <a:ln w="38100">
              <a:solidFill>
                <a:schemeClr val="tx1"/>
              </a:solidFill>
              <a:miter lim="800000"/>
              <a:headEnd type="none" w="sm" len="sm"/>
              <a:tailEnd type="none" w="sm" len="sm"/>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19471" name="Rectangle 12"/>
            <p:cNvSpPr>
              <a:spLocks noChangeArrowheads="1"/>
            </p:cNvSpPr>
            <p:nvPr/>
          </p:nvSpPr>
          <p:spPr bwMode="auto">
            <a:xfrm>
              <a:off x="5438" y="1632"/>
              <a:ext cx="581" cy="1330"/>
            </a:xfrm>
            <a:prstGeom prst="rect">
              <a:avLst/>
            </a:prstGeom>
            <a:solidFill>
              <a:srgbClr val="D09800">
                <a:alpha val="50195"/>
              </a:srgbClr>
            </a:solidFill>
            <a:ln w="38100">
              <a:solidFill>
                <a:schemeClr val="tx1"/>
              </a:solidFill>
              <a:miter lim="800000"/>
              <a:headEnd type="none" w="sm" len="sm"/>
              <a:tailEnd type="none" w="sm" len="sm"/>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19472" name="Rectangle 13"/>
            <p:cNvSpPr>
              <a:spLocks noChangeArrowheads="1"/>
            </p:cNvSpPr>
            <p:nvPr/>
          </p:nvSpPr>
          <p:spPr bwMode="gray">
            <a:xfrm>
              <a:off x="5544" y="2352"/>
              <a:ext cx="413"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400" b="1">
                  <a:solidFill>
                    <a:schemeClr val="accent2"/>
                  </a:solidFill>
                </a:rPr>
                <a:t>2</a:t>
              </a:r>
            </a:p>
          </p:txBody>
        </p:sp>
        <p:sp>
          <p:nvSpPr>
            <p:cNvPr id="19473" name="Rectangle 14"/>
            <p:cNvSpPr>
              <a:spLocks noChangeArrowheads="1"/>
            </p:cNvSpPr>
            <p:nvPr/>
          </p:nvSpPr>
          <p:spPr bwMode="auto">
            <a:xfrm>
              <a:off x="5438" y="2160"/>
              <a:ext cx="58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900"/>
                <a:t>Customer</a:t>
              </a:r>
            </a:p>
            <a:p>
              <a:pPr eaLnBrk="1" hangingPunct="1"/>
              <a:r>
                <a:rPr lang="en-US" altLang="en-US" sz="900"/>
                <a:t>Rating</a:t>
              </a:r>
            </a:p>
          </p:txBody>
        </p:sp>
        <p:sp>
          <p:nvSpPr>
            <p:cNvPr id="19474" name="Text Box 15"/>
            <p:cNvSpPr txBox="1">
              <a:spLocks noChangeArrowheads="1"/>
            </p:cNvSpPr>
            <p:nvPr/>
          </p:nvSpPr>
          <p:spPr bwMode="auto">
            <a:xfrm rot="-5400000">
              <a:off x="5312" y="2552"/>
              <a:ext cx="333"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type="none" w="sm" len="sm"/>
                  <a:tailEnd type="none" w="sm" len="sm"/>
                </a14:hiddenLine>
              </a:ext>
            </a:extLst>
          </p:spPr>
          <p:txBody>
            <a:bodyPr wrap="none">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600"/>
                <a:t>Importance</a:t>
              </a:r>
            </a:p>
          </p:txBody>
        </p:sp>
      </p:grpSp>
      <p:sp>
        <p:nvSpPr>
          <p:cNvPr id="14340" name="Rectangle 16"/>
          <p:cNvSpPr>
            <a:spLocks noGrp="1" noChangeArrowheads="1"/>
          </p:cNvSpPr>
          <p:nvPr>
            <p:ph type="title"/>
          </p:nvPr>
        </p:nvSpPr>
        <p:spPr/>
        <p:txBody>
          <a:bodyPr/>
          <a:lstStyle/>
          <a:p>
            <a:pPr eaLnBrk="1" hangingPunct="1">
              <a:defRPr/>
            </a:pPr>
            <a:r>
              <a:rPr lang="en-US"/>
              <a:t>Customer Rating:  </a:t>
            </a:r>
            <a:r>
              <a:rPr lang="en-US" sz="1800"/>
              <a:t>Room 2</a:t>
            </a:r>
            <a:endParaRPr lang="en-US"/>
          </a:p>
        </p:txBody>
      </p:sp>
      <p:sp>
        <p:nvSpPr>
          <p:cNvPr id="15365" name="Rectangle 17"/>
          <p:cNvSpPr>
            <a:spLocks noGrp="1" noChangeArrowheads="1"/>
          </p:cNvSpPr>
          <p:nvPr>
            <p:ph type="body" idx="1"/>
          </p:nvPr>
        </p:nvSpPr>
        <p:spPr>
          <a:xfrm>
            <a:off x="304800" y="990600"/>
            <a:ext cx="5480050" cy="5181600"/>
          </a:xfrm>
        </p:spPr>
        <p:txBody>
          <a:bodyPr/>
          <a:lstStyle/>
          <a:p>
            <a:pPr marL="0" indent="0" eaLnBrk="1" hangingPunct="1">
              <a:lnSpc>
                <a:spcPct val="90000"/>
              </a:lnSpc>
              <a:buFont typeface="Symbol" panose="05050102010706020507" pitchFamily="18" charset="2"/>
              <a:buNone/>
              <a:defRPr/>
            </a:pPr>
            <a:r>
              <a:rPr lang="en-US" sz="2400" b="1" dirty="0"/>
              <a:t>Objectives:</a:t>
            </a:r>
          </a:p>
          <a:p>
            <a:pPr eaLnBrk="1" hangingPunct="1">
              <a:lnSpc>
                <a:spcPct val="90000"/>
              </a:lnSpc>
              <a:buFontTx/>
              <a:buChar char="•"/>
              <a:defRPr/>
            </a:pPr>
            <a:r>
              <a:rPr lang="en-US" sz="2400" dirty="0"/>
              <a:t>Determine Customer Requirements importance rating</a:t>
            </a:r>
          </a:p>
          <a:p>
            <a:pPr eaLnBrk="1" hangingPunct="1">
              <a:lnSpc>
                <a:spcPct val="90000"/>
              </a:lnSpc>
              <a:buFontTx/>
              <a:buChar char="•"/>
              <a:defRPr/>
            </a:pPr>
            <a:r>
              <a:rPr lang="en-US" sz="2400" dirty="0"/>
              <a:t>Define how your organization is perceived compared to the “best of the competition”</a:t>
            </a:r>
          </a:p>
          <a:p>
            <a:pPr eaLnBrk="1" hangingPunct="1">
              <a:lnSpc>
                <a:spcPct val="90000"/>
              </a:lnSpc>
              <a:defRPr/>
            </a:pPr>
            <a:endParaRPr lang="en-US" sz="2400" dirty="0"/>
          </a:p>
          <a:p>
            <a:pPr marL="0" indent="0" eaLnBrk="1" hangingPunct="1">
              <a:lnSpc>
                <a:spcPct val="90000"/>
              </a:lnSpc>
              <a:buFont typeface="Symbol" panose="05050102010706020507" pitchFamily="18" charset="2"/>
              <a:buNone/>
              <a:defRPr/>
            </a:pPr>
            <a:r>
              <a:rPr lang="en-US" sz="2400" b="1" dirty="0"/>
              <a:t>Inputs:</a:t>
            </a:r>
          </a:p>
          <a:p>
            <a:pPr eaLnBrk="1" hangingPunct="1">
              <a:lnSpc>
                <a:spcPct val="90000"/>
              </a:lnSpc>
              <a:buFontTx/>
              <a:buChar char="•"/>
              <a:defRPr/>
            </a:pPr>
            <a:r>
              <a:rPr lang="en-US" sz="2400" dirty="0"/>
              <a:t>Quantitative Voice of Customer (needs prioritization)</a:t>
            </a:r>
          </a:p>
          <a:p>
            <a:pPr eaLnBrk="1" hangingPunct="1">
              <a:lnSpc>
                <a:spcPct val="90000"/>
              </a:lnSpc>
              <a:buFontTx/>
              <a:buChar char="•"/>
              <a:defRPr/>
            </a:pPr>
            <a:r>
              <a:rPr lang="en-US" sz="2400" dirty="0"/>
              <a:t>Quantitative Customer Perception – Our existing product vs. Key Competitors</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4"/>
          <p:cNvSpPr>
            <a:spLocks noGrp="1" noChangeArrowheads="1"/>
          </p:cNvSpPr>
          <p:nvPr>
            <p:ph type="ctrTitle"/>
          </p:nvPr>
        </p:nvSpPr>
        <p:spPr/>
        <p:txBody>
          <a:bodyPr/>
          <a:lstStyle/>
          <a:p>
            <a:r>
              <a:rPr lang="en-US" dirty="0"/>
              <a:t>Self-Stated Importance/Satisfaction Surveys</a:t>
            </a:r>
          </a:p>
        </p:txBody>
      </p:sp>
    </p:spTree>
    <p:extLst>
      <p:ext uri="{BB962C8B-B14F-4D97-AF65-F5344CB8AC3E}">
        <p14:creationId xmlns:p14="http://schemas.microsoft.com/office/powerpoint/2010/main" val="30708949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2"/>
          <p:cNvSpPr>
            <a:spLocks noGrp="1" noChangeArrowheads="1"/>
          </p:cNvSpPr>
          <p:nvPr>
            <p:ph type="title"/>
          </p:nvPr>
        </p:nvSpPr>
        <p:spPr/>
        <p:txBody>
          <a:bodyPr>
            <a:normAutofit/>
          </a:bodyPr>
          <a:lstStyle/>
          <a:p>
            <a:r>
              <a:rPr lang="en-US" dirty="0"/>
              <a:t>Importance/Satisfaction Survey</a:t>
            </a:r>
          </a:p>
        </p:txBody>
      </p:sp>
      <p:sp>
        <p:nvSpPr>
          <p:cNvPr id="103428" name="Rectangle 3"/>
          <p:cNvSpPr>
            <a:spLocks noGrp="1" noChangeArrowheads="1"/>
          </p:cNvSpPr>
          <p:nvPr>
            <p:ph type="body" idx="1"/>
          </p:nvPr>
        </p:nvSpPr>
        <p:spPr>
          <a:xfrm>
            <a:off x="304800" y="990600"/>
            <a:ext cx="8382000" cy="5638800"/>
          </a:xfrm>
        </p:spPr>
        <p:txBody>
          <a:bodyPr/>
          <a:lstStyle/>
          <a:p>
            <a:pPr marL="0" indent="0">
              <a:lnSpc>
                <a:spcPct val="90000"/>
              </a:lnSpc>
              <a:buNone/>
            </a:pPr>
            <a:r>
              <a:rPr lang="en-US" dirty="0"/>
              <a:t>Asks How Important a Requirement Is To Customer Segment</a:t>
            </a:r>
          </a:p>
          <a:p>
            <a:pPr>
              <a:lnSpc>
                <a:spcPct val="90000"/>
              </a:lnSpc>
              <a:buFontTx/>
              <a:buChar char="•"/>
            </a:pPr>
            <a:r>
              <a:rPr lang="en-US" sz="1800" i="1" dirty="0">
                <a:solidFill>
                  <a:schemeClr val="accent2"/>
                </a:solidFill>
              </a:rPr>
              <a:t>“How Important To You is the Amount of Effort Required to Secure the Papers?”</a:t>
            </a:r>
            <a:endParaRPr lang="en-US" sz="1800" dirty="0">
              <a:solidFill>
                <a:schemeClr val="accent2"/>
              </a:solidFill>
            </a:endParaRPr>
          </a:p>
          <a:p>
            <a:pPr>
              <a:lnSpc>
                <a:spcPct val="90000"/>
              </a:lnSpc>
              <a:buFontTx/>
              <a:buChar char="•"/>
            </a:pPr>
            <a:r>
              <a:rPr lang="en-US" sz="1800" dirty="0"/>
              <a:t>Likert Scales (1 – 5, 1 – 7) Employed to Quantify Priorities:</a:t>
            </a:r>
          </a:p>
          <a:p>
            <a:pPr lvl="1">
              <a:lnSpc>
                <a:spcPct val="90000"/>
              </a:lnSpc>
            </a:pPr>
            <a:r>
              <a:rPr lang="en-US" sz="1600" dirty="0"/>
              <a:t>1 – Not At All Important</a:t>
            </a:r>
          </a:p>
          <a:p>
            <a:pPr lvl="1">
              <a:lnSpc>
                <a:spcPct val="90000"/>
              </a:lnSpc>
            </a:pPr>
            <a:r>
              <a:rPr lang="en-US" sz="1600" dirty="0"/>
              <a:t>2 – Somewhat Important</a:t>
            </a:r>
          </a:p>
          <a:p>
            <a:pPr lvl="1">
              <a:lnSpc>
                <a:spcPct val="90000"/>
              </a:lnSpc>
            </a:pPr>
            <a:r>
              <a:rPr lang="en-US" sz="1600" dirty="0"/>
              <a:t>3 – Important</a:t>
            </a:r>
          </a:p>
          <a:p>
            <a:pPr lvl="1">
              <a:lnSpc>
                <a:spcPct val="90000"/>
              </a:lnSpc>
            </a:pPr>
            <a:r>
              <a:rPr lang="en-US" sz="1600" dirty="0"/>
              <a:t>4 – Very Important</a:t>
            </a:r>
          </a:p>
          <a:p>
            <a:pPr lvl="1">
              <a:lnSpc>
                <a:spcPct val="90000"/>
              </a:lnSpc>
            </a:pPr>
            <a:r>
              <a:rPr lang="en-US" sz="1600" dirty="0"/>
              <a:t>5 – Extremely Important</a:t>
            </a:r>
          </a:p>
          <a:p>
            <a:pPr>
              <a:lnSpc>
                <a:spcPct val="90000"/>
              </a:lnSpc>
            </a:pPr>
            <a:endParaRPr lang="en-US" sz="1800" dirty="0"/>
          </a:p>
          <a:p>
            <a:pPr marL="0" indent="0">
              <a:lnSpc>
                <a:spcPct val="90000"/>
              </a:lnSpc>
              <a:buNone/>
            </a:pPr>
            <a:r>
              <a:rPr lang="en-US" dirty="0"/>
              <a:t>Asks How Current Product Satisfies Customer Segment</a:t>
            </a:r>
          </a:p>
          <a:p>
            <a:pPr>
              <a:lnSpc>
                <a:spcPct val="90000"/>
              </a:lnSpc>
              <a:buFontTx/>
              <a:buChar char="•"/>
            </a:pPr>
            <a:r>
              <a:rPr lang="en-US" sz="1800" i="1" dirty="0">
                <a:solidFill>
                  <a:schemeClr val="accent2"/>
                </a:solidFill>
              </a:rPr>
              <a:t>“How Satisfied Are You With the Amount of Effort Required to Secure Papers with the current Model XYZ Device?*”</a:t>
            </a:r>
            <a:endParaRPr lang="en-US" sz="1800" dirty="0">
              <a:solidFill>
                <a:schemeClr val="accent2"/>
              </a:solidFill>
            </a:endParaRPr>
          </a:p>
          <a:p>
            <a:pPr>
              <a:lnSpc>
                <a:spcPct val="90000"/>
              </a:lnSpc>
              <a:buFontTx/>
              <a:buChar char="•"/>
            </a:pPr>
            <a:r>
              <a:rPr lang="en-US" sz="1800" dirty="0"/>
              <a:t>Likert Scales (1 – 5, 1 – 7) Employed to Quantify Priorities:</a:t>
            </a:r>
          </a:p>
          <a:p>
            <a:pPr lvl="1">
              <a:lnSpc>
                <a:spcPct val="90000"/>
              </a:lnSpc>
            </a:pPr>
            <a:r>
              <a:rPr lang="en-US" sz="1600" dirty="0"/>
              <a:t>1 – Not At All Satisfied</a:t>
            </a:r>
          </a:p>
          <a:p>
            <a:pPr lvl="1">
              <a:lnSpc>
                <a:spcPct val="90000"/>
              </a:lnSpc>
            </a:pPr>
            <a:r>
              <a:rPr lang="en-US" sz="1600" dirty="0"/>
              <a:t>2 – Somewhat Satisfied</a:t>
            </a:r>
          </a:p>
          <a:p>
            <a:pPr lvl="1">
              <a:lnSpc>
                <a:spcPct val="90000"/>
              </a:lnSpc>
            </a:pPr>
            <a:r>
              <a:rPr lang="en-US" sz="1600" dirty="0"/>
              <a:t>3 – Satisfied</a:t>
            </a:r>
          </a:p>
          <a:p>
            <a:pPr lvl="1">
              <a:lnSpc>
                <a:spcPct val="90000"/>
              </a:lnSpc>
            </a:pPr>
            <a:r>
              <a:rPr lang="en-US" sz="1600" dirty="0"/>
              <a:t>4 – Very Satisfied</a:t>
            </a:r>
          </a:p>
          <a:p>
            <a:pPr lvl="1">
              <a:lnSpc>
                <a:spcPct val="90000"/>
              </a:lnSpc>
            </a:pPr>
            <a:r>
              <a:rPr lang="en-US" sz="1600" dirty="0"/>
              <a:t>5 – Extremely Satisfied</a:t>
            </a:r>
            <a:endParaRPr lang="en-US" dirty="0"/>
          </a:p>
        </p:txBody>
      </p:sp>
      <p:sp>
        <p:nvSpPr>
          <p:cNvPr id="103429" name="Text Box 4"/>
          <p:cNvSpPr txBox="1">
            <a:spLocks noChangeArrowheads="1"/>
          </p:cNvSpPr>
          <p:nvPr/>
        </p:nvSpPr>
        <p:spPr bwMode="auto">
          <a:xfrm>
            <a:off x="5486400" y="5791200"/>
            <a:ext cx="3048000" cy="584775"/>
          </a:xfrm>
          <a:prstGeom prst="rect">
            <a:avLst/>
          </a:prstGeom>
          <a:solidFill>
            <a:srgbClr val="FFFF99"/>
          </a:solidFill>
          <a:ln w="9525">
            <a:solidFill>
              <a:srgbClr val="FF3300"/>
            </a:solidFill>
            <a:miter lim="800000"/>
            <a:headEnd/>
            <a:tailEnd/>
          </a:ln>
        </p:spPr>
        <p:txBody>
          <a:bodyPr wrap="squar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l"/>
            <a:r>
              <a:rPr lang="en-US" sz="1600" b="1" dirty="0"/>
              <a:t>* - Should Also Be Asked for Competitors’ Products</a:t>
            </a:r>
          </a:p>
        </p:txBody>
      </p:sp>
    </p:spTree>
    <p:extLst>
      <p:ext uri="{BB962C8B-B14F-4D97-AF65-F5344CB8AC3E}">
        <p14:creationId xmlns:p14="http://schemas.microsoft.com/office/powerpoint/2010/main" val="21616509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he diagram is a list of user requirements for a device, including ease of installation and removal, security, efficiency, and minimal damage or risk.&#10;&#10;AI-generated content may be incorrect.">
            <a:extLst>
              <a:ext uri="{FF2B5EF4-FFF2-40B4-BE49-F238E27FC236}">
                <a16:creationId xmlns:a16="http://schemas.microsoft.com/office/drawing/2014/main" id="{DD81F429-8433-B642-7F3A-61D565C7CA59}"/>
              </a:ext>
            </a:extLst>
          </p:cNvPr>
          <p:cNvPicPr>
            <a:picLocks noChangeAspect="1"/>
          </p:cNvPicPr>
          <p:nvPr/>
        </p:nvPicPr>
        <p:blipFill>
          <a:blip r:embed="rId3"/>
          <a:srcRect l="69284"/>
          <a:stretch>
            <a:fillRect/>
          </a:stretch>
        </p:blipFill>
        <p:spPr>
          <a:xfrm>
            <a:off x="5611450" y="2085368"/>
            <a:ext cx="3307263" cy="3020032"/>
          </a:xfrm>
          <a:prstGeom prst="rect">
            <a:avLst/>
          </a:prstGeom>
        </p:spPr>
      </p:pic>
      <p:sp>
        <p:nvSpPr>
          <p:cNvPr id="18436" name="Rectangle 2"/>
          <p:cNvSpPr>
            <a:spLocks noGrp="1" noChangeArrowheads="1"/>
          </p:cNvSpPr>
          <p:nvPr>
            <p:ph type="title"/>
          </p:nvPr>
        </p:nvSpPr>
        <p:spPr/>
        <p:txBody>
          <a:bodyPr/>
          <a:lstStyle/>
          <a:p>
            <a:pPr eaLnBrk="1" hangingPunct="1">
              <a:defRPr/>
            </a:pPr>
            <a:r>
              <a:rPr lang="en-US"/>
              <a:t>Project “Crab Claw” – QFD Room 2</a:t>
            </a:r>
          </a:p>
        </p:txBody>
      </p:sp>
      <p:sp>
        <p:nvSpPr>
          <p:cNvPr id="23559" name="AutoShape 6"/>
          <p:cNvSpPr>
            <a:spLocks noChangeArrowheads="1"/>
          </p:cNvSpPr>
          <p:nvPr/>
        </p:nvSpPr>
        <p:spPr bwMode="auto">
          <a:xfrm>
            <a:off x="3933127" y="2230508"/>
            <a:ext cx="1627188" cy="2667000"/>
          </a:xfrm>
          <a:prstGeom prst="leftRightArrow">
            <a:avLst>
              <a:gd name="adj1" fmla="val 50000"/>
              <a:gd name="adj2" fmla="val 20000"/>
            </a:avLst>
          </a:prstGeom>
          <a:solidFill>
            <a:schemeClr val="hlink"/>
          </a:solidFill>
          <a:ln w="25400">
            <a:solidFill>
              <a:schemeClr val="tx1"/>
            </a:solidFill>
            <a:miter lim="800000"/>
            <a:headEnd/>
            <a:tailEnd/>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dirty="0"/>
          </a:p>
        </p:txBody>
      </p:sp>
      <p:sp>
        <p:nvSpPr>
          <p:cNvPr id="4" name="Arrow: Right 3">
            <a:extLst>
              <a:ext uri="{FF2B5EF4-FFF2-40B4-BE49-F238E27FC236}">
                <a16:creationId xmlns:a16="http://schemas.microsoft.com/office/drawing/2014/main" id="{7939B062-25C6-2EC0-9183-6B200723F2A3}"/>
              </a:ext>
            </a:extLst>
          </p:cNvPr>
          <p:cNvSpPr/>
          <p:nvPr/>
        </p:nvSpPr>
        <p:spPr bwMode="auto">
          <a:xfrm rot="13893936">
            <a:off x="7016949" y="4752401"/>
            <a:ext cx="838200" cy="1028514"/>
          </a:xfrm>
          <a:prstGeom prst="rightArrow">
            <a:avLst/>
          </a:prstGeom>
          <a:solidFill>
            <a:schemeClr val="accent2"/>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2" name="TextBox 1">
            <a:extLst>
              <a:ext uri="{FF2B5EF4-FFF2-40B4-BE49-F238E27FC236}">
                <a16:creationId xmlns:a16="http://schemas.microsoft.com/office/drawing/2014/main" id="{A106BA98-624A-668F-5716-C91B6DC1918B}"/>
              </a:ext>
            </a:extLst>
          </p:cNvPr>
          <p:cNvSpPr txBox="1"/>
          <p:nvPr/>
        </p:nvSpPr>
        <p:spPr>
          <a:xfrm>
            <a:off x="225286" y="1524000"/>
            <a:ext cx="1125629" cy="400110"/>
          </a:xfrm>
          <a:prstGeom prst="rect">
            <a:avLst/>
          </a:prstGeom>
          <a:noFill/>
        </p:spPr>
        <p:txBody>
          <a:bodyPr wrap="none" rtlCol="0">
            <a:spAutoFit/>
          </a:bodyPr>
          <a:lstStyle/>
          <a:p>
            <a:r>
              <a:rPr lang="en-US" sz="2000" b="1" dirty="0">
                <a:latin typeface="+mn-lt"/>
              </a:rPr>
              <a:t>Room 1</a:t>
            </a:r>
          </a:p>
        </p:txBody>
      </p:sp>
      <p:sp>
        <p:nvSpPr>
          <p:cNvPr id="6" name="TextBox 5">
            <a:extLst>
              <a:ext uri="{FF2B5EF4-FFF2-40B4-BE49-F238E27FC236}">
                <a16:creationId xmlns:a16="http://schemas.microsoft.com/office/drawing/2014/main" id="{76E233F0-3CAE-3CA7-18EA-861364145FAD}"/>
              </a:ext>
            </a:extLst>
          </p:cNvPr>
          <p:cNvSpPr txBox="1"/>
          <p:nvPr/>
        </p:nvSpPr>
        <p:spPr>
          <a:xfrm>
            <a:off x="6172200" y="1524000"/>
            <a:ext cx="1125629" cy="400110"/>
          </a:xfrm>
          <a:prstGeom prst="rect">
            <a:avLst/>
          </a:prstGeom>
          <a:solidFill>
            <a:srgbClr val="FFFF00"/>
          </a:solidFill>
        </p:spPr>
        <p:txBody>
          <a:bodyPr wrap="none" rtlCol="0">
            <a:spAutoFit/>
          </a:bodyPr>
          <a:lstStyle/>
          <a:p>
            <a:r>
              <a:rPr lang="en-US" sz="2000" b="1" dirty="0">
                <a:latin typeface="+mn-lt"/>
              </a:rPr>
              <a:t>Room 2</a:t>
            </a:r>
          </a:p>
        </p:txBody>
      </p:sp>
      <p:pic>
        <p:nvPicPr>
          <p:cNvPr id="8" name="Picture 7" descr="The diagram is a list of user requirements for a device, including ease of installation and removal, security, efficiency, and minimal damage or risk.&#10;&#10;AI-generated content may be incorrect.">
            <a:extLst>
              <a:ext uri="{FF2B5EF4-FFF2-40B4-BE49-F238E27FC236}">
                <a16:creationId xmlns:a16="http://schemas.microsoft.com/office/drawing/2014/main" id="{000327DE-19D9-C0A8-4C74-3225E91B4BAA}"/>
              </a:ext>
            </a:extLst>
          </p:cNvPr>
          <p:cNvPicPr>
            <a:picLocks noChangeAspect="1"/>
          </p:cNvPicPr>
          <p:nvPr/>
        </p:nvPicPr>
        <p:blipFill>
          <a:blip r:embed="rId3"/>
          <a:srcRect r="64901"/>
          <a:stretch>
            <a:fillRect/>
          </a:stretch>
        </p:blipFill>
        <p:spPr>
          <a:xfrm>
            <a:off x="58023" y="2053992"/>
            <a:ext cx="3779146" cy="302003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1040"/>
          <p:cNvSpPr>
            <a:spLocks noGrp="1" noChangeArrowheads="1"/>
          </p:cNvSpPr>
          <p:nvPr>
            <p:ph type="title"/>
          </p:nvPr>
        </p:nvSpPr>
        <p:spPr>
          <a:xfrm>
            <a:off x="152400" y="228600"/>
            <a:ext cx="6864350" cy="381000"/>
          </a:xfrm>
        </p:spPr>
        <p:txBody>
          <a:bodyPr>
            <a:normAutofit fontScale="90000"/>
          </a:bodyPr>
          <a:lstStyle/>
          <a:p>
            <a:r>
              <a:rPr lang="en-US" dirty="0"/>
              <a:t>Exercise: Develop Room 2</a:t>
            </a:r>
          </a:p>
        </p:txBody>
      </p:sp>
      <p:graphicFrame>
        <p:nvGraphicFramePr>
          <p:cNvPr id="227366" name="Group 1062"/>
          <p:cNvGraphicFramePr>
            <a:graphicFrameLocks noGrp="1"/>
          </p:cNvGraphicFramePr>
          <p:nvPr>
            <p:ph sz="half" idx="2"/>
            <p:extLst>
              <p:ext uri="{D42A27DB-BD31-4B8C-83A1-F6EECF244321}">
                <p14:modId xmlns:p14="http://schemas.microsoft.com/office/powerpoint/2010/main" val="284617563"/>
              </p:ext>
            </p:extLst>
          </p:nvPr>
        </p:nvGraphicFramePr>
        <p:xfrm>
          <a:off x="381000" y="1273175"/>
          <a:ext cx="8305800" cy="3844735"/>
        </p:xfrm>
        <a:graphic>
          <a:graphicData uri="http://schemas.openxmlformats.org/drawingml/2006/table">
            <a:tbl>
              <a:tblPr/>
              <a:tblGrid>
                <a:gridCol w="1509713">
                  <a:extLst>
                    <a:ext uri="{9D8B030D-6E8A-4147-A177-3AD203B41FA5}">
                      <a16:colId xmlns:a16="http://schemas.microsoft.com/office/drawing/2014/main" val="20000"/>
                    </a:ext>
                  </a:extLst>
                </a:gridCol>
                <a:gridCol w="6796087">
                  <a:extLst>
                    <a:ext uri="{9D8B030D-6E8A-4147-A177-3AD203B41FA5}">
                      <a16:colId xmlns:a16="http://schemas.microsoft.com/office/drawing/2014/main" val="20001"/>
                    </a:ext>
                  </a:extLst>
                </a:gridCol>
              </a:tblGrid>
              <a:tr h="8382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dirty="0">
                          <a:ln>
                            <a:noFill/>
                          </a:ln>
                          <a:solidFill>
                            <a:schemeClr val="bg1"/>
                          </a:solidFill>
                          <a:effectLst/>
                          <a:latin typeface="Arial" charset="0"/>
                        </a:rPr>
                        <a:t>Objective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rPr>
                        <a:t>Develop Importance/Satisfaction Scores for Customer Requirement Statements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414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a:ln>
                            <a:noFill/>
                          </a:ln>
                          <a:solidFill>
                            <a:schemeClr val="bg1"/>
                          </a:solidFill>
                          <a:effectLst/>
                          <a:latin typeface="Arial" charset="0"/>
                        </a:rPr>
                        <a:t>Instructions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Pretend you are the Customer/User</a:t>
                      </a:r>
                    </a:p>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Using a 1-5 Likert Scale, Rank the Importance of the Customer Requirement Statements</a:t>
                      </a:r>
                    </a:p>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Pick a “Competitor” for your Current Product.  Using a 1-5 Likert Scale, Rank the Perception the Customer/User has for your current product and the competitor.</a:t>
                      </a:r>
                    </a:p>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Complete Room 2 of your House of Quality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02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a:ln>
                            <a:noFill/>
                          </a:ln>
                          <a:solidFill>
                            <a:schemeClr val="bg1"/>
                          </a:solidFill>
                          <a:effectLst/>
                          <a:latin typeface="Arial" charset="0"/>
                        </a:rPr>
                        <a:t>Time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AU" sz="1800" b="1" i="0" u="none" strike="noStrike" cap="none" normalizeH="0" baseline="0" dirty="0">
                          <a:ln>
                            <a:noFill/>
                          </a:ln>
                          <a:solidFill>
                            <a:schemeClr val="tx1"/>
                          </a:solidFill>
                          <a:effectLst/>
                          <a:latin typeface="Arial" charset="0"/>
                        </a:rPr>
                        <a:t>30 minutes</a:t>
                      </a:r>
                      <a:endParaRPr kumimoji="0" lang="en-US" sz="1800" b="1"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0161693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normAutofit/>
          </a:bodyPr>
          <a:lstStyle/>
          <a:p>
            <a:r>
              <a:rPr lang="en-US"/>
              <a:t>Customer Rating:  </a:t>
            </a:r>
            <a:r>
              <a:rPr lang="en-US" sz="1800"/>
              <a:t>Room 2</a:t>
            </a:r>
            <a:endParaRPr lang="en-US"/>
          </a:p>
        </p:txBody>
      </p:sp>
      <p:sp>
        <p:nvSpPr>
          <p:cNvPr id="17412" name="Rectangle 3"/>
          <p:cNvSpPr>
            <a:spLocks noGrp="1" noChangeArrowheads="1"/>
          </p:cNvSpPr>
          <p:nvPr>
            <p:ph type="body" idx="1"/>
          </p:nvPr>
        </p:nvSpPr>
        <p:spPr/>
        <p:txBody>
          <a:bodyPr/>
          <a:lstStyle/>
          <a:p>
            <a:pPr marL="0" indent="0">
              <a:buNone/>
            </a:pPr>
            <a:r>
              <a:rPr lang="en-US" sz="2400" dirty="0"/>
              <a:t>Tips:</a:t>
            </a:r>
          </a:p>
          <a:p>
            <a:r>
              <a:rPr lang="en-US" sz="2400" b="0" dirty="0"/>
              <a:t>The User should be the primary source for determining the importance of a need</a:t>
            </a:r>
          </a:p>
          <a:p>
            <a:r>
              <a:rPr lang="en-US" sz="2400" b="0" dirty="0"/>
              <a:t>Choice of competitors should be market leader or most distinguished organizations, your direct competitors</a:t>
            </a:r>
          </a:p>
          <a:p>
            <a:r>
              <a:rPr lang="en-US" sz="2400" b="0" dirty="0"/>
              <a:t>The User provides perceptions of competitors’ effectiveness in satisfying needs</a:t>
            </a:r>
          </a:p>
          <a:p>
            <a:r>
              <a:rPr lang="en-US" sz="2400" b="0" dirty="0"/>
              <a:t>The highest rating on the scale is typically reserved for how the “perfect service” performs</a:t>
            </a:r>
          </a:p>
        </p:txBody>
      </p:sp>
    </p:spTree>
    <p:extLst>
      <p:ext uri="{BB962C8B-B14F-4D97-AF65-F5344CB8AC3E}">
        <p14:creationId xmlns:p14="http://schemas.microsoft.com/office/powerpoint/2010/main" val="204939860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9" name="Rectangle 5"/>
          <p:cNvSpPr>
            <a:spLocks noGrp="1" noChangeArrowheads="1"/>
          </p:cNvSpPr>
          <p:nvPr>
            <p:ph type="title"/>
          </p:nvPr>
        </p:nvSpPr>
        <p:spPr/>
        <p:txBody>
          <a:bodyPr/>
          <a:lstStyle/>
          <a:p>
            <a:pPr eaLnBrk="1" hangingPunct="1">
              <a:defRPr/>
            </a:pPr>
            <a:r>
              <a:rPr lang="en-US" dirty="0"/>
              <a:t>Why Quality Function Deployment?</a:t>
            </a:r>
          </a:p>
        </p:txBody>
      </p:sp>
      <p:sp>
        <p:nvSpPr>
          <p:cNvPr id="6147" name="Content Placeholder 1"/>
          <p:cNvSpPr>
            <a:spLocks noGrp="1"/>
          </p:cNvSpPr>
          <p:nvPr>
            <p:ph idx="1"/>
          </p:nvPr>
        </p:nvSpPr>
        <p:spPr/>
        <p:txBody>
          <a:bodyPr/>
          <a:lstStyle/>
          <a:p>
            <a:r>
              <a:rPr lang="en-US" altLang="en-US" b="1" dirty="0"/>
              <a:t>Product Design</a:t>
            </a:r>
          </a:p>
          <a:p>
            <a:pPr lvl="1"/>
            <a:r>
              <a:rPr lang="en-US" altLang="en-US" dirty="0"/>
              <a:t>Brings in the Customer as Key Performance Requirement</a:t>
            </a:r>
          </a:p>
          <a:p>
            <a:pPr lvl="1"/>
            <a:r>
              <a:rPr lang="en-US" altLang="en-US" dirty="0"/>
              <a:t>Helps Identify Current Product Strengths &amp; Weaknesses</a:t>
            </a:r>
          </a:p>
          <a:p>
            <a:pPr lvl="1"/>
            <a:r>
              <a:rPr lang="en-US" altLang="en-US" dirty="0"/>
              <a:t>Early Identification of Design Conflicts</a:t>
            </a:r>
          </a:p>
          <a:p>
            <a:pPr lvl="1"/>
            <a:r>
              <a:rPr lang="en-US" altLang="en-US" dirty="0"/>
              <a:t>Helps Drive Customer Requirements into Design</a:t>
            </a:r>
          </a:p>
          <a:p>
            <a:pPr lvl="1"/>
            <a:r>
              <a:rPr lang="en-US" altLang="en-US" dirty="0"/>
              <a:t>Links to Later Verification &amp; Validation Activities</a:t>
            </a:r>
          </a:p>
          <a:p>
            <a:pPr lvl="1"/>
            <a:r>
              <a:rPr lang="en-US" altLang="en-US" dirty="0"/>
              <a:t>Reduction in Design Cost and Cycle Time (Rework Prevention)</a:t>
            </a:r>
          </a:p>
          <a:p>
            <a:endParaRPr lang="en-US" altLang="en-US" dirty="0"/>
          </a:p>
          <a:p>
            <a:r>
              <a:rPr lang="en-US" altLang="en-US" b="1" dirty="0"/>
              <a:t>Process Design</a:t>
            </a:r>
          </a:p>
          <a:p>
            <a:pPr lvl="1"/>
            <a:r>
              <a:rPr lang="en-US" altLang="en-US" dirty="0"/>
              <a:t>Above, Plus . . .</a:t>
            </a:r>
          </a:p>
          <a:p>
            <a:pPr lvl="1"/>
            <a:r>
              <a:rPr lang="en-US" altLang="en-US" dirty="0"/>
              <a:t>Process Design Often Occurs in a Vacuum – No or Limited Customer Input</a:t>
            </a:r>
          </a:p>
          <a:p>
            <a:pPr lvl="1"/>
            <a:endParaRPr lang="en-US" altLang="en-US" dirty="0"/>
          </a:p>
          <a:p>
            <a:pPr lvl="1"/>
            <a:endParaRPr lang="en-US"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4114800" y="990600"/>
            <a:ext cx="4724400" cy="5438775"/>
          </a:xfrm>
          <a:prstGeom prst="rect">
            <a:avLst/>
          </a:prstGeom>
        </p:spPr>
      </p:pic>
      <p:sp>
        <p:nvSpPr>
          <p:cNvPr id="8195" name="Rectangle 2"/>
          <p:cNvSpPr>
            <a:spLocks noGrp="1" noChangeArrowheads="1"/>
          </p:cNvSpPr>
          <p:nvPr>
            <p:ph type="title"/>
          </p:nvPr>
        </p:nvSpPr>
        <p:spPr/>
        <p:txBody>
          <a:bodyPr/>
          <a:lstStyle/>
          <a:p>
            <a:pPr eaLnBrk="1" hangingPunct="1">
              <a:defRPr/>
            </a:pPr>
            <a:r>
              <a:rPr lang="en-US"/>
              <a:t>The House of Quality</a:t>
            </a:r>
          </a:p>
        </p:txBody>
      </p:sp>
      <p:sp>
        <p:nvSpPr>
          <p:cNvPr id="13316" name="Rectangle 3"/>
          <p:cNvSpPr>
            <a:spLocks noGrp="1" noChangeArrowheads="1"/>
          </p:cNvSpPr>
          <p:nvPr>
            <p:ph type="body" idx="1"/>
          </p:nvPr>
        </p:nvSpPr>
        <p:spPr/>
        <p:txBody>
          <a:bodyPr/>
          <a:lstStyle/>
          <a:p>
            <a:pPr marL="0" indent="0" eaLnBrk="1" hangingPunct="1">
              <a:buFont typeface="Symbol" panose="05050102010706020507" pitchFamily="18" charset="2"/>
              <a:buNone/>
            </a:pPr>
            <a:r>
              <a:rPr lang="en-US" altLang="en-US" sz="6600" dirty="0"/>
              <a:t>Rooms 3 &amp; 4</a:t>
            </a:r>
          </a:p>
        </p:txBody>
      </p:sp>
      <p:sp>
        <p:nvSpPr>
          <p:cNvPr id="13318" name="AutoShape 15"/>
          <p:cNvSpPr>
            <a:spLocks noChangeArrowheads="1"/>
          </p:cNvSpPr>
          <p:nvPr/>
        </p:nvSpPr>
        <p:spPr bwMode="auto">
          <a:xfrm rot="8173654">
            <a:off x="6539624" y="2113097"/>
            <a:ext cx="1066800" cy="609600"/>
          </a:xfrm>
          <a:prstGeom prst="rightArrow">
            <a:avLst>
              <a:gd name="adj1" fmla="val 50000"/>
              <a:gd name="adj2" fmla="val 43750"/>
            </a:avLst>
          </a:prstGeom>
          <a:solidFill>
            <a:srgbClr val="FFFF00"/>
          </a:solidFill>
          <a:ln w="25400">
            <a:solidFill>
              <a:schemeClr val="tx1"/>
            </a:solidFill>
            <a:miter lim="800000"/>
            <a:headEnd/>
            <a:tailEnd/>
          </a:ln>
        </p:spPr>
        <p:txBody>
          <a:bodyPr wrap="none"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 name="AutoShape 15"/>
          <p:cNvSpPr>
            <a:spLocks noChangeArrowheads="1"/>
          </p:cNvSpPr>
          <p:nvPr/>
        </p:nvSpPr>
        <p:spPr bwMode="auto">
          <a:xfrm rot="8173654">
            <a:off x="6387223" y="3286868"/>
            <a:ext cx="1066800" cy="609600"/>
          </a:xfrm>
          <a:prstGeom prst="rightArrow">
            <a:avLst>
              <a:gd name="adj1" fmla="val 50000"/>
              <a:gd name="adj2" fmla="val 43750"/>
            </a:avLst>
          </a:prstGeom>
          <a:solidFill>
            <a:srgbClr val="FFFF00"/>
          </a:solidFill>
          <a:ln w="25400">
            <a:solidFill>
              <a:schemeClr val="tx1"/>
            </a:solidFill>
            <a:miter lim="800000"/>
            <a:headEnd/>
            <a:tailEnd/>
          </a:ln>
        </p:spPr>
        <p:txBody>
          <a:bodyPr wrap="none"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Tree>
    <p:extLst>
      <p:ext uri="{BB962C8B-B14F-4D97-AF65-F5344CB8AC3E}">
        <p14:creationId xmlns:p14="http://schemas.microsoft.com/office/powerpoint/2010/main" val="33924883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3" name="Group 2"/>
          <p:cNvGrpSpPr>
            <a:grpSpLocks/>
          </p:cNvGrpSpPr>
          <p:nvPr/>
        </p:nvGrpSpPr>
        <p:grpSpPr bwMode="auto">
          <a:xfrm>
            <a:off x="5715000" y="2057400"/>
            <a:ext cx="3168650" cy="3886200"/>
            <a:chOff x="3960" y="1296"/>
            <a:chExt cx="2196" cy="2448"/>
          </a:xfrm>
        </p:grpSpPr>
        <p:grpSp>
          <p:nvGrpSpPr>
            <p:cNvPr id="20486" name="Group 3"/>
            <p:cNvGrpSpPr>
              <a:grpSpLocks/>
            </p:cNvGrpSpPr>
            <p:nvPr/>
          </p:nvGrpSpPr>
          <p:grpSpPr bwMode="auto">
            <a:xfrm>
              <a:off x="3960" y="1296"/>
              <a:ext cx="2196" cy="2448"/>
              <a:chOff x="336" y="576"/>
              <a:chExt cx="2544" cy="3120"/>
            </a:xfrm>
          </p:grpSpPr>
          <p:sp>
            <p:nvSpPr>
              <p:cNvPr id="20491" name="Freeform 4"/>
              <p:cNvSpPr>
                <a:spLocks/>
              </p:cNvSpPr>
              <p:nvPr/>
            </p:nvSpPr>
            <p:spPr bwMode="auto">
              <a:xfrm>
                <a:off x="384" y="624"/>
                <a:ext cx="2496" cy="3072"/>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gradFill rotWithShape="0">
                <a:gsLst>
                  <a:gs pos="0">
                    <a:srgbClr val="DDDDDD"/>
                  </a:gs>
                  <a:gs pos="100000">
                    <a:srgbClr val="666666"/>
                  </a:gs>
                </a:gsLst>
                <a:lin ang="5400000" scaled="1"/>
              </a:gradFill>
              <a:ln>
                <a:noFill/>
              </a:ln>
              <a:extLst>
                <a:ext uri="{91240B29-F687-4F45-9708-019B960494DF}">
                  <a14:hiddenLine xmlns:a14="http://schemas.microsoft.com/office/drawing/2010/main" w="38100">
                    <a:solidFill>
                      <a:srgbClr val="000000"/>
                    </a:solidFill>
                    <a:round/>
                    <a:headEnd type="none" w="sm" len="sm"/>
                    <a:tailEnd type="none" w="sm" len="sm"/>
                  </a14:hiddenLine>
                </a:ext>
              </a:extLst>
            </p:spPr>
            <p:txBody>
              <a:bodyPr wrap="none" anchor="ctr"/>
              <a:lstStyle/>
              <a:p>
                <a:endParaRPr lang="en-US"/>
              </a:p>
            </p:txBody>
          </p:sp>
          <p:sp>
            <p:nvSpPr>
              <p:cNvPr id="20492" name="Freeform 5"/>
              <p:cNvSpPr>
                <a:spLocks/>
              </p:cNvSpPr>
              <p:nvPr/>
            </p:nvSpPr>
            <p:spPr bwMode="auto">
              <a:xfrm>
                <a:off x="336" y="576"/>
                <a:ext cx="2496" cy="3072"/>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solidFill>
                <a:schemeClr val="bg1"/>
              </a:solidFill>
              <a:ln w="38100">
                <a:solidFill>
                  <a:schemeClr val="tx1"/>
                </a:solidFill>
                <a:round/>
                <a:headEnd type="none" w="sm" len="sm"/>
                <a:tailEnd type="none" w="sm" len="sm"/>
              </a:ln>
            </p:spPr>
            <p:txBody>
              <a:bodyPr wrap="none" anchor="ctr"/>
              <a:lstStyle/>
              <a:p>
                <a:endParaRPr lang="en-US"/>
              </a:p>
            </p:txBody>
          </p:sp>
          <p:sp>
            <p:nvSpPr>
              <p:cNvPr id="20493" name="Line 6"/>
              <p:cNvSpPr>
                <a:spLocks noChangeShapeType="1"/>
              </p:cNvSpPr>
              <p:nvPr/>
            </p:nvSpPr>
            <p:spPr bwMode="auto">
              <a:xfrm flipH="1">
                <a:off x="336" y="2976"/>
                <a:ext cx="1776"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20494" name="Line 7"/>
              <p:cNvSpPr>
                <a:spLocks noChangeShapeType="1"/>
              </p:cNvSpPr>
              <p:nvPr/>
            </p:nvSpPr>
            <p:spPr bwMode="auto">
              <a:xfrm>
                <a:off x="1008" y="1344"/>
                <a:ext cx="0" cy="2304"/>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20495" name="Line 8"/>
              <p:cNvSpPr>
                <a:spLocks noChangeShapeType="1"/>
              </p:cNvSpPr>
              <p:nvPr/>
            </p:nvSpPr>
            <p:spPr bwMode="auto">
              <a:xfrm>
                <a:off x="336" y="3312"/>
                <a:ext cx="1776"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20496" name="Line 9"/>
              <p:cNvSpPr>
                <a:spLocks noChangeShapeType="1"/>
              </p:cNvSpPr>
              <p:nvPr/>
            </p:nvSpPr>
            <p:spPr bwMode="auto">
              <a:xfrm>
                <a:off x="1008" y="3072"/>
                <a:ext cx="1104"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20497" name="Line 10"/>
              <p:cNvSpPr>
                <a:spLocks noChangeShapeType="1"/>
              </p:cNvSpPr>
              <p:nvPr/>
            </p:nvSpPr>
            <p:spPr bwMode="auto">
              <a:xfrm>
                <a:off x="2160" y="1296"/>
                <a:ext cx="0" cy="168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20498" name="Line 11"/>
              <p:cNvSpPr>
                <a:spLocks noChangeShapeType="1"/>
              </p:cNvSpPr>
              <p:nvPr/>
            </p:nvSpPr>
            <p:spPr bwMode="auto">
              <a:xfrm flipH="1">
                <a:off x="336" y="1824"/>
                <a:ext cx="2499"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20499" name="Line 12"/>
              <p:cNvSpPr>
                <a:spLocks noChangeShapeType="1"/>
              </p:cNvSpPr>
              <p:nvPr/>
            </p:nvSpPr>
            <p:spPr bwMode="auto">
              <a:xfrm>
                <a:off x="2256" y="1824"/>
                <a:ext cx="0" cy="1152"/>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20500" name="Rectangle 13"/>
              <p:cNvSpPr>
                <a:spLocks noChangeArrowheads="1"/>
              </p:cNvSpPr>
              <p:nvPr/>
            </p:nvSpPr>
            <p:spPr bwMode="auto">
              <a:xfrm>
                <a:off x="672" y="1344"/>
                <a:ext cx="1488" cy="144"/>
              </a:xfrm>
              <a:prstGeom prst="rect">
                <a:avLst/>
              </a:prstGeom>
              <a:solidFill>
                <a:schemeClr val="bg1"/>
              </a:solidFill>
              <a:ln w="38100">
                <a:solidFill>
                  <a:schemeClr val="tx1"/>
                </a:solidFill>
                <a:miter lim="800000"/>
                <a:headEnd type="none" w="sm" len="sm"/>
                <a:tailEnd type="none" w="sm" len="sm"/>
              </a:ln>
            </p:spPr>
            <p:txBody>
              <a:bodyPr wrap="none" anchor="ctr"/>
              <a:lstStyle/>
              <a:p>
                <a:endParaRPr lang="en-US"/>
              </a:p>
            </p:txBody>
          </p:sp>
        </p:grpSp>
        <p:sp>
          <p:nvSpPr>
            <p:cNvPr id="20487" name="Rectangle 14"/>
            <p:cNvSpPr>
              <a:spLocks noChangeArrowheads="1"/>
            </p:cNvSpPr>
            <p:nvPr/>
          </p:nvSpPr>
          <p:spPr bwMode="auto">
            <a:xfrm>
              <a:off x="4528" y="2016"/>
              <a:ext cx="1003" cy="259"/>
            </a:xfrm>
            <a:prstGeom prst="rect">
              <a:avLst/>
            </a:prstGeom>
            <a:solidFill>
              <a:srgbClr val="D09800">
                <a:alpha val="50195"/>
              </a:srgbClr>
            </a:solidFill>
            <a:ln w="38100">
              <a:solidFill>
                <a:schemeClr val="tx1"/>
              </a:solidFill>
              <a:miter lim="800000"/>
              <a:headEnd type="none" w="sm" len="sm"/>
              <a:tailEnd type="none" w="sm" len="sm"/>
            </a:ln>
          </p:spPr>
          <p:txBody>
            <a:bodyPr wrap="none" anchor="ctr"/>
            <a:lstStyle/>
            <a:p>
              <a:endParaRPr lang="en-US"/>
            </a:p>
          </p:txBody>
        </p:sp>
        <p:sp>
          <p:nvSpPr>
            <p:cNvPr id="20488" name="Text Box 15"/>
            <p:cNvSpPr txBox="1">
              <a:spLocks noChangeArrowheads="1"/>
            </p:cNvSpPr>
            <p:nvPr/>
          </p:nvSpPr>
          <p:spPr bwMode="auto">
            <a:xfrm>
              <a:off x="4360" y="1881"/>
              <a:ext cx="116"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type="none" w="sm" len="sm"/>
                  <a:tailEnd type="none" w="sm" len="sm"/>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l"/>
              <a:endParaRPr lang="en-GB" sz="800">
                <a:latin typeface="Times New Roman" pitchFamily="18" charset="0"/>
              </a:endParaRPr>
            </a:p>
          </p:txBody>
        </p:sp>
        <p:sp>
          <p:nvSpPr>
            <p:cNvPr id="20489" name="Rectangle 16"/>
            <p:cNvSpPr>
              <a:spLocks noChangeArrowheads="1"/>
            </p:cNvSpPr>
            <p:nvPr/>
          </p:nvSpPr>
          <p:spPr bwMode="auto">
            <a:xfrm>
              <a:off x="4519" y="2168"/>
              <a:ext cx="1109"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30625" tIns="15312" rIns="30625" bIns="15312">
              <a:spAutoFit/>
            </a:bodyPr>
            <a:lstStyle/>
            <a:p>
              <a:pPr defTabSz="857250"/>
              <a:r>
                <a:rPr lang="en-US" sz="1000" dirty="0">
                  <a:latin typeface="Times New Roman" pitchFamily="18" charset="0"/>
                </a:rPr>
                <a:t>Performance Requirements</a:t>
              </a:r>
            </a:p>
          </p:txBody>
        </p:sp>
        <p:sp>
          <p:nvSpPr>
            <p:cNvPr id="20490" name="Rectangle 17"/>
            <p:cNvSpPr>
              <a:spLocks noChangeArrowheads="1"/>
            </p:cNvSpPr>
            <p:nvPr/>
          </p:nvSpPr>
          <p:spPr bwMode="gray">
            <a:xfrm>
              <a:off x="4793" y="1990"/>
              <a:ext cx="41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30625" tIns="15312" rIns="30625" bIns="15312">
              <a:spAutoFit/>
            </a:bodyPr>
            <a:lstStyle/>
            <a:p>
              <a:pPr defTabSz="857250">
                <a:spcBef>
                  <a:spcPct val="50000"/>
                </a:spcBef>
              </a:pPr>
              <a:r>
                <a:rPr lang="en-US" sz="2400" b="1">
                  <a:solidFill>
                    <a:schemeClr val="accent2"/>
                  </a:solidFill>
                  <a:latin typeface="Times New Roman" pitchFamily="18" charset="0"/>
                </a:rPr>
                <a:t>3</a:t>
              </a:r>
              <a:endParaRPr lang="en-US" sz="2400" b="1">
                <a:solidFill>
                  <a:schemeClr val="folHlink"/>
                </a:solidFill>
                <a:latin typeface="Times New Roman" pitchFamily="18" charset="0"/>
              </a:endParaRPr>
            </a:p>
          </p:txBody>
        </p:sp>
      </p:grpSp>
      <p:sp>
        <p:nvSpPr>
          <p:cNvPr id="20484" name="Rectangle 18"/>
          <p:cNvSpPr>
            <a:spLocks noGrp="1" noChangeArrowheads="1"/>
          </p:cNvSpPr>
          <p:nvPr>
            <p:ph type="title"/>
          </p:nvPr>
        </p:nvSpPr>
        <p:spPr>
          <a:xfrm>
            <a:off x="76200" y="79766"/>
            <a:ext cx="8270875" cy="676275"/>
          </a:xfrm>
        </p:spPr>
        <p:txBody>
          <a:bodyPr>
            <a:normAutofit/>
          </a:bodyPr>
          <a:lstStyle/>
          <a:p>
            <a:r>
              <a:rPr lang="en-US" dirty="0"/>
              <a:t>Performance Requirements:  Room 3</a:t>
            </a:r>
            <a:endParaRPr lang="en-US" sz="3200" dirty="0"/>
          </a:p>
        </p:txBody>
      </p:sp>
      <p:sp>
        <p:nvSpPr>
          <p:cNvPr id="20485" name="Rectangle 19"/>
          <p:cNvSpPr>
            <a:spLocks noGrp="1" noChangeArrowheads="1"/>
          </p:cNvSpPr>
          <p:nvPr>
            <p:ph type="body" idx="1"/>
          </p:nvPr>
        </p:nvSpPr>
        <p:spPr>
          <a:xfrm>
            <a:off x="250953" y="1031875"/>
            <a:ext cx="5144427" cy="5003800"/>
          </a:xfrm>
        </p:spPr>
        <p:txBody>
          <a:bodyPr/>
          <a:lstStyle/>
          <a:p>
            <a:pPr marL="0" indent="0">
              <a:lnSpc>
                <a:spcPct val="90000"/>
              </a:lnSpc>
              <a:buNone/>
            </a:pPr>
            <a:r>
              <a:rPr lang="en-US" b="1" dirty="0"/>
              <a:t>Objectives</a:t>
            </a:r>
          </a:p>
          <a:p>
            <a:pPr>
              <a:lnSpc>
                <a:spcPct val="90000"/>
              </a:lnSpc>
              <a:buFontTx/>
              <a:buChar char="•"/>
            </a:pPr>
            <a:r>
              <a:rPr lang="en-US" b="0" dirty="0"/>
              <a:t>Translation from Customer Requirements to Performance Level Requirements. </a:t>
            </a:r>
          </a:p>
          <a:p>
            <a:pPr marL="0" indent="0">
              <a:lnSpc>
                <a:spcPct val="90000"/>
              </a:lnSpc>
            </a:pPr>
            <a:endParaRPr lang="en-US" b="0" dirty="0"/>
          </a:p>
          <a:p>
            <a:pPr marL="0" indent="0">
              <a:lnSpc>
                <a:spcPct val="90000"/>
              </a:lnSpc>
              <a:buNone/>
            </a:pPr>
            <a:r>
              <a:rPr lang="en-US" b="1" dirty="0"/>
              <a:t>Methods</a:t>
            </a:r>
          </a:p>
          <a:p>
            <a:pPr>
              <a:lnSpc>
                <a:spcPct val="90000"/>
              </a:lnSpc>
              <a:buFontTx/>
              <a:buChar char="•"/>
            </a:pPr>
            <a:r>
              <a:rPr lang="en-US" b="0" dirty="0"/>
              <a:t>Use your knowledge of the product/service to identify product functions &amp; metrics</a:t>
            </a:r>
          </a:p>
          <a:p>
            <a:pPr>
              <a:lnSpc>
                <a:spcPct val="90000"/>
              </a:lnSpc>
              <a:buFontTx/>
              <a:buChar char="•"/>
            </a:pPr>
            <a:r>
              <a:rPr lang="en-US" b="0" dirty="0"/>
              <a:t>Use benchmarking information to list how products/processes are commonly measured in like and unlike industries.</a:t>
            </a:r>
          </a:p>
          <a:p>
            <a:pPr>
              <a:lnSpc>
                <a:spcPct val="90000"/>
              </a:lnSpc>
              <a:buFontTx/>
              <a:buChar char="•"/>
            </a:pPr>
            <a:r>
              <a:rPr lang="en-US" b="0" dirty="0"/>
              <a:t>Use VOC information by asking “How might you measure if this requirement was being met?”</a:t>
            </a:r>
          </a:p>
          <a:p>
            <a:pPr>
              <a:lnSpc>
                <a:spcPct val="90000"/>
              </a:lnSpc>
              <a:buFontTx/>
              <a:buChar char="•"/>
            </a:pPr>
            <a:r>
              <a:rPr lang="en-US" b="0" dirty="0"/>
              <a:t>Also list existing metrics currently in use for similar designs.</a:t>
            </a:r>
          </a:p>
        </p:txBody>
      </p:sp>
    </p:spTree>
    <p:extLst>
      <p:ext uri="{BB962C8B-B14F-4D97-AF65-F5344CB8AC3E}">
        <p14:creationId xmlns:p14="http://schemas.microsoft.com/office/powerpoint/2010/main" val="1547510279"/>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58338" y="152400"/>
            <a:ext cx="6864350" cy="381000"/>
          </a:xfrm>
        </p:spPr>
        <p:txBody>
          <a:bodyPr/>
          <a:lstStyle/>
          <a:p>
            <a:r>
              <a:rPr lang="en-US" dirty="0"/>
              <a:t>Performance Level Requirement Statements</a:t>
            </a:r>
          </a:p>
        </p:txBody>
      </p:sp>
      <p:sp>
        <p:nvSpPr>
          <p:cNvPr id="90115" name="Rectangle 3"/>
          <p:cNvSpPr>
            <a:spLocks noGrp="1" noChangeArrowheads="1"/>
          </p:cNvSpPr>
          <p:nvPr>
            <p:ph type="body" idx="1"/>
          </p:nvPr>
        </p:nvSpPr>
        <p:spPr>
          <a:xfrm>
            <a:off x="300038" y="1143000"/>
            <a:ext cx="8569325" cy="5454650"/>
          </a:xfrm>
        </p:spPr>
        <p:txBody>
          <a:bodyPr/>
          <a:lstStyle/>
          <a:p>
            <a:pPr>
              <a:spcAft>
                <a:spcPct val="40000"/>
              </a:spcAft>
              <a:buFontTx/>
              <a:buChar char="•"/>
            </a:pPr>
            <a:r>
              <a:rPr lang="en-US" dirty="0"/>
              <a:t>Contains a clear description of the device’s function and associated metric,  </a:t>
            </a:r>
          </a:p>
          <a:p>
            <a:pPr>
              <a:spcAft>
                <a:spcPct val="40000"/>
              </a:spcAft>
              <a:buFontTx/>
              <a:buChar char="•"/>
            </a:pPr>
            <a:r>
              <a:rPr lang="en-US" dirty="0"/>
              <a:t>Communicates the intent of the requirement clearly to all who read it, and </a:t>
            </a:r>
          </a:p>
          <a:p>
            <a:pPr>
              <a:spcAft>
                <a:spcPct val="40000"/>
              </a:spcAft>
              <a:buFontTx/>
              <a:buChar char="•"/>
            </a:pPr>
            <a:r>
              <a:rPr lang="en-US" dirty="0"/>
              <a:t>Creates a foundation for product design and verification.</a:t>
            </a:r>
          </a:p>
          <a:p>
            <a:pPr>
              <a:spcAft>
                <a:spcPct val="40000"/>
              </a:spcAft>
              <a:buFontTx/>
              <a:buChar char="•"/>
            </a:pPr>
            <a:endParaRPr lang="en-US" dirty="0"/>
          </a:p>
          <a:p>
            <a:pPr>
              <a:spcAft>
                <a:spcPct val="40000"/>
              </a:spcAft>
              <a:buFontTx/>
              <a:buChar char="•"/>
            </a:pPr>
            <a:endParaRPr lang="en-US" dirty="0"/>
          </a:p>
          <a:p>
            <a:pPr>
              <a:spcAft>
                <a:spcPct val="40000"/>
              </a:spcAft>
              <a:buFontTx/>
              <a:buChar char="•"/>
            </a:pPr>
            <a:endParaRPr lang="en-US" dirty="0"/>
          </a:p>
          <a:p>
            <a:pPr>
              <a:spcAft>
                <a:spcPct val="40000"/>
              </a:spcAft>
              <a:buFontTx/>
              <a:buChar char="•"/>
            </a:pPr>
            <a:endParaRPr lang="en-US" dirty="0"/>
          </a:p>
          <a:p>
            <a:pPr>
              <a:spcAft>
                <a:spcPct val="40000"/>
              </a:spcAft>
              <a:buFontTx/>
              <a:buChar char="•"/>
            </a:pPr>
            <a:r>
              <a:rPr lang="en-US" dirty="0"/>
              <a:t>Subject: “Device” vs. “User”</a:t>
            </a:r>
          </a:p>
          <a:p>
            <a:pPr>
              <a:spcAft>
                <a:spcPct val="40000"/>
              </a:spcAft>
              <a:buFontTx/>
              <a:buChar char="•"/>
            </a:pPr>
            <a:r>
              <a:rPr lang="en-US" dirty="0"/>
              <a:t>“Shall” vs. “Should” vs. “Will” – firm vs. goal or aspiration vs. fact</a:t>
            </a:r>
          </a:p>
        </p:txBody>
      </p:sp>
      <p:pic>
        <p:nvPicPr>
          <p:cNvPr id="90116" name="Diagram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2313" y="3352800"/>
            <a:ext cx="48974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69005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Line 2"/>
          <p:cNvSpPr>
            <a:spLocks noChangeShapeType="1"/>
          </p:cNvSpPr>
          <p:nvPr/>
        </p:nvSpPr>
        <p:spPr bwMode="auto">
          <a:xfrm>
            <a:off x="4557713" y="1714500"/>
            <a:ext cx="14287" cy="1731963"/>
          </a:xfrm>
          <a:prstGeom prst="line">
            <a:avLst/>
          </a:prstGeom>
          <a:noFill/>
          <a:ln w="38100">
            <a:solidFill>
              <a:srgbClr val="990099"/>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116739" name="Rectangle 3"/>
          <p:cNvSpPr>
            <a:spLocks noChangeArrowheads="1"/>
          </p:cNvSpPr>
          <p:nvPr/>
        </p:nvSpPr>
        <p:spPr bwMode="auto">
          <a:xfrm>
            <a:off x="914400" y="3476625"/>
            <a:ext cx="7391400" cy="1254125"/>
          </a:xfrm>
          <a:prstGeom prst="rect">
            <a:avLst/>
          </a:prstGeom>
          <a:solidFill>
            <a:srgbClr val="FFCC99"/>
          </a:solidFill>
          <a:ln w="12700">
            <a:solidFill>
              <a:schemeClr val="tx1"/>
            </a:solidFill>
            <a:miter lim="800000"/>
            <a:headEnd/>
            <a:tailEnd/>
          </a:ln>
          <a:effectLst>
            <a:outerShdw dist="107763" dir="2700000" algn="ctr" rotWithShape="0">
              <a:srgbClr val="25714B"/>
            </a:outerShdw>
          </a:effectLst>
        </p:spPr>
        <p:txBody>
          <a:bodyPr lIns="96837" tIns="49212" rIns="96837" bIns="49212" anchor="ctr">
            <a:spAutoFit/>
          </a:bodyPr>
          <a:lstStyle/>
          <a:p>
            <a:pPr marL="115888" algn="l" defTabSz="969963">
              <a:lnSpc>
                <a:spcPct val="125000"/>
              </a:lnSpc>
              <a:spcBef>
                <a:spcPct val="30000"/>
              </a:spcBef>
              <a:defRPr/>
            </a:pPr>
            <a:r>
              <a:rPr lang="en-US" sz="2400" b="1">
                <a:solidFill>
                  <a:srgbClr val="194B32"/>
                </a:solidFill>
                <a:latin typeface="+mn-lt"/>
              </a:rPr>
              <a:t>Identify Verb</a:t>
            </a:r>
            <a:br>
              <a:rPr lang="en-US" sz="1900" b="1">
                <a:solidFill>
                  <a:schemeClr val="hlink"/>
                </a:solidFill>
                <a:latin typeface="+mn-lt"/>
              </a:rPr>
            </a:br>
            <a:r>
              <a:rPr lang="en-US" sz="1800" b="1">
                <a:latin typeface="+mn-lt"/>
              </a:rPr>
              <a:t>Identify missing functionality by answering the question, “What functionality is desired but missing for the customer?”</a:t>
            </a:r>
          </a:p>
        </p:txBody>
      </p:sp>
      <p:sp>
        <p:nvSpPr>
          <p:cNvPr id="116740" name="Rectangle 4"/>
          <p:cNvSpPr>
            <a:spLocks noChangeArrowheads="1"/>
          </p:cNvSpPr>
          <p:nvPr/>
        </p:nvSpPr>
        <p:spPr bwMode="auto">
          <a:xfrm>
            <a:off x="228600" y="1865044"/>
            <a:ext cx="2760663" cy="1368963"/>
          </a:xfrm>
          <a:prstGeom prst="rect">
            <a:avLst/>
          </a:prstGeom>
          <a:solidFill>
            <a:srgbClr val="CCCCFF"/>
          </a:solidFill>
          <a:ln w="12700">
            <a:solidFill>
              <a:schemeClr val="tx1"/>
            </a:solidFill>
            <a:miter lim="800000"/>
            <a:headEnd/>
            <a:tailEnd/>
          </a:ln>
          <a:effectLst>
            <a:outerShdw dist="107763" dir="2700000" algn="ctr" rotWithShape="0">
              <a:srgbClr val="25714B"/>
            </a:outerShdw>
          </a:effectLst>
        </p:spPr>
        <p:txBody>
          <a:bodyPr lIns="96837" tIns="49212" rIns="96837" bIns="49212" anchor="ctr">
            <a:spAutoFit/>
          </a:bodyPr>
          <a:lstStyle/>
          <a:p>
            <a:pPr marL="115888" algn="l" defTabSz="969963">
              <a:lnSpc>
                <a:spcPct val="125000"/>
              </a:lnSpc>
              <a:spcBef>
                <a:spcPct val="30000"/>
              </a:spcBef>
              <a:defRPr/>
            </a:pPr>
            <a:r>
              <a:rPr lang="en-US" sz="2400" b="1" dirty="0">
                <a:solidFill>
                  <a:srgbClr val="194B32"/>
                </a:solidFill>
                <a:latin typeface="+mn-lt"/>
              </a:rPr>
              <a:t>Identify Subject</a:t>
            </a:r>
            <a:br>
              <a:rPr lang="en-US" sz="2400" b="1" dirty="0">
                <a:solidFill>
                  <a:schemeClr val="hlink"/>
                </a:solidFill>
                <a:latin typeface="+mn-lt"/>
              </a:rPr>
            </a:br>
            <a:r>
              <a:rPr lang="en-US" sz="2400" b="1" dirty="0">
                <a:latin typeface="+mn-lt"/>
              </a:rPr>
              <a:t>w</a:t>
            </a:r>
            <a:r>
              <a:rPr lang="en-US" sz="1800" b="1" dirty="0">
                <a:latin typeface="+mn-lt"/>
              </a:rPr>
              <a:t>hat performs this functionality?</a:t>
            </a:r>
          </a:p>
        </p:txBody>
      </p:sp>
      <p:sp>
        <p:nvSpPr>
          <p:cNvPr id="116741" name="Rectangle 5"/>
          <p:cNvSpPr>
            <a:spLocks noChangeArrowheads="1"/>
          </p:cNvSpPr>
          <p:nvPr/>
        </p:nvSpPr>
        <p:spPr bwMode="auto">
          <a:xfrm>
            <a:off x="5105400" y="1922463"/>
            <a:ext cx="3886200" cy="1254125"/>
          </a:xfrm>
          <a:prstGeom prst="rect">
            <a:avLst/>
          </a:prstGeom>
          <a:solidFill>
            <a:srgbClr val="99DDBB"/>
          </a:solidFill>
          <a:ln w="12700">
            <a:solidFill>
              <a:schemeClr val="tx1"/>
            </a:solidFill>
            <a:miter lim="800000"/>
            <a:headEnd/>
            <a:tailEnd/>
          </a:ln>
          <a:effectLst>
            <a:outerShdw dist="107763" dir="2700000" algn="ctr" rotWithShape="0">
              <a:srgbClr val="25714B"/>
            </a:outerShdw>
          </a:effectLst>
        </p:spPr>
        <p:txBody>
          <a:bodyPr lIns="96837" tIns="49212" rIns="96837" bIns="49212" anchor="ctr">
            <a:spAutoFit/>
          </a:bodyPr>
          <a:lstStyle/>
          <a:p>
            <a:pPr marL="115888" algn="l" defTabSz="969963">
              <a:lnSpc>
                <a:spcPct val="125000"/>
              </a:lnSpc>
              <a:spcBef>
                <a:spcPct val="30000"/>
              </a:spcBef>
              <a:defRPr/>
            </a:pPr>
            <a:r>
              <a:rPr lang="en-US" sz="2400" b="1">
                <a:solidFill>
                  <a:srgbClr val="194B32"/>
                </a:solidFill>
                <a:latin typeface="+mn-lt"/>
              </a:rPr>
              <a:t>Identify Metric</a:t>
            </a:r>
            <a:br>
              <a:rPr lang="en-US" sz="1900" b="1">
                <a:solidFill>
                  <a:schemeClr val="hlink"/>
                </a:solidFill>
                <a:latin typeface="+mn-lt"/>
              </a:rPr>
            </a:br>
            <a:r>
              <a:rPr lang="en-US" sz="1800" b="1">
                <a:latin typeface="+mn-lt"/>
              </a:rPr>
              <a:t>How will performance be measured, what target/limits?</a:t>
            </a:r>
            <a:endParaRPr lang="en-US" sz="1900" b="1">
              <a:latin typeface="+mn-lt"/>
            </a:endParaRPr>
          </a:p>
        </p:txBody>
      </p:sp>
      <p:sp>
        <p:nvSpPr>
          <p:cNvPr id="91142" name="Arc 6"/>
          <p:cNvSpPr>
            <a:spLocks/>
          </p:cNvSpPr>
          <p:nvPr/>
        </p:nvSpPr>
        <p:spPr bwMode="auto">
          <a:xfrm flipH="1">
            <a:off x="1858963" y="1376363"/>
            <a:ext cx="1025525" cy="469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990099"/>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91143" name="Arc 7"/>
          <p:cNvSpPr>
            <a:spLocks/>
          </p:cNvSpPr>
          <p:nvPr/>
        </p:nvSpPr>
        <p:spPr bwMode="auto">
          <a:xfrm>
            <a:off x="6257925" y="1376363"/>
            <a:ext cx="1025525" cy="469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990099"/>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116744" name="Rectangle 8"/>
          <p:cNvSpPr>
            <a:spLocks noChangeArrowheads="1"/>
          </p:cNvSpPr>
          <p:nvPr/>
        </p:nvSpPr>
        <p:spPr bwMode="auto">
          <a:xfrm>
            <a:off x="2895600" y="1028700"/>
            <a:ext cx="3325813" cy="650875"/>
          </a:xfrm>
          <a:prstGeom prst="rect">
            <a:avLst/>
          </a:prstGeom>
          <a:gradFill rotWithShape="0">
            <a:gsLst>
              <a:gs pos="0">
                <a:srgbClr val="FFFF99"/>
              </a:gs>
              <a:gs pos="50000">
                <a:srgbClr val="EAEAEA"/>
              </a:gs>
              <a:gs pos="100000">
                <a:srgbClr val="FFFF99"/>
              </a:gs>
            </a:gsLst>
            <a:lin ang="5400000" scaled="1"/>
          </a:gradFill>
          <a:ln w="12700">
            <a:solidFill>
              <a:schemeClr val="tx1"/>
            </a:solidFill>
            <a:miter lim="800000"/>
            <a:headEnd/>
            <a:tailEnd/>
          </a:ln>
          <a:effectLst>
            <a:outerShdw dist="107763" dir="2700000" algn="ctr" rotWithShape="0">
              <a:srgbClr val="080808"/>
            </a:outerShdw>
          </a:effectLst>
        </p:spPr>
        <p:txBody>
          <a:bodyPr wrap="none" lIns="96837" tIns="49212" rIns="96837" bIns="49212" anchor="ctr"/>
          <a:lstStyle/>
          <a:p>
            <a:pPr defTabSz="969963">
              <a:lnSpc>
                <a:spcPct val="125000"/>
              </a:lnSpc>
              <a:spcBef>
                <a:spcPct val="30000"/>
              </a:spcBef>
              <a:defRPr/>
            </a:pPr>
            <a:r>
              <a:rPr lang="en-US" sz="1900" b="1">
                <a:latin typeface="+mn-lt"/>
              </a:rPr>
              <a:t>Subject + Verb + Metric</a:t>
            </a:r>
          </a:p>
        </p:txBody>
      </p:sp>
      <p:sp>
        <p:nvSpPr>
          <p:cNvPr id="91145" name="Rectangle 9"/>
          <p:cNvSpPr>
            <a:spLocks noGrp="1" noChangeArrowheads="1"/>
          </p:cNvSpPr>
          <p:nvPr>
            <p:ph type="title" idx="4294967295"/>
          </p:nvPr>
        </p:nvSpPr>
        <p:spPr/>
        <p:txBody>
          <a:bodyPr/>
          <a:lstStyle/>
          <a:p>
            <a:r>
              <a:rPr lang="en-US">
                <a:latin typeface="+mn-lt"/>
              </a:rPr>
              <a:t>Verbs Have Meaning!</a:t>
            </a:r>
          </a:p>
        </p:txBody>
      </p:sp>
      <p:sp>
        <p:nvSpPr>
          <p:cNvPr id="91146" name="Text Box 10"/>
          <p:cNvSpPr txBox="1">
            <a:spLocks noChangeArrowheads="1"/>
          </p:cNvSpPr>
          <p:nvPr/>
        </p:nvSpPr>
        <p:spPr bwMode="auto">
          <a:xfrm>
            <a:off x="561975" y="4968875"/>
            <a:ext cx="8318500" cy="153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233363" indent="-233363">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l">
              <a:spcBef>
                <a:spcPct val="20000"/>
              </a:spcBef>
              <a:spcAft>
                <a:spcPct val="5000"/>
              </a:spcAft>
              <a:buClr>
                <a:srgbClr val="FF3300"/>
              </a:buClr>
              <a:buFont typeface="Wingdings" pitchFamily="2" charset="2"/>
              <a:buNone/>
            </a:pPr>
            <a:r>
              <a:rPr lang="en-US" b="1">
                <a:latin typeface="+mn-lt"/>
              </a:rPr>
              <a:t>Guv’mint Language (DOD, NRC):</a:t>
            </a:r>
          </a:p>
          <a:p>
            <a:pPr algn="l">
              <a:spcBef>
                <a:spcPct val="20000"/>
              </a:spcBef>
              <a:spcAft>
                <a:spcPct val="5000"/>
              </a:spcAft>
              <a:buClr>
                <a:srgbClr val="FF3300"/>
              </a:buClr>
              <a:buFont typeface="Wingdings" pitchFamily="2" charset="2"/>
              <a:buChar char="§"/>
            </a:pPr>
            <a:r>
              <a:rPr lang="en-US" b="1">
                <a:latin typeface="+mn-lt"/>
              </a:rPr>
              <a:t>“The Device </a:t>
            </a:r>
            <a:r>
              <a:rPr lang="en-US" b="1">
                <a:solidFill>
                  <a:srgbClr val="FF3300"/>
                </a:solidFill>
                <a:latin typeface="+mn-lt"/>
              </a:rPr>
              <a:t>Shall</a:t>
            </a:r>
            <a:r>
              <a:rPr lang="en-US" b="1">
                <a:latin typeface="+mn-lt"/>
              </a:rPr>
              <a:t> . . .” – firm requirement</a:t>
            </a:r>
          </a:p>
          <a:p>
            <a:pPr algn="l">
              <a:spcBef>
                <a:spcPct val="20000"/>
              </a:spcBef>
              <a:spcAft>
                <a:spcPct val="5000"/>
              </a:spcAft>
              <a:buClr>
                <a:srgbClr val="FF3300"/>
              </a:buClr>
              <a:buFont typeface="Wingdings" pitchFamily="2" charset="2"/>
              <a:buChar char="§"/>
            </a:pPr>
            <a:r>
              <a:rPr lang="en-US" b="1">
                <a:latin typeface="+mn-lt"/>
              </a:rPr>
              <a:t>“The Device Should . . .” – a goal or aspirational requirement</a:t>
            </a:r>
          </a:p>
          <a:p>
            <a:pPr algn="l">
              <a:spcBef>
                <a:spcPct val="20000"/>
              </a:spcBef>
              <a:spcAft>
                <a:spcPct val="5000"/>
              </a:spcAft>
              <a:buClr>
                <a:srgbClr val="FF3300"/>
              </a:buClr>
              <a:buFont typeface="Wingdings" pitchFamily="2" charset="2"/>
              <a:buChar char="§"/>
            </a:pPr>
            <a:r>
              <a:rPr lang="en-US" b="1">
                <a:latin typeface="+mn-lt"/>
              </a:rPr>
              <a:t>“The Device Will . . .” – a statement of fact</a:t>
            </a:r>
          </a:p>
        </p:txBody>
      </p:sp>
    </p:spTree>
    <p:extLst>
      <p:ext uri="{BB962C8B-B14F-4D97-AF65-F5344CB8AC3E}">
        <p14:creationId xmlns:p14="http://schemas.microsoft.com/office/powerpoint/2010/main" val="20190408"/>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00" name="Group 28"/>
          <p:cNvGraphicFramePr>
            <a:graphicFrameLocks noGrp="1"/>
          </p:cNvGraphicFramePr>
          <p:nvPr>
            <p:extLst>
              <p:ext uri="{D42A27DB-BD31-4B8C-83A1-F6EECF244321}">
                <p14:modId xmlns:p14="http://schemas.microsoft.com/office/powerpoint/2010/main" val="133760422"/>
              </p:ext>
            </p:extLst>
          </p:nvPr>
        </p:nvGraphicFramePr>
        <p:xfrm>
          <a:off x="228600" y="2303463"/>
          <a:ext cx="8534400" cy="4023304"/>
        </p:xfrm>
        <a:graphic>
          <a:graphicData uri="http://schemas.openxmlformats.org/drawingml/2006/table">
            <a:tbl>
              <a:tblPr/>
              <a:tblGrid>
                <a:gridCol w="2111375">
                  <a:extLst>
                    <a:ext uri="{9D8B030D-6E8A-4147-A177-3AD203B41FA5}">
                      <a16:colId xmlns:a16="http://schemas.microsoft.com/office/drawing/2014/main" val="20000"/>
                    </a:ext>
                  </a:extLst>
                </a:gridCol>
                <a:gridCol w="6423025">
                  <a:extLst>
                    <a:ext uri="{9D8B030D-6E8A-4147-A177-3AD203B41FA5}">
                      <a16:colId xmlns:a16="http://schemas.microsoft.com/office/drawing/2014/main" val="20001"/>
                    </a:ext>
                  </a:extLst>
                </a:gridCol>
              </a:tblGrid>
              <a:tr h="22713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VOC/</a:t>
                      </a:r>
                      <a:r>
                        <a:rPr kumimoji="0" lang="en-US" sz="2000" b="1" i="0" u="none" strike="noStrike" cap="none" normalizeH="0" baseline="0" dirty="0" err="1">
                          <a:ln>
                            <a:noFill/>
                          </a:ln>
                          <a:solidFill>
                            <a:schemeClr val="tx1"/>
                          </a:solidFill>
                          <a:effectLst/>
                          <a:latin typeface="Arial" charset="0"/>
                        </a:rPr>
                        <a:t>Rqmt</a:t>
                      </a:r>
                      <a:r>
                        <a:rPr kumimoji="0" lang="en-US" sz="2000" b="1" i="0" u="none" strike="noStrike" cap="none" normalizeH="0" baseline="0" dirty="0">
                          <a:ln>
                            <a:noFill/>
                          </a:ln>
                          <a:solidFill>
                            <a:schemeClr val="tx1"/>
                          </a:solidFill>
                          <a:effectLst/>
                          <a:latin typeface="Arial" charset="0"/>
                        </a:rPr>
                        <a:t>.</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Statements &amp; Translation</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401856">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a:ln>
                            <a:noFill/>
                          </a:ln>
                          <a:solidFill>
                            <a:schemeClr val="tx1"/>
                          </a:solidFill>
                          <a:effectLst/>
                          <a:latin typeface="Arial" charset="0"/>
                        </a:rPr>
                        <a:t>Voices</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sz="2000" b="0" i="0" u="none" strike="noStrike" cap="none" normalizeH="0" baseline="0" dirty="0">
                          <a:ln>
                            <a:noFill/>
                          </a:ln>
                          <a:solidFill>
                            <a:schemeClr val="tx1"/>
                          </a:solidFill>
                          <a:effectLst/>
                          <a:latin typeface="Arial" charset="0"/>
                        </a:rPr>
                        <a:t>I need to cut the targeted tissue without harming adjacent tissue</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2000" b="0" i="0" u="none" strike="noStrike" cap="none" normalizeH="0" baseline="0" dirty="0">
                          <a:ln>
                            <a:noFill/>
                          </a:ln>
                          <a:solidFill>
                            <a:schemeClr val="tx1"/>
                          </a:solidFill>
                          <a:effectLst/>
                          <a:latin typeface="Arial" charset="0"/>
                        </a:rPr>
                        <a:t>When I nicked that artery, it seemed like there was blood everywhere</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2364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Customer Requirement</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The </a:t>
                      </a:r>
                      <a:r>
                        <a:rPr kumimoji="0" lang="en-US" sz="2000" b="1" i="0" u="none" strike="noStrike" cap="none" normalizeH="0" baseline="0" dirty="0">
                          <a:ln>
                            <a:noFill/>
                          </a:ln>
                          <a:solidFill>
                            <a:schemeClr val="tx1"/>
                          </a:solidFill>
                          <a:effectLst/>
                          <a:latin typeface="Arial" charset="0"/>
                        </a:rPr>
                        <a:t>surgeon</a:t>
                      </a:r>
                      <a:r>
                        <a:rPr kumimoji="0" lang="en-US" sz="2000" b="0" i="0" u="none" strike="noStrike" cap="none" normalizeH="0" baseline="0" dirty="0">
                          <a:ln>
                            <a:noFill/>
                          </a:ln>
                          <a:solidFill>
                            <a:schemeClr val="tx1"/>
                          </a:solidFill>
                          <a:effectLst/>
                          <a:latin typeface="Arial" charset="0"/>
                        </a:rPr>
                        <a:t> (subject) </a:t>
                      </a:r>
                      <a:r>
                        <a:rPr kumimoji="0" lang="en-US" sz="2000" b="1" i="0" u="none" strike="noStrike" cap="none" normalizeH="0" baseline="0" dirty="0">
                          <a:ln>
                            <a:noFill/>
                          </a:ln>
                          <a:solidFill>
                            <a:schemeClr val="tx1"/>
                          </a:solidFill>
                          <a:effectLst/>
                          <a:latin typeface="Arial" charset="0"/>
                        </a:rPr>
                        <a:t>positions</a:t>
                      </a:r>
                      <a:r>
                        <a:rPr kumimoji="0" lang="en-US" sz="2000" b="0" i="0" u="none" strike="noStrike" cap="none" normalizeH="0" baseline="0" dirty="0">
                          <a:ln>
                            <a:noFill/>
                          </a:ln>
                          <a:solidFill>
                            <a:schemeClr val="tx1"/>
                          </a:solidFill>
                          <a:effectLst/>
                          <a:latin typeface="Arial" charset="0"/>
                        </a:rPr>
                        <a:t> (verb) </a:t>
                      </a:r>
                      <a:r>
                        <a:rPr kumimoji="0" lang="en-US" sz="2000" b="1" i="0" u="none" strike="noStrike" cap="none" normalizeH="0" baseline="0" dirty="0">
                          <a:ln>
                            <a:noFill/>
                          </a:ln>
                          <a:solidFill>
                            <a:schemeClr val="tx1"/>
                          </a:solidFill>
                          <a:effectLst/>
                          <a:latin typeface="Arial" charset="0"/>
                        </a:rPr>
                        <a:t>scalpel</a:t>
                      </a:r>
                      <a:r>
                        <a:rPr kumimoji="0" lang="en-US" sz="2000" b="0" i="0" u="none" strike="noStrike" cap="none" normalizeH="0" baseline="0" dirty="0">
                          <a:ln>
                            <a:noFill/>
                          </a:ln>
                          <a:solidFill>
                            <a:schemeClr val="tx1"/>
                          </a:solidFill>
                          <a:effectLst/>
                          <a:latin typeface="Arial" charset="0"/>
                        </a:rPr>
                        <a:t> (object) with </a:t>
                      </a:r>
                      <a:r>
                        <a:rPr kumimoji="0" lang="en-US" sz="2000" b="1" i="0" u="none" strike="noStrike" cap="none" normalizeH="0" baseline="0" dirty="0">
                          <a:ln>
                            <a:noFill/>
                          </a:ln>
                          <a:solidFill>
                            <a:schemeClr val="tx1"/>
                          </a:solidFill>
                          <a:effectLst/>
                          <a:latin typeface="Arial" charset="0"/>
                        </a:rPr>
                        <a:t>maximum stability </a:t>
                      </a:r>
                      <a:r>
                        <a:rPr kumimoji="0" lang="en-US" sz="2000" b="0" i="0" u="none" strike="noStrike" cap="none" normalizeH="0" baseline="0" dirty="0">
                          <a:ln>
                            <a:noFill/>
                          </a:ln>
                          <a:solidFill>
                            <a:schemeClr val="tx1"/>
                          </a:solidFill>
                          <a:effectLst/>
                          <a:latin typeface="Arial" charset="0"/>
                        </a:rPr>
                        <a:t>(modifier)</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1" u="none" strike="noStrike" cap="none" normalizeH="0" baseline="0" dirty="0">
                          <a:ln>
                            <a:noFill/>
                          </a:ln>
                          <a:solidFill>
                            <a:schemeClr val="tx1"/>
                          </a:solidFill>
                          <a:effectLst/>
                          <a:latin typeface="Arial" charset="0"/>
                        </a:rPr>
                        <a:t>Subject + Verb + Modifier, also Rationale &amp; Validation Strategy</a:t>
                      </a:r>
                      <a:endParaRPr kumimoji="0" lang="en-US" sz="2000" b="0" i="0" u="none" strike="noStrike" cap="none" normalizeH="0" baseline="0" dirty="0">
                        <a:ln>
                          <a:noFill/>
                        </a:ln>
                        <a:solidFill>
                          <a:schemeClr val="tx1"/>
                        </a:solidFill>
                        <a:effectLst/>
                        <a:latin typeface="Arial" charset="0"/>
                      </a:endParaRP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14054">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Performance Level Requirement</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Scalpel control operation shall result in tip position movement of less than 2 mm from desired position.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1" u="none" strike="noStrike" cap="none" normalizeH="0" baseline="0" dirty="0">
                          <a:ln>
                            <a:noFill/>
                          </a:ln>
                          <a:solidFill>
                            <a:schemeClr val="tx1"/>
                          </a:solidFill>
                          <a:effectLst/>
                          <a:latin typeface="Arial" charset="0"/>
                        </a:rPr>
                        <a:t>Plus Rationale &amp; Verification Strategy</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098" name="Rectangle 41"/>
          <p:cNvSpPr>
            <a:spLocks noGrp="1" noChangeArrowheads="1"/>
          </p:cNvSpPr>
          <p:nvPr>
            <p:ph type="title"/>
          </p:nvPr>
        </p:nvSpPr>
        <p:spPr/>
        <p:txBody>
          <a:bodyPr>
            <a:normAutofit/>
          </a:bodyPr>
          <a:lstStyle/>
          <a:p>
            <a:r>
              <a:rPr lang="en-US" dirty="0">
                <a:latin typeface="+mn-lt"/>
              </a:rPr>
              <a:t>Translation Process – CR to PR</a:t>
            </a:r>
          </a:p>
        </p:txBody>
      </p:sp>
      <p:sp>
        <p:nvSpPr>
          <p:cNvPr id="6" name="Rectangle 5"/>
          <p:cNvSpPr/>
          <p:nvPr/>
        </p:nvSpPr>
        <p:spPr bwMode="auto">
          <a:xfrm>
            <a:off x="228600" y="1055916"/>
            <a:ext cx="2710543" cy="1110343"/>
          </a:xfrm>
          <a:prstGeom prst="rect">
            <a:avLst/>
          </a:prstGeom>
          <a:solidFill>
            <a:srgbClr val="49707B"/>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a:ln>
                  <a:noFill/>
                </a:ln>
                <a:solidFill>
                  <a:schemeClr val="bg1"/>
                </a:solidFill>
                <a:effectLst/>
                <a:latin typeface="+mn-lt"/>
              </a:rPr>
              <a:t>Review Customer Requirement Statement</a:t>
            </a:r>
          </a:p>
        </p:txBody>
      </p:sp>
      <p:sp>
        <p:nvSpPr>
          <p:cNvPr id="7" name="Rectangle 6"/>
          <p:cNvSpPr/>
          <p:nvPr/>
        </p:nvSpPr>
        <p:spPr bwMode="auto">
          <a:xfrm>
            <a:off x="3216728" y="1055915"/>
            <a:ext cx="2710543" cy="1110343"/>
          </a:xfrm>
          <a:prstGeom prst="rect">
            <a:avLst/>
          </a:prstGeom>
          <a:solidFill>
            <a:srgbClr val="49707B"/>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000" dirty="0">
                <a:solidFill>
                  <a:schemeClr val="bg1"/>
                </a:solidFill>
                <a:latin typeface="+mn-lt"/>
              </a:rPr>
              <a:t>“Separate” Device from CR (Function &amp; Metric)</a:t>
            </a:r>
            <a:endParaRPr kumimoji="0" lang="en-US" sz="3600" b="0" i="0" u="none" strike="noStrike" cap="none" normalizeH="0" baseline="0" dirty="0">
              <a:ln>
                <a:noFill/>
              </a:ln>
              <a:solidFill>
                <a:schemeClr val="bg1"/>
              </a:solidFill>
              <a:effectLst/>
              <a:latin typeface="+mn-lt"/>
            </a:endParaRPr>
          </a:p>
        </p:txBody>
      </p:sp>
      <p:sp>
        <p:nvSpPr>
          <p:cNvPr id="8" name="Rectangle 7"/>
          <p:cNvSpPr/>
          <p:nvPr/>
        </p:nvSpPr>
        <p:spPr bwMode="auto">
          <a:xfrm>
            <a:off x="6204856" y="1034142"/>
            <a:ext cx="2710543" cy="1110343"/>
          </a:xfrm>
          <a:prstGeom prst="rect">
            <a:avLst/>
          </a:prstGeom>
          <a:solidFill>
            <a:srgbClr val="49707B"/>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a:ln>
                  <a:noFill/>
                </a:ln>
                <a:solidFill>
                  <a:schemeClr val="bg1"/>
                </a:solidFill>
                <a:effectLst/>
                <a:latin typeface="+mn-lt"/>
              </a:rPr>
              <a:t>Create Performance  Level Requirement Statement</a:t>
            </a:r>
          </a:p>
        </p:txBody>
      </p:sp>
      <p:sp>
        <p:nvSpPr>
          <p:cNvPr id="9" name="Right Arrow 8"/>
          <p:cNvSpPr/>
          <p:nvPr/>
        </p:nvSpPr>
        <p:spPr bwMode="auto">
          <a:xfrm>
            <a:off x="2862943" y="1360716"/>
            <a:ext cx="478971" cy="500743"/>
          </a:xfrm>
          <a:prstGeom prst="rightArrow">
            <a:avLst/>
          </a:prstGeom>
          <a:solidFill>
            <a:srgbClr val="C00000"/>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mn-lt"/>
            </a:endParaRPr>
          </a:p>
        </p:txBody>
      </p:sp>
      <p:sp>
        <p:nvSpPr>
          <p:cNvPr id="10" name="Right Arrow 9"/>
          <p:cNvSpPr/>
          <p:nvPr/>
        </p:nvSpPr>
        <p:spPr bwMode="auto">
          <a:xfrm>
            <a:off x="5826578" y="1338941"/>
            <a:ext cx="478971" cy="500743"/>
          </a:xfrm>
          <a:prstGeom prst="rightArrow">
            <a:avLst/>
          </a:prstGeom>
          <a:solidFill>
            <a:srgbClr val="C00000"/>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mn-lt"/>
            </a:endParaRPr>
          </a:p>
        </p:txBody>
      </p:sp>
      <p:sp>
        <p:nvSpPr>
          <p:cNvPr id="2" name="Curved Left Arrow 1"/>
          <p:cNvSpPr/>
          <p:nvPr/>
        </p:nvSpPr>
        <p:spPr bwMode="auto">
          <a:xfrm>
            <a:off x="8131969" y="4310743"/>
            <a:ext cx="783430" cy="1589314"/>
          </a:xfrm>
          <a:prstGeom prst="curvedLeftArrow">
            <a:avLst/>
          </a:prstGeom>
          <a:solidFill>
            <a:srgbClr val="49707B"/>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mn-lt"/>
            </a:endParaRPr>
          </a:p>
        </p:txBody>
      </p:sp>
    </p:spTree>
    <p:extLst>
      <p:ext uri="{BB962C8B-B14F-4D97-AF65-F5344CB8AC3E}">
        <p14:creationId xmlns:p14="http://schemas.microsoft.com/office/powerpoint/2010/main" val="622445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a:xfrm>
            <a:off x="76200" y="152400"/>
            <a:ext cx="6864350" cy="381000"/>
          </a:xfrm>
        </p:spPr>
        <p:txBody>
          <a:bodyPr>
            <a:normAutofit fontScale="90000"/>
          </a:bodyPr>
          <a:lstStyle/>
          <a:p>
            <a:r>
              <a:rPr lang="en-US" dirty="0"/>
              <a:t>Performance Level Requirements: Room 3</a:t>
            </a:r>
          </a:p>
        </p:txBody>
      </p:sp>
      <p:pic>
        <p:nvPicPr>
          <p:cNvPr id="3" name="Picture 2" descr="The image depicts a device that can securely attach and detach a stack of X paper sheets with minimal force, maintaining the stack's integrity, without damaging the paper or causing hazards, and it has specific performance requirements regarding speed and strength.&#10;&#10;AI-generated content may be incorrect.">
            <a:extLst>
              <a:ext uri="{FF2B5EF4-FFF2-40B4-BE49-F238E27FC236}">
                <a16:creationId xmlns:a16="http://schemas.microsoft.com/office/drawing/2014/main" id="{FB575DAD-25E1-C529-66C2-FF58D6667A83}"/>
              </a:ext>
            </a:extLst>
          </p:cNvPr>
          <p:cNvPicPr>
            <a:picLocks noChangeAspect="1"/>
          </p:cNvPicPr>
          <p:nvPr/>
        </p:nvPicPr>
        <p:blipFill>
          <a:blip r:embed="rId3"/>
          <a:stretch>
            <a:fillRect/>
          </a:stretch>
        </p:blipFill>
        <p:spPr>
          <a:xfrm>
            <a:off x="609600" y="1219200"/>
            <a:ext cx="5986489" cy="4876800"/>
          </a:xfrm>
          <a:prstGeom prst="rect">
            <a:avLst/>
          </a:prstGeom>
        </p:spPr>
      </p:pic>
      <p:sp>
        <p:nvSpPr>
          <p:cNvPr id="4" name="TextBox 3">
            <a:extLst>
              <a:ext uri="{FF2B5EF4-FFF2-40B4-BE49-F238E27FC236}">
                <a16:creationId xmlns:a16="http://schemas.microsoft.com/office/drawing/2014/main" id="{24C4EC49-44B4-E6AB-34DE-AB6641677B1F}"/>
              </a:ext>
            </a:extLst>
          </p:cNvPr>
          <p:cNvSpPr txBox="1"/>
          <p:nvPr/>
        </p:nvSpPr>
        <p:spPr>
          <a:xfrm>
            <a:off x="6940550" y="2743200"/>
            <a:ext cx="1593850" cy="1938992"/>
          </a:xfrm>
          <a:prstGeom prst="rect">
            <a:avLst/>
          </a:prstGeom>
          <a:solidFill>
            <a:srgbClr val="FFFF00"/>
          </a:solidFill>
          <a:ln>
            <a:solidFill>
              <a:schemeClr val="accent2"/>
            </a:solidFill>
          </a:ln>
        </p:spPr>
        <p:txBody>
          <a:bodyPr wrap="square" rtlCol="0">
            <a:spAutoFit/>
          </a:bodyPr>
          <a:lstStyle/>
          <a:p>
            <a:pPr algn="ctr"/>
            <a:r>
              <a:rPr lang="en-US" sz="2400" dirty="0">
                <a:latin typeface="+mn-lt"/>
              </a:rPr>
              <a:t>Look for the “Subject-Verb-Object”</a:t>
            </a:r>
          </a:p>
        </p:txBody>
      </p:sp>
    </p:spTree>
    <p:extLst>
      <p:ext uri="{BB962C8B-B14F-4D97-AF65-F5344CB8AC3E}">
        <p14:creationId xmlns:p14="http://schemas.microsoft.com/office/powerpoint/2010/main" val="4265109152"/>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pPr>
              <a:defRPr/>
            </a:pPr>
            <a:r>
              <a:rPr lang="en-US" dirty="0"/>
              <a:t>Performance Requirements:  Room 3</a:t>
            </a:r>
          </a:p>
        </p:txBody>
      </p:sp>
      <p:sp>
        <p:nvSpPr>
          <p:cNvPr id="25604" name="Rectangle 3"/>
          <p:cNvSpPr>
            <a:spLocks noGrp="1" noChangeArrowheads="1"/>
          </p:cNvSpPr>
          <p:nvPr>
            <p:ph type="body" idx="1"/>
          </p:nvPr>
        </p:nvSpPr>
        <p:spPr/>
        <p:txBody>
          <a:bodyPr/>
          <a:lstStyle/>
          <a:p>
            <a:pPr marL="0" indent="0">
              <a:buFont typeface="Symbol" panose="05050102010706020507" pitchFamily="18" charset="2"/>
              <a:buNone/>
              <a:defRPr/>
            </a:pPr>
            <a:r>
              <a:rPr lang="en-US" dirty="0"/>
              <a:t>Tips:</a:t>
            </a:r>
          </a:p>
          <a:p>
            <a:pPr>
              <a:defRPr/>
            </a:pPr>
            <a:r>
              <a:rPr lang="en-US" dirty="0"/>
              <a:t>Achieving a Customer Requirement may involve several Product Requirements; one Product Requirement may achieve several Customer Requirements - don’t try to maintain a one-to-one CR to PR ratio</a:t>
            </a:r>
          </a:p>
          <a:p>
            <a:pPr>
              <a:defRPr/>
            </a:pPr>
            <a:endParaRPr lang="en-US" dirty="0"/>
          </a:p>
          <a:p>
            <a:pPr>
              <a:defRPr/>
            </a:pPr>
            <a:r>
              <a:rPr lang="en-US" dirty="0"/>
              <a:t>Some Customer Requirements may not have an obvious Performance Requirement; you may have to rely on a secondary or tertiary relationship to define an effective measure (i.e. hemostasis, “trackability”)</a:t>
            </a:r>
          </a:p>
          <a:p>
            <a:pPr>
              <a:defRPr/>
            </a:pPr>
            <a:endParaRPr lang="en-US" dirty="0"/>
          </a:p>
          <a:p>
            <a:pPr>
              <a:defRPr/>
            </a:pPr>
            <a:r>
              <a:rPr lang="en-US" dirty="0"/>
              <a:t>The question to answer is: How would we measure or evaluate that we satisfied this Customer Requirement?</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3" name="Group 2"/>
          <p:cNvGrpSpPr>
            <a:grpSpLocks/>
          </p:cNvGrpSpPr>
          <p:nvPr/>
        </p:nvGrpSpPr>
        <p:grpSpPr bwMode="auto">
          <a:xfrm>
            <a:off x="5486400" y="1676400"/>
            <a:ext cx="3244850" cy="3886200"/>
            <a:chOff x="3802" y="1056"/>
            <a:chExt cx="2248" cy="2448"/>
          </a:xfrm>
        </p:grpSpPr>
        <p:grpSp>
          <p:nvGrpSpPr>
            <p:cNvPr id="30726" name="Group 3"/>
            <p:cNvGrpSpPr>
              <a:grpSpLocks/>
            </p:cNvGrpSpPr>
            <p:nvPr/>
          </p:nvGrpSpPr>
          <p:grpSpPr bwMode="auto">
            <a:xfrm>
              <a:off x="3854" y="1056"/>
              <a:ext cx="2196" cy="2448"/>
              <a:chOff x="336" y="576"/>
              <a:chExt cx="2544" cy="3120"/>
            </a:xfrm>
          </p:grpSpPr>
          <p:sp>
            <p:nvSpPr>
              <p:cNvPr id="30732" name="Freeform 4"/>
              <p:cNvSpPr>
                <a:spLocks/>
              </p:cNvSpPr>
              <p:nvPr/>
            </p:nvSpPr>
            <p:spPr bwMode="auto">
              <a:xfrm>
                <a:off x="384" y="624"/>
                <a:ext cx="2496" cy="3072"/>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gradFill rotWithShape="0">
                <a:gsLst>
                  <a:gs pos="0">
                    <a:srgbClr val="DDDDDD"/>
                  </a:gs>
                  <a:gs pos="100000">
                    <a:srgbClr val="666666"/>
                  </a:gs>
                </a:gsLst>
                <a:lin ang="5400000" scaled="1"/>
              </a:gradFill>
              <a:ln>
                <a:noFill/>
              </a:ln>
              <a:extLst>
                <a:ext uri="{91240B29-F687-4F45-9708-019B960494DF}">
                  <a14:hiddenLine xmlns:a14="http://schemas.microsoft.com/office/drawing/2010/main" w="38100">
                    <a:solidFill>
                      <a:srgbClr val="000000"/>
                    </a:solidFill>
                    <a:round/>
                    <a:headEnd type="none" w="sm" len="sm"/>
                    <a:tailEnd type="none" w="sm" len="sm"/>
                  </a14:hiddenLine>
                </a:ext>
              </a:extLst>
            </p:spPr>
            <p:txBody>
              <a:bodyPr wrap="none" anchor="ctr"/>
              <a:lstStyle/>
              <a:p>
                <a:pPr algn="ctr"/>
                <a:endParaRPr lang="en-US"/>
              </a:p>
            </p:txBody>
          </p:sp>
          <p:sp>
            <p:nvSpPr>
              <p:cNvPr id="30733" name="Freeform 5"/>
              <p:cNvSpPr>
                <a:spLocks/>
              </p:cNvSpPr>
              <p:nvPr/>
            </p:nvSpPr>
            <p:spPr bwMode="auto">
              <a:xfrm>
                <a:off x="336" y="576"/>
                <a:ext cx="2496" cy="3072"/>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solidFill>
                <a:schemeClr val="bg1"/>
              </a:solidFill>
              <a:ln w="38100">
                <a:solidFill>
                  <a:schemeClr val="tx1"/>
                </a:solidFill>
                <a:round/>
                <a:headEnd type="none" w="sm" len="sm"/>
                <a:tailEnd type="none" w="sm" len="sm"/>
              </a:ln>
            </p:spPr>
            <p:txBody>
              <a:bodyPr wrap="none" anchor="ctr"/>
              <a:lstStyle/>
              <a:p>
                <a:pPr algn="ctr"/>
                <a:endParaRPr lang="en-US"/>
              </a:p>
            </p:txBody>
          </p:sp>
          <p:sp>
            <p:nvSpPr>
              <p:cNvPr id="30734" name="Line 6"/>
              <p:cNvSpPr>
                <a:spLocks noChangeShapeType="1"/>
              </p:cNvSpPr>
              <p:nvPr/>
            </p:nvSpPr>
            <p:spPr bwMode="auto">
              <a:xfrm flipH="1">
                <a:off x="336" y="2976"/>
                <a:ext cx="1776"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30735" name="Line 7"/>
              <p:cNvSpPr>
                <a:spLocks noChangeShapeType="1"/>
              </p:cNvSpPr>
              <p:nvPr/>
            </p:nvSpPr>
            <p:spPr bwMode="auto">
              <a:xfrm>
                <a:off x="1008" y="1344"/>
                <a:ext cx="0" cy="2304"/>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30736" name="Line 8"/>
              <p:cNvSpPr>
                <a:spLocks noChangeShapeType="1"/>
              </p:cNvSpPr>
              <p:nvPr/>
            </p:nvSpPr>
            <p:spPr bwMode="auto">
              <a:xfrm>
                <a:off x="336" y="3312"/>
                <a:ext cx="1776"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30737" name="Line 9"/>
              <p:cNvSpPr>
                <a:spLocks noChangeShapeType="1"/>
              </p:cNvSpPr>
              <p:nvPr/>
            </p:nvSpPr>
            <p:spPr bwMode="auto">
              <a:xfrm>
                <a:off x="1008" y="3072"/>
                <a:ext cx="1104"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30738" name="Line 10"/>
              <p:cNvSpPr>
                <a:spLocks noChangeShapeType="1"/>
              </p:cNvSpPr>
              <p:nvPr/>
            </p:nvSpPr>
            <p:spPr bwMode="auto">
              <a:xfrm>
                <a:off x="2160" y="1296"/>
                <a:ext cx="0" cy="168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30739" name="Line 11"/>
              <p:cNvSpPr>
                <a:spLocks noChangeShapeType="1"/>
              </p:cNvSpPr>
              <p:nvPr/>
            </p:nvSpPr>
            <p:spPr bwMode="auto">
              <a:xfrm flipH="1">
                <a:off x="336" y="1824"/>
                <a:ext cx="2499"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30740" name="Line 12"/>
              <p:cNvSpPr>
                <a:spLocks noChangeShapeType="1"/>
              </p:cNvSpPr>
              <p:nvPr/>
            </p:nvSpPr>
            <p:spPr bwMode="auto">
              <a:xfrm>
                <a:off x="2256" y="1824"/>
                <a:ext cx="0" cy="1152"/>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30741" name="Rectangle 13"/>
              <p:cNvSpPr>
                <a:spLocks noChangeArrowheads="1"/>
              </p:cNvSpPr>
              <p:nvPr/>
            </p:nvSpPr>
            <p:spPr bwMode="auto">
              <a:xfrm>
                <a:off x="672" y="1344"/>
                <a:ext cx="1488" cy="144"/>
              </a:xfrm>
              <a:prstGeom prst="rect">
                <a:avLst/>
              </a:prstGeom>
              <a:solidFill>
                <a:schemeClr val="bg1"/>
              </a:solidFill>
              <a:ln w="38100">
                <a:solidFill>
                  <a:schemeClr val="tx1"/>
                </a:solidFill>
                <a:miter lim="800000"/>
                <a:headEnd type="none" w="sm" len="sm"/>
                <a:tailEnd type="none" w="sm" len="sm"/>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endParaRPr lang="en-US" altLang="en-US"/>
              </a:p>
            </p:txBody>
          </p:sp>
        </p:grpSp>
        <p:sp>
          <p:nvSpPr>
            <p:cNvPr id="30727" name="Rectangle 14"/>
            <p:cNvSpPr>
              <a:spLocks noChangeArrowheads="1"/>
            </p:cNvSpPr>
            <p:nvPr/>
          </p:nvSpPr>
          <p:spPr bwMode="auto">
            <a:xfrm>
              <a:off x="4435" y="2044"/>
              <a:ext cx="1003" cy="887"/>
            </a:xfrm>
            <a:prstGeom prst="rect">
              <a:avLst/>
            </a:prstGeom>
            <a:solidFill>
              <a:srgbClr val="D09800">
                <a:alpha val="50195"/>
              </a:srgbClr>
            </a:solidFill>
            <a:ln w="38100">
              <a:solidFill>
                <a:schemeClr val="tx1"/>
              </a:solidFill>
              <a:miter lim="800000"/>
              <a:headEnd type="none" w="sm" len="sm"/>
              <a:tailEnd type="none" w="sm" len="sm"/>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endParaRPr lang="en-US" altLang="en-US"/>
            </a:p>
          </p:txBody>
        </p:sp>
        <p:sp>
          <p:nvSpPr>
            <p:cNvPr id="30728" name="Rectangle 15"/>
            <p:cNvSpPr>
              <a:spLocks noChangeArrowheads="1"/>
            </p:cNvSpPr>
            <p:nvPr/>
          </p:nvSpPr>
          <p:spPr bwMode="gray">
            <a:xfrm>
              <a:off x="4731" y="2160"/>
              <a:ext cx="413"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spcBef>
                  <a:spcPct val="50000"/>
                </a:spcBef>
              </a:pPr>
              <a:r>
                <a:rPr lang="en-US" altLang="en-US" sz="2400" b="1">
                  <a:solidFill>
                    <a:schemeClr val="accent2"/>
                  </a:solidFill>
                </a:rPr>
                <a:t>4</a:t>
              </a:r>
              <a:endParaRPr lang="en-US" altLang="en-US" sz="2400" b="1">
                <a:solidFill>
                  <a:schemeClr val="folHlink"/>
                </a:solidFill>
              </a:endParaRPr>
            </a:p>
          </p:txBody>
        </p:sp>
        <p:sp>
          <p:nvSpPr>
            <p:cNvPr id="30729" name="Rectangle 16"/>
            <p:cNvSpPr>
              <a:spLocks noChangeArrowheads="1"/>
            </p:cNvSpPr>
            <p:nvPr/>
          </p:nvSpPr>
          <p:spPr bwMode="auto">
            <a:xfrm>
              <a:off x="4382" y="2400"/>
              <a:ext cx="1109"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900"/>
                <a:t>Relationships</a:t>
              </a:r>
            </a:p>
            <a:p>
              <a:pPr algn="ctr" eaLnBrk="1" hangingPunct="1"/>
              <a:r>
                <a:rPr lang="en-US" altLang="en-US" sz="900"/>
                <a:t>(What vs. How)</a:t>
              </a:r>
            </a:p>
          </p:txBody>
        </p:sp>
        <p:sp>
          <p:nvSpPr>
            <p:cNvPr id="30730" name="Rectangle 17"/>
            <p:cNvSpPr>
              <a:spLocks noChangeArrowheads="1"/>
            </p:cNvSpPr>
            <p:nvPr/>
          </p:nvSpPr>
          <p:spPr bwMode="auto">
            <a:xfrm>
              <a:off x="4382" y="1824"/>
              <a:ext cx="1109"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900" dirty="0"/>
                <a:t>“How”</a:t>
              </a:r>
            </a:p>
            <a:p>
              <a:pPr algn="ctr" eaLnBrk="1" hangingPunct="1"/>
              <a:r>
                <a:rPr lang="en-US" altLang="en-US" sz="900" dirty="0"/>
                <a:t>Performance Requirement</a:t>
              </a:r>
            </a:p>
          </p:txBody>
        </p:sp>
        <p:sp>
          <p:nvSpPr>
            <p:cNvPr id="30731" name="Rectangle 18"/>
            <p:cNvSpPr>
              <a:spLocks noChangeArrowheads="1"/>
            </p:cNvSpPr>
            <p:nvPr/>
          </p:nvSpPr>
          <p:spPr bwMode="auto">
            <a:xfrm>
              <a:off x="3802" y="2304"/>
              <a:ext cx="633" cy="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900" dirty="0"/>
                <a:t>“What”</a:t>
              </a:r>
            </a:p>
            <a:p>
              <a:pPr algn="ctr" eaLnBrk="1" hangingPunct="1"/>
              <a:r>
                <a:rPr lang="en-US" altLang="en-US" sz="900" dirty="0"/>
                <a:t>Customer</a:t>
              </a:r>
            </a:p>
            <a:p>
              <a:pPr algn="ctr" eaLnBrk="1" hangingPunct="1"/>
              <a:r>
                <a:rPr lang="en-US" altLang="en-US" sz="900" dirty="0"/>
                <a:t>Requirement</a:t>
              </a:r>
            </a:p>
          </p:txBody>
        </p:sp>
      </p:grpSp>
      <p:sp>
        <p:nvSpPr>
          <p:cNvPr id="25604" name="Rectangle 19"/>
          <p:cNvSpPr>
            <a:spLocks noGrp="1" noChangeArrowheads="1"/>
          </p:cNvSpPr>
          <p:nvPr>
            <p:ph type="title"/>
          </p:nvPr>
        </p:nvSpPr>
        <p:spPr/>
        <p:txBody>
          <a:bodyPr/>
          <a:lstStyle/>
          <a:p>
            <a:pPr eaLnBrk="1" hangingPunct="1">
              <a:defRPr/>
            </a:pPr>
            <a:r>
              <a:rPr lang="en-US"/>
              <a:t>Relationships:  </a:t>
            </a:r>
            <a:r>
              <a:rPr lang="en-US" sz="1800"/>
              <a:t>Room 4</a:t>
            </a:r>
            <a:endParaRPr lang="en-US"/>
          </a:p>
        </p:txBody>
      </p:sp>
      <p:sp>
        <p:nvSpPr>
          <p:cNvPr id="30725" name="Rectangle 20"/>
          <p:cNvSpPr>
            <a:spLocks noGrp="1" noChangeArrowheads="1"/>
          </p:cNvSpPr>
          <p:nvPr>
            <p:ph type="body" idx="1"/>
          </p:nvPr>
        </p:nvSpPr>
        <p:spPr>
          <a:xfrm>
            <a:off x="304800" y="990600"/>
            <a:ext cx="5043488" cy="5181600"/>
          </a:xfrm>
        </p:spPr>
        <p:txBody>
          <a:bodyPr/>
          <a:lstStyle/>
          <a:p>
            <a:pPr marL="0" indent="0" eaLnBrk="1" hangingPunct="1">
              <a:buNone/>
            </a:pPr>
            <a:r>
              <a:rPr lang="en-US" altLang="en-US" sz="2400" b="1" dirty="0"/>
              <a:t>Objective:</a:t>
            </a:r>
          </a:p>
          <a:p>
            <a:pPr eaLnBrk="1" hangingPunct="1">
              <a:buFontTx/>
              <a:buChar char="•"/>
            </a:pPr>
            <a:r>
              <a:rPr lang="en-US" altLang="en-US" sz="2400" dirty="0"/>
              <a:t>Explore and map the relationship between our potential Performance Requirements and the Customer Requirements</a:t>
            </a:r>
          </a:p>
          <a:p>
            <a:pPr eaLnBrk="1" hangingPunct="1">
              <a:buFontTx/>
              <a:buChar char="•"/>
            </a:pPr>
            <a:endParaRPr lang="en-US" altLang="en-US" sz="2400" dirty="0"/>
          </a:p>
          <a:p>
            <a:pPr eaLnBrk="1" hangingPunct="1">
              <a:buFontTx/>
              <a:buChar char="•"/>
            </a:pPr>
            <a:r>
              <a:rPr lang="en-US" altLang="en-US" sz="2400" dirty="0"/>
              <a:t>Can this “how” (Performance Requirement) achieve this “what” (Customer Requirement)? And to which level?</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ChangeArrowheads="1"/>
          </p:cNvSpPr>
          <p:nvPr/>
        </p:nvSpPr>
        <p:spPr bwMode="gray">
          <a:xfrm>
            <a:off x="5967413" y="5046663"/>
            <a:ext cx="2292350" cy="896937"/>
          </a:xfrm>
          <a:prstGeom prst="rect">
            <a:avLst/>
          </a:prstGeom>
          <a:solidFill>
            <a:srgbClr val="C1CEFF"/>
          </a:solidFill>
          <a:ln w="12700">
            <a:solidFill>
              <a:schemeClr val="tx1"/>
            </a:solidFill>
            <a:miter lim="800000"/>
            <a:headEnd/>
            <a:tailEnd/>
          </a:ln>
          <a:effectLst>
            <a:outerShdw dist="107763" dir="2700000" algn="ctr" rotWithShape="0">
              <a:schemeClr val="bg2"/>
            </a:outerShdw>
          </a:effectLst>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endParaRPr lang="en-US" altLang="en-US"/>
          </a:p>
        </p:txBody>
      </p:sp>
      <p:sp>
        <p:nvSpPr>
          <p:cNvPr id="32772" name="Rectangle 3"/>
          <p:cNvSpPr>
            <a:spLocks noChangeArrowheads="1"/>
          </p:cNvSpPr>
          <p:nvPr/>
        </p:nvSpPr>
        <p:spPr bwMode="auto">
          <a:xfrm>
            <a:off x="6061860" y="5076324"/>
            <a:ext cx="115095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spAutoFit/>
          </a:bodyPr>
          <a:lstStyle>
            <a:lvl1pPr defTabSz="3429000" eaLnBrk="0" hangingPunct="0">
              <a:defRPr sz="1300">
                <a:solidFill>
                  <a:schemeClr val="tx1"/>
                </a:solidFill>
                <a:latin typeface="Times New Roman" panose="02020603050405020304" pitchFamily="18" charset="0"/>
              </a:defRPr>
            </a:lvl1pPr>
            <a:lvl2pPr marL="742950" indent="-285750" defTabSz="3429000" eaLnBrk="0" hangingPunct="0">
              <a:defRPr sz="1300">
                <a:solidFill>
                  <a:schemeClr val="tx1"/>
                </a:solidFill>
                <a:latin typeface="Times New Roman" panose="02020603050405020304" pitchFamily="18" charset="0"/>
              </a:defRPr>
            </a:lvl2pPr>
            <a:lvl3pPr marL="1143000" indent="-228600" defTabSz="3429000" eaLnBrk="0" hangingPunct="0">
              <a:defRPr sz="1300">
                <a:solidFill>
                  <a:schemeClr val="tx1"/>
                </a:solidFill>
                <a:latin typeface="Times New Roman" panose="02020603050405020304" pitchFamily="18" charset="0"/>
              </a:defRPr>
            </a:lvl3pPr>
            <a:lvl4pPr marL="1600200" indent="-228600" defTabSz="3429000" eaLnBrk="0" hangingPunct="0">
              <a:defRPr sz="1300">
                <a:solidFill>
                  <a:schemeClr val="tx1"/>
                </a:solidFill>
                <a:latin typeface="Times New Roman" panose="02020603050405020304" pitchFamily="18" charset="0"/>
              </a:defRPr>
            </a:lvl4pPr>
            <a:lvl5pPr marL="2057400" indent="-228600" defTabSz="3429000" eaLnBrk="0" hangingPunct="0">
              <a:defRPr sz="1300">
                <a:solidFill>
                  <a:schemeClr val="tx1"/>
                </a:solidFill>
                <a:latin typeface="Times New Roman" panose="02020603050405020304" pitchFamily="18" charset="0"/>
              </a:defRPr>
            </a:lvl5pPr>
            <a:lvl6pPr marL="2514600" indent="-228600" defTabSz="34290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34290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34290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34290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100" b="1" i="1"/>
              <a:t>Relationship matrix</a:t>
            </a:r>
          </a:p>
        </p:txBody>
      </p:sp>
      <p:sp>
        <p:nvSpPr>
          <p:cNvPr id="32773" name="Rectangle 4"/>
          <p:cNvSpPr>
            <a:spLocks noChangeArrowheads="1"/>
          </p:cNvSpPr>
          <p:nvPr/>
        </p:nvSpPr>
        <p:spPr bwMode="auto">
          <a:xfrm>
            <a:off x="6448524" y="5553676"/>
            <a:ext cx="307778"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spAutoFit/>
          </a:bodyPr>
          <a:lstStyle>
            <a:lvl1pPr defTabSz="3429000" eaLnBrk="0" hangingPunct="0">
              <a:defRPr sz="1300">
                <a:solidFill>
                  <a:schemeClr val="tx1"/>
                </a:solidFill>
                <a:latin typeface="Times New Roman" panose="02020603050405020304" pitchFamily="18" charset="0"/>
              </a:defRPr>
            </a:lvl1pPr>
            <a:lvl2pPr marL="742950" indent="-285750" defTabSz="3429000" eaLnBrk="0" hangingPunct="0">
              <a:defRPr sz="1300">
                <a:solidFill>
                  <a:schemeClr val="tx1"/>
                </a:solidFill>
                <a:latin typeface="Times New Roman" panose="02020603050405020304" pitchFamily="18" charset="0"/>
              </a:defRPr>
            </a:lvl2pPr>
            <a:lvl3pPr marL="1143000" indent="-228600" defTabSz="3429000" eaLnBrk="0" hangingPunct="0">
              <a:defRPr sz="1300">
                <a:solidFill>
                  <a:schemeClr val="tx1"/>
                </a:solidFill>
                <a:latin typeface="Times New Roman" panose="02020603050405020304" pitchFamily="18" charset="0"/>
              </a:defRPr>
            </a:lvl3pPr>
            <a:lvl4pPr marL="1600200" indent="-228600" defTabSz="3429000" eaLnBrk="0" hangingPunct="0">
              <a:defRPr sz="1300">
                <a:solidFill>
                  <a:schemeClr val="tx1"/>
                </a:solidFill>
                <a:latin typeface="Times New Roman" panose="02020603050405020304" pitchFamily="18" charset="0"/>
              </a:defRPr>
            </a:lvl4pPr>
            <a:lvl5pPr marL="2057400" indent="-228600" defTabSz="3429000" eaLnBrk="0" hangingPunct="0">
              <a:defRPr sz="1300">
                <a:solidFill>
                  <a:schemeClr val="tx1"/>
                </a:solidFill>
                <a:latin typeface="Times New Roman" panose="02020603050405020304" pitchFamily="18" charset="0"/>
              </a:defRPr>
            </a:lvl5pPr>
            <a:lvl6pPr marL="2514600" indent="-228600" defTabSz="34290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34290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34290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34290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900"/>
              <a:t>Strong</a:t>
            </a:r>
          </a:p>
        </p:txBody>
      </p:sp>
      <p:sp>
        <p:nvSpPr>
          <p:cNvPr id="32774" name="Rectangle 5"/>
          <p:cNvSpPr>
            <a:spLocks noChangeArrowheads="1"/>
          </p:cNvSpPr>
          <p:nvPr/>
        </p:nvSpPr>
        <p:spPr bwMode="auto">
          <a:xfrm>
            <a:off x="7078904" y="5553676"/>
            <a:ext cx="44243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spAutoFit/>
          </a:bodyPr>
          <a:lstStyle>
            <a:lvl1pPr defTabSz="3429000" eaLnBrk="0" hangingPunct="0">
              <a:defRPr sz="1300">
                <a:solidFill>
                  <a:schemeClr val="tx1"/>
                </a:solidFill>
                <a:latin typeface="Times New Roman" panose="02020603050405020304" pitchFamily="18" charset="0"/>
              </a:defRPr>
            </a:lvl1pPr>
            <a:lvl2pPr marL="742950" indent="-285750" defTabSz="3429000" eaLnBrk="0" hangingPunct="0">
              <a:defRPr sz="1300">
                <a:solidFill>
                  <a:schemeClr val="tx1"/>
                </a:solidFill>
                <a:latin typeface="Times New Roman" panose="02020603050405020304" pitchFamily="18" charset="0"/>
              </a:defRPr>
            </a:lvl2pPr>
            <a:lvl3pPr marL="1143000" indent="-228600" defTabSz="3429000" eaLnBrk="0" hangingPunct="0">
              <a:defRPr sz="1300">
                <a:solidFill>
                  <a:schemeClr val="tx1"/>
                </a:solidFill>
                <a:latin typeface="Times New Roman" panose="02020603050405020304" pitchFamily="18" charset="0"/>
              </a:defRPr>
            </a:lvl3pPr>
            <a:lvl4pPr marL="1600200" indent="-228600" defTabSz="3429000" eaLnBrk="0" hangingPunct="0">
              <a:defRPr sz="1300">
                <a:solidFill>
                  <a:schemeClr val="tx1"/>
                </a:solidFill>
                <a:latin typeface="Times New Roman" panose="02020603050405020304" pitchFamily="18" charset="0"/>
              </a:defRPr>
            </a:lvl4pPr>
            <a:lvl5pPr marL="2057400" indent="-228600" defTabSz="3429000" eaLnBrk="0" hangingPunct="0">
              <a:defRPr sz="1300">
                <a:solidFill>
                  <a:schemeClr val="tx1"/>
                </a:solidFill>
                <a:latin typeface="Times New Roman" panose="02020603050405020304" pitchFamily="18" charset="0"/>
              </a:defRPr>
            </a:lvl5pPr>
            <a:lvl6pPr marL="2514600" indent="-228600" defTabSz="34290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34290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34290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34290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900"/>
              <a:t>Moderate</a:t>
            </a:r>
          </a:p>
        </p:txBody>
      </p:sp>
      <p:sp>
        <p:nvSpPr>
          <p:cNvPr id="32775" name="Rectangle 6"/>
          <p:cNvSpPr>
            <a:spLocks noChangeArrowheads="1"/>
          </p:cNvSpPr>
          <p:nvPr/>
        </p:nvSpPr>
        <p:spPr bwMode="auto">
          <a:xfrm>
            <a:off x="7880636" y="5553676"/>
            <a:ext cx="26930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spAutoFit/>
          </a:bodyPr>
          <a:lstStyle>
            <a:lvl1pPr defTabSz="3429000" eaLnBrk="0" hangingPunct="0">
              <a:defRPr sz="1300">
                <a:solidFill>
                  <a:schemeClr val="tx1"/>
                </a:solidFill>
                <a:latin typeface="Times New Roman" panose="02020603050405020304" pitchFamily="18" charset="0"/>
              </a:defRPr>
            </a:lvl1pPr>
            <a:lvl2pPr marL="742950" indent="-285750" defTabSz="3429000" eaLnBrk="0" hangingPunct="0">
              <a:defRPr sz="1300">
                <a:solidFill>
                  <a:schemeClr val="tx1"/>
                </a:solidFill>
                <a:latin typeface="Times New Roman" panose="02020603050405020304" pitchFamily="18" charset="0"/>
              </a:defRPr>
            </a:lvl2pPr>
            <a:lvl3pPr marL="1143000" indent="-228600" defTabSz="3429000" eaLnBrk="0" hangingPunct="0">
              <a:defRPr sz="1300">
                <a:solidFill>
                  <a:schemeClr val="tx1"/>
                </a:solidFill>
                <a:latin typeface="Times New Roman" panose="02020603050405020304" pitchFamily="18" charset="0"/>
              </a:defRPr>
            </a:lvl3pPr>
            <a:lvl4pPr marL="1600200" indent="-228600" defTabSz="3429000" eaLnBrk="0" hangingPunct="0">
              <a:defRPr sz="1300">
                <a:solidFill>
                  <a:schemeClr val="tx1"/>
                </a:solidFill>
                <a:latin typeface="Times New Roman" panose="02020603050405020304" pitchFamily="18" charset="0"/>
              </a:defRPr>
            </a:lvl4pPr>
            <a:lvl5pPr marL="2057400" indent="-228600" defTabSz="3429000" eaLnBrk="0" hangingPunct="0">
              <a:defRPr sz="1300">
                <a:solidFill>
                  <a:schemeClr val="tx1"/>
                </a:solidFill>
                <a:latin typeface="Times New Roman" panose="02020603050405020304" pitchFamily="18" charset="0"/>
              </a:defRPr>
            </a:lvl5pPr>
            <a:lvl6pPr marL="2514600" indent="-228600" defTabSz="34290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34290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34290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34290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900"/>
              <a:t>Weak</a:t>
            </a:r>
          </a:p>
        </p:txBody>
      </p:sp>
      <p:sp>
        <p:nvSpPr>
          <p:cNvPr id="32776" name="AutoShape 7"/>
          <p:cNvSpPr>
            <a:spLocks noChangeArrowheads="1"/>
          </p:cNvSpPr>
          <p:nvPr/>
        </p:nvSpPr>
        <p:spPr bwMode="auto">
          <a:xfrm>
            <a:off x="7904163" y="5265738"/>
            <a:ext cx="209550" cy="233362"/>
          </a:xfrm>
          <a:prstGeom prst="triangle">
            <a:avLst>
              <a:gd name="adj" fmla="val 49995"/>
            </a:avLst>
          </a:prstGeom>
          <a:solidFill>
            <a:schemeClr val="bg1"/>
          </a:solidFill>
          <a:ln w="12700">
            <a:solidFill>
              <a:schemeClr val="tx1"/>
            </a:solidFill>
            <a:miter lim="800000"/>
            <a:headEnd/>
            <a:tailEnd/>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endParaRPr lang="en-US" altLang="en-US"/>
          </a:p>
        </p:txBody>
      </p:sp>
      <p:sp>
        <p:nvSpPr>
          <p:cNvPr id="32777" name="Oval 8"/>
          <p:cNvSpPr>
            <a:spLocks noChangeArrowheads="1"/>
          </p:cNvSpPr>
          <p:nvPr/>
        </p:nvSpPr>
        <p:spPr bwMode="auto">
          <a:xfrm>
            <a:off x="7186613" y="5310188"/>
            <a:ext cx="185737" cy="188912"/>
          </a:xfrm>
          <a:prstGeom prst="ellipse">
            <a:avLst/>
          </a:prstGeom>
          <a:solidFill>
            <a:schemeClr val="bg1"/>
          </a:solidFill>
          <a:ln w="12700">
            <a:solidFill>
              <a:schemeClr val="tx1"/>
            </a:solidFill>
            <a:round/>
            <a:headEnd/>
            <a:tailEnd/>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endParaRPr lang="en-US" altLang="en-US"/>
          </a:p>
        </p:txBody>
      </p:sp>
      <p:grpSp>
        <p:nvGrpSpPr>
          <p:cNvPr id="32778" name="Group 9"/>
          <p:cNvGrpSpPr>
            <a:grpSpLocks/>
          </p:cNvGrpSpPr>
          <p:nvPr/>
        </p:nvGrpSpPr>
        <p:grpSpPr bwMode="auto">
          <a:xfrm>
            <a:off x="6488113" y="5310188"/>
            <a:ext cx="185737" cy="188912"/>
            <a:chOff x="4411" y="3741"/>
            <a:chExt cx="126" cy="126"/>
          </a:xfrm>
        </p:grpSpPr>
        <p:sp>
          <p:nvSpPr>
            <p:cNvPr id="32804" name="Oval 10"/>
            <p:cNvSpPr>
              <a:spLocks noChangeArrowheads="1"/>
            </p:cNvSpPr>
            <p:nvPr/>
          </p:nvSpPr>
          <p:spPr bwMode="auto">
            <a:xfrm>
              <a:off x="4411" y="3741"/>
              <a:ext cx="126" cy="126"/>
            </a:xfrm>
            <a:prstGeom prst="ellipse">
              <a:avLst/>
            </a:prstGeom>
            <a:solidFill>
              <a:schemeClr val="bg1"/>
            </a:solidFill>
            <a:ln w="12700">
              <a:solidFill>
                <a:schemeClr val="tx1"/>
              </a:solidFill>
              <a:round/>
              <a:headEnd/>
              <a:tailEnd/>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endParaRPr lang="en-US" altLang="en-US"/>
            </a:p>
          </p:txBody>
        </p:sp>
        <p:sp>
          <p:nvSpPr>
            <p:cNvPr id="32805" name="Oval 11"/>
            <p:cNvSpPr>
              <a:spLocks noChangeArrowheads="1"/>
            </p:cNvSpPr>
            <p:nvPr/>
          </p:nvSpPr>
          <p:spPr bwMode="auto">
            <a:xfrm>
              <a:off x="4443" y="3773"/>
              <a:ext cx="60" cy="60"/>
            </a:xfrm>
            <a:prstGeom prst="ellipse">
              <a:avLst/>
            </a:prstGeom>
            <a:solidFill>
              <a:schemeClr val="hlink"/>
            </a:solidFill>
            <a:ln w="12700">
              <a:solidFill>
                <a:schemeClr val="tx1"/>
              </a:solidFill>
              <a:round/>
              <a:headEnd/>
              <a:tailEnd/>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endParaRPr lang="en-US" altLang="en-US"/>
            </a:p>
          </p:txBody>
        </p:sp>
      </p:grpSp>
      <p:sp>
        <p:nvSpPr>
          <p:cNvPr id="32779" name="Rectangle 12"/>
          <p:cNvSpPr>
            <a:spLocks noChangeArrowheads="1"/>
          </p:cNvSpPr>
          <p:nvPr/>
        </p:nvSpPr>
        <p:spPr bwMode="auto">
          <a:xfrm>
            <a:off x="6051495" y="5760051"/>
            <a:ext cx="33983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spAutoFit/>
          </a:bodyPr>
          <a:lstStyle>
            <a:lvl1pPr defTabSz="3429000" eaLnBrk="0" hangingPunct="0">
              <a:defRPr sz="1300">
                <a:solidFill>
                  <a:schemeClr val="tx1"/>
                </a:solidFill>
                <a:latin typeface="Times New Roman" panose="02020603050405020304" pitchFamily="18" charset="0"/>
              </a:defRPr>
            </a:lvl1pPr>
            <a:lvl2pPr marL="742950" indent="-285750" defTabSz="3429000" eaLnBrk="0" hangingPunct="0">
              <a:defRPr sz="1300">
                <a:solidFill>
                  <a:schemeClr val="tx1"/>
                </a:solidFill>
                <a:latin typeface="Times New Roman" panose="02020603050405020304" pitchFamily="18" charset="0"/>
              </a:defRPr>
            </a:lvl2pPr>
            <a:lvl3pPr marL="1143000" indent="-228600" defTabSz="3429000" eaLnBrk="0" hangingPunct="0">
              <a:defRPr sz="1300">
                <a:solidFill>
                  <a:schemeClr val="tx1"/>
                </a:solidFill>
                <a:latin typeface="Times New Roman" panose="02020603050405020304" pitchFamily="18" charset="0"/>
              </a:defRPr>
            </a:lvl3pPr>
            <a:lvl4pPr marL="1600200" indent="-228600" defTabSz="3429000" eaLnBrk="0" hangingPunct="0">
              <a:defRPr sz="1300">
                <a:solidFill>
                  <a:schemeClr val="tx1"/>
                </a:solidFill>
                <a:latin typeface="Times New Roman" panose="02020603050405020304" pitchFamily="18" charset="0"/>
              </a:defRPr>
            </a:lvl4pPr>
            <a:lvl5pPr marL="2057400" indent="-228600" defTabSz="3429000" eaLnBrk="0" hangingPunct="0">
              <a:defRPr sz="1300">
                <a:solidFill>
                  <a:schemeClr val="tx1"/>
                </a:solidFill>
                <a:latin typeface="Times New Roman" panose="02020603050405020304" pitchFamily="18" charset="0"/>
              </a:defRPr>
            </a:lvl5pPr>
            <a:lvl6pPr marL="2514600" indent="-228600" defTabSz="34290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34290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34290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34290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900"/>
              <a:t>Weight</a:t>
            </a:r>
          </a:p>
        </p:txBody>
      </p:sp>
      <p:sp>
        <p:nvSpPr>
          <p:cNvPr id="32780" name="Rectangle 13"/>
          <p:cNvSpPr>
            <a:spLocks noChangeArrowheads="1"/>
          </p:cNvSpPr>
          <p:nvPr/>
        </p:nvSpPr>
        <p:spPr bwMode="auto">
          <a:xfrm>
            <a:off x="6546447" y="5715779"/>
            <a:ext cx="83356"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spAutoFit/>
          </a:bodyPr>
          <a:lstStyle>
            <a:lvl1pPr defTabSz="3429000" eaLnBrk="0" hangingPunct="0">
              <a:defRPr sz="1300">
                <a:solidFill>
                  <a:schemeClr val="tx1"/>
                </a:solidFill>
                <a:latin typeface="Times New Roman" panose="02020603050405020304" pitchFamily="18" charset="0"/>
              </a:defRPr>
            </a:lvl1pPr>
            <a:lvl2pPr marL="742950" indent="-285750" defTabSz="3429000" eaLnBrk="0" hangingPunct="0">
              <a:defRPr sz="1300">
                <a:solidFill>
                  <a:schemeClr val="tx1"/>
                </a:solidFill>
                <a:latin typeface="Times New Roman" panose="02020603050405020304" pitchFamily="18" charset="0"/>
              </a:defRPr>
            </a:lvl2pPr>
            <a:lvl3pPr marL="1143000" indent="-228600" defTabSz="3429000" eaLnBrk="0" hangingPunct="0">
              <a:defRPr sz="1300">
                <a:solidFill>
                  <a:schemeClr val="tx1"/>
                </a:solidFill>
                <a:latin typeface="Times New Roman" panose="02020603050405020304" pitchFamily="18" charset="0"/>
              </a:defRPr>
            </a:lvl3pPr>
            <a:lvl4pPr marL="1600200" indent="-228600" defTabSz="3429000" eaLnBrk="0" hangingPunct="0">
              <a:defRPr sz="1300">
                <a:solidFill>
                  <a:schemeClr val="tx1"/>
                </a:solidFill>
                <a:latin typeface="Times New Roman" panose="02020603050405020304" pitchFamily="18" charset="0"/>
              </a:defRPr>
            </a:lvl4pPr>
            <a:lvl5pPr marL="2057400" indent="-228600" defTabSz="3429000" eaLnBrk="0" hangingPunct="0">
              <a:defRPr sz="1300">
                <a:solidFill>
                  <a:schemeClr val="tx1"/>
                </a:solidFill>
                <a:latin typeface="Times New Roman" panose="02020603050405020304" pitchFamily="18" charset="0"/>
              </a:defRPr>
            </a:lvl5pPr>
            <a:lvl6pPr marL="2514600" indent="-228600" defTabSz="34290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34290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34290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34290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b="1"/>
              <a:t>9</a:t>
            </a:r>
          </a:p>
        </p:txBody>
      </p:sp>
      <p:sp>
        <p:nvSpPr>
          <p:cNvPr id="32781" name="Rectangle 14"/>
          <p:cNvSpPr>
            <a:spLocks noChangeArrowheads="1"/>
          </p:cNvSpPr>
          <p:nvPr/>
        </p:nvSpPr>
        <p:spPr bwMode="auto">
          <a:xfrm>
            <a:off x="7229072" y="5715779"/>
            <a:ext cx="83356"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spAutoFit/>
          </a:bodyPr>
          <a:lstStyle>
            <a:lvl1pPr defTabSz="3429000" eaLnBrk="0" hangingPunct="0">
              <a:defRPr sz="1300">
                <a:solidFill>
                  <a:schemeClr val="tx1"/>
                </a:solidFill>
                <a:latin typeface="Times New Roman" panose="02020603050405020304" pitchFamily="18" charset="0"/>
              </a:defRPr>
            </a:lvl1pPr>
            <a:lvl2pPr marL="742950" indent="-285750" defTabSz="3429000" eaLnBrk="0" hangingPunct="0">
              <a:defRPr sz="1300">
                <a:solidFill>
                  <a:schemeClr val="tx1"/>
                </a:solidFill>
                <a:latin typeface="Times New Roman" panose="02020603050405020304" pitchFamily="18" charset="0"/>
              </a:defRPr>
            </a:lvl2pPr>
            <a:lvl3pPr marL="1143000" indent="-228600" defTabSz="3429000" eaLnBrk="0" hangingPunct="0">
              <a:defRPr sz="1300">
                <a:solidFill>
                  <a:schemeClr val="tx1"/>
                </a:solidFill>
                <a:latin typeface="Times New Roman" panose="02020603050405020304" pitchFamily="18" charset="0"/>
              </a:defRPr>
            </a:lvl3pPr>
            <a:lvl4pPr marL="1600200" indent="-228600" defTabSz="3429000" eaLnBrk="0" hangingPunct="0">
              <a:defRPr sz="1300">
                <a:solidFill>
                  <a:schemeClr val="tx1"/>
                </a:solidFill>
                <a:latin typeface="Times New Roman" panose="02020603050405020304" pitchFamily="18" charset="0"/>
              </a:defRPr>
            </a:lvl4pPr>
            <a:lvl5pPr marL="2057400" indent="-228600" defTabSz="3429000" eaLnBrk="0" hangingPunct="0">
              <a:defRPr sz="1300">
                <a:solidFill>
                  <a:schemeClr val="tx1"/>
                </a:solidFill>
                <a:latin typeface="Times New Roman" panose="02020603050405020304" pitchFamily="18" charset="0"/>
              </a:defRPr>
            </a:lvl5pPr>
            <a:lvl6pPr marL="2514600" indent="-228600" defTabSz="34290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34290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34290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34290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b="1"/>
              <a:t>3</a:t>
            </a:r>
          </a:p>
        </p:txBody>
      </p:sp>
      <p:sp>
        <p:nvSpPr>
          <p:cNvPr id="32782" name="Rectangle 15"/>
          <p:cNvSpPr>
            <a:spLocks noChangeArrowheads="1"/>
          </p:cNvSpPr>
          <p:nvPr/>
        </p:nvSpPr>
        <p:spPr bwMode="auto">
          <a:xfrm>
            <a:off x="7975197" y="5715779"/>
            <a:ext cx="83356"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spAutoFit/>
          </a:bodyPr>
          <a:lstStyle>
            <a:lvl1pPr defTabSz="3429000" eaLnBrk="0" hangingPunct="0">
              <a:defRPr sz="1300">
                <a:solidFill>
                  <a:schemeClr val="tx1"/>
                </a:solidFill>
                <a:latin typeface="Times New Roman" panose="02020603050405020304" pitchFamily="18" charset="0"/>
              </a:defRPr>
            </a:lvl1pPr>
            <a:lvl2pPr marL="742950" indent="-285750" defTabSz="3429000" eaLnBrk="0" hangingPunct="0">
              <a:defRPr sz="1300">
                <a:solidFill>
                  <a:schemeClr val="tx1"/>
                </a:solidFill>
                <a:latin typeface="Times New Roman" panose="02020603050405020304" pitchFamily="18" charset="0"/>
              </a:defRPr>
            </a:lvl2pPr>
            <a:lvl3pPr marL="1143000" indent="-228600" defTabSz="3429000" eaLnBrk="0" hangingPunct="0">
              <a:defRPr sz="1300">
                <a:solidFill>
                  <a:schemeClr val="tx1"/>
                </a:solidFill>
                <a:latin typeface="Times New Roman" panose="02020603050405020304" pitchFamily="18" charset="0"/>
              </a:defRPr>
            </a:lvl3pPr>
            <a:lvl4pPr marL="1600200" indent="-228600" defTabSz="3429000" eaLnBrk="0" hangingPunct="0">
              <a:defRPr sz="1300">
                <a:solidFill>
                  <a:schemeClr val="tx1"/>
                </a:solidFill>
                <a:latin typeface="Times New Roman" panose="02020603050405020304" pitchFamily="18" charset="0"/>
              </a:defRPr>
            </a:lvl4pPr>
            <a:lvl5pPr marL="2057400" indent="-228600" defTabSz="3429000" eaLnBrk="0" hangingPunct="0">
              <a:defRPr sz="1300">
                <a:solidFill>
                  <a:schemeClr val="tx1"/>
                </a:solidFill>
                <a:latin typeface="Times New Roman" panose="02020603050405020304" pitchFamily="18" charset="0"/>
              </a:defRPr>
            </a:lvl5pPr>
            <a:lvl6pPr marL="2514600" indent="-228600" defTabSz="34290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34290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34290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34290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b="1"/>
              <a:t>1</a:t>
            </a:r>
          </a:p>
        </p:txBody>
      </p:sp>
      <p:sp>
        <p:nvSpPr>
          <p:cNvPr id="32783" name="Text Box 16"/>
          <p:cNvSpPr txBox="1">
            <a:spLocks noChangeArrowheads="1"/>
          </p:cNvSpPr>
          <p:nvPr/>
        </p:nvSpPr>
        <p:spPr bwMode="auto">
          <a:xfrm>
            <a:off x="4114800" y="5791200"/>
            <a:ext cx="4876800" cy="574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302" tIns="86302" rIns="86302" bIns="86302">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1500" b="1"/>
              <a:t>Importance Score</a:t>
            </a:r>
          </a:p>
          <a:p>
            <a:pPr eaLnBrk="1" hangingPunct="1"/>
            <a:r>
              <a:rPr lang="en-US" altLang="en-US" sz="1100" b="1"/>
              <a:t>Importance Score = Sum (priority score x relationship weight value)</a:t>
            </a:r>
          </a:p>
        </p:txBody>
      </p:sp>
      <p:grpSp>
        <p:nvGrpSpPr>
          <p:cNvPr id="32784" name="Group 17"/>
          <p:cNvGrpSpPr>
            <a:grpSpLocks/>
          </p:cNvGrpSpPr>
          <p:nvPr/>
        </p:nvGrpSpPr>
        <p:grpSpPr bwMode="auto">
          <a:xfrm>
            <a:off x="5746750" y="1143000"/>
            <a:ext cx="3397250" cy="3886200"/>
            <a:chOff x="3982" y="720"/>
            <a:chExt cx="2354" cy="2448"/>
          </a:xfrm>
        </p:grpSpPr>
        <p:grpSp>
          <p:nvGrpSpPr>
            <p:cNvPr id="32788" name="Group 18"/>
            <p:cNvGrpSpPr>
              <a:grpSpLocks/>
            </p:cNvGrpSpPr>
            <p:nvPr/>
          </p:nvGrpSpPr>
          <p:grpSpPr bwMode="auto">
            <a:xfrm>
              <a:off x="3982" y="720"/>
              <a:ext cx="2196" cy="2448"/>
              <a:chOff x="336" y="576"/>
              <a:chExt cx="2544" cy="3120"/>
            </a:xfrm>
          </p:grpSpPr>
          <p:sp>
            <p:nvSpPr>
              <p:cNvPr id="32794" name="Freeform 19"/>
              <p:cNvSpPr>
                <a:spLocks/>
              </p:cNvSpPr>
              <p:nvPr/>
            </p:nvSpPr>
            <p:spPr bwMode="auto">
              <a:xfrm>
                <a:off x="384" y="624"/>
                <a:ext cx="2496" cy="3072"/>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gradFill rotWithShape="0">
                <a:gsLst>
                  <a:gs pos="0">
                    <a:srgbClr val="DDDDDD"/>
                  </a:gs>
                  <a:gs pos="100000">
                    <a:srgbClr val="666666"/>
                  </a:gs>
                </a:gsLst>
                <a:lin ang="5400000" scaled="1"/>
              </a:gradFill>
              <a:ln>
                <a:noFill/>
              </a:ln>
              <a:extLst>
                <a:ext uri="{91240B29-F687-4F45-9708-019B960494DF}">
                  <a14:hiddenLine xmlns:a14="http://schemas.microsoft.com/office/drawing/2010/main" w="38100">
                    <a:solidFill>
                      <a:srgbClr val="000000"/>
                    </a:solidFill>
                    <a:round/>
                    <a:headEnd type="none" w="sm" len="sm"/>
                    <a:tailEnd type="none" w="sm" len="sm"/>
                  </a14:hiddenLine>
                </a:ext>
              </a:extLst>
            </p:spPr>
            <p:txBody>
              <a:bodyPr wrap="none" anchor="ctr"/>
              <a:lstStyle/>
              <a:p>
                <a:pPr algn="ctr"/>
                <a:endParaRPr lang="en-US"/>
              </a:p>
            </p:txBody>
          </p:sp>
          <p:sp>
            <p:nvSpPr>
              <p:cNvPr id="32795" name="Freeform 20"/>
              <p:cNvSpPr>
                <a:spLocks/>
              </p:cNvSpPr>
              <p:nvPr/>
            </p:nvSpPr>
            <p:spPr bwMode="auto">
              <a:xfrm>
                <a:off x="336" y="576"/>
                <a:ext cx="2496" cy="3072"/>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solidFill>
                <a:schemeClr val="bg1"/>
              </a:solidFill>
              <a:ln w="38100">
                <a:solidFill>
                  <a:schemeClr val="tx1"/>
                </a:solidFill>
                <a:round/>
                <a:headEnd type="none" w="sm" len="sm"/>
                <a:tailEnd type="none" w="sm" len="sm"/>
              </a:ln>
            </p:spPr>
            <p:txBody>
              <a:bodyPr wrap="none" anchor="ctr"/>
              <a:lstStyle/>
              <a:p>
                <a:pPr algn="ctr"/>
                <a:endParaRPr lang="en-US"/>
              </a:p>
            </p:txBody>
          </p:sp>
          <p:sp>
            <p:nvSpPr>
              <p:cNvPr id="32796" name="Line 21"/>
              <p:cNvSpPr>
                <a:spLocks noChangeShapeType="1"/>
              </p:cNvSpPr>
              <p:nvPr/>
            </p:nvSpPr>
            <p:spPr bwMode="auto">
              <a:xfrm flipH="1">
                <a:off x="336" y="2976"/>
                <a:ext cx="1776"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32797" name="Line 22"/>
              <p:cNvSpPr>
                <a:spLocks noChangeShapeType="1"/>
              </p:cNvSpPr>
              <p:nvPr/>
            </p:nvSpPr>
            <p:spPr bwMode="auto">
              <a:xfrm>
                <a:off x="1008" y="1344"/>
                <a:ext cx="0" cy="2304"/>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32798" name="Line 23"/>
              <p:cNvSpPr>
                <a:spLocks noChangeShapeType="1"/>
              </p:cNvSpPr>
              <p:nvPr/>
            </p:nvSpPr>
            <p:spPr bwMode="auto">
              <a:xfrm>
                <a:off x="336" y="3312"/>
                <a:ext cx="1776"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32799" name="Line 24"/>
              <p:cNvSpPr>
                <a:spLocks noChangeShapeType="1"/>
              </p:cNvSpPr>
              <p:nvPr/>
            </p:nvSpPr>
            <p:spPr bwMode="auto">
              <a:xfrm>
                <a:off x="1008" y="3072"/>
                <a:ext cx="1104"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32800" name="Line 25"/>
              <p:cNvSpPr>
                <a:spLocks noChangeShapeType="1"/>
              </p:cNvSpPr>
              <p:nvPr/>
            </p:nvSpPr>
            <p:spPr bwMode="auto">
              <a:xfrm>
                <a:off x="2160" y="1296"/>
                <a:ext cx="0" cy="168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32801" name="Line 26"/>
              <p:cNvSpPr>
                <a:spLocks noChangeShapeType="1"/>
              </p:cNvSpPr>
              <p:nvPr/>
            </p:nvSpPr>
            <p:spPr bwMode="auto">
              <a:xfrm flipH="1">
                <a:off x="336" y="1824"/>
                <a:ext cx="2499"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32802" name="Line 27"/>
              <p:cNvSpPr>
                <a:spLocks noChangeShapeType="1"/>
              </p:cNvSpPr>
              <p:nvPr/>
            </p:nvSpPr>
            <p:spPr bwMode="auto">
              <a:xfrm>
                <a:off x="2256" y="1824"/>
                <a:ext cx="0" cy="1152"/>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32803" name="Rectangle 28"/>
              <p:cNvSpPr>
                <a:spLocks noChangeArrowheads="1"/>
              </p:cNvSpPr>
              <p:nvPr/>
            </p:nvSpPr>
            <p:spPr bwMode="auto">
              <a:xfrm>
                <a:off x="672" y="1344"/>
                <a:ext cx="1488" cy="144"/>
              </a:xfrm>
              <a:prstGeom prst="rect">
                <a:avLst/>
              </a:prstGeom>
              <a:solidFill>
                <a:schemeClr val="bg1"/>
              </a:solidFill>
              <a:ln w="38100">
                <a:solidFill>
                  <a:schemeClr val="tx1"/>
                </a:solidFill>
                <a:miter lim="800000"/>
                <a:headEnd type="none" w="sm" len="sm"/>
                <a:tailEnd type="none" w="sm" len="sm"/>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endParaRPr lang="en-US" altLang="en-US"/>
              </a:p>
            </p:txBody>
          </p:sp>
        </p:grpSp>
        <p:sp>
          <p:nvSpPr>
            <p:cNvPr id="32789" name="Rectangle 29"/>
            <p:cNvSpPr>
              <a:spLocks noChangeArrowheads="1"/>
            </p:cNvSpPr>
            <p:nvPr/>
          </p:nvSpPr>
          <p:spPr bwMode="auto">
            <a:xfrm>
              <a:off x="4563" y="1708"/>
              <a:ext cx="1003" cy="887"/>
            </a:xfrm>
            <a:prstGeom prst="rect">
              <a:avLst/>
            </a:prstGeom>
            <a:solidFill>
              <a:srgbClr val="D09800">
                <a:alpha val="50195"/>
              </a:srgbClr>
            </a:solidFill>
            <a:ln w="38100">
              <a:solidFill>
                <a:schemeClr val="tx1"/>
              </a:solidFill>
              <a:miter lim="800000"/>
              <a:headEnd type="none" w="sm" len="sm"/>
              <a:tailEnd type="none" w="sm" len="sm"/>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endParaRPr lang="en-US" altLang="en-US"/>
            </a:p>
          </p:txBody>
        </p:sp>
        <p:sp>
          <p:nvSpPr>
            <p:cNvPr id="32790" name="Rectangle 30"/>
            <p:cNvSpPr>
              <a:spLocks noChangeArrowheads="1"/>
            </p:cNvSpPr>
            <p:nvPr/>
          </p:nvSpPr>
          <p:spPr bwMode="gray">
            <a:xfrm>
              <a:off x="4859" y="1824"/>
              <a:ext cx="41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spcBef>
                  <a:spcPct val="50000"/>
                </a:spcBef>
              </a:pPr>
              <a:r>
                <a:rPr lang="en-US" altLang="en-US" sz="2400" b="1">
                  <a:solidFill>
                    <a:schemeClr val="accent2"/>
                  </a:solidFill>
                </a:rPr>
                <a:t>4</a:t>
              </a:r>
              <a:endParaRPr lang="en-US" altLang="en-US" sz="2400" b="1">
                <a:solidFill>
                  <a:schemeClr val="folHlink"/>
                </a:solidFill>
              </a:endParaRPr>
            </a:p>
          </p:txBody>
        </p:sp>
        <p:sp>
          <p:nvSpPr>
            <p:cNvPr id="32791" name="Rectangle 31"/>
            <p:cNvSpPr>
              <a:spLocks noChangeArrowheads="1"/>
            </p:cNvSpPr>
            <p:nvPr/>
          </p:nvSpPr>
          <p:spPr bwMode="auto">
            <a:xfrm>
              <a:off x="4488" y="2160"/>
              <a:ext cx="1109"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900"/>
                <a:t>Relationships</a:t>
              </a:r>
            </a:p>
            <a:p>
              <a:pPr algn="ctr" eaLnBrk="1" hangingPunct="1"/>
              <a:r>
                <a:rPr lang="en-US" altLang="en-US" sz="900"/>
                <a:t>(What vs. How)</a:t>
              </a:r>
            </a:p>
          </p:txBody>
        </p:sp>
        <p:sp>
          <p:nvSpPr>
            <p:cNvPr id="32792" name="Text Box 32"/>
            <p:cNvSpPr txBox="1">
              <a:spLocks noChangeArrowheads="1"/>
            </p:cNvSpPr>
            <p:nvPr/>
          </p:nvSpPr>
          <p:spPr bwMode="auto">
            <a:xfrm>
              <a:off x="5755" y="2688"/>
              <a:ext cx="581" cy="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86302" tIns="86302" rIns="86302" bIns="86302">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500" b="1"/>
                <a:t>Priority </a:t>
              </a:r>
            </a:p>
            <a:p>
              <a:pPr algn="ctr" eaLnBrk="1" hangingPunct="1"/>
              <a:r>
                <a:rPr lang="en-US" altLang="en-US" sz="1500" b="1"/>
                <a:t>Rating</a:t>
              </a:r>
            </a:p>
          </p:txBody>
        </p:sp>
        <p:sp>
          <p:nvSpPr>
            <p:cNvPr id="32793" name="Line 33"/>
            <p:cNvSpPr>
              <a:spLocks noChangeShapeType="1"/>
            </p:cNvSpPr>
            <p:nvPr/>
          </p:nvSpPr>
          <p:spPr bwMode="auto">
            <a:xfrm flipH="1" flipV="1">
              <a:off x="5597" y="2544"/>
              <a:ext cx="158" cy="24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86302" tIns="86302" rIns="86302" bIns="86302" anchor="ctr">
              <a:spAutoFit/>
            </a:bodyPr>
            <a:lstStyle/>
            <a:p>
              <a:pPr algn="ctr"/>
              <a:endParaRPr lang="en-US"/>
            </a:p>
          </p:txBody>
        </p:sp>
      </p:grpSp>
      <p:sp>
        <p:nvSpPr>
          <p:cNvPr id="27665" name="Rectangle 34"/>
          <p:cNvSpPr>
            <a:spLocks noGrp="1" noChangeArrowheads="1"/>
          </p:cNvSpPr>
          <p:nvPr>
            <p:ph type="title"/>
          </p:nvPr>
        </p:nvSpPr>
        <p:spPr/>
        <p:txBody>
          <a:bodyPr/>
          <a:lstStyle/>
          <a:p>
            <a:pPr eaLnBrk="1" hangingPunct="1">
              <a:defRPr/>
            </a:pPr>
            <a:r>
              <a:rPr lang="en-US"/>
              <a:t>Relationships:  </a:t>
            </a:r>
            <a:r>
              <a:rPr lang="en-US" sz="1800"/>
              <a:t>Room 4</a:t>
            </a:r>
            <a:endParaRPr lang="en-US"/>
          </a:p>
        </p:txBody>
      </p:sp>
      <p:sp>
        <p:nvSpPr>
          <p:cNvPr id="32786" name="Rectangle 35"/>
          <p:cNvSpPr>
            <a:spLocks noGrp="1" noChangeArrowheads="1"/>
          </p:cNvSpPr>
          <p:nvPr>
            <p:ph type="body" idx="1"/>
          </p:nvPr>
        </p:nvSpPr>
        <p:spPr>
          <a:xfrm>
            <a:off x="304800" y="990600"/>
            <a:ext cx="4894263" cy="5181600"/>
          </a:xfrm>
        </p:spPr>
        <p:txBody>
          <a:bodyPr/>
          <a:lstStyle/>
          <a:p>
            <a:pPr marL="0" indent="0" eaLnBrk="1" hangingPunct="1">
              <a:buNone/>
            </a:pPr>
            <a:r>
              <a:rPr lang="en-US" altLang="en-US" b="1" dirty="0"/>
              <a:t>Method:</a:t>
            </a:r>
          </a:p>
          <a:p>
            <a:pPr eaLnBrk="1" hangingPunct="1">
              <a:buFontTx/>
              <a:buChar char="•"/>
            </a:pPr>
            <a:r>
              <a:rPr lang="en-US" altLang="en-US" dirty="0"/>
              <a:t>Using strong, moderate, weak, </a:t>
            </a:r>
            <a:br>
              <a:rPr lang="en-US" altLang="en-US" dirty="0"/>
            </a:br>
            <a:r>
              <a:rPr lang="en-US" altLang="en-US" dirty="0"/>
              <a:t>rate the relationship</a:t>
            </a:r>
          </a:p>
          <a:p>
            <a:pPr eaLnBrk="1" hangingPunct="1">
              <a:buFontTx/>
              <a:buChar char="•"/>
            </a:pPr>
            <a:r>
              <a:rPr lang="en-US" altLang="en-US" dirty="0"/>
              <a:t>Calculate a score for each cell by multiplying the priority rating for the Customer Requirement by the relationship weight value (9, 3, or 1) of each related cell</a:t>
            </a:r>
          </a:p>
          <a:p>
            <a:pPr eaLnBrk="1" hangingPunct="1">
              <a:buFontTx/>
              <a:buChar char="•"/>
            </a:pPr>
            <a:r>
              <a:rPr lang="en-US" altLang="en-US" dirty="0"/>
              <a:t>Add individual scores up to determine how important is the Performance Requirement</a:t>
            </a:r>
          </a:p>
          <a:p>
            <a:pPr eaLnBrk="1" hangingPunct="1">
              <a:buFontTx/>
              <a:buChar char="•"/>
            </a:pPr>
            <a:r>
              <a:rPr lang="en-US" altLang="en-US" dirty="0"/>
              <a:t>Conduct a reality check at the end to make sure order makes logical sense</a:t>
            </a:r>
          </a:p>
        </p:txBody>
      </p:sp>
      <p:sp>
        <p:nvSpPr>
          <p:cNvPr id="32787" name="Line 36"/>
          <p:cNvSpPr>
            <a:spLocks noChangeShapeType="1"/>
          </p:cNvSpPr>
          <p:nvPr/>
        </p:nvSpPr>
        <p:spPr bwMode="auto">
          <a:xfrm flipV="1">
            <a:off x="5410200" y="4187825"/>
            <a:ext cx="1323975" cy="16795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lIns="86302" tIns="86302" rIns="86302" bIns="86302" anchor="ctr">
            <a:spAutoFit/>
          </a:bodyPr>
          <a:lstStyle/>
          <a:p>
            <a:pPr algn="ctr"/>
            <a:endParaRPr lang="en-US"/>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a:xfrm>
            <a:off x="76200" y="146185"/>
            <a:ext cx="6705600" cy="601662"/>
          </a:xfrm>
        </p:spPr>
        <p:txBody>
          <a:bodyPr/>
          <a:lstStyle/>
          <a:p>
            <a:pPr eaLnBrk="1" hangingPunct="1">
              <a:defRPr/>
            </a:pPr>
            <a:r>
              <a:rPr lang="en-US" dirty="0"/>
              <a:t>Project “Crab Claw”: Relationships:  Room 4</a:t>
            </a:r>
          </a:p>
        </p:txBody>
      </p:sp>
      <p:pic>
        <p:nvPicPr>
          <p:cNvPr id="3" name="Picture 2" descr="This diagram lists various customer requirements and performance levels for a device used to secure paper stacks, including aspects such as ease of application and removal, safety, durability, and user effort.&#10;&#10;AI-generated content may be incorrect.">
            <a:extLst>
              <a:ext uri="{FF2B5EF4-FFF2-40B4-BE49-F238E27FC236}">
                <a16:creationId xmlns:a16="http://schemas.microsoft.com/office/drawing/2014/main" id="{E5E6D183-E510-1F18-9577-470E1046831F}"/>
              </a:ext>
            </a:extLst>
          </p:cNvPr>
          <p:cNvPicPr>
            <a:picLocks noChangeAspect="1"/>
          </p:cNvPicPr>
          <p:nvPr/>
        </p:nvPicPr>
        <p:blipFill>
          <a:blip r:embed="rId3"/>
          <a:stretch>
            <a:fillRect/>
          </a:stretch>
        </p:blipFill>
        <p:spPr>
          <a:xfrm>
            <a:off x="1219200" y="990600"/>
            <a:ext cx="6553200" cy="5157902"/>
          </a:xfrm>
          <a:prstGeom prst="rect">
            <a:avLst/>
          </a:prstGeom>
        </p:spPr>
      </p:pic>
      <p:sp>
        <p:nvSpPr>
          <p:cNvPr id="2" name="Rectangle: Rounded Corners 1">
            <a:extLst>
              <a:ext uri="{FF2B5EF4-FFF2-40B4-BE49-F238E27FC236}">
                <a16:creationId xmlns:a16="http://schemas.microsoft.com/office/drawing/2014/main" id="{87C2B9BC-A840-1816-E211-D646D37342CA}"/>
              </a:ext>
            </a:extLst>
          </p:cNvPr>
          <p:cNvSpPr/>
          <p:nvPr/>
        </p:nvSpPr>
        <p:spPr bwMode="auto">
          <a:xfrm>
            <a:off x="4114800" y="3429000"/>
            <a:ext cx="3733800" cy="2962255"/>
          </a:xfrm>
          <a:prstGeom prst="roundRect">
            <a:avLst>
              <a:gd name="adj" fmla="val 6378"/>
            </a:avLst>
          </a:prstGeom>
          <a:noFill/>
          <a:ln w="57150" cap="flat" cmpd="sng" algn="ctr">
            <a:solidFill>
              <a:srgbClr val="C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C0817C-2CE0-FB8E-4632-8BC4577E91A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D771478-1DF7-C390-602D-9C80AA3F2372}"/>
              </a:ext>
            </a:extLst>
          </p:cNvPr>
          <p:cNvSpPr>
            <a:spLocks noGrp="1"/>
          </p:cNvSpPr>
          <p:nvPr>
            <p:ph type="title"/>
          </p:nvPr>
        </p:nvSpPr>
        <p:spPr/>
        <p:txBody>
          <a:bodyPr/>
          <a:lstStyle/>
          <a:p>
            <a:r>
              <a:rPr lang="en-US" dirty="0"/>
              <a:t>Some Notable Product Failures</a:t>
            </a:r>
          </a:p>
        </p:txBody>
      </p:sp>
      <p:graphicFrame>
        <p:nvGraphicFramePr>
          <p:cNvPr id="26" name="Table 25">
            <a:extLst>
              <a:ext uri="{FF2B5EF4-FFF2-40B4-BE49-F238E27FC236}">
                <a16:creationId xmlns:a16="http://schemas.microsoft.com/office/drawing/2014/main" id="{50C56767-102A-DC6B-7EE6-28E3120CD960}"/>
              </a:ext>
            </a:extLst>
          </p:cNvPr>
          <p:cNvGraphicFramePr>
            <a:graphicFrameLocks noGrp="1"/>
          </p:cNvGraphicFramePr>
          <p:nvPr>
            <p:extLst>
              <p:ext uri="{D42A27DB-BD31-4B8C-83A1-F6EECF244321}">
                <p14:modId xmlns:p14="http://schemas.microsoft.com/office/powerpoint/2010/main" val="3603572963"/>
              </p:ext>
            </p:extLst>
          </p:nvPr>
        </p:nvGraphicFramePr>
        <p:xfrm>
          <a:off x="152400" y="904494"/>
          <a:ext cx="8839199" cy="5496306"/>
        </p:xfrm>
        <a:graphic>
          <a:graphicData uri="http://schemas.openxmlformats.org/drawingml/2006/table">
            <a:tbl>
              <a:tblPr firstRow="1" bandRow="1">
                <a:tableStyleId>{21E4AEA4-8DFA-4A89-87EB-49C32662AFE0}</a:tableStyleId>
              </a:tblPr>
              <a:tblGrid>
                <a:gridCol w="1952186">
                  <a:extLst>
                    <a:ext uri="{9D8B030D-6E8A-4147-A177-3AD203B41FA5}">
                      <a16:colId xmlns:a16="http://schemas.microsoft.com/office/drawing/2014/main" val="1956524834"/>
                    </a:ext>
                  </a:extLst>
                </a:gridCol>
                <a:gridCol w="3658578">
                  <a:extLst>
                    <a:ext uri="{9D8B030D-6E8A-4147-A177-3AD203B41FA5}">
                      <a16:colId xmlns:a16="http://schemas.microsoft.com/office/drawing/2014/main" val="1794992446"/>
                    </a:ext>
                  </a:extLst>
                </a:gridCol>
                <a:gridCol w="3228435">
                  <a:extLst>
                    <a:ext uri="{9D8B030D-6E8A-4147-A177-3AD203B41FA5}">
                      <a16:colId xmlns:a16="http://schemas.microsoft.com/office/drawing/2014/main" val="3854443683"/>
                    </a:ext>
                  </a:extLst>
                </a:gridCol>
              </a:tblGrid>
              <a:tr h="0">
                <a:tc>
                  <a:txBody>
                    <a:bodyPr/>
                    <a:lstStyle/>
                    <a:p>
                      <a:pPr marL="0" marR="0">
                        <a:lnSpc>
                          <a:spcPct val="115000"/>
                        </a:lnSpc>
                        <a:spcAft>
                          <a:spcPts val="800"/>
                        </a:spcAft>
                        <a:buNone/>
                      </a:pPr>
                      <a:r>
                        <a:rPr lang="en-US" sz="1600" kern="100">
                          <a:effectLst/>
                        </a:rPr>
                        <a:t>Product Failure</a:t>
                      </a:r>
                      <a:endParaRPr lang="en-US"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Aft>
                          <a:spcPts val="800"/>
                        </a:spcAft>
                        <a:buNone/>
                      </a:pPr>
                      <a:r>
                        <a:rPr lang="en-US" sz="1600" kern="100">
                          <a:effectLst/>
                        </a:rPr>
                        <a:t>What Went Wrong</a:t>
                      </a:r>
                      <a:endParaRPr lang="en-US"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Aft>
                          <a:spcPts val="800"/>
                        </a:spcAft>
                        <a:buNone/>
                      </a:pPr>
                      <a:r>
                        <a:rPr lang="en-US" sz="1600" kern="100">
                          <a:effectLst/>
                        </a:rPr>
                        <a:t>How QFD Could Have Helped</a:t>
                      </a:r>
                      <a:endParaRPr lang="en-US"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90937297"/>
                  </a:ext>
                </a:extLst>
              </a:tr>
              <a:tr h="0">
                <a:tc>
                  <a:txBody>
                    <a:bodyPr/>
                    <a:lstStyle/>
                    <a:p>
                      <a:pPr marL="0" marR="0">
                        <a:lnSpc>
                          <a:spcPct val="115000"/>
                        </a:lnSpc>
                        <a:spcAft>
                          <a:spcPts val="800"/>
                        </a:spcAft>
                        <a:buNone/>
                      </a:pPr>
                      <a:r>
                        <a:rPr lang="en-US" sz="1600" b="1" kern="100" dirty="0">
                          <a:effectLst/>
                        </a:rPr>
                        <a:t>New Coke (1985)</a:t>
                      </a:r>
                      <a:endParaRPr lang="en-US" sz="16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Aft>
                          <a:spcPts val="800"/>
                        </a:spcAft>
                        <a:buNone/>
                      </a:pPr>
                      <a:r>
                        <a:rPr lang="en-US" sz="1600" kern="100">
                          <a:effectLst/>
                        </a:rPr>
                        <a:t>Focused on taste tests while ignoring emotional attachment to the original product</a:t>
                      </a:r>
                      <a:endParaRPr lang="en-US"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Aft>
                          <a:spcPts val="800"/>
                        </a:spcAft>
                        <a:buNone/>
                      </a:pPr>
                      <a:r>
                        <a:rPr lang="en-US" sz="1600" b="1" kern="100" dirty="0">
                          <a:effectLst/>
                        </a:rPr>
                        <a:t>VOC would have identified "brand loyalty" as a critical customer requirement</a:t>
                      </a:r>
                      <a:endParaRPr lang="en-US" sz="16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516804732"/>
                  </a:ext>
                </a:extLst>
              </a:tr>
              <a:tr h="0">
                <a:tc>
                  <a:txBody>
                    <a:bodyPr/>
                    <a:lstStyle/>
                    <a:p>
                      <a:pPr marL="0" marR="0">
                        <a:lnSpc>
                          <a:spcPct val="115000"/>
                        </a:lnSpc>
                        <a:spcAft>
                          <a:spcPts val="800"/>
                        </a:spcAft>
                        <a:buNone/>
                      </a:pPr>
                      <a:r>
                        <a:rPr lang="en-US" sz="1600" b="1" kern="100" dirty="0">
                          <a:effectLst/>
                        </a:rPr>
                        <a:t>Ford Edsel</a:t>
                      </a:r>
                      <a:endParaRPr lang="en-US" sz="16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Aft>
                          <a:spcPts val="800"/>
                        </a:spcAft>
                        <a:buNone/>
                      </a:pPr>
                      <a:r>
                        <a:rPr lang="en-US" sz="1600" kern="100">
                          <a:effectLst/>
                        </a:rPr>
                        <a:t>Engineers emphasized technical features instead of what buyers wanted</a:t>
                      </a:r>
                      <a:endParaRPr lang="en-US"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Aft>
                          <a:spcPts val="800"/>
                        </a:spcAft>
                        <a:buNone/>
                      </a:pPr>
                      <a:r>
                        <a:rPr lang="en-US" sz="1600" b="1" kern="100" dirty="0">
                          <a:effectLst/>
                        </a:rPr>
                        <a:t>QFD would have exposed mismatch between customer priorities and engineering priorities</a:t>
                      </a:r>
                      <a:endParaRPr lang="en-US" sz="16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476808966"/>
                  </a:ext>
                </a:extLst>
              </a:tr>
              <a:tr h="0">
                <a:tc>
                  <a:txBody>
                    <a:bodyPr/>
                    <a:lstStyle/>
                    <a:p>
                      <a:pPr marL="0" marR="0">
                        <a:lnSpc>
                          <a:spcPct val="115000"/>
                        </a:lnSpc>
                        <a:spcAft>
                          <a:spcPts val="800"/>
                        </a:spcAft>
                        <a:buNone/>
                      </a:pPr>
                      <a:r>
                        <a:rPr lang="en-US" sz="1600" b="1" kern="100" dirty="0">
                          <a:effectLst/>
                        </a:rPr>
                        <a:t>Segway</a:t>
                      </a:r>
                      <a:endParaRPr lang="en-US" sz="16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Aft>
                          <a:spcPts val="800"/>
                        </a:spcAft>
                        <a:buNone/>
                      </a:pPr>
                      <a:r>
                        <a:rPr lang="en-US" sz="1600" kern="100">
                          <a:effectLst/>
                        </a:rPr>
                        <a:t>Technology-driven product without sufficient customer need</a:t>
                      </a:r>
                      <a:endParaRPr lang="en-US"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Aft>
                          <a:spcPts val="800"/>
                        </a:spcAft>
                        <a:buNone/>
                      </a:pPr>
                      <a:r>
                        <a:rPr lang="en-US" sz="1600" b="1" kern="100" dirty="0">
                          <a:effectLst/>
                        </a:rPr>
                        <a:t>QFD would have shown weak relationships between technology and important customer requirements</a:t>
                      </a:r>
                      <a:endParaRPr lang="en-US" sz="16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4031539600"/>
                  </a:ext>
                </a:extLst>
              </a:tr>
              <a:tr h="0">
                <a:tc>
                  <a:txBody>
                    <a:bodyPr/>
                    <a:lstStyle/>
                    <a:p>
                      <a:pPr marL="0" marR="0">
                        <a:lnSpc>
                          <a:spcPct val="115000"/>
                        </a:lnSpc>
                        <a:spcAft>
                          <a:spcPts val="800"/>
                        </a:spcAft>
                        <a:buNone/>
                      </a:pPr>
                      <a:r>
                        <a:rPr lang="en-US" sz="1600" b="1" kern="100" dirty="0">
                          <a:effectLst/>
                        </a:rPr>
                        <a:t>Microsoft Zune</a:t>
                      </a:r>
                      <a:endParaRPr lang="en-US" sz="16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Aft>
                          <a:spcPts val="800"/>
                        </a:spcAft>
                        <a:buNone/>
                      </a:pPr>
                      <a:r>
                        <a:rPr lang="en-US" sz="1600" kern="100">
                          <a:effectLst/>
                        </a:rPr>
                        <a:t>Copied iPod features but missed ecosystem, simplicity, and brand experience</a:t>
                      </a:r>
                      <a:endParaRPr lang="en-US"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Aft>
                          <a:spcPts val="800"/>
                        </a:spcAft>
                        <a:buNone/>
                      </a:pPr>
                      <a:r>
                        <a:rPr lang="en-US" sz="1600" b="1" kern="100" dirty="0">
                          <a:effectLst/>
                        </a:rPr>
                        <a:t>Competitive benchmarking in QFD would have highlighted gaps</a:t>
                      </a:r>
                      <a:endParaRPr lang="en-US" sz="16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2417241968"/>
                  </a:ext>
                </a:extLst>
              </a:tr>
              <a:tr h="0">
                <a:tc>
                  <a:txBody>
                    <a:bodyPr/>
                    <a:lstStyle/>
                    <a:p>
                      <a:pPr marL="0" marR="0">
                        <a:lnSpc>
                          <a:spcPct val="115000"/>
                        </a:lnSpc>
                        <a:spcAft>
                          <a:spcPts val="800"/>
                        </a:spcAft>
                        <a:buNone/>
                      </a:pPr>
                      <a:r>
                        <a:rPr lang="en-US" sz="1600" b="1" kern="100" dirty="0">
                          <a:effectLst/>
                        </a:rPr>
                        <a:t>Google Glass</a:t>
                      </a:r>
                      <a:endParaRPr lang="en-US" sz="16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Aft>
                          <a:spcPts val="800"/>
                        </a:spcAft>
                        <a:buNone/>
                      </a:pPr>
                      <a:r>
                        <a:rPr lang="en-US" sz="1600" kern="100">
                          <a:effectLst/>
                        </a:rPr>
                        <a:t>Excellent technology but poor social acceptance and privacy concerns</a:t>
                      </a:r>
                      <a:endParaRPr lang="en-US"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Aft>
                          <a:spcPts val="800"/>
                        </a:spcAft>
                        <a:buNone/>
                      </a:pPr>
                      <a:r>
                        <a:rPr lang="en-US" sz="1600" b="1" kern="100" dirty="0">
                          <a:effectLst/>
                        </a:rPr>
                        <a:t>VOC studies would have revealed appearance and privacy as critical requirements</a:t>
                      </a:r>
                      <a:endParaRPr lang="en-US" sz="16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147924130"/>
                  </a:ext>
                </a:extLst>
              </a:tr>
              <a:tr h="0">
                <a:tc>
                  <a:txBody>
                    <a:bodyPr/>
                    <a:lstStyle/>
                    <a:p>
                      <a:pPr marL="0" marR="0">
                        <a:lnSpc>
                          <a:spcPct val="115000"/>
                        </a:lnSpc>
                        <a:spcAft>
                          <a:spcPts val="800"/>
                        </a:spcAft>
                        <a:buNone/>
                      </a:pPr>
                      <a:r>
                        <a:rPr lang="en-US" sz="1600" b="1" kern="100" dirty="0">
                          <a:effectLst/>
                        </a:rPr>
                        <a:t>Amazon Fire Phone</a:t>
                      </a:r>
                      <a:endParaRPr lang="en-US" sz="16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Aft>
                          <a:spcPts val="800"/>
                        </a:spcAft>
                        <a:buNone/>
                      </a:pPr>
                      <a:r>
                        <a:rPr lang="en-US" sz="1600" kern="100" dirty="0">
                          <a:effectLst/>
                        </a:rPr>
                        <a:t>Focused on 3D interface instead of app ecosystem and battery life</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Aft>
                          <a:spcPts val="800"/>
                        </a:spcAft>
                        <a:buNone/>
                      </a:pPr>
                      <a:r>
                        <a:rPr lang="en-US" sz="1600" b="1" kern="100" dirty="0">
                          <a:effectLst/>
                        </a:rPr>
                        <a:t>Importance ratings would have shifted engineering effort</a:t>
                      </a:r>
                      <a:endParaRPr lang="en-US" sz="16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819332461"/>
                  </a:ext>
                </a:extLst>
              </a:tr>
            </a:tbl>
          </a:graphicData>
        </a:graphic>
      </p:graphicFrame>
    </p:spTree>
    <p:extLst>
      <p:ext uri="{BB962C8B-B14F-4D97-AF65-F5344CB8AC3E}">
        <p14:creationId xmlns:p14="http://schemas.microsoft.com/office/powerpoint/2010/main" val="30007908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Rectangle 16"/>
          <p:cNvSpPr>
            <a:spLocks noGrp="1" noChangeArrowheads="1"/>
          </p:cNvSpPr>
          <p:nvPr>
            <p:ph type="title"/>
          </p:nvPr>
        </p:nvSpPr>
        <p:spPr>
          <a:xfrm>
            <a:off x="152400" y="228600"/>
            <a:ext cx="6864350" cy="381000"/>
          </a:xfrm>
        </p:spPr>
        <p:txBody>
          <a:bodyPr/>
          <a:lstStyle/>
          <a:p>
            <a:r>
              <a:rPr lang="en-US" dirty="0"/>
              <a:t>Exercise: Develop Requirements</a:t>
            </a:r>
          </a:p>
        </p:txBody>
      </p:sp>
      <p:graphicFrame>
        <p:nvGraphicFramePr>
          <p:cNvPr id="97302" name="Group 22"/>
          <p:cNvGraphicFramePr>
            <a:graphicFrameLocks noGrp="1"/>
          </p:cNvGraphicFramePr>
          <p:nvPr>
            <p:ph sz="half" idx="2"/>
            <p:extLst>
              <p:ext uri="{D42A27DB-BD31-4B8C-83A1-F6EECF244321}">
                <p14:modId xmlns:p14="http://schemas.microsoft.com/office/powerpoint/2010/main" val="868892309"/>
              </p:ext>
            </p:extLst>
          </p:nvPr>
        </p:nvGraphicFramePr>
        <p:xfrm>
          <a:off x="381000" y="1143000"/>
          <a:ext cx="8305800" cy="3237012"/>
        </p:xfrm>
        <a:graphic>
          <a:graphicData uri="http://schemas.openxmlformats.org/drawingml/2006/table">
            <a:tbl>
              <a:tblPr/>
              <a:tblGrid>
                <a:gridCol w="1509713">
                  <a:extLst>
                    <a:ext uri="{9D8B030D-6E8A-4147-A177-3AD203B41FA5}">
                      <a16:colId xmlns:a16="http://schemas.microsoft.com/office/drawing/2014/main" val="20000"/>
                    </a:ext>
                  </a:extLst>
                </a:gridCol>
                <a:gridCol w="6796087">
                  <a:extLst>
                    <a:ext uri="{9D8B030D-6E8A-4147-A177-3AD203B41FA5}">
                      <a16:colId xmlns:a16="http://schemas.microsoft.com/office/drawing/2014/main" val="20001"/>
                    </a:ext>
                  </a:extLst>
                </a:gridCol>
              </a:tblGrid>
              <a:tr h="24001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dirty="0">
                          <a:ln>
                            <a:noFill/>
                          </a:ln>
                          <a:solidFill>
                            <a:schemeClr val="bg1"/>
                          </a:solidFill>
                          <a:effectLst/>
                          <a:latin typeface="Arial" charset="0"/>
                        </a:rPr>
                        <a:t>Objective</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761800"/>
                        </a:gs>
                        <a:gs pos="100000">
                          <a:srgbClr val="FF3300"/>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rPr>
                        <a:t>Translate Customer Requirements into Performance Requirements</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9206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a:ln>
                            <a:noFill/>
                          </a:ln>
                          <a:solidFill>
                            <a:schemeClr val="bg1"/>
                          </a:solidFill>
                          <a:effectLst/>
                          <a:latin typeface="Arial" charset="0"/>
                        </a:rPr>
                        <a:t>Instructions</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767600"/>
                        </a:gs>
                        <a:gs pos="100000">
                          <a:srgbClr val="FFFF00"/>
                        </a:gs>
                      </a:gsLst>
                      <a:lin ang="5400000" scaled="1"/>
                    </a:gradFill>
                  </a:tcPr>
                </a:tc>
                <a:tc>
                  <a:txBody>
                    <a:bodyPr/>
                    <a:lstStyle/>
                    <a:p>
                      <a:pPr marL="231775" marR="0" lvl="0" indent="-23177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Select several Customer Requirements – convert it to a Performance Level Requirement</a:t>
                      </a:r>
                    </a:p>
                    <a:p>
                      <a:pPr marL="231775" marR="0" lvl="0" indent="-231775" algn="l" defTabSz="914400" rtl="0" eaLnBrk="0" fontAlgn="base" latinLnBrk="0" hangingPunct="0">
                        <a:lnSpc>
                          <a:spcPct val="100000"/>
                        </a:lnSpc>
                        <a:spcBef>
                          <a:spcPct val="20000"/>
                        </a:spcBef>
                        <a:spcAft>
                          <a:spcPct val="0"/>
                        </a:spcAft>
                        <a:buClrTx/>
                        <a:buSzTx/>
                        <a:buFontTx/>
                        <a:buAutoNum type="arabicPeriod"/>
                        <a:tabLst/>
                      </a:pPr>
                      <a:endParaRPr kumimoji="0" lang="en-US" sz="1800" b="1" i="0" u="none" strike="noStrike" cap="none" normalizeH="0" baseline="0" dirty="0">
                        <a:ln>
                          <a:noFill/>
                        </a:ln>
                        <a:solidFill>
                          <a:schemeClr val="tx1"/>
                        </a:solidFill>
                        <a:effectLst/>
                        <a:latin typeface="Arial" charset="0"/>
                      </a:endParaRPr>
                    </a:p>
                    <a:p>
                      <a:pPr marL="231775" marR="0" lvl="0" indent="-23177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Define an appropriate metric for each, develop a Rationale Statement &amp; Verification Strategy</a:t>
                      </a:r>
                    </a:p>
                    <a:p>
                      <a:pPr marL="231775" marR="0" lvl="0" indent="-231775" algn="l" defTabSz="914400" rtl="0" eaLnBrk="0" fontAlgn="base" latinLnBrk="0" hangingPunct="0">
                        <a:lnSpc>
                          <a:spcPct val="100000"/>
                        </a:lnSpc>
                        <a:spcBef>
                          <a:spcPct val="20000"/>
                        </a:spcBef>
                        <a:spcAft>
                          <a:spcPct val="0"/>
                        </a:spcAft>
                        <a:buClrTx/>
                        <a:buSzTx/>
                        <a:buFontTx/>
                        <a:buAutoNum type="arabicPeriod"/>
                        <a:tabLst/>
                      </a:pPr>
                      <a:endParaRPr kumimoji="0" lang="en-US" sz="1800" b="1" i="0" u="none" strike="noStrike" cap="none" normalizeH="0" baseline="0" dirty="0">
                        <a:ln>
                          <a:noFill/>
                        </a:ln>
                        <a:solidFill>
                          <a:schemeClr val="tx1"/>
                        </a:solidFill>
                        <a:effectLst/>
                        <a:latin typeface="Arial" charset="0"/>
                      </a:endParaRPr>
                    </a:p>
                    <a:p>
                      <a:pPr marL="231775" marR="0" lvl="0" indent="-23177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Input these to Room 3 of your House of Quality.</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9672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a:ln>
                            <a:noFill/>
                          </a:ln>
                          <a:solidFill>
                            <a:schemeClr val="bg1"/>
                          </a:solidFill>
                          <a:effectLst/>
                          <a:latin typeface="Arial" charset="0"/>
                        </a:rPr>
                        <a:t>Time</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275905"/>
                        </a:gs>
                        <a:gs pos="100000">
                          <a:srgbClr val="55C10B"/>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AU" sz="1800" b="1" i="0" u="none" strike="noStrike" cap="none" normalizeH="0" baseline="0" dirty="0">
                          <a:ln>
                            <a:noFill/>
                          </a:ln>
                          <a:solidFill>
                            <a:schemeClr val="tx1"/>
                          </a:solidFill>
                          <a:effectLst/>
                          <a:latin typeface="Arial" charset="0"/>
                        </a:rPr>
                        <a:t>45 minutes</a:t>
                      </a:r>
                      <a:endParaRPr kumimoji="0" lang="en-US" sz="1800" b="1" i="0" u="none" strike="noStrike" cap="none" normalizeH="0" baseline="0" dirty="0">
                        <a:ln>
                          <a:noFill/>
                        </a:ln>
                        <a:solidFill>
                          <a:schemeClr val="tx1"/>
                        </a:solidFill>
                        <a:effectLst/>
                        <a:latin typeface="Arial"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52333769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en-US"/>
              <a:t>Requirement Rationale</a:t>
            </a:r>
          </a:p>
        </p:txBody>
      </p:sp>
      <p:sp>
        <p:nvSpPr>
          <p:cNvPr id="94211" name="Rectangle 3"/>
          <p:cNvSpPr>
            <a:spLocks noGrp="1" noChangeArrowheads="1"/>
          </p:cNvSpPr>
          <p:nvPr>
            <p:ph type="body" idx="1"/>
          </p:nvPr>
        </p:nvSpPr>
        <p:spPr>
          <a:xfrm>
            <a:off x="533400" y="914400"/>
            <a:ext cx="8316913" cy="4876800"/>
          </a:xfrm>
        </p:spPr>
        <p:txBody>
          <a:bodyPr/>
          <a:lstStyle/>
          <a:p>
            <a:pPr>
              <a:spcAft>
                <a:spcPct val="50000"/>
              </a:spcAft>
              <a:buFontTx/>
              <a:buChar char="•"/>
            </a:pPr>
            <a:r>
              <a:rPr lang="en-US" dirty="0"/>
              <a:t>Provides description of the reason each requirement is included and justification for associated requirement metrics.  </a:t>
            </a:r>
          </a:p>
          <a:p>
            <a:pPr>
              <a:spcAft>
                <a:spcPct val="50000"/>
              </a:spcAft>
              <a:buFontTx/>
              <a:buChar char="•"/>
            </a:pPr>
            <a:r>
              <a:rPr lang="en-US" dirty="0"/>
              <a:t>Helps the requirement originator confirm that the requirement is necessary and properly stated.  </a:t>
            </a:r>
          </a:p>
          <a:p>
            <a:pPr>
              <a:spcAft>
                <a:spcPct val="50000"/>
              </a:spcAft>
              <a:buFontTx/>
              <a:buChar char="•"/>
            </a:pPr>
            <a:r>
              <a:rPr lang="en-US" dirty="0"/>
              <a:t>Rationale documentation - critical to identifying assumptions and design intent (enables effective communication and change management throughout product life-cycle)</a:t>
            </a:r>
          </a:p>
        </p:txBody>
      </p:sp>
      <p:sp>
        <p:nvSpPr>
          <p:cNvPr id="335876" name="Text Box 4"/>
          <p:cNvSpPr txBox="1">
            <a:spLocks noChangeArrowheads="1"/>
          </p:cNvSpPr>
          <p:nvPr/>
        </p:nvSpPr>
        <p:spPr bwMode="auto">
          <a:xfrm>
            <a:off x="533400" y="4267200"/>
            <a:ext cx="2133600" cy="13112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r>
              <a:rPr lang="en-US" b="1" dirty="0"/>
              <a:t>CR: User Maximizes Tree Size to be Grasped</a:t>
            </a:r>
          </a:p>
        </p:txBody>
      </p:sp>
      <p:sp>
        <p:nvSpPr>
          <p:cNvPr id="335877" name="Text Box 5"/>
          <p:cNvSpPr txBox="1">
            <a:spLocks noChangeArrowheads="1"/>
          </p:cNvSpPr>
          <p:nvPr/>
        </p:nvSpPr>
        <p:spPr bwMode="auto">
          <a:xfrm>
            <a:off x="6324600" y="4267200"/>
            <a:ext cx="2133600" cy="13112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r>
              <a:rPr lang="en-US" b="1" dirty="0"/>
              <a:t>PLR: Device jaw opening shall be greater than 30 inches</a:t>
            </a:r>
          </a:p>
        </p:txBody>
      </p:sp>
      <p:sp>
        <p:nvSpPr>
          <p:cNvPr id="335879" name="AutoShape 7"/>
          <p:cNvSpPr>
            <a:spLocks noChangeArrowheads="1"/>
          </p:cNvSpPr>
          <p:nvPr/>
        </p:nvSpPr>
        <p:spPr bwMode="auto">
          <a:xfrm>
            <a:off x="2667000" y="4495800"/>
            <a:ext cx="3581400" cy="762000"/>
          </a:xfrm>
          <a:prstGeom prst="leftArrow">
            <a:avLst>
              <a:gd name="adj1" fmla="val 50000"/>
              <a:gd name="adj2" fmla="val 117500"/>
            </a:avLst>
          </a:prstGeom>
          <a:solidFill>
            <a:schemeClr val="accent1"/>
          </a:solidFill>
          <a:ln w="9525">
            <a:solidFill>
              <a:schemeClr val="tx1"/>
            </a:solidFill>
            <a:miter lim="800000"/>
            <a:headEnd/>
            <a:tailEnd/>
          </a:ln>
        </p:spPr>
        <p:txBody>
          <a:bodyPr wrap="none" anchor="ctr"/>
          <a:lstStyle/>
          <a:p>
            <a:r>
              <a:rPr lang="en-US" b="1"/>
              <a:t>HOW?</a:t>
            </a:r>
          </a:p>
        </p:txBody>
      </p:sp>
      <p:sp>
        <p:nvSpPr>
          <p:cNvPr id="335878" name="Text Box 6"/>
          <p:cNvSpPr txBox="1">
            <a:spLocks noChangeArrowheads="1"/>
          </p:cNvSpPr>
          <p:nvPr/>
        </p:nvSpPr>
        <p:spPr bwMode="auto">
          <a:xfrm>
            <a:off x="3505200" y="4022725"/>
            <a:ext cx="2133600" cy="175432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r>
              <a:rPr lang="en-US" sz="1800" b="1" dirty="0"/>
              <a:t>Rationale: For the forests to be harvested, the maximum tree diameter is 24 inches</a:t>
            </a:r>
          </a:p>
        </p:txBody>
      </p:sp>
    </p:spTree>
    <p:extLst>
      <p:ext uri="{BB962C8B-B14F-4D97-AF65-F5344CB8AC3E}">
        <p14:creationId xmlns:p14="http://schemas.microsoft.com/office/powerpoint/2010/main" val="19363621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35876"/>
                                        </p:tgtEl>
                                        <p:attrNameLst>
                                          <p:attrName>style.visibility</p:attrName>
                                        </p:attrNameLst>
                                      </p:cBhvr>
                                      <p:to>
                                        <p:strVal val="visible"/>
                                      </p:to>
                                    </p:set>
                                    <p:animEffect transition="in" filter="checkerboard(across)">
                                      <p:cBhvr>
                                        <p:cTn id="7" dur="500"/>
                                        <p:tgtEl>
                                          <p:spTgt spid="3358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5879"/>
                                        </p:tgtEl>
                                        <p:attrNameLst>
                                          <p:attrName>style.visibility</p:attrName>
                                        </p:attrNameLst>
                                      </p:cBhvr>
                                      <p:to>
                                        <p:strVal val="visible"/>
                                      </p:to>
                                    </p:set>
                                    <p:animEffect transition="in" filter="wipe(left)">
                                      <p:cBhvr>
                                        <p:cTn id="12" dur="500"/>
                                        <p:tgtEl>
                                          <p:spTgt spid="33587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35877"/>
                                        </p:tgtEl>
                                        <p:attrNameLst>
                                          <p:attrName>style.visibility</p:attrName>
                                        </p:attrNameLst>
                                      </p:cBhvr>
                                      <p:to>
                                        <p:strVal val="visible"/>
                                      </p:to>
                                    </p:set>
                                    <p:animEffect transition="in" filter="diamond(in)">
                                      <p:cBhvr>
                                        <p:cTn id="17" dur="500"/>
                                        <p:tgtEl>
                                          <p:spTgt spid="33587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35878"/>
                                        </p:tgtEl>
                                        <p:attrNameLst>
                                          <p:attrName>style.visibility</p:attrName>
                                        </p:attrNameLst>
                                      </p:cBhvr>
                                      <p:to>
                                        <p:strVal val="visible"/>
                                      </p:to>
                                    </p:set>
                                    <p:animEffect transition="in" filter="blinds(horizontal)">
                                      <p:cBhvr>
                                        <p:cTn id="22" dur="500"/>
                                        <p:tgtEl>
                                          <p:spTgt spid="3358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5876" grpId="0" animBg="1"/>
      <p:bldP spid="335877" grpId="0" animBg="1"/>
      <p:bldP spid="335879" grpId="0" animBg="1"/>
      <p:bldP spid="335878"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US" dirty="0"/>
              <a:t>Rationale - Points</a:t>
            </a:r>
          </a:p>
        </p:txBody>
      </p:sp>
      <p:sp>
        <p:nvSpPr>
          <p:cNvPr id="95235" name="Rectangle 3"/>
          <p:cNvSpPr>
            <a:spLocks noGrp="1" noChangeArrowheads="1"/>
          </p:cNvSpPr>
          <p:nvPr>
            <p:ph type="body" idx="1"/>
          </p:nvPr>
        </p:nvSpPr>
        <p:spPr/>
        <p:txBody>
          <a:bodyPr/>
          <a:lstStyle/>
          <a:p>
            <a:pPr marL="288925" indent="-288925">
              <a:spcAft>
                <a:spcPct val="40000"/>
              </a:spcAft>
              <a:buFontTx/>
              <a:buChar char="•"/>
            </a:pPr>
            <a:r>
              <a:rPr lang="en-US"/>
              <a:t>Reason – why is requirement necessary?</a:t>
            </a:r>
          </a:p>
          <a:p>
            <a:pPr marL="288925" indent="-288925">
              <a:spcAft>
                <a:spcPct val="40000"/>
              </a:spcAft>
              <a:buFontTx/>
              <a:buChar char="•"/>
            </a:pPr>
            <a:r>
              <a:rPr lang="en-US"/>
              <a:t>Assumptions – understand and accept risk</a:t>
            </a:r>
          </a:p>
          <a:p>
            <a:pPr marL="288925" indent="-288925">
              <a:spcAft>
                <a:spcPct val="40000"/>
              </a:spcAft>
              <a:buFontTx/>
              <a:buChar char="•"/>
            </a:pPr>
            <a:r>
              <a:rPr lang="en-US"/>
              <a:t>Operational Concepts – expectations around device functions and/or customer use</a:t>
            </a:r>
          </a:p>
          <a:p>
            <a:pPr marL="288925" indent="-288925">
              <a:spcAft>
                <a:spcPct val="40000"/>
              </a:spcAft>
              <a:buFontTx/>
              <a:buChar char="•"/>
            </a:pPr>
            <a:r>
              <a:rPr lang="en-US"/>
              <a:t>Design Decisions – document tradeoffs, communicate design intent</a:t>
            </a:r>
          </a:p>
          <a:p>
            <a:pPr marL="288925" indent="-288925">
              <a:spcAft>
                <a:spcPct val="40000"/>
              </a:spcAft>
              <a:buFontTx/>
              <a:buChar char="•"/>
            </a:pPr>
            <a:r>
              <a:rPr lang="en-US"/>
              <a:t>Sources:</a:t>
            </a:r>
          </a:p>
        </p:txBody>
      </p:sp>
      <p:pic>
        <p:nvPicPr>
          <p:cNvPr id="95236" name="Diagram 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3605213"/>
            <a:ext cx="4724400" cy="310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471510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sz="2000"/>
              <a:t>Requirement Verification/Validation Strategy</a:t>
            </a:r>
          </a:p>
        </p:txBody>
      </p:sp>
      <p:sp>
        <p:nvSpPr>
          <p:cNvPr id="96259" name="Rectangle 3"/>
          <p:cNvSpPr>
            <a:spLocks noGrp="1" noChangeArrowheads="1"/>
          </p:cNvSpPr>
          <p:nvPr>
            <p:ph type="body" idx="1"/>
          </p:nvPr>
        </p:nvSpPr>
        <p:spPr>
          <a:xfrm>
            <a:off x="457200" y="990600"/>
            <a:ext cx="8455025" cy="4876800"/>
          </a:xfrm>
        </p:spPr>
        <p:txBody>
          <a:bodyPr/>
          <a:lstStyle/>
          <a:p>
            <a:pPr>
              <a:spcAft>
                <a:spcPct val="30000"/>
              </a:spcAft>
              <a:buFontTx/>
              <a:buChar char="•"/>
            </a:pPr>
            <a:r>
              <a:rPr lang="en-US" dirty="0"/>
              <a:t>V/V Strategy confirms the requirement can be validated (customer) and verified (design) later in development</a:t>
            </a:r>
          </a:p>
          <a:p>
            <a:pPr>
              <a:spcAft>
                <a:spcPct val="30000"/>
              </a:spcAft>
              <a:buFontTx/>
              <a:buChar char="•"/>
            </a:pPr>
            <a:r>
              <a:rPr lang="en-US" dirty="0"/>
              <a:t>Provides necessary details to apply the requirement to product design.  </a:t>
            </a:r>
          </a:p>
          <a:p>
            <a:pPr>
              <a:spcAft>
                <a:spcPct val="30000"/>
              </a:spcAft>
              <a:buFontTx/>
              <a:buChar char="•"/>
            </a:pPr>
            <a:r>
              <a:rPr lang="en-US" dirty="0"/>
              <a:t>Establish your verification/validation strategy early in product development; eliminate confusion, delays </a:t>
            </a:r>
          </a:p>
        </p:txBody>
      </p:sp>
      <p:pic>
        <p:nvPicPr>
          <p:cNvPr id="96260" name="Diagram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200400"/>
            <a:ext cx="4489450" cy="322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9A2A923E-6817-29BC-DBB9-07BAFBB74FC6}"/>
              </a:ext>
            </a:extLst>
          </p:cNvPr>
          <p:cNvSpPr txBox="1"/>
          <p:nvPr/>
        </p:nvSpPr>
        <p:spPr>
          <a:xfrm>
            <a:off x="5791200" y="3200400"/>
            <a:ext cx="2895600" cy="2246769"/>
          </a:xfrm>
          <a:prstGeom prst="rect">
            <a:avLst/>
          </a:prstGeom>
          <a:solidFill>
            <a:srgbClr val="FFFF00"/>
          </a:solidFill>
          <a:ln>
            <a:solidFill>
              <a:schemeClr val="accent2"/>
            </a:solidFill>
          </a:ln>
        </p:spPr>
        <p:txBody>
          <a:bodyPr wrap="square" rtlCol="0">
            <a:spAutoFit/>
          </a:bodyPr>
          <a:lstStyle/>
          <a:p>
            <a:pPr algn="ctr"/>
            <a:r>
              <a:rPr lang="en-US" sz="2000" b="1" dirty="0">
                <a:latin typeface="+mn-lt"/>
              </a:rPr>
              <a:t>Note</a:t>
            </a:r>
            <a:r>
              <a:rPr lang="en-US" sz="2000" dirty="0">
                <a:latin typeface="+mn-lt"/>
              </a:rPr>
              <a:t>: the Traditional House of Quality does not include a “Room” for this – you can add this to your House or include it on a separate spreadsheet.</a:t>
            </a:r>
          </a:p>
        </p:txBody>
      </p:sp>
    </p:spTree>
    <p:extLst>
      <p:ext uri="{BB962C8B-B14F-4D97-AF65-F5344CB8AC3E}">
        <p14:creationId xmlns:p14="http://schemas.microsoft.com/office/powerpoint/2010/main" val="144057777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480BBB-B21D-9DAD-9B5B-11E3B53DD707}"/>
            </a:ext>
          </a:extLst>
        </p:cNvPr>
        <p:cNvGrpSpPr/>
        <p:nvPr/>
      </p:nvGrpSpPr>
      <p:grpSpPr>
        <a:xfrm>
          <a:off x="0" y="0"/>
          <a:ext cx="0" cy="0"/>
          <a:chOff x="0" y="0"/>
          <a:chExt cx="0" cy="0"/>
        </a:xfrm>
      </p:grpSpPr>
      <p:sp>
        <p:nvSpPr>
          <p:cNvPr id="97282" name="Title 1">
            <a:extLst>
              <a:ext uri="{FF2B5EF4-FFF2-40B4-BE49-F238E27FC236}">
                <a16:creationId xmlns:a16="http://schemas.microsoft.com/office/drawing/2014/main" id="{7DB73A8B-442B-7843-50CF-C83B074D3F3D}"/>
              </a:ext>
            </a:extLst>
          </p:cNvPr>
          <p:cNvSpPr>
            <a:spLocks noGrp="1"/>
          </p:cNvSpPr>
          <p:nvPr>
            <p:ph type="title"/>
          </p:nvPr>
        </p:nvSpPr>
        <p:spPr>
          <a:xfrm>
            <a:off x="76200" y="152400"/>
            <a:ext cx="6858000" cy="601662"/>
          </a:xfrm>
        </p:spPr>
        <p:txBody>
          <a:bodyPr/>
          <a:lstStyle/>
          <a:p>
            <a:r>
              <a:rPr lang="en-US" dirty="0"/>
              <a:t>Example – Validation &amp; Verification Strategy</a:t>
            </a:r>
          </a:p>
        </p:txBody>
      </p:sp>
      <p:sp>
        <p:nvSpPr>
          <p:cNvPr id="97283" name="Content Placeholder 2">
            <a:extLst>
              <a:ext uri="{FF2B5EF4-FFF2-40B4-BE49-F238E27FC236}">
                <a16:creationId xmlns:a16="http://schemas.microsoft.com/office/drawing/2014/main" id="{24617C19-6E41-58AC-0EBA-45B2869E84D9}"/>
              </a:ext>
            </a:extLst>
          </p:cNvPr>
          <p:cNvSpPr>
            <a:spLocks noGrp="1"/>
          </p:cNvSpPr>
          <p:nvPr>
            <p:ph idx="1"/>
          </p:nvPr>
        </p:nvSpPr>
        <p:spPr>
          <a:xfrm>
            <a:off x="304800" y="990600"/>
            <a:ext cx="7162800" cy="5181600"/>
          </a:xfrm>
        </p:spPr>
        <p:txBody>
          <a:bodyPr/>
          <a:lstStyle/>
          <a:p>
            <a:pPr marL="0" indent="0">
              <a:buNone/>
            </a:pPr>
            <a:r>
              <a:rPr lang="en-US" sz="1600" dirty="0"/>
              <a:t>Customer Requirement: </a:t>
            </a:r>
            <a:r>
              <a:rPr lang="en-US" sz="1600" i="1" dirty="0">
                <a:solidFill>
                  <a:schemeClr val="accent2"/>
                </a:solidFill>
              </a:rPr>
              <a:t>The operator wants to minimize time to cut sheet steel.</a:t>
            </a:r>
            <a:endParaRPr lang="en-US" sz="1600" dirty="0">
              <a:solidFill>
                <a:schemeClr val="accent2"/>
              </a:solidFill>
            </a:endParaRPr>
          </a:p>
          <a:p>
            <a:pPr marL="0" indent="0">
              <a:buNone/>
            </a:pPr>
            <a:r>
              <a:rPr lang="en-US" sz="1600" dirty="0"/>
              <a:t> </a:t>
            </a:r>
          </a:p>
          <a:p>
            <a:pPr marL="0" indent="0">
              <a:buNone/>
            </a:pPr>
            <a:r>
              <a:rPr lang="en-US" sz="1600" dirty="0"/>
              <a:t>Validation strategy: </a:t>
            </a:r>
            <a:r>
              <a:rPr lang="en-US" sz="1600" dirty="0">
                <a:solidFill>
                  <a:schemeClr val="accent2"/>
                </a:solidFill>
              </a:rPr>
              <a:t>Operator evaluation lab with Likert satisfaction rating of greater than or equal to 3.0 on 5-point scale; targeting sample size of 10 operators with minimum of 1 cutting operation in 8-gauge sheet steel prior to gathering ratings.</a:t>
            </a:r>
          </a:p>
          <a:p>
            <a:pPr marL="0" indent="0">
              <a:buNone/>
            </a:pPr>
            <a:r>
              <a:rPr lang="en-US" sz="1600" dirty="0"/>
              <a:t> </a:t>
            </a:r>
          </a:p>
          <a:p>
            <a:pPr marL="0" indent="0" fontAlgn="ctr">
              <a:buNone/>
            </a:pPr>
            <a:r>
              <a:rPr lang="en-US" sz="1600" dirty="0"/>
              <a:t>Performance Requirement: </a:t>
            </a:r>
            <a:r>
              <a:rPr lang="en-US" sz="1600" i="1" dirty="0">
                <a:solidFill>
                  <a:schemeClr val="accent2"/>
                </a:solidFill>
              </a:rPr>
              <a:t>The blade system shall cut 8-gauge sheet steel with a minimum rate of 72 inches/minute.  </a:t>
            </a:r>
            <a:endParaRPr lang="en-US" sz="1600" dirty="0">
              <a:solidFill>
                <a:schemeClr val="accent2"/>
              </a:solidFill>
            </a:endParaRPr>
          </a:p>
          <a:p>
            <a:pPr marL="0" indent="0">
              <a:buNone/>
            </a:pPr>
            <a:r>
              <a:rPr lang="en-US" sz="1600" dirty="0"/>
              <a:t> </a:t>
            </a:r>
          </a:p>
          <a:p>
            <a:pPr marL="0" indent="0">
              <a:buNone/>
            </a:pPr>
            <a:r>
              <a:rPr lang="en-US" sz="1600" dirty="0"/>
              <a:t>Verification Strategy: </a:t>
            </a:r>
            <a:r>
              <a:rPr lang="en-US" sz="1600" dirty="0">
                <a:solidFill>
                  <a:schemeClr val="accent2"/>
                </a:solidFill>
              </a:rPr>
              <a:t>Use 1 cutting device and 10 blades.  For each sheet of steel, attach a new blade to the cutting device.   Activate the generator in test mode so that calibration data is displayed.  Energize the device at generator level 5 for 30 seconds so the blade tip is exposed and unloaded in air.  Perform the cutting operation on a pre-marked pattern on the sheet steel.  Record the cutting time in seconds.</a:t>
            </a:r>
          </a:p>
          <a:p>
            <a:pPr marL="0" indent="0">
              <a:buNone/>
            </a:pPr>
            <a:endParaRPr lang="en-US" sz="1600" dirty="0"/>
          </a:p>
        </p:txBody>
      </p:sp>
      <p:sp>
        <p:nvSpPr>
          <p:cNvPr id="97285" name="Curved Right Arrow 4">
            <a:extLst>
              <a:ext uri="{FF2B5EF4-FFF2-40B4-BE49-F238E27FC236}">
                <a16:creationId xmlns:a16="http://schemas.microsoft.com/office/drawing/2014/main" id="{B5A40C34-739D-3636-C4B2-95AA9FAACA0C}"/>
              </a:ext>
            </a:extLst>
          </p:cNvPr>
          <p:cNvSpPr>
            <a:spLocks noChangeArrowheads="1"/>
          </p:cNvSpPr>
          <p:nvPr/>
        </p:nvSpPr>
        <p:spPr bwMode="auto">
          <a:xfrm rot="10800000">
            <a:off x="7467600" y="990600"/>
            <a:ext cx="1066800" cy="1371600"/>
          </a:xfrm>
          <a:prstGeom prst="curvedRightArrow">
            <a:avLst>
              <a:gd name="adj1" fmla="val 25000"/>
              <a:gd name="adj2" fmla="val 50000"/>
              <a:gd name="adj3" fmla="val 25000"/>
            </a:avLst>
          </a:prstGeom>
          <a:solidFill>
            <a:srgbClr val="00B050"/>
          </a:solidFill>
          <a:ln w="9525" algn="ctr">
            <a:solidFill>
              <a:schemeClr val="tx1"/>
            </a:solidFill>
            <a:round/>
            <a:headEnd/>
            <a:tailEnd/>
          </a:ln>
        </p:spPr>
        <p:txBody>
          <a:bodyPr wrap="none" anchor="ctr"/>
          <a:lstStyle/>
          <a:p>
            <a:endParaRPr lang="en-US"/>
          </a:p>
        </p:txBody>
      </p:sp>
      <p:sp>
        <p:nvSpPr>
          <p:cNvPr id="97286" name="Curved Right Arrow 5">
            <a:extLst>
              <a:ext uri="{FF2B5EF4-FFF2-40B4-BE49-F238E27FC236}">
                <a16:creationId xmlns:a16="http://schemas.microsoft.com/office/drawing/2014/main" id="{33852C5C-951D-9D7F-DAA0-03EDFABD7625}"/>
              </a:ext>
            </a:extLst>
          </p:cNvPr>
          <p:cNvSpPr>
            <a:spLocks noChangeArrowheads="1"/>
          </p:cNvSpPr>
          <p:nvPr/>
        </p:nvSpPr>
        <p:spPr bwMode="auto">
          <a:xfrm rot="10800000">
            <a:off x="7543800" y="3124200"/>
            <a:ext cx="1066800" cy="1905000"/>
          </a:xfrm>
          <a:prstGeom prst="curvedRightArrow">
            <a:avLst>
              <a:gd name="adj1" fmla="val 25000"/>
              <a:gd name="adj2" fmla="val 50000"/>
              <a:gd name="adj3" fmla="val 25000"/>
            </a:avLst>
          </a:prstGeom>
          <a:solidFill>
            <a:srgbClr val="FF3300"/>
          </a:solidFill>
          <a:ln w="9525" algn="ctr">
            <a:solidFill>
              <a:schemeClr val="tx1"/>
            </a:solidFill>
            <a:round/>
            <a:headEnd/>
            <a:tailEnd/>
          </a:ln>
        </p:spPr>
        <p:txBody>
          <a:bodyPr wrap="none" anchor="ctr"/>
          <a:lstStyle/>
          <a:p>
            <a:endParaRPr lang="en-US"/>
          </a:p>
        </p:txBody>
      </p:sp>
    </p:spTree>
    <p:extLst>
      <p:ext uri="{BB962C8B-B14F-4D97-AF65-F5344CB8AC3E}">
        <p14:creationId xmlns:p14="http://schemas.microsoft.com/office/powerpoint/2010/main" val="180685675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4"/>
          <p:cNvSpPr>
            <a:spLocks noGrp="1" noChangeArrowheads="1"/>
          </p:cNvSpPr>
          <p:nvPr>
            <p:ph type="title"/>
          </p:nvPr>
        </p:nvSpPr>
        <p:spPr/>
        <p:txBody>
          <a:bodyPr/>
          <a:lstStyle/>
          <a:p>
            <a:r>
              <a:rPr lang="en-US" sz="2000" dirty="0">
                <a:solidFill>
                  <a:schemeClr val="tx1"/>
                </a:solidFill>
              </a:rPr>
              <a:t>How Could These PLRs be Verified?</a:t>
            </a:r>
          </a:p>
        </p:txBody>
      </p:sp>
      <p:sp>
        <p:nvSpPr>
          <p:cNvPr id="98315" name="Text Box 5"/>
          <p:cNvSpPr txBox="1">
            <a:spLocks noChangeArrowheads="1"/>
          </p:cNvSpPr>
          <p:nvPr/>
        </p:nvSpPr>
        <p:spPr bwMode="auto">
          <a:xfrm>
            <a:off x="4876800" y="1371600"/>
            <a:ext cx="3657600" cy="70788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r>
              <a:rPr lang="en-US" b="1" dirty="0"/>
              <a:t>PLR: Device jaw opening shall be greater than 16 mm</a:t>
            </a:r>
          </a:p>
        </p:txBody>
      </p:sp>
      <p:sp>
        <p:nvSpPr>
          <p:cNvPr id="98313" name="Text Box 9"/>
          <p:cNvSpPr txBox="1">
            <a:spLocks noChangeArrowheads="1"/>
          </p:cNvSpPr>
          <p:nvPr/>
        </p:nvSpPr>
        <p:spPr bwMode="auto">
          <a:xfrm>
            <a:off x="4876800" y="2895600"/>
            <a:ext cx="3657600" cy="132343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r>
              <a:rPr lang="en-US" b="1" dirty="0"/>
              <a:t>PLR: Device force to fire staple row through 20 sheets of 90 </a:t>
            </a:r>
            <a:r>
              <a:rPr lang="en-US" b="1" dirty="0" err="1"/>
              <a:t>lb</a:t>
            </a:r>
            <a:r>
              <a:rPr lang="en-US" b="1" dirty="0"/>
              <a:t> paper shall be less than 25 </a:t>
            </a:r>
            <a:r>
              <a:rPr lang="en-US" b="1" dirty="0" err="1"/>
              <a:t>lbf</a:t>
            </a:r>
            <a:endParaRPr lang="en-US" b="1"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2078011"/>
            <a:ext cx="4684013" cy="3124200"/>
          </a:xfrm>
          <a:prstGeom prst="rect">
            <a:avLst/>
          </a:prstGeom>
        </p:spPr>
      </p:pic>
      <p:sp>
        <p:nvSpPr>
          <p:cNvPr id="16" name="Text Box 9"/>
          <p:cNvSpPr txBox="1">
            <a:spLocks noChangeArrowheads="1"/>
          </p:cNvSpPr>
          <p:nvPr/>
        </p:nvSpPr>
        <p:spPr bwMode="auto">
          <a:xfrm>
            <a:off x="4876800" y="4876800"/>
            <a:ext cx="3657600" cy="132343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r>
              <a:rPr lang="en-US" b="1" dirty="0"/>
              <a:t>PLR: Device shall cause staple to transition from “U” shape to “B-Form” with 99.9% Reliability</a:t>
            </a:r>
          </a:p>
        </p:txBody>
      </p:sp>
    </p:spTree>
    <p:extLst>
      <p:ext uri="{BB962C8B-B14F-4D97-AF65-F5344CB8AC3E}">
        <p14:creationId xmlns:p14="http://schemas.microsoft.com/office/powerpoint/2010/main" val="2232283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8315"/>
                                        </p:tgtEl>
                                        <p:attrNameLst>
                                          <p:attrName>style.visibility</p:attrName>
                                        </p:attrNameLst>
                                      </p:cBhvr>
                                      <p:to>
                                        <p:strVal val="visible"/>
                                      </p:to>
                                    </p:set>
                                    <p:animEffect transition="in" filter="randombar(horizontal)">
                                      <p:cBhvr>
                                        <p:cTn id="7" dur="500"/>
                                        <p:tgtEl>
                                          <p:spTgt spid="983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8313"/>
                                        </p:tgtEl>
                                        <p:attrNameLst>
                                          <p:attrName>style.visibility</p:attrName>
                                        </p:attrNameLst>
                                      </p:cBhvr>
                                      <p:to>
                                        <p:strVal val="visible"/>
                                      </p:to>
                                    </p:set>
                                    <p:animEffect transition="in" filter="randombar(horizontal)">
                                      <p:cBhvr>
                                        <p:cTn id="12" dur="500"/>
                                        <p:tgtEl>
                                          <p:spTgt spid="9831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15" grpId="0" animBg="1"/>
      <p:bldP spid="98313" grpId="0" animBg="1"/>
      <p:bldP spid="1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4149637" y="974332"/>
            <a:ext cx="4724400" cy="5438775"/>
          </a:xfrm>
          <a:prstGeom prst="rect">
            <a:avLst/>
          </a:prstGeom>
        </p:spPr>
      </p:pic>
      <p:sp>
        <p:nvSpPr>
          <p:cNvPr id="8195" name="Rectangle 2"/>
          <p:cNvSpPr>
            <a:spLocks noGrp="1" noChangeArrowheads="1"/>
          </p:cNvSpPr>
          <p:nvPr>
            <p:ph type="title"/>
          </p:nvPr>
        </p:nvSpPr>
        <p:spPr/>
        <p:txBody>
          <a:bodyPr/>
          <a:lstStyle/>
          <a:p>
            <a:pPr eaLnBrk="1" hangingPunct="1">
              <a:defRPr/>
            </a:pPr>
            <a:r>
              <a:rPr lang="en-US"/>
              <a:t>The House of Quality</a:t>
            </a:r>
          </a:p>
        </p:txBody>
      </p:sp>
      <p:sp>
        <p:nvSpPr>
          <p:cNvPr id="13316" name="Rectangle 3"/>
          <p:cNvSpPr>
            <a:spLocks noGrp="1" noChangeArrowheads="1"/>
          </p:cNvSpPr>
          <p:nvPr>
            <p:ph type="body" idx="1"/>
          </p:nvPr>
        </p:nvSpPr>
        <p:spPr/>
        <p:txBody>
          <a:bodyPr/>
          <a:lstStyle/>
          <a:p>
            <a:pPr marL="0" indent="0" eaLnBrk="1" hangingPunct="1">
              <a:buFont typeface="Symbol" panose="05050102010706020507" pitchFamily="18" charset="2"/>
              <a:buNone/>
            </a:pPr>
            <a:r>
              <a:rPr lang="en-US" altLang="en-US" sz="6600" dirty="0"/>
              <a:t>Rooms 5-7</a:t>
            </a:r>
          </a:p>
        </p:txBody>
      </p:sp>
      <p:sp>
        <p:nvSpPr>
          <p:cNvPr id="13318" name="AutoShape 15"/>
          <p:cNvSpPr>
            <a:spLocks noChangeArrowheads="1"/>
          </p:cNvSpPr>
          <p:nvPr/>
        </p:nvSpPr>
        <p:spPr bwMode="auto">
          <a:xfrm>
            <a:off x="3276600" y="5763616"/>
            <a:ext cx="1066800" cy="609600"/>
          </a:xfrm>
          <a:prstGeom prst="rightArrow">
            <a:avLst>
              <a:gd name="adj1" fmla="val 50000"/>
              <a:gd name="adj2" fmla="val 43750"/>
            </a:avLst>
          </a:prstGeom>
          <a:solidFill>
            <a:srgbClr val="FFFF00"/>
          </a:solidFill>
          <a:ln w="25400">
            <a:solidFill>
              <a:schemeClr val="tx1"/>
            </a:solidFill>
            <a:miter lim="800000"/>
            <a:headEnd/>
            <a:tailEnd/>
          </a:ln>
        </p:spPr>
        <p:txBody>
          <a:bodyPr wrap="none"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 name="AutoShape 15"/>
          <p:cNvSpPr>
            <a:spLocks noChangeArrowheads="1"/>
          </p:cNvSpPr>
          <p:nvPr/>
        </p:nvSpPr>
        <p:spPr bwMode="auto">
          <a:xfrm>
            <a:off x="3311505" y="5154016"/>
            <a:ext cx="1066800" cy="609600"/>
          </a:xfrm>
          <a:prstGeom prst="rightArrow">
            <a:avLst>
              <a:gd name="adj1" fmla="val 50000"/>
              <a:gd name="adj2" fmla="val 43750"/>
            </a:avLst>
          </a:prstGeom>
          <a:solidFill>
            <a:srgbClr val="FFFF00"/>
          </a:solidFill>
          <a:ln w="25400">
            <a:solidFill>
              <a:schemeClr val="tx1"/>
            </a:solidFill>
            <a:miter lim="800000"/>
            <a:headEnd/>
            <a:tailEnd/>
          </a:ln>
        </p:spPr>
        <p:txBody>
          <a:bodyPr wrap="none"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7" name="AutoShape 15"/>
          <p:cNvSpPr>
            <a:spLocks noChangeArrowheads="1"/>
          </p:cNvSpPr>
          <p:nvPr/>
        </p:nvSpPr>
        <p:spPr bwMode="auto">
          <a:xfrm rot="8274694">
            <a:off x="6696142" y="1226706"/>
            <a:ext cx="1066800" cy="609600"/>
          </a:xfrm>
          <a:prstGeom prst="rightArrow">
            <a:avLst>
              <a:gd name="adj1" fmla="val 50000"/>
              <a:gd name="adj2" fmla="val 43750"/>
            </a:avLst>
          </a:prstGeom>
          <a:solidFill>
            <a:srgbClr val="FFFF00"/>
          </a:solidFill>
          <a:ln w="25400">
            <a:solidFill>
              <a:schemeClr val="tx1"/>
            </a:solidFill>
            <a:miter lim="800000"/>
            <a:headEnd/>
            <a:tailEnd/>
          </a:ln>
        </p:spPr>
        <p:txBody>
          <a:bodyPr wrap="none"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Tree>
    <p:extLst>
      <p:ext uri="{BB962C8B-B14F-4D97-AF65-F5344CB8AC3E}">
        <p14:creationId xmlns:p14="http://schemas.microsoft.com/office/powerpoint/2010/main" val="32767457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7" name="Group 2"/>
          <p:cNvGrpSpPr>
            <a:grpSpLocks/>
          </p:cNvGrpSpPr>
          <p:nvPr/>
        </p:nvGrpSpPr>
        <p:grpSpPr bwMode="auto">
          <a:xfrm>
            <a:off x="5746750" y="1828800"/>
            <a:ext cx="3168650" cy="3886200"/>
            <a:chOff x="4066" y="1296"/>
            <a:chExt cx="2195" cy="2448"/>
          </a:xfrm>
        </p:grpSpPr>
        <p:grpSp>
          <p:nvGrpSpPr>
            <p:cNvPr id="36870" name="Group 3"/>
            <p:cNvGrpSpPr>
              <a:grpSpLocks/>
            </p:cNvGrpSpPr>
            <p:nvPr/>
          </p:nvGrpSpPr>
          <p:grpSpPr bwMode="auto">
            <a:xfrm>
              <a:off x="4066" y="1296"/>
              <a:ext cx="2195" cy="2448"/>
              <a:chOff x="336" y="576"/>
              <a:chExt cx="2544" cy="3120"/>
            </a:xfrm>
          </p:grpSpPr>
          <p:sp>
            <p:nvSpPr>
              <p:cNvPr id="36874" name="Freeform 4"/>
              <p:cNvSpPr>
                <a:spLocks/>
              </p:cNvSpPr>
              <p:nvPr/>
            </p:nvSpPr>
            <p:spPr bwMode="auto">
              <a:xfrm>
                <a:off x="384" y="624"/>
                <a:ext cx="2496" cy="3072"/>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gradFill rotWithShape="0">
                <a:gsLst>
                  <a:gs pos="0">
                    <a:srgbClr val="DDDDDD"/>
                  </a:gs>
                  <a:gs pos="100000">
                    <a:srgbClr val="666666"/>
                  </a:gs>
                </a:gsLst>
                <a:lin ang="5400000" scaled="1"/>
              </a:gradFill>
              <a:ln>
                <a:noFill/>
              </a:ln>
              <a:extLst>
                <a:ext uri="{91240B29-F687-4F45-9708-019B960494DF}">
                  <a14:hiddenLine xmlns:a14="http://schemas.microsoft.com/office/drawing/2010/main" w="38100">
                    <a:solidFill>
                      <a:srgbClr val="000000"/>
                    </a:solidFill>
                    <a:round/>
                    <a:headEnd type="none" w="sm" len="sm"/>
                    <a:tailEnd type="none" w="sm" len="sm"/>
                  </a14:hiddenLine>
                </a:ext>
              </a:extLst>
            </p:spPr>
            <p:txBody>
              <a:bodyPr wrap="none" anchor="ctr"/>
              <a:lstStyle/>
              <a:p>
                <a:endParaRPr lang="en-US"/>
              </a:p>
            </p:txBody>
          </p:sp>
          <p:sp>
            <p:nvSpPr>
              <p:cNvPr id="36875" name="Freeform 5"/>
              <p:cNvSpPr>
                <a:spLocks/>
              </p:cNvSpPr>
              <p:nvPr/>
            </p:nvSpPr>
            <p:spPr bwMode="auto">
              <a:xfrm>
                <a:off x="336" y="576"/>
                <a:ext cx="2496" cy="3072"/>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solidFill>
                <a:schemeClr val="bg1"/>
              </a:solidFill>
              <a:ln w="38100">
                <a:solidFill>
                  <a:schemeClr val="tx1"/>
                </a:solidFill>
                <a:round/>
                <a:headEnd type="none" w="sm" len="sm"/>
                <a:tailEnd type="none" w="sm" len="sm"/>
              </a:ln>
            </p:spPr>
            <p:txBody>
              <a:bodyPr wrap="none" anchor="ctr"/>
              <a:lstStyle/>
              <a:p>
                <a:endParaRPr lang="en-US"/>
              </a:p>
            </p:txBody>
          </p:sp>
          <p:sp>
            <p:nvSpPr>
              <p:cNvPr id="36876" name="Line 6"/>
              <p:cNvSpPr>
                <a:spLocks noChangeShapeType="1"/>
              </p:cNvSpPr>
              <p:nvPr/>
            </p:nvSpPr>
            <p:spPr bwMode="auto">
              <a:xfrm flipH="1">
                <a:off x="336" y="2976"/>
                <a:ext cx="1776"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36877" name="Line 7"/>
              <p:cNvSpPr>
                <a:spLocks noChangeShapeType="1"/>
              </p:cNvSpPr>
              <p:nvPr/>
            </p:nvSpPr>
            <p:spPr bwMode="auto">
              <a:xfrm>
                <a:off x="1008" y="1344"/>
                <a:ext cx="0" cy="2304"/>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36878" name="Line 8"/>
              <p:cNvSpPr>
                <a:spLocks noChangeShapeType="1"/>
              </p:cNvSpPr>
              <p:nvPr/>
            </p:nvSpPr>
            <p:spPr bwMode="auto">
              <a:xfrm>
                <a:off x="336" y="3312"/>
                <a:ext cx="1776"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36879" name="Line 9"/>
              <p:cNvSpPr>
                <a:spLocks noChangeShapeType="1"/>
              </p:cNvSpPr>
              <p:nvPr/>
            </p:nvSpPr>
            <p:spPr bwMode="auto">
              <a:xfrm>
                <a:off x="1008" y="3072"/>
                <a:ext cx="1104"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36880" name="Line 10"/>
              <p:cNvSpPr>
                <a:spLocks noChangeShapeType="1"/>
              </p:cNvSpPr>
              <p:nvPr/>
            </p:nvSpPr>
            <p:spPr bwMode="auto">
              <a:xfrm>
                <a:off x="2160" y="1296"/>
                <a:ext cx="0" cy="168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36881" name="Line 11"/>
              <p:cNvSpPr>
                <a:spLocks noChangeShapeType="1"/>
              </p:cNvSpPr>
              <p:nvPr/>
            </p:nvSpPr>
            <p:spPr bwMode="auto">
              <a:xfrm flipH="1">
                <a:off x="336" y="1824"/>
                <a:ext cx="2499"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36882" name="Line 12"/>
              <p:cNvSpPr>
                <a:spLocks noChangeShapeType="1"/>
              </p:cNvSpPr>
              <p:nvPr/>
            </p:nvSpPr>
            <p:spPr bwMode="auto">
              <a:xfrm>
                <a:off x="2256" y="1824"/>
                <a:ext cx="0" cy="1152"/>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36883" name="Rectangle 13"/>
              <p:cNvSpPr>
                <a:spLocks noChangeArrowheads="1"/>
              </p:cNvSpPr>
              <p:nvPr/>
            </p:nvSpPr>
            <p:spPr bwMode="auto">
              <a:xfrm>
                <a:off x="672" y="1344"/>
                <a:ext cx="1488" cy="144"/>
              </a:xfrm>
              <a:prstGeom prst="rect">
                <a:avLst/>
              </a:prstGeom>
              <a:solidFill>
                <a:schemeClr val="bg1"/>
              </a:solidFill>
              <a:ln w="38100">
                <a:solidFill>
                  <a:schemeClr val="tx1"/>
                </a:solidFill>
                <a:miter lim="800000"/>
                <a:headEnd type="none" w="sm" len="sm"/>
                <a:tailEnd type="none" w="sm" len="sm"/>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grpSp>
        <p:sp>
          <p:nvSpPr>
            <p:cNvPr id="36871" name="Rectangle 14"/>
            <p:cNvSpPr>
              <a:spLocks noChangeArrowheads="1"/>
            </p:cNvSpPr>
            <p:nvPr/>
          </p:nvSpPr>
          <p:spPr bwMode="auto">
            <a:xfrm>
              <a:off x="4066" y="3456"/>
              <a:ext cx="1531" cy="242"/>
            </a:xfrm>
            <a:prstGeom prst="rect">
              <a:avLst/>
            </a:prstGeom>
            <a:solidFill>
              <a:srgbClr val="D09800">
                <a:alpha val="50195"/>
              </a:srgbClr>
            </a:solidFill>
            <a:ln w="38100">
              <a:solidFill>
                <a:schemeClr val="tx1"/>
              </a:solidFill>
              <a:miter lim="800000"/>
              <a:headEnd type="none" w="sm" len="sm"/>
              <a:tailEnd type="none" w="sm" len="sm"/>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36872" name="Rectangle 15"/>
            <p:cNvSpPr>
              <a:spLocks noChangeArrowheads="1"/>
            </p:cNvSpPr>
            <p:nvPr/>
          </p:nvSpPr>
          <p:spPr bwMode="gray">
            <a:xfrm>
              <a:off x="4181" y="3456"/>
              <a:ext cx="413"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400" b="1">
                  <a:solidFill>
                    <a:schemeClr val="accent2"/>
                  </a:solidFill>
                </a:rPr>
                <a:t>5</a:t>
              </a:r>
              <a:endParaRPr lang="en-US" altLang="en-US" sz="2400" b="1">
                <a:solidFill>
                  <a:schemeClr val="folHlink"/>
                </a:solidFill>
              </a:endParaRPr>
            </a:p>
          </p:txBody>
        </p:sp>
        <p:sp>
          <p:nvSpPr>
            <p:cNvPr id="36873" name="Rectangle 16"/>
            <p:cNvSpPr>
              <a:spLocks noChangeArrowheads="1"/>
            </p:cNvSpPr>
            <p:nvPr/>
          </p:nvSpPr>
          <p:spPr bwMode="auto">
            <a:xfrm>
              <a:off x="4541" y="3542"/>
              <a:ext cx="1109"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dirty="0"/>
                <a:t>Technical Evaluation</a:t>
              </a:r>
            </a:p>
          </p:txBody>
        </p:sp>
      </p:grpSp>
      <p:sp>
        <p:nvSpPr>
          <p:cNvPr id="31748" name="Rectangle 17"/>
          <p:cNvSpPr>
            <a:spLocks noGrp="1" noChangeArrowheads="1"/>
          </p:cNvSpPr>
          <p:nvPr>
            <p:ph type="title"/>
          </p:nvPr>
        </p:nvSpPr>
        <p:spPr>
          <a:xfrm>
            <a:off x="76200" y="152400"/>
            <a:ext cx="4800600" cy="381000"/>
          </a:xfrm>
        </p:spPr>
        <p:txBody>
          <a:bodyPr/>
          <a:lstStyle/>
          <a:p>
            <a:pPr eaLnBrk="1" hangingPunct="1">
              <a:defRPr/>
            </a:pPr>
            <a:r>
              <a:rPr lang="en-US" dirty="0"/>
              <a:t>Technical Evaluation:  </a:t>
            </a:r>
            <a:r>
              <a:rPr lang="en-US" sz="1800" dirty="0"/>
              <a:t>Room 5</a:t>
            </a:r>
            <a:endParaRPr lang="en-US" dirty="0"/>
          </a:p>
        </p:txBody>
      </p:sp>
      <p:sp>
        <p:nvSpPr>
          <p:cNvPr id="36869" name="Rectangle 18"/>
          <p:cNvSpPr>
            <a:spLocks noGrp="1" noChangeArrowheads="1"/>
          </p:cNvSpPr>
          <p:nvPr>
            <p:ph type="body" idx="1"/>
          </p:nvPr>
        </p:nvSpPr>
        <p:spPr>
          <a:xfrm>
            <a:off x="304800" y="990600"/>
            <a:ext cx="5340350" cy="5181600"/>
          </a:xfrm>
        </p:spPr>
        <p:txBody>
          <a:bodyPr/>
          <a:lstStyle/>
          <a:p>
            <a:pPr marL="0" indent="0" eaLnBrk="1" hangingPunct="1">
              <a:buNone/>
            </a:pPr>
            <a:r>
              <a:rPr lang="en-US" altLang="en-US" b="1" dirty="0"/>
              <a:t>Objective:</a:t>
            </a:r>
          </a:p>
          <a:p>
            <a:pPr marL="404813" indent="-404813" eaLnBrk="1" hangingPunct="1"/>
            <a:r>
              <a:rPr lang="en-US" altLang="en-US" sz="1800" dirty="0"/>
              <a:t>Develop the comparison of how your current product compares to its most serious competitors</a:t>
            </a:r>
          </a:p>
          <a:p>
            <a:pPr marL="404813" indent="-404813" eaLnBrk="1" hangingPunct="1"/>
            <a:endParaRPr lang="en-US" altLang="en-US" sz="1800" dirty="0"/>
          </a:p>
          <a:p>
            <a:pPr marL="0" indent="0" eaLnBrk="1" hangingPunct="1">
              <a:buNone/>
            </a:pPr>
            <a:r>
              <a:rPr lang="en-US" altLang="en-US" b="1" dirty="0"/>
              <a:t>Method:</a:t>
            </a:r>
          </a:p>
          <a:p>
            <a:pPr marL="404813" indent="-404813" eaLnBrk="1" hangingPunct="1">
              <a:buFontTx/>
              <a:buChar char="•"/>
            </a:pPr>
            <a:r>
              <a:rPr lang="en-US" altLang="en-US" dirty="0"/>
              <a:t>Obtain competitor’s product data</a:t>
            </a:r>
            <a:br>
              <a:rPr lang="en-US" altLang="en-US" dirty="0"/>
            </a:br>
            <a:r>
              <a:rPr lang="en-US" altLang="en-US" dirty="0"/>
              <a:t>by benchmarking</a:t>
            </a:r>
          </a:p>
          <a:p>
            <a:pPr marL="404813" indent="-404813" eaLnBrk="1" hangingPunct="1">
              <a:buFontTx/>
              <a:buChar char="•"/>
            </a:pPr>
            <a:r>
              <a:rPr lang="en-US" altLang="en-US" dirty="0"/>
              <a:t>Follow up on the benchmarking information to get additional information for the key Performance Requirements you have selected if needed</a:t>
            </a:r>
          </a:p>
          <a:p>
            <a:pPr marL="404813" indent="-404813" eaLnBrk="1" hangingPunct="1">
              <a:buFontTx/>
              <a:buChar char="•"/>
            </a:pPr>
            <a:r>
              <a:rPr lang="en-US" altLang="en-US" dirty="0"/>
              <a:t>Strive to develop a competitive rating for every key Performance Requirement</a:t>
            </a:r>
          </a:p>
          <a:p>
            <a:pPr marL="404813" indent="-404813" eaLnBrk="1" hangingPunct="1">
              <a:buFontTx/>
              <a:buChar char="•"/>
            </a:pPr>
            <a:endParaRPr lang="en-US" altLang="en-US" sz="1800" dirty="0"/>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E36DC1-4296-279F-5022-B9BAA07DAB41}"/>
            </a:ext>
          </a:extLst>
        </p:cNvPr>
        <p:cNvGrpSpPr/>
        <p:nvPr/>
      </p:nvGrpSpPr>
      <p:grpSpPr>
        <a:xfrm>
          <a:off x="0" y="0"/>
          <a:ext cx="0" cy="0"/>
          <a:chOff x="0" y="0"/>
          <a:chExt cx="0" cy="0"/>
        </a:xfrm>
      </p:grpSpPr>
      <p:sp>
        <p:nvSpPr>
          <p:cNvPr id="32771" name="Rectangle 2">
            <a:extLst>
              <a:ext uri="{FF2B5EF4-FFF2-40B4-BE49-F238E27FC236}">
                <a16:creationId xmlns:a16="http://schemas.microsoft.com/office/drawing/2014/main" id="{820459DB-3987-8B2C-B636-41F7060903AB}"/>
              </a:ext>
            </a:extLst>
          </p:cNvPr>
          <p:cNvSpPr>
            <a:spLocks noGrp="1" noChangeArrowheads="1"/>
          </p:cNvSpPr>
          <p:nvPr>
            <p:ph type="title"/>
          </p:nvPr>
        </p:nvSpPr>
        <p:spPr/>
        <p:txBody>
          <a:bodyPr/>
          <a:lstStyle/>
          <a:p>
            <a:pPr eaLnBrk="1" hangingPunct="1">
              <a:defRPr/>
            </a:pPr>
            <a:r>
              <a:rPr lang="en-US"/>
              <a:t>Example: Technical Evaluation:  Room 5</a:t>
            </a:r>
          </a:p>
        </p:txBody>
      </p:sp>
      <p:pic>
        <p:nvPicPr>
          <p:cNvPr id="3" name="Picture 2" descr="The diagram is a table detailing the performance requirements and specifications for a device designed to securely attach and remove paper sheets without damage or hazards.&#10;&#10;AI-generated content may be incorrect.">
            <a:extLst>
              <a:ext uri="{FF2B5EF4-FFF2-40B4-BE49-F238E27FC236}">
                <a16:creationId xmlns:a16="http://schemas.microsoft.com/office/drawing/2014/main" id="{C652DD1B-47BE-221D-EA53-667DCFC0B57A}"/>
              </a:ext>
            </a:extLst>
          </p:cNvPr>
          <p:cNvPicPr>
            <a:picLocks noChangeAspect="1"/>
          </p:cNvPicPr>
          <p:nvPr/>
        </p:nvPicPr>
        <p:blipFill>
          <a:blip r:embed="rId3"/>
          <a:stretch>
            <a:fillRect/>
          </a:stretch>
        </p:blipFill>
        <p:spPr>
          <a:xfrm>
            <a:off x="381000" y="1066800"/>
            <a:ext cx="8484707" cy="3766278"/>
          </a:xfrm>
          <a:prstGeom prst="rect">
            <a:avLst/>
          </a:prstGeom>
        </p:spPr>
      </p:pic>
      <p:pic>
        <p:nvPicPr>
          <p:cNvPr id="5" name="Picture 4" descr="2&#10;&#10;AI-generated content may be incorrect.">
            <a:extLst>
              <a:ext uri="{FF2B5EF4-FFF2-40B4-BE49-F238E27FC236}">
                <a16:creationId xmlns:a16="http://schemas.microsoft.com/office/drawing/2014/main" id="{F5413600-6860-EB6D-3BDC-07A084C47656}"/>
              </a:ext>
            </a:extLst>
          </p:cNvPr>
          <p:cNvPicPr>
            <a:picLocks noChangeAspect="1"/>
          </p:cNvPicPr>
          <p:nvPr/>
        </p:nvPicPr>
        <p:blipFill>
          <a:blip r:embed="rId4"/>
          <a:stretch>
            <a:fillRect/>
          </a:stretch>
        </p:blipFill>
        <p:spPr>
          <a:xfrm>
            <a:off x="381000" y="5029200"/>
            <a:ext cx="8886725" cy="1417645"/>
          </a:xfrm>
          <a:prstGeom prst="rect">
            <a:avLst/>
          </a:prstGeom>
        </p:spPr>
      </p:pic>
      <p:sp>
        <p:nvSpPr>
          <p:cNvPr id="37892" name="AutoShape 5">
            <a:extLst>
              <a:ext uri="{FF2B5EF4-FFF2-40B4-BE49-F238E27FC236}">
                <a16:creationId xmlns:a16="http://schemas.microsoft.com/office/drawing/2014/main" id="{B5CE03AA-1CFA-8776-858A-4E0B84FD07BA}"/>
              </a:ext>
            </a:extLst>
          </p:cNvPr>
          <p:cNvSpPr>
            <a:spLocks noChangeArrowheads="1"/>
          </p:cNvSpPr>
          <p:nvPr/>
        </p:nvSpPr>
        <p:spPr bwMode="auto">
          <a:xfrm>
            <a:off x="2779712" y="4493941"/>
            <a:ext cx="1574800" cy="619125"/>
          </a:xfrm>
          <a:prstGeom prst="upDownArrow">
            <a:avLst>
              <a:gd name="adj1" fmla="val 50000"/>
              <a:gd name="adj2" fmla="val 20000"/>
            </a:avLst>
          </a:prstGeom>
          <a:solidFill>
            <a:schemeClr val="hlink"/>
          </a:solidFill>
          <a:ln w="25400">
            <a:solidFill>
              <a:schemeClr val="tx1"/>
            </a:solidFill>
            <a:miter lim="800000"/>
            <a:headEnd/>
            <a:tailEnd/>
          </a:ln>
        </p:spPr>
        <p:txBody>
          <a:bodyPr vert="eaVert"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4" name="Rectangle: Rounded Corners 3">
            <a:extLst>
              <a:ext uri="{FF2B5EF4-FFF2-40B4-BE49-F238E27FC236}">
                <a16:creationId xmlns:a16="http://schemas.microsoft.com/office/drawing/2014/main" id="{ABC85E15-DE29-C287-6E29-490012422E37}"/>
              </a:ext>
            </a:extLst>
          </p:cNvPr>
          <p:cNvSpPr/>
          <p:nvPr/>
        </p:nvSpPr>
        <p:spPr bwMode="auto">
          <a:xfrm>
            <a:off x="3733800" y="5029200"/>
            <a:ext cx="5257800" cy="1417645"/>
          </a:xfrm>
          <a:prstGeom prst="roundRect">
            <a:avLst>
              <a:gd name="adj" fmla="val 6378"/>
            </a:avLst>
          </a:prstGeom>
          <a:noFill/>
          <a:ln w="57150" cap="flat" cmpd="sng" algn="ctr">
            <a:solidFill>
              <a:srgbClr val="C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727069746"/>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p:txBody>
          <a:bodyPr/>
          <a:lstStyle/>
          <a:p>
            <a:pPr eaLnBrk="1" hangingPunct="1">
              <a:defRPr/>
            </a:pPr>
            <a:r>
              <a:rPr lang="en-US"/>
              <a:t>Technical Evaluation:  </a:t>
            </a:r>
            <a:r>
              <a:rPr lang="en-US" sz="1800"/>
              <a:t>Room 5</a:t>
            </a:r>
            <a:endParaRPr lang="en-US"/>
          </a:p>
        </p:txBody>
      </p:sp>
      <p:sp>
        <p:nvSpPr>
          <p:cNvPr id="38916" name="Rectangle 3"/>
          <p:cNvSpPr>
            <a:spLocks noGrp="1" noChangeArrowheads="1"/>
          </p:cNvSpPr>
          <p:nvPr>
            <p:ph type="body" idx="1"/>
          </p:nvPr>
        </p:nvSpPr>
        <p:spPr/>
        <p:txBody>
          <a:bodyPr/>
          <a:lstStyle/>
          <a:p>
            <a:pPr marL="0" indent="0" eaLnBrk="1" hangingPunct="1">
              <a:buNone/>
            </a:pPr>
            <a:r>
              <a:rPr lang="en-US" altLang="en-US" sz="2400" dirty="0"/>
              <a:t>Tips:</a:t>
            </a:r>
          </a:p>
          <a:p>
            <a:pPr eaLnBrk="1" hangingPunct="1"/>
            <a:r>
              <a:rPr lang="en-US" altLang="en-US" sz="2400" dirty="0"/>
              <a:t>If possible, anticipate Performance Requirements before beginning benchmarking </a:t>
            </a:r>
          </a:p>
          <a:p>
            <a:pPr eaLnBrk="1" hangingPunct="1"/>
            <a:r>
              <a:rPr lang="en-US" altLang="en-US" sz="2400" dirty="0"/>
              <a:t>Good choices for competitors are market share leaders, competitors recognized in the industry, or product/ service providers with innovative technology</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QFD IN PRODUCT AND PROCESS DESIGN</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73777529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9" name="Group 2"/>
          <p:cNvGrpSpPr>
            <a:grpSpLocks/>
          </p:cNvGrpSpPr>
          <p:nvPr/>
        </p:nvGrpSpPr>
        <p:grpSpPr bwMode="auto">
          <a:xfrm>
            <a:off x="5670550" y="2044700"/>
            <a:ext cx="3168650" cy="3886200"/>
            <a:chOff x="3929" y="1288"/>
            <a:chExt cx="2196" cy="2448"/>
          </a:xfrm>
        </p:grpSpPr>
        <p:grpSp>
          <p:nvGrpSpPr>
            <p:cNvPr id="39942" name="Group 3"/>
            <p:cNvGrpSpPr>
              <a:grpSpLocks/>
            </p:cNvGrpSpPr>
            <p:nvPr/>
          </p:nvGrpSpPr>
          <p:grpSpPr bwMode="auto">
            <a:xfrm>
              <a:off x="3929" y="1288"/>
              <a:ext cx="2196" cy="2448"/>
              <a:chOff x="336" y="576"/>
              <a:chExt cx="2544" cy="3120"/>
            </a:xfrm>
          </p:grpSpPr>
          <p:sp>
            <p:nvSpPr>
              <p:cNvPr id="39947" name="Freeform 4"/>
              <p:cNvSpPr>
                <a:spLocks/>
              </p:cNvSpPr>
              <p:nvPr/>
            </p:nvSpPr>
            <p:spPr bwMode="auto">
              <a:xfrm>
                <a:off x="384" y="624"/>
                <a:ext cx="2496" cy="3072"/>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gradFill rotWithShape="0">
                <a:gsLst>
                  <a:gs pos="0">
                    <a:srgbClr val="DDDDDD"/>
                  </a:gs>
                  <a:gs pos="100000">
                    <a:srgbClr val="666666"/>
                  </a:gs>
                </a:gsLst>
                <a:lin ang="5400000" scaled="1"/>
              </a:gradFill>
              <a:ln>
                <a:noFill/>
              </a:ln>
              <a:extLst>
                <a:ext uri="{91240B29-F687-4F45-9708-019B960494DF}">
                  <a14:hiddenLine xmlns:a14="http://schemas.microsoft.com/office/drawing/2010/main" w="38100">
                    <a:solidFill>
                      <a:srgbClr val="000000"/>
                    </a:solidFill>
                    <a:round/>
                    <a:headEnd type="none" w="sm" len="sm"/>
                    <a:tailEnd type="none" w="sm" len="sm"/>
                  </a14:hiddenLine>
                </a:ext>
              </a:extLst>
            </p:spPr>
            <p:txBody>
              <a:bodyPr wrap="none" anchor="ctr"/>
              <a:lstStyle/>
              <a:p>
                <a:endParaRPr lang="en-US"/>
              </a:p>
            </p:txBody>
          </p:sp>
          <p:sp>
            <p:nvSpPr>
              <p:cNvPr id="39948" name="Freeform 5"/>
              <p:cNvSpPr>
                <a:spLocks/>
              </p:cNvSpPr>
              <p:nvPr/>
            </p:nvSpPr>
            <p:spPr bwMode="auto">
              <a:xfrm>
                <a:off x="336" y="576"/>
                <a:ext cx="2496" cy="3072"/>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solidFill>
                <a:schemeClr val="bg1"/>
              </a:solidFill>
              <a:ln w="38100">
                <a:solidFill>
                  <a:schemeClr val="tx1"/>
                </a:solidFill>
                <a:round/>
                <a:headEnd type="none" w="sm" len="sm"/>
                <a:tailEnd type="none" w="sm" len="sm"/>
              </a:ln>
            </p:spPr>
            <p:txBody>
              <a:bodyPr wrap="none" anchor="ctr"/>
              <a:lstStyle/>
              <a:p>
                <a:endParaRPr lang="en-US"/>
              </a:p>
            </p:txBody>
          </p:sp>
          <p:sp>
            <p:nvSpPr>
              <p:cNvPr id="39949" name="Line 6"/>
              <p:cNvSpPr>
                <a:spLocks noChangeShapeType="1"/>
              </p:cNvSpPr>
              <p:nvPr/>
            </p:nvSpPr>
            <p:spPr bwMode="auto">
              <a:xfrm flipH="1">
                <a:off x="336" y="2976"/>
                <a:ext cx="1776"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39950" name="Line 7"/>
              <p:cNvSpPr>
                <a:spLocks noChangeShapeType="1"/>
              </p:cNvSpPr>
              <p:nvPr/>
            </p:nvSpPr>
            <p:spPr bwMode="auto">
              <a:xfrm>
                <a:off x="1008" y="1344"/>
                <a:ext cx="0" cy="2304"/>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39951" name="Line 8"/>
              <p:cNvSpPr>
                <a:spLocks noChangeShapeType="1"/>
              </p:cNvSpPr>
              <p:nvPr/>
            </p:nvSpPr>
            <p:spPr bwMode="auto">
              <a:xfrm>
                <a:off x="336" y="3312"/>
                <a:ext cx="1776"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39952" name="Line 9"/>
              <p:cNvSpPr>
                <a:spLocks noChangeShapeType="1"/>
              </p:cNvSpPr>
              <p:nvPr/>
            </p:nvSpPr>
            <p:spPr bwMode="auto">
              <a:xfrm>
                <a:off x="1008" y="3072"/>
                <a:ext cx="1104"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39953" name="Line 10"/>
              <p:cNvSpPr>
                <a:spLocks noChangeShapeType="1"/>
              </p:cNvSpPr>
              <p:nvPr/>
            </p:nvSpPr>
            <p:spPr bwMode="auto">
              <a:xfrm>
                <a:off x="2160" y="1296"/>
                <a:ext cx="0" cy="168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39954" name="Line 11"/>
              <p:cNvSpPr>
                <a:spLocks noChangeShapeType="1"/>
              </p:cNvSpPr>
              <p:nvPr/>
            </p:nvSpPr>
            <p:spPr bwMode="auto">
              <a:xfrm flipH="1">
                <a:off x="336" y="1824"/>
                <a:ext cx="2499" cy="0"/>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39955" name="Line 12"/>
              <p:cNvSpPr>
                <a:spLocks noChangeShapeType="1"/>
              </p:cNvSpPr>
              <p:nvPr/>
            </p:nvSpPr>
            <p:spPr bwMode="auto">
              <a:xfrm>
                <a:off x="2256" y="1824"/>
                <a:ext cx="0" cy="1152"/>
              </a:xfrm>
              <a:prstGeom prst="line">
                <a:avLst/>
              </a:prstGeom>
              <a:noFill/>
              <a:ln w="381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39956" name="Rectangle 13"/>
              <p:cNvSpPr>
                <a:spLocks noChangeArrowheads="1"/>
              </p:cNvSpPr>
              <p:nvPr/>
            </p:nvSpPr>
            <p:spPr bwMode="auto">
              <a:xfrm>
                <a:off x="672" y="1344"/>
                <a:ext cx="1488" cy="144"/>
              </a:xfrm>
              <a:prstGeom prst="rect">
                <a:avLst/>
              </a:prstGeom>
              <a:solidFill>
                <a:schemeClr val="bg1"/>
              </a:solidFill>
              <a:ln w="38100">
                <a:solidFill>
                  <a:schemeClr val="tx1"/>
                </a:solidFill>
                <a:miter lim="800000"/>
                <a:headEnd type="none" w="sm" len="sm"/>
                <a:tailEnd type="none" w="sm" len="sm"/>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grpSp>
        <p:sp>
          <p:nvSpPr>
            <p:cNvPr id="39943" name="Rectangle 14"/>
            <p:cNvSpPr>
              <a:spLocks noChangeArrowheads="1"/>
            </p:cNvSpPr>
            <p:nvPr/>
          </p:nvSpPr>
          <p:spPr bwMode="auto">
            <a:xfrm>
              <a:off x="3929" y="3180"/>
              <a:ext cx="1531" cy="242"/>
            </a:xfrm>
            <a:prstGeom prst="rect">
              <a:avLst/>
            </a:prstGeom>
            <a:solidFill>
              <a:srgbClr val="D09800">
                <a:alpha val="50195"/>
              </a:srgbClr>
            </a:solidFill>
            <a:ln w="38100">
              <a:solidFill>
                <a:schemeClr val="tx1"/>
              </a:solidFill>
              <a:miter lim="800000"/>
              <a:headEnd type="none" w="sm" len="sm"/>
              <a:tailEnd type="none" w="sm" len="sm"/>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39944" name="Rectangle 15"/>
            <p:cNvSpPr>
              <a:spLocks noChangeArrowheads="1"/>
            </p:cNvSpPr>
            <p:nvPr/>
          </p:nvSpPr>
          <p:spPr bwMode="auto">
            <a:xfrm>
              <a:off x="4563" y="3168"/>
              <a:ext cx="686"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800"/>
                <a:t>How Important</a:t>
              </a:r>
            </a:p>
          </p:txBody>
        </p:sp>
        <p:sp>
          <p:nvSpPr>
            <p:cNvPr id="39945" name="Rectangle 16"/>
            <p:cNvSpPr>
              <a:spLocks noChangeArrowheads="1"/>
            </p:cNvSpPr>
            <p:nvPr/>
          </p:nvSpPr>
          <p:spPr bwMode="gray">
            <a:xfrm>
              <a:off x="4035" y="3160"/>
              <a:ext cx="41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400" b="1">
                  <a:solidFill>
                    <a:schemeClr val="accent2"/>
                  </a:solidFill>
                </a:rPr>
                <a:t>6</a:t>
              </a:r>
              <a:endParaRPr lang="en-US" altLang="en-US" sz="2400" b="1">
                <a:solidFill>
                  <a:schemeClr val="folHlink"/>
                </a:solidFill>
              </a:endParaRPr>
            </a:p>
          </p:txBody>
        </p:sp>
        <p:sp>
          <p:nvSpPr>
            <p:cNvPr id="39946" name="Rectangle 17"/>
            <p:cNvSpPr>
              <a:spLocks noChangeArrowheads="1"/>
            </p:cNvSpPr>
            <p:nvPr/>
          </p:nvSpPr>
          <p:spPr bwMode="auto">
            <a:xfrm>
              <a:off x="4563" y="3294"/>
              <a:ext cx="686"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1000"/>
                <a:t>Targets</a:t>
              </a:r>
            </a:p>
          </p:txBody>
        </p:sp>
      </p:grpSp>
      <p:sp>
        <p:nvSpPr>
          <p:cNvPr id="34820" name="Rectangle 18"/>
          <p:cNvSpPr>
            <a:spLocks noGrp="1" noChangeArrowheads="1"/>
          </p:cNvSpPr>
          <p:nvPr>
            <p:ph type="title"/>
          </p:nvPr>
        </p:nvSpPr>
        <p:spPr>
          <a:xfrm>
            <a:off x="149503" y="188628"/>
            <a:ext cx="6892925" cy="381000"/>
          </a:xfrm>
        </p:spPr>
        <p:txBody>
          <a:bodyPr/>
          <a:lstStyle/>
          <a:p>
            <a:pPr eaLnBrk="1" hangingPunct="1">
              <a:defRPr/>
            </a:pPr>
            <a:r>
              <a:rPr lang="en-US" dirty="0"/>
              <a:t>CTQ Elements - Targets &amp; Specifications:  </a:t>
            </a:r>
            <a:r>
              <a:rPr lang="en-US" sz="1800" dirty="0"/>
              <a:t>Room 6</a:t>
            </a:r>
            <a:endParaRPr lang="en-US" dirty="0"/>
          </a:p>
        </p:txBody>
      </p:sp>
      <p:sp>
        <p:nvSpPr>
          <p:cNvPr id="39941" name="Rectangle 19"/>
          <p:cNvSpPr>
            <a:spLocks noGrp="1" noChangeArrowheads="1"/>
          </p:cNvSpPr>
          <p:nvPr>
            <p:ph type="body" idx="1"/>
          </p:nvPr>
        </p:nvSpPr>
        <p:spPr>
          <a:xfrm>
            <a:off x="304800" y="990600"/>
            <a:ext cx="5191125" cy="5181600"/>
          </a:xfrm>
        </p:spPr>
        <p:txBody>
          <a:bodyPr/>
          <a:lstStyle/>
          <a:p>
            <a:pPr marL="0" indent="0" eaLnBrk="1" hangingPunct="1">
              <a:lnSpc>
                <a:spcPct val="90000"/>
              </a:lnSpc>
              <a:buNone/>
            </a:pPr>
            <a:r>
              <a:rPr lang="en-US" altLang="en-US" b="1" dirty="0"/>
              <a:t>Objective:</a:t>
            </a:r>
          </a:p>
          <a:p>
            <a:pPr eaLnBrk="1" hangingPunct="1">
              <a:lnSpc>
                <a:spcPct val="90000"/>
              </a:lnSpc>
              <a:buFontTx/>
              <a:buChar char="•"/>
            </a:pPr>
            <a:r>
              <a:rPr lang="en-US" altLang="en-US" sz="1800" dirty="0"/>
              <a:t>Develop preliminary targets and specifications for the measures that will deliver Customer satisfaction</a:t>
            </a:r>
          </a:p>
          <a:p>
            <a:pPr marL="0" indent="0" eaLnBrk="1" hangingPunct="1">
              <a:lnSpc>
                <a:spcPct val="90000"/>
              </a:lnSpc>
              <a:buNone/>
            </a:pPr>
            <a:endParaRPr lang="en-US" altLang="en-US" dirty="0"/>
          </a:p>
          <a:p>
            <a:pPr marL="0" indent="0" eaLnBrk="1" hangingPunct="1">
              <a:lnSpc>
                <a:spcPct val="90000"/>
              </a:lnSpc>
              <a:buNone/>
            </a:pPr>
            <a:r>
              <a:rPr lang="en-US" altLang="en-US" b="1" dirty="0"/>
              <a:t>Methods:</a:t>
            </a:r>
          </a:p>
          <a:p>
            <a:pPr eaLnBrk="1" hangingPunct="1">
              <a:lnSpc>
                <a:spcPct val="90000"/>
              </a:lnSpc>
              <a:buFontTx/>
              <a:buChar char="•"/>
            </a:pPr>
            <a:r>
              <a:rPr lang="en-US" altLang="en-US" dirty="0"/>
              <a:t>Identify the level of performance which</a:t>
            </a:r>
            <a:br>
              <a:rPr lang="en-US" altLang="en-US" dirty="0"/>
            </a:br>
            <a:r>
              <a:rPr lang="en-US" altLang="en-US" dirty="0"/>
              <a:t>the team believes is required to meet</a:t>
            </a:r>
            <a:br>
              <a:rPr lang="en-US" altLang="en-US" dirty="0"/>
            </a:br>
            <a:r>
              <a:rPr lang="en-US" altLang="en-US" dirty="0"/>
              <a:t>Customer requirements</a:t>
            </a:r>
          </a:p>
          <a:p>
            <a:pPr eaLnBrk="1" hangingPunct="1">
              <a:lnSpc>
                <a:spcPct val="90000"/>
              </a:lnSpc>
              <a:buFontTx/>
              <a:buChar char="•"/>
            </a:pPr>
            <a:r>
              <a:rPr lang="en-US" altLang="en-US" dirty="0"/>
              <a:t>Evaluate targets by asking:</a:t>
            </a:r>
          </a:p>
          <a:p>
            <a:pPr lvl="1" eaLnBrk="1" hangingPunct="1">
              <a:lnSpc>
                <a:spcPct val="90000"/>
              </a:lnSpc>
            </a:pPr>
            <a:r>
              <a:rPr lang="en-US" altLang="en-US" sz="1600" dirty="0"/>
              <a:t>Will this satisfy the Customer?</a:t>
            </a:r>
          </a:p>
          <a:p>
            <a:pPr lvl="1" eaLnBrk="1" hangingPunct="1">
              <a:lnSpc>
                <a:spcPct val="90000"/>
              </a:lnSpc>
            </a:pPr>
            <a:r>
              <a:rPr lang="en-US" altLang="en-US" sz="1600" dirty="0"/>
              <a:t>Will it make the company more competitive?</a:t>
            </a:r>
          </a:p>
          <a:p>
            <a:pPr eaLnBrk="1" hangingPunct="1">
              <a:lnSpc>
                <a:spcPct val="90000"/>
              </a:lnSpc>
              <a:buFontTx/>
              <a:buChar char="•"/>
            </a:pPr>
            <a:r>
              <a:rPr lang="en-US" altLang="en-US" dirty="0"/>
              <a:t>Specify allowable variation</a:t>
            </a:r>
          </a:p>
          <a:p>
            <a:pPr lvl="1" eaLnBrk="1" hangingPunct="1">
              <a:lnSpc>
                <a:spcPct val="90000"/>
              </a:lnSpc>
            </a:pPr>
            <a:r>
              <a:rPr lang="en-US" altLang="en-US" sz="1600" dirty="0"/>
              <a:t>Where does a loss of function occur?</a:t>
            </a:r>
          </a:p>
          <a:p>
            <a:pPr lvl="1" eaLnBrk="1" hangingPunct="1">
              <a:lnSpc>
                <a:spcPct val="90000"/>
              </a:lnSpc>
            </a:pPr>
            <a:r>
              <a:rPr lang="en-US" altLang="en-US" sz="1600" dirty="0"/>
              <a:t>At what point will the Customer not tolerate performance?</a:t>
            </a:r>
          </a:p>
          <a:p>
            <a:pPr eaLnBrk="1" hangingPunct="1">
              <a:lnSpc>
                <a:spcPct val="90000"/>
              </a:lnSpc>
              <a:buFontTx/>
              <a:buChar char="•"/>
            </a:pPr>
            <a:r>
              <a:rPr lang="en-US" altLang="en-US" dirty="0"/>
              <a:t>Specify “allowable” defect rates (Sigma targets)</a:t>
            </a: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Text Box 2"/>
          <p:cNvSpPr txBox="1">
            <a:spLocks noChangeArrowheads="1"/>
          </p:cNvSpPr>
          <p:nvPr/>
        </p:nvSpPr>
        <p:spPr bwMode="gray">
          <a:xfrm>
            <a:off x="1465262" y="3760111"/>
            <a:ext cx="1600200" cy="64135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800">
                <a:solidFill>
                  <a:schemeClr val="bg1"/>
                </a:solidFill>
                <a:latin typeface="Arial" panose="020B0604020202020204" pitchFamily="34" charset="0"/>
              </a:rPr>
              <a:t>Competition’s Performance</a:t>
            </a:r>
          </a:p>
        </p:txBody>
      </p:sp>
      <p:sp>
        <p:nvSpPr>
          <p:cNvPr id="40964" name="Text Box 3"/>
          <p:cNvSpPr txBox="1">
            <a:spLocks noChangeArrowheads="1"/>
          </p:cNvSpPr>
          <p:nvPr/>
        </p:nvSpPr>
        <p:spPr bwMode="gray">
          <a:xfrm>
            <a:off x="7097712" y="3779161"/>
            <a:ext cx="1619250" cy="64135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800" dirty="0">
                <a:solidFill>
                  <a:schemeClr val="bg1"/>
                </a:solidFill>
                <a:latin typeface="Arial" panose="020B0604020202020204" pitchFamily="34" charset="0"/>
              </a:rPr>
              <a:t>Target/ Specification</a:t>
            </a:r>
          </a:p>
        </p:txBody>
      </p:sp>
      <p:sp>
        <p:nvSpPr>
          <p:cNvPr id="40965" name="Text Box 4"/>
          <p:cNvSpPr txBox="1">
            <a:spLocks noChangeArrowheads="1"/>
          </p:cNvSpPr>
          <p:nvPr/>
        </p:nvSpPr>
        <p:spPr bwMode="gray">
          <a:xfrm>
            <a:off x="1390650" y="2183724"/>
            <a:ext cx="1784350" cy="366712"/>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800">
                <a:solidFill>
                  <a:schemeClr val="bg1"/>
                </a:solidFill>
                <a:latin typeface="Arial" panose="020B0604020202020204" pitchFamily="34" charset="0"/>
              </a:rPr>
              <a:t>Customer Need</a:t>
            </a:r>
          </a:p>
        </p:txBody>
      </p:sp>
      <p:sp>
        <p:nvSpPr>
          <p:cNvPr id="40966" name="Text Box 5"/>
          <p:cNvSpPr txBox="1">
            <a:spLocks noChangeArrowheads="1"/>
          </p:cNvSpPr>
          <p:nvPr/>
        </p:nvSpPr>
        <p:spPr bwMode="gray">
          <a:xfrm>
            <a:off x="1439862" y="1886861"/>
            <a:ext cx="9080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800">
                <a:latin typeface="Arial" panose="020B0604020202020204" pitchFamily="34" charset="0"/>
              </a:rPr>
              <a:t>Drivers</a:t>
            </a:r>
            <a:endParaRPr lang="en-US" altLang="en-US" sz="1800">
              <a:solidFill>
                <a:schemeClr val="hlink"/>
              </a:solidFill>
              <a:latin typeface="Arial" panose="020B0604020202020204" pitchFamily="34" charset="0"/>
            </a:endParaRPr>
          </a:p>
        </p:txBody>
      </p:sp>
      <p:sp>
        <p:nvSpPr>
          <p:cNvPr id="40967" name="Text Box 6"/>
          <p:cNvSpPr txBox="1">
            <a:spLocks noChangeArrowheads="1"/>
          </p:cNvSpPr>
          <p:nvPr/>
        </p:nvSpPr>
        <p:spPr bwMode="gray">
          <a:xfrm>
            <a:off x="1435100" y="6015949"/>
            <a:ext cx="1720850" cy="366712"/>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800">
                <a:solidFill>
                  <a:schemeClr val="bg1"/>
                </a:solidFill>
                <a:latin typeface="Arial" panose="020B0604020202020204" pitchFamily="34" charset="0"/>
              </a:rPr>
              <a:t>Own Capability</a:t>
            </a:r>
          </a:p>
        </p:txBody>
      </p:sp>
      <p:sp>
        <p:nvSpPr>
          <p:cNvPr id="40968" name="Text Box 7"/>
          <p:cNvSpPr txBox="1">
            <a:spLocks noChangeArrowheads="1"/>
          </p:cNvSpPr>
          <p:nvPr/>
        </p:nvSpPr>
        <p:spPr bwMode="gray">
          <a:xfrm>
            <a:off x="1412875" y="5711149"/>
            <a:ext cx="159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800">
                <a:latin typeface="Arial" panose="020B0604020202020204" pitchFamily="34" charset="0"/>
              </a:rPr>
              <a:t>Consideration</a:t>
            </a:r>
            <a:endParaRPr lang="en-US" altLang="en-US" sz="1800">
              <a:solidFill>
                <a:schemeClr val="hlink"/>
              </a:solidFill>
              <a:latin typeface="Arial" panose="020B0604020202020204" pitchFamily="34" charset="0"/>
            </a:endParaRPr>
          </a:p>
        </p:txBody>
      </p:sp>
      <p:sp>
        <p:nvSpPr>
          <p:cNvPr id="40969" name="AutoShape 8"/>
          <p:cNvSpPr>
            <a:spLocks noChangeArrowheads="1"/>
          </p:cNvSpPr>
          <p:nvPr/>
        </p:nvSpPr>
        <p:spPr bwMode="auto">
          <a:xfrm>
            <a:off x="6303962" y="3334661"/>
            <a:ext cx="762000" cy="1524000"/>
          </a:xfrm>
          <a:prstGeom prst="rightArrow">
            <a:avLst>
              <a:gd name="adj1" fmla="val 50000"/>
              <a:gd name="adj2" fmla="val 25000"/>
            </a:avLst>
          </a:prstGeom>
          <a:solidFill>
            <a:schemeClr val="folHlink"/>
          </a:solidFill>
          <a:ln w="12700">
            <a:solidFill>
              <a:schemeClr val="tx1"/>
            </a:solidFill>
            <a:miter lim="800000"/>
            <a:headEnd/>
            <a:tailEnd/>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endParaRPr lang="en-US" altLang="en-US"/>
          </a:p>
        </p:txBody>
      </p:sp>
      <p:grpSp>
        <p:nvGrpSpPr>
          <p:cNvPr id="40970" name="Group 9"/>
          <p:cNvGrpSpPr>
            <a:grpSpLocks/>
          </p:cNvGrpSpPr>
          <p:nvPr/>
        </p:nvGrpSpPr>
        <p:grpSpPr bwMode="auto">
          <a:xfrm>
            <a:off x="3515529" y="1123950"/>
            <a:ext cx="2598738" cy="5292725"/>
            <a:chOff x="2184" y="602"/>
            <a:chExt cx="1560" cy="3334"/>
          </a:xfrm>
        </p:grpSpPr>
        <p:grpSp>
          <p:nvGrpSpPr>
            <p:cNvPr id="40972" name="Group 10"/>
            <p:cNvGrpSpPr>
              <a:grpSpLocks/>
            </p:cNvGrpSpPr>
            <p:nvPr/>
          </p:nvGrpSpPr>
          <p:grpSpPr bwMode="auto">
            <a:xfrm>
              <a:off x="2184" y="602"/>
              <a:ext cx="1560" cy="3334"/>
              <a:chOff x="2184" y="602"/>
              <a:chExt cx="1560" cy="3334"/>
            </a:xfrm>
          </p:grpSpPr>
          <p:grpSp>
            <p:nvGrpSpPr>
              <p:cNvPr id="40989" name="Group 11"/>
              <p:cNvGrpSpPr>
                <a:grpSpLocks/>
              </p:cNvGrpSpPr>
              <p:nvPr/>
            </p:nvGrpSpPr>
            <p:grpSpPr bwMode="auto">
              <a:xfrm>
                <a:off x="2586" y="602"/>
                <a:ext cx="876" cy="454"/>
                <a:chOff x="2586" y="602"/>
                <a:chExt cx="876" cy="454"/>
              </a:xfrm>
            </p:grpSpPr>
            <p:sp>
              <p:nvSpPr>
                <p:cNvPr id="40994" name="AutoShape 12"/>
                <p:cNvSpPr>
                  <a:spLocks noChangeArrowheads="1"/>
                </p:cNvSpPr>
                <p:nvPr/>
              </p:nvSpPr>
              <p:spPr bwMode="gray">
                <a:xfrm>
                  <a:off x="2880" y="864"/>
                  <a:ext cx="288" cy="192"/>
                </a:xfrm>
                <a:prstGeom prst="downArrow">
                  <a:avLst>
                    <a:gd name="adj1" fmla="val 50000"/>
                    <a:gd name="adj2" fmla="val 25000"/>
                  </a:avLst>
                </a:prstGeom>
                <a:solidFill>
                  <a:schemeClr val="folHlink"/>
                </a:solidFill>
                <a:ln w="12700">
                  <a:solidFill>
                    <a:schemeClr val="tx1"/>
                  </a:solidFill>
                  <a:miter lim="800000"/>
                  <a:headEnd/>
                  <a:tailEnd/>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endParaRPr lang="en-US" altLang="en-US"/>
                </a:p>
              </p:txBody>
            </p:sp>
            <p:sp>
              <p:nvSpPr>
                <p:cNvPr id="40995" name="Text Box 13"/>
                <p:cNvSpPr txBox="1">
                  <a:spLocks noChangeArrowheads="1"/>
                </p:cNvSpPr>
                <p:nvPr/>
              </p:nvSpPr>
              <p:spPr bwMode="gray">
                <a:xfrm>
                  <a:off x="2586" y="602"/>
                  <a:ext cx="876" cy="231"/>
                </a:xfrm>
                <a:prstGeom prst="rect">
                  <a:avLst/>
                </a:prstGeom>
                <a:solidFill>
                  <a:schemeClr val="accent6">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800" dirty="0">
                      <a:solidFill>
                        <a:schemeClr val="bg1"/>
                      </a:solidFill>
                      <a:latin typeface="Arial" panose="020B0604020202020204" pitchFamily="34" charset="0"/>
                    </a:rPr>
                    <a:t>PR</a:t>
                  </a:r>
                </a:p>
              </p:txBody>
            </p:sp>
          </p:grpSp>
          <p:sp>
            <p:nvSpPr>
              <p:cNvPr id="40990" name="Rectangle 14"/>
              <p:cNvSpPr>
                <a:spLocks noChangeArrowheads="1"/>
              </p:cNvSpPr>
              <p:nvPr/>
            </p:nvSpPr>
            <p:spPr bwMode="gray">
              <a:xfrm>
                <a:off x="2208" y="1056"/>
                <a:ext cx="1536" cy="2880"/>
              </a:xfrm>
              <a:prstGeom prst="rect">
                <a:avLst/>
              </a:prstGeom>
              <a:solidFill>
                <a:schemeClr val="bg1"/>
              </a:solidFill>
              <a:ln w="12700">
                <a:solidFill>
                  <a:schemeClr val="tx1"/>
                </a:solidFill>
                <a:miter lim="800000"/>
                <a:headEnd/>
                <a:tailEnd/>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endParaRPr lang="en-US" altLang="en-US"/>
              </a:p>
            </p:txBody>
          </p:sp>
          <p:sp>
            <p:nvSpPr>
              <p:cNvPr id="40992" name="Text Box 16"/>
              <p:cNvSpPr txBox="1">
                <a:spLocks noChangeArrowheads="1"/>
              </p:cNvSpPr>
              <p:nvPr/>
            </p:nvSpPr>
            <p:spPr bwMode="gray">
              <a:xfrm>
                <a:off x="2184" y="2006"/>
                <a:ext cx="1536"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200" b="1" dirty="0">
                    <a:latin typeface="Arial" panose="020B0604020202020204" pitchFamily="34" charset="0"/>
                  </a:rPr>
                  <a:t>   Competition</a:t>
                </a:r>
              </a:p>
              <a:p>
                <a:pPr algn="ctr" eaLnBrk="1" hangingPunct="1"/>
                <a:endParaRPr lang="en-US" altLang="en-US" sz="1200" b="1" dirty="0">
                  <a:latin typeface="Arial" panose="020B0604020202020204" pitchFamily="34" charset="0"/>
                </a:endParaRPr>
              </a:p>
              <a:p>
                <a:pPr algn="ctr" eaLnBrk="1" hangingPunct="1"/>
                <a:endParaRPr lang="en-US" altLang="en-US" sz="1200" b="1" dirty="0">
                  <a:latin typeface="Arial" panose="020B0604020202020204" pitchFamily="34" charset="0"/>
                </a:endParaRPr>
              </a:p>
              <a:p>
                <a:pPr algn="ctr" eaLnBrk="1" hangingPunct="1"/>
                <a:endParaRPr lang="en-US" altLang="en-US" sz="1200" b="1" dirty="0">
                  <a:latin typeface="Arial" panose="020B0604020202020204" pitchFamily="34" charset="0"/>
                </a:endParaRPr>
              </a:p>
              <a:p>
                <a:pPr algn="ctr" eaLnBrk="1" hangingPunct="1"/>
                <a:endParaRPr lang="en-US" altLang="en-US" sz="1200" b="1" dirty="0">
                  <a:latin typeface="Arial" panose="020B0604020202020204" pitchFamily="34" charset="0"/>
                </a:endParaRPr>
              </a:p>
              <a:p>
                <a:pPr algn="ctr" eaLnBrk="1" hangingPunct="1"/>
                <a:r>
                  <a:rPr lang="en-US" altLang="en-US" sz="1200" dirty="0">
                    <a:latin typeface="Arial" panose="020B0604020202020204" pitchFamily="34" charset="0"/>
                  </a:rPr>
                  <a:t>		</a:t>
                </a:r>
                <a:r>
                  <a:rPr lang="en-US" altLang="en-US" sz="1200" b="1" dirty="0">
                    <a:latin typeface="Arial" panose="020B0604020202020204" pitchFamily="34" charset="0"/>
                  </a:rPr>
                  <a:t>CTQ</a:t>
                </a:r>
              </a:p>
            </p:txBody>
          </p:sp>
        </p:grpSp>
        <p:grpSp>
          <p:nvGrpSpPr>
            <p:cNvPr id="40973" name="Group 18"/>
            <p:cNvGrpSpPr>
              <a:grpSpLocks/>
            </p:cNvGrpSpPr>
            <p:nvPr/>
          </p:nvGrpSpPr>
          <p:grpSpPr bwMode="auto">
            <a:xfrm>
              <a:off x="2640" y="1248"/>
              <a:ext cx="624" cy="624"/>
              <a:chOff x="2576" y="1152"/>
              <a:chExt cx="624" cy="624"/>
            </a:xfrm>
          </p:grpSpPr>
          <p:sp>
            <p:nvSpPr>
              <p:cNvPr id="40984" name="Line 19"/>
              <p:cNvSpPr>
                <a:spLocks noChangeShapeType="1"/>
              </p:cNvSpPr>
              <p:nvPr/>
            </p:nvSpPr>
            <p:spPr bwMode="gray">
              <a:xfrm flipV="1">
                <a:off x="2880" y="1152"/>
                <a:ext cx="0" cy="624"/>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40985" name="Line 20"/>
              <p:cNvSpPr>
                <a:spLocks noChangeShapeType="1"/>
              </p:cNvSpPr>
              <p:nvPr/>
            </p:nvSpPr>
            <p:spPr bwMode="gray">
              <a:xfrm rot="5400000" flipV="1">
                <a:off x="2888" y="1176"/>
                <a:ext cx="0" cy="624"/>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40986" name="Line 21"/>
              <p:cNvSpPr>
                <a:spLocks noChangeShapeType="1"/>
              </p:cNvSpPr>
              <p:nvPr/>
            </p:nvSpPr>
            <p:spPr bwMode="gray">
              <a:xfrm rot="2703779" flipV="1">
                <a:off x="2887" y="1161"/>
                <a:ext cx="1" cy="624"/>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40987" name="Freeform 22"/>
              <p:cNvSpPr>
                <a:spLocks/>
              </p:cNvSpPr>
              <p:nvPr/>
            </p:nvSpPr>
            <p:spPr bwMode="gray">
              <a:xfrm>
                <a:off x="2784" y="1512"/>
                <a:ext cx="240" cy="168"/>
              </a:xfrm>
              <a:custGeom>
                <a:avLst/>
                <a:gdLst>
                  <a:gd name="T0" fmla="*/ 0 w 240"/>
                  <a:gd name="T1" fmla="*/ 168 h 168"/>
                  <a:gd name="T2" fmla="*/ 96 w 240"/>
                  <a:gd name="T3" fmla="*/ 24 h 168"/>
                  <a:gd name="T4" fmla="*/ 240 w 240"/>
                  <a:gd name="T5" fmla="*/ 24 h 168"/>
                  <a:gd name="T6" fmla="*/ 0 60000 65536"/>
                  <a:gd name="T7" fmla="*/ 0 60000 65536"/>
                  <a:gd name="T8" fmla="*/ 0 60000 65536"/>
                  <a:gd name="T9" fmla="*/ 0 w 240"/>
                  <a:gd name="T10" fmla="*/ 0 h 168"/>
                  <a:gd name="T11" fmla="*/ 240 w 240"/>
                  <a:gd name="T12" fmla="*/ 168 h 168"/>
                </a:gdLst>
                <a:ahLst/>
                <a:cxnLst>
                  <a:cxn ang="T6">
                    <a:pos x="T0" y="T1"/>
                  </a:cxn>
                  <a:cxn ang="T7">
                    <a:pos x="T2" y="T3"/>
                  </a:cxn>
                  <a:cxn ang="T8">
                    <a:pos x="T4" y="T5"/>
                  </a:cxn>
                </a:cxnLst>
                <a:rect l="T9" t="T10" r="T11" b="T12"/>
                <a:pathLst>
                  <a:path w="240" h="168">
                    <a:moveTo>
                      <a:pt x="0" y="168"/>
                    </a:moveTo>
                    <a:cubicBezTo>
                      <a:pt x="28" y="108"/>
                      <a:pt x="56" y="48"/>
                      <a:pt x="96" y="24"/>
                    </a:cubicBezTo>
                    <a:cubicBezTo>
                      <a:pt x="136" y="0"/>
                      <a:pt x="188" y="12"/>
                      <a:pt x="240" y="24"/>
                    </a:cubicBezTo>
                  </a:path>
                </a:pathLst>
              </a:cu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a:p>
            </p:txBody>
          </p:sp>
          <p:sp>
            <p:nvSpPr>
              <p:cNvPr id="40988" name="Freeform 23"/>
              <p:cNvSpPr>
                <a:spLocks/>
              </p:cNvSpPr>
              <p:nvPr/>
            </p:nvSpPr>
            <p:spPr bwMode="gray">
              <a:xfrm>
                <a:off x="2640" y="1344"/>
                <a:ext cx="288" cy="112"/>
              </a:xfrm>
              <a:custGeom>
                <a:avLst/>
                <a:gdLst>
                  <a:gd name="T0" fmla="*/ 0 w 288"/>
                  <a:gd name="T1" fmla="*/ 96 h 112"/>
                  <a:gd name="T2" fmla="*/ 240 w 288"/>
                  <a:gd name="T3" fmla="*/ 96 h 112"/>
                  <a:gd name="T4" fmla="*/ 288 w 288"/>
                  <a:gd name="T5" fmla="*/ 0 h 112"/>
                  <a:gd name="T6" fmla="*/ 0 60000 65536"/>
                  <a:gd name="T7" fmla="*/ 0 60000 65536"/>
                  <a:gd name="T8" fmla="*/ 0 60000 65536"/>
                  <a:gd name="T9" fmla="*/ 0 w 288"/>
                  <a:gd name="T10" fmla="*/ 0 h 112"/>
                  <a:gd name="T11" fmla="*/ 288 w 288"/>
                  <a:gd name="T12" fmla="*/ 112 h 112"/>
                </a:gdLst>
                <a:ahLst/>
                <a:cxnLst>
                  <a:cxn ang="T6">
                    <a:pos x="T0" y="T1"/>
                  </a:cxn>
                  <a:cxn ang="T7">
                    <a:pos x="T2" y="T3"/>
                  </a:cxn>
                  <a:cxn ang="T8">
                    <a:pos x="T4" y="T5"/>
                  </a:cxn>
                </a:cxnLst>
                <a:rect l="T9" t="T10" r="T11" b="T12"/>
                <a:pathLst>
                  <a:path w="288" h="112">
                    <a:moveTo>
                      <a:pt x="0" y="96"/>
                    </a:moveTo>
                    <a:cubicBezTo>
                      <a:pt x="96" y="104"/>
                      <a:pt x="192" y="112"/>
                      <a:pt x="240" y="96"/>
                    </a:cubicBezTo>
                    <a:cubicBezTo>
                      <a:pt x="288" y="80"/>
                      <a:pt x="288" y="40"/>
                      <a:pt x="288" y="0"/>
                    </a:cubicBezTo>
                  </a:path>
                </a:pathLst>
              </a:cu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a:p>
            </p:txBody>
          </p:sp>
        </p:grpSp>
        <p:grpSp>
          <p:nvGrpSpPr>
            <p:cNvPr id="40974" name="Group 24"/>
            <p:cNvGrpSpPr>
              <a:grpSpLocks/>
            </p:cNvGrpSpPr>
            <p:nvPr/>
          </p:nvGrpSpPr>
          <p:grpSpPr bwMode="auto">
            <a:xfrm>
              <a:off x="2496" y="2112"/>
              <a:ext cx="1056" cy="528"/>
              <a:chOff x="2496" y="2160"/>
              <a:chExt cx="1056" cy="528"/>
            </a:xfrm>
          </p:grpSpPr>
          <p:sp>
            <p:nvSpPr>
              <p:cNvPr id="40982" name="Line 25"/>
              <p:cNvSpPr>
                <a:spLocks noChangeShapeType="1"/>
              </p:cNvSpPr>
              <p:nvPr/>
            </p:nvSpPr>
            <p:spPr bwMode="gray">
              <a:xfrm>
                <a:off x="2496" y="2544"/>
                <a:ext cx="1056"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40983" name="Line 26"/>
              <p:cNvSpPr>
                <a:spLocks noChangeShapeType="1"/>
              </p:cNvSpPr>
              <p:nvPr/>
            </p:nvSpPr>
            <p:spPr bwMode="gray">
              <a:xfrm flipV="1">
                <a:off x="2976" y="2160"/>
                <a:ext cx="0" cy="528"/>
              </a:xfrm>
              <a:prstGeom prst="line">
                <a:avLst/>
              </a:prstGeom>
              <a:noFill/>
              <a:ln w="19050">
                <a:solidFill>
                  <a:schemeClr val="hlink"/>
                </a:solidFill>
                <a:round/>
                <a:headEnd/>
                <a:tailEnd/>
              </a:ln>
              <a:extLst>
                <a:ext uri="{909E8E84-426E-40DD-AFC4-6F175D3DCCD1}">
                  <a14:hiddenFill xmlns:a14="http://schemas.microsoft.com/office/drawing/2010/main">
                    <a:noFill/>
                  </a14:hiddenFill>
                </a:ext>
              </a:extLst>
            </p:spPr>
            <p:txBody>
              <a:bodyPr wrap="none" anchor="ctr"/>
              <a:lstStyle/>
              <a:p>
                <a:pPr algn="ctr"/>
                <a:endParaRPr lang="en-US"/>
              </a:p>
            </p:txBody>
          </p:sp>
        </p:grpSp>
        <p:grpSp>
          <p:nvGrpSpPr>
            <p:cNvPr id="40975" name="Group 27"/>
            <p:cNvGrpSpPr>
              <a:grpSpLocks/>
            </p:cNvGrpSpPr>
            <p:nvPr/>
          </p:nvGrpSpPr>
          <p:grpSpPr bwMode="auto">
            <a:xfrm>
              <a:off x="2688" y="3120"/>
              <a:ext cx="624" cy="624"/>
              <a:chOff x="2688" y="3120"/>
              <a:chExt cx="624" cy="624"/>
            </a:xfrm>
          </p:grpSpPr>
          <p:grpSp>
            <p:nvGrpSpPr>
              <p:cNvPr id="40976" name="Group 28"/>
              <p:cNvGrpSpPr>
                <a:grpSpLocks/>
              </p:cNvGrpSpPr>
              <p:nvPr/>
            </p:nvGrpSpPr>
            <p:grpSpPr bwMode="auto">
              <a:xfrm>
                <a:off x="2688" y="3120"/>
                <a:ext cx="624" cy="624"/>
                <a:chOff x="2688" y="3120"/>
                <a:chExt cx="624" cy="624"/>
              </a:xfrm>
            </p:grpSpPr>
            <p:grpSp>
              <p:nvGrpSpPr>
                <p:cNvPr id="40978" name="Group 29"/>
                <p:cNvGrpSpPr>
                  <a:grpSpLocks/>
                </p:cNvGrpSpPr>
                <p:nvPr/>
              </p:nvGrpSpPr>
              <p:grpSpPr bwMode="auto">
                <a:xfrm>
                  <a:off x="2688" y="3120"/>
                  <a:ext cx="624" cy="624"/>
                  <a:chOff x="4560" y="2640"/>
                  <a:chExt cx="624" cy="624"/>
                </a:xfrm>
              </p:grpSpPr>
              <p:sp>
                <p:nvSpPr>
                  <p:cNvPr id="40980" name="Line 30"/>
                  <p:cNvSpPr>
                    <a:spLocks noChangeShapeType="1"/>
                  </p:cNvSpPr>
                  <p:nvPr/>
                </p:nvSpPr>
                <p:spPr bwMode="gray">
                  <a:xfrm>
                    <a:off x="4560" y="3264"/>
                    <a:ext cx="624" cy="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40981" name="Line 31"/>
                  <p:cNvSpPr>
                    <a:spLocks noChangeShapeType="1"/>
                  </p:cNvSpPr>
                  <p:nvPr/>
                </p:nvSpPr>
                <p:spPr bwMode="gray">
                  <a:xfrm rot="-5400000">
                    <a:off x="4248" y="2952"/>
                    <a:ext cx="624" cy="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endParaRPr lang="en-US"/>
                  </a:p>
                </p:txBody>
              </p:sp>
            </p:grpSp>
            <p:sp>
              <p:nvSpPr>
                <p:cNvPr id="40979" name="Line 32"/>
                <p:cNvSpPr>
                  <a:spLocks noChangeShapeType="1"/>
                </p:cNvSpPr>
                <p:nvPr/>
              </p:nvSpPr>
              <p:spPr bwMode="gray">
                <a:xfrm flipV="1">
                  <a:off x="2976" y="3168"/>
                  <a:ext cx="0" cy="576"/>
                </a:xfrm>
                <a:prstGeom prst="line">
                  <a:avLst/>
                </a:prstGeom>
                <a:noFill/>
                <a:ln w="12700">
                  <a:solidFill>
                    <a:schemeClr val="tx1"/>
                  </a:solidFill>
                  <a:prstDash val="sysDot"/>
                  <a:round/>
                  <a:headEnd/>
                  <a:tailEnd/>
                </a:ln>
                <a:extLst>
                  <a:ext uri="{909E8E84-426E-40DD-AFC4-6F175D3DCCD1}">
                    <a14:hiddenFill xmlns:a14="http://schemas.microsoft.com/office/drawing/2010/main">
                      <a:noFill/>
                    </a14:hiddenFill>
                  </a:ext>
                </a:extLst>
              </p:spPr>
              <p:txBody>
                <a:bodyPr wrap="none" anchor="ctr"/>
                <a:lstStyle/>
                <a:p>
                  <a:pPr algn="ctr"/>
                  <a:endParaRPr lang="en-US"/>
                </a:p>
              </p:txBody>
            </p:sp>
          </p:grpSp>
          <p:sp>
            <p:nvSpPr>
              <p:cNvPr id="40977" name="Freeform 33"/>
              <p:cNvSpPr>
                <a:spLocks/>
              </p:cNvSpPr>
              <p:nvPr/>
            </p:nvSpPr>
            <p:spPr bwMode="gray">
              <a:xfrm>
                <a:off x="2736" y="3208"/>
                <a:ext cx="528" cy="440"/>
              </a:xfrm>
              <a:custGeom>
                <a:avLst/>
                <a:gdLst>
                  <a:gd name="T0" fmla="*/ 0 w 528"/>
                  <a:gd name="T1" fmla="*/ 8 h 440"/>
                  <a:gd name="T2" fmla="*/ 288 w 528"/>
                  <a:gd name="T3" fmla="*/ 56 h 440"/>
                  <a:gd name="T4" fmla="*/ 384 w 528"/>
                  <a:gd name="T5" fmla="*/ 344 h 440"/>
                  <a:gd name="T6" fmla="*/ 528 w 528"/>
                  <a:gd name="T7" fmla="*/ 440 h 440"/>
                  <a:gd name="T8" fmla="*/ 0 60000 65536"/>
                  <a:gd name="T9" fmla="*/ 0 60000 65536"/>
                  <a:gd name="T10" fmla="*/ 0 60000 65536"/>
                  <a:gd name="T11" fmla="*/ 0 60000 65536"/>
                  <a:gd name="T12" fmla="*/ 0 w 528"/>
                  <a:gd name="T13" fmla="*/ 0 h 440"/>
                  <a:gd name="T14" fmla="*/ 528 w 528"/>
                  <a:gd name="T15" fmla="*/ 440 h 440"/>
                </a:gdLst>
                <a:ahLst/>
                <a:cxnLst>
                  <a:cxn ang="T8">
                    <a:pos x="T0" y="T1"/>
                  </a:cxn>
                  <a:cxn ang="T9">
                    <a:pos x="T2" y="T3"/>
                  </a:cxn>
                  <a:cxn ang="T10">
                    <a:pos x="T4" y="T5"/>
                  </a:cxn>
                  <a:cxn ang="T11">
                    <a:pos x="T6" y="T7"/>
                  </a:cxn>
                </a:cxnLst>
                <a:rect l="T12" t="T13" r="T14" b="T15"/>
                <a:pathLst>
                  <a:path w="528" h="440">
                    <a:moveTo>
                      <a:pt x="0" y="8"/>
                    </a:moveTo>
                    <a:cubicBezTo>
                      <a:pt x="112" y="4"/>
                      <a:pt x="224" y="0"/>
                      <a:pt x="288" y="56"/>
                    </a:cubicBezTo>
                    <a:cubicBezTo>
                      <a:pt x="352" y="112"/>
                      <a:pt x="344" y="280"/>
                      <a:pt x="384" y="344"/>
                    </a:cubicBezTo>
                    <a:cubicBezTo>
                      <a:pt x="424" y="408"/>
                      <a:pt x="476" y="424"/>
                      <a:pt x="528" y="440"/>
                    </a:cubicBezTo>
                  </a:path>
                </a:pathLst>
              </a:cu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a:p>
            </p:txBody>
          </p:sp>
        </p:grpSp>
      </p:grpSp>
      <p:sp>
        <p:nvSpPr>
          <p:cNvPr id="35851" name="Rectangle 34"/>
          <p:cNvSpPr>
            <a:spLocks noGrp="1" noChangeArrowheads="1"/>
          </p:cNvSpPr>
          <p:nvPr>
            <p:ph type="title"/>
          </p:nvPr>
        </p:nvSpPr>
        <p:spPr>
          <a:xfrm>
            <a:off x="152400" y="228600"/>
            <a:ext cx="6278562" cy="381000"/>
          </a:xfrm>
        </p:spPr>
        <p:txBody>
          <a:bodyPr/>
          <a:lstStyle/>
          <a:p>
            <a:pPr eaLnBrk="1" hangingPunct="1">
              <a:defRPr/>
            </a:pPr>
            <a:r>
              <a:rPr lang="en-US" dirty="0"/>
              <a:t>Setting Targets/Specifications</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a:off x="838200" y="1219200"/>
            <a:ext cx="7543800" cy="4724400"/>
          </a:xfrm>
          <a:prstGeom prst="roundRect">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41987" name="Line 2"/>
          <p:cNvSpPr>
            <a:spLocks noChangeShapeType="1"/>
          </p:cNvSpPr>
          <p:nvPr/>
        </p:nvSpPr>
        <p:spPr bwMode="auto">
          <a:xfrm>
            <a:off x="2320925" y="2105025"/>
            <a:ext cx="0" cy="3260725"/>
          </a:xfrm>
          <a:prstGeom prst="line">
            <a:avLst/>
          </a:prstGeom>
          <a:noFill/>
          <a:ln w="31750">
            <a:solidFill>
              <a:schemeClr val="tx1"/>
            </a:solidFill>
            <a:round/>
            <a:headEnd type="arrow" w="med" len="med"/>
            <a:tailEnd type="none" w="lg" len="lg"/>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41988" name="Line 3"/>
          <p:cNvSpPr>
            <a:spLocks noChangeShapeType="1"/>
          </p:cNvSpPr>
          <p:nvPr/>
        </p:nvSpPr>
        <p:spPr bwMode="auto">
          <a:xfrm>
            <a:off x="2320925" y="5365750"/>
            <a:ext cx="4710113" cy="0"/>
          </a:xfrm>
          <a:prstGeom prst="line">
            <a:avLst/>
          </a:prstGeom>
          <a:noFill/>
          <a:ln w="31750">
            <a:solidFill>
              <a:schemeClr val="tx1"/>
            </a:solidFill>
            <a:round/>
            <a:headEnd/>
            <a:tailEnd type="stealth" w="lg" len="lg"/>
          </a:ln>
          <a:extLst>
            <a:ext uri="{909E8E84-426E-40DD-AFC4-6F175D3DCCD1}">
              <a14:hiddenFill xmlns:a14="http://schemas.microsoft.com/office/drawing/2010/main">
                <a:noFill/>
              </a14:hiddenFill>
            </a:ext>
          </a:extLst>
        </p:spPr>
        <p:txBody>
          <a:bodyPr wrap="none" anchor="ctr"/>
          <a:lstStyle/>
          <a:p>
            <a:endParaRPr lang="en-US">
              <a:latin typeface="+mn-lt"/>
            </a:endParaRPr>
          </a:p>
        </p:txBody>
      </p:sp>
      <p:graphicFrame>
        <p:nvGraphicFramePr>
          <p:cNvPr id="41989" name="Object 4"/>
          <p:cNvGraphicFramePr>
            <a:graphicFrameLocks noChangeAspect="1"/>
          </p:cNvGraphicFramePr>
          <p:nvPr>
            <p:extLst>
              <p:ext uri="{D42A27DB-BD31-4B8C-83A1-F6EECF244321}">
                <p14:modId xmlns:p14="http://schemas.microsoft.com/office/powerpoint/2010/main" val="2546131748"/>
              </p:ext>
            </p:extLst>
          </p:nvPr>
        </p:nvGraphicFramePr>
        <p:xfrm>
          <a:off x="2282825" y="2038350"/>
          <a:ext cx="4537075" cy="3489325"/>
        </p:xfrm>
        <a:graphic>
          <a:graphicData uri="http://schemas.openxmlformats.org/presentationml/2006/ole">
            <mc:AlternateContent xmlns:mc="http://schemas.openxmlformats.org/markup-compatibility/2006">
              <mc:Choice xmlns:v="urn:schemas-microsoft-com:vml" Requires="v">
                <p:oleObj name="VISIO" r:id="rId3" imgW="5138280" imgH="3953520" progId="Visio.Drawing.5">
                  <p:embed/>
                </p:oleObj>
              </mc:Choice>
              <mc:Fallback>
                <p:oleObj name="VISIO" r:id="rId3" imgW="5138280" imgH="3953520" progId="Visio.Drawing.5">
                  <p:embed/>
                  <p:pic>
                    <p:nvPicPr>
                      <p:cNvPr id="41989"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2825" y="2038350"/>
                        <a:ext cx="4537075" cy="3489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chemeClr val="tx1"/>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1990" name="Line 5"/>
          <p:cNvSpPr>
            <a:spLocks noChangeShapeType="1"/>
          </p:cNvSpPr>
          <p:nvPr/>
        </p:nvSpPr>
        <p:spPr bwMode="auto">
          <a:xfrm>
            <a:off x="3149600" y="2514600"/>
            <a:ext cx="0" cy="2884488"/>
          </a:xfrm>
          <a:prstGeom prst="line">
            <a:avLst/>
          </a:prstGeom>
          <a:noFill/>
          <a:ln w="25400">
            <a:solidFill>
              <a:schemeClr val="tx1"/>
            </a:solidFill>
            <a:prstDash val="sysDot"/>
            <a:round/>
            <a:headEnd/>
            <a:tailEnd type="none" w="lg" len="lg"/>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41991" name="Text Box 6"/>
          <p:cNvSpPr txBox="1">
            <a:spLocks noChangeArrowheads="1"/>
          </p:cNvSpPr>
          <p:nvPr/>
        </p:nvSpPr>
        <p:spPr bwMode="auto">
          <a:xfrm>
            <a:off x="1136650" y="1770464"/>
            <a:ext cx="1076224" cy="821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lg" len="lg"/>
              </a14:hiddenLine>
            </a:ext>
          </a:extLst>
        </p:spPr>
        <p:txBody>
          <a:bodyPr wrap="none" lIns="82058" tIns="41029" rIns="82058" bIns="41029" anchor="ctr">
            <a:spAutoFit/>
          </a:bodyPr>
          <a:lstStyle>
            <a:lvl1pPr defTabSz="820738" eaLnBrk="0" hangingPunct="0">
              <a:defRPr sz="1300">
                <a:solidFill>
                  <a:schemeClr val="tx1"/>
                </a:solidFill>
                <a:latin typeface="Times New Roman" panose="02020603050405020304" pitchFamily="18" charset="0"/>
              </a:defRPr>
            </a:lvl1pPr>
            <a:lvl2pPr marL="742950" indent="-285750" defTabSz="820738" eaLnBrk="0" hangingPunct="0">
              <a:defRPr sz="1300">
                <a:solidFill>
                  <a:schemeClr val="tx1"/>
                </a:solidFill>
                <a:latin typeface="Times New Roman" panose="02020603050405020304" pitchFamily="18" charset="0"/>
              </a:defRPr>
            </a:lvl2pPr>
            <a:lvl3pPr marL="1143000" indent="-228600" defTabSz="820738" eaLnBrk="0" hangingPunct="0">
              <a:defRPr sz="1300">
                <a:solidFill>
                  <a:schemeClr val="tx1"/>
                </a:solidFill>
                <a:latin typeface="Times New Roman" panose="02020603050405020304" pitchFamily="18" charset="0"/>
              </a:defRPr>
            </a:lvl3pPr>
            <a:lvl4pPr marL="1600200" indent="-228600" defTabSz="820738" eaLnBrk="0" hangingPunct="0">
              <a:defRPr sz="1300">
                <a:solidFill>
                  <a:schemeClr val="tx1"/>
                </a:solidFill>
                <a:latin typeface="Times New Roman" panose="02020603050405020304" pitchFamily="18" charset="0"/>
              </a:defRPr>
            </a:lvl4pPr>
            <a:lvl5pPr marL="2057400" indent="-228600" defTabSz="820738" eaLnBrk="0" hangingPunct="0">
              <a:defRPr sz="1300">
                <a:solidFill>
                  <a:schemeClr val="tx1"/>
                </a:solidFill>
                <a:latin typeface="Times New Roman" panose="02020603050405020304" pitchFamily="18" charset="0"/>
              </a:defRPr>
            </a:lvl5pPr>
            <a:lvl6pPr marL="2514600" indent="-228600" defTabSz="8207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207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207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2073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1600">
                <a:latin typeface="+mn-lt"/>
              </a:rPr>
              <a:t>Perceived</a:t>
            </a:r>
          </a:p>
          <a:p>
            <a:pPr eaLnBrk="1" hangingPunct="1"/>
            <a:r>
              <a:rPr lang="en-US" altLang="en-US" sz="1600">
                <a:latin typeface="+mn-lt"/>
              </a:rPr>
              <a:t>Customer</a:t>
            </a:r>
          </a:p>
          <a:p>
            <a:pPr eaLnBrk="1" hangingPunct="1"/>
            <a:r>
              <a:rPr lang="en-US" altLang="en-US" sz="1600">
                <a:latin typeface="+mn-lt"/>
              </a:rPr>
              <a:t>Value</a:t>
            </a:r>
          </a:p>
        </p:txBody>
      </p:sp>
      <p:sp>
        <p:nvSpPr>
          <p:cNvPr id="41992" name="Text Box 7"/>
          <p:cNvSpPr txBox="1">
            <a:spLocks noChangeArrowheads="1"/>
          </p:cNvSpPr>
          <p:nvPr/>
        </p:nvSpPr>
        <p:spPr bwMode="auto">
          <a:xfrm>
            <a:off x="4432300" y="1560513"/>
            <a:ext cx="3797300"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lg" len="lg"/>
              </a14:hiddenLine>
            </a:ext>
          </a:extLst>
        </p:spPr>
        <p:txBody>
          <a:bodyPr lIns="82058" tIns="41029" rIns="82058" bIns="41029" anchor="ctr">
            <a:spAutoFit/>
          </a:bodyPr>
          <a:lstStyle>
            <a:lvl1pPr defTabSz="820738" eaLnBrk="0" hangingPunct="0">
              <a:defRPr sz="1300">
                <a:solidFill>
                  <a:schemeClr val="tx1"/>
                </a:solidFill>
                <a:latin typeface="Times New Roman" panose="02020603050405020304" pitchFamily="18" charset="0"/>
              </a:defRPr>
            </a:lvl1pPr>
            <a:lvl2pPr marL="742950" indent="-285750" defTabSz="820738" eaLnBrk="0" hangingPunct="0">
              <a:defRPr sz="1300">
                <a:solidFill>
                  <a:schemeClr val="tx1"/>
                </a:solidFill>
                <a:latin typeface="Times New Roman" panose="02020603050405020304" pitchFamily="18" charset="0"/>
              </a:defRPr>
            </a:lvl2pPr>
            <a:lvl3pPr marL="1143000" indent="-228600" defTabSz="820738" eaLnBrk="0" hangingPunct="0">
              <a:defRPr sz="1300">
                <a:solidFill>
                  <a:schemeClr val="tx1"/>
                </a:solidFill>
                <a:latin typeface="Times New Roman" panose="02020603050405020304" pitchFamily="18" charset="0"/>
              </a:defRPr>
            </a:lvl3pPr>
            <a:lvl4pPr marL="1600200" indent="-228600" defTabSz="820738" eaLnBrk="0" hangingPunct="0">
              <a:defRPr sz="1300">
                <a:solidFill>
                  <a:schemeClr val="tx1"/>
                </a:solidFill>
                <a:latin typeface="Times New Roman" panose="02020603050405020304" pitchFamily="18" charset="0"/>
              </a:defRPr>
            </a:lvl4pPr>
            <a:lvl5pPr marL="2057400" indent="-228600" defTabSz="820738" eaLnBrk="0" hangingPunct="0">
              <a:defRPr sz="1300">
                <a:solidFill>
                  <a:schemeClr val="tx1"/>
                </a:solidFill>
                <a:latin typeface="Times New Roman" panose="02020603050405020304" pitchFamily="18" charset="0"/>
              </a:defRPr>
            </a:lvl5pPr>
            <a:lvl6pPr marL="2514600" indent="-228600" defTabSz="8207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207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207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2073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a:latin typeface="+mn-lt"/>
              </a:rPr>
              <a:t>Set the upper specification at 60 seconds where Customer satisfaction starts to fall off.</a:t>
            </a:r>
          </a:p>
        </p:txBody>
      </p:sp>
      <p:sp>
        <p:nvSpPr>
          <p:cNvPr id="41993" name="Line 8"/>
          <p:cNvSpPr>
            <a:spLocks noChangeShapeType="1"/>
          </p:cNvSpPr>
          <p:nvPr/>
        </p:nvSpPr>
        <p:spPr bwMode="auto">
          <a:xfrm rot="967180" flipH="1">
            <a:off x="3228975" y="1920875"/>
            <a:ext cx="1120775" cy="719138"/>
          </a:xfrm>
          <a:prstGeom prst="line">
            <a:avLst/>
          </a:prstGeom>
          <a:noFill/>
          <a:ln w="25400">
            <a:solidFill>
              <a:schemeClr val="tx1"/>
            </a:solidFill>
            <a:round/>
            <a:headEnd/>
            <a:tailEnd type="stealth" w="lg" len="lg"/>
          </a:ln>
          <a:extLst>
            <a:ext uri="{909E8E84-426E-40DD-AFC4-6F175D3DCCD1}">
              <a14:hiddenFill xmlns:a14="http://schemas.microsoft.com/office/drawing/2010/main">
                <a:noFill/>
              </a14:hiddenFill>
            </a:ext>
          </a:extLst>
        </p:spPr>
        <p:txBody>
          <a:bodyPr wrap="none" anchor="ctr"/>
          <a:lstStyle/>
          <a:p>
            <a:endParaRPr lang="en-US">
              <a:latin typeface="+mn-lt"/>
            </a:endParaRPr>
          </a:p>
        </p:txBody>
      </p:sp>
      <p:sp>
        <p:nvSpPr>
          <p:cNvPr id="41994" name="Text Box 9"/>
          <p:cNvSpPr txBox="1">
            <a:spLocks noChangeArrowheads="1"/>
          </p:cNvSpPr>
          <p:nvPr/>
        </p:nvSpPr>
        <p:spPr bwMode="auto">
          <a:xfrm rot="16200000">
            <a:off x="795309" y="3739122"/>
            <a:ext cx="2241608" cy="32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lg" len="lg"/>
              </a14:hiddenLine>
            </a:ext>
          </a:extLst>
        </p:spPr>
        <p:txBody>
          <a:bodyPr wrap="none" lIns="82058" tIns="41029" rIns="82058" bIns="41029" anchor="ctr">
            <a:spAutoFit/>
          </a:bodyPr>
          <a:lstStyle>
            <a:lvl1pPr defTabSz="820738" eaLnBrk="0" hangingPunct="0">
              <a:defRPr sz="1300">
                <a:solidFill>
                  <a:schemeClr val="tx1"/>
                </a:solidFill>
                <a:latin typeface="Times New Roman" panose="02020603050405020304" pitchFamily="18" charset="0"/>
              </a:defRPr>
            </a:lvl1pPr>
            <a:lvl2pPr marL="742950" indent="-285750" defTabSz="820738" eaLnBrk="0" hangingPunct="0">
              <a:defRPr sz="1300">
                <a:solidFill>
                  <a:schemeClr val="tx1"/>
                </a:solidFill>
                <a:latin typeface="Times New Roman" panose="02020603050405020304" pitchFamily="18" charset="0"/>
              </a:defRPr>
            </a:lvl2pPr>
            <a:lvl3pPr marL="1143000" indent="-228600" defTabSz="820738" eaLnBrk="0" hangingPunct="0">
              <a:defRPr sz="1300">
                <a:solidFill>
                  <a:schemeClr val="tx1"/>
                </a:solidFill>
                <a:latin typeface="Times New Roman" panose="02020603050405020304" pitchFamily="18" charset="0"/>
              </a:defRPr>
            </a:lvl3pPr>
            <a:lvl4pPr marL="1600200" indent="-228600" defTabSz="820738" eaLnBrk="0" hangingPunct="0">
              <a:defRPr sz="1300">
                <a:solidFill>
                  <a:schemeClr val="tx1"/>
                </a:solidFill>
                <a:latin typeface="Times New Roman" panose="02020603050405020304" pitchFamily="18" charset="0"/>
              </a:defRPr>
            </a:lvl4pPr>
            <a:lvl5pPr marL="2057400" indent="-228600" defTabSz="820738" eaLnBrk="0" hangingPunct="0">
              <a:defRPr sz="1300">
                <a:solidFill>
                  <a:schemeClr val="tx1"/>
                </a:solidFill>
                <a:latin typeface="Times New Roman" panose="02020603050405020304" pitchFamily="18" charset="0"/>
              </a:defRPr>
            </a:lvl5pPr>
            <a:lvl6pPr marL="2514600" indent="-228600" defTabSz="8207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207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207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2073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1600">
                <a:latin typeface="+mn-lt"/>
              </a:rPr>
              <a:t>% Customers Satisfied</a:t>
            </a:r>
          </a:p>
        </p:txBody>
      </p:sp>
      <p:sp>
        <p:nvSpPr>
          <p:cNvPr id="41995" name="Text Box 10"/>
          <p:cNvSpPr txBox="1">
            <a:spLocks noChangeArrowheads="1"/>
          </p:cNvSpPr>
          <p:nvPr/>
        </p:nvSpPr>
        <p:spPr bwMode="auto">
          <a:xfrm>
            <a:off x="2514600" y="5424561"/>
            <a:ext cx="4148860" cy="298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lg" len="lg"/>
              </a14:hiddenLine>
            </a:ext>
          </a:extLst>
        </p:spPr>
        <p:txBody>
          <a:bodyPr wrap="none" lIns="82058" tIns="41029" rIns="82058" bIns="41029" anchor="ctr">
            <a:spAutoFit/>
          </a:bodyPr>
          <a:lstStyle>
            <a:lvl1pPr defTabSz="820738" eaLnBrk="0" hangingPunct="0">
              <a:defRPr sz="1300">
                <a:solidFill>
                  <a:schemeClr val="tx1"/>
                </a:solidFill>
                <a:latin typeface="Times New Roman" panose="02020603050405020304" pitchFamily="18" charset="0"/>
              </a:defRPr>
            </a:lvl1pPr>
            <a:lvl2pPr marL="742950" indent="-285750" defTabSz="820738" eaLnBrk="0" hangingPunct="0">
              <a:defRPr sz="1300">
                <a:solidFill>
                  <a:schemeClr val="tx1"/>
                </a:solidFill>
                <a:latin typeface="Times New Roman" panose="02020603050405020304" pitchFamily="18" charset="0"/>
              </a:defRPr>
            </a:lvl2pPr>
            <a:lvl3pPr marL="1143000" indent="-228600" defTabSz="820738" eaLnBrk="0" hangingPunct="0">
              <a:defRPr sz="1300">
                <a:solidFill>
                  <a:schemeClr val="tx1"/>
                </a:solidFill>
                <a:latin typeface="Times New Roman" panose="02020603050405020304" pitchFamily="18" charset="0"/>
              </a:defRPr>
            </a:lvl3pPr>
            <a:lvl4pPr marL="1600200" indent="-228600" defTabSz="820738" eaLnBrk="0" hangingPunct="0">
              <a:defRPr sz="1300">
                <a:solidFill>
                  <a:schemeClr val="tx1"/>
                </a:solidFill>
                <a:latin typeface="Times New Roman" panose="02020603050405020304" pitchFamily="18" charset="0"/>
              </a:defRPr>
            </a:lvl4pPr>
            <a:lvl5pPr marL="2057400" indent="-228600" defTabSz="820738" eaLnBrk="0" hangingPunct="0">
              <a:defRPr sz="1300">
                <a:solidFill>
                  <a:schemeClr val="tx1"/>
                </a:solidFill>
                <a:latin typeface="Times New Roman" panose="02020603050405020304" pitchFamily="18" charset="0"/>
              </a:defRPr>
            </a:lvl5pPr>
            <a:lvl6pPr marL="2514600" indent="-228600" defTabSz="8207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207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207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2073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1400" dirty="0">
                <a:latin typeface="+mn-lt"/>
              </a:rPr>
              <a:t>30     60     90    120   150   		seconds</a:t>
            </a:r>
          </a:p>
        </p:txBody>
      </p:sp>
      <p:sp>
        <p:nvSpPr>
          <p:cNvPr id="41996" name="Line 11"/>
          <p:cNvSpPr>
            <a:spLocks noChangeShapeType="1"/>
          </p:cNvSpPr>
          <p:nvPr/>
        </p:nvSpPr>
        <p:spPr bwMode="auto">
          <a:xfrm>
            <a:off x="2705100" y="5365750"/>
            <a:ext cx="0" cy="120650"/>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txBody>
          <a:bodyPr lIns="86302" tIns="86302" rIns="86302" bIns="86302" anchor="ctr">
            <a:spAutoFit/>
          </a:bodyPr>
          <a:lstStyle/>
          <a:p>
            <a:endParaRPr lang="en-US">
              <a:latin typeface="+mn-lt"/>
            </a:endParaRPr>
          </a:p>
        </p:txBody>
      </p:sp>
      <p:sp>
        <p:nvSpPr>
          <p:cNvPr id="41997" name="Line 12"/>
          <p:cNvSpPr>
            <a:spLocks noChangeShapeType="1"/>
          </p:cNvSpPr>
          <p:nvPr/>
        </p:nvSpPr>
        <p:spPr bwMode="auto">
          <a:xfrm>
            <a:off x="3149600" y="5359400"/>
            <a:ext cx="0" cy="120650"/>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txBody>
          <a:bodyPr lIns="86302" tIns="86302" rIns="86302" bIns="86302" anchor="ctr">
            <a:spAutoFit/>
          </a:bodyPr>
          <a:lstStyle/>
          <a:p>
            <a:endParaRPr lang="en-US">
              <a:latin typeface="+mn-lt"/>
            </a:endParaRPr>
          </a:p>
        </p:txBody>
      </p:sp>
      <p:sp>
        <p:nvSpPr>
          <p:cNvPr id="41998" name="Line 13"/>
          <p:cNvSpPr>
            <a:spLocks noChangeShapeType="1"/>
          </p:cNvSpPr>
          <p:nvPr/>
        </p:nvSpPr>
        <p:spPr bwMode="auto">
          <a:xfrm>
            <a:off x="3606800" y="5372100"/>
            <a:ext cx="0" cy="120650"/>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txBody>
          <a:bodyPr lIns="86302" tIns="86302" rIns="86302" bIns="86302" anchor="ctr">
            <a:spAutoFit/>
          </a:bodyPr>
          <a:lstStyle/>
          <a:p>
            <a:endParaRPr lang="en-US">
              <a:latin typeface="+mn-lt"/>
            </a:endParaRPr>
          </a:p>
        </p:txBody>
      </p:sp>
      <p:sp>
        <p:nvSpPr>
          <p:cNvPr id="41999" name="Line 14"/>
          <p:cNvSpPr>
            <a:spLocks noChangeShapeType="1"/>
          </p:cNvSpPr>
          <p:nvPr/>
        </p:nvSpPr>
        <p:spPr bwMode="auto">
          <a:xfrm>
            <a:off x="4038600" y="5384800"/>
            <a:ext cx="0" cy="120650"/>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txBody>
          <a:bodyPr lIns="86302" tIns="86302" rIns="86302" bIns="86302" anchor="ctr">
            <a:spAutoFit/>
          </a:bodyPr>
          <a:lstStyle/>
          <a:p>
            <a:endParaRPr lang="en-US">
              <a:latin typeface="+mn-lt"/>
            </a:endParaRPr>
          </a:p>
        </p:txBody>
      </p:sp>
      <p:sp>
        <p:nvSpPr>
          <p:cNvPr id="42000" name="Line 15"/>
          <p:cNvSpPr>
            <a:spLocks noChangeShapeType="1"/>
          </p:cNvSpPr>
          <p:nvPr/>
        </p:nvSpPr>
        <p:spPr bwMode="auto">
          <a:xfrm>
            <a:off x="4489450" y="5378450"/>
            <a:ext cx="0" cy="120650"/>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txBody>
          <a:bodyPr lIns="86302" tIns="86302" rIns="86302" bIns="86302" anchor="ctr">
            <a:spAutoFit/>
          </a:bodyPr>
          <a:lstStyle/>
          <a:p>
            <a:endParaRPr lang="en-US">
              <a:latin typeface="+mn-lt"/>
            </a:endParaRPr>
          </a:p>
        </p:txBody>
      </p:sp>
      <p:sp>
        <p:nvSpPr>
          <p:cNvPr id="1041" name="Rectangle 16"/>
          <p:cNvSpPr>
            <a:spLocks noGrp="1" noChangeArrowheads="1"/>
          </p:cNvSpPr>
          <p:nvPr>
            <p:ph type="title"/>
          </p:nvPr>
        </p:nvSpPr>
        <p:spPr>
          <a:xfrm>
            <a:off x="122238" y="248562"/>
            <a:ext cx="6208712" cy="381000"/>
          </a:xfrm>
        </p:spPr>
        <p:txBody>
          <a:bodyPr/>
          <a:lstStyle/>
          <a:p>
            <a:pPr eaLnBrk="1" hangingPunct="1">
              <a:defRPr/>
            </a:pPr>
            <a:r>
              <a:rPr lang="en-US" dirty="0">
                <a:latin typeface="+mn-lt"/>
              </a:rPr>
              <a:t>Setting Specifications for Measures</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1" name="Group 2"/>
          <p:cNvGrpSpPr>
            <a:grpSpLocks/>
          </p:cNvGrpSpPr>
          <p:nvPr/>
        </p:nvGrpSpPr>
        <p:grpSpPr bwMode="auto">
          <a:xfrm>
            <a:off x="4648200" y="1019175"/>
            <a:ext cx="4038600" cy="4953000"/>
            <a:chOff x="336" y="576"/>
            <a:chExt cx="2544" cy="3120"/>
          </a:xfrm>
        </p:grpSpPr>
        <p:sp>
          <p:nvSpPr>
            <p:cNvPr id="43034" name="Freeform 3"/>
            <p:cNvSpPr>
              <a:spLocks/>
            </p:cNvSpPr>
            <p:nvPr/>
          </p:nvSpPr>
          <p:spPr bwMode="gray">
            <a:xfrm>
              <a:off x="384" y="624"/>
              <a:ext cx="2496" cy="3072"/>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gradFill rotWithShape="0">
              <a:gsLst>
                <a:gs pos="0">
                  <a:srgbClr val="DDDDDD"/>
                </a:gs>
                <a:gs pos="100000">
                  <a:srgbClr val="666666"/>
                </a:gs>
              </a:gsLst>
              <a:lin ang="5400000" scaled="1"/>
            </a:gradFill>
            <a:ln>
              <a:noFill/>
            </a:ln>
            <a:extLst>
              <a:ext uri="{91240B29-F687-4F45-9708-019B960494DF}">
                <a14:hiddenLine xmlns:a14="http://schemas.microsoft.com/office/drawing/2010/main" w="28575">
                  <a:solidFill>
                    <a:srgbClr val="000000"/>
                  </a:solidFill>
                  <a:round/>
                  <a:headEnd type="none" w="sm" len="sm"/>
                  <a:tailEnd type="none" w="sm" len="sm"/>
                </a14:hiddenLine>
              </a:ext>
            </a:extLst>
          </p:spPr>
          <p:txBody>
            <a:bodyPr wrap="none" anchor="ctr"/>
            <a:lstStyle/>
            <a:p>
              <a:pPr algn="ctr"/>
              <a:endParaRPr lang="en-US"/>
            </a:p>
          </p:txBody>
        </p:sp>
        <p:sp>
          <p:nvSpPr>
            <p:cNvPr id="43035" name="Freeform 4"/>
            <p:cNvSpPr>
              <a:spLocks/>
            </p:cNvSpPr>
            <p:nvPr/>
          </p:nvSpPr>
          <p:spPr bwMode="gray">
            <a:xfrm>
              <a:off x="336" y="576"/>
              <a:ext cx="2496" cy="3072"/>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solidFill>
              <a:schemeClr val="bg1"/>
            </a:solidFill>
            <a:ln w="28575">
              <a:solidFill>
                <a:schemeClr val="tx1"/>
              </a:solidFill>
              <a:round/>
              <a:headEnd type="none" w="sm" len="sm"/>
              <a:tailEnd type="none" w="sm" len="sm"/>
            </a:ln>
          </p:spPr>
          <p:txBody>
            <a:bodyPr wrap="none" anchor="ctr"/>
            <a:lstStyle/>
            <a:p>
              <a:pPr algn="ctr"/>
              <a:endParaRPr lang="en-US"/>
            </a:p>
          </p:txBody>
        </p:sp>
        <p:sp>
          <p:nvSpPr>
            <p:cNvPr id="43036" name="Line 5"/>
            <p:cNvSpPr>
              <a:spLocks noChangeShapeType="1"/>
            </p:cNvSpPr>
            <p:nvPr/>
          </p:nvSpPr>
          <p:spPr bwMode="gray">
            <a:xfrm flipH="1">
              <a:off x="336" y="2976"/>
              <a:ext cx="1776" cy="0"/>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43037" name="Line 6"/>
            <p:cNvSpPr>
              <a:spLocks noChangeShapeType="1"/>
            </p:cNvSpPr>
            <p:nvPr/>
          </p:nvSpPr>
          <p:spPr bwMode="gray">
            <a:xfrm>
              <a:off x="1008" y="1344"/>
              <a:ext cx="0" cy="2304"/>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43038" name="Line 7"/>
            <p:cNvSpPr>
              <a:spLocks noChangeShapeType="1"/>
            </p:cNvSpPr>
            <p:nvPr/>
          </p:nvSpPr>
          <p:spPr bwMode="gray">
            <a:xfrm>
              <a:off x="336" y="3312"/>
              <a:ext cx="1776" cy="0"/>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43039" name="Line 8"/>
            <p:cNvSpPr>
              <a:spLocks noChangeShapeType="1"/>
            </p:cNvSpPr>
            <p:nvPr/>
          </p:nvSpPr>
          <p:spPr bwMode="gray">
            <a:xfrm>
              <a:off x="1008" y="3072"/>
              <a:ext cx="1104" cy="0"/>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43040" name="Line 9"/>
            <p:cNvSpPr>
              <a:spLocks noChangeShapeType="1"/>
            </p:cNvSpPr>
            <p:nvPr/>
          </p:nvSpPr>
          <p:spPr bwMode="gray">
            <a:xfrm>
              <a:off x="2160" y="1296"/>
              <a:ext cx="0" cy="1680"/>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43041" name="Line 10"/>
            <p:cNvSpPr>
              <a:spLocks noChangeShapeType="1"/>
            </p:cNvSpPr>
            <p:nvPr/>
          </p:nvSpPr>
          <p:spPr bwMode="gray">
            <a:xfrm flipH="1">
              <a:off x="336" y="1824"/>
              <a:ext cx="2499" cy="0"/>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43042" name="Line 11"/>
            <p:cNvSpPr>
              <a:spLocks noChangeShapeType="1"/>
            </p:cNvSpPr>
            <p:nvPr/>
          </p:nvSpPr>
          <p:spPr bwMode="gray">
            <a:xfrm>
              <a:off x="2256" y="1824"/>
              <a:ext cx="0" cy="1152"/>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p>
          </p:txBody>
        </p:sp>
        <p:sp>
          <p:nvSpPr>
            <p:cNvPr id="43043" name="Rectangle 12"/>
            <p:cNvSpPr>
              <a:spLocks noChangeArrowheads="1"/>
            </p:cNvSpPr>
            <p:nvPr/>
          </p:nvSpPr>
          <p:spPr bwMode="gray">
            <a:xfrm>
              <a:off x="672" y="1344"/>
              <a:ext cx="1488" cy="144"/>
            </a:xfrm>
            <a:prstGeom prst="rect">
              <a:avLst/>
            </a:prstGeom>
            <a:solidFill>
              <a:schemeClr val="bg1"/>
            </a:solidFill>
            <a:ln w="28575">
              <a:solidFill>
                <a:schemeClr val="tx1"/>
              </a:solidFill>
              <a:miter lim="800000"/>
              <a:headEnd type="none" w="sm" len="sm"/>
              <a:tailEnd type="none" w="sm" len="sm"/>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endParaRPr lang="en-US" altLang="en-US"/>
            </a:p>
          </p:txBody>
        </p:sp>
      </p:grpSp>
      <p:sp>
        <p:nvSpPr>
          <p:cNvPr id="43012" name="Rectangle 13"/>
          <p:cNvSpPr>
            <a:spLocks noChangeArrowheads="1"/>
          </p:cNvSpPr>
          <p:nvPr/>
        </p:nvSpPr>
        <p:spPr bwMode="gray">
          <a:xfrm>
            <a:off x="4945063" y="3309938"/>
            <a:ext cx="595312"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spcBef>
                <a:spcPct val="50000"/>
              </a:spcBef>
            </a:pPr>
            <a:r>
              <a:rPr lang="en-US" altLang="en-US" sz="3000" b="1">
                <a:solidFill>
                  <a:schemeClr val="folHlink"/>
                </a:solidFill>
              </a:rPr>
              <a:t>1</a:t>
            </a:r>
          </a:p>
        </p:txBody>
      </p:sp>
      <p:sp>
        <p:nvSpPr>
          <p:cNvPr id="43013" name="Rectangle 14"/>
          <p:cNvSpPr>
            <a:spLocks noChangeArrowheads="1"/>
          </p:cNvSpPr>
          <p:nvPr/>
        </p:nvSpPr>
        <p:spPr bwMode="gray">
          <a:xfrm>
            <a:off x="4648200" y="3762375"/>
            <a:ext cx="1190625"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100" dirty="0"/>
              <a:t>Customer</a:t>
            </a:r>
          </a:p>
          <a:p>
            <a:pPr algn="ctr" eaLnBrk="1" hangingPunct="1"/>
            <a:r>
              <a:rPr lang="en-US" altLang="en-US" sz="1100" dirty="0"/>
              <a:t>Requirements</a:t>
            </a:r>
          </a:p>
          <a:p>
            <a:pPr algn="ctr" eaLnBrk="1" hangingPunct="1"/>
            <a:r>
              <a:rPr lang="en-US" altLang="en-US" sz="1100" dirty="0"/>
              <a:t>(V)</a:t>
            </a:r>
          </a:p>
        </p:txBody>
      </p:sp>
      <p:sp>
        <p:nvSpPr>
          <p:cNvPr id="43014" name="Rectangle 15"/>
          <p:cNvSpPr>
            <a:spLocks noChangeArrowheads="1"/>
          </p:cNvSpPr>
          <p:nvPr/>
        </p:nvSpPr>
        <p:spPr bwMode="gray">
          <a:xfrm>
            <a:off x="6381750" y="2435225"/>
            <a:ext cx="595313"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spcBef>
                <a:spcPct val="50000"/>
              </a:spcBef>
            </a:pPr>
            <a:r>
              <a:rPr lang="en-US" altLang="en-US" sz="3000" b="1">
                <a:solidFill>
                  <a:schemeClr val="folHlink"/>
                </a:solidFill>
              </a:rPr>
              <a:t>3</a:t>
            </a:r>
          </a:p>
        </p:txBody>
      </p:sp>
      <p:sp>
        <p:nvSpPr>
          <p:cNvPr id="43015" name="Rectangle 16"/>
          <p:cNvSpPr>
            <a:spLocks noChangeArrowheads="1"/>
          </p:cNvSpPr>
          <p:nvPr/>
        </p:nvSpPr>
        <p:spPr bwMode="gray">
          <a:xfrm>
            <a:off x="5148263" y="2751138"/>
            <a:ext cx="2986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100" dirty="0"/>
              <a:t>Performance Requirements (How)(I)</a:t>
            </a:r>
          </a:p>
        </p:txBody>
      </p:sp>
      <p:sp>
        <p:nvSpPr>
          <p:cNvPr id="43016" name="Rectangle 17"/>
          <p:cNvSpPr>
            <a:spLocks noChangeArrowheads="1"/>
          </p:cNvSpPr>
          <p:nvPr/>
        </p:nvSpPr>
        <p:spPr bwMode="gray">
          <a:xfrm>
            <a:off x="5334000" y="2279650"/>
            <a:ext cx="195103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900" b="1"/>
              <a:t>Target  Goals</a:t>
            </a:r>
          </a:p>
        </p:txBody>
      </p:sp>
      <p:sp>
        <p:nvSpPr>
          <p:cNvPr id="43017" name="Rectangle 18"/>
          <p:cNvSpPr>
            <a:spLocks noChangeArrowheads="1"/>
          </p:cNvSpPr>
          <p:nvPr/>
        </p:nvSpPr>
        <p:spPr bwMode="gray">
          <a:xfrm>
            <a:off x="6335713" y="1546225"/>
            <a:ext cx="595312"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spcBef>
                <a:spcPct val="50000"/>
              </a:spcBef>
            </a:pPr>
            <a:r>
              <a:rPr lang="en-US" altLang="en-US" sz="3000" b="1">
                <a:solidFill>
                  <a:schemeClr val="folHlink"/>
                </a:solidFill>
              </a:rPr>
              <a:t>7</a:t>
            </a:r>
          </a:p>
        </p:txBody>
      </p:sp>
      <p:sp>
        <p:nvSpPr>
          <p:cNvPr id="43018" name="Rectangle 19"/>
          <p:cNvSpPr>
            <a:spLocks noChangeArrowheads="1"/>
          </p:cNvSpPr>
          <p:nvPr/>
        </p:nvSpPr>
        <p:spPr bwMode="gray">
          <a:xfrm>
            <a:off x="6019800" y="1933575"/>
            <a:ext cx="11906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100"/>
              <a:t>Correlation (I)</a:t>
            </a:r>
          </a:p>
        </p:txBody>
      </p:sp>
      <p:sp>
        <p:nvSpPr>
          <p:cNvPr id="43019" name="Rectangle 20"/>
          <p:cNvSpPr>
            <a:spLocks noChangeArrowheads="1"/>
          </p:cNvSpPr>
          <p:nvPr/>
        </p:nvSpPr>
        <p:spPr bwMode="gray">
          <a:xfrm>
            <a:off x="7848600" y="3883025"/>
            <a:ext cx="595313"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spcBef>
                <a:spcPct val="50000"/>
              </a:spcBef>
            </a:pPr>
            <a:r>
              <a:rPr lang="en-US" altLang="en-US" sz="3000" b="1">
                <a:solidFill>
                  <a:schemeClr val="folHlink"/>
                </a:solidFill>
              </a:rPr>
              <a:t>2</a:t>
            </a:r>
          </a:p>
        </p:txBody>
      </p:sp>
      <p:sp>
        <p:nvSpPr>
          <p:cNvPr id="43020" name="Rectangle 21"/>
          <p:cNvSpPr>
            <a:spLocks noChangeArrowheads="1"/>
          </p:cNvSpPr>
          <p:nvPr/>
        </p:nvSpPr>
        <p:spPr bwMode="gray">
          <a:xfrm>
            <a:off x="7735888" y="3305175"/>
            <a:ext cx="820737"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100" dirty="0"/>
              <a:t>Customer</a:t>
            </a:r>
          </a:p>
          <a:p>
            <a:pPr algn="ctr" eaLnBrk="1" hangingPunct="1"/>
            <a:r>
              <a:rPr lang="en-US" altLang="en-US" sz="1100" dirty="0"/>
              <a:t>Rating</a:t>
            </a:r>
          </a:p>
          <a:p>
            <a:pPr algn="ctr" eaLnBrk="1" hangingPunct="1"/>
            <a:r>
              <a:rPr lang="en-US" altLang="en-US" sz="1100" dirty="0"/>
              <a:t>(B) (V)</a:t>
            </a:r>
          </a:p>
        </p:txBody>
      </p:sp>
      <p:sp>
        <p:nvSpPr>
          <p:cNvPr id="43021" name="Rectangle 22"/>
          <p:cNvSpPr>
            <a:spLocks noChangeArrowheads="1"/>
          </p:cNvSpPr>
          <p:nvPr/>
        </p:nvSpPr>
        <p:spPr bwMode="gray">
          <a:xfrm>
            <a:off x="6400800" y="3533775"/>
            <a:ext cx="595313"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spcBef>
                <a:spcPct val="50000"/>
              </a:spcBef>
            </a:pPr>
            <a:r>
              <a:rPr lang="en-US" altLang="en-US" sz="3000" b="1">
                <a:solidFill>
                  <a:schemeClr val="folHlink"/>
                </a:solidFill>
              </a:rPr>
              <a:t>4</a:t>
            </a:r>
          </a:p>
        </p:txBody>
      </p:sp>
      <p:sp>
        <p:nvSpPr>
          <p:cNvPr id="43022" name="Rectangle 23"/>
          <p:cNvSpPr>
            <a:spLocks noChangeArrowheads="1"/>
          </p:cNvSpPr>
          <p:nvPr/>
        </p:nvSpPr>
        <p:spPr bwMode="gray">
          <a:xfrm>
            <a:off x="5900738" y="3978275"/>
            <a:ext cx="1563687"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100"/>
              <a:t>Relationships</a:t>
            </a:r>
          </a:p>
          <a:p>
            <a:pPr algn="ctr" eaLnBrk="1" hangingPunct="1"/>
            <a:r>
              <a:rPr lang="en-US" altLang="en-US" sz="1100"/>
              <a:t>(What vs. How)</a:t>
            </a:r>
          </a:p>
          <a:p>
            <a:pPr algn="ctr" eaLnBrk="1" hangingPunct="1"/>
            <a:r>
              <a:rPr lang="en-US" altLang="en-US" sz="1100"/>
              <a:t>(I)</a:t>
            </a:r>
          </a:p>
        </p:txBody>
      </p:sp>
      <p:sp>
        <p:nvSpPr>
          <p:cNvPr id="43023" name="Rectangle 24"/>
          <p:cNvSpPr>
            <a:spLocks noChangeArrowheads="1"/>
          </p:cNvSpPr>
          <p:nvPr/>
        </p:nvSpPr>
        <p:spPr bwMode="gray">
          <a:xfrm>
            <a:off x="4876800" y="4837113"/>
            <a:ext cx="5937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spcBef>
                <a:spcPct val="50000"/>
              </a:spcBef>
            </a:pPr>
            <a:r>
              <a:rPr lang="en-US" altLang="en-US" sz="3000" b="1">
                <a:solidFill>
                  <a:schemeClr val="folHlink"/>
                </a:solidFill>
              </a:rPr>
              <a:t>6</a:t>
            </a:r>
          </a:p>
        </p:txBody>
      </p:sp>
      <p:sp>
        <p:nvSpPr>
          <p:cNvPr id="43024" name="Rectangle 25"/>
          <p:cNvSpPr>
            <a:spLocks noChangeArrowheads="1"/>
          </p:cNvSpPr>
          <p:nvPr/>
        </p:nvSpPr>
        <p:spPr bwMode="gray">
          <a:xfrm>
            <a:off x="4876800" y="5407025"/>
            <a:ext cx="5937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spcBef>
                <a:spcPct val="50000"/>
              </a:spcBef>
            </a:pPr>
            <a:r>
              <a:rPr lang="en-US" altLang="en-US" sz="3000" b="1">
                <a:solidFill>
                  <a:schemeClr val="folHlink"/>
                </a:solidFill>
              </a:rPr>
              <a:t>5</a:t>
            </a:r>
          </a:p>
        </p:txBody>
      </p:sp>
      <p:sp>
        <p:nvSpPr>
          <p:cNvPr id="43025" name="Rectangle 26"/>
          <p:cNvSpPr>
            <a:spLocks noChangeArrowheads="1"/>
          </p:cNvSpPr>
          <p:nvPr/>
        </p:nvSpPr>
        <p:spPr bwMode="gray">
          <a:xfrm rot="-5400000">
            <a:off x="6772275" y="3762664"/>
            <a:ext cx="1676400" cy="148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lnSpc>
                <a:spcPct val="85000"/>
              </a:lnSpc>
            </a:pPr>
            <a:r>
              <a:rPr lang="en-US" altLang="en-US" sz="900" b="1"/>
              <a:t>Importance (V)</a:t>
            </a:r>
          </a:p>
        </p:txBody>
      </p:sp>
      <p:sp>
        <p:nvSpPr>
          <p:cNvPr id="43026" name="Rectangle 27"/>
          <p:cNvSpPr>
            <a:spLocks noChangeArrowheads="1"/>
          </p:cNvSpPr>
          <p:nvPr/>
        </p:nvSpPr>
        <p:spPr bwMode="gray">
          <a:xfrm>
            <a:off x="5715000" y="4813300"/>
            <a:ext cx="173196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900" b="1"/>
              <a:t>How Important</a:t>
            </a:r>
          </a:p>
        </p:txBody>
      </p:sp>
      <p:sp>
        <p:nvSpPr>
          <p:cNvPr id="43027" name="Rectangle 28"/>
          <p:cNvSpPr>
            <a:spLocks noChangeArrowheads="1"/>
          </p:cNvSpPr>
          <p:nvPr/>
        </p:nvSpPr>
        <p:spPr bwMode="gray">
          <a:xfrm>
            <a:off x="5791200" y="5057775"/>
            <a:ext cx="14478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100"/>
              <a:t>Targets/Specs(B)(I)</a:t>
            </a:r>
          </a:p>
        </p:txBody>
      </p:sp>
      <p:sp>
        <p:nvSpPr>
          <p:cNvPr id="43028" name="Rectangle 29"/>
          <p:cNvSpPr>
            <a:spLocks noChangeArrowheads="1"/>
          </p:cNvSpPr>
          <p:nvPr/>
        </p:nvSpPr>
        <p:spPr bwMode="gray">
          <a:xfrm>
            <a:off x="5614987" y="5504145"/>
            <a:ext cx="2028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100" dirty="0"/>
              <a:t>Technical Evaluation (B)</a:t>
            </a:r>
          </a:p>
        </p:txBody>
      </p:sp>
      <p:sp>
        <p:nvSpPr>
          <p:cNvPr id="43029" name="Text Box 30"/>
          <p:cNvSpPr txBox="1">
            <a:spLocks noChangeArrowheads="1"/>
          </p:cNvSpPr>
          <p:nvPr/>
        </p:nvSpPr>
        <p:spPr bwMode="auto">
          <a:xfrm>
            <a:off x="4699000" y="5972175"/>
            <a:ext cx="3141663"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302" tIns="86302" rIns="86302" bIns="86302">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1400" dirty="0">
                <a:solidFill>
                  <a:schemeClr val="tx2"/>
                </a:solidFill>
              </a:rPr>
              <a:t>(V) = Comes from VOC information</a:t>
            </a:r>
          </a:p>
          <a:p>
            <a:pPr eaLnBrk="1" hangingPunct="1"/>
            <a:r>
              <a:rPr lang="en-US" altLang="en-US" sz="1400" dirty="0">
                <a:solidFill>
                  <a:schemeClr val="tx2"/>
                </a:solidFill>
              </a:rPr>
              <a:t>(B) = Comes from Benchmarking information</a:t>
            </a:r>
          </a:p>
          <a:p>
            <a:pPr eaLnBrk="1" hangingPunct="1"/>
            <a:r>
              <a:rPr lang="en-US" altLang="en-US" sz="1400" dirty="0">
                <a:solidFill>
                  <a:schemeClr val="tx2"/>
                </a:solidFill>
              </a:rPr>
              <a:t>(I) = Comes from Internal expertise</a:t>
            </a:r>
            <a:endParaRPr lang="en-US" altLang="en-US" sz="1500" dirty="0">
              <a:solidFill>
                <a:schemeClr val="tx2"/>
              </a:solidFill>
            </a:endParaRPr>
          </a:p>
        </p:txBody>
      </p:sp>
      <p:sp>
        <p:nvSpPr>
          <p:cNvPr id="36886" name="Rectangle 31"/>
          <p:cNvSpPr>
            <a:spLocks noGrp="1" noChangeArrowheads="1"/>
          </p:cNvSpPr>
          <p:nvPr>
            <p:ph type="title"/>
          </p:nvPr>
        </p:nvSpPr>
        <p:spPr>
          <a:xfrm>
            <a:off x="61913" y="269875"/>
            <a:ext cx="6719887" cy="381000"/>
          </a:xfrm>
        </p:spPr>
        <p:txBody>
          <a:bodyPr/>
          <a:lstStyle/>
          <a:p>
            <a:pPr eaLnBrk="1" hangingPunct="1">
              <a:defRPr/>
            </a:pPr>
            <a:r>
              <a:rPr lang="en-US" dirty="0"/>
              <a:t>Performance Level Requirements – Targets</a:t>
            </a:r>
          </a:p>
        </p:txBody>
      </p:sp>
      <p:sp>
        <p:nvSpPr>
          <p:cNvPr id="43031" name="Rectangle 32"/>
          <p:cNvSpPr>
            <a:spLocks noGrp="1" noChangeArrowheads="1"/>
          </p:cNvSpPr>
          <p:nvPr>
            <p:ph type="body" idx="1"/>
          </p:nvPr>
        </p:nvSpPr>
        <p:spPr>
          <a:xfrm>
            <a:off x="187471" y="1116013"/>
            <a:ext cx="4162425" cy="4876800"/>
          </a:xfrm>
        </p:spPr>
        <p:txBody>
          <a:bodyPr/>
          <a:lstStyle/>
          <a:p>
            <a:pPr marL="0" indent="0" eaLnBrk="1" hangingPunct="1">
              <a:buNone/>
            </a:pPr>
            <a:r>
              <a:rPr lang="en-US" altLang="en-US" b="1" dirty="0"/>
              <a:t>Principles for “Human” Targets:</a:t>
            </a:r>
          </a:p>
          <a:p>
            <a:pPr marL="225425" indent="-225425" eaLnBrk="1" hangingPunct="1">
              <a:buFontTx/>
              <a:buChar char="•"/>
            </a:pPr>
            <a:r>
              <a:rPr lang="en-US" altLang="en-US" sz="1800" dirty="0"/>
              <a:t>Exert less than 30% of maximum strength</a:t>
            </a:r>
          </a:p>
          <a:p>
            <a:pPr marL="225425" indent="-225425" eaLnBrk="1" hangingPunct="1">
              <a:buFontTx/>
              <a:buChar char="•"/>
            </a:pPr>
            <a:r>
              <a:rPr lang="en-US" altLang="en-US" sz="1800" dirty="0"/>
              <a:t>Maintain a “neutral arm position” as much as possible</a:t>
            </a:r>
          </a:p>
          <a:p>
            <a:pPr marL="225425" indent="-225425" eaLnBrk="1" hangingPunct="1">
              <a:buFontTx/>
              <a:buChar char="•"/>
            </a:pPr>
            <a:r>
              <a:rPr lang="en-US" altLang="en-US" sz="1800" dirty="0"/>
              <a:t>Perform task without my expectations violated</a:t>
            </a:r>
          </a:p>
          <a:p>
            <a:pPr marL="225425" indent="-225425" eaLnBrk="1" hangingPunct="1">
              <a:buFontTx/>
              <a:buChar char="•"/>
            </a:pPr>
            <a:r>
              <a:rPr lang="en-US" altLang="en-US" sz="1800" dirty="0"/>
              <a:t>Tool visually expresses methods of use</a:t>
            </a:r>
          </a:p>
          <a:p>
            <a:pPr marL="225425" indent="-225425" eaLnBrk="1" hangingPunct="1">
              <a:buFontTx/>
              <a:buChar char="•"/>
            </a:pPr>
            <a:r>
              <a:rPr lang="en-US" altLang="en-US" sz="1800" dirty="0"/>
              <a:t>Minimize memory load on user</a:t>
            </a:r>
          </a:p>
          <a:p>
            <a:pPr marL="225425" indent="-225425" eaLnBrk="1" hangingPunct="1">
              <a:buFontTx/>
              <a:buChar char="•"/>
            </a:pPr>
            <a:r>
              <a:rPr lang="en-US" altLang="en-US" sz="1800" dirty="0"/>
              <a:t>Clear and immediate feedback</a:t>
            </a:r>
          </a:p>
          <a:p>
            <a:pPr marL="225425" indent="-225425" eaLnBrk="1" hangingPunct="1">
              <a:buFontTx/>
              <a:buChar char="•"/>
            </a:pPr>
            <a:r>
              <a:rPr lang="en-US" altLang="en-US" sz="1800" dirty="0"/>
              <a:t>Errors immediately identified &amp; intuitively correctable</a:t>
            </a:r>
          </a:p>
          <a:p>
            <a:pPr marL="225425" indent="-225425" eaLnBrk="1" hangingPunct="1">
              <a:buFontTx/>
              <a:buChar char="•"/>
            </a:pPr>
            <a:r>
              <a:rPr lang="en-US" altLang="en-US" sz="1800" dirty="0"/>
              <a:t>Consistent information – across tasks, systems</a:t>
            </a:r>
          </a:p>
          <a:p>
            <a:pPr marL="225425" indent="-225425" eaLnBrk="1" hangingPunct="1">
              <a:buFontTx/>
              <a:buChar char="•"/>
            </a:pPr>
            <a:r>
              <a:rPr lang="en-US" altLang="en-US" sz="1800" dirty="0"/>
              <a:t>Provide shortcuts as experience is gained</a:t>
            </a:r>
          </a:p>
        </p:txBody>
      </p:sp>
      <p:sp>
        <p:nvSpPr>
          <p:cNvPr id="374817" name="AutoShape 33"/>
          <p:cNvSpPr>
            <a:spLocks noChangeArrowheads="1"/>
          </p:cNvSpPr>
          <p:nvPr/>
        </p:nvSpPr>
        <p:spPr bwMode="auto">
          <a:xfrm rot="2486351">
            <a:off x="4345278" y="4914901"/>
            <a:ext cx="1403350" cy="1600200"/>
          </a:xfrm>
          <a:custGeom>
            <a:avLst/>
            <a:gdLst>
              <a:gd name="G0" fmla="+- 9052 0 0"/>
              <a:gd name="G1" fmla="+- 17360 0 0"/>
              <a:gd name="G2" fmla="+- 8115 0 0"/>
              <a:gd name="G3" fmla="*/ 9052 1 2"/>
              <a:gd name="G4" fmla="+- G3 10800 0"/>
              <a:gd name="G5" fmla="+- 21600 9052 17360"/>
              <a:gd name="G6" fmla="+- 17360 8115 0"/>
              <a:gd name="G7" fmla="*/ G6 1 2"/>
              <a:gd name="G8" fmla="*/ 17360 2 1"/>
              <a:gd name="G9" fmla="+- G8 0 21600"/>
              <a:gd name="G10" fmla="*/ 21600 G0 G1"/>
              <a:gd name="G11" fmla="*/ 21600 G4 G1"/>
              <a:gd name="G12" fmla="*/ 21600 G5 G1"/>
              <a:gd name="G13" fmla="*/ 21600 G7 G1"/>
              <a:gd name="G14" fmla="*/ 17360 1 2"/>
              <a:gd name="G15" fmla="+- G5 0 G4"/>
              <a:gd name="G16" fmla="+- G0 0 G4"/>
              <a:gd name="G17" fmla="*/ G2 G15 G16"/>
              <a:gd name="T0" fmla="*/ 15326 w 21600"/>
              <a:gd name="T1" fmla="*/ 0 h 21600"/>
              <a:gd name="T2" fmla="*/ 9052 w 21600"/>
              <a:gd name="T3" fmla="*/ 8115 h 21600"/>
              <a:gd name="T4" fmla="*/ 0 w 21600"/>
              <a:gd name="T5" fmla="*/ 19069 h 21600"/>
              <a:gd name="T6" fmla="*/ 8680 w 21600"/>
              <a:gd name="T7" fmla="*/ 21600 h 21600"/>
              <a:gd name="T8" fmla="*/ 17360 w 21600"/>
              <a:gd name="T9" fmla="*/ 15849 h 21600"/>
              <a:gd name="T10" fmla="*/ 21600 w 21600"/>
              <a:gd name="T11" fmla="*/ 8115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326" y="0"/>
                </a:moveTo>
                <a:lnTo>
                  <a:pt x="9052" y="8115"/>
                </a:lnTo>
                <a:lnTo>
                  <a:pt x="13292" y="8115"/>
                </a:lnTo>
                <a:lnTo>
                  <a:pt x="13292" y="16538"/>
                </a:lnTo>
                <a:lnTo>
                  <a:pt x="0" y="16538"/>
                </a:lnTo>
                <a:lnTo>
                  <a:pt x="0" y="21600"/>
                </a:lnTo>
                <a:lnTo>
                  <a:pt x="17360" y="21600"/>
                </a:lnTo>
                <a:lnTo>
                  <a:pt x="17360" y="8115"/>
                </a:lnTo>
                <a:lnTo>
                  <a:pt x="21600" y="8115"/>
                </a:lnTo>
                <a:close/>
              </a:path>
            </a:pathLst>
          </a:custGeom>
          <a:gradFill rotWithShape="0">
            <a:gsLst>
              <a:gs pos="0">
                <a:schemeClr val="accent2"/>
              </a:gs>
              <a:gs pos="50000">
                <a:schemeClr val="accent2">
                  <a:gamma/>
                  <a:tint val="33725"/>
                  <a:invGamma/>
                </a:schemeClr>
              </a:gs>
              <a:gs pos="100000">
                <a:schemeClr val="accent2"/>
              </a:gs>
            </a:gsLst>
            <a:lin ang="5400000" scaled="1"/>
          </a:gradFill>
          <a:ln w="25400">
            <a:solidFill>
              <a:schemeClr val="tx1"/>
            </a:solidFill>
            <a:miter lim="800000"/>
            <a:headEnd/>
            <a:tailEnd/>
          </a:ln>
          <a:effectLst/>
        </p:spPr>
        <p:txBody>
          <a:bodyPr anchor="ctr">
            <a:spAutoFit/>
          </a:bodyPr>
          <a:lstStyle/>
          <a:p>
            <a:pPr>
              <a:defRPr/>
            </a:pPr>
            <a:endParaRPr lang="en-US"/>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p:txBody>
          <a:bodyPr/>
          <a:lstStyle/>
          <a:p>
            <a:pPr eaLnBrk="1" hangingPunct="1">
              <a:defRPr/>
            </a:pPr>
            <a:r>
              <a:rPr lang="en-US"/>
              <a:t>Allowable Defect Rates</a:t>
            </a:r>
          </a:p>
        </p:txBody>
      </p:sp>
      <p:grpSp>
        <p:nvGrpSpPr>
          <p:cNvPr id="4" name="Group 3"/>
          <p:cNvGrpSpPr/>
          <p:nvPr/>
        </p:nvGrpSpPr>
        <p:grpSpPr>
          <a:xfrm>
            <a:off x="228600" y="3657600"/>
            <a:ext cx="4038600" cy="2819400"/>
            <a:chOff x="228600" y="3657600"/>
            <a:chExt cx="4038600" cy="2819400"/>
          </a:xfrm>
        </p:grpSpPr>
        <p:sp>
          <p:nvSpPr>
            <p:cNvPr id="3" name="Rounded Rectangle 2"/>
            <p:cNvSpPr/>
            <p:nvPr/>
          </p:nvSpPr>
          <p:spPr bwMode="auto">
            <a:xfrm>
              <a:off x="228600" y="3657600"/>
              <a:ext cx="4038600" cy="2819400"/>
            </a:xfrm>
            <a:prstGeom prst="roundRect">
              <a:avLst/>
            </a:prstGeom>
            <a:solidFill>
              <a:srgbClr val="FFCCCC"/>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44040" name="Line 11"/>
            <p:cNvSpPr>
              <a:spLocks noChangeShapeType="1"/>
            </p:cNvSpPr>
            <p:nvPr/>
          </p:nvSpPr>
          <p:spPr bwMode="auto">
            <a:xfrm>
              <a:off x="1298575" y="4391025"/>
              <a:ext cx="0" cy="1600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p>
          </p:txBody>
        </p:sp>
        <p:sp>
          <p:nvSpPr>
            <p:cNvPr id="44041" name="Line 12"/>
            <p:cNvSpPr>
              <a:spLocks noChangeShapeType="1"/>
            </p:cNvSpPr>
            <p:nvPr/>
          </p:nvSpPr>
          <p:spPr bwMode="auto">
            <a:xfrm>
              <a:off x="3432175" y="4391025"/>
              <a:ext cx="0" cy="1600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p>
          </p:txBody>
        </p:sp>
        <p:sp>
          <p:nvSpPr>
            <p:cNvPr id="44042" name="Line 13"/>
            <p:cNvSpPr>
              <a:spLocks noChangeShapeType="1"/>
            </p:cNvSpPr>
            <p:nvPr/>
          </p:nvSpPr>
          <p:spPr bwMode="auto">
            <a:xfrm>
              <a:off x="2365375" y="4391025"/>
              <a:ext cx="0" cy="1600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p>
          </p:txBody>
        </p:sp>
        <p:sp>
          <p:nvSpPr>
            <p:cNvPr id="44043" name="Line 14"/>
            <p:cNvSpPr>
              <a:spLocks noChangeShapeType="1"/>
            </p:cNvSpPr>
            <p:nvPr/>
          </p:nvSpPr>
          <p:spPr bwMode="auto">
            <a:xfrm flipV="1">
              <a:off x="457200" y="5686425"/>
              <a:ext cx="32035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6302" tIns="86302" rIns="86302" bIns="86302" anchor="ctr">
              <a:spAutoFit/>
            </a:bodyPr>
            <a:lstStyle/>
            <a:p>
              <a:endParaRPr lang="en-US"/>
            </a:p>
          </p:txBody>
        </p:sp>
        <p:sp>
          <p:nvSpPr>
            <p:cNvPr id="44044" name="Text Box 15"/>
            <p:cNvSpPr txBox="1">
              <a:spLocks noChangeArrowheads="1"/>
            </p:cNvSpPr>
            <p:nvPr/>
          </p:nvSpPr>
          <p:spPr bwMode="auto">
            <a:xfrm>
              <a:off x="1187450" y="5908675"/>
              <a:ext cx="2651571" cy="420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302" tIns="86302" rIns="86302" bIns="86302">
              <a:spAutoFit/>
            </a:bodyPr>
            <a:lstStyle>
              <a:lvl1pPr defTabSz="1023938" eaLnBrk="0" hangingPunct="0">
                <a:defRPr sz="1300">
                  <a:solidFill>
                    <a:schemeClr val="tx1"/>
                  </a:solidFill>
                  <a:latin typeface="Times New Roman" panose="02020603050405020304" pitchFamily="18" charset="0"/>
                </a:defRPr>
              </a:lvl1pPr>
              <a:lvl2pPr marL="742950" indent="-285750" defTabSz="1023938" eaLnBrk="0" hangingPunct="0">
                <a:defRPr sz="1300">
                  <a:solidFill>
                    <a:schemeClr val="tx1"/>
                  </a:solidFill>
                  <a:latin typeface="Times New Roman" panose="02020603050405020304" pitchFamily="18" charset="0"/>
                </a:defRPr>
              </a:lvl2pPr>
              <a:lvl3pPr marL="1143000" indent="-228600" defTabSz="1023938" eaLnBrk="0" hangingPunct="0">
                <a:defRPr sz="1300">
                  <a:solidFill>
                    <a:schemeClr val="tx1"/>
                  </a:solidFill>
                  <a:latin typeface="Times New Roman" panose="02020603050405020304" pitchFamily="18" charset="0"/>
                </a:defRPr>
              </a:lvl3pPr>
              <a:lvl4pPr marL="1600200" indent="-228600" defTabSz="1023938" eaLnBrk="0" hangingPunct="0">
                <a:defRPr sz="1300">
                  <a:solidFill>
                    <a:schemeClr val="tx1"/>
                  </a:solidFill>
                  <a:latin typeface="Times New Roman" panose="02020603050405020304" pitchFamily="18" charset="0"/>
                </a:defRPr>
              </a:lvl4pPr>
              <a:lvl5pPr marL="2057400" indent="-228600" defTabSz="1023938" eaLnBrk="0" hangingPunct="0">
                <a:defRPr sz="1300">
                  <a:solidFill>
                    <a:schemeClr val="tx1"/>
                  </a:solidFill>
                  <a:latin typeface="Times New Roman" panose="02020603050405020304" pitchFamily="18" charset="0"/>
                </a:defRPr>
              </a:lvl5pPr>
              <a:lvl6pPr marL="2514600" indent="-228600" defTabSz="10239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10239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10239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102393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1600" b="1" dirty="0">
                  <a:latin typeface="+mn-lt"/>
                </a:rPr>
                <a:t>LSL	Target	USL</a:t>
              </a:r>
            </a:p>
          </p:txBody>
        </p:sp>
        <p:sp>
          <p:nvSpPr>
            <p:cNvPr id="44045" name="Freeform 16"/>
            <p:cNvSpPr>
              <a:spLocks/>
            </p:cNvSpPr>
            <p:nvPr/>
          </p:nvSpPr>
          <p:spPr bwMode="auto">
            <a:xfrm>
              <a:off x="503238" y="4365625"/>
              <a:ext cx="3259137" cy="1308100"/>
            </a:xfrm>
            <a:custGeom>
              <a:avLst/>
              <a:gdLst>
                <a:gd name="T0" fmla="*/ 0 w 672"/>
                <a:gd name="T1" fmla="*/ 2076608750 h 824"/>
                <a:gd name="T2" fmla="*/ 2147483647 w 672"/>
                <a:gd name="T3" fmla="*/ 1592738750 h 824"/>
                <a:gd name="T4" fmla="*/ 2147483647 w 672"/>
                <a:gd name="T5" fmla="*/ 20161250 h 824"/>
                <a:gd name="T6" fmla="*/ 2147483647 w 672"/>
                <a:gd name="T7" fmla="*/ 1471771250 h 824"/>
                <a:gd name="T8" fmla="*/ 2147483647 w 672"/>
                <a:gd name="T9" fmla="*/ 2076608750 h 824"/>
                <a:gd name="T10" fmla="*/ 0 60000 65536"/>
                <a:gd name="T11" fmla="*/ 0 60000 65536"/>
                <a:gd name="T12" fmla="*/ 0 60000 65536"/>
                <a:gd name="T13" fmla="*/ 0 60000 65536"/>
                <a:gd name="T14" fmla="*/ 0 60000 65536"/>
                <a:gd name="T15" fmla="*/ 0 w 672"/>
                <a:gd name="T16" fmla="*/ 0 h 824"/>
                <a:gd name="T17" fmla="*/ 672 w 672"/>
                <a:gd name="T18" fmla="*/ 824 h 824"/>
              </a:gdLst>
              <a:ahLst/>
              <a:cxnLst>
                <a:cxn ang="T10">
                  <a:pos x="T0" y="T1"/>
                </a:cxn>
                <a:cxn ang="T11">
                  <a:pos x="T2" y="T3"/>
                </a:cxn>
                <a:cxn ang="T12">
                  <a:pos x="T4" y="T5"/>
                </a:cxn>
                <a:cxn ang="T13">
                  <a:pos x="T6" y="T7"/>
                </a:cxn>
                <a:cxn ang="T14">
                  <a:pos x="T8" y="T9"/>
                </a:cxn>
              </a:cxnLst>
              <a:rect l="T15" t="T16" r="T17" b="T18"/>
              <a:pathLst>
                <a:path w="672" h="824">
                  <a:moveTo>
                    <a:pt x="0" y="824"/>
                  </a:moveTo>
                  <a:cubicBezTo>
                    <a:pt x="64" y="796"/>
                    <a:pt x="128" y="768"/>
                    <a:pt x="192" y="632"/>
                  </a:cubicBezTo>
                  <a:cubicBezTo>
                    <a:pt x="256" y="496"/>
                    <a:pt x="328" y="16"/>
                    <a:pt x="384" y="8"/>
                  </a:cubicBezTo>
                  <a:cubicBezTo>
                    <a:pt x="440" y="0"/>
                    <a:pt x="480" y="448"/>
                    <a:pt x="528" y="584"/>
                  </a:cubicBezTo>
                  <a:cubicBezTo>
                    <a:pt x="576" y="720"/>
                    <a:pt x="624" y="772"/>
                    <a:pt x="672" y="82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86302" tIns="86302" rIns="86302" bIns="86302" anchor="ctr">
              <a:spAutoFit/>
            </a:bodyPr>
            <a:lstStyle/>
            <a:p>
              <a:endParaRPr lang="en-US"/>
            </a:p>
          </p:txBody>
        </p:sp>
        <p:sp>
          <p:nvSpPr>
            <p:cNvPr id="44046" name="Text Box 17"/>
            <p:cNvSpPr txBox="1">
              <a:spLocks noChangeArrowheads="1"/>
            </p:cNvSpPr>
            <p:nvPr/>
          </p:nvSpPr>
          <p:spPr bwMode="auto">
            <a:xfrm>
              <a:off x="1308899" y="3757613"/>
              <a:ext cx="21558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2000" b="1" dirty="0">
                  <a:latin typeface="+mn-lt"/>
                </a:rPr>
                <a:t>“Bad Design”	</a:t>
              </a:r>
              <a:endParaRPr lang="en-US" altLang="en-US" sz="2400" dirty="0">
                <a:latin typeface="+mn-lt"/>
              </a:endParaRPr>
            </a:p>
          </p:txBody>
        </p:sp>
      </p:grpSp>
      <p:sp>
        <p:nvSpPr>
          <p:cNvPr id="19" name="Rectangle 3"/>
          <p:cNvSpPr txBox="1">
            <a:spLocks noChangeArrowheads="1"/>
          </p:cNvSpPr>
          <p:nvPr/>
        </p:nvSpPr>
        <p:spPr bwMode="auto">
          <a:xfrm>
            <a:off x="153988" y="908049"/>
            <a:ext cx="8685212" cy="72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lvl1pPr marL="342900" indent="-342900" algn="l" rtl="0" eaLnBrk="0" fontAlgn="base" hangingPunct="0">
              <a:spcBef>
                <a:spcPct val="20000"/>
              </a:spcBef>
              <a:spcAft>
                <a:spcPct val="0"/>
              </a:spcAft>
              <a:buClr>
                <a:srgbClr val="C00000"/>
              </a:buClr>
              <a:buFont typeface="Symbol" panose="05050102010706020507" pitchFamily="18"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Courier New" panose="02070309020205020404" pitchFamily="49" charset="0"/>
              <a:buChar char="o"/>
              <a:defRPr sz="2000">
                <a:solidFill>
                  <a:schemeClr val="tx1"/>
                </a:solidFill>
                <a:latin typeface="+mn-lt"/>
              </a:defRPr>
            </a:lvl2pPr>
            <a:lvl3pPr marL="1143000" indent="-228600" algn="l" rtl="0" eaLnBrk="0" fontAlgn="base" hangingPunct="0">
              <a:spcBef>
                <a:spcPct val="20000"/>
              </a:spcBef>
              <a:spcAft>
                <a:spcPct val="0"/>
              </a:spcAft>
              <a:buClr>
                <a:srgbClr val="C00000"/>
              </a:buClr>
              <a:buChar char="•"/>
              <a:defRPr sz="2000">
                <a:solidFill>
                  <a:schemeClr val="tx1"/>
                </a:solidFill>
                <a:latin typeface="+mn-lt"/>
              </a:defRPr>
            </a:lvl3pPr>
            <a:lvl4pPr marL="1600200" indent="-228600" algn="l" rtl="0" eaLnBrk="0" fontAlgn="base" hangingPunct="0">
              <a:spcBef>
                <a:spcPct val="20000"/>
              </a:spcBef>
              <a:spcAft>
                <a:spcPct val="0"/>
              </a:spcAft>
              <a:buClr>
                <a:srgbClr val="C00000"/>
              </a:buClr>
              <a:buChar char="–"/>
              <a:defRPr sz="2000">
                <a:solidFill>
                  <a:schemeClr val="tx1"/>
                </a:solidFill>
                <a:latin typeface="+mn-lt"/>
              </a:defRPr>
            </a:lvl4pPr>
            <a:lvl5pPr marL="2057400" indent="-228600" algn="l" rtl="0" eaLnBrk="0" fontAlgn="base" hangingPunct="0">
              <a:spcBef>
                <a:spcPct val="20000"/>
              </a:spcBef>
              <a:spcAft>
                <a:spcPct val="0"/>
              </a:spcAft>
              <a:buClr>
                <a:srgbClr val="C00000"/>
              </a:buClr>
              <a:buChar char="»"/>
              <a:defRPr sz="2000">
                <a:solidFill>
                  <a:schemeClr val="tx1"/>
                </a:solidFill>
                <a:latin typeface="+mn-lt"/>
              </a:defRPr>
            </a:lvl5pPr>
            <a:lvl6pPr marL="2514600" indent="-228600" algn="l" rtl="0" fontAlgn="base">
              <a:spcBef>
                <a:spcPct val="20000"/>
              </a:spcBef>
              <a:spcAft>
                <a:spcPct val="0"/>
              </a:spcAft>
              <a:buClr>
                <a:schemeClr val="accent2"/>
              </a:buClr>
              <a:buChar char="»"/>
              <a:defRPr sz="2000">
                <a:solidFill>
                  <a:schemeClr val="tx1"/>
                </a:solidFill>
                <a:latin typeface="+mn-lt"/>
              </a:defRPr>
            </a:lvl6pPr>
            <a:lvl7pPr marL="2971800" indent="-228600" algn="l" rtl="0" fontAlgn="base">
              <a:spcBef>
                <a:spcPct val="20000"/>
              </a:spcBef>
              <a:spcAft>
                <a:spcPct val="0"/>
              </a:spcAft>
              <a:buClr>
                <a:schemeClr val="accent2"/>
              </a:buClr>
              <a:buChar char="»"/>
              <a:defRPr sz="2000">
                <a:solidFill>
                  <a:schemeClr val="tx1"/>
                </a:solidFill>
                <a:latin typeface="+mn-lt"/>
              </a:defRPr>
            </a:lvl7pPr>
            <a:lvl8pPr marL="3429000" indent="-228600" algn="l" rtl="0" fontAlgn="base">
              <a:spcBef>
                <a:spcPct val="20000"/>
              </a:spcBef>
              <a:spcAft>
                <a:spcPct val="0"/>
              </a:spcAft>
              <a:buClr>
                <a:schemeClr val="accent2"/>
              </a:buClr>
              <a:buChar char="»"/>
              <a:defRPr sz="2000">
                <a:solidFill>
                  <a:schemeClr val="tx1"/>
                </a:solidFill>
                <a:latin typeface="+mn-lt"/>
              </a:defRPr>
            </a:lvl8pPr>
            <a:lvl9pPr marL="3886200" indent="-228600" algn="l" rtl="0" fontAlgn="base">
              <a:spcBef>
                <a:spcPct val="20000"/>
              </a:spcBef>
              <a:spcAft>
                <a:spcPct val="0"/>
              </a:spcAft>
              <a:buClr>
                <a:schemeClr val="accent2"/>
              </a:buClr>
              <a:buChar char="»"/>
              <a:defRPr sz="2000">
                <a:solidFill>
                  <a:schemeClr val="tx1"/>
                </a:solidFill>
                <a:latin typeface="+mn-lt"/>
              </a:defRPr>
            </a:lvl9pPr>
          </a:lstStyle>
          <a:p>
            <a:pPr marL="0" indent="0" algn="ctr" eaLnBrk="1" hangingPunct="1">
              <a:buFont typeface="Symbol" panose="05050102010706020507" pitchFamily="18" charset="2"/>
              <a:buNone/>
            </a:pPr>
            <a:r>
              <a:rPr lang="en-US" altLang="en-US" kern="0" dirty="0"/>
              <a:t>“Sigma” targets should be set for CTQs - this is key to evaluating the design (see Design Scorecards, Later!)</a:t>
            </a:r>
            <a:endParaRPr lang="en-US" altLang="en-US" i="1" kern="0" dirty="0"/>
          </a:p>
        </p:txBody>
      </p:sp>
      <p:grpSp>
        <p:nvGrpSpPr>
          <p:cNvPr id="6" name="Group 5"/>
          <p:cNvGrpSpPr/>
          <p:nvPr/>
        </p:nvGrpSpPr>
        <p:grpSpPr>
          <a:xfrm>
            <a:off x="5410200" y="2057400"/>
            <a:ext cx="3352800" cy="2895600"/>
            <a:chOff x="4876800" y="2590800"/>
            <a:chExt cx="3352800" cy="2895600"/>
          </a:xfrm>
        </p:grpSpPr>
        <p:sp>
          <p:nvSpPr>
            <p:cNvPr id="5" name="Rounded Rectangle 4"/>
            <p:cNvSpPr/>
            <p:nvPr/>
          </p:nvSpPr>
          <p:spPr bwMode="auto">
            <a:xfrm>
              <a:off x="4876800" y="2590800"/>
              <a:ext cx="3352800" cy="2895600"/>
            </a:xfrm>
            <a:prstGeom prst="roundRect">
              <a:avLst/>
            </a:prstGeom>
            <a:solidFill>
              <a:srgbClr val="99FF99"/>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grpSp>
          <p:nvGrpSpPr>
            <p:cNvPr id="44037" name="Group 4"/>
            <p:cNvGrpSpPr>
              <a:grpSpLocks/>
            </p:cNvGrpSpPr>
            <p:nvPr/>
          </p:nvGrpSpPr>
          <p:grpSpPr bwMode="auto">
            <a:xfrm>
              <a:off x="5181600" y="3365500"/>
              <a:ext cx="2590800" cy="1600200"/>
              <a:chOff x="384" y="2064"/>
              <a:chExt cx="1632" cy="1008"/>
            </a:xfrm>
          </p:grpSpPr>
          <p:sp>
            <p:nvSpPr>
              <p:cNvPr id="44047" name="Line 5"/>
              <p:cNvSpPr>
                <a:spLocks noChangeShapeType="1"/>
              </p:cNvSpPr>
              <p:nvPr/>
            </p:nvSpPr>
            <p:spPr bwMode="auto">
              <a:xfrm>
                <a:off x="528" y="2064"/>
                <a:ext cx="0" cy="10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p>
            </p:txBody>
          </p:sp>
          <p:sp>
            <p:nvSpPr>
              <p:cNvPr id="44048" name="Line 6"/>
              <p:cNvSpPr>
                <a:spLocks noChangeShapeType="1"/>
              </p:cNvSpPr>
              <p:nvPr/>
            </p:nvSpPr>
            <p:spPr bwMode="auto">
              <a:xfrm>
                <a:off x="1872" y="2064"/>
                <a:ext cx="0" cy="10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p>
            </p:txBody>
          </p:sp>
          <p:sp>
            <p:nvSpPr>
              <p:cNvPr id="44049" name="Line 7"/>
              <p:cNvSpPr>
                <a:spLocks noChangeShapeType="1"/>
              </p:cNvSpPr>
              <p:nvPr/>
            </p:nvSpPr>
            <p:spPr bwMode="auto">
              <a:xfrm>
                <a:off x="1200" y="2064"/>
                <a:ext cx="0" cy="10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p>
            </p:txBody>
          </p:sp>
          <p:sp>
            <p:nvSpPr>
              <p:cNvPr id="44050" name="Line 8"/>
              <p:cNvSpPr>
                <a:spLocks noChangeShapeType="1"/>
              </p:cNvSpPr>
              <p:nvPr/>
            </p:nvSpPr>
            <p:spPr bwMode="auto">
              <a:xfrm>
                <a:off x="384" y="2880"/>
                <a:ext cx="163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6302" tIns="86302" rIns="86302" bIns="86302" anchor="ctr">
                <a:spAutoFit/>
              </a:bodyPr>
              <a:lstStyle/>
              <a:p>
                <a:endParaRPr lang="en-US"/>
              </a:p>
            </p:txBody>
          </p:sp>
        </p:grpSp>
        <p:sp>
          <p:nvSpPr>
            <p:cNvPr id="44038" name="Text Box 9"/>
            <p:cNvSpPr txBox="1">
              <a:spLocks noChangeArrowheads="1"/>
            </p:cNvSpPr>
            <p:nvPr/>
          </p:nvSpPr>
          <p:spPr bwMode="auto">
            <a:xfrm>
              <a:off x="5313363" y="4889500"/>
              <a:ext cx="2651571" cy="420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302" tIns="86302" rIns="86302" bIns="86302">
              <a:spAutoFit/>
            </a:bodyPr>
            <a:lstStyle>
              <a:lvl1pPr defTabSz="1023938" eaLnBrk="0" hangingPunct="0">
                <a:defRPr sz="1300">
                  <a:solidFill>
                    <a:schemeClr val="tx1"/>
                  </a:solidFill>
                  <a:latin typeface="Times New Roman" panose="02020603050405020304" pitchFamily="18" charset="0"/>
                </a:defRPr>
              </a:lvl1pPr>
              <a:lvl2pPr marL="742950" indent="-285750" defTabSz="1023938" eaLnBrk="0" hangingPunct="0">
                <a:defRPr sz="1300">
                  <a:solidFill>
                    <a:schemeClr val="tx1"/>
                  </a:solidFill>
                  <a:latin typeface="Times New Roman" panose="02020603050405020304" pitchFamily="18" charset="0"/>
                </a:defRPr>
              </a:lvl2pPr>
              <a:lvl3pPr marL="1143000" indent="-228600" defTabSz="1023938" eaLnBrk="0" hangingPunct="0">
                <a:defRPr sz="1300">
                  <a:solidFill>
                    <a:schemeClr val="tx1"/>
                  </a:solidFill>
                  <a:latin typeface="Times New Roman" panose="02020603050405020304" pitchFamily="18" charset="0"/>
                </a:defRPr>
              </a:lvl3pPr>
              <a:lvl4pPr marL="1600200" indent="-228600" defTabSz="1023938" eaLnBrk="0" hangingPunct="0">
                <a:defRPr sz="1300">
                  <a:solidFill>
                    <a:schemeClr val="tx1"/>
                  </a:solidFill>
                  <a:latin typeface="Times New Roman" panose="02020603050405020304" pitchFamily="18" charset="0"/>
                </a:defRPr>
              </a:lvl4pPr>
              <a:lvl5pPr marL="2057400" indent="-228600" defTabSz="1023938" eaLnBrk="0" hangingPunct="0">
                <a:defRPr sz="1300">
                  <a:solidFill>
                    <a:schemeClr val="tx1"/>
                  </a:solidFill>
                  <a:latin typeface="Times New Roman" panose="02020603050405020304" pitchFamily="18" charset="0"/>
                </a:defRPr>
              </a:lvl5pPr>
              <a:lvl6pPr marL="2514600" indent="-228600" defTabSz="10239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10239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10239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102393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1600" b="1" dirty="0">
                  <a:latin typeface="+mn-lt"/>
                </a:rPr>
                <a:t>LSL	Target	USL</a:t>
              </a:r>
            </a:p>
          </p:txBody>
        </p:sp>
        <p:sp>
          <p:nvSpPr>
            <p:cNvPr id="44039" name="Freeform 10"/>
            <p:cNvSpPr>
              <a:spLocks/>
            </p:cNvSpPr>
            <p:nvPr/>
          </p:nvSpPr>
          <p:spPr bwMode="auto">
            <a:xfrm>
              <a:off x="5867400" y="3352800"/>
              <a:ext cx="1066800" cy="1308100"/>
            </a:xfrm>
            <a:custGeom>
              <a:avLst/>
              <a:gdLst>
                <a:gd name="T0" fmla="*/ 0 w 672"/>
                <a:gd name="T1" fmla="*/ 2076608750 h 824"/>
                <a:gd name="T2" fmla="*/ 483870000 w 672"/>
                <a:gd name="T3" fmla="*/ 1592738750 h 824"/>
                <a:gd name="T4" fmla="*/ 967740000 w 672"/>
                <a:gd name="T5" fmla="*/ 20161250 h 824"/>
                <a:gd name="T6" fmla="*/ 1330642500 w 672"/>
                <a:gd name="T7" fmla="*/ 1471771250 h 824"/>
                <a:gd name="T8" fmla="*/ 1693545000 w 672"/>
                <a:gd name="T9" fmla="*/ 2076608750 h 824"/>
                <a:gd name="T10" fmla="*/ 0 60000 65536"/>
                <a:gd name="T11" fmla="*/ 0 60000 65536"/>
                <a:gd name="T12" fmla="*/ 0 60000 65536"/>
                <a:gd name="T13" fmla="*/ 0 60000 65536"/>
                <a:gd name="T14" fmla="*/ 0 60000 65536"/>
                <a:gd name="T15" fmla="*/ 0 w 672"/>
                <a:gd name="T16" fmla="*/ 0 h 824"/>
                <a:gd name="T17" fmla="*/ 672 w 672"/>
                <a:gd name="T18" fmla="*/ 824 h 824"/>
              </a:gdLst>
              <a:ahLst/>
              <a:cxnLst>
                <a:cxn ang="T10">
                  <a:pos x="T0" y="T1"/>
                </a:cxn>
                <a:cxn ang="T11">
                  <a:pos x="T2" y="T3"/>
                </a:cxn>
                <a:cxn ang="T12">
                  <a:pos x="T4" y="T5"/>
                </a:cxn>
                <a:cxn ang="T13">
                  <a:pos x="T6" y="T7"/>
                </a:cxn>
                <a:cxn ang="T14">
                  <a:pos x="T8" y="T9"/>
                </a:cxn>
              </a:cxnLst>
              <a:rect l="T15" t="T16" r="T17" b="T18"/>
              <a:pathLst>
                <a:path w="672" h="824">
                  <a:moveTo>
                    <a:pt x="0" y="824"/>
                  </a:moveTo>
                  <a:cubicBezTo>
                    <a:pt x="64" y="796"/>
                    <a:pt x="128" y="768"/>
                    <a:pt x="192" y="632"/>
                  </a:cubicBezTo>
                  <a:cubicBezTo>
                    <a:pt x="256" y="496"/>
                    <a:pt x="328" y="16"/>
                    <a:pt x="384" y="8"/>
                  </a:cubicBezTo>
                  <a:cubicBezTo>
                    <a:pt x="440" y="0"/>
                    <a:pt x="480" y="448"/>
                    <a:pt x="528" y="584"/>
                  </a:cubicBezTo>
                  <a:cubicBezTo>
                    <a:pt x="576" y="720"/>
                    <a:pt x="624" y="772"/>
                    <a:pt x="672" y="82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86302" tIns="86302" rIns="86302" bIns="86302" anchor="ctr">
              <a:spAutoFit/>
            </a:bodyPr>
            <a:lstStyle/>
            <a:p>
              <a:endParaRPr lang="en-US"/>
            </a:p>
          </p:txBody>
        </p:sp>
        <p:sp>
          <p:nvSpPr>
            <p:cNvPr id="20" name="Text Box 17"/>
            <p:cNvSpPr txBox="1">
              <a:spLocks noChangeArrowheads="1"/>
            </p:cNvSpPr>
            <p:nvPr/>
          </p:nvSpPr>
          <p:spPr bwMode="auto">
            <a:xfrm>
              <a:off x="5219700" y="2699520"/>
              <a:ext cx="2514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2000" b="1" dirty="0">
                  <a:latin typeface="+mn-lt"/>
                </a:rPr>
                <a:t>“Good Design”</a:t>
              </a:r>
              <a:endParaRPr lang="en-US" altLang="en-US" sz="2400" dirty="0">
                <a:latin typeface="+mn-lt"/>
              </a:endParaRPr>
            </a:p>
          </p:txBody>
        </p:sp>
      </p:grpSp>
      <p:sp>
        <p:nvSpPr>
          <p:cNvPr id="2" name="Right Arrow 1"/>
          <p:cNvSpPr/>
          <p:nvPr/>
        </p:nvSpPr>
        <p:spPr bwMode="auto">
          <a:xfrm rot="19689425">
            <a:off x="4229100" y="3615231"/>
            <a:ext cx="1219200" cy="786570"/>
          </a:xfrm>
          <a:prstGeom prst="rightArrow">
            <a:avLst/>
          </a:prstGeom>
          <a:solidFill>
            <a:schemeClr val="accent6">
              <a:lumMod val="75000"/>
            </a:schemeClr>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a:xfrm>
            <a:off x="152400" y="228600"/>
            <a:ext cx="6548437" cy="381000"/>
          </a:xfrm>
        </p:spPr>
        <p:txBody>
          <a:bodyPr/>
          <a:lstStyle/>
          <a:p>
            <a:pPr eaLnBrk="1" hangingPunct="1">
              <a:defRPr/>
            </a:pPr>
            <a:r>
              <a:rPr lang="en-US" dirty="0"/>
              <a:t>Targets and Specifications:  </a:t>
            </a:r>
            <a:r>
              <a:rPr lang="en-US" sz="1800" dirty="0"/>
              <a:t>Room 6</a:t>
            </a:r>
            <a:endParaRPr lang="en-US" dirty="0"/>
          </a:p>
        </p:txBody>
      </p:sp>
      <p:sp>
        <p:nvSpPr>
          <p:cNvPr id="45060" name="Rectangle 3"/>
          <p:cNvSpPr>
            <a:spLocks noGrp="1" noChangeArrowheads="1"/>
          </p:cNvSpPr>
          <p:nvPr>
            <p:ph type="body" idx="1"/>
          </p:nvPr>
        </p:nvSpPr>
        <p:spPr/>
        <p:txBody>
          <a:bodyPr/>
          <a:lstStyle/>
          <a:p>
            <a:pPr marL="0" indent="0" eaLnBrk="1" hangingPunct="1">
              <a:buNone/>
            </a:pPr>
            <a:r>
              <a:rPr lang="en-US" altLang="en-US" sz="2400" dirty="0"/>
              <a:t>Tips:</a:t>
            </a:r>
          </a:p>
          <a:p>
            <a:pPr eaLnBrk="1" hangingPunct="1"/>
            <a:r>
              <a:rPr lang="en-US" altLang="en-US" sz="2400" dirty="0"/>
              <a:t>Consider Dr. Kano’s “Must-Be, One-Dimensional, Delighter” model when setting targets.</a:t>
            </a:r>
          </a:p>
          <a:p>
            <a:pPr eaLnBrk="1" hangingPunct="1"/>
            <a:endParaRPr lang="en-US" altLang="en-US" sz="2400" dirty="0"/>
          </a:p>
          <a:p>
            <a:pPr eaLnBrk="1" hangingPunct="1"/>
            <a:r>
              <a:rPr lang="en-US" altLang="en-US" sz="2400" dirty="0"/>
              <a:t>Don’t settle for just meeting the competitor’s performance</a:t>
            </a:r>
          </a:p>
          <a:p>
            <a:pPr eaLnBrk="1" hangingPunct="1"/>
            <a:endParaRPr lang="en-US" altLang="en-US" sz="2400" dirty="0"/>
          </a:p>
          <a:p>
            <a:pPr eaLnBrk="1" hangingPunct="1"/>
            <a:r>
              <a:rPr lang="en-US" altLang="en-US" sz="2400" dirty="0"/>
              <a:t>Consider your Multi-Generation Plan – what can you deliver today vs. tomorrow?</a:t>
            </a: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type="title" idx="4294967295"/>
          </p:nvPr>
        </p:nvSpPr>
        <p:spPr>
          <a:xfrm>
            <a:off x="76200" y="239713"/>
            <a:ext cx="6927850" cy="381000"/>
          </a:xfrm>
        </p:spPr>
        <p:txBody>
          <a:bodyPr/>
          <a:lstStyle/>
          <a:p>
            <a:pPr eaLnBrk="1" hangingPunct="1">
              <a:defRPr/>
            </a:pPr>
            <a:r>
              <a:rPr lang="en-US" sz="2000" dirty="0"/>
              <a:t>Example: Targets and Specifications:  Room 6</a:t>
            </a:r>
          </a:p>
        </p:txBody>
      </p:sp>
      <p:pic>
        <p:nvPicPr>
          <p:cNvPr id="3" name="Picture 2" descr="The diagram is a table detailing the performance requirements and specifications for a device designed to securely attach and remove paper sheets without damage or hazards.&#10;&#10;AI-generated content may be incorrect.">
            <a:extLst>
              <a:ext uri="{FF2B5EF4-FFF2-40B4-BE49-F238E27FC236}">
                <a16:creationId xmlns:a16="http://schemas.microsoft.com/office/drawing/2014/main" id="{34272B93-3FF8-075B-30DF-39BDF8D0E506}"/>
              </a:ext>
            </a:extLst>
          </p:cNvPr>
          <p:cNvPicPr>
            <a:picLocks noChangeAspect="1"/>
          </p:cNvPicPr>
          <p:nvPr/>
        </p:nvPicPr>
        <p:blipFill>
          <a:blip r:embed="rId3"/>
          <a:stretch>
            <a:fillRect/>
          </a:stretch>
        </p:blipFill>
        <p:spPr>
          <a:xfrm>
            <a:off x="278293" y="805722"/>
            <a:ext cx="8484707" cy="3766278"/>
          </a:xfrm>
          <a:prstGeom prst="rect">
            <a:avLst/>
          </a:prstGeom>
        </p:spPr>
      </p:pic>
      <p:pic>
        <p:nvPicPr>
          <p:cNvPr id="5" name="Picture 4" descr="The image appears to be a table or spreadsheet listing various targets, with columns for Targets (T), Upper Specification Limit (USL), Lower Specification Limit (LSL), and other related metrics.&#10;&#10;AI-generated content may be incorrect.">
            <a:extLst>
              <a:ext uri="{FF2B5EF4-FFF2-40B4-BE49-F238E27FC236}">
                <a16:creationId xmlns:a16="http://schemas.microsoft.com/office/drawing/2014/main" id="{9C7D8E0C-605B-4349-37B0-3179A20DB94A}"/>
              </a:ext>
            </a:extLst>
          </p:cNvPr>
          <p:cNvPicPr>
            <a:picLocks noChangeAspect="1"/>
          </p:cNvPicPr>
          <p:nvPr/>
        </p:nvPicPr>
        <p:blipFill>
          <a:blip r:embed="rId4"/>
          <a:stretch>
            <a:fillRect/>
          </a:stretch>
        </p:blipFill>
        <p:spPr>
          <a:xfrm>
            <a:off x="258942" y="4743444"/>
            <a:ext cx="8504058" cy="1581156"/>
          </a:xfrm>
          <a:prstGeom prst="rect">
            <a:avLst/>
          </a:prstGeom>
        </p:spPr>
      </p:pic>
      <p:sp>
        <p:nvSpPr>
          <p:cNvPr id="46085" name="AutoShape 6"/>
          <p:cNvSpPr>
            <a:spLocks noChangeArrowheads="1"/>
          </p:cNvSpPr>
          <p:nvPr/>
        </p:nvSpPr>
        <p:spPr bwMode="auto">
          <a:xfrm>
            <a:off x="2057400" y="4324347"/>
            <a:ext cx="2070100" cy="666750"/>
          </a:xfrm>
          <a:prstGeom prst="upDownArrow">
            <a:avLst>
              <a:gd name="adj1" fmla="val 50000"/>
              <a:gd name="adj2" fmla="val 20000"/>
            </a:avLst>
          </a:prstGeom>
          <a:solidFill>
            <a:schemeClr val="hlink"/>
          </a:solidFill>
          <a:ln w="25400">
            <a:solidFill>
              <a:schemeClr val="tx1"/>
            </a:solidFill>
            <a:miter lim="800000"/>
            <a:headEnd/>
            <a:tailEnd/>
          </a:ln>
        </p:spPr>
        <p:txBody>
          <a:bodyPr vert="eaVert"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4" name="Rectangle: Rounded Corners 3">
            <a:extLst>
              <a:ext uri="{FF2B5EF4-FFF2-40B4-BE49-F238E27FC236}">
                <a16:creationId xmlns:a16="http://schemas.microsoft.com/office/drawing/2014/main" id="{E0FF2855-9F50-AD50-5254-E1BD4888B1C5}"/>
              </a:ext>
            </a:extLst>
          </p:cNvPr>
          <p:cNvSpPr/>
          <p:nvPr/>
        </p:nvSpPr>
        <p:spPr bwMode="auto">
          <a:xfrm>
            <a:off x="4114799" y="4648200"/>
            <a:ext cx="4750907" cy="1743055"/>
          </a:xfrm>
          <a:prstGeom prst="roundRect">
            <a:avLst>
              <a:gd name="adj" fmla="val 6378"/>
            </a:avLst>
          </a:prstGeom>
          <a:noFill/>
          <a:ln w="57150" cap="flat" cmpd="sng" algn="ctr">
            <a:solidFill>
              <a:srgbClr val="C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Freeform 2"/>
          <p:cNvSpPr>
            <a:spLocks/>
          </p:cNvSpPr>
          <p:nvPr/>
        </p:nvSpPr>
        <p:spPr bwMode="auto">
          <a:xfrm>
            <a:off x="5775325" y="2251075"/>
            <a:ext cx="3108325" cy="3825875"/>
          </a:xfrm>
          <a:custGeom>
            <a:avLst/>
            <a:gdLst>
              <a:gd name="T0" fmla="*/ 0 w 2496"/>
              <a:gd name="T1" fmla="*/ 1191188423 h 3072"/>
              <a:gd name="T2" fmla="*/ 0 w 2496"/>
              <a:gd name="T3" fmla="*/ 2147483647 h 3072"/>
              <a:gd name="T4" fmla="*/ 2147483647 w 2496"/>
              <a:gd name="T5" fmla="*/ 2147483647 h 3072"/>
              <a:gd name="T6" fmla="*/ 2147483647 w 2496"/>
              <a:gd name="T7" fmla="*/ 2147483647 h 3072"/>
              <a:gd name="T8" fmla="*/ 2147483647 w 2496"/>
              <a:gd name="T9" fmla="*/ 2147483647 h 3072"/>
              <a:gd name="T10" fmla="*/ 2147483647 w 2496"/>
              <a:gd name="T11" fmla="*/ 1116738290 h 3072"/>
              <a:gd name="T12" fmla="*/ 2147483647 w 2496"/>
              <a:gd name="T13" fmla="*/ 1116738290 h 3072"/>
              <a:gd name="T14" fmla="*/ 1935434177 w 2496"/>
              <a:gd name="T15" fmla="*/ 0 h 3072"/>
              <a:gd name="T16" fmla="*/ 1042156865 w 2496"/>
              <a:gd name="T17" fmla="*/ 1191188423 h 3072"/>
              <a:gd name="T18" fmla="*/ 0 w 2496"/>
              <a:gd name="T19" fmla="*/ 1191188423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gradFill rotWithShape="0">
            <a:gsLst>
              <a:gs pos="0">
                <a:srgbClr val="DDDDDD"/>
              </a:gs>
              <a:gs pos="100000">
                <a:srgbClr val="666666"/>
              </a:gs>
            </a:gsLst>
            <a:lin ang="5400000" scaled="1"/>
          </a:gradFill>
          <a:ln>
            <a:noFill/>
          </a:ln>
          <a:extLst>
            <a:ext uri="{91240B29-F687-4F45-9708-019B960494DF}">
              <a14:hiddenLine xmlns:a14="http://schemas.microsoft.com/office/drawing/2010/main" w="28575">
                <a:solidFill>
                  <a:srgbClr val="000000"/>
                </a:solidFill>
                <a:round/>
                <a:headEnd type="none" w="sm" len="sm"/>
                <a:tailEnd type="none" w="sm" len="sm"/>
              </a14:hiddenLine>
            </a:ext>
          </a:extLst>
        </p:spPr>
        <p:txBody>
          <a:bodyPr wrap="none" anchor="ctr"/>
          <a:lstStyle/>
          <a:p>
            <a:endParaRPr lang="en-US"/>
          </a:p>
        </p:txBody>
      </p:sp>
      <p:sp>
        <p:nvSpPr>
          <p:cNvPr id="47108" name="Freeform 3"/>
          <p:cNvSpPr>
            <a:spLocks/>
          </p:cNvSpPr>
          <p:nvPr/>
        </p:nvSpPr>
        <p:spPr bwMode="auto">
          <a:xfrm>
            <a:off x="5715000" y="2190750"/>
            <a:ext cx="3108325" cy="3825875"/>
          </a:xfrm>
          <a:custGeom>
            <a:avLst/>
            <a:gdLst>
              <a:gd name="T0" fmla="*/ 0 w 2496"/>
              <a:gd name="T1" fmla="*/ 1191188423 h 3072"/>
              <a:gd name="T2" fmla="*/ 0 w 2496"/>
              <a:gd name="T3" fmla="*/ 2147483647 h 3072"/>
              <a:gd name="T4" fmla="*/ 2147483647 w 2496"/>
              <a:gd name="T5" fmla="*/ 2147483647 h 3072"/>
              <a:gd name="T6" fmla="*/ 2147483647 w 2496"/>
              <a:gd name="T7" fmla="*/ 2147483647 h 3072"/>
              <a:gd name="T8" fmla="*/ 2147483647 w 2496"/>
              <a:gd name="T9" fmla="*/ 2147483647 h 3072"/>
              <a:gd name="T10" fmla="*/ 2147483647 w 2496"/>
              <a:gd name="T11" fmla="*/ 1116738290 h 3072"/>
              <a:gd name="T12" fmla="*/ 2147483647 w 2496"/>
              <a:gd name="T13" fmla="*/ 1116738290 h 3072"/>
              <a:gd name="T14" fmla="*/ 1935434177 w 2496"/>
              <a:gd name="T15" fmla="*/ 0 h 3072"/>
              <a:gd name="T16" fmla="*/ 1042156865 w 2496"/>
              <a:gd name="T17" fmla="*/ 1191188423 h 3072"/>
              <a:gd name="T18" fmla="*/ 0 w 2496"/>
              <a:gd name="T19" fmla="*/ 1191188423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solidFill>
            <a:schemeClr val="bg1"/>
          </a:solidFill>
          <a:ln w="28575">
            <a:solidFill>
              <a:schemeClr val="tx1"/>
            </a:solidFill>
            <a:round/>
            <a:headEnd type="none" w="sm" len="sm"/>
            <a:tailEnd type="none" w="sm" len="sm"/>
          </a:ln>
        </p:spPr>
        <p:txBody>
          <a:bodyPr wrap="none" anchor="ctr"/>
          <a:lstStyle/>
          <a:p>
            <a:endParaRPr lang="en-US"/>
          </a:p>
        </p:txBody>
      </p:sp>
      <p:sp>
        <p:nvSpPr>
          <p:cNvPr id="47109" name="Line 4"/>
          <p:cNvSpPr>
            <a:spLocks noChangeShapeType="1"/>
          </p:cNvSpPr>
          <p:nvPr/>
        </p:nvSpPr>
        <p:spPr bwMode="auto">
          <a:xfrm flipH="1">
            <a:off x="5715000" y="5180013"/>
            <a:ext cx="2211388" cy="0"/>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7110" name="Line 5"/>
          <p:cNvSpPr>
            <a:spLocks noChangeShapeType="1"/>
          </p:cNvSpPr>
          <p:nvPr/>
        </p:nvSpPr>
        <p:spPr bwMode="auto">
          <a:xfrm>
            <a:off x="6551613" y="3148013"/>
            <a:ext cx="0" cy="2868612"/>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7111" name="Line 6"/>
          <p:cNvSpPr>
            <a:spLocks noChangeShapeType="1"/>
          </p:cNvSpPr>
          <p:nvPr/>
        </p:nvSpPr>
        <p:spPr bwMode="auto">
          <a:xfrm>
            <a:off x="5715000" y="5599113"/>
            <a:ext cx="2211388" cy="0"/>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7112" name="Line 7"/>
          <p:cNvSpPr>
            <a:spLocks noChangeShapeType="1"/>
          </p:cNvSpPr>
          <p:nvPr/>
        </p:nvSpPr>
        <p:spPr bwMode="auto">
          <a:xfrm>
            <a:off x="6551613" y="5299075"/>
            <a:ext cx="1374775" cy="0"/>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7113" name="Line 8"/>
          <p:cNvSpPr>
            <a:spLocks noChangeShapeType="1"/>
          </p:cNvSpPr>
          <p:nvPr/>
        </p:nvSpPr>
        <p:spPr bwMode="auto">
          <a:xfrm>
            <a:off x="7986713" y="3087688"/>
            <a:ext cx="0" cy="2092325"/>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7114" name="Line 9"/>
          <p:cNvSpPr>
            <a:spLocks noChangeShapeType="1"/>
          </p:cNvSpPr>
          <p:nvPr/>
        </p:nvSpPr>
        <p:spPr bwMode="auto">
          <a:xfrm flipH="1">
            <a:off x="5715000" y="3744913"/>
            <a:ext cx="3113088" cy="0"/>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7115" name="Line 10"/>
          <p:cNvSpPr>
            <a:spLocks noChangeShapeType="1"/>
          </p:cNvSpPr>
          <p:nvPr/>
        </p:nvSpPr>
        <p:spPr bwMode="auto">
          <a:xfrm>
            <a:off x="8105775" y="3744913"/>
            <a:ext cx="0" cy="1435100"/>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7116" name="Rectangle 11"/>
          <p:cNvSpPr>
            <a:spLocks noChangeArrowheads="1"/>
          </p:cNvSpPr>
          <p:nvPr/>
        </p:nvSpPr>
        <p:spPr bwMode="auto">
          <a:xfrm>
            <a:off x="6134100" y="3138488"/>
            <a:ext cx="1852613" cy="179387"/>
          </a:xfrm>
          <a:prstGeom prst="rect">
            <a:avLst/>
          </a:prstGeom>
          <a:solidFill>
            <a:srgbClr val="F0B100"/>
          </a:solidFill>
          <a:ln w="28575">
            <a:solidFill>
              <a:schemeClr val="tx1"/>
            </a:solidFill>
            <a:miter lim="800000"/>
            <a:headEnd type="none" w="sm" len="sm"/>
            <a:tailEnd type="none" w="sm" len="sm"/>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800"/>
              <a:t>Target Goals</a:t>
            </a:r>
            <a:endParaRPr lang="en-GB" altLang="en-US" sz="2400"/>
          </a:p>
        </p:txBody>
      </p:sp>
      <p:sp>
        <p:nvSpPr>
          <p:cNvPr id="47117" name="AutoShape 12"/>
          <p:cNvSpPr>
            <a:spLocks noChangeArrowheads="1"/>
          </p:cNvSpPr>
          <p:nvPr/>
        </p:nvSpPr>
        <p:spPr bwMode="auto">
          <a:xfrm>
            <a:off x="6553200" y="2219325"/>
            <a:ext cx="1447800" cy="914400"/>
          </a:xfrm>
          <a:prstGeom prst="triangle">
            <a:avLst>
              <a:gd name="adj" fmla="val 50000"/>
            </a:avLst>
          </a:prstGeom>
          <a:solidFill>
            <a:srgbClr val="F0B100">
              <a:alpha val="50195"/>
            </a:srgbClr>
          </a:solidFill>
          <a:ln w="12700">
            <a:solidFill>
              <a:schemeClr val="tx1"/>
            </a:solidFill>
            <a:miter lim="800000"/>
            <a:headEnd type="none" w="sm" len="sm"/>
            <a:tailEnd type="none" w="sm" len="sm"/>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GB" altLang="en-US" sz="1400" b="1" i="1"/>
          </a:p>
        </p:txBody>
      </p:sp>
      <p:sp>
        <p:nvSpPr>
          <p:cNvPr id="47118" name="Rectangle 13"/>
          <p:cNvSpPr>
            <a:spLocks noChangeArrowheads="1"/>
          </p:cNvSpPr>
          <p:nvPr/>
        </p:nvSpPr>
        <p:spPr bwMode="gray">
          <a:xfrm>
            <a:off x="7010400" y="2419350"/>
            <a:ext cx="5953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400" b="1">
                <a:solidFill>
                  <a:schemeClr val="accent2"/>
                </a:solidFill>
              </a:rPr>
              <a:t>7</a:t>
            </a:r>
            <a:endParaRPr lang="en-US" altLang="en-US" sz="2400" b="1">
              <a:solidFill>
                <a:schemeClr val="folHlink"/>
              </a:solidFill>
            </a:endParaRPr>
          </a:p>
        </p:txBody>
      </p:sp>
      <p:sp>
        <p:nvSpPr>
          <p:cNvPr id="47119" name="Rectangle 14"/>
          <p:cNvSpPr>
            <a:spLocks noChangeArrowheads="1"/>
          </p:cNvSpPr>
          <p:nvPr/>
        </p:nvSpPr>
        <p:spPr bwMode="auto">
          <a:xfrm>
            <a:off x="6781800" y="2749550"/>
            <a:ext cx="990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0625" tIns="15312" rIns="30625" bIns="15312">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1000"/>
              <a:t>Correlation</a:t>
            </a:r>
          </a:p>
        </p:txBody>
      </p:sp>
      <p:sp>
        <p:nvSpPr>
          <p:cNvPr id="47120" name="Text Box 15"/>
          <p:cNvSpPr txBox="1">
            <a:spLocks noChangeArrowheads="1"/>
          </p:cNvSpPr>
          <p:nvPr/>
        </p:nvSpPr>
        <p:spPr bwMode="auto">
          <a:xfrm>
            <a:off x="304800" y="990600"/>
            <a:ext cx="515778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2000" b="1" dirty="0">
                <a:latin typeface="+mn-lt"/>
              </a:rPr>
              <a:t>Objective:</a:t>
            </a:r>
            <a:br>
              <a:rPr lang="en-US" altLang="en-US" sz="2000" b="1" dirty="0">
                <a:latin typeface="+mn-lt"/>
              </a:rPr>
            </a:br>
            <a:r>
              <a:rPr lang="en-US" altLang="en-US" sz="2000" dirty="0">
                <a:latin typeface="+mn-lt"/>
              </a:rPr>
              <a:t>Understand and establish the correlation between the characteristics and measures </a:t>
            </a:r>
            <a:br>
              <a:rPr lang="en-US" altLang="en-US" sz="2000" dirty="0">
                <a:latin typeface="+mn-lt"/>
              </a:rPr>
            </a:br>
            <a:endParaRPr lang="en-US" altLang="en-US" sz="2000" dirty="0">
              <a:latin typeface="+mn-lt"/>
            </a:endParaRPr>
          </a:p>
          <a:p>
            <a:pPr eaLnBrk="1" hangingPunct="1"/>
            <a:r>
              <a:rPr lang="en-US" altLang="en-US" sz="2000" b="1" dirty="0">
                <a:latin typeface="+mn-lt"/>
              </a:rPr>
              <a:t>Method:</a:t>
            </a:r>
          </a:p>
          <a:p>
            <a:pPr eaLnBrk="1" hangingPunct="1"/>
            <a:r>
              <a:rPr lang="en-US" altLang="en-US" sz="2000" dirty="0">
                <a:latin typeface="+mn-lt"/>
              </a:rPr>
              <a:t>Determine target goals orientation by asking the following questions:</a:t>
            </a:r>
          </a:p>
          <a:p>
            <a:pPr eaLnBrk="1" hangingPunct="1"/>
            <a:endParaRPr lang="en-US" altLang="en-US" sz="1400" dirty="0">
              <a:latin typeface="+mn-lt"/>
            </a:endParaRPr>
          </a:p>
          <a:p>
            <a:pPr eaLnBrk="1" hangingPunct="1"/>
            <a:endParaRPr lang="en-US" altLang="en-US" sz="2000" dirty="0">
              <a:latin typeface="+mn-lt"/>
            </a:endParaRPr>
          </a:p>
        </p:txBody>
      </p:sp>
      <p:sp>
        <p:nvSpPr>
          <p:cNvPr id="47121" name="Rectangle 16"/>
          <p:cNvSpPr>
            <a:spLocks noChangeArrowheads="1"/>
          </p:cNvSpPr>
          <p:nvPr/>
        </p:nvSpPr>
        <p:spPr bwMode="auto">
          <a:xfrm>
            <a:off x="300038" y="3105079"/>
            <a:ext cx="4937125" cy="283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14" tIns="240052" rIns="9414" bIns="240052"/>
          <a:lstStyle>
            <a:lvl1pPr marL="238125"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marL="523875" indent="-285750" eaLnBrk="1" hangingPunct="1">
              <a:spcAft>
                <a:spcPct val="80000"/>
              </a:spcAft>
              <a:buFont typeface="Arial" panose="020B0604020202020204" pitchFamily="34" charset="0"/>
              <a:buChar char="•"/>
            </a:pPr>
            <a:r>
              <a:rPr lang="en-US" altLang="en-US" sz="1800" dirty="0">
                <a:latin typeface="+mn-lt"/>
              </a:rPr>
              <a:t>If we increase this measurement, will that help to achieve the Performance Requirement?</a:t>
            </a:r>
          </a:p>
          <a:p>
            <a:pPr marL="523875" indent="-285750" eaLnBrk="1" hangingPunct="1">
              <a:spcAft>
                <a:spcPct val="80000"/>
              </a:spcAft>
              <a:buFont typeface="Arial" panose="020B0604020202020204" pitchFamily="34" charset="0"/>
              <a:buChar char="•"/>
            </a:pPr>
            <a:r>
              <a:rPr lang="en-US" altLang="en-US" sz="1800" dirty="0">
                <a:latin typeface="+mn-lt"/>
              </a:rPr>
              <a:t>If we reduce this measurement, will that help to achieve the Performance Requirement?</a:t>
            </a:r>
          </a:p>
          <a:p>
            <a:pPr marL="523875" indent="-285750" eaLnBrk="1" hangingPunct="1">
              <a:spcAft>
                <a:spcPct val="80000"/>
              </a:spcAft>
              <a:buFont typeface="Arial" panose="020B0604020202020204" pitchFamily="34" charset="0"/>
              <a:buChar char="•"/>
            </a:pPr>
            <a:r>
              <a:rPr lang="en-US" altLang="en-US" sz="1800" dirty="0">
                <a:latin typeface="+mn-lt"/>
              </a:rPr>
              <a:t>If we hit the target, will that help to achieve the Performance Requirement? </a:t>
            </a:r>
          </a:p>
        </p:txBody>
      </p:sp>
      <p:sp>
        <p:nvSpPr>
          <p:cNvPr id="40981" name="Rectangle 20"/>
          <p:cNvSpPr>
            <a:spLocks noGrp="1" noChangeArrowheads="1"/>
          </p:cNvSpPr>
          <p:nvPr>
            <p:ph type="title"/>
          </p:nvPr>
        </p:nvSpPr>
        <p:spPr>
          <a:xfrm>
            <a:off x="57150" y="244476"/>
            <a:ext cx="6076950" cy="381000"/>
          </a:xfrm>
        </p:spPr>
        <p:txBody>
          <a:bodyPr/>
          <a:lstStyle/>
          <a:p>
            <a:pPr eaLnBrk="1" hangingPunct="1">
              <a:defRPr/>
            </a:pPr>
            <a:r>
              <a:rPr lang="en-US" dirty="0"/>
              <a:t>Correlation:  Room 7 - The “Roof”</a:t>
            </a: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Line 2"/>
          <p:cNvSpPr>
            <a:spLocks noChangeShapeType="1"/>
          </p:cNvSpPr>
          <p:nvPr/>
        </p:nvSpPr>
        <p:spPr bwMode="auto">
          <a:xfrm>
            <a:off x="6986588" y="4816475"/>
            <a:ext cx="131762" cy="63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type="none" w="sm" len="sm"/>
                <a:tailEnd type="none" w="sm" len="sm"/>
              </a14:hiddenLine>
            </a:ext>
          </a:extLst>
        </p:spPr>
        <p:txBody>
          <a:bodyPr wrap="none" anchor="ctr"/>
          <a:lstStyle/>
          <a:p>
            <a:endParaRPr lang="en-US"/>
          </a:p>
        </p:txBody>
      </p:sp>
      <p:sp>
        <p:nvSpPr>
          <p:cNvPr id="48132" name="Rectangle 3"/>
          <p:cNvSpPr>
            <a:spLocks noChangeArrowheads="1"/>
          </p:cNvSpPr>
          <p:nvPr/>
        </p:nvSpPr>
        <p:spPr bwMode="auto">
          <a:xfrm>
            <a:off x="6646863" y="3519488"/>
            <a:ext cx="1963737" cy="2071687"/>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endParaRPr lang="en-US" altLang="en-US" sz="1400" b="1"/>
          </a:p>
        </p:txBody>
      </p:sp>
      <p:sp>
        <p:nvSpPr>
          <p:cNvPr id="48133" name="Rectangle 4"/>
          <p:cNvSpPr>
            <a:spLocks noChangeArrowheads="1"/>
          </p:cNvSpPr>
          <p:nvPr/>
        </p:nvSpPr>
        <p:spPr bwMode="auto">
          <a:xfrm>
            <a:off x="7013575" y="3816350"/>
            <a:ext cx="1588"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spAutoFit/>
          </a:bodyPr>
          <a:lstStyle>
            <a:lvl1pPr defTabSz="4933950" eaLnBrk="0" hangingPunct="0">
              <a:defRPr sz="1300">
                <a:solidFill>
                  <a:schemeClr val="tx1"/>
                </a:solidFill>
                <a:latin typeface="Times New Roman" panose="02020603050405020304" pitchFamily="18" charset="0"/>
              </a:defRPr>
            </a:lvl1pPr>
            <a:lvl2pPr marL="742950" indent="-285750" defTabSz="4933950" eaLnBrk="0" hangingPunct="0">
              <a:defRPr sz="1300">
                <a:solidFill>
                  <a:schemeClr val="tx1"/>
                </a:solidFill>
                <a:latin typeface="Times New Roman" panose="02020603050405020304" pitchFamily="18" charset="0"/>
              </a:defRPr>
            </a:lvl2pPr>
            <a:lvl3pPr marL="1143000" indent="-228600" defTabSz="4933950" eaLnBrk="0" hangingPunct="0">
              <a:defRPr sz="1300">
                <a:solidFill>
                  <a:schemeClr val="tx1"/>
                </a:solidFill>
                <a:latin typeface="Times New Roman" panose="02020603050405020304" pitchFamily="18" charset="0"/>
              </a:defRPr>
            </a:lvl3pPr>
            <a:lvl4pPr marL="1600200" indent="-228600" defTabSz="4933950" eaLnBrk="0" hangingPunct="0">
              <a:defRPr sz="1300">
                <a:solidFill>
                  <a:schemeClr val="tx1"/>
                </a:solidFill>
                <a:latin typeface="Times New Roman" panose="02020603050405020304" pitchFamily="18" charset="0"/>
              </a:defRPr>
            </a:lvl4pPr>
            <a:lvl5pPr marL="2057400" indent="-228600" defTabSz="4933950" eaLnBrk="0" hangingPunct="0">
              <a:defRPr sz="1300">
                <a:solidFill>
                  <a:schemeClr val="tx1"/>
                </a:solidFill>
                <a:latin typeface="Times New Roman" panose="02020603050405020304" pitchFamily="18" charset="0"/>
              </a:defRPr>
            </a:lvl5pPr>
            <a:lvl6pPr marL="2514600" indent="-228600" defTabSz="49339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49339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49339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493395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sz="1900" b="1"/>
          </a:p>
        </p:txBody>
      </p:sp>
      <p:sp>
        <p:nvSpPr>
          <p:cNvPr id="48134" name="Rectangle 5"/>
          <p:cNvSpPr>
            <a:spLocks noChangeArrowheads="1"/>
          </p:cNvSpPr>
          <p:nvPr/>
        </p:nvSpPr>
        <p:spPr bwMode="auto">
          <a:xfrm>
            <a:off x="7248525" y="3898900"/>
            <a:ext cx="1004888"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a:t>Strong positive</a:t>
            </a:r>
          </a:p>
        </p:txBody>
      </p:sp>
      <p:sp>
        <p:nvSpPr>
          <p:cNvPr id="48135" name="Rectangle 6"/>
          <p:cNvSpPr>
            <a:spLocks noChangeArrowheads="1"/>
          </p:cNvSpPr>
          <p:nvPr/>
        </p:nvSpPr>
        <p:spPr bwMode="auto">
          <a:xfrm>
            <a:off x="7337425" y="3589338"/>
            <a:ext cx="890588"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b="1"/>
              <a:t>Relationship</a:t>
            </a:r>
          </a:p>
        </p:txBody>
      </p:sp>
      <p:sp>
        <p:nvSpPr>
          <p:cNvPr id="48136" name="Rectangle 7"/>
          <p:cNvSpPr>
            <a:spLocks noChangeArrowheads="1"/>
          </p:cNvSpPr>
          <p:nvPr/>
        </p:nvSpPr>
        <p:spPr bwMode="auto">
          <a:xfrm>
            <a:off x="7261225" y="4327525"/>
            <a:ext cx="584200"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a:t>Positive</a:t>
            </a:r>
          </a:p>
        </p:txBody>
      </p:sp>
      <p:sp>
        <p:nvSpPr>
          <p:cNvPr id="48137" name="Rectangle 8"/>
          <p:cNvSpPr>
            <a:spLocks noChangeArrowheads="1"/>
          </p:cNvSpPr>
          <p:nvPr/>
        </p:nvSpPr>
        <p:spPr bwMode="auto">
          <a:xfrm>
            <a:off x="7237413" y="4719638"/>
            <a:ext cx="595312"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a:t>Negative</a:t>
            </a:r>
          </a:p>
        </p:txBody>
      </p:sp>
      <p:sp>
        <p:nvSpPr>
          <p:cNvPr id="48138" name="Rectangle 9"/>
          <p:cNvSpPr>
            <a:spLocks noChangeArrowheads="1"/>
          </p:cNvSpPr>
          <p:nvPr/>
        </p:nvSpPr>
        <p:spPr bwMode="auto">
          <a:xfrm>
            <a:off x="7261225" y="5172075"/>
            <a:ext cx="1041400"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57250" eaLnBrk="0" hangingPunct="0">
              <a:defRPr sz="1300">
                <a:solidFill>
                  <a:schemeClr val="tx1"/>
                </a:solidFill>
                <a:latin typeface="Times New Roman" panose="02020603050405020304" pitchFamily="18" charset="0"/>
              </a:defRPr>
            </a:lvl1pPr>
            <a:lvl2pPr marL="742950" indent="-285750" defTabSz="857250" eaLnBrk="0" hangingPunct="0">
              <a:defRPr sz="1300">
                <a:solidFill>
                  <a:schemeClr val="tx1"/>
                </a:solidFill>
                <a:latin typeface="Times New Roman" panose="02020603050405020304" pitchFamily="18" charset="0"/>
              </a:defRPr>
            </a:lvl2pPr>
            <a:lvl3pPr marL="1143000" indent="-228600" defTabSz="857250" eaLnBrk="0" hangingPunct="0">
              <a:defRPr sz="1300">
                <a:solidFill>
                  <a:schemeClr val="tx1"/>
                </a:solidFill>
                <a:latin typeface="Times New Roman" panose="02020603050405020304" pitchFamily="18" charset="0"/>
              </a:defRPr>
            </a:lvl3pPr>
            <a:lvl4pPr marL="1600200" indent="-228600" defTabSz="857250" eaLnBrk="0" hangingPunct="0">
              <a:defRPr sz="1300">
                <a:solidFill>
                  <a:schemeClr val="tx1"/>
                </a:solidFill>
                <a:latin typeface="Times New Roman" panose="02020603050405020304" pitchFamily="18" charset="0"/>
              </a:defRPr>
            </a:lvl4pPr>
            <a:lvl5pPr marL="2057400" indent="-228600" defTabSz="857250" eaLnBrk="0" hangingPunct="0">
              <a:defRPr sz="1300">
                <a:solidFill>
                  <a:schemeClr val="tx1"/>
                </a:solidFill>
                <a:latin typeface="Times New Roman" panose="02020603050405020304" pitchFamily="18" charset="0"/>
              </a:defRPr>
            </a:lvl5pPr>
            <a:lvl6pPr marL="2514600" indent="-228600" defTabSz="85725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5725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5725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5725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a:t>Strong negative</a:t>
            </a:r>
          </a:p>
        </p:txBody>
      </p:sp>
      <p:sp>
        <p:nvSpPr>
          <p:cNvPr id="41995" name="Rectangle 10"/>
          <p:cNvSpPr>
            <a:spLocks noGrp="1" noChangeArrowheads="1"/>
          </p:cNvSpPr>
          <p:nvPr>
            <p:ph type="title"/>
          </p:nvPr>
        </p:nvSpPr>
        <p:spPr>
          <a:xfrm>
            <a:off x="152400" y="228600"/>
            <a:ext cx="5638800" cy="381000"/>
          </a:xfrm>
        </p:spPr>
        <p:txBody>
          <a:bodyPr/>
          <a:lstStyle/>
          <a:p>
            <a:pPr eaLnBrk="1" hangingPunct="1">
              <a:defRPr/>
            </a:pPr>
            <a:r>
              <a:rPr lang="en-US" dirty="0"/>
              <a:t>Correlation:  Room 7: "The Roof"</a:t>
            </a:r>
          </a:p>
        </p:txBody>
      </p:sp>
      <p:sp>
        <p:nvSpPr>
          <p:cNvPr id="48140" name="Rectangle 11"/>
          <p:cNvSpPr>
            <a:spLocks noGrp="1" noChangeArrowheads="1"/>
          </p:cNvSpPr>
          <p:nvPr>
            <p:ph type="body" idx="1"/>
          </p:nvPr>
        </p:nvSpPr>
        <p:spPr>
          <a:xfrm>
            <a:off x="304800" y="990600"/>
            <a:ext cx="6083300" cy="5181600"/>
          </a:xfrm>
        </p:spPr>
        <p:txBody>
          <a:bodyPr/>
          <a:lstStyle/>
          <a:p>
            <a:pPr marL="0" indent="0" eaLnBrk="1" hangingPunct="1">
              <a:buNone/>
            </a:pPr>
            <a:r>
              <a:rPr lang="en-US" altLang="en-US" sz="2400" dirty="0"/>
              <a:t>Objective:</a:t>
            </a:r>
          </a:p>
          <a:p>
            <a:pPr eaLnBrk="1" hangingPunct="1"/>
            <a:r>
              <a:rPr lang="en-US" altLang="en-US" sz="2400" dirty="0"/>
              <a:t>Establish the relationship between the “</a:t>
            </a:r>
            <a:r>
              <a:rPr lang="en-US" altLang="en-US" sz="2400" dirty="0" err="1"/>
              <a:t>hows</a:t>
            </a:r>
            <a:r>
              <a:rPr lang="en-US" altLang="en-US" sz="2400" dirty="0"/>
              <a:t>” and its strength</a:t>
            </a:r>
          </a:p>
          <a:p>
            <a:pPr marL="0" indent="0" eaLnBrk="1" hangingPunct="1"/>
            <a:endParaRPr lang="en-US" altLang="en-US" sz="2400" dirty="0"/>
          </a:p>
          <a:p>
            <a:pPr marL="0" indent="0" eaLnBrk="1" hangingPunct="1">
              <a:buNone/>
            </a:pPr>
            <a:r>
              <a:rPr lang="en-US" altLang="en-US" sz="2400" dirty="0"/>
              <a:t>Method:</a:t>
            </a:r>
          </a:p>
          <a:p>
            <a:pPr eaLnBrk="1" hangingPunct="1"/>
            <a:r>
              <a:rPr lang="en-US" altLang="en-US" sz="2400" dirty="0"/>
              <a:t>Use four symbols to represent </a:t>
            </a:r>
            <a:br>
              <a:rPr lang="en-US" altLang="en-US" sz="2400" dirty="0"/>
            </a:br>
            <a:r>
              <a:rPr lang="en-US" altLang="en-US" sz="2400" dirty="0"/>
              <a:t>relationships:</a:t>
            </a:r>
          </a:p>
          <a:p>
            <a:pPr marL="631825" lvl="1" eaLnBrk="1" hangingPunct="1"/>
            <a:r>
              <a:rPr lang="en-US" altLang="en-US" sz="2400" dirty="0"/>
              <a:t>Positive relationships indicate synergy, </a:t>
            </a:r>
          </a:p>
          <a:p>
            <a:pPr marL="631825" lvl="1" eaLnBrk="1" hangingPunct="1"/>
            <a:r>
              <a:rPr lang="en-US" altLang="en-US" sz="2400" dirty="0"/>
              <a:t>Negative relationships indicate “conflicts”</a:t>
            </a:r>
          </a:p>
        </p:txBody>
      </p:sp>
      <p:sp>
        <p:nvSpPr>
          <p:cNvPr id="48141" name="Text Box 12"/>
          <p:cNvSpPr txBox="1">
            <a:spLocks noChangeArrowheads="1"/>
          </p:cNvSpPr>
          <p:nvPr/>
        </p:nvSpPr>
        <p:spPr bwMode="auto">
          <a:xfrm>
            <a:off x="609600" y="5791200"/>
            <a:ext cx="7518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dirty="0">
                <a:solidFill>
                  <a:srgbClr val="CC0000"/>
                </a:solidFill>
                <a:latin typeface="Arial" panose="020B0604020202020204" pitchFamily="34" charset="0"/>
              </a:rPr>
              <a:t>Note: These Symbols are Consistent with those used by the QFD Capture Software Package; Other Apps May Vary</a:t>
            </a:r>
          </a:p>
        </p:txBody>
      </p:sp>
      <p:sp>
        <p:nvSpPr>
          <p:cNvPr id="48142" name="Rectangle 13"/>
          <p:cNvSpPr>
            <a:spLocks noChangeArrowheads="1"/>
          </p:cNvSpPr>
          <p:nvPr/>
        </p:nvSpPr>
        <p:spPr bwMode="auto">
          <a:xfrm>
            <a:off x="6858000" y="5245100"/>
            <a:ext cx="304800" cy="76200"/>
          </a:xfrm>
          <a:prstGeom prst="rect">
            <a:avLst/>
          </a:prstGeom>
          <a:solidFill>
            <a:srgbClr val="0033CC"/>
          </a:solidFill>
          <a:ln w="25400">
            <a:solidFill>
              <a:schemeClr val="tx1"/>
            </a:solidFill>
            <a:miter lim="800000"/>
            <a:headEnd/>
            <a:tailEnd/>
          </a:ln>
        </p:spPr>
        <p:txBody>
          <a:bodyPr wrap="none"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48143" name="Rectangle 14"/>
          <p:cNvSpPr>
            <a:spLocks noChangeArrowheads="1"/>
          </p:cNvSpPr>
          <p:nvPr/>
        </p:nvSpPr>
        <p:spPr bwMode="auto">
          <a:xfrm>
            <a:off x="6858000" y="3963988"/>
            <a:ext cx="304800" cy="76200"/>
          </a:xfrm>
          <a:prstGeom prst="rect">
            <a:avLst/>
          </a:prstGeom>
          <a:solidFill>
            <a:srgbClr val="0033CC"/>
          </a:solidFill>
          <a:ln w="25400">
            <a:solidFill>
              <a:schemeClr val="tx1"/>
            </a:solidFill>
            <a:miter lim="800000"/>
            <a:headEnd/>
            <a:tailEnd/>
          </a:ln>
        </p:spPr>
        <p:txBody>
          <a:bodyPr wrap="none"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48144" name="Rectangle 15"/>
          <p:cNvSpPr>
            <a:spLocks noChangeArrowheads="1"/>
          </p:cNvSpPr>
          <p:nvPr/>
        </p:nvSpPr>
        <p:spPr bwMode="auto">
          <a:xfrm rot="-5400000">
            <a:off x="6858000" y="3963988"/>
            <a:ext cx="304800" cy="76200"/>
          </a:xfrm>
          <a:prstGeom prst="rect">
            <a:avLst/>
          </a:prstGeom>
          <a:solidFill>
            <a:srgbClr val="0033CC"/>
          </a:solidFill>
          <a:ln w="25400">
            <a:solidFill>
              <a:schemeClr val="tx1"/>
            </a:solidFill>
            <a:miter lim="800000"/>
            <a:headEnd/>
            <a:tailEnd/>
          </a:ln>
        </p:spPr>
        <p:txBody>
          <a:bodyPr wrap="none"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48145" name="Text Box 16"/>
          <p:cNvSpPr txBox="1">
            <a:spLocks noChangeArrowheads="1"/>
          </p:cNvSpPr>
          <p:nvPr/>
        </p:nvSpPr>
        <p:spPr bwMode="auto">
          <a:xfrm>
            <a:off x="6834188" y="4179888"/>
            <a:ext cx="361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400" b="1">
                <a:latin typeface="Arial" panose="020B0604020202020204" pitchFamily="34" charset="0"/>
              </a:rPr>
              <a:t>+</a:t>
            </a:r>
          </a:p>
        </p:txBody>
      </p:sp>
      <p:sp>
        <p:nvSpPr>
          <p:cNvPr id="48146" name="Text Box 17"/>
          <p:cNvSpPr txBox="1">
            <a:spLocks noChangeArrowheads="1"/>
          </p:cNvSpPr>
          <p:nvPr/>
        </p:nvSpPr>
        <p:spPr bwMode="auto">
          <a:xfrm>
            <a:off x="6835775" y="4586288"/>
            <a:ext cx="285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400" b="1">
                <a:latin typeface="Arial" panose="020B0604020202020204" pitchFamily="34" charset="0"/>
              </a:rPr>
              <a:t>-</a:t>
            </a: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p:cNvSpPr>
            <a:spLocks noGrp="1" noChangeArrowheads="1"/>
          </p:cNvSpPr>
          <p:nvPr>
            <p:ph type="title"/>
          </p:nvPr>
        </p:nvSpPr>
        <p:spPr/>
        <p:txBody>
          <a:bodyPr/>
          <a:lstStyle/>
          <a:p>
            <a:pPr eaLnBrk="1" hangingPunct="1">
              <a:defRPr/>
            </a:pPr>
            <a:r>
              <a:rPr lang="en-US"/>
              <a:t>Correlation:  Room 7</a:t>
            </a:r>
          </a:p>
        </p:txBody>
      </p:sp>
      <p:sp>
        <p:nvSpPr>
          <p:cNvPr id="49156" name="Rectangle 3"/>
          <p:cNvSpPr>
            <a:spLocks noGrp="1" noChangeArrowheads="1"/>
          </p:cNvSpPr>
          <p:nvPr>
            <p:ph type="body" idx="1"/>
          </p:nvPr>
        </p:nvSpPr>
        <p:spPr/>
        <p:txBody>
          <a:bodyPr/>
          <a:lstStyle/>
          <a:p>
            <a:pPr marL="0" indent="0" eaLnBrk="1" hangingPunct="1">
              <a:buNone/>
            </a:pPr>
            <a:r>
              <a:rPr lang="en-US" altLang="en-US" sz="2400" dirty="0"/>
              <a:t>Tips:</a:t>
            </a:r>
          </a:p>
          <a:p>
            <a:pPr eaLnBrk="1" hangingPunct="1"/>
            <a:r>
              <a:rPr lang="en-US" altLang="en-US" sz="2400" dirty="0"/>
              <a:t>Negatively correlated Performance Requirements typically require a lot of time and forward thinking (innovation) in an attempt to satisfy both conflicting measures</a:t>
            </a:r>
          </a:p>
          <a:p>
            <a:pPr eaLnBrk="1" hangingPunct="1"/>
            <a:endParaRPr lang="en-US" altLang="en-US" sz="2400" dirty="0"/>
          </a:p>
          <a:p>
            <a:pPr eaLnBrk="1" hangingPunct="1"/>
            <a:r>
              <a:rPr lang="en-US" altLang="en-US" sz="2400" dirty="0"/>
              <a:t>TRIZ thinking can be an effective means of “busting” conflicts</a:t>
            </a:r>
          </a:p>
          <a:p>
            <a:pPr eaLnBrk="1" hangingPunct="1"/>
            <a:endParaRPr lang="en-US" altLang="en-US" sz="2400" dirty="0"/>
          </a:p>
          <a:p>
            <a:pPr eaLnBrk="1" hangingPunct="1"/>
            <a:r>
              <a:rPr lang="en-US" altLang="en-US" sz="2400" dirty="0"/>
              <a:t>Conflict resolution should focus on meeting the Customer needs, not the organization’s needs</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Rectangle 2">
            <a:extLst>
              <a:ext uri="{FF2B5EF4-FFF2-40B4-BE49-F238E27FC236}">
                <a16:creationId xmlns:a16="http://schemas.microsoft.com/office/drawing/2014/main" id="{A9EE1D7E-7FF4-D824-9A27-0169CCA99DE8}"/>
              </a:ext>
            </a:extLst>
          </p:cNvPr>
          <p:cNvSpPr>
            <a:spLocks noGrp="1" noChangeArrowheads="1"/>
          </p:cNvSpPr>
          <p:nvPr>
            <p:ph type="title"/>
          </p:nvPr>
        </p:nvSpPr>
        <p:spPr/>
        <p:txBody>
          <a:bodyPr/>
          <a:lstStyle/>
          <a:p>
            <a:pPr eaLnBrk="1" hangingPunct="1">
              <a:defRPr/>
            </a:pPr>
            <a:r>
              <a:rPr lang="en-US" altLang="en-US" dirty="0"/>
              <a:t>The DMEDV Development Process</a:t>
            </a:r>
          </a:p>
        </p:txBody>
      </p:sp>
      <p:grpSp>
        <p:nvGrpSpPr>
          <p:cNvPr id="36867" name="Group 1">
            <a:extLst>
              <a:ext uri="{FF2B5EF4-FFF2-40B4-BE49-F238E27FC236}">
                <a16:creationId xmlns:a16="http://schemas.microsoft.com/office/drawing/2014/main" id="{CB0691AE-0C17-EA73-A19E-F3B55CD7EDF3}"/>
              </a:ext>
            </a:extLst>
          </p:cNvPr>
          <p:cNvGrpSpPr>
            <a:grpSpLocks/>
          </p:cNvGrpSpPr>
          <p:nvPr/>
        </p:nvGrpSpPr>
        <p:grpSpPr bwMode="auto">
          <a:xfrm>
            <a:off x="874059" y="1460968"/>
            <a:ext cx="7732059" cy="3514444"/>
            <a:chOff x="838200" y="1655763"/>
            <a:chExt cx="8763000" cy="3983037"/>
          </a:xfrm>
        </p:grpSpPr>
        <p:sp>
          <p:nvSpPr>
            <p:cNvPr id="435204" name="Rectangle 4">
              <a:extLst>
                <a:ext uri="{FF2B5EF4-FFF2-40B4-BE49-F238E27FC236}">
                  <a16:creationId xmlns:a16="http://schemas.microsoft.com/office/drawing/2014/main" id="{313AD569-9639-DE01-7FFB-14C675AA4F50}"/>
                </a:ext>
              </a:extLst>
            </p:cNvPr>
            <p:cNvSpPr>
              <a:spLocks noChangeArrowheads="1"/>
            </p:cNvSpPr>
            <p:nvPr/>
          </p:nvSpPr>
          <p:spPr bwMode="auto">
            <a:xfrm>
              <a:off x="838200" y="1655763"/>
              <a:ext cx="7924800" cy="512762"/>
            </a:xfrm>
            <a:prstGeom prst="rect">
              <a:avLst/>
            </a:prstGeom>
            <a:solidFill>
              <a:schemeClr val="accent2"/>
            </a:solidFill>
            <a:ln>
              <a:noFill/>
            </a:ln>
            <a:effectLst>
              <a:outerShdw dist="53882"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lIns="8404" tIns="8404" rIns="8404" bIns="8404" anchor="ctr" anchorCtr="1"/>
            <a:lstStyle>
              <a:lvl1pPr marL="277813" indent="-277813" defTabSz="977900" eaLnBrk="0" hangingPunct="0">
                <a:defRPr sz="2400">
                  <a:solidFill>
                    <a:schemeClr val="tx1"/>
                  </a:solidFill>
                  <a:latin typeface="Times New Roman" panose="02020603050405020304" pitchFamily="18" charset="0"/>
                </a:defRPr>
              </a:lvl1pPr>
              <a:lvl2pPr marL="692150" indent="-230188" defTabSz="977900" eaLnBrk="0" hangingPunct="0">
                <a:defRPr sz="2400">
                  <a:solidFill>
                    <a:schemeClr val="tx1"/>
                  </a:solidFill>
                  <a:latin typeface="Times New Roman" panose="02020603050405020304" pitchFamily="18" charset="0"/>
                </a:defRPr>
              </a:lvl2pPr>
              <a:lvl3pPr marL="1222375" indent="-244475" defTabSz="977900" eaLnBrk="0" hangingPunct="0">
                <a:defRPr sz="2400">
                  <a:solidFill>
                    <a:schemeClr val="tx1"/>
                  </a:solidFill>
                  <a:latin typeface="Times New Roman" panose="02020603050405020304" pitchFamily="18" charset="0"/>
                </a:defRPr>
              </a:lvl3pPr>
              <a:lvl4pPr marL="1712913" indent="-246063" defTabSz="977900" eaLnBrk="0" hangingPunct="0">
                <a:defRPr sz="2400">
                  <a:solidFill>
                    <a:schemeClr val="tx1"/>
                  </a:solidFill>
                  <a:latin typeface="Times New Roman" panose="02020603050405020304" pitchFamily="18" charset="0"/>
                </a:defRPr>
              </a:lvl4pPr>
              <a:lvl5pPr marL="2201863" indent="-244475" defTabSz="977900" eaLnBrk="0" hangingPunct="0">
                <a:defRPr sz="2400">
                  <a:solidFill>
                    <a:schemeClr val="tx1"/>
                  </a:solidFill>
                  <a:latin typeface="Times New Roman" panose="02020603050405020304" pitchFamily="18" charset="0"/>
                </a:defRPr>
              </a:lvl5pPr>
              <a:lvl6pPr marL="2659063" indent="-244475" defTabSz="977900" eaLnBrk="0" fontAlgn="base" hangingPunct="0">
                <a:spcBef>
                  <a:spcPct val="0"/>
                </a:spcBef>
                <a:spcAft>
                  <a:spcPct val="0"/>
                </a:spcAft>
                <a:defRPr sz="2400">
                  <a:solidFill>
                    <a:schemeClr val="tx1"/>
                  </a:solidFill>
                  <a:latin typeface="Times New Roman" panose="02020603050405020304" pitchFamily="18" charset="0"/>
                </a:defRPr>
              </a:lvl6pPr>
              <a:lvl7pPr marL="3116263" indent="-244475" defTabSz="977900" eaLnBrk="0" fontAlgn="base" hangingPunct="0">
                <a:spcBef>
                  <a:spcPct val="0"/>
                </a:spcBef>
                <a:spcAft>
                  <a:spcPct val="0"/>
                </a:spcAft>
                <a:defRPr sz="2400">
                  <a:solidFill>
                    <a:schemeClr val="tx1"/>
                  </a:solidFill>
                  <a:latin typeface="Times New Roman" panose="02020603050405020304" pitchFamily="18" charset="0"/>
                </a:defRPr>
              </a:lvl7pPr>
              <a:lvl8pPr marL="3573463" indent="-244475" defTabSz="977900" eaLnBrk="0" fontAlgn="base" hangingPunct="0">
                <a:spcBef>
                  <a:spcPct val="0"/>
                </a:spcBef>
                <a:spcAft>
                  <a:spcPct val="0"/>
                </a:spcAft>
                <a:defRPr sz="2400">
                  <a:solidFill>
                    <a:schemeClr val="tx1"/>
                  </a:solidFill>
                  <a:latin typeface="Times New Roman" panose="02020603050405020304" pitchFamily="18" charset="0"/>
                </a:defRPr>
              </a:lvl8pPr>
              <a:lvl9pPr marL="4030663" indent="-244475" defTabSz="9779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20000"/>
                </a:spcBef>
                <a:buClr>
                  <a:schemeClr val="accent2"/>
                </a:buClr>
                <a:buFont typeface="Symbol" panose="05050102010706020507" pitchFamily="18" charset="2"/>
                <a:buNone/>
                <a:defRPr/>
              </a:pPr>
              <a:r>
                <a:rPr lang="en-US" altLang="en-US" sz="1765" b="1">
                  <a:solidFill>
                    <a:schemeClr val="bg1"/>
                  </a:solidFill>
                  <a:effectLst>
                    <a:outerShdw blurRad="38100" dist="38100" dir="2700000" algn="tl">
                      <a:srgbClr val="000000"/>
                    </a:outerShdw>
                  </a:effectLst>
                  <a:latin typeface="Arial" panose="020B0604020202020204" pitchFamily="34" charset="0"/>
                </a:rPr>
                <a:t>Design For Six Sigma</a:t>
              </a:r>
            </a:p>
          </p:txBody>
        </p:sp>
        <p:grpSp>
          <p:nvGrpSpPr>
            <p:cNvPr id="36869" name="Group 5">
              <a:extLst>
                <a:ext uri="{FF2B5EF4-FFF2-40B4-BE49-F238E27FC236}">
                  <a16:creationId xmlns:a16="http://schemas.microsoft.com/office/drawing/2014/main" id="{8811FFBC-94D8-2DD8-DF1D-5A14E971C8D9}"/>
                </a:ext>
              </a:extLst>
            </p:cNvPr>
            <p:cNvGrpSpPr>
              <a:grpSpLocks/>
            </p:cNvGrpSpPr>
            <p:nvPr/>
          </p:nvGrpSpPr>
          <p:grpSpPr bwMode="auto">
            <a:xfrm>
              <a:off x="901700" y="2871788"/>
              <a:ext cx="8699500" cy="2767012"/>
              <a:chOff x="337" y="1233"/>
              <a:chExt cx="5480" cy="1743"/>
            </a:xfrm>
          </p:grpSpPr>
          <p:sp>
            <p:nvSpPr>
              <p:cNvPr id="36885" name="AutoShape 6">
                <a:extLst>
                  <a:ext uri="{FF2B5EF4-FFF2-40B4-BE49-F238E27FC236}">
                    <a16:creationId xmlns:a16="http://schemas.microsoft.com/office/drawing/2014/main" id="{7DEA1045-3C37-D2E7-64D5-4289282E20B8}"/>
                  </a:ext>
                </a:extLst>
              </p:cNvPr>
              <p:cNvSpPr>
                <a:spLocks noChangeArrowheads="1"/>
              </p:cNvSpPr>
              <p:nvPr/>
            </p:nvSpPr>
            <p:spPr bwMode="auto">
              <a:xfrm>
                <a:off x="4326" y="1233"/>
                <a:ext cx="1491" cy="1743"/>
              </a:xfrm>
              <a:prstGeom prst="homePlate">
                <a:avLst>
                  <a:gd name="adj" fmla="val 33333"/>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chemeClr val="tx1"/>
                    </a:solidFill>
                    <a:latin typeface="Times New Roman" panose="02020603050405020304" pitchFamily="18" charset="0"/>
                  </a:defRPr>
                </a:lvl1pPr>
                <a:lvl2pPr marL="742950" indent="-285750">
                  <a:defRPr sz="1400">
                    <a:solidFill>
                      <a:schemeClr val="tx1"/>
                    </a:solidFill>
                    <a:latin typeface="Times New Roman" panose="02020603050405020304" pitchFamily="18" charset="0"/>
                  </a:defRPr>
                </a:lvl2pPr>
                <a:lvl3pPr marL="1143000" indent="-228600">
                  <a:defRPr sz="1400">
                    <a:solidFill>
                      <a:schemeClr val="tx1"/>
                    </a:solidFill>
                    <a:latin typeface="Times New Roman" panose="02020603050405020304" pitchFamily="18" charset="0"/>
                  </a:defRPr>
                </a:lvl3pPr>
                <a:lvl4pPr marL="1600200" indent="-228600">
                  <a:defRPr sz="1400">
                    <a:solidFill>
                      <a:schemeClr val="tx1"/>
                    </a:solidFill>
                    <a:latin typeface="Times New Roman" panose="02020603050405020304" pitchFamily="18" charset="0"/>
                  </a:defRPr>
                </a:lvl4pPr>
                <a:lvl5pPr marL="2057400" indent="-228600">
                  <a:defRPr sz="1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400">
                    <a:solidFill>
                      <a:schemeClr val="tx1"/>
                    </a:solidFill>
                    <a:latin typeface="Times New Roman" panose="02020603050405020304" pitchFamily="18" charset="0"/>
                  </a:defRPr>
                </a:lvl9pPr>
              </a:lstStyle>
              <a:p>
                <a:pPr eaLnBrk="1" hangingPunct="1"/>
                <a:endParaRPr lang="en-US" altLang="en-US" sz="1235"/>
              </a:p>
            </p:txBody>
          </p:sp>
          <p:sp>
            <p:nvSpPr>
              <p:cNvPr id="36886" name="AutoShape 7">
                <a:extLst>
                  <a:ext uri="{FF2B5EF4-FFF2-40B4-BE49-F238E27FC236}">
                    <a16:creationId xmlns:a16="http://schemas.microsoft.com/office/drawing/2014/main" id="{ABE9279A-B1C6-A431-5DAD-B6248832630C}"/>
                  </a:ext>
                </a:extLst>
              </p:cNvPr>
              <p:cNvSpPr>
                <a:spLocks noChangeArrowheads="1"/>
              </p:cNvSpPr>
              <p:nvPr/>
            </p:nvSpPr>
            <p:spPr bwMode="auto">
              <a:xfrm>
                <a:off x="3328" y="1233"/>
                <a:ext cx="1491" cy="1743"/>
              </a:xfrm>
              <a:prstGeom prst="homePlate">
                <a:avLst>
                  <a:gd name="adj" fmla="val 33333"/>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chemeClr val="tx1"/>
                    </a:solidFill>
                    <a:latin typeface="Times New Roman" panose="02020603050405020304" pitchFamily="18" charset="0"/>
                  </a:defRPr>
                </a:lvl1pPr>
                <a:lvl2pPr marL="742950" indent="-285750">
                  <a:defRPr sz="1400">
                    <a:solidFill>
                      <a:schemeClr val="tx1"/>
                    </a:solidFill>
                    <a:latin typeface="Times New Roman" panose="02020603050405020304" pitchFamily="18" charset="0"/>
                  </a:defRPr>
                </a:lvl2pPr>
                <a:lvl3pPr marL="1143000" indent="-228600">
                  <a:defRPr sz="1400">
                    <a:solidFill>
                      <a:schemeClr val="tx1"/>
                    </a:solidFill>
                    <a:latin typeface="Times New Roman" panose="02020603050405020304" pitchFamily="18" charset="0"/>
                  </a:defRPr>
                </a:lvl3pPr>
                <a:lvl4pPr marL="1600200" indent="-228600">
                  <a:defRPr sz="1400">
                    <a:solidFill>
                      <a:schemeClr val="tx1"/>
                    </a:solidFill>
                    <a:latin typeface="Times New Roman" panose="02020603050405020304" pitchFamily="18" charset="0"/>
                  </a:defRPr>
                </a:lvl4pPr>
                <a:lvl5pPr marL="2057400" indent="-228600">
                  <a:defRPr sz="1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400">
                    <a:solidFill>
                      <a:schemeClr val="tx1"/>
                    </a:solidFill>
                    <a:latin typeface="Times New Roman" panose="02020603050405020304" pitchFamily="18" charset="0"/>
                  </a:defRPr>
                </a:lvl9pPr>
              </a:lstStyle>
              <a:p>
                <a:pPr eaLnBrk="1" hangingPunct="1"/>
                <a:endParaRPr lang="en-US" altLang="en-US" sz="1235"/>
              </a:p>
            </p:txBody>
          </p:sp>
          <p:sp>
            <p:nvSpPr>
              <p:cNvPr id="36887" name="AutoShape 8">
                <a:extLst>
                  <a:ext uri="{FF2B5EF4-FFF2-40B4-BE49-F238E27FC236}">
                    <a16:creationId xmlns:a16="http://schemas.microsoft.com/office/drawing/2014/main" id="{C34BC3EA-0EB2-BF70-3977-927665850A4D}"/>
                  </a:ext>
                </a:extLst>
              </p:cNvPr>
              <p:cNvSpPr>
                <a:spLocks noChangeArrowheads="1"/>
              </p:cNvSpPr>
              <p:nvPr/>
            </p:nvSpPr>
            <p:spPr bwMode="auto">
              <a:xfrm>
                <a:off x="2331" y="1233"/>
                <a:ext cx="1492" cy="1743"/>
              </a:xfrm>
              <a:prstGeom prst="homePlate">
                <a:avLst>
                  <a:gd name="adj" fmla="val 33333"/>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chemeClr val="tx1"/>
                    </a:solidFill>
                    <a:latin typeface="Times New Roman" panose="02020603050405020304" pitchFamily="18" charset="0"/>
                  </a:defRPr>
                </a:lvl1pPr>
                <a:lvl2pPr marL="742950" indent="-285750">
                  <a:defRPr sz="1400">
                    <a:solidFill>
                      <a:schemeClr val="tx1"/>
                    </a:solidFill>
                    <a:latin typeface="Times New Roman" panose="02020603050405020304" pitchFamily="18" charset="0"/>
                  </a:defRPr>
                </a:lvl2pPr>
                <a:lvl3pPr marL="1143000" indent="-228600">
                  <a:defRPr sz="1400">
                    <a:solidFill>
                      <a:schemeClr val="tx1"/>
                    </a:solidFill>
                    <a:latin typeface="Times New Roman" panose="02020603050405020304" pitchFamily="18" charset="0"/>
                  </a:defRPr>
                </a:lvl3pPr>
                <a:lvl4pPr marL="1600200" indent="-228600">
                  <a:defRPr sz="1400">
                    <a:solidFill>
                      <a:schemeClr val="tx1"/>
                    </a:solidFill>
                    <a:latin typeface="Times New Roman" panose="02020603050405020304" pitchFamily="18" charset="0"/>
                  </a:defRPr>
                </a:lvl4pPr>
                <a:lvl5pPr marL="2057400" indent="-228600">
                  <a:defRPr sz="1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400">
                    <a:solidFill>
                      <a:schemeClr val="tx1"/>
                    </a:solidFill>
                    <a:latin typeface="Times New Roman" panose="02020603050405020304" pitchFamily="18" charset="0"/>
                  </a:defRPr>
                </a:lvl9pPr>
              </a:lstStyle>
              <a:p>
                <a:pPr eaLnBrk="1" hangingPunct="1"/>
                <a:endParaRPr lang="en-US" altLang="en-US" sz="1235"/>
              </a:p>
            </p:txBody>
          </p:sp>
          <p:sp>
            <p:nvSpPr>
              <p:cNvPr id="36888" name="AutoShape 9">
                <a:extLst>
                  <a:ext uri="{FF2B5EF4-FFF2-40B4-BE49-F238E27FC236}">
                    <a16:creationId xmlns:a16="http://schemas.microsoft.com/office/drawing/2014/main" id="{7FF2CE14-CA45-59BE-7619-0F406192427C}"/>
                  </a:ext>
                </a:extLst>
              </p:cNvPr>
              <p:cNvSpPr>
                <a:spLocks noChangeArrowheads="1"/>
              </p:cNvSpPr>
              <p:nvPr/>
            </p:nvSpPr>
            <p:spPr bwMode="auto">
              <a:xfrm>
                <a:off x="1334" y="1233"/>
                <a:ext cx="1491" cy="1743"/>
              </a:xfrm>
              <a:prstGeom prst="homePlate">
                <a:avLst>
                  <a:gd name="adj" fmla="val 33333"/>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chemeClr val="tx1"/>
                    </a:solidFill>
                    <a:latin typeface="Times New Roman" panose="02020603050405020304" pitchFamily="18" charset="0"/>
                  </a:defRPr>
                </a:lvl1pPr>
                <a:lvl2pPr marL="742950" indent="-285750">
                  <a:defRPr sz="1400">
                    <a:solidFill>
                      <a:schemeClr val="tx1"/>
                    </a:solidFill>
                    <a:latin typeface="Times New Roman" panose="02020603050405020304" pitchFamily="18" charset="0"/>
                  </a:defRPr>
                </a:lvl2pPr>
                <a:lvl3pPr marL="1143000" indent="-228600">
                  <a:defRPr sz="1400">
                    <a:solidFill>
                      <a:schemeClr val="tx1"/>
                    </a:solidFill>
                    <a:latin typeface="Times New Roman" panose="02020603050405020304" pitchFamily="18" charset="0"/>
                  </a:defRPr>
                </a:lvl3pPr>
                <a:lvl4pPr marL="1600200" indent="-228600">
                  <a:defRPr sz="1400">
                    <a:solidFill>
                      <a:schemeClr val="tx1"/>
                    </a:solidFill>
                    <a:latin typeface="Times New Roman" panose="02020603050405020304" pitchFamily="18" charset="0"/>
                  </a:defRPr>
                </a:lvl4pPr>
                <a:lvl5pPr marL="2057400" indent="-228600">
                  <a:defRPr sz="1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400">
                    <a:solidFill>
                      <a:schemeClr val="tx1"/>
                    </a:solidFill>
                    <a:latin typeface="Times New Roman" panose="02020603050405020304" pitchFamily="18" charset="0"/>
                  </a:defRPr>
                </a:lvl9pPr>
              </a:lstStyle>
              <a:p>
                <a:pPr eaLnBrk="1" hangingPunct="1"/>
                <a:endParaRPr lang="en-US" altLang="en-US" sz="1235"/>
              </a:p>
            </p:txBody>
          </p:sp>
          <p:sp>
            <p:nvSpPr>
              <p:cNvPr id="36889" name="AutoShape 10">
                <a:extLst>
                  <a:ext uri="{FF2B5EF4-FFF2-40B4-BE49-F238E27FC236}">
                    <a16:creationId xmlns:a16="http://schemas.microsoft.com/office/drawing/2014/main" id="{6800F743-A0CC-D080-F042-831AB33BB4F1}"/>
                  </a:ext>
                </a:extLst>
              </p:cNvPr>
              <p:cNvSpPr>
                <a:spLocks noChangeArrowheads="1"/>
              </p:cNvSpPr>
              <p:nvPr/>
            </p:nvSpPr>
            <p:spPr bwMode="auto">
              <a:xfrm>
                <a:off x="337" y="1233"/>
                <a:ext cx="1491" cy="1743"/>
              </a:xfrm>
              <a:prstGeom prst="homePlate">
                <a:avLst>
                  <a:gd name="adj" fmla="val 33333"/>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chemeClr val="tx1"/>
                    </a:solidFill>
                    <a:latin typeface="Times New Roman" panose="02020603050405020304" pitchFamily="18" charset="0"/>
                  </a:defRPr>
                </a:lvl1pPr>
                <a:lvl2pPr marL="742950" indent="-285750">
                  <a:defRPr sz="1400">
                    <a:solidFill>
                      <a:schemeClr val="tx1"/>
                    </a:solidFill>
                    <a:latin typeface="Times New Roman" panose="02020603050405020304" pitchFamily="18" charset="0"/>
                  </a:defRPr>
                </a:lvl2pPr>
                <a:lvl3pPr marL="1143000" indent="-228600">
                  <a:defRPr sz="1400">
                    <a:solidFill>
                      <a:schemeClr val="tx1"/>
                    </a:solidFill>
                    <a:latin typeface="Times New Roman" panose="02020603050405020304" pitchFamily="18" charset="0"/>
                  </a:defRPr>
                </a:lvl3pPr>
                <a:lvl4pPr marL="1600200" indent="-228600">
                  <a:defRPr sz="1400">
                    <a:solidFill>
                      <a:schemeClr val="tx1"/>
                    </a:solidFill>
                    <a:latin typeface="Times New Roman" panose="02020603050405020304" pitchFamily="18" charset="0"/>
                  </a:defRPr>
                </a:lvl4pPr>
                <a:lvl5pPr marL="2057400" indent="-228600">
                  <a:defRPr sz="1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400">
                    <a:solidFill>
                      <a:schemeClr val="tx1"/>
                    </a:solidFill>
                    <a:latin typeface="Times New Roman" panose="02020603050405020304" pitchFamily="18" charset="0"/>
                  </a:defRPr>
                </a:lvl9pPr>
              </a:lstStyle>
              <a:p>
                <a:pPr eaLnBrk="1" hangingPunct="1"/>
                <a:endParaRPr lang="en-US" altLang="en-US" sz="1235"/>
              </a:p>
            </p:txBody>
          </p:sp>
        </p:grpSp>
        <p:sp>
          <p:nvSpPr>
            <p:cNvPr id="36870" name="AutoShape 11">
              <a:extLst>
                <a:ext uri="{FF2B5EF4-FFF2-40B4-BE49-F238E27FC236}">
                  <a16:creationId xmlns:a16="http://schemas.microsoft.com/office/drawing/2014/main" id="{FE11E05A-BB9D-397A-2D42-58FA05A35521}"/>
                </a:ext>
              </a:extLst>
            </p:cNvPr>
            <p:cNvSpPr>
              <a:spLocks noChangeArrowheads="1"/>
            </p:cNvSpPr>
            <p:nvPr/>
          </p:nvSpPr>
          <p:spPr bwMode="auto">
            <a:xfrm>
              <a:off x="7202488" y="2825750"/>
              <a:ext cx="2354262" cy="2754313"/>
            </a:xfrm>
            <a:prstGeom prst="homePlate">
              <a:avLst>
                <a:gd name="adj" fmla="val 33333"/>
              </a:avLst>
            </a:prstGeom>
            <a:gradFill rotWithShape="0">
              <a:gsLst>
                <a:gs pos="0">
                  <a:srgbClr val="004F47"/>
                </a:gs>
                <a:gs pos="100000">
                  <a:srgbClr val="669591"/>
                </a:gs>
              </a:gsLst>
              <a:lin ang="0" scaled="1"/>
            </a:gra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chemeClr val="tx1"/>
                  </a:solidFill>
                  <a:latin typeface="Times New Roman" panose="02020603050405020304" pitchFamily="18" charset="0"/>
                </a:defRPr>
              </a:lvl1pPr>
              <a:lvl2pPr marL="742950" indent="-285750">
                <a:defRPr sz="1400">
                  <a:solidFill>
                    <a:schemeClr val="tx1"/>
                  </a:solidFill>
                  <a:latin typeface="Times New Roman" panose="02020603050405020304" pitchFamily="18" charset="0"/>
                </a:defRPr>
              </a:lvl2pPr>
              <a:lvl3pPr marL="1143000" indent="-228600">
                <a:defRPr sz="1400">
                  <a:solidFill>
                    <a:schemeClr val="tx1"/>
                  </a:solidFill>
                  <a:latin typeface="Times New Roman" panose="02020603050405020304" pitchFamily="18" charset="0"/>
                </a:defRPr>
              </a:lvl3pPr>
              <a:lvl4pPr marL="1600200" indent="-228600">
                <a:defRPr sz="1400">
                  <a:solidFill>
                    <a:schemeClr val="tx1"/>
                  </a:solidFill>
                  <a:latin typeface="Times New Roman" panose="02020603050405020304" pitchFamily="18" charset="0"/>
                </a:defRPr>
              </a:lvl4pPr>
              <a:lvl5pPr marL="2057400" indent="-228600">
                <a:defRPr sz="1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400">
                  <a:solidFill>
                    <a:schemeClr val="tx1"/>
                  </a:solidFill>
                  <a:latin typeface="Times New Roman" panose="02020603050405020304" pitchFamily="18" charset="0"/>
                </a:defRPr>
              </a:lvl9pPr>
            </a:lstStyle>
            <a:p>
              <a:pPr eaLnBrk="1" hangingPunct="1"/>
              <a:endParaRPr lang="en-US" altLang="en-US" sz="1235"/>
            </a:p>
          </p:txBody>
        </p:sp>
        <p:sp>
          <p:nvSpPr>
            <p:cNvPr id="36871" name="AutoShape 12">
              <a:extLst>
                <a:ext uri="{FF2B5EF4-FFF2-40B4-BE49-F238E27FC236}">
                  <a16:creationId xmlns:a16="http://schemas.microsoft.com/office/drawing/2014/main" id="{773409C0-0009-AF0A-2992-F4C178BCCEC5}"/>
                </a:ext>
              </a:extLst>
            </p:cNvPr>
            <p:cNvSpPr>
              <a:spLocks noChangeArrowheads="1"/>
            </p:cNvSpPr>
            <p:nvPr/>
          </p:nvSpPr>
          <p:spPr bwMode="auto">
            <a:xfrm>
              <a:off x="5618163" y="2825750"/>
              <a:ext cx="2354262" cy="2754313"/>
            </a:xfrm>
            <a:prstGeom prst="homePlate">
              <a:avLst>
                <a:gd name="adj" fmla="val 33333"/>
              </a:avLst>
            </a:prstGeom>
            <a:gradFill rotWithShape="0">
              <a:gsLst>
                <a:gs pos="0">
                  <a:srgbClr val="004F47"/>
                </a:gs>
                <a:gs pos="100000">
                  <a:srgbClr val="669591"/>
                </a:gs>
              </a:gsLst>
              <a:lin ang="0" scaled="1"/>
            </a:gra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chemeClr val="tx1"/>
                  </a:solidFill>
                  <a:latin typeface="Times New Roman" panose="02020603050405020304" pitchFamily="18" charset="0"/>
                </a:defRPr>
              </a:lvl1pPr>
              <a:lvl2pPr marL="742950" indent="-285750">
                <a:defRPr sz="1400">
                  <a:solidFill>
                    <a:schemeClr val="tx1"/>
                  </a:solidFill>
                  <a:latin typeface="Times New Roman" panose="02020603050405020304" pitchFamily="18" charset="0"/>
                </a:defRPr>
              </a:lvl2pPr>
              <a:lvl3pPr marL="1143000" indent="-228600">
                <a:defRPr sz="1400">
                  <a:solidFill>
                    <a:schemeClr val="tx1"/>
                  </a:solidFill>
                  <a:latin typeface="Times New Roman" panose="02020603050405020304" pitchFamily="18" charset="0"/>
                </a:defRPr>
              </a:lvl3pPr>
              <a:lvl4pPr marL="1600200" indent="-228600">
                <a:defRPr sz="1400">
                  <a:solidFill>
                    <a:schemeClr val="tx1"/>
                  </a:solidFill>
                  <a:latin typeface="Times New Roman" panose="02020603050405020304" pitchFamily="18" charset="0"/>
                </a:defRPr>
              </a:lvl4pPr>
              <a:lvl5pPr marL="2057400" indent="-228600">
                <a:defRPr sz="1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400">
                  <a:solidFill>
                    <a:schemeClr val="tx1"/>
                  </a:solidFill>
                  <a:latin typeface="Times New Roman" panose="02020603050405020304" pitchFamily="18" charset="0"/>
                </a:defRPr>
              </a:lvl9pPr>
            </a:lstStyle>
            <a:p>
              <a:pPr eaLnBrk="1" hangingPunct="1"/>
              <a:endParaRPr lang="en-US" altLang="en-US" sz="1235"/>
            </a:p>
          </p:txBody>
        </p:sp>
        <p:sp>
          <p:nvSpPr>
            <p:cNvPr id="36872" name="AutoShape 13">
              <a:extLst>
                <a:ext uri="{FF2B5EF4-FFF2-40B4-BE49-F238E27FC236}">
                  <a16:creationId xmlns:a16="http://schemas.microsoft.com/office/drawing/2014/main" id="{8C743AAA-DA65-0522-75FE-6F9F280EDD85}"/>
                </a:ext>
              </a:extLst>
            </p:cNvPr>
            <p:cNvSpPr>
              <a:spLocks noChangeArrowheads="1"/>
            </p:cNvSpPr>
            <p:nvPr/>
          </p:nvSpPr>
          <p:spPr bwMode="auto">
            <a:xfrm>
              <a:off x="4035425" y="2825750"/>
              <a:ext cx="2355850" cy="2754313"/>
            </a:xfrm>
            <a:prstGeom prst="homePlate">
              <a:avLst>
                <a:gd name="adj" fmla="val 33333"/>
              </a:avLst>
            </a:prstGeom>
            <a:gradFill rotWithShape="0">
              <a:gsLst>
                <a:gs pos="0">
                  <a:srgbClr val="004F47"/>
                </a:gs>
                <a:gs pos="100000">
                  <a:srgbClr val="669591"/>
                </a:gs>
              </a:gsLst>
              <a:lin ang="0" scaled="1"/>
            </a:gra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chemeClr val="tx1"/>
                  </a:solidFill>
                  <a:latin typeface="Times New Roman" panose="02020603050405020304" pitchFamily="18" charset="0"/>
                </a:defRPr>
              </a:lvl1pPr>
              <a:lvl2pPr marL="742950" indent="-285750">
                <a:defRPr sz="1400">
                  <a:solidFill>
                    <a:schemeClr val="tx1"/>
                  </a:solidFill>
                  <a:latin typeface="Times New Roman" panose="02020603050405020304" pitchFamily="18" charset="0"/>
                </a:defRPr>
              </a:lvl2pPr>
              <a:lvl3pPr marL="1143000" indent="-228600">
                <a:defRPr sz="1400">
                  <a:solidFill>
                    <a:schemeClr val="tx1"/>
                  </a:solidFill>
                  <a:latin typeface="Times New Roman" panose="02020603050405020304" pitchFamily="18" charset="0"/>
                </a:defRPr>
              </a:lvl3pPr>
              <a:lvl4pPr marL="1600200" indent="-228600">
                <a:defRPr sz="1400">
                  <a:solidFill>
                    <a:schemeClr val="tx1"/>
                  </a:solidFill>
                  <a:latin typeface="Times New Roman" panose="02020603050405020304" pitchFamily="18" charset="0"/>
                </a:defRPr>
              </a:lvl4pPr>
              <a:lvl5pPr marL="2057400" indent="-228600">
                <a:defRPr sz="1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400">
                  <a:solidFill>
                    <a:schemeClr val="tx1"/>
                  </a:solidFill>
                  <a:latin typeface="Times New Roman" panose="02020603050405020304" pitchFamily="18" charset="0"/>
                </a:defRPr>
              </a:lvl9pPr>
            </a:lstStyle>
            <a:p>
              <a:pPr eaLnBrk="1" hangingPunct="1"/>
              <a:endParaRPr lang="en-US" altLang="en-US" sz="1235"/>
            </a:p>
          </p:txBody>
        </p:sp>
        <p:sp>
          <p:nvSpPr>
            <p:cNvPr id="36873" name="AutoShape 14">
              <a:extLst>
                <a:ext uri="{FF2B5EF4-FFF2-40B4-BE49-F238E27FC236}">
                  <a16:creationId xmlns:a16="http://schemas.microsoft.com/office/drawing/2014/main" id="{4AB9C041-FC2C-5AB9-B62F-8D66C37F2515}"/>
                </a:ext>
              </a:extLst>
            </p:cNvPr>
            <p:cNvSpPr>
              <a:spLocks noChangeArrowheads="1"/>
            </p:cNvSpPr>
            <p:nvPr/>
          </p:nvSpPr>
          <p:spPr bwMode="auto">
            <a:xfrm>
              <a:off x="2452688" y="2825750"/>
              <a:ext cx="2354262" cy="2754313"/>
            </a:xfrm>
            <a:prstGeom prst="homePlate">
              <a:avLst>
                <a:gd name="adj" fmla="val 33333"/>
              </a:avLst>
            </a:prstGeom>
            <a:gradFill rotWithShape="0">
              <a:gsLst>
                <a:gs pos="0">
                  <a:srgbClr val="004F47"/>
                </a:gs>
                <a:gs pos="100000">
                  <a:srgbClr val="669591"/>
                </a:gs>
              </a:gsLst>
              <a:lin ang="0" scaled="1"/>
            </a:gra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chemeClr val="tx1"/>
                  </a:solidFill>
                  <a:latin typeface="Times New Roman" panose="02020603050405020304" pitchFamily="18" charset="0"/>
                </a:defRPr>
              </a:lvl1pPr>
              <a:lvl2pPr marL="742950" indent="-285750">
                <a:defRPr sz="1400">
                  <a:solidFill>
                    <a:schemeClr val="tx1"/>
                  </a:solidFill>
                  <a:latin typeface="Times New Roman" panose="02020603050405020304" pitchFamily="18" charset="0"/>
                </a:defRPr>
              </a:lvl2pPr>
              <a:lvl3pPr marL="1143000" indent="-228600">
                <a:defRPr sz="1400">
                  <a:solidFill>
                    <a:schemeClr val="tx1"/>
                  </a:solidFill>
                  <a:latin typeface="Times New Roman" panose="02020603050405020304" pitchFamily="18" charset="0"/>
                </a:defRPr>
              </a:lvl3pPr>
              <a:lvl4pPr marL="1600200" indent="-228600">
                <a:defRPr sz="1400">
                  <a:solidFill>
                    <a:schemeClr val="tx1"/>
                  </a:solidFill>
                  <a:latin typeface="Times New Roman" panose="02020603050405020304" pitchFamily="18" charset="0"/>
                </a:defRPr>
              </a:lvl4pPr>
              <a:lvl5pPr marL="2057400" indent="-228600">
                <a:defRPr sz="1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400">
                  <a:solidFill>
                    <a:schemeClr val="tx1"/>
                  </a:solidFill>
                  <a:latin typeface="Times New Roman" panose="02020603050405020304" pitchFamily="18" charset="0"/>
                </a:defRPr>
              </a:lvl9pPr>
            </a:lstStyle>
            <a:p>
              <a:pPr eaLnBrk="1" hangingPunct="1"/>
              <a:endParaRPr lang="en-US" altLang="en-US" sz="1235"/>
            </a:p>
          </p:txBody>
        </p:sp>
        <p:sp>
          <p:nvSpPr>
            <p:cNvPr id="36874" name="AutoShape 15">
              <a:extLst>
                <a:ext uri="{FF2B5EF4-FFF2-40B4-BE49-F238E27FC236}">
                  <a16:creationId xmlns:a16="http://schemas.microsoft.com/office/drawing/2014/main" id="{F561DBA5-A261-077C-76C8-312204AA2363}"/>
                </a:ext>
              </a:extLst>
            </p:cNvPr>
            <p:cNvSpPr>
              <a:spLocks noChangeArrowheads="1"/>
            </p:cNvSpPr>
            <p:nvPr/>
          </p:nvSpPr>
          <p:spPr bwMode="auto">
            <a:xfrm>
              <a:off x="869950" y="2825750"/>
              <a:ext cx="2354263" cy="2754313"/>
            </a:xfrm>
            <a:prstGeom prst="homePlate">
              <a:avLst>
                <a:gd name="adj" fmla="val 33333"/>
              </a:avLst>
            </a:prstGeom>
            <a:gradFill rotWithShape="0">
              <a:gsLst>
                <a:gs pos="0">
                  <a:srgbClr val="004F47"/>
                </a:gs>
                <a:gs pos="100000">
                  <a:srgbClr val="669591"/>
                </a:gs>
              </a:gsLst>
              <a:lin ang="0" scaled="1"/>
            </a:gra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chemeClr val="tx1"/>
                  </a:solidFill>
                  <a:latin typeface="Times New Roman" panose="02020603050405020304" pitchFamily="18" charset="0"/>
                </a:defRPr>
              </a:lvl1pPr>
              <a:lvl2pPr marL="742950" indent="-285750">
                <a:defRPr sz="1400">
                  <a:solidFill>
                    <a:schemeClr val="tx1"/>
                  </a:solidFill>
                  <a:latin typeface="Times New Roman" panose="02020603050405020304" pitchFamily="18" charset="0"/>
                </a:defRPr>
              </a:lvl2pPr>
              <a:lvl3pPr marL="1143000" indent="-228600">
                <a:defRPr sz="1400">
                  <a:solidFill>
                    <a:schemeClr val="tx1"/>
                  </a:solidFill>
                  <a:latin typeface="Times New Roman" panose="02020603050405020304" pitchFamily="18" charset="0"/>
                </a:defRPr>
              </a:lvl3pPr>
              <a:lvl4pPr marL="1600200" indent="-228600">
                <a:defRPr sz="1400">
                  <a:solidFill>
                    <a:schemeClr val="tx1"/>
                  </a:solidFill>
                  <a:latin typeface="Times New Roman" panose="02020603050405020304" pitchFamily="18" charset="0"/>
                </a:defRPr>
              </a:lvl4pPr>
              <a:lvl5pPr marL="2057400" indent="-228600">
                <a:defRPr sz="1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400">
                  <a:solidFill>
                    <a:schemeClr val="tx1"/>
                  </a:solidFill>
                  <a:latin typeface="Times New Roman" panose="02020603050405020304" pitchFamily="18" charset="0"/>
                </a:defRPr>
              </a:lvl9pPr>
            </a:lstStyle>
            <a:p>
              <a:pPr eaLnBrk="1" hangingPunct="1"/>
              <a:endParaRPr lang="en-US" altLang="en-US" sz="1235"/>
            </a:p>
          </p:txBody>
        </p:sp>
        <p:sp>
          <p:nvSpPr>
            <p:cNvPr id="435216" name="Rectangle 16">
              <a:extLst>
                <a:ext uri="{FF2B5EF4-FFF2-40B4-BE49-F238E27FC236}">
                  <a16:creationId xmlns:a16="http://schemas.microsoft.com/office/drawing/2014/main" id="{1D804AE7-6CCA-AAD0-3782-55C619D684A6}"/>
                </a:ext>
              </a:extLst>
            </p:cNvPr>
            <p:cNvSpPr>
              <a:spLocks noChangeArrowheads="1"/>
            </p:cNvSpPr>
            <p:nvPr/>
          </p:nvSpPr>
          <p:spPr bwMode="auto">
            <a:xfrm>
              <a:off x="914400" y="2265363"/>
              <a:ext cx="1397000" cy="474662"/>
            </a:xfrm>
            <a:prstGeom prst="rect">
              <a:avLst/>
            </a:prstGeom>
            <a:solidFill>
              <a:schemeClr val="accent2"/>
            </a:solidFill>
            <a:ln>
              <a:noFill/>
            </a:ln>
            <a:effectLst>
              <a:outerShdw dist="53882"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lIns="8404" tIns="8404" rIns="8404" bIns="8404" anchor="ctr" anchorCtr="1"/>
            <a:lstStyle>
              <a:lvl1pPr marL="406400" indent="-406400" defTabSz="977900" eaLnBrk="0" hangingPunct="0">
                <a:defRPr sz="2400">
                  <a:solidFill>
                    <a:schemeClr val="tx1"/>
                  </a:solidFill>
                  <a:latin typeface="Times New Roman" panose="02020603050405020304" pitchFamily="18" charset="0"/>
                </a:defRPr>
              </a:lvl1pPr>
              <a:lvl2pPr marL="863600" indent="-236538" defTabSz="977900" eaLnBrk="0" hangingPunct="0">
                <a:defRPr sz="2400">
                  <a:solidFill>
                    <a:schemeClr val="tx1"/>
                  </a:solidFill>
                  <a:latin typeface="Times New Roman" panose="02020603050405020304" pitchFamily="18" charset="0"/>
                </a:defRPr>
              </a:lvl2pPr>
              <a:lvl3pPr marL="1222375" indent="-244475" defTabSz="977900" eaLnBrk="0" hangingPunct="0">
                <a:defRPr sz="2400">
                  <a:solidFill>
                    <a:schemeClr val="tx1"/>
                  </a:solidFill>
                  <a:latin typeface="Times New Roman" panose="02020603050405020304" pitchFamily="18" charset="0"/>
                </a:defRPr>
              </a:lvl3pPr>
              <a:lvl4pPr marL="1712913" indent="-246063" defTabSz="977900" eaLnBrk="0" hangingPunct="0">
                <a:defRPr sz="2400">
                  <a:solidFill>
                    <a:schemeClr val="tx1"/>
                  </a:solidFill>
                  <a:latin typeface="Times New Roman" panose="02020603050405020304" pitchFamily="18" charset="0"/>
                </a:defRPr>
              </a:lvl4pPr>
              <a:lvl5pPr marL="2201863" indent="-244475" defTabSz="977900" eaLnBrk="0" hangingPunct="0">
                <a:defRPr sz="2400">
                  <a:solidFill>
                    <a:schemeClr val="tx1"/>
                  </a:solidFill>
                  <a:latin typeface="Times New Roman" panose="02020603050405020304" pitchFamily="18" charset="0"/>
                </a:defRPr>
              </a:lvl5pPr>
              <a:lvl6pPr marL="2659063" indent="-244475" defTabSz="977900" eaLnBrk="0" fontAlgn="base" hangingPunct="0">
                <a:spcBef>
                  <a:spcPct val="0"/>
                </a:spcBef>
                <a:spcAft>
                  <a:spcPct val="0"/>
                </a:spcAft>
                <a:defRPr sz="2400">
                  <a:solidFill>
                    <a:schemeClr val="tx1"/>
                  </a:solidFill>
                  <a:latin typeface="Times New Roman" panose="02020603050405020304" pitchFamily="18" charset="0"/>
                </a:defRPr>
              </a:lvl6pPr>
              <a:lvl7pPr marL="3116263" indent="-244475" defTabSz="977900" eaLnBrk="0" fontAlgn="base" hangingPunct="0">
                <a:spcBef>
                  <a:spcPct val="0"/>
                </a:spcBef>
                <a:spcAft>
                  <a:spcPct val="0"/>
                </a:spcAft>
                <a:defRPr sz="2400">
                  <a:solidFill>
                    <a:schemeClr val="tx1"/>
                  </a:solidFill>
                  <a:latin typeface="Times New Roman" panose="02020603050405020304" pitchFamily="18" charset="0"/>
                </a:defRPr>
              </a:lvl7pPr>
              <a:lvl8pPr marL="3573463" indent="-244475" defTabSz="977900" eaLnBrk="0" fontAlgn="base" hangingPunct="0">
                <a:spcBef>
                  <a:spcPct val="0"/>
                </a:spcBef>
                <a:spcAft>
                  <a:spcPct val="0"/>
                </a:spcAft>
                <a:defRPr sz="2400">
                  <a:solidFill>
                    <a:schemeClr val="tx1"/>
                  </a:solidFill>
                  <a:latin typeface="Times New Roman" panose="02020603050405020304" pitchFamily="18" charset="0"/>
                </a:defRPr>
              </a:lvl8pPr>
              <a:lvl9pPr marL="4030663" indent="-244475" defTabSz="977900" eaLnBrk="0" fontAlgn="base" hangingPunct="0">
                <a:spcBef>
                  <a:spcPct val="0"/>
                </a:spcBef>
                <a:spcAft>
                  <a:spcPct val="0"/>
                </a:spcAft>
                <a:defRPr sz="2400">
                  <a:solidFill>
                    <a:schemeClr val="tx1"/>
                  </a:solidFill>
                  <a:latin typeface="Times New Roman" panose="02020603050405020304" pitchFamily="18" charset="0"/>
                </a:defRPr>
              </a:lvl9pPr>
            </a:lstStyle>
            <a:p>
              <a:pPr>
                <a:spcAft>
                  <a:spcPct val="50000"/>
                </a:spcAft>
                <a:defRPr/>
              </a:pPr>
              <a:r>
                <a:rPr lang="en-US" altLang="en-US" sz="1765" b="1">
                  <a:solidFill>
                    <a:schemeClr val="bg1"/>
                  </a:solidFill>
                  <a:effectLst>
                    <a:outerShdw blurRad="38100" dist="38100" dir="2700000" algn="tl">
                      <a:srgbClr val="000000"/>
                    </a:outerShdw>
                  </a:effectLst>
                  <a:latin typeface="Arial" panose="020B0604020202020204" pitchFamily="34" charset="0"/>
                </a:rPr>
                <a:t>Define</a:t>
              </a:r>
            </a:p>
          </p:txBody>
        </p:sp>
        <p:sp>
          <p:nvSpPr>
            <p:cNvPr id="435217" name="Rectangle 17">
              <a:extLst>
                <a:ext uri="{FF2B5EF4-FFF2-40B4-BE49-F238E27FC236}">
                  <a16:creationId xmlns:a16="http://schemas.microsoft.com/office/drawing/2014/main" id="{87F7C143-2D2F-41D1-33E5-FE7D2A6974F8}"/>
                </a:ext>
              </a:extLst>
            </p:cNvPr>
            <p:cNvSpPr>
              <a:spLocks noChangeArrowheads="1"/>
            </p:cNvSpPr>
            <p:nvPr/>
          </p:nvSpPr>
          <p:spPr bwMode="auto">
            <a:xfrm>
              <a:off x="2493963" y="2265363"/>
              <a:ext cx="1397000" cy="474662"/>
            </a:xfrm>
            <a:prstGeom prst="rect">
              <a:avLst/>
            </a:prstGeom>
            <a:solidFill>
              <a:schemeClr val="accent2"/>
            </a:solidFill>
            <a:ln>
              <a:noFill/>
            </a:ln>
            <a:effectLst>
              <a:outerShdw dist="53882"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lIns="8404" tIns="8404" rIns="8404" bIns="8404" anchor="ctr" anchorCtr="1"/>
            <a:lstStyle>
              <a:lvl1pPr marL="406400" indent="-406400" defTabSz="977900" eaLnBrk="0" hangingPunct="0">
                <a:defRPr sz="2400">
                  <a:solidFill>
                    <a:schemeClr val="tx1"/>
                  </a:solidFill>
                  <a:latin typeface="Times New Roman" panose="02020603050405020304" pitchFamily="18" charset="0"/>
                </a:defRPr>
              </a:lvl1pPr>
              <a:lvl2pPr marL="863600" indent="-236538" defTabSz="977900" eaLnBrk="0" hangingPunct="0">
                <a:defRPr sz="2400">
                  <a:solidFill>
                    <a:schemeClr val="tx1"/>
                  </a:solidFill>
                  <a:latin typeface="Times New Roman" panose="02020603050405020304" pitchFamily="18" charset="0"/>
                </a:defRPr>
              </a:lvl2pPr>
              <a:lvl3pPr marL="1222375" indent="-244475" defTabSz="977900" eaLnBrk="0" hangingPunct="0">
                <a:defRPr sz="2400">
                  <a:solidFill>
                    <a:schemeClr val="tx1"/>
                  </a:solidFill>
                  <a:latin typeface="Times New Roman" panose="02020603050405020304" pitchFamily="18" charset="0"/>
                </a:defRPr>
              </a:lvl3pPr>
              <a:lvl4pPr marL="1712913" indent="-246063" defTabSz="977900" eaLnBrk="0" hangingPunct="0">
                <a:defRPr sz="2400">
                  <a:solidFill>
                    <a:schemeClr val="tx1"/>
                  </a:solidFill>
                  <a:latin typeface="Times New Roman" panose="02020603050405020304" pitchFamily="18" charset="0"/>
                </a:defRPr>
              </a:lvl4pPr>
              <a:lvl5pPr marL="2201863" indent="-244475" defTabSz="977900" eaLnBrk="0" hangingPunct="0">
                <a:defRPr sz="2400">
                  <a:solidFill>
                    <a:schemeClr val="tx1"/>
                  </a:solidFill>
                  <a:latin typeface="Times New Roman" panose="02020603050405020304" pitchFamily="18" charset="0"/>
                </a:defRPr>
              </a:lvl5pPr>
              <a:lvl6pPr marL="2659063" indent="-244475" defTabSz="977900" eaLnBrk="0" fontAlgn="base" hangingPunct="0">
                <a:spcBef>
                  <a:spcPct val="0"/>
                </a:spcBef>
                <a:spcAft>
                  <a:spcPct val="0"/>
                </a:spcAft>
                <a:defRPr sz="2400">
                  <a:solidFill>
                    <a:schemeClr val="tx1"/>
                  </a:solidFill>
                  <a:latin typeface="Times New Roman" panose="02020603050405020304" pitchFamily="18" charset="0"/>
                </a:defRPr>
              </a:lvl6pPr>
              <a:lvl7pPr marL="3116263" indent="-244475" defTabSz="977900" eaLnBrk="0" fontAlgn="base" hangingPunct="0">
                <a:spcBef>
                  <a:spcPct val="0"/>
                </a:spcBef>
                <a:spcAft>
                  <a:spcPct val="0"/>
                </a:spcAft>
                <a:defRPr sz="2400">
                  <a:solidFill>
                    <a:schemeClr val="tx1"/>
                  </a:solidFill>
                  <a:latin typeface="Times New Roman" panose="02020603050405020304" pitchFamily="18" charset="0"/>
                </a:defRPr>
              </a:lvl7pPr>
              <a:lvl8pPr marL="3573463" indent="-244475" defTabSz="977900" eaLnBrk="0" fontAlgn="base" hangingPunct="0">
                <a:spcBef>
                  <a:spcPct val="0"/>
                </a:spcBef>
                <a:spcAft>
                  <a:spcPct val="0"/>
                </a:spcAft>
                <a:defRPr sz="2400">
                  <a:solidFill>
                    <a:schemeClr val="tx1"/>
                  </a:solidFill>
                  <a:latin typeface="Times New Roman" panose="02020603050405020304" pitchFamily="18" charset="0"/>
                </a:defRPr>
              </a:lvl8pPr>
              <a:lvl9pPr marL="4030663" indent="-244475" defTabSz="977900" eaLnBrk="0" fontAlgn="base" hangingPunct="0">
                <a:spcBef>
                  <a:spcPct val="0"/>
                </a:spcBef>
                <a:spcAft>
                  <a:spcPct val="0"/>
                </a:spcAft>
                <a:defRPr sz="2400">
                  <a:solidFill>
                    <a:schemeClr val="tx1"/>
                  </a:solidFill>
                  <a:latin typeface="Times New Roman" panose="02020603050405020304" pitchFamily="18" charset="0"/>
                </a:defRPr>
              </a:lvl9pPr>
            </a:lstStyle>
            <a:p>
              <a:pPr>
                <a:spcAft>
                  <a:spcPct val="50000"/>
                </a:spcAft>
                <a:defRPr/>
              </a:pPr>
              <a:r>
                <a:rPr lang="en-US" altLang="en-US" sz="1765" b="1">
                  <a:solidFill>
                    <a:schemeClr val="bg1"/>
                  </a:solidFill>
                  <a:effectLst>
                    <a:outerShdw blurRad="38100" dist="38100" dir="2700000" algn="tl">
                      <a:srgbClr val="000000"/>
                    </a:outerShdw>
                  </a:effectLst>
                  <a:latin typeface="Arial" panose="020B0604020202020204" pitchFamily="34" charset="0"/>
                </a:rPr>
                <a:t>Measure</a:t>
              </a:r>
            </a:p>
          </p:txBody>
        </p:sp>
        <p:sp>
          <p:nvSpPr>
            <p:cNvPr id="435218" name="Rectangle 18">
              <a:extLst>
                <a:ext uri="{FF2B5EF4-FFF2-40B4-BE49-F238E27FC236}">
                  <a16:creationId xmlns:a16="http://schemas.microsoft.com/office/drawing/2014/main" id="{1620F9B6-1A8A-D087-2A43-44A53EC380AD}"/>
                </a:ext>
              </a:extLst>
            </p:cNvPr>
            <p:cNvSpPr>
              <a:spLocks noChangeArrowheads="1"/>
            </p:cNvSpPr>
            <p:nvPr/>
          </p:nvSpPr>
          <p:spPr bwMode="auto">
            <a:xfrm>
              <a:off x="4089400" y="2265363"/>
              <a:ext cx="1397000" cy="474662"/>
            </a:xfrm>
            <a:prstGeom prst="rect">
              <a:avLst/>
            </a:prstGeom>
            <a:solidFill>
              <a:schemeClr val="accent2"/>
            </a:solidFill>
            <a:ln>
              <a:noFill/>
            </a:ln>
            <a:effectLst>
              <a:outerShdw dist="53882"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lIns="8404" tIns="8404" rIns="8404" bIns="8404" anchor="ctr" anchorCtr="1"/>
            <a:lstStyle>
              <a:lvl1pPr marL="406400" indent="-406400" defTabSz="977900" eaLnBrk="0" hangingPunct="0">
                <a:defRPr sz="2400">
                  <a:solidFill>
                    <a:schemeClr val="tx1"/>
                  </a:solidFill>
                  <a:latin typeface="Times New Roman" panose="02020603050405020304" pitchFamily="18" charset="0"/>
                </a:defRPr>
              </a:lvl1pPr>
              <a:lvl2pPr marL="863600" indent="-236538" defTabSz="977900" eaLnBrk="0" hangingPunct="0">
                <a:defRPr sz="2400">
                  <a:solidFill>
                    <a:schemeClr val="tx1"/>
                  </a:solidFill>
                  <a:latin typeface="Times New Roman" panose="02020603050405020304" pitchFamily="18" charset="0"/>
                </a:defRPr>
              </a:lvl2pPr>
              <a:lvl3pPr marL="1222375" indent="-244475" defTabSz="977900" eaLnBrk="0" hangingPunct="0">
                <a:defRPr sz="2400">
                  <a:solidFill>
                    <a:schemeClr val="tx1"/>
                  </a:solidFill>
                  <a:latin typeface="Times New Roman" panose="02020603050405020304" pitchFamily="18" charset="0"/>
                </a:defRPr>
              </a:lvl3pPr>
              <a:lvl4pPr marL="1712913" indent="-246063" defTabSz="977900" eaLnBrk="0" hangingPunct="0">
                <a:defRPr sz="2400">
                  <a:solidFill>
                    <a:schemeClr val="tx1"/>
                  </a:solidFill>
                  <a:latin typeface="Times New Roman" panose="02020603050405020304" pitchFamily="18" charset="0"/>
                </a:defRPr>
              </a:lvl4pPr>
              <a:lvl5pPr marL="2201863" indent="-244475" defTabSz="977900" eaLnBrk="0" hangingPunct="0">
                <a:defRPr sz="2400">
                  <a:solidFill>
                    <a:schemeClr val="tx1"/>
                  </a:solidFill>
                  <a:latin typeface="Times New Roman" panose="02020603050405020304" pitchFamily="18" charset="0"/>
                </a:defRPr>
              </a:lvl5pPr>
              <a:lvl6pPr marL="2659063" indent="-244475" defTabSz="977900" eaLnBrk="0" fontAlgn="base" hangingPunct="0">
                <a:spcBef>
                  <a:spcPct val="0"/>
                </a:spcBef>
                <a:spcAft>
                  <a:spcPct val="0"/>
                </a:spcAft>
                <a:defRPr sz="2400">
                  <a:solidFill>
                    <a:schemeClr val="tx1"/>
                  </a:solidFill>
                  <a:latin typeface="Times New Roman" panose="02020603050405020304" pitchFamily="18" charset="0"/>
                </a:defRPr>
              </a:lvl6pPr>
              <a:lvl7pPr marL="3116263" indent="-244475" defTabSz="977900" eaLnBrk="0" fontAlgn="base" hangingPunct="0">
                <a:spcBef>
                  <a:spcPct val="0"/>
                </a:spcBef>
                <a:spcAft>
                  <a:spcPct val="0"/>
                </a:spcAft>
                <a:defRPr sz="2400">
                  <a:solidFill>
                    <a:schemeClr val="tx1"/>
                  </a:solidFill>
                  <a:latin typeface="Times New Roman" panose="02020603050405020304" pitchFamily="18" charset="0"/>
                </a:defRPr>
              </a:lvl7pPr>
              <a:lvl8pPr marL="3573463" indent="-244475" defTabSz="977900" eaLnBrk="0" fontAlgn="base" hangingPunct="0">
                <a:spcBef>
                  <a:spcPct val="0"/>
                </a:spcBef>
                <a:spcAft>
                  <a:spcPct val="0"/>
                </a:spcAft>
                <a:defRPr sz="2400">
                  <a:solidFill>
                    <a:schemeClr val="tx1"/>
                  </a:solidFill>
                  <a:latin typeface="Times New Roman" panose="02020603050405020304" pitchFamily="18" charset="0"/>
                </a:defRPr>
              </a:lvl8pPr>
              <a:lvl9pPr marL="4030663" indent="-244475" defTabSz="977900" eaLnBrk="0" fontAlgn="base" hangingPunct="0">
                <a:spcBef>
                  <a:spcPct val="0"/>
                </a:spcBef>
                <a:spcAft>
                  <a:spcPct val="0"/>
                </a:spcAft>
                <a:defRPr sz="2400">
                  <a:solidFill>
                    <a:schemeClr val="tx1"/>
                  </a:solidFill>
                  <a:latin typeface="Times New Roman" panose="02020603050405020304" pitchFamily="18" charset="0"/>
                </a:defRPr>
              </a:lvl9pPr>
            </a:lstStyle>
            <a:p>
              <a:pPr>
                <a:spcAft>
                  <a:spcPct val="50000"/>
                </a:spcAft>
                <a:defRPr/>
              </a:pPr>
              <a:r>
                <a:rPr lang="en-US" altLang="en-US" sz="1765" b="1" dirty="0">
                  <a:solidFill>
                    <a:schemeClr val="bg1"/>
                  </a:solidFill>
                  <a:effectLst>
                    <a:outerShdw blurRad="38100" dist="38100" dir="2700000" algn="tl">
                      <a:srgbClr val="000000"/>
                    </a:outerShdw>
                  </a:effectLst>
                  <a:latin typeface="Arial" panose="020B0604020202020204" pitchFamily="34" charset="0"/>
                </a:rPr>
                <a:t>Explore</a:t>
              </a:r>
            </a:p>
          </p:txBody>
        </p:sp>
        <p:sp>
          <p:nvSpPr>
            <p:cNvPr id="435219" name="Rectangle 19">
              <a:extLst>
                <a:ext uri="{FF2B5EF4-FFF2-40B4-BE49-F238E27FC236}">
                  <a16:creationId xmlns:a16="http://schemas.microsoft.com/office/drawing/2014/main" id="{CFA2C5CB-4280-95C9-CADD-86C9456EE8BC}"/>
                </a:ext>
              </a:extLst>
            </p:cNvPr>
            <p:cNvSpPr>
              <a:spLocks noChangeArrowheads="1"/>
            </p:cNvSpPr>
            <p:nvPr/>
          </p:nvSpPr>
          <p:spPr bwMode="auto">
            <a:xfrm>
              <a:off x="5694363" y="2265363"/>
              <a:ext cx="1397000" cy="474662"/>
            </a:xfrm>
            <a:prstGeom prst="rect">
              <a:avLst/>
            </a:prstGeom>
            <a:solidFill>
              <a:schemeClr val="accent2"/>
            </a:solidFill>
            <a:ln>
              <a:noFill/>
            </a:ln>
            <a:effectLst>
              <a:outerShdw dist="53882"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lIns="8404" tIns="8404" rIns="8404" bIns="8404" anchor="ctr" anchorCtr="1"/>
            <a:lstStyle>
              <a:lvl1pPr marL="406400" indent="-406400" defTabSz="977900" eaLnBrk="0" hangingPunct="0">
                <a:defRPr sz="2400">
                  <a:solidFill>
                    <a:schemeClr val="tx1"/>
                  </a:solidFill>
                  <a:latin typeface="Times New Roman" panose="02020603050405020304" pitchFamily="18" charset="0"/>
                </a:defRPr>
              </a:lvl1pPr>
              <a:lvl2pPr marL="863600" indent="-236538" defTabSz="977900" eaLnBrk="0" hangingPunct="0">
                <a:defRPr sz="2400">
                  <a:solidFill>
                    <a:schemeClr val="tx1"/>
                  </a:solidFill>
                  <a:latin typeface="Times New Roman" panose="02020603050405020304" pitchFamily="18" charset="0"/>
                </a:defRPr>
              </a:lvl2pPr>
              <a:lvl3pPr marL="1222375" indent="-244475" defTabSz="977900" eaLnBrk="0" hangingPunct="0">
                <a:defRPr sz="2400">
                  <a:solidFill>
                    <a:schemeClr val="tx1"/>
                  </a:solidFill>
                  <a:latin typeface="Times New Roman" panose="02020603050405020304" pitchFamily="18" charset="0"/>
                </a:defRPr>
              </a:lvl3pPr>
              <a:lvl4pPr marL="1712913" indent="-246063" defTabSz="977900" eaLnBrk="0" hangingPunct="0">
                <a:defRPr sz="2400">
                  <a:solidFill>
                    <a:schemeClr val="tx1"/>
                  </a:solidFill>
                  <a:latin typeface="Times New Roman" panose="02020603050405020304" pitchFamily="18" charset="0"/>
                </a:defRPr>
              </a:lvl4pPr>
              <a:lvl5pPr marL="2201863" indent="-244475" defTabSz="977900" eaLnBrk="0" hangingPunct="0">
                <a:defRPr sz="2400">
                  <a:solidFill>
                    <a:schemeClr val="tx1"/>
                  </a:solidFill>
                  <a:latin typeface="Times New Roman" panose="02020603050405020304" pitchFamily="18" charset="0"/>
                </a:defRPr>
              </a:lvl5pPr>
              <a:lvl6pPr marL="2659063" indent="-244475" defTabSz="977900" eaLnBrk="0" fontAlgn="base" hangingPunct="0">
                <a:spcBef>
                  <a:spcPct val="0"/>
                </a:spcBef>
                <a:spcAft>
                  <a:spcPct val="0"/>
                </a:spcAft>
                <a:defRPr sz="2400">
                  <a:solidFill>
                    <a:schemeClr val="tx1"/>
                  </a:solidFill>
                  <a:latin typeface="Times New Roman" panose="02020603050405020304" pitchFamily="18" charset="0"/>
                </a:defRPr>
              </a:lvl6pPr>
              <a:lvl7pPr marL="3116263" indent="-244475" defTabSz="977900" eaLnBrk="0" fontAlgn="base" hangingPunct="0">
                <a:spcBef>
                  <a:spcPct val="0"/>
                </a:spcBef>
                <a:spcAft>
                  <a:spcPct val="0"/>
                </a:spcAft>
                <a:defRPr sz="2400">
                  <a:solidFill>
                    <a:schemeClr val="tx1"/>
                  </a:solidFill>
                  <a:latin typeface="Times New Roman" panose="02020603050405020304" pitchFamily="18" charset="0"/>
                </a:defRPr>
              </a:lvl7pPr>
              <a:lvl8pPr marL="3573463" indent="-244475" defTabSz="977900" eaLnBrk="0" fontAlgn="base" hangingPunct="0">
                <a:spcBef>
                  <a:spcPct val="0"/>
                </a:spcBef>
                <a:spcAft>
                  <a:spcPct val="0"/>
                </a:spcAft>
                <a:defRPr sz="2400">
                  <a:solidFill>
                    <a:schemeClr val="tx1"/>
                  </a:solidFill>
                  <a:latin typeface="Times New Roman" panose="02020603050405020304" pitchFamily="18" charset="0"/>
                </a:defRPr>
              </a:lvl8pPr>
              <a:lvl9pPr marL="4030663" indent="-244475" defTabSz="977900" eaLnBrk="0" fontAlgn="base" hangingPunct="0">
                <a:spcBef>
                  <a:spcPct val="0"/>
                </a:spcBef>
                <a:spcAft>
                  <a:spcPct val="0"/>
                </a:spcAft>
                <a:defRPr sz="2400">
                  <a:solidFill>
                    <a:schemeClr val="tx1"/>
                  </a:solidFill>
                  <a:latin typeface="Times New Roman" panose="02020603050405020304" pitchFamily="18" charset="0"/>
                </a:defRPr>
              </a:lvl9pPr>
            </a:lstStyle>
            <a:p>
              <a:pPr>
                <a:spcAft>
                  <a:spcPct val="50000"/>
                </a:spcAft>
                <a:defRPr/>
              </a:pPr>
              <a:r>
                <a:rPr lang="en-US" altLang="en-US" sz="1765" b="1">
                  <a:solidFill>
                    <a:schemeClr val="bg1"/>
                  </a:solidFill>
                  <a:effectLst>
                    <a:outerShdw blurRad="38100" dist="38100" dir="2700000" algn="tl">
                      <a:srgbClr val="000000"/>
                    </a:outerShdw>
                  </a:effectLst>
                  <a:latin typeface="Arial" panose="020B0604020202020204" pitchFamily="34" charset="0"/>
                </a:rPr>
                <a:t>Design</a:t>
              </a:r>
            </a:p>
          </p:txBody>
        </p:sp>
        <p:sp>
          <p:nvSpPr>
            <p:cNvPr id="435220" name="Rectangle 20">
              <a:extLst>
                <a:ext uri="{FF2B5EF4-FFF2-40B4-BE49-F238E27FC236}">
                  <a16:creationId xmlns:a16="http://schemas.microsoft.com/office/drawing/2014/main" id="{4856EA9A-531D-F032-19F7-AB5B69901F48}"/>
                </a:ext>
              </a:extLst>
            </p:cNvPr>
            <p:cNvSpPr>
              <a:spLocks noChangeArrowheads="1"/>
            </p:cNvSpPr>
            <p:nvPr/>
          </p:nvSpPr>
          <p:spPr bwMode="auto">
            <a:xfrm>
              <a:off x="7302500" y="2265363"/>
              <a:ext cx="1397000" cy="474662"/>
            </a:xfrm>
            <a:prstGeom prst="rect">
              <a:avLst/>
            </a:prstGeom>
            <a:solidFill>
              <a:schemeClr val="accent2"/>
            </a:solidFill>
            <a:ln>
              <a:noFill/>
            </a:ln>
            <a:effectLst>
              <a:outerShdw dist="53882"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lIns="8404" tIns="8404" rIns="8404" bIns="8404" anchor="ctr" anchorCtr="1"/>
            <a:lstStyle>
              <a:lvl1pPr marL="406400" indent="-406400" defTabSz="977900" eaLnBrk="0" hangingPunct="0">
                <a:defRPr sz="2400">
                  <a:solidFill>
                    <a:schemeClr val="tx1"/>
                  </a:solidFill>
                  <a:latin typeface="Times New Roman" panose="02020603050405020304" pitchFamily="18" charset="0"/>
                </a:defRPr>
              </a:lvl1pPr>
              <a:lvl2pPr marL="863600" indent="-236538" defTabSz="977900" eaLnBrk="0" hangingPunct="0">
                <a:defRPr sz="2400">
                  <a:solidFill>
                    <a:schemeClr val="tx1"/>
                  </a:solidFill>
                  <a:latin typeface="Times New Roman" panose="02020603050405020304" pitchFamily="18" charset="0"/>
                </a:defRPr>
              </a:lvl2pPr>
              <a:lvl3pPr marL="1222375" indent="-244475" defTabSz="977900" eaLnBrk="0" hangingPunct="0">
                <a:defRPr sz="2400">
                  <a:solidFill>
                    <a:schemeClr val="tx1"/>
                  </a:solidFill>
                  <a:latin typeface="Times New Roman" panose="02020603050405020304" pitchFamily="18" charset="0"/>
                </a:defRPr>
              </a:lvl3pPr>
              <a:lvl4pPr marL="1712913" indent="-246063" defTabSz="977900" eaLnBrk="0" hangingPunct="0">
                <a:defRPr sz="2400">
                  <a:solidFill>
                    <a:schemeClr val="tx1"/>
                  </a:solidFill>
                  <a:latin typeface="Times New Roman" panose="02020603050405020304" pitchFamily="18" charset="0"/>
                </a:defRPr>
              </a:lvl4pPr>
              <a:lvl5pPr marL="2201863" indent="-244475" defTabSz="977900" eaLnBrk="0" hangingPunct="0">
                <a:defRPr sz="2400">
                  <a:solidFill>
                    <a:schemeClr val="tx1"/>
                  </a:solidFill>
                  <a:latin typeface="Times New Roman" panose="02020603050405020304" pitchFamily="18" charset="0"/>
                </a:defRPr>
              </a:lvl5pPr>
              <a:lvl6pPr marL="2659063" indent="-244475" defTabSz="977900" eaLnBrk="0" fontAlgn="base" hangingPunct="0">
                <a:spcBef>
                  <a:spcPct val="0"/>
                </a:spcBef>
                <a:spcAft>
                  <a:spcPct val="0"/>
                </a:spcAft>
                <a:defRPr sz="2400">
                  <a:solidFill>
                    <a:schemeClr val="tx1"/>
                  </a:solidFill>
                  <a:latin typeface="Times New Roman" panose="02020603050405020304" pitchFamily="18" charset="0"/>
                </a:defRPr>
              </a:lvl6pPr>
              <a:lvl7pPr marL="3116263" indent="-244475" defTabSz="977900" eaLnBrk="0" fontAlgn="base" hangingPunct="0">
                <a:spcBef>
                  <a:spcPct val="0"/>
                </a:spcBef>
                <a:spcAft>
                  <a:spcPct val="0"/>
                </a:spcAft>
                <a:defRPr sz="2400">
                  <a:solidFill>
                    <a:schemeClr val="tx1"/>
                  </a:solidFill>
                  <a:latin typeface="Times New Roman" panose="02020603050405020304" pitchFamily="18" charset="0"/>
                </a:defRPr>
              </a:lvl7pPr>
              <a:lvl8pPr marL="3573463" indent="-244475" defTabSz="977900" eaLnBrk="0" fontAlgn="base" hangingPunct="0">
                <a:spcBef>
                  <a:spcPct val="0"/>
                </a:spcBef>
                <a:spcAft>
                  <a:spcPct val="0"/>
                </a:spcAft>
                <a:defRPr sz="2400">
                  <a:solidFill>
                    <a:schemeClr val="tx1"/>
                  </a:solidFill>
                  <a:latin typeface="Times New Roman" panose="02020603050405020304" pitchFamily="18" charset="0"/>
                </a:defRPr>
              </a:lvl8pPr>
              <a:lvl9pPr marL="4030663" indent="-244475" defTabSz="977900" eaLnBrk="0" fontAlgn="base" hangingPunct="0">
                <a:spcBef>
                  <a:spcPct val="0"/>
                </a:spcBef>
                <a:spcAft>
                  <a:spcPct val="0"/>
                </a:spcAft>
                <a:defRPr sz="2400">
                  <a:solidFill>
                    <a:schemeClr val="tx1"/>
                  </a:solidFill>
                  <a:latin typeface="Times New Roman" panose="02020603050405020304" pitchFamily="18" charset="0"/>
                </a:defRPr>
              </a:lvl9pPr>
            </a:lstStyle>
            <a:p>
              <a:pPr>
                <a:spcAft>
                  <a:spcPct val="50000"/>
                </a:spcAft>
                <a:defRPr/>
              </a:pPr>
              <a:r>
                <a:rPr lang="en-US" altLang="en-US" sz="1765" b="1">
                  <a:solidFill>
                    <a:schemeClr val="bg1"/>
                  </a:solidFill>
                  <a:effectLst>
                    <a:outerShdw blurRad="38100" dist="38100" dir="2700000" algn="tl">
                      <a:srgbClr val="000000"/>
                    </a:outerShdw>
                  </a:effectLst>
                  <a:latin typeface="Arial" panose="020B0604020202020204" pitchFamily="34" charset="0"/>
                </a:rPr>
                <a:t>Verify</a:t>
              </a:r>
            </a:p>
          </p:txBody>
        </p:sp>
        <p:sp>
          <p:nvSpPr>
            <p:cNvPr id="435226" name="Rectangle 26">
              <a:extLst>
                <a:ext uri="{FF2B5EF4-FFF2-40B4-BE49-F238E27FC236}">
                  <a16:creationId xmlns:a16="http://schemas.microsoft.com/office/drawing/2014/main" id="{168C27E8-A207-9569-E684-00739EA6072A}"/>
                </a:ext>
              </a:extLst>
            </p:cNvPr>
            <p:cNvSpPr>
              <a:spLocks noChangeArrowheads="1"/>
            </p:cNvSpPr>
            <p:nvPr/>
          </p:nvSpPr>
          <p:spPr bwMode="auto">
            <a:xfrm>
              <a:off x="3211513" y="3378200"/>
              <a:ext cx="1271587" cy="168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404" tIns="8404" rIns="8404" bIns="8404" anchor="ctr" anchorCtr="1"/>
            <a:lstStyle>
              <a:lvl1pPr defTabSz="977900" eaLnBrk="0" hangingPunct="0">
                <a:defRPr sz="2400">
                  <a:solidFill>
                    <a:schemeClr val="tx1"/>
                  </a:solidFill>
                  <a:latin typeface="Times New Roman" panose="02020603050405020304" pitchFamily="18" charset="0"/>
                </a:defRPr>
              </a:lvl1pPr>
              <a:lvl2pPr marL="863600" indent="-236538" defTabSz="977900" eaLnBrk="0" hangingPunct="0">
                <a:defRPr sz="2400">
                  <a:solidFill>
                    <a:schemeClr val="tx1"/>
                  </a:solidFill>
                  <a:latin typeface="Times New Roman" panose="02020603050405020304" pitchFamily="18" charset="0"/>
                </a:defRPr>
              </a:lvl2pPr>
              <a:lvl3pPr marL="1222375" indent="-244475" defTabSz="977900" eaLnBrk="0" hangingPunct="0">
                <a:defRPr sz="2400">
                  <a:solidFill>
                    <a:schemeClr val="tx1"/>
                  </a:solidFill>
                  <a:latin typeface="Times New Roman" panose="02020603050405020304" pitchFamily="18" charset="0"/>
                </a:defRPr>
              </a:lvl3pPr>
              <a:lvl4pPr marL="1712913" indent="-246063" defTabSz="977900" eaLnBrk="0" hangingPunct="0">
                <a:defRPr sz="2400">
                  <a:solidFill>
                    <a:schemeClr val="tx1"/>
                  </a:solidFill>
                  <a:latin typeface="Times New Roman" panose="02020603050405020304" pitchFamily="18" charset="0"/>
                </a:defRPr>
              </a:lvl4pPr>
              <a:lvl5pPr marL="2201863" indent="-244475" defTabSz="977900" eaLnBrk="0" hangingPunct="0">
                <a:defRPr sz="2400">
                  <a:solidFill>
                    <a:schemeClr val="tx1"/>
                  </a:solidFill>
                  <a:latin typeface="Times New Roman" panose="02020603050405020304" pitchFamily="18" charset="0"/>
                </a:defRPr>
              </a:lvl5pPr>
              <a:lvl6pPr marL="2659063" indent="-244475" defTabSz="977900" eaLnBrk="0" fontAlgn="base" hangingPunct="0">
                <a:spcBef>
                  <a:spcPct val="0"/>
                </a:spcBef>
                <a:spcAft>
                  <a:spcPct val="0"/>
                </a:spcAft>
                <a:defRPr sz="2400">
                  <a:solidFill>
                    <a:schemeClr val="tx1"/>
                  </a:solidFill>
                  <a:latin typeface="Times New Roman" panose="02020603050405020304" pitchFamily="18" charset="0"/>
                </a:defRPr>
              </a:lvl6pPr>
              <a:lvl7pPr marL="3116263" indent="-244475" defTabSz="977900" eaLnBrk="0" fontAlgn="base" hangingPunct="0">
                <a:spcBef>
                  <a:spcPct val="0"/>
                </a:spcBef>
                <a:spcAft>
                  <a:spcPct val="0"/>
                </a:spcAft>
                <a:defRPr sz="2400">
                  <a:solidFill>
                    <a:schemeClr val="tx1"/>
                  </a:solidFill>
                  <a:latin typeface="Times New Roman" panose="02020603050405020304" pitchFamily="18" charset="0"/>
                </a:defRPr>
              </a:lvl7pPr>
              <a:lvl8pPr marL="3573463" indent="-244475" defTabSz="977900" eaLnBrk="0" fontAlgn="base" hangingPunct="0">
                <a:spcBef>
                  <a:spcPct val="0"/>
                </a:spcBef>
                <a:spcAft>
                  <a:spcPct val="0"/>
                </a:spcAft>
                <a:defRPr sz="2400">
                  <a:solidFill>
                    <a:schemeClr val="tx1"/>
                  </a:solidFill>
                  <a:latin typeface="Times New Roman" panose="02020603050405020304" pitchFamily="18" charset="0"/>
                </a:defRPr>
              </a:lvl8pPr>
              <a:lvl9pPr marL="4030663" indent="-244475" defTabSz="9779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Aft>
                  <a:spcPct val="50000"/>
                </a:spcAft>
                <a:defRPr/>
              </a:pPr>
              <a:r>
                <a:rPr lang="en-US" altLang="en-US" sz="1412" b="1">
                  <a:solidFill>
                    <a:schemeClr val="bg1"/>
                  </a:solidFill>
                  <a:effectLst>
                    <a:outerShdw blurRad="38100" dist="38100" dir="2700000" algn="tl">
                      <a:srgbClr val="C0C0C0"/>
                    </a:outerShdw>
                  </a:effectLst>
                  <a:latin typeface="Arial" panose="020B0604020202020204" pitchFamily="34" charset="0"/>
                </a:rPr>
                <a:t>Understand Customer Needs And Specify CTQs</a:t>
              </a:r>
            </a:p>
          </p:txBody>
        </p:sp>
        <p:sp>
          <p:nvSpPr>
            <p:cNvPr id="435227" name="Rectangle 27">
              <a:extLst>
                <a:ext uri="{FF2B5EF4-FFF2-40B4-BE49-F238E27FC236}">
                  <a16:creationId xmlns:a16="http://schemas.microsoft.com/office/drawing/2014/main" id="{4D57624B-150D-678C-F120-7C95402C9711}"/>
                </a:ext>
              </a:extLst>
            </p:cNvPr>
            <p:cNvSpPr>
              <a:spLocks noChangeArrowheads="1"/>
            </p:cNvSpPr>
            <p:nvPr/>
          </p:nvSpPr>
          <p:spPr bwMode="auto">
            <a:xfrm>
              <a:off x="1141413" y="3378200"/>
              <a:ext cx="1487487" cy="168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404" tIns="8404" rIns="8404" bIns="8404" anchor="ctr" anchorCtr="1"/>
            <a:lstStyle>
              <a:lvl1pPr defTabSz="977900" eaLnBrk="0" hangingPunct="0">
                <a:defRPr sz="2400">
                  <a:solidFill>
                    <a:schemeClr val="tx1"/>
                  </a:solidFill>
                  <a:latin typeface="Times New Roman" panose="02020603050405020304" pitchFamily="18" charset="0"/>
                </a:defRPr>
              </a:lvl1pPr>
              <a:lvl2pPr marL="863600" indent="-236538" defTabSz="977900" eaLnBrk="0" hangingPunct="0">
                <a:defRPr sz="2400">
                  <a:solidFill>
                    <a:schemeClr val="tx1"/>
                  </a:solidFill>
                  <a:latin typeface="Times New Roman" panose="02020603050405020304" pitchFamily="18" charset="0"/>
                </a:defRPr>
              </a:lvl2pPr>
              <a:lvl3pPr marL="1222375" indent="-244475" defTabSz="977900" eaLnBrk="0" hangingPunct="0">
                <a:defRPr sz="2400">
                  <a:solidFill>
                    <a:schemeClr val="tx1"/>
                  </a:solidFill>
                  <a:latin typeface="Times New Roman" panose="02020603050405020304" pitchFamily="18" charset="0"/>
                </a:defRPr>
              </a:lvl3pPr>
              <a:lvl4pPr marL="1712913" indent="-246063" defTabSz="977900" eaLnBrk="0" hangingPunct="0">
                <a:defRPr sz="2400">
                  <a:solidFill>
                    <a:schemeClr val="tx1"/>
                  </a:solidFill>
                  <a:latin typeface="Times New Roman" panose="02020603050405020304" pitchFamily="18" charset="0"/>
                </a:defRPr>
              </a:lvl4pPr>
              <a:lvl5pPr marL="2201863" indent="-244475" defTabSz="977900" eaLnBrk="0" hangingPunct="0">
                <a:defRPr sz="2400">
                  <a:solidFill>
                    <a:schemeClr val="tx1"/>
                  </a:solidFill>
                  <a:latin typeface="Times New Roman" panose="02020603050405020304" pitchFamily="18" charset="0"/>
                </a:defRPr>
              </a:lvl5pPr>
              <a:lvl6pPr marL="2659063" indent="-244475" defTabSz="977900" eaLnBrk="0" fontAlgn="base" hangingPunct="0">
                <a:spcBef>
                  <a:spcPct val="0"/>
                </a:spcBef>
                <a:spcAft>
                  <a:spcPct val="0"/>
                </a:spcAft>
                <a:defRPr sz="2400">
                  <a:solidFill>
                    <a:schemeClr val="tx1"/>
                  </a:solidFill>
                  <a:latin typeface="Times New Roman" panose="02020603050405020304" pitchFamily="18" charset="0"/>
                </a:defRPr>
              </a:lvl6pPr>
              <a:lvl7pPr marL="3116263" indent="-244475" defTabSz="977900" eaLnBrk="0" fontAlgn="base" hangingPunct="0">
                <a:spcBef>
                  <a:spcPct val="0"/>
                </a:spcBef>
                <a:spcAft>
                  <a:spcPct val="0"/>
                </a:spcAft>
                <a:defRPr sz="2400">
                  <a:solidFill>
                    <a:schemeClr val="tx1"/>
                  </a:solidFill>
                  <a:latin typeface="Times New Roman" panose="02020603050405020304" pitchFamily="18" charset="0"/>
                </a:defRPr>
              </a:lvl7pPr>
              <a:lvl8pPr marL="3573463" indent="-244475" defTabSz="977900" eaLnBrk="0" fontAlgn="base" hangingPunct="0">
                <a:spcBef>
                  <a:spcPct val="0"/>
                </a:spcBef>
                <a:spcAft>
                  <a:spcPct val="0"/>
                </a:spcAft>
                <a:defRPr sz="2400">
                  <a:solidFill>
                    <a:schemeClr val="tx1"/>
                  </a:solidFill>
                  <a:latin typeface="Times New Roman" panose="02020603050405020304" pitchFamily="18" charset="0"/>
                </a:defRPr>
              </a:lvl8pPr>
              <a:lvl9pPr marL="4030663" indent="-244475" defTabSz="9779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Aft>
                  <a:spcPct val="50000"/>
                </a:spcAft>
                <a:defRPr/>
              </a:pPr>
              <a:r>
                <a:rPr lang="en-US" altLang="en-US" sz="1412" b="1">
                  <a:solidFill>
                    <a:schemeClr val="bg1"/>
                  </a:solidFill>
                  <a:effectLst>
                    <a:outerShdw blurRad="38100" dist="38100" dir="2700000" algn="tl">
                      <a:srgbClr val="C0C0C0"/>
                    </a:outerShdw>
                  </a:effectLst>
                  <a:latin typeface="Arial" panose="020B0604020202020204" pitchFamily="34" charset="0"/>
                </a:rPr>
                <a:t>Initiate, Scope, And Plan The Project</a:t>
              </a:r>
            </a:p>
          </p:txBody>
        </p:sp>
        <p:sp>
          <p:nvSpPr>
            <p:cNvPr id="435228" name="Rectangle 28">
              <a:extLst>
                <a:ext uri="{FF2B5EF4-FFF2-40B4-BE49-F238E27FC236}">
                  <a16:creationId xmlns:a16="http://schemas.microsoft.com/office/drawing/2014/main" id="{6967E806-84D5-5DC2-3C9F-27081C964BCD}"/>
                </a:ext>
              </a:extLst>
            </p:cNvPr>
            <p:cNvSpPr>
              <a:spLocks noChangeArrowheads="1"/>
            </p:cNvSpPr>
            <p:nvPr/>
          </p:nvSpPr>
          <p:spPr bwMode="auto">
            <a:xfrm>
              <a:off x="4786313" y="3378200"/>
              <a:ext cx="1246187" cy="168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404" tIns="8404" rIns="8404" bIns="8404" anchor="ctr" anchorCtr="1"/>
            <a:lstStyle>
              <a:lvl1pPr defTabSz="977900" eaLnBrk="0" hangingPunct="0">
                <a:defRPr sz="2400">
                  <a:solidFill>
                    <a:schemeClr val="tx1"/>
                  </a:solidFill>
                  <a:latin typeface="Times New Roman" panose="02020603050405020304" pitchFamily="18" charset="0"/>
                </a:defRPr>
              </a:lvl1pPr>
              <a:lvl2pPr marL="863600" indent="-236538" defTabSz="977900" eaLnBrk="0" hangingPunct="0">
                <a:defRPr sz="2400">
                  <a:solidFill>
                    <a:schemeClr val="tx1"/>
                  </a:solidFill>
                  <a:latin typeface="Times New Roman" panose="02020603050405020304" pitchFamily="18" charset="0"/>
                </a:defRPr>
              </a:lvl2pPr>
              <a:lvl3pPr marL="1222375" indent="-244475" defTabSz="977900" eaLnBrk="0" hangingPunct="0">
                <a:defRPr sz="2400">
                  <a:solidFill>
                    <a:schemeClr val="tx1"/>
                  </a:solidFill>
                  <a:latin typeface="Times New Roman" panose="02020603050405020304" pitchFamily="18" charset="0"/>
                </a:defRPr>
              </a:lvl3pPr>
              <a:lvl4pPr marL="1712913" indent="-246063" defTabSz="977900" eaLnBrk="0" hangingPunct="0">
                <a:defRPr sz="2400">
                  <a:solidFill>
                    <a:schemeClr val="tx1"/>
                  </a:solidFill>
                  <a:latin typeface="Times New Roman" panose="02020603050405020304" pitchFamily="18" charset="0"/>
                </a:defRPr>
              </a:lvl4pPr>
              <a:lvl5pPr marL="2201863" indent="-244475" defTabSz="977900" eaLnBrk="0" hangingPunct="0">
                <a:defRPr sz="2400">
                  <a:solidFill>
                    <a:schemeClr val="tx1"/>
                  </a:solidFill>
                  <a:latin typeface="Times New Roman" panose="02020603050405020304" pitchFamily="18" charset="0"/>
                </a:defRPr>
              </a:lvl5pPr>
              <a:lvl6pPr marL="2659063" indent="-244475" defTabSz="977900" eaLnBrk="0" fontAlgn="base" hangingPunct="0">
                <a:spcBef>
                  <a:spcPct val="0"/>
                </a:spcBef>
                <a:spcAft>
                  <a:spcPct val="0"/>
                </a:spcAft>
                <a:defRPr sz="2400">
                  <a:solidFill>
                    <a:schemeClr val="tx1"/>
                  </a:solidFill>
                  <a:latin typeface="Times New Roman" panose="02020603050405020304" pitchFamily="18" charset="0"/>
                </a:defRPr>
              </a:lvl6pPr>
              <a:lvl7pPr marL="3116263" indent="-244475" defTabSz="977900" eaLnBrk="0" fontAlgn="base" hangingPunct="0">
                <a:spcBef>
                  <a:spcPct val="0"/>
                </a:spcBef>
                <a:spcAft>
                  <a:spcPct val="0"/>
                </a:spcAft>
                <a:defRPr sz="2400">
                  <a:solidFill>
                    <a:schemeClr val="tx1"/>
                  </a:solidFill>
                  <a:latin typeface="Times New Roman" panose="02020603050405020304" pitchFamily="18" charset="0"/>
                </a:defRPr>
              </a:lvl7pPr>
              <a:lvl8pPr marL="3573463" indent="-244475" defTabSz="977900" eaLnBrk="0" fontAlgn="base" hangingPunct="0">
                <a:spcBef>
                  <a:spcPct val="0"/>
                </a:spcBef>
                <a:spcAft>
                  <a:spcPct val="0"/>
                </a:spcAft>
                <a:defRPr sz="2400">
                  <a:solidFill>
                    <a:schemeClr val="tx1"/>
                  </a:solidFill>
                  <a:latin typeface="Times New Roman" panose="02020603050405020304" pitchFamily="18" charset="0"/>
                </a:defRPr>
              </a:lvl8pPr>
              <a:lvl9pPr marL="4030663" indent="-244475" defTabSz="9779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Aft>
                  <a:spcPct val="50000"/>
                </a:spcAft>
                <a:defRPr/>
              </a:pPr>
              <a:r>
                <a:rPr lang="en-US" altLang="en-US" sz="1412" b="1">
                  <a:solidFill>
                    <a:schemeClr val="bg1"/>
                  </a:solidFill>
                  <a:effectLst>
                    <a:outerShdw blurRad="38100" dist="38100" dir="2700000" algn="tl">
                      <a:srgbClr val="C0C0C0"/>
                    </a:outerShdw>
                  </a:effectLst>
                  <a:latin typeface="Arial" panose="020B0604020202020204" pitchFamily="34" charset="0"/>
                </a:rPr>
                <a:t>Develop Design Concepts And High-Level Design</a:t>
              </a:r>
            </a:p>
          </p:txBody>
        </p:sp>
        <p:sp>
          <p:nvSpPr>
            <p:cNvPr id="435229" name="Rectangle 29">
              <a:extLst>
                <a:ext uri="{FF2B5EF4-FFF2-40B4-BE49-F238E27FC236}">
                  <a16:creationId xmlns:a16="http://schemas.microsoft.com/office/drawing/2014/main" id="{C3B8F51B-137E-9F47-C433-CDB07BEB07DA}"/>
                </a:ext>
              </a:extLst>
            </p:cNvPr>
            <p:cNvSpPr>
              <a:spLocks noChangeArrowheads="1"/>
            </p:cNvSpPr>
            <p:nvPr/>
          </p:nvSpPr>
          <p:spPr bwMode="auto">
            <a:xfrm>
              <a:off x="6437313" y="3378200"/>
              <a:ext cx="1220787" cy="168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404" tIns="8404" rIns="8404" bIns="8404" anchor="ctr" anchorCtr="1"/>
            <a:lstStyle>
              <a:lvl1pPr defTabSz="977900" eaLnBrk="0" hangingPunct="0">
                <a:defRPr sz="2400">
                  <a:solidFill>
                    <a:schemeClr val="tx1"/>
                  </a:solidFill>
                  <a:latin typeface="Times New Roman" panose="02020603050405020304" pitchFamily="18" charset="0"/>
                </a:defRPr>
              </a:lvl1pPr>
              <a:lvl2pPr marL="863600" indent="-236538" defTabSz="977900" eaLnBrk="0" hangingPunct="0">
                <a:defRPr sz="2400">
                  <a:solidFill>
                    <a:schemeClr val="tx1"/>
                  </a:solidFill>
                  <a:latin typeface="Times New Roman" panose="02020603050405020304" pitchFamily="18" charset="0"/>
                </a:defRPr>
              </a:lvl2pPr>
              <a:lvl3pPr marL="1222375" indent="-244475" defTabSz="977900" eaLnBrk="0" hangingPunct="0">
                <a:defRPr sz="2400">
                  <a:solidFill>
                    <a:schemeClr val="tx1"/>
                  </a:solidFill>
                  <a:latin typeface="Times New Roman" panose="02020603050405020304" pitchFamily="18" charset="0"/>
                </a:defRPr>
              </a:lvl3pPr>
              <a:lvl4pPr marL="1712913" indent="-246063" defTabSz="977900" eaLnBrk="0" hangingPunct="0">
                <a:defRPr sz="2400">
                  <a:solidFill>
                    <a:schemeClr val="tx1"/>
                  </a:solidFill>
                  <a:latin typeface="Times New Roman" panose="02020603050405020304" pitchFamily="18" charset="0"/>
                </a:defRPr>
              </a:lvl4pPr>
              <a:lvl5pPr marL="2201863" indent="-244475" defTabSz="977900" eaLnBrk="0" hangingPunct="0">
                <a:defRPr sz="2400">
                  <a:solidFill>
                    <a:schemeClr val="tx1"/>
                  </a:solidFill>
                  <a:latin typeface="Times New Roman" panose="02020603050405020304" pitchFamily="18" charset="0"/>
                </a:defRPr>
              </a:lvl5pPr>
              <a:lvl6pPr marL="2659063" indent="-244475" defTabSz="977900" eaLnBrk="0" fontAlgn="base" hangingPunct="0">
                <a:spcBef>
                  <a:spcPct val="0"/>
                </a:spcBef>
                <a:spcAft>
                  <a:spcPct val="0"/>
                </a:spcAft>
                <a:defRPr sz="2400">
                  <a:solidFill>
                    <a:schemeClr val="tx1"/>
                  </a:solidFill>
                  <a:latin typeface="Times New Roman" panose="02020603050405020304" pitchFamily="18" charset="0"/>
                </a:defRPr>
              </a:lvl6pPr>
              <a:lvl7pPr marL="3116263" indent="-244475" defTabSz="977900" eaLnBrk="0" fontAlgn="base" hangingPunct="0">
                <a:spcBef>
                  <a:spcPct val="0"/>
                </a:spcBef>
                <a:spcAft>
                  <a:spcPct val="0"/>
                </a:spcAft>
                <a:defRPr sz="2400">
                  <a:solidFill>
                    <a:schemeClr val="tx1"/>
                  </a:solidFill>
                  <a:latin typeface="Times New Roman" panose="02020603050405020304" pitchFamily="18" charset="0"/>
                </a:defRPr>
              </a:lvl7pPr>
              <a:lvl8pPr marL="3573463" indent="-244475" defTabSz="977900" eaLnBrk="0" fontAlgn="base" hangingPunct="0">
                <a:spcBef>
                  <a:spcPct val="0"/>
                </a:spcBef>
                <a:spcAft>
                  <a:spcPct val="0"/>
                </a:spcAft>
                <a:defRPr sz="2400">
                  <a:solidFill>
                    <a:schemeClr val="tx1"/>
                  </a:solidFill>
                  <a:latin typeface="Times New Roman" panose="02020603050405020304" pitchFamily="18" charset="0"/>
                </a:defRPr>
              </a:lvl8pPr>
              <a:lvl9pPr marL="4030663" indent="-244475" defTabSz="9779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Aft>
                  <a:spcPct val="50000"/>
                </a:spcAft>
                <a:defRPr/>
              </a:pPr>
              <a:r>
                <a:rPr lang="en-US" altLang="en-US" sz="1412" b="1">
                  <a:solidFill>
                    <a:schemeClr val="bg1"/>
                  </a:solidFill>
                  <a:effectLst>
                    <a:outerShdw blurRad="38100" dist="38100" dir="2700000" algn="tl">
                      <a:srgbClr val="C0C0C0"/>
                    </a:outerShdw>
                  </a:effectLst>
                  <a:latin typeface="Arial" panose="020B0604020202020204" pitchFamily="34" charset="0"/>
                </a:rPr>
                <a:t>Develop Detailed Design And Associated Processes</a:t>
              </a:r>
            </a:p>
          </p:txBody>
        </p:sp>
        <p:sp>
          <p:nvSpPr>
            <p:cNvPr id="435230" name="Rectangle 30">
              <a:extLst>
                <a:ext uri="{FF2B5EF4-FFF2-40B4-BE49-F238E27FC236}">
                  <a16:creationId xmlns:a16="http://schemas.microsoft.com/office/drawing/2014/main" id="{EFBD52F2-233E-2750-8194-76806E8DD1C8}"/>
                </a:ext>
              </a:extLst>
            </p:cNvPr>
            <p:cNvSpPr>
              <a:spLocks noChangeArrowheads="1"/>
            </p:cNvSpPr>
            <p:nvPr/>
          </p:nvSpPr>
          <p:spPr bwMode="auto">
            <a:xfrm>
              <a:off x="8050213" y="3378200"/>
              <a:ext cx="1169987" cy="168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404" tIns="8404" rIns="8404" bIns="8404" anchor="ctr" anchorCtr="1"/>
            <a:lstStyle>
              <a:lvl1pPr defTabSz="977900" eaLnBrk="0" hangingPunct="0">
                <a:defRPr sz="2400">
                  <a:solidFill>
                    <a:schemeClr val="tx1"/>
                  </a:solidFill>
                  <a:latin typeface="Times New Roman" panose="02020603050405020304" pitchFamily="18" charset="0"/>
                </a:defRPr>
              </a:lvl1pPr>
              <a:lvl2pPr marL="863600" indent="-236538" defTabSz="977900" eaLnBrk="0" hangingPunct="0">
                <a:defRPr sz="2400">
                  <a:solidFill>
                    <a:schemeClr val="tx1"/>
                  </a:solidFill>
                  <a:latin typeface="Times New Roman" panose="02020603050405020304" pitchFamily="18" charset="0"/>
                </a:defRPr>
              </a:lvl2pPr>
              <a:lvl3pPr marL="1222375" indent="-244475" defTabSz="977900" eaLnBrk="0" hangingPunct="0">
                <a:defRPr sz="2400">
                  <a:solidFill>
                    <a:schemeClr val="tx1"/>
                  </a:solidFill>
                  <a:latin typeface="Times New Roman" panose="02020603050405020304" pitchFamily="18" charset="0"/>
                </a:defRPr>
              </a:lvl3pPr>
              <a:lvl4pPr marL="1712913" indent="-246063" defTabSz="977900" eaLnBrk="0" hangingPunct="0">
                <a:defRPr sz="2400">
                  <a:solidFill>
                    <a:schemeClr val="tx1"/>
                  </a:solidFill>
                  <a:latin typeface="Times New Roman" panose="02020603050405020304" pitchFamily="18" charset="0"/>
                </a:defRPr>
              </a:lvl4pPr>
              <a:lvl5pPr marL="2201863" indent="-244475" defTabSz="977900" eaLnBrk="0" hangingPunct="0">
                <a:defRPr sz="2400">
                  <a:solidFill>
                    <a:schemeClr val="tx1"/>
                  </a:solidFill>
                  <a:latin typeface="Times New Roman" panose="02020603050405020304" pitchFamily="18" charset="0"/>
                </a:defRPr>
              </a:lvl5pPr>
              <a:lvl6pPr marL="2659063" indent="-244475" defTabSz="977900" eaLnBrk="0" fontAlgn="base" hangingPunct="0">
                <a:spcBef>
                  <a:spcPct val="0"/>
                </a:spcBef>
                <a:spcAft>
                  <a:spcPct val="0"/>
                </a:spcAft>
                <a:defRPr sz="2400">
                  <a:solidFill>
                    <a:schemeClr val="tx1"/>
                  </a:solidFill>
                  <a:latin typeface="Times New Roman" panose="02020603050405020304" pitchFamily="18" charset="0"/>
                </a:defRPr>
              </a:lvl6pPr>
              <a:lvl7pPr marL="3116263" indent="-244475" defTabSz="977900" eaLnBrk="0" fontAlgn="base" hangingPunct="0">
                <a:spcBef>
                  <a:spcPct val="0"/>
                </a:spcBef>
                <a:spcAft>
                  <a:spcPct val="0"/>
                </a:spcAft>
                <a:defRPr sz="2400">
                  <a:solidFill>
                    <a:schemeClr val="tx1"/>
                  </a:solidFill>
                  <a:latin typeface="Times New Roman" panose="02020603050405020304" pitchFamily="18" charset="0"/>
                </a:defRPr>
              </a:lvl7pPr>
              <a:lvl8pPr marL="3573463" indent="-244475" defTabSz="977900" eaLnBrk="0" fontAlgn="base" hangingPunct="0">
                <a:spcBef>
                  <a:spcPct val="0"/>
                </a:spcBef>
                <a:spcAft>
                  <a:spcPct val="0"/>
                </a:spcAft>
                <a:defRPr sz="2400">
                  <a:solidFill>
                    <a:schemeClr val="tx1"/>
                  </a:solidFill>
                  <a:latin typeface="Times New Roman" panose="02020603050405020304" pitchFamily="18" charset="0"/>
                </a:defRPr>
              </a:lvl8pPr>
              <a:lvl9pPr marL="4030663" indent="-244475" defTabSz="9779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Aft>
                  <a:spcPct val="50000"/>
                </a:spcAft>
                <a:defRPr/>
              </a:pPr>
              <a:r>
                <a:rPr lang="en-US" altLang="en-US" sz="1412" b="1">
                  <a:solidFill>
                    <a:schemeClr val="bg1"/>
                  </a:solidFill>
                  <a:effectLst>
                    <a:outerShdw blurRad="38100" dist="38100" dir="2700000" algn="tl">
                      <a:srgbClr val="C0C0C0"/>
                    </a:outerShdw>
                  </a:effectLst>
                  <a:latin typeface="Arial" panose="020B0604020202020204" pitchFamily="34" charset="0"/>
                </a:rPr>
                <a:t>Test Design And Implement Full-Scale Processes</a:t>
              </a:r>
            </a:p>
          </p:txBody>
        </p:sp>
      </p:gr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2"/>
          <p:cNvSpPr>
            <a:spLocks noGrp="1" noChangeArrowheads="1"/>
          </p:cNvSpPr>
          <p:nvPr>
            <p:ph type="title"/>
          </p:nvPr>
        </p:nvSpPr>
        <p:spPr/>
        <p:txBody>
          <a:bodyPr/>
          <a:lstStyle/>
          <a:p>
            <a:pPr eaLnBrk="1" hangingPunct="1">
              <a:defRPr/>
            </a:pPr>
            <a:r>
              <a:rPr lang="en-US"/>
              <a:t>CTQ Correlations – Project “Crab Claw”</a:t>
            </a:r>
          </a:p>
        </p:txBody>
      </p:sp>
      <p:sp>
        <p:nvSpPr>
          <p:cNvPr id="50181" name="Text Box 3"/>
          <p:cNvSpPr txBox="1">
            <a:spLocks noChangeArrowheads="1"/>
          </p:cNvSpPr>
          <p:nvPr/>
        </p:nvSpPr>
        <p:spPr bwMode="auto">
          <a:xfrm>
            <a:off x="6923912" y="2133600"/>
            <a:ext cx="1891491" cy="1015663"/>
          </a:xfrm>
          <a:prstGeom prst="rect">
            <a:avLst/>
          </a:prstGeom>
          <a:solidFill>
            <a:srgbClr val="FFFF00"/>
          </a:solidFill>
          <a:ln>
            <a:noFill/>
          </a:ln>
        </p:spPr>
        <p:txBody>
          <a:bodyPr wrap="square">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spcBef>
                <a:spcPct val="50000"/>
              </a:spcBef>
            </a:pPr>
            <a:r>
              <a:rPr lang="en-US" altLang="en-US" sz="2000" b="1" dirty="0">
                <a:latin typeface="Arial" panose="020B0604020202020204" pitchFamily="34" charset="0"/>
              </a:rPr>
              <a:t>Do These Correlations Make Sense?</a:t>
            </a:r>
          </a:p>
        </p:txBody>
      </p:sp>
      <p:pic>
        <p:nvPicPr>
          <p:cNvPr id="3" name="Picture 2" descr="The image appears to be a detailed flowchart or checklist outlining the criteria for assessing and improving a product's performance, particularly focusing on user interaction with paper stacks, including factors such as force, time, and ease of application/removal.&#10;&#10;AI-generated content may be incorrect.">
            <a:extLst>
              <a:ext uri="{FF2B5EF4-FFF2-40B4-BE49-F238E27FC236}">
                <a16:creationId xmlns:a16="http://schemas.microsoft.com/office/drawing/2014/main" id="{1E3D7DB4-D6E0-E8E2-C058-FA0DDE15AF1E}"/>
              </a:ext>
            </a:extLst>
          </p:cNvPr>
          <p:cNvPicPr>
            <a:picLocks noChangeAspect="1"/>
          </p:cNvPicPr>
          <p:nvPr/>
        </p:nvPicPr>
        <p:blipFill>
          <a:blip r:embed="rId3"/>
          <a:stretch>
            <a:fillRect/>
          </a:stretch>
        </p:blipFill>
        <p:spPr>
          <a:xfrm>
            <a:off x="328597" y="1066799"/>
            <a:ext cx="6399221" cy="5589587"/>
          </a:xfrm>
          <a:prstGeom prst="rect">
            <a:avLst/>
          </a:prstGeom>
        </p:spPr>
      </p:pic>
      <p:sp>
        <p:nvSpPr>
          <p:cNvPr id="50182" name="AutoShape 5"/>
          <p:cNvSpPr>
            <a:spLocks noChangeArrowheads="1"/>
          </p:cNvSpPr>
          <p:nvPr/>
        </p:nvSpPr>
        <p:spPr bwMode="auto">
          <a:xfrm rot="12703049">
            <a:off x="2189683" y="1310052"/>
            <a:ext cx="1106488" cy="817562"/>
          </a:xfrm>
          <a:prstGeom prst="leftArrow">
            <a:avLst>
              <a:gd name="adj1" fmla="val 50000"/>
              <a:gd name="adj2" fmla="val 33835"/>
            </a:avLst>
          </a:prstGeom>
          <a:solidFill>
            <a:srgbClr val="0033CC"/>
          </a:solidFill>
          <a:ln w="25400">
            <a:solidFill>
              <a:schemeClr val="tx1"/>
            </a:solidFill>
            <a:miter lim="800000"/>
            <a:headEnd/>
            <a:tailEnd/>
          </a:ln>
        </p:spPr>
        <p:txBody>
          <a:bodyPr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3938" name="Group 34"/>
          <p:cNvGraphicFramePr>
            <a:graphicFrameLocks noGrp="1"/>
          </p:cNvGraphicFramePr>
          <p:nvPr>
            <p:ph idx="1"/>
            <p:extLst>
              <p:ext uri="{D42A27DB-BD31-4B8C-83A1-F6EECF244321}">
                <p14:modId xmlns:p14="http://schemas.microsoft.com/office/powerpoint/2010/main" val="303446804"/>
              </p:ext>
            </p:extLst>
          </p:nvPr>
        </p:nvGraphicFramePr>
        <p:xfrm>
          <a:off x="304800" y="1227138"/>
          <a:ext cx="8382000" cy="3553333"/>
        </p:xfrm>
        <a:graphic>
          <a:graphicData uri="http://schemas.openxmlformats.org/drawingml/2006/table">
            <a:tbl>
              <a:tblPr/>
              <a:tblGrid>
                <a:gridCol w="1522413">
                  <a:extLst>
                    <a:ext uri="{9D8B030D-6E8A-4147-A177-3AD203B41FA5}">
                      <a16:colId xmlns:a16="http://schemas.microsoft.com/office/drawing/2014/main" val="20000"/>
                    </a:ext>
                  </a:extLst>
                </a:gridCol>
                <a:gridCol w="6859587">
                  <a:extLst>
                    <a:ext uri="{9D8B030D-6E8A-4147-A177-3AD203B41FA5}">
                      <a16:colId xmlns:a16="http://schemas.microsoft.com/office/drawing/2014/main" val="20001"/>
                    </a:ext>
                  </a:extLst>
                </a:gridCol>
              </a:tblGrid>
              <a:tr h="60166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dirty="0">
                          <a:ln>
                            <a:noFill/>
                          </a:ln>
                          <a:solidFill>
                            <a:schemeClr val="bg1"/>
                          </a:solidFill>
                          <a:effectLst/>
                          <a:latin typeface="Arial" charset="0"/>
                        </a:rPr>
                        <a:t>Objective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rPr>
                        <a:t>Complete Rooms 5 – 7 of the House of Quality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002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a:ln>
                            <a:noFill/>
                          </a:ln>
                          <a:solidFill>
                            <a:schemeClr val="bg1"/>
                          </a:solidFill>
                          <a:effectLst/>
                          <a:latin typeface="Arial" charset="0"/>
                        </a:rPr>
                        <a:t>Instructions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 Room 5 – Identify some Competitive Products (same as used for Room 2).  How do you think they stack up technically against your current product</a:t>
                      </a:r>
                    </a:p>
                    <a:p>
                      <a:pPr marL="0" marR="0" lvl="0" indent="0"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 Room 6 – What targets and limits would you set for the Performance Requirements listed in Room 3?</a:t>
                      </a:r>
                    </a:p>
                    <a:p>
                      <a:pPr marL="0" marR="0" lvl="0" indent="0"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 Room 7 – Based on these targets/limits, complete Room 7 – direction of improvement, synergies, conflicts?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02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a:ln>
                            <a:noFill/>
                          </a:ln>
                          <a:solidFill>
                            <a:schemeClr val="bg1"/>
                          </a:solidFill>
                          <a:effectLst/>
                          <a:latin typeface="Arial" charset="0"/>
                        </a:rPr>
                        <a:t>Time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AU" sz="1800" b="1" i="0" u="none" strike="noStrike" cap="none" normalizeH="0" baseline="0">
                          <a:ln>
                            <a:noFill/>
                          </a:ln>
                          <a:solidFill>
                            <a:schemeClr val="tx1"/>
                          </a:solidFill>
                          <a:effectLst/>
                          <a:latin typeface="Arial" charset="0"/>
                        </a:rPr>
                        <a:t>30 minutes</a:t>
                      </a:r>
                      <a:endParaRPr kumimoji="0" lang="en-US" sz="1800" b="1"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46097" name="Rectangle 2"/>
          <p:cNvSpPr>
            <a:spLocks noGrp="1" noChangeArrowheads="1"/>
          </p:cNvSpPr>
          <p:nvPr>
            <p:ph type="title"/>
          </p:nvPr>
        </p:nvSpPr>
        <p:spPr>
          <a:xfrm>
            <a:off x="152400" y="228600"/>
            <a:ext cx="6864350" cy="381000"/>
          </a:xfrm>
        </p:spPr>
        <p:txBody>
          <a:bodyPr/>
          <a:lstStyle/>
          <a:p>
            <a:pPr eaLnBrk="1" hangingPunct="1">
              <a:defRPr/>
            </a:pPr>
            <a:r>
              <a:rPr lang="en-US" dirty="0"/>
              <a:t>Completing the House</a:t>
            </a: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p:txBody>
          <a:bodyPr/>
          <a:lstStyle/>
          <a:p>
            <a:pPr eaLnBrk="1" hangingPunct="1">
              <a:defRPr/>
            </a:pPr>
            <a:r>
              <a:rPr lang="en-US"/>
              <a:t>Project “Crab Claw” House of Quality</a:t>
            </a:r>
          </a:p>
        </p:txBody>
      </p:sp>
      <p:pic>
        <p:nvPicPr>
          <p:cNvPr id="3" name="Picture 2">
            <a:extLst>
              <a:ext uri="{FF2B5EF4-FFF2-40B4-BE49-F238E27FC236}">
                <a16:creationId xmlns:a16="http://schemas.microsoft.com/office/drawing/2014/main" id="{34ED3E0E-2E94-823F-3F62-544A5E49FA7E}"/>
              </a:ext>
            </a:extLst>
          </p:cNvPr>
          <p:cNvPicPr>
            <a:picLocks noChangeAspect="1"/>
          </p:cNvPicPr>
          <p:nvPr/>
        </p:nvPicPr>
        <p:blipFill>
          <a:blip r:embed="rId3"/>
          <a:stretch>
            <a:fillRect/>
          </a:stretch>
        </p:blipFill>
        <p:spPr>
          <a:xfrm>
            <a:off x="1832047" y="873330"/>
            <a:ext cx="5479905" cy="5814433"/>
          </a:xfrm>
          <a:prstGeom prst="rect">
            <a:avLst/>
          </a:prstGeom>
        </p:spPr>
      </p:pic>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2"/>
          <p:cNvSpPr>
            <a:spLocks noGrp="1" noChangeArrowheads="1"/>
          </p:cNvSpPr>
          <p:nvPr>
            <p:ph type="title"/>
          </p:nvPr>
        </p:nvSpPr>
        <p:spPr/>
        <p:txBody>
          <a:bodyPr/>
          <a:lstStyle/>
          <a:p>
            <a:pPr eaLnBrk="1" hangingPunct="1">
              <a:defRPr/>
            </a:pPr>
            <a:r>
              <a:rPr lang="en-US" sz="4800" dirty="0"/>
              <a:t>QFD Analysis – “Living In Your House!”</a:t>
            </a:r>
          </a:p>
        </p:txBody>
      </p:sp>
      <p:sp>
        <p:nvSpPr>
          <p:cNvPr id="2" name="Text Placeholder 1"/>
          <p:cNvSpPr>
            <a:spLocks noGrp="1"/>
          </p:cNvSpPr>
          <p:nvPr>
            <p:ph type="body" idx="1"/>
          </p:nvPr>
        </p:nvSpPr>
        <p:spPr/>
        <p:txBody>
          <a:bodyPr/>
          <a:lstStyle/>
          <a:p>
            <a:endParaRPr lang="en-US"/>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a:xfrm>
            <a:off x="64323" y="219869"/>
            <a:ext cx="6478587" cy="381000"/>
          </a:xfrm>
        </p:spPr>
        <p:txBody>
          <a:bodyPr/>
          <a:lstStyle/>
          <a:p>
            <a:pPr eaLnBrk="1" hangingPunct="1">
              <a:defRPr/>
            </a:pPr>
            <a:r>
              <a:rPr lang="en-US" dirty="0">
                <a:latin typeface="+mn-lt"/>
              </a:rPr>
              <a:t>QFD Approach to Developing CRs/PRs</a:t>
            </a:r>
          </a:p>
        </p:txBody>
      </p:sp>
      <p:sp>
        <p:nvSpPr>
          <p:cNvPr id="54276" name="Rectangle 3"/>
          <p:cNvSpPr>
            <a:spLocks noChangeArrowheads="1"/>
          </p:cNvSpPr>
          <p:nvPr/>
        </p:nvSpPr>
        <p:spPr bwMode="gray">
          <a:xfrm>
            <a:off x="176214" y="3692525"/>
            <a:ext cx="1935162" cy="806450"/>
          </a:xfrm>
          <a:prstGeom prst="rect">
            <a:avLst/>
          </a:prstGeom>
          <a:solidFill>
            <a:srgbClr val="FFFF00"/>
          </a:solidFill>
          <a:ln w="28575">
            <a:solidFill>
              <a:schemeClr val="tx1"/>
            </a:solidFill>
            <a:miter lim="800000"/>
            <a:headEnd/>
            <a:tailEnd/>
          </a:ln>
          <a:effectLst>
            <a:outerShdw dist="107763" dir="2700000" algn="ctr" rotWithShape="0">
              <a:schemeClr val="bg2"/>
            </a:outerShdw>
          </a:effectLst>
        </p:spPr>
        <p:txBody>
          <a:bodyPr wrap="none" anchor="ctr"/>
          <a:lstStyle>
            <a:lvl1pPr defTabSz="227013" eaLnBrk="0" hangingPunct="0">
              <a:tabLst>
                <a:tab pos="228600" algn="l"/>
              </a:tabLst>
              <a:defRPr sz="1300">
                <a:solidFill>
                  <a:schemeClr val="tx1"/>
                </a:solidFill>
                <a:latin typeface="Times New Roman" panose="02020603050405020304" pitchFamily="18" charset="0"/>
              </a:defRPr>
            </a:lvl1pPr>
            <a:lvl2pPr marL="742950" indent="-285750" defTabSz="227013" eaLnBrk="0" hangingPunct="0">
              <a:tabLst>
                <a:tab pos="228600" algn="l"/>
              </a:tabLst>
              <a:defRPr sz="1300">
                <a:solidFill>
                  <a:schemeClr val="tx1"/>
                </a:solidFill>
                <a:latin typeface="Times New Roman" panose="02020603050405020304" pitchFamily="18" charset="0"/>
              </a:defRPr>
            </a:lvl2pPr>
            <a:lvl3pPr marL="1143000" indent="-228600" defTabSz="227013" eaLnBrk="0" hangingPunct="0">
              <a:tabLst>
                <a:tab pos="228600" algn="l"/>
              </a:tabLst>
              <a:defRPr sz="1300">
                <a:solidFill>
                  <a:schemeClr val="tx1"/>
                </a:solidFill>
                <a:latin typeface="Times New Roman" panose="02020603050405020304" pitchFamily="18" charset="0"/>
              </a:defRPr>
            </a:lvl3pPr>
            <a:lvl4pPr marL="1600200" indent="-228600" defTabSz="227013" eaLnBrk="0" hangingPunct="0">
              <a:tabLst>
                <a:tab pos="228600" algn="l"/>
              </a:tabLst>
              <a:defRPr sz="1300">
                <a:solidFill>
                  <a:schemeClr val="tx1"/>
                </a:solidFill>
                <a:latin typeface="Times New Roman" panose="02020603050405020304" pitchFamily="18" charset="0"/>
              </a:defRPr>
            </a:lvl4pPr>
            <a:lvl5pPr marL="2057400" indent="-228600" defTabSz="227013" eaLnBrk="0" hangingPunct="0">
              <a:tabLst>
                <a:tab pos="228600" algn="l"/>
              </a:tabLst>
              <a:defRPr sz="1300">
                <a:solidFill>
                  <a:schemeClr val="tx1"/>
                </a:solidFill>
                <a:latin typeface="Times New Roman" panose="02020603050405020304" pitchFamily="18" charset="0"/>
              </a:defRPr>
            </a:lvl5pPr>
            <a:lvl6pPr marL="2514600" indent="-228600" defTabSz="227013" eaLnBrk="0" fontAlgn="base" hangingPunct="0">
              <a:spcBef>
                <a:spcPct val="0"/>
              </a:spcBef>
              <a:spcAft>
                <a:spcPct val="0"/>
              </a:spcAft>
              <a:tabLst>
                <a:tab pos="228600" algn="l"/>
              </a:tabLst>
              <a:defRPr sz="1300">
                <a:solidFill>
                  <a:schemeClr val="tx1"/>
                </a:solidFill>
                <a:latin typeface="Times New Roman" panose="02020603050405020304" pitchFamily="18" charset="0"/>
              </a:defRPr>
            </a:lvl6pPr>
            <a:lvl7pPr marL="2971800" indent="-228600" defTabSz="227013" eaLnBrk="0" fontAlgn="base" hangingPunct="0">
              <a:spcBef>
                <a:spcPct val="0"/>
              </a:spcBef>
              <a:spcAft>
                <a:spcPct val="0"/>
              </a:spcAft>
              <a:tabLst>
                <a:tab pos="228600" algn="l"/>
              </a:tabLst>
              <a:defRPr sz="1300">
                <a:solidFill>
                  <a:schemeClr val="tx1"/>
                </a:solidFill>
                <a:latin typeface="Times New Roman" panose="02020603050405020304" pitchFamily="18" charset="0"/>
              </a:defRPr>
            </a:lvl7pPr>
            <a:lvl8pPr marL="3429000" indent="-228600" defTabSz="227013" eaLnBrk="0" fontAlgn="base" hangingPunct="0">
              <a:spcBef>
                <a:spcPct val="0"/>
              </a:spcBef>
              <a:spcAft>
                <a:spcPct val="0"/>
              </a:spcAft>
              <a:tabLst>
                <a:tab pos="228600" algn="l"/>
              </a:tabLst>
              <a:defRPr sz="1300">
                <a:solidFill>
                  <a:schemeClr val="tx1"/>
                </a:solidFill>
                <a:latin typeface="Times New Roman" panose="02020603050405020304" pitchFamily="18" charset="0"/>
              </a:defRPr>
            </a:lvl8pPr>
            <a:lvl9pPr marL="3886200" indent="-228600" defTabSz="227013" eaLnBrk="0" fontAlgn="base" hangingPunct="0">
              <a:spcBef>
                <a:spcPct val="0"/>
              </a:spcBef>
              <a:spcAft>
                <a:spcPct val="0"/>
              </a:spcAft>
              <a:tabLst>
                <a:tab pos="228600" algn="l"/>
              </a:tabLst>
              <a:defRPr sz="1300">
                <a:solidFill>
                  <a:schemeClr val="tx1"/>
                </a:solidFill>
                <a:latin typeface="Times New Roman" panose="02020603050405020304" pitchFamily="18" charset="0"/>
              </a:defRPr>
            </a:lvl9pPr>
          </a:lstStyle>
          <a:p>
            <a:pPr algn="ctr" eaLnBrk="1" hangingPunct="1"/>
            <a:r>
              <a:rPr lang="en-US" altLang="en-US" sz="1800" b="1" dirty="0">
                <a:latin typeface="+mn-lt"/>
              </a:rPr>
              <a:t>2.	Benchmarking</a:t>
            </a:r>
            <a:endParaRPr lang="en-US" altLang="en-US" b="1" dirty="0">
              <a:latin typeface="+mn-lt"/>
            </a:endParaRPr>
          </a:p>
        </p:txBody>
      </p:sp>
      <p:sp>
        <p:nvSpPr>
          <p:cNvPr id="54277" name="Line 4"/>
          <p:cNvSpPr>
            <a:spLocks noChangeShapeType="1"/>
          </p:cNvSpPr>
          <p:nvPr/>
        </p:nvSpPr>
        <p:spPr bwMode="gray">
          <a:xfrm>
            <a:off x="2124075" y="2636838"/>
            <a:ext cx="377825" cy="174625"/>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endParaRPr lang="en-US">
              <a:latin typeface="+mn-lt"/>
            </a:endParaRPr>
          </a:p>
        </p:txBody>
      </p:sp>
      <p:grpSp>
        <p:nvGrpSpPr>
          <p:cNvPr id="54278" name="Group 5"/>
          <p:cNvGrpSpPr>
            <a:grpSpLocks/>
          </p:cNvGrpSpPr>
          <p:nvPr/>
        </p:nvGrpSpPr>
        <p:grpSpPr bwMode="auto">
          <a:xfrm>
            <a:off x="2609850" y="1860550"/>
            <a:ext cx="1987550" cy="2166938"/>
            <a:chOff x="336" y="576"/>
            <a:chExt cx="2544" cy="3120"/>
          </a:xfrm>
        </p:grpSpPr>
        <p:sp>
          <p:nvSpPr>
            <p:cNvPr id="54289" name="Freeform 6"/>
            <p:cNvSpPr>
              <a:spLocks/>
            </p:cNvSpPr>
            <p:nvPr/>
          </p:nvSpPr>
          <p:spPr bwMode="gray">
            <a:xfrm>
              <a:off x="384" y="624"/>
              <a:ext cx="2496" cy="3072"/>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solidFill>
              <a:schemeClr val="accent2"/>
            </a:solidFill>
            <a:ln>
              <a:noFill/>
            </a:ln>
            <a:extLst>
              <a:ext uri="{91240B29-F687-4F45-9708-019B960494DF}">
                <a14:hiddenLine xmlns:a14="http://schemas.microsoft.com/office/drawing/2010/main" w="28575">
                  <a:solidFill>
                    <a:srgbClr val="000000"/>
                  </a:solidFill>
                  <a:round/>
                  <a:headEnd type="none" w="sm" len="sm"/>
                  <a:tailEnd type="none" w="sm" len="sm"/>
                </a14:hiddenLine>
              </a:ext>
            </a:extLst>
          </p:spPr>
          <p:txBody>
            <a:bodyPr wrap="none" anchor="ctr"/>
            <a:lstStyle/>
            <a:p>
              <a:pPr algn="ctr"/>
              <a:endParaRPr lang="en-US">
                <a:latin typeface="+mn-lt"/>
              </a:endParaRPr>
            </a:p>
          </p:txBody>
        </p:sp>
        <p:sp>
          <p:nvSpPr>
            <p:cNvPr id="54290" name="Freeform 7"/>
            <p:cNvSpPr>
              <a:spLocks/>
            </p:cNvSpPr>
            <p:nvPr/>
          </p:nvSpPr>
          <p:spPr bwMode="gray">
            <a:xfrm>
              <a:off x="336" y="576"/>
              <a:ext cx="2496" cy="3072"/>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6"/>
                <a:gd name="T31" fmla="*/ 0 h 3072"/>
                <a:gd name="T32" fmla="*/ 2496 w 2496"/>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solidFill>
              <a:schemeClr val="accent2"/>
            </a:solidFill>
            <a:ln w="28575">
              <a:solidFill>
                <a:schemeClr val="tx1"/>
              </a:solidFill>
              <a:round/>
              <a:headEnd type="none" w="sm" len="sm"/>
              <a:tailEnd type="none" w="sm" len="sm"/>
            </a:ln>
          </p:spPr>
          <p:txBody>
            <a:bodyPr wrap="none" anchor="ctr"/>
            <a:lstStyle/>
            <a:p>
              <a:pPr algn="ctr"/>
              <a:endParaRPr lang="en-US">
                <a:latin typeface="+mn-lt"/>
              </a:endParaRPr>
            </a:p>
          </p:txBody>
        </p:sp>
        <p:sp>
          <p:nvSpPr>
            <p:cNvPr id="54291" name="Line 8"/>
            <p:cNvSpPr>
              <a:spLocks noChangeShapeType="1"/>
            </p:cNvSpPr>
            <p:nvPr/>
          </p:nvSpPr>
          <p:spPr bwMode="gray">
            <a:xfrm flipH="1">
              <a:off x="336" y="2976"/>
              <a:ext cx="1776" cy="0"/>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latin typeface="+mn-lt"/>
              </a:endParaRPr>
            </a:p>
          </p:txBody>
        </p:sp>
        <p:sp>
          <p:nvSpPr>
            <p:cNvPr id="54292" name="Line 9"/>
            <p:cNvSpPr>
              <a:spLocks noChangeShapeType="1"/>
            </p:cNvSpPr>
            <p:nvPr/>
          </p:nvSpPr>
          <p:spPr bwMode="gray">
            <a:xfrm>
              <a:off x="1008" y="1344"/>
              <a:ext cx="0" cy="2304"/>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latin typeface="+mn-lt"/>
              </a:endParaRPr>
            </a:p>
          </p:txBody>
        </p:sp>
        <p:sp>
          <p:nvSpPr>
            <p:cNvPr id="54293" name="Line 10"/>
            <p:cNvSpPr>
              <a:spLocks noChangeShapeType="1"/>
            </p:cNvSpPr>
            <p:nvPr/>
          </p:nvSpPr>
          <p:spPr bwMode="gray">
            <a:xfrm>
              <a:off x="336" y="3312"/>
              <a:ext cx="1776" cy="0"/>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latin typeface="+mn-lt"/>
              </a:endParaRPr>
            </a:p>
          </p:txBody>
        </p:sp>
        <p:sp>
          <p:nvSpPr>
            <p:cNvPr id="54294" name="Line 11"/>
            <p:cNvSpPr>
              <a:spLocks noChangeShapeType="1"/>
            </p:cNvSpPr>
            <p:nvPr/>
          </p:nvSpPr>
          <p:spPr bwMode="gray">
            <a:xfrm>
              <a:off x="1008" y="3072"/>
              <a:ext cx="1104" cy="0"/>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latin typeface="+mn-lt"/>
              </a:endParaRPr>
            </a:p>
          </p:txBody>
        </p:sp>
        <p:sp>
          <p:nvSpPr>
            <p:cNvPr id="54295" name="Line 12"/>
            <p:cNvSpPr>
              <a:spLocks noChangeShapeType="1"/>
            </p:cNvSpPr>
            <p:nvPr/>
          </p:nvSpPr>
          <p:spPr bwMode="gray">
            <a:xfrm>
              <a:off x="2160" y="1296"/>
              <a:ext cx="0" cy="1680"/>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latin typeface="+mn-lt"/>
              </a:endParaRPr>
            </a:p>
          </p:txBody>
        </p:sp>
        <p:sp>
          <p:nvSpPr>
            <p:cNvPr id="54296" name="Line 13"/>
            <p:cNvSpPr>
              <a:spLocks noChangeShapeType="1"/>
            </p:cNvSpPr>
            <p:nvPr/>
          </p:nvSpPr>
          <p:spPr bwMode="gray">
            <a:xfrm flipH="1">
              <a:off x="336" y="1824"/>
              <a:ext cx="2499" cy="0"/>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latin typeface="+mn-lt"/>
              </a:endParaRPr>
            </a:p>
          </p:txBody>
        </p:sp>
        <p:sp>
          <p:nvSpPr>
            <p:cNvPr id="54297" name="Line 14"/>
            <p:cNvSpPr>
              <a:spLocks noChangeShapeType="1"/>
            </p:cNvSpPr>
            <p:nvPr/>
          </p:nvSpPr>
          <p:spPr bwMode="gray">
            <a:xfrm>
              <a:off x="2256" y="1824"/>
              <a:ext cx="0" cy="1152"/>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algn="ctr"/>
              <a:endParaRPr lang="en-US">
                <a:latin typeface="+mn-lt"/>
              </a:endParaRPr>
            </a:p>
          </p:txBody>
        </p:sp>
        <p:sp>
          <p:nvSpPr>
            <p:cNvPr id="54298" name="Rectangle 15"/>
            <p:cNvSpPr>
              <a:spLocks noChangeArrowheads="1"/>
            </p:cNvSpPr>
            <p:nvPr/>
          </p:nvSpPr>
          <p:spPr bwMode="gray">
            <a:xfrm>
              <a:off x="672" y="1344"/>
              <a:ext cx="1488" cy="144"/>
            </a:xfrm>
            <a:prstGeom prst="rect">
              <a:avLst/>
            </a:prstGeom>
            <a:solidFill>
              <a:schemeClr val="accent2"/>
            </a:solidFill>
            <a:ln w="28575">
              <a:solidFill>
                <a:schemeClr val="tx1"/>
              </a:solidFill>
              <a:miter lim="800000"/>
              <a:headEnd type="none" w="sm" len="sm"/>
              <a:tailEnd type="none" w="sm" len="sm"/>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endParaRPr lang="en-US" altLang="en-US">
                <a:latin typeface="+mn-lt"/>
              </a:endParaRPr>
            </a:p>
          </p:txBody>
        </p:sp>
      </p:grpSp>
      <p:sp>
        <p:nvSpPr>
          <p:cNvPr id="54279" name="Text Box 16"/>
          <p:cNvSpPr txBox="1">
            <a:spLocks noChangeArrowheads="1"/>
          </p:cNvSpPr>
          <p:nvPr/>
        </p:nvSpPr>
        <p:spPr bwMode="gray">
          <a:xfrm>
            <a:off x="3115584" y="2724428"/>
            <a:ext cx="9284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tabLst>
                <a:tab pos="227013" algn="l"/>
              </a:tabLst>
              <a:defRPr sz="1300">
                <a:solidFill>
                  <a:schemeClr val="tx1"/>
                </a:solidFill>
                <a:latin typeface="Times New Roman" panose="02020603050405020304" pitchFamily="18" charset="0"/>
              </a:defRPr>
            </a:lvl1pPr>
            <a:lvl2pPr marL="742950" indent="-285750" eaLnBrk="0" hangingPunct="0">
              <a:tabLst>
                <a:tab pos="227013" algn="l"/>
              </a:tabLst>
              <a:defRPr sz="1300">
                <a:solidFill>
                  <a:schemeClr val="tx1"/>
                </a:solidFill>
                <a:latin typeface="Times New Roman" panose="02020603050405020304" pitchFamily="18" charset="0"/>
              </a:defRPr>
            </a:lvl2pPr>
            <a:lvl3pPr marL="1143000" indent="-228600" eaLnBrk="0" hangingPunct="0">
              <a:tabLst>
                <a:tab pos="227013" algn="l"/>
              </a:tabLst>
              <a:defRPr sz="1300">
                <a:solidFill>
                  <a:schemeClr val="tx1"/>
                </a:solidFill>
                <a:latin typeface="Times New Roman" panose="02020603050405020304" pitchFamily="18" charset="0"/>
              </a:defRPr>
            </a:lvl3pPr>
            <a:lvl4pPr marL="1600200" indent="-228600" eaLnBrk="0" hangingPunct="0">
              <a:tabLst>
                <a:tab pos="227013" algn="l"/>
              </a:tabLst>
              <a:defRPr sz="1300">
                <a:solidFill>
                  <a:schemeClr val="tx1"/>
                </a:solidFill>
                <a:latin typeface="Times New Roman" panose="02020603050405020304" pitchFamily="18" charset="0"/>
              </a:defRPr>
            </a:lvl4pPr>
            <a:lvl5pPr marL="2057400" indent="-228600" eaLnBrk="0" hangingPunct="0">
              <a:tabLst>
                <a:tab pos="227013" algn="l"/>
              </a:tabLst>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227013" algn="l"/>
              </a:tabLs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227013" algn="l"/>
              </a:tabLs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227013" algn="l"/>
              </a:tabLs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227013" algn="l"/>
              </a:tabLst>
              <a:defRPr sz="1300">
                <a:solidFill>
                  <a:schemeClr val="tx1"/>
                </a:solidFill>
                <a:latin typeface="Times New Roman" panose="02020603050405020304" pitchFamily="18" charset="0"/>
              </a:defRPr>
            </a:lvl9pPr>
          </a:lstStyle>
          <a:p>
            <a:pPr algn="ctr" eaLnBrk="1" hangingPunct="1"/>
            <a:r>
              <a:rPr lang="en-US" altLang="en-US" sz="1800" b="1">
                <a:solidFill>
                  <a:schemeClr val="bg1"/>
                </a:solidFill>
                <a:latin typeface="+mn-lt"/>
              </a:rPr>
              <a:t>3. QFD</a:t>
            </a:r>
            <a:endParaRPr lang="en-US" altLang="en-US" sz="2400" b="1">
              <a:solidFill>
                <a:schemeClr val="bg1"/>
              </a:solidFill>
              <a:latin typeface="+mn-lt"/>
            </a:endParaRPr>
          </a:p>
        </p:txBody>
      </p:sp>
      <p:sp>
        <p:nvSpPr>
          <p:cNvPr id="54280" name="Line 17"/>
          <p:cNvSpPr>
            <a:spLocks noChangeShapeType="1"/>
          </p:cNvSpPr>
          <p:nvPr/>
        </p:nvSpPr>
        <p:spPr bwMode="gray">
          <a:xfrm flipV="1">
            <a:off x="2127250" y="3486150"/>
            <a:ext cx="315913" cy="198438"/>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endParaRPr lang="en-US">
              <a:latin typeface="+mn-lt"/>
            </a:endParaRPr>
          </a:p>
        </p:txBody>
      </p:sp>
      <p:sp>
        <p:nvSpPr>
          <p:cNvPr id="54281" name="Oval 18"/>
          <p:cNvSpPr>
            <a:spLocks noChangeArrowheads="1"/>
          </p:cNvSpPr>
          <p:nvPr/>
        </p:nvSpPr>
        <p:spPr bwMode="gray">
          <a:xfrm>
            <a:off x="2619375" y="4554538"/>
            <a:ext cx="1635125" cy="1304925"/>
          </a:xfrm>
          <a:prstGeom prst="ellipse">
            <a:avLst/>
          </a:prstGeom>
          <a:solidFill>
            <a:schemeClr val="accent2">
              <a:lumMod val="20000"/>
              <a:lumOff val="80000"/>
            </a:schemeClr>
          </a:solidFill>
          <a:ln w="28575">
            <a:solidFill>
              <a:schemeClr val="tx1"/>
            </a:solidFill>
            <a:round/>
            <a:headEnd/>
            <a:tailEnd/>
          </a:ln>
        </p:spPr>
        <p:txBody>
          <a:bodyPr wrap="none" anchor="ct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2000" b="1" dirty="0">
                <a:latin typeface="+mn-lt"/>
              </a:rPr>
              <a:t>Internal</a:t>
            </a:r>
          </a:p>
          <a:p>
            <a:pPr algn="ctr" eaLnBrk="1" hangingPunct="1"/>
            <a:r>
              <a:rPr lang="en-US" altLang="en-US" sz="2000" b="1" dirty="0">
                <a:latin typeface="+mn-lt"/>
              </a:rPr>
              <a:t>Experts</a:t>
            </a:r>
            <a:endParaRPr lang="en-US" altLang="en-US" sz="4000" b="1" dirty="0">
              <a:latin typeface="+mn-lt"/>
            </a:endParaRPr>
          </a:p>
        </p:txBody>
      </p:sp>
      <p:sp>
        <p:nvSpPr>
          <p:cNvPr id="54282" name="Line 19"/>
          <p:cNvSpPr>
            <a:spLocks noChangeShapeType="1"/>
          </p:cNvSpPr>
          <p:nvPr/>
        </p:nvSpPr>
        <p:spPr bwMode="gray">
          <a:xfrm flipV="1">
            <a:off x="3448050" y="4037013"/>
            <a:ext cx="0" cy="517525"/>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endParaRPr lang="en-US">
              <a:latin typeface="+mn-lt"/>
            </a:endParaRPr>
          </a:p>
        </p:txBody>
      </p:sp>
      <p:sp>
        <p:nvSpPr>
          <p:cNvPr id="54283" name="Text Box 20"/>
          <p:cNvSpPr txBox="1">
            <a:spLocks noChangeArrowheads="1"/>
          </p:cNvSpPr>
          <p:nvPr/>
        </p:nvSpPr>
        <p:spPr bwMode="gray">
          <a:xfrm>
            <a:off x="5257800" y="3587035"/>
            <a:ext cx="3380865"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1300">
                <a:solidFill>
                  <a:schemeClr val="tx1"/>
                </a:solidFill>
                <a:latin typeface="Times New Roman" panose="02020603050405020304" pitchFamily="18" charset="0"/>
              </a:defRPr>
            </a:lvl1pPr>
            <a:lvl2pPr marL="228600" indent="-11430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2000" b="1" dirty="0">
                <a:latin typeface="+mn-lt"/>
              </a:rPr>
              <a:t>  </a:t>
            </a:r>
            <a:r>
              <a:rPr lang="en-US" altLang="en-US" sz="2000" b="1" u="sng" dirty="0">
                <a:latin typeface="+mn-lt"/>
              </a:rPr>
              <a:t>Outputs</a:t>
            </a:r>
            <a:endParaRPr lang="en-US" altLang="en-US" sz="1800" b="1" dirty="0">
              <a:latin typeface="+mn-lt"/>
            </a:endParaRPr>
          </a:p>
          <a:p>
            <a:pPr lvl="1" eaLnBrk="1" hangingPunct="1">
              <a:spcBef>
                <a:spcPct val="25000"/>
              </a:spcBef>
              <a:buFontTx/>
              <a:buChar char="•"/>
            </a:pPr>
            <a:r>
              <a:rPr lang="en-US" altLang="en-US" sz="1600" dirty="0">
                <a:latin typeface="+mn-lt"/>
              </a:rPr>
              <a:t>Determine &amp; specify CR’s &amp; PRs</a:t>
            </a:r>
          </a:p>
          <a:p>
            <a:pPr lvl="1" eaLnBrk="1" hangingPunct="1">
              <a:spcBef>
                <a:spcPct val="25000"/>
              </a:spcBef>
              <a:buFontTx/>
              <a:buChar char="•"/>
            </a:pPr>
            <a:r>
              <a:rPr lang="en-US" altLang="en-US" sz="1600" dirty="0">
                <a:latin typeface="+mn-lt"/>
              </a:rPr>
              <a:t>Select CTQs</a:t>
            </a:r>
          </a:p>
          <a:p>
            <a:pPr lvl="1" eaLnBrk="1" hangingPunct="1">
              <a:spcBef>
                <a:spcPct val="25000"/>
              </a:spcBef>
              <a:buFontTx/>
              <a:buChar char="•"/>
            </a:pPr>
            <a:r>
              <a:rPr lang="en-US" altLang="en-US" sz="1600" dirty="0">
                <a:latin typeface="+mn-lt"/>
              </a:rPr>
              <a:t>Understand potential PR synergies and conflicts</a:t>
            </a:r>
          </a:p>
          <a:p>
            <a:pPr lvl="1" eaLnBrk="1" hangingPunct="1">
              <a:spcBef>
                <a:spcPct val="25000"/>
              </a:spcBef>
              <a:buFontTx/>
              <a:buChar char="•"/>
            </a:pPr>
            <a:r>
              <a:rPr lang="en-US" altLang="en-US" sz="1600" dirty="0">
                <a:latin typeface="+mn-lt"/>
              </a:rPr>
              <a:t>Plan to manage CR/PR risks</a:t>
            </a:r>
          </a:p>
          <a:p>
            <a:pPr lvl="1" eaLnBrk="1" hangingPunct="1">
              <a:spcBef>
                <a:spcPct val="25000"/>
              </a:spcBef>
              <a:buFontTx/>
              <a:buChar char="•"/>
            </a:pPr>
            <a:r>
              <a:rPr lang="en-US" altLang="en-US" sz="1600" dirty="0">
                <a:latin typeface="+mn-lt"/>
              </a:rPr>
              <a:t>Revised Charter</a:t>
            </a:r>
          </a:p>
          <a:p>
            <a:pPr lvl="1" eaLnBrk="1" hangingPunct="1">
              <a:spcBef>
                <a:spcPct val="25000"/>
              </a:spcBef>
              <a:buFontTx/>
              <a:buChar char="•"/>
            </a:pPr>
            <a:r>
              <a:rPr lang="en-US" altLang="en-US" sz="1600" dirty="0">
                <a:latin typeface="+mn-lt"/>
              </a:rPr>
              <a:t>Updated MGPP</a:t>
            </a:r>
            <a:endParaRPr lang="en-US" altLang="en-US" sz="1800" b="1" dirty="0">
              <a:latin typeface="+mn-lt"/>
            </a:endParaRPr>
          </a:p>
        </p:txBody>
      </p:sp>
      <p:sp>
        <p:nvSpPr>
          <p:cNvPr id="54284" name="Line 21"/>
          <p:cNvSpPr>
            <a:spLocks noChangeShapeType="1"/>
          </p:cNvSpPr>
          <p:nvPr/>
        </p:nvSpPr>
        <p:spPr bwMode="gray">
          <a:xfrm flipH="1">
            <a:off x="4597400" y="2627313"/>
            <a:ext cx="377825" cy="174625"/>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endParaRPr lang="en-US">
              <a:latin typeface="+mn-lt"/>
            </a:endParaRPr>
          </a:p>
        </p:txBody>
      </p:sp>
      <p:sp>
        <p:nvSpPr>
          <p:cNvPr id="54285" name="Line 22"/>
          <p:cNvSpPr>
            <a:spLocks noChangeShapeType="1"/>
          </p:cNvSpPr>
          <p:nvPr/>
        </p:nvSpPr>
        <p:spPr bwMode="gray">
          <a:xfrm>
            <a:off x="6210300" y="3162300"/>
            <a:ext cx="292100" cy="301625"/>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endParaRPr lang="en-US">
              <a:latin typeface="+mn-lt"/>
            </a:endParaRPr>
          </a:p>
        </p:txBody>
      </p:sp>
      <p:sp>
        <p:nvSpPr>
          <p:cNvPr id="54286" name="Rectangle 23"/>
          <p:cNvSpPr>
            <a:spLocks noChangeArrowheads="1"/>
          </p:cNvSpPr>
          <p:nvPr/>
        </p:nvSpPr>
        <p:spPr bwMode="gray">
          <a:xfrm>
            <a:off x="152400" y="1831975"/>
            <a:ext cx="1958975" cy="806450"/>
          </a:xfrm>
          <a:prstGeom prst="rect">
            <a:avLst/>
          </a:prstGeom>
          <a:solidFill>
            <a:srgbClr val="FFFF00"/>
          </a:solidFill>
          <a:ln w="28575">
            <a:solidFill>
              <a:schemeClr val="tx1"/>
            </a:solidFill>
            <a:miter lim="800000"/>
            <a:headEnd/>
            <a:tailEnd/>
          </a:ln>
          <a:effectLst>
            <a:outerShdw dist="107763" dir="2700000" algn="ctr" rotWithShape="0">
              <a:schemeClr val="bg2"/>
            </a:outerShdw>
          </a:effectLst>
        </p:spPr>
        <p:txBody>
          <a:bodyPr wrap="none" anchor="ctr"/>
          <a:lstStyle>
            <a:lvl1pPr marL="230188" indent="-230188" defTabSz="227013" eaLnBrk="0" hangingPunct="0">
              <a:tabLst>
                <a:tab pos="228600" algn="l"/>
              </a:tabLst>
              <a:defRPr sz="1300">
                <a:solidFill>
                  <a:schemeClr val="tx1"/>
                </a:solidFill>
                <a:latin typeface="Times New Roman" panose="02020603050405020304" pitchFamily="18" charset="0"/>
              </a:defRPr>
            </a:lvl1pPr>
            <a:lvl2pPr marL="742950" indent="-285750" defTabSz="227013" eaLnBrk="0" hangingPunct="0">
              <a:tabLst>
                <a:tab pos="228600" algn="l"/>
              </a:tabLst>
              <a:defRPr sz="1300">
                <a:solidFill>
                  <a:schemeClr val="tx1"/>
                </a:solidFill>
                <a:latin typeface="Times New Roman" panose="02020603050405020304" pitchFamily="18" charset="0"/>
              </a:defRPr>
            </a:lvl2pPr>
            <a:lvl3pPr marL="1143000" indent="-228600" defTabSz="227013" eaLnBrk="0" hangingPunct="0">
              <a:tabLst>
                <a:tab pos="228600" algn="l"/>
              </a:tabLst>
              <a:defRPr sz="1300">
                <a:solidFill>
                  <a:schemeClr val="tx1"/>
                </a:solidFill>
                <a:latin typeface="Times New Roman" panose="02020603050405020304" pitchFamily="18" charset="0"/>
              </a:defRPr>
            </a:lvl3pPr>
            <a:lvl4pPr marL="1600200" indent="-228600" defTabSz="227013" eaLnBrk="0" hangingPunct="0">
              <a:tabLst>
                <a:tab pos="228600" algn="l"/>
              </a:tabLst>
              <a:defRPr sz="1300">
                <a:solidFill>
                  <a:schemeClr val="tx1"/>
                </a:solidFill>
                <a:latin typeface="Times New Roman" panose="02020603050405020304" pitchFamily="18" charset="0"/>
              </a:defRPr>
            </a:lvl4pPr>
            <a:lvl5pPr marL="2057400" indent="-228600" defTabSz="227013" eaLnBrk="0" hangingPunct="0">
              <a:tabLst>
                <a:tab pos="228600" algn="l"/>
              </a:tabLst>
              <a:defRPr sz="1300">
                <a:solidFill>
                  <a:schemeClr val="tx1"/>
                </a:solidFill>
                <a:latin typeface="Times New Roman" panose="02020603050405020304" pitchFamily="18" charset="0"/>
              </a:defRPr>
            </a:lvl5pPr>
            <a:lvl6pPr marL="2514600" indent="-228600" defTabSz="227013" eaLnBrk="0" fontAlgn="base" hangingPunct="0">
              <a:spcBef>
                <a:spcPct val="0"/>
              </a:spcBef>
              <a:spcAft>
                <a:spcPct val="0"/>
              </a:spcAft>
              <a:tabLst>
                <a:tab pos="228600" algn="l"/>
              </a:tabLst>
              <a:defRPr sz="1300">
                <a:solidFill>
                  <a:schemeClr val="tx1"/>
                </a:solidFill>
                <a:latin typeface="Times New Roman" panose="02020603050405020304" pitchFamily="18" charset="0"/>
              </a:defRPr>
            </a:lvl6pPr>
            <a:lvl7pPr marL="2971800" indent="-228600" defTabSz="227013" eaLnBrk="0" fontAlgn="base" hangingPunct="0">
              <a:spcBef>
                <a:spcPct val="0"/>
              </a:spcBef>
              <a:spcAft>
                <a:spcPct val="0"/>
              </a:spcAft>
              <a:tabLst>
                <a:tab pos="228600" algn="l"/>
              </a:tabLst>
              <a:defRPr sz="1300">
                <a:solidFill>
                  <a:schemeClr val="tx1"/>
                </a:solidFill>
                <a:latin typeface="Times New Roman" panose="02020603050405020304" pitchFamily="18" charset="0"/>
              </a:defRPr>
            </a:lvl7pPr>
            <a:lvl8pPr marL="3429000" indent="-228600" defTabSz="227013" eaLnBrk="0" fontAlgn="base" hangingPunct="0">
              <a:spcBef>
                <a:spcPct val="0"/>
              </a:spcBef>
              <a:spcAft>
                <a:spcPct val="0"/>
              </a:spcAft>
              <a:tabLst>
                <a:tab pos="228600" algn="l"/>
              </a:tabLst>
              <a:defRPr sz="1300">
                <a:solidFill>
                  <a:schemeClr val="tx1"/>
                </a:solidFill>
                <a:latin typeface="Times New Roman" panose="02020603050405020304" pitchFamily="18" charset="0"/>
              </a:defRPr>
            </a:lvl8pPr>
            <a:lvl9pPr marL="3886200" indent="-228600" defTabSz="227013" eaLnBrk="0" fontAlgn="base" hangingPunct="0">
              <a:spcBef>
                <a:spcPct val="0"/>
              </a:spcBef>
              <a:spcAft>
                <a:spcPct val="0"/>
              </a:spcAft>
              <a:tabLst>
                <a:tab pos="228600" algn="l"/>
              </a:tabLst>
              <a:defRPr sz="1300">
                <a:solidFill>
                  <a:schemeClr val="tx1"/>
                </a:solidFill>
                <a:latin typeface="Times New Roman" panose="02020603050405020304" pitchFamily="18" charset="0"/>
              </a:defRPr>
            </a:lvl9pPr>
          </a:lstStyle>
          <a:p>
            <a:pPr algn="ctr" eaLnBrk="1" hangingPunct="1">
              <a:buFontTx/>
              <a:buAutoNum type="arabicPeriod"/>
            </a:pPr>
            <a:r>
              <a:rPr lang="en-US" altLang="en-US" sz="1800" b="1" dirty="0">
                <a:latin typeface="+mn-lt"/>
              </a:rPr>
              <a:t>Voice of</a:t>
            </a:r>
          </a:p>
          <a:p>
            <a:pPr algn="ctr" eaLnBrk="1" hangingPunct="1"/>
            <a:r>
              <a:rPr lang="en-US" altLang="en-US" sz="1800" b="1" dirty="0">
                <a:latin typeface="+mn-lt"/>
              </a:rPr>
              <a:t>Customer (VOC)</a:t>
            </a:r>
            <a:endParaRPr lang="en-US" altLang="en-US" b="1" dirty="0">
              <a:latin typeface="+mn-lt"/>
            </a:endParaRPr>
          </a:p>
        </p:txBody>
      </p:sp>
      <p:sp>
        <p:nvSpPr>
          <p:cNvPr id="54287" name="Rectangle 24"/>
          <p:cNvSpPr>
            <a:spLocks noChangeArrowheads="1"/>
          </p:cNvSpPr>
          <p:nvPr/>
        </p:nvSpPr>
        <p:spPr bwMode="gray">
          <a:xfrm>
            <a:off x="4979988" y="2376488"/>
            <a:ext cx="1760537" cy="806450"/>
          </a:xfrm>
          <a:prstGeom prst="rect">
            <a:avLst/>
          </a:prstGeom>
          <a:solidFill>
            <a:srgbClr val="FFFF00"/>
          </a:solidFill>
          <a:ln w="28575">
            <a:solidFill>
              <a:schemeClr val="tx1"/>
            </a:solidFill>
            <a:miter lim="800000"/>
            <a:headEnd/>
            <a:tailEnd/>
          </a:ln>
          <a:effectLst>
            <a:outerShdw dist="107763" dir="2700000" algn="ctr" rotWithShape="0">
              <a:schemeClr val="bg2"/>
            </a:outerShdw>
          </a:effectLst>
        </p:spPr>
        <p:txBody>
          <a:bodyPr wrap="none" anchor="ctr"/>
          <a:lstStyle>
            <a:lvl1pPr defTabSz="227013" eaLnBrk="0" hangingPunct="0">
              <a:tabLst>
                <a:tab pos="228600" algn="l"/>
              </a:tabLst>
              <a:defRPr sz="1300">
                <a:solidFill>
                  <a:schemeClr val="tx1"/>
                </a:solidFill>
                <a:latin typeface="Times New Roman" panose="02020603050405020304" pitchFamily="18" charset="0"/>
              </a:defRPr>
            </a:lvl1pPr>
            <a:lvl2pPr marL="742950" indent="-285750" defTabSz="227013" eaLnBrk="0" hangingPunct="0">
              <a:tabLst>
                <a:tab pos="228600" algn="l"/>
              </a:tabLst>
              <a:defRPr sz="1300">
                <a:solidFill>
                  <a:schemeClr val="tx1"/>
                </a:solidFill>
                <a:latin typeface="Times New Roman" panose="02020603050405020304" pitchFamily="18" charset="0"/>
              </a:defRPr>
            </a:lvl2pPr>
            <a:lvl3pPr marL="1143000" indent="-228600" defTabSz="227013" eaLnBrk="0" hangingPunct="0">
              <a:tabLst>
                <a:tab pos="228600" algn="l"/>
              </a:tabLst>
              <a:defRPr sz="1300">
                <a:solidFill>
                  <a:schemeClr val="tx1"/>
                </a:solidFill>
                <a:latin typeface="Times New Roman" panose="02020603050405020304" pitchFamily="18" charset="0"/>
              </a:defRPr>
            </a:lvl3pPr>
            <a:lvl4pPr marL="1600200" indent="-228600" defTabSz="227013" eaLnBrk="0" hangingPunct="0">
              <a:tabLst>
                <a:tab pos="228600" algn="l"/>
              </a:tabLst>
              <a:defRPr sz="1300">
                <a:solidFill>
                  <a:schemeClr val="tx1"/>
                </a:solidFill>
                <a:latin typeface="Times New Roman" panose="02020603050405020304" pitchFamily="18" charset="0"/>
              </a:defRPr>
            </a:lvl4pPr>
            <a:lvl5pPr marL="2057400" indent="-228600" defTabSz="227013" eaLnBrk="0" hangingPunct="0">
              <a:tabLst>
                <a:tab pos="228600" algn="l"/>
              </a:tabLst>
              <a:defRPr sz="1300">
                <a:solidFill>
                  <a:schemeClr val="tx1"/>
                </a:solidFill>
                <a:latin typeface="Times New Roman" panose="02020603050405020304" pitchFamily="18" charset="0"/>
              </a:defRPr>
            </a:lvl5pPr>
            <a:lvl6pPr marL="2514600" indent="-228600" defTabSz="227013" eaLnBrk="0" fontAlgn="base" hangingPunct="0">
              <a:spcBef>
                <a:spcPct val="0"/>
              </a:spcBef>
              <a:spcAft>
                <a:spcPct val="0"/>
              </a:spcAft>
              <a:tabLst>
                <a:tab pos="228600" algn="l"/>
              </a:tabLst>
              <a:defRPr sz="1300">
                <a:solidFill>
                  <a:schemeClr val="tx1"/>
                </a:solidFill>
                <a:latin typeface="Times New Roman" panose="02020603050405020304" pitchFamily="18" charset="0"/>
              </a:defRPr>
            </a:lvl6pPr>
            <a:lvl7pPr marL="2971800" indent="-228600" defTabSz="227013" eaLnBrk="0" fontAlgn="base" hangingPunct="0">
              <a:spcBef>
                <a:spcPct val="0"/>
              </a:spcBef>
              <a:spcAft>
                <a:spcPct val="0"/>
              </a:spcAft>
              <a:tabLst>
                <a:tab pos="228600" algn="l"/>
              </a:tabLst>
              <a:defRPr sz="1300">
                <a:solidFill>
                  <a:schemeClr val="tx1"/>
                </a:solidFill>
                <a:latin typeface="Times New Roman" panose="02020603050405020304" pitchFamily="18" charset="0"/>
              </a:defRPr>
            </a:lvl7pPr>
            <a:lvl8pPr marL="3429000" indent="-228600" defTabSz="227013" eaLnBrk="0" fontAlgn="base" hangingPunct="0">
              <a:spcBef>
                <a:spcPct val="0"/>
              </a:spcBef>
              <a:spcAft>
                <a:spcPct val="0"/>
              </a:spcAft>
              <a:tabLst>
                <a:tab pos="228600" algn="l"/>
              </a:tabLst>
              <a:defRPr sz="1300">
                <a:solidFill>
                  <a:schemeClr val="tx1"/>
                </a:solidFill>
                <a:latin typeface="Times New Roman" panose="02020603050405020304" pitchFamily="18" charset="0"/>
              </a:defRPr>
            </a:lvl8pPr>
            <a:lvl9pPr marL="3886200" indent="-228600" defTabSz="227013" eaLnBrk="0" fontAlgn="base" hangingPunct="0">
              <a:spcBef>
                <a:spcPct val="0"/>
              </a:spcBef>
              <a:spcAft>
                <a:spcPct val="0"/>
              </a:spcAft>
              <a:tabLst>
                <a:tab pos="228600" algn="l"/>
              </a:tabLst>
              <a:defRPr sz="1300">
                <a:solidFill>
                  <a:schemeClr val="tx1"/>
                </a:solidFill>
                <a:latin typeface="Times New Roman" panose="02020603050405020304" pitchFamily="18" charset="0"/>
              </a:defRPr>
            </a:lvl9pPr>
          </a:lstStyle>
          <a:p>
            <a:pPr algn="ctr" eaLnBrk="1" hangingPunct="1"/>
            <a:r>
              <a:rPr lang="en-US" altLang="en-US" sz="1800" b="1">
                <a:latin typeface="+mn-lt"/>
              </a:rPr>
              <a:t>4.	Synthesis</a:t>
            </a:r>
            <a:endParaRPr lang="en-US" altLang="en-US" b="1">
              <a:latin typeface="+mn-lt"/>
            </a:endParaRPr>
          </a:p>
        </p:txBody>
      </p:sp>
      <p:sp>
        <p:nvSpPr>
          <p:cNvPr id="54288" name="AutoShape 25"/>
          <p:cNvSpPr>
            <a:spLocks noChangeArrowheads="1"/>
          </p:cNvSpPr>
          <p:nvPr/>
        </p:nvSpPr>
        <p:spPr bwMode="auto">
          <a:xfrm>
            <a:off x="4462463" y="1184275"/>
            <a:ext cx="4040187" cy="1036638"/>
          </a:xfrm>
          <a:prstGeom prst="cloudCallout">
            <a:avLst>
              <a:gd name="adj1" fmla="val -19667"/>
              <a:gd name="adj2" fmla="val 71898"/>
            </a:avLst>
          </a:prstGeom>
          <a:solidFill>
            <a:schemeClr val="accent2">
              <a:lumMod val="20000"/>
              <a:lumOff val="80000"/>
            </a:schemeClr>
          </a:solidFill>
          <a:ln w="25400">
            <a:solidFill>
              <a:schemeClr val="tx1"/>
            </a:solidFill>
            <a:round/>
            <a:headEnd/>
            <a:tailEnd/>
          </a:ln>
        </p:spPr>
        <p:txBody>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spcBef>
                <a:spcPct val="50000"/>
              </a:spcBef>
            </a:pPr>
            <a:r>
              <a:rPr lang="en-US" altLang="en-US" sz="1400" b="1">
                <a:latin typeface="+mn-lt"/>
              </a:rPr>
              <a:t>Business, Regulatory, Internal Partner Requirements</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2"/>
          <p:cNvSpPr>
            <a:spLocks noGrp="1" noChangeArrowheads="1"/>
          </p:cNvSpPr>
          <p:nvPr>
            <p:ph type="title"/>
          </p:nvPr>
        </p:nvSpPr>
        <p:spPr>
          <a:xfrm>
            <a:off x="152400" y="152400"/>
            <a:ext cx="6389687" cy="381000"/>
          </a:xfrm>
        </p:spPr>
        <p:txBody>
          <a:bodyPr/>
          <a:lstStyle/>
          <a:p>
            <a:pPr eaLnBrk="1" hangingPunct="1">
              <a:defRPr/>
            </a:pPr>
            <a:r>
              <a:rPr lang="en-US"/>
              <a:t>Analyzing Your “House”</a:t>
            </a:r>
          </a:p>
        </p:txBody>
      </p:sp>
      <p:graphicFrame>
        <p:nvGraphicFramePr>
          <p:cNvPr id="130051" name="Group 3"/>
          <p:cNvGraphicFramePr>
            <a:graphicFrameLocks noGrp="1"/>
          </p:cNvGraphicFramePr>
          <p:nvPr>
            <p:extLst>
              <p:ext uri="{D42A27DB-BD31-4B8C-83A1-F6EECF244321}">
                <p14:modId xmlns:p14="http://schemas.microsoft.com/office/powerpoint/2010/main" val="3154310745"/>
              </p:ext>
            </p:extLst>
          </p:nvPr>
        </p:nvGraphicFramePr>
        <p:xfrm>
          <a:off x="304800" y="1143000"/>
          <a:ext cx="8534400" cy="4862513"/>
        </p:xfrm>
        <a:graphic>
          <a:graphicData uri="http://schemas.openxmlformats.org/drawingml/2006/table">
            <a:tbl>
              <a:tblPr/>
              <a:tblGrid>
                <a:gridCol w="3733800">
                  <a:extLst>
                    <a:ext uri="{9D8B030D-6E8A-4147-A177-3AD203B41FA5}">
                      <a16:colId xmlns:a16="http://schemas.microsoft.com/office/drawing/2014/main" val="20000"/>
                    </a:ext>
                  </a:extLst>
                </a:gridCol>
                <a:gridCol w="4800600">
                  <a:extLst>
                    <a:ext uri="{9D8B030D-6E8A-4147-A177-3AD203B41FA5}">
                      <a16:colId xmlns:a16="http://schemas.microsoft.com/office/drawing/2014/main" val="20001"/>
                    </a:ext>
                  </a:extLst>
                </a:gridCol>
              </a:tblGrid>
              <a:tr h="39528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a:ln>
                            <a:noFill/>
                          </a:ln>
                          <a:solidFill>
                            <a:schemeClr val="tx1"/>
                          </a:solidFill>
                          <a:effectLst/>
                          <a:latin typeface="Arial" charset="0"/>
                        </a:rPr>
                        <a:t>Pattern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a:ln>
                            <a:noFill/>
                          </a:ln>
                          <a:solidFill>
                            <a:schemeClr val="tx1"/>
                          </a:solidFill>
                          <a:effectLst/>
                          <a:latin typeface="Arial" charset="0"/>
                        </a:rPr>
                        <a:t>Interpretation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0000"/>
                  </a:ext>
                </a:extLst>
              </a:tr>
              <a:tr h="6381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a:ln>
                            <a:noFill/>
                          </a:ln>
                          <a:solidFill>
                            <a:schemeClr val="tx1"/>
                          </a:solidFill>
                          <a:effectLst/>
                          <a:latin typeface="Arial" charset="0"/>
                        </a:rPr>
                        <a:t>Highest score on competitive comparison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a:ln>
                            <a:noFill/>
                          </a:ln>
                          <a:solidFill>
                            <a:schemeClr val="tx1"/>
                          </a:solidFill>
                          <a:effectLst/>
                          <a:latin typeface="Arial" charset="0"/>
                        </a:rPr>
                        <a:t>Able to lead market with existing product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81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a:ln>
                            <a:noFill/>
                          </a:ln>
                          <a:solidFill>
                            <a:schemeClr val="tx1"/>
                          </a:solidFill>
                          <a:effectLst/>
                          <a:latin typeface="Arial" charset="0"/>
                        </a:rPr>
                        <a:t>Low score on competitive comparison, but high score on technical evaluation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a:ln>
                            <a:noFill/>
                          </a:ln>
                          <a:solidFill>
                            <a:schemeClr val="tx1"/>
                          </a:solidFill>
                          <a:effectLst/>
                          <a:latin typeface="Arial" charset="0"/>
                        </a:rPr>
                        <a:t>Market product’s technical advantages to improve Customer perception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381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a:ln>
                            <a:noFill/>
                          </a:ln>
                          <a:solidFill>
                            <a:schemeClr val="tx1"/>
                          </a:solidFill>
                          <a:effectLst/>
                          <a:latin typeface="Arial" charset="0"/>
                        </a:rPr>
                        <a:t>Empty rows in Room 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a:ln>
                            <a:noFill/>
                          </a:ln>
                          <a:solidFill>
                            <a:schemeClr val="tx1"/>
                          </a:solidFill>
                          <a:effectLst/>
                          <a:latin typeface="Arial" charset="0"/>
                        </a:rPr>
                        <a:t>Unaddressed Customer need – develop corresponding product requirement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81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a:ln>
                            <a:noFill/>
                          </a:ln>
                          <a:solidFill>
                            <a:schemeClr val="tx1"/>
                          </a:solidFill>
                          <a:effectLst/>
                          <a:latin typeface="Arial" charset="0"/>
                        </a:rPr>
                        <a:t>Empty columns in Room 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a:ln>
                            <a:noFill/>
                          </a:ln>
                          <a:solidFill>
                            <a:schemeClr val="tx1"/>
                          </a:solidFill>
                          <a:effectLst/>
                          <a:latin typeface="Arial" charset="0"/>
                        </a:rPr>
                        <a:t>Potential unnecessary product requirement – determine possibility of dropping requirement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81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a:ln>
                            <a:noFill/>
                          </a:ln>
                          <a:solidFill>
                            <a:schemeClr val="tx1"/>
                          </a:solidFill>
                          <a:effectLst/>
                          <a:latin typeface="Arial" charset="0"/>
                        </a:rPr>
                        <a:t>Strong negative correlations in Room 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a:ln>
                            <a:noFill/>
                          </a:ln>
                          <a:solidFill>
                            <a:schemeClr val="tx1"/>
                          </a:solidFill>
                          <a:effectLst/>
                          <a:latin typeface="Arial" charset="0"/>
                        </a:rPr>
                        <a:t>Many design trade-offs will be required; signaling need for “invention”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381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a:ln>
                            <a:noFill/>
                          </a:ln>
                          <a:solidFill>
                            <a:schemeClr val="tx1"/>
                          </a:solidFill>
                          <a:effectLst/>
                          <a:latin typeface="Arial" charset="0"/>
                        </a:rPr>
                        <a:t>Diagonal pattern of strong correlations in Room 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a:ln>
                            <a:noFill/>
                          </a:ln>
                          <a:solidFill>
                            <a:schemeClr val="tx1"/>
                          </a:solidFill>
                          <a:effectLst/>
                          <a:latin typeface="Arial" charset="0"/>
                        </a:rPr>
                        <a:t>One-to-one alignment of product requirements with Customer needs – no leverage of requirements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81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a:ln>
                            <a:noFill/>
                          </a:ln>
                          <a:solidFill>
                            <a:schemeClr val="tx1"/>
                          </a:solidFill>
                          <a:effectLst/>
                          <a:latin typeface="Arial" charset="0"/>
                        </a:rPr>
                        <a:t>Low technical evaluation – Room 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a:ln>
                            <a:noFill/>
                          </a:ln>
                          <a:solidFill>
                            <a:schemeClr val="tx1"/>
                          </a:solidFill>
                          <a:effectLst/>
                          <a:latin typeface="Arial" charset="0"/>
                        </a:rPr>
                        <a:t>Significant technical development challenge – just to catch current competitive products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3938" name="Group 34"/>
          <p:cNvGraphicFramePr>
            <a:graphicFrameLocks noGrp="1"/>
          </p:cNvGraphicFramePr>
          <p:nvPr>
            <p:ph idx="1"/>
            <p:extLst>
              <p:ext uri="{D42A27DB-BD31-4B8C-83A1-F6EECF244321}">
                <p14:modId xmlns:p14="http://schemas.microsoft.com/office/powerpoint/2010/main" val="3107219807"/>
              </p:ext>
            </p:extLst>
          </p:nvPr>
        </p:nvGraphicFramePr>
        <p:xfrm>
          <a:off x="304800" y="1227138"/>
          <a:ext cx="8382000" cy="2041525"/>
        </p:xfrm>
        <a:graphic>
          <a:graphicData uri="http://schemas.openxmlformats.org/drawingml/2006/table">
            <a:tbl>
              <a:tblPr/>
              <a:tblGrid>
                <a:gridCol w="1522413">
                  <a:extLst>
                    <a:ext uri="{9D8B030D-6E8A-4147-A177-3AD203B41FA5}">
                      <a16:colId xmlns:a16="http://schemas.microsoft.com/office/drawing/2014/main" val="20000"/>
                    </a:ext>
                  </a:extLst>
                </a:gridCol>
                <a:gridCol w="6859587">
                  <a:extLst>
                    <a:ext uri="{9D8B030D-6E8A-4147-A177-3AD203B41FA5}">
                      <a16:colId xmlns:a16="http://schemas.microsoft.com/office/drawing/2014/main" val="20001"/>
                    </a:ext>
                  </a:extLst>
                </a:gridCol>
              </a:tblGrid>
              <a:tr h="60166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dirty="0">
                          <a:ln>
                            <a:noFill/>
                          </a:ln>
                          <a:solidFill>
                            <a:schemeClr val="bg1"/>
                          </a:solidFill>
                          <a:effectLst/>
                          <a:latin typeface="Arial" charset="0"/>
                        </a:rPr>
                        <a:t>Objective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rPr>
                        <a:t>“Live in Your House”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096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a:ln>
                            <a:noFill/>
                          </a:ln>
                          <a:solidFill>
                            <a:schemeClr val="bg1"/>
                          </a:solidFill>
                          <a:effectLst/>
                          <a:latin typeface="Arial" charset="0"/>
                        </a:rPr>
                        <a:t>Instructions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 What insights do you glean from reviewing the full House?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02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a:ln>
                            <a:noFill/>
                          </a:ln>
                          <a:solidFill>
                            <a:schemeClr val="bg1"/>
                          </a:solidFill>
                          <a:effectLst/>
                          <a:latin typeface="Arial" charset="0"/>
                        </a:rPr>
                        <a:t>Time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AU" sz="1800" b="1" i="0" u="none" strike="noStrike" cap="none" normalizeH="0" baseline="0" dirty="0">
                          <a:ln>
                            <a:noFill/>
                          </a:ln>
                          <a:solidFill>
                            <a:schemeClr val="tx1"/>
                          </a:solidFill>
                          <a:effectLst/>
                          <a:latin typeface="Arial" charset="0"/>
                        </a:rPr>
                        <a:t>10 minutes</a:t>
                      </a:r>
                      <a:endParaRPr kumimoji="0" lang="en-US" sz="1800" b="1"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46097" name="Rectangle 2"/>
          <p:cNvSpPr>
            <a:spLocks noGrp="1" noChangeArrowheads="1"/>
          </p:cNvSpPr>
          <p:nvPr>
            <p:ph type="title"/>
          </p:nvPr>
        </p:nvSpPr>
        <p:spPr>
          <a:xfrm>
            <a:off x="152400" y="228600"/>
            <a:ext cx="6864350" cy="381000"/>
          </a:xfrm>
        </p:spPr>
        <p:txBody>
          <a:bodyPr/>
          <a:lstStyle/>
          <a:p>
            <a:pPr eaLnBrk="1" hangingPunct="1">
              <a:defRPr/>
            </a:pPr>
            <a:r>
              <a:rPr lang="en-US" dirty="0"/>
              <a:t>Analyzing the House</a:t>
            </a:r>
          </a:p>
        </p:txBody>
      </p:sp>
    </p:spTree>
    <p:extLst>
      <p:ext uri="{BB962C8B-B14F-4D97-AF65-F5344CB8AC3E}">
        <p14:creationId xmlns:p14="http://schemas.microsoft.com/office/powerpoint/2010/main" val="4244669567"/>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654DB7-7D89-9072-56BA-B954C8D76C9A}"/>
            </a:ext>
          </a:extLst>
        </p:cNvPr>
        <p:cNvGrpSpPr/>
        <p:nvPr/>
      </p:nvGrpSpPr>
      <p:grpSpPr>
        <a:xfrm>
          <a:off x="0" y="0"/>
          <a:ext cx="0" cy="0"/>
          <a:chOff x="0" y="0"/>
          <a:chExt cx="0" cy="0"/>
        </a:xfrm>
      </p:grpSpPr>
      <p:sp>
        <p:nvSpPr>
          <p:cNvPr id="47107" name="Rectangle 2">
            <a:extLst>
              <a:ext uri="{FF2B5EF4-FFF2-40B4-BE49-F238E27FC236}">
                <a16:creationId xmlns:a16="http://schemas.microsoft.com/office/drawing/2014/main" id="{B334A40E-7CEE-70A1-95C6-4E966F5DBB0F}"/>
              </a:ext>
            </a:extLst>
          </p:cNvPr>
          <p:cNvSpPr>
            <a:spLocks noGrp="1" noChangeArrowheads="1"/>
          </p:cNvSpPr>
          <p:nvPr>
            <p:ph type="title"/>
          </p:nvPr>
        </p:nvSpPr>
        <p:spPr/>
        <p:txBody>
          <a:bodyPr/>
          <a:lstStyle/>
          <a:p>
            <a:pPr eaLnBrk="1" hangingPunct="1">
              <a:defRPr/>
            </a:pPr>
            <a:r>
              <a:rPr lang="en-US" sz="4800" dirty="0"/>
              <a:t>Critical to quality Requirements (CTQ)</a:t>
            </a:r>
          </a:p>
        </p:txBody>
      </p:sp>
      <p:sp>
        <p:nvSpPr>
          <p:cNvPr id="2" name="Text Placeholder 1">
            <a:extLst>
              <a:ext uri="{FF2B5EF4-FFF2-40B4-BE49-F238E27FC236}">
                <a16:creationId xmlns:a16="http://schemas.microsoft.com/office/drawing/2014/main" id="{A81ADEF5-99C5-B68F-582E-8F155E7702B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30906397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sz="2800" dirty="0"/>
              <a:t>CTQ Definition &amp; Selection</a:t>
            </a:r>
          </a:p>
        </p:txBody>
      </p:sp>
      <p:sp>
        <p:nvSpPr>
          <p:cNvPr id="41987" name="Text Box 3" descr="Newsprint"/>
          <p:cNvSpPr txBox="1">
            <a:spLocks noChangeArrowheads="1"/>
          </p:cNvSpPr>
          <p:nvPr/>
        </p:nvSpPr>
        <p:spPr bwMode="auto">
          <a:xfrm>
            <a:off x="228053" y="1630459"/>
            <a:ext cx="8769350" cy="4008341"/>
          </a:xfrm>
          <a:prstGeom prst="rect">
            <a:avLst/>
          </a:prstGeom>
          <a:blipFill dpi="0" rotWithShape="0">
            <a:blip r:embed="rId3" cstate="print"/>
            <a:srcRect/>
            <a:tile tx="0" ty="0" sx="100000" sy="100000" flip="none" algn="tl"/>
          </a:blipFill>
          <a:ln w="57150" cap="rnd">
            <a:solidFill>
              <a:srgbClr val="000000"/>
            </a:solidFill>
            <a:prstDash val="sysDot"/>
            <a:miter lim="800000"/>
            <a:headEnd/>
            <a:tailEnd/>
          </a:ln>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514350" indent="-23495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ctr">
              <a:lnSpc>
                <a:spcPct val="110000"/>
              </a:lnSpc>
              <a:spcBef>
                <a:spcPct val="50000"/>
              </a:spcBef>
            </a:pPr>
            <a:r>
              <a:rPr lang="en-US" sz="3600" dirty="0">
                <a:solidFill>
                  <a:srgbClr val="CC3300"/>
                </a:solidFill>
                <a:latin typeface="Microsoft Sans Serif" pitchFamily="34" charset="0"/>
              </a:rPr>
              <a:t>Critical to Quality (CTQ) - </a:t>
            </a:r>
            <a:r>
              <a:rPr lang="en-US" sz="3200" dirty="0"/>
              <a:t>A subset of critical Performance Level Requirements (PLR)s deemed to have significant importance to delivering the Value Proposition.</a:t>
            </a:r>
          </a:p>
          <a:p>
            <a:pPr algn="ctr">
              <a:lnSpc>
                <a:spcPct val="110000"/>
              </a:lnSpc>
              <a:spcBef>
                <a:spcPct val="20000"/>
              </a:spcBef>
              <a:buClr>
                <a:srgbClr val="FF3300"/>
              </a:buClr>
            </a:pPr>
            <a:r>
              <a:rPr lang="en-US" sz="3200" dirty="0"/>
              <a:t>The requirement is measurable with targets and ranges.</a:t>
            </a:r>
          </a:p>
        </p:txBody>
      </p:sp>
    </p:spTree>
    <p:extLst>
      <p:ext uri="{BB962C8B-B14F-4D97-AF65-F5344CB8AC3E}">
        <p14:creationId xmlns:p14="http://schemas.microsoft.com/office/powerpoint/2010/main" val="921087754"/>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Slide Number Placeholder 1"/>
          <p:cNvSpPr>
            <a:spLocks noGrp="1"/>
          </p:cNvSpPr>
          <p:nvPr>
            <p:ph type="sldNum" sz="quarter" idx="4294967295"/>
          </p:nvPr>
        </p:nvSpPr>
        <p:spPr>
          <a:xfrm>
            <a:off x="7196138" y="6324600"/>
            <a:ext cx="1871662" cy="45720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fld id="{867938F0-5697-4495-A8C5-D8B2645E6C4A}" type="slidenum">
              <a:rPr lang="en-US" sz="1400" b="0" smtClean="0">
                <a:latin typeface="+mn-lt"/>
              </a:rPr>
              <a:pPr/>
              <a:t>89</a:t>
            </a:fld>
            <a:endParaRPr lang="en-US" sz="1400" b="0">
              <a:latin typeface="+mn-lt"/>
            </a:endParaRPr>
          </a:p>
        </p:txBody>
      </p:sp>
      <p:sp>
        <p:nvSpPr>
          <p:cNvPr id="4100" name="Rectangle 2"/>
          <p:cNvSpPr>
            <a:spLocks noChangeArrowheads="1"/>
          </p:cNvSpPr>
          <p:nvPr/>
        </p:nvSpPr>
        <p:spPr bwMode="auto">
          <a:xfrm>
            <a:off x="70792" y="119855"/>
            <a:ext cx="7086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p>
            <a:r>
              <a:rPr lang="en-US" sz="2000" b="1" dirty="0">
                <a:solidFill>
                  <a:schemeClr val="tx2"/>
                </a:solidFill>
                <a:latin typeface="+mn-lt"/>
              </a:rPr>
              <a:t>Determining if a Requirement is Critical or CTQ</a:t>
            </a:r>
          </a:p>
        </p:txBody>
      </p:sp>
      <p:sp>
        <p:nvSpPr>
          <p:cNvPr id="2" name="Flowchart: Decision 1"/>
          <p:cNvSpPr/>
          <p:nvPr/>
        </p:nvSpPr>
        <p:spPr bwMode="auto">
          <a:xfrm>
            <a:off x="228600" y="2895600"/>
            <a:ext cx="1828800" cy="1143000"/>
          </a:xfrm>
          <a:prstGeom prst="flowChartDecision">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50" i="0" u="none" strike="noStrike" cap="none" normalizeH="0" baseline="0" dirty="0">
                <a:ln>
                  <a:noFill/>
                </a:ln>
                <a:solidFill>
                  <a:schemeClr val="tx1"/>
                </a:solidFill>
                <a:effectLst/>
                <a:latin typeface="+mn-lt"/>
              </a:rPr>
              <a:t>Is Requirement a PLR?</a:t>
            </a:r>
          </a:p>
        </p:txBody>
      </p:sp>
      <p:sp>
        <p:nvSpPr>
          <p:cNvPr id="3" name="Rectangle 2"/>
          <p:cNvSpPr/>
          <p:nvPr/>
        </p:nvSpPr>
        <p:spPr bwMode="auto">
          <a:xfrm>
            <a:off x="76200" y="1066800"/>
            <a:ext cx="2514600" cy="152400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100" dirty="0">
                <a:latin typeface="+mn-lt"/>
              </a:rPr>
              <a:t>Evaluate the Requirement against the following:</a:t>
            </a:r>
          </a:p>
          <a:p>
            <a:pPr marL="171450" marR="0" indent="-17145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i="0" u="none" strike="noStrike" cap="none" normalizeH="0" baseline="0" dirty="0">
                <a:ln>
                  <a:noFill/>
                </a:ln>
                <a:solidFill>
                  <a:schemeClr val="tx1"/>
                </a:solidFill>
                <a:effectLst/>
                <a:latin typeface="+mn-lt"/>
              </a:rPr>
              <a:t>Important to delivering the Value Proposition?</a:t>
            </a:r>
          </a:p>
          <a:p>
            <a:pPr marL="171450" marR="0" indent="-17145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i="0" u="none" strike="noStrike" cap="none" normalizeH="0" baseline="0" dirty="0">
                <a:ln>
                  <a:noFill/>
                </a:ln>
                <a:solidFill>
                  <a:schemeClr val="tx1"/>
                </a:solidFill>
                <a:effectLst/>
                <a:latin typeface="+mn-lt"/>
              </a:rPr>
              <a:t>Important to reducing</a:t>
            </a:r>
            <a:r>
              <a:rPr kumimoji="0" lang="en-US" sz="1100" i="0" u="none" strike="noStrike" cap="none" normalizeH="0" dirty="0">
                <a:ln>
                  <a:noFill/>
                </a:ln>
                <a:solidFill>
                  <a:schemeClr val="tx1"/>
                </a:solidFill>
                <a:effectLst/>
                <a:latin typeface="+mn-lt"/>
              </a:rPr>
              <a:t> safety risks?</a:t>
            </a:r>
          </a:p>
          <a:p>
            <a:pPr marL="171450" marR="0" indent="-171450" algn="l" defTabSz="914400" rtl="0" eaLnBrk="0" fontAlgn="base" latinLnBrk="0" hangingPunct="0">
              <a:lnSpc>
                <a:spcPct val="100000"/>
              </a:lnSpc>
              <a:spcBef>
                <a:spcPct val="0"/>
              </a:spcBef>
              <a:spcAft>
                <a:spcPct val="0"/>
              </a:spcAft>
              <a:buClrTx/>
              <a:buSzTx/>
              <a:buFont typeface="Arial" pitchFamily="34" charset="0"/>
              <a:buChar char="•"/>
              <a:tabLst/>
            </a:pPr>
            <a:r>
              <a:rPr lang="en-US" sz="1100" baseline="0" dirty="0">
                <a:latin typeface="+mn-lt"/>
              </a:rPr>
              <a:t>Important</a:t>
            </a:r>
            <a:r>
              <a:rPr lang="en-US" sz="1100" dirty="0">
                <a:latin typeface="+mn-lt"/>
              </a:rPr>
              <a:t> to any key business drivers?</a:t>
            </a:r>
          </a:p>
          <a:p>
            <a:pPr marL="171450" marR="0" indent="-17145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i="0" u="none" strike="noStrike" cap="none" normalizeH="0" baseline="0" dirty="0">
                <a:ln>
                  <a:noFill/>
                </a:ln>
                <a:solidFill>
                  <a:schemeClr val="tx1"/>
                </a:solidFill>
                <a:effectLst/>
                <a:latin typeface="+mn-lt"/>
              </a:rPr>
              <a:t>Technicall</a:t>
            </a:r>
            <a:r>
              <a:rPr lang="en-US" sz="1100" dirty="0">
                <a:latin typeface="+mn-lt"/>
              </a:rPr>
              <a:t>y difficult to achieve?</a:t>
            </a:r>
            <a:endParaRPr kumimoji="0" lang="en-US" sz="1100" i="0" u="none" strike="noStrike" cap="none" normalizeH="0" baseline="0" dirty="0">
              <a:ln>
                <a:noFill/>
              </a:ln>
              <a:solidFill>
                <a:schemeClr val="tx1"/>
              </a:solidFill>
              <a:effectLst/>
              <a:latin typeface="+mn-lt"/>
            </a:endParaRPr>
          </a:p>
        </p:txBody>
      </p:sp>
      <p:sp>
        <p:nvSpPr>
          <p:cNvPr id="10" name="Flowchart: Decision 9"/>
          <p:cNvSpPr/>
          <p:nvPr/>
        </p:nvSpPr>
        <p:spPr bwMode="auto">
          <a:xfrm>
            <a:off x="3048000" y="1257300"/>
            <a:ext cx="1295400" cy="1143000"/>
          </a:xfrm>
          <a:prstGeom prst="flowChartDecision">
            <a:avLst/>
          </a:prstGeom>
          <a:solidFill>
            <a:schemeClr val="bg1"/>
          </a:solidFill>
          <a:ln w="9525"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50" i="0" u="none" strike="noStrike" cap="none" normalizeH="0" baseline="0" dirty="0">
                <a:ln>
                  <a:noFill/>
                </a:ln>
                <a:solidFill>
                  <a:schemeClr val="tx1"/>
                </a:solidFill>
                <a:effectLst/>
                <a:latin typeface="+mn-lt"/>
              </a:rPr>
              <a:t>Any of the above apply?</a:t>
            </a:r>
          </a:p>
        </p:txBody>
      </p:sp>
      <p:sp>
        <p:nvSpPr>
          <p:cNvPr id="11" name="Flowchart: Decision 10"/>
          <p:cNvSpPr/>
          <p:nvPr/>
        </p:nvSpPr>
        <p:spPr bwMode="auto">
          <a:xfrm>
            <a:off x="4648200" y="1066800"/>
            <a:ext cx="1981200" cy="1524000"/>
          </a:xfrm>
          <a:prstGeom prst="flowChartDecision">
            <a:avLst/>
          </a:prstGeom>
          <a:solidFill>
            <a:schemeClr val="bg1"/>
          </a:solidFill>
          <a:ln w="9525"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sz="1050" dirty="0">
                <a:latin typeface="+mn-lt"/>
              </a:rPr>
              <a:t>Is critical requirement necessary to deliver the Value Prop?</a:t>
            </a:r>
          </a:p>
        </p:txBody>
      </p:sp>
      <p:sp>
        <p:nvSpPr>
          <p:cNvPr id="12" name="Flowchart: Decision 11"/>
          <p:cNvSpPr/>
          <p:nvPr/>
        </p:nvSpPr>
        <p:spPr bwMode="auto">
          <a:xfrm>
            <a:off x="228600" y="4402729"/>
            <a:ext cx="1828800" cy="1481544"/>
          </a:xfrm>
          <a:prstGeom prst="flowChartDecision">
            <a:avLst/>
          </a:prstGeom>
          <a:solidFill>
            <a:schemeClr val="bg1"/>
          </a:solidFill>
          <a:ln w="9525"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50" i="0" u="none" strike="noStrike" cap="none" normalizeH="0" baseline="0" dirty="0">
                <a:ln>
                  <a:noFill/>
                </a:ln>
                <a:solidFill>
                  <a:schemeClr val="tx1"/>
                </a:solidFill>
                <a:effectLst/>
                <a:latin typeface="+mn-lt"/>
              </a:rPr>
              <a:t>Is the requirement</a:t>
            </a:r>
            <a:r>
              <a:rPr kumimoji="0" lang="en-US" sz="1050" i="0" u="none" strike="noStrike" cap="none" normalizeH="0" dirty="0">
                <a:ln>
                  <a:noFill/>
                </a:ln>
                <a:solidFill>
                  <a:schemeClr val="tx1"/>
                </a:solidFill>
                <a:effectLst/>
                <a:latin typeface="+mn-lt"/>
              </a:rPr>
              <a:t> (x) linked to at least one critical parent requirement (Y)?</a:t>
            </a:r>
            <a:endParaRPr kumimoji="0" lang="en-US" sz="1050" i="0" u="none" strike="noStrike" cap="none" normalizeH="0" baseline="0" dirty="0">
              <a:ln>
                <a:noFill/>
              </a:ln>
              <a:solidFill>
                <a:schemeClr val="tx1"/>
              </a:solidFill>
              <a:effectLst/>
              <a:latin typeface="+mn-lt"/>
            </a:endParaRPr>
          </a:p>
        </p:txBody>
      </p:sp>
      <p:sp>
        <p:nvSpPr>
          <p:cNvPr id="13" name="Rectangle 12"/>
          <p:cNvSpPr/>
          <p:nvPr/>
        </p:nvSpPr>
        <p:spPr bwMode="auto">
          <a:xfrm>
            <a:off x="2435134" y="4514850"/>
            <a:ext cx="1679666" cy="125730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100" dirty="0">
                <a:latin typeface="+mn-lt"/>
              </a:rPr>
              <a:t>Determine &amp; verify which x’s have the most influence (~80%) on any linked critical parent requirements (Y’s)</a:t>
            </a:r>
            <a:endParaRPr kumimoji="0" lang="en-US" sz="1100" i="0" u="none" strike="noStrike" cap="none" normalizeH="0" baseline="0" dirty="0">
              <a:ln>
                <a:noFill/>
              </a:ln>
              <a:solidFill>
                <a:schemeClr val="tx1"/>
              </a:solidFill>
              <a:effectLst/>
              <a:latin typeface="+mn-lt"/>
            </a:endParaRPr>
          </a:p>
        </p:txBody>
      </p:sp>
      <p:sp>
        <p:nvSpPr>
          <p:cNvPr id="14" name="Flowchart: Decision 13"/>
          <p:cNvSpPr/>
          <p:nvPr/>
        </p:nvSpPr>
        <p:spPr bwMode="auto">
          <a:xfrm>
            <a:off x="4419600" y="4402727"/>
            <a:ext cx="2362200" cy="1481546"/>
          </a:xfrm>
          <a:prstGeom prst="flowChartDecision">
            <a:avLst/>
          </a:prstGeom>
          <a:solidFill>
            <a:schemeClr val="bg1"/>
          </a:solidFill>
          <a:ln w="9525"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sz="1050" dirty="0">
                <a:latin typeface="+mn-lt"/>
              </a:rPr>
              <a:t>Does transfer function show requirement is a Vital X for any parent requirement?</a:t>
            </a:r>
          </a:p>
        </p:txBody>
      </p:sp>
      <p:sp>
        <p:nvSpPr>
          <p:cNvPr id="18" name="Rectangle 17"/>
          <p:cNvSpPr/>
          <p:nvPr/>
        </p:nvSpPr>
        <p:spPr bwMode="auto">
          <a:xfrm>
            <a:off x="7217229" y="4724400"/>
            <a:ext cx="1562100" cy="762000"/>
          </a:xfrm>
          <a:prstGeom prst="rect">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b="1" dirty="0">
                <a:solidFill>
                  <a:schemeClr val="bg1"/>
                </a:solidFill>
                <a:latin typeface="+mn-lt"/>
              </a:rPr>
              <a:t>Requirement is critical</a:t>
            </a:r>
            <a:endParaRPr kumimoji="0" lang="en-US" sz="1200" b="1" i="0" u="none" strike="noStrike" cap="none" normalizeH="0" baseline="0" dirty="0">
              <a:ln>
                <a:noFill/>
              </a:ln>
              <a:solidFill>
                <a:schemeClr val="bg1"/>
              </a:solidFill>
              <a:effectLst/>
              <a:latin typeface="+mn-lt"/>
            </a:endParaRPr>
          </a:p>
        </p:txBody>
      </p:sp>
      <p:sp>
        <p:nvSpPr>
          <p:cNvPr id="19" name="Rectangle 18"/>
          <p:cNvSpPr/>
          <p:nvPr/>
        </p:nvSpPr>
        <p:spPr bwMode="auto">
          <a:xfrm>
            <a:off x="7200900" y="1447800"/>
            <a:ext cx="1562100" cy="762000"/>
          </a:xfrm>
          <a:prstGeom prst="rect">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b="1" dirty="0">
                <a:solidFill>
                  <a:schemeClr val="bg1"/>
                </a:solidFill>
                <a:latin typeface="+mn-lt"/>
              </a:rPr>
              <a:t>Requirement is critical and a CTQ</a:t>
            </a:r>
            <a:endParaRPr kumimoji="0" lang="en-US" sz="1200" b="1" i="0" u="none" strike="noStrike" cap="none" normalizeH="0" baseline="0" dirty="0">
              <a:ln>
                <a:noFill/>
              </a:ln>
              <a:solidFill>
                <a:schemeClr val="bg1"/>
              </a:solidFill>
              <a:effectLst/>
              <a:latin typeface="+mn-lt"/>
            </a:endParaRPr>
          </a:p>
        </p:txBody>
      </p:sp>
      <p:sp>
        <p:nvSpPr>
          <p:cNvPr id="20" name="Rectangle 19"/>
          <p:cNvSpPr/>
          <p:nvPr/>
        </p:nvSpPr>
        <p:spPr bwMode="auto">
          <a:xfrm>
            <a:off x="7200901" y="2438400"/>
            <a:ext cx="1562100" cy="762000"/>
          </a:xfrm>
          <a:prstGeom prst="rect">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b="1" dirty="0">
                <a:solidFill>
                  <a:schemeClr val="bg1"/>
                </a:solidFill>
                <a:latin typeface="+mn-lt"/>
              </a:rPr>
              <a:t>Requirement is critical</a:t>
            </a:r>
            <a:endParaRPr kumimoji="0" lang="en-US" sz="1200" b="1" i="0" u="none" strike="noStrike" cap="none" normalizeH="0" baseline="0" dirty="0">
              <a:ln>
                <a:noFill/>
              </a:ln>
              <a:solidFill>
                <a:schemeClr val="bg1"/>
              </a:solidFill>
              <a:effectLst/>
              <a:latin typeface="+mn-lt"/>
            </a:endParaRPr>
          </a:p>
        </p:txBody>
      </p:sp>
      <p:sp>
        <p:nvSpPr>
          <p:cNvPr id="21" name="Rectangle 20"/>
          <p:cNvSpPr/>
          <p:nvPr/>
        </p:nvSpPr>
        <p:spPr bwMode="auto">
          <a:xfrm>
            <a:off x="7200900" y="3505200"/>
            <a:ext cx="1562100" cy="762000"/>
          </a:xfrm>
          <a:prstGeom prst="rect">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b="1" dirty="0">
                <a:latin typeface="+mn-lt"/>
              </a:rPr>
              <a:t>Requirement is not critical</a:t>
            </a:r>
            <a:endParaRPr kumimoji="0" lang="en-US" sz="1200" b="1" i="0" u="none" strike="noStrike" cap="none" normalizeH="0" baseline="0" dirty="0">
              <a:ln>
                <a:noFill/>
              </a:ln>
              <a:solidFill>
                <a:schemeClr val="tx1"/>
              </a:solidFill>
              <a:effectLst/>
              <a:latin typeface="+mn-lt"/>
            </a:endParaRPr>
          </a:p>
        </p:txBody>
      </p:sp>
      <p:cxnSp>
        <p:nvCxnSpPr>
          <p:cNvPr id="5" name="Elbow Connector 4"/>
          <p:cNvCxnSpPr>
            <a:stCxn id="2" idx="0"/>
          </p:cNvCxnSpPr>
          <p:nvPr/>
        </p:nvCxnSpPr>
        <p:spPr bwMode="auto">
          <a:xfrm rot="5400000" flipH="1" flipV="1">
            <a:off x="992287" y="2738537"/>
            <a:ext cx="307777" cy="6351"/>
          </a:xfrm>
          <a:prstGeom prst="bentConnector3">
            <a:avLst>
              <a:gd name="adj1" fmla="val 50000"/>
            </a:avLst>
          </a:prstGeom>
          <a:solidFill>
            <a:schemeClr val="accent1"/>
          </a:solidFill>
          <a:ln w="9525" cap="flat" cmpd="sng" algn="ctr">
            <a:solidFill>
              <a:schemeClr val="tx1"/>
            </a:solidFill>
            <a:prstDash val="solid"/>
            <a:round/>
            <a:headEnd type="none" w="med" len="med"/>
            <a:tailEnd type="arrow"/>
          </a:ln>
          <a:effectLst/>
        </p:spPr>
      </p:cxnSp>
      <p:cxnSp>
        <p:nvCxnSpPr>
          <p:cNvPr id="25" name="Elbow Connector 24"/>
          <p:cNvCxnSpPr>
            <a:stCxn id="3" idx="3"/>
            <a:endCxn id="10" idx="1"/>
          </p:cNvCxnSpPr>
          <p:nvPr/>
        </p:nvCxnSpPr>
        <p:spPr bwMode="auto">
          <a:xfrm>
            <a:off x="2590800" y="1828800"/>
            <a:ext cx="457200" cy="12700"/>
          </a:xfrm>
          <a:prstGeom prst="bentConnector3">
            <a:avLst>
              <a:gd name="adj1" fmla="val 50000"/>
            </a:avLst>
          </a:prstGeom>
          <a:solidFill>
            <a:schemeClr val="accent1"/>
          </a:solidFill>
          <a:ln w="9525" cap="flat" cmpd="sng" algn="ctr">
            <a:solidFill>
              <a:schemeClr val="tx1"/>
            </a:solidFill>
            <a:prstDash val="solid"/>
            <a:round/>
            <a:headEnd type="none" w="med" len="med"/>
            <a:tailEnd type="arrow"/>
          </a:ln>
          <a:effectLst/>
        </p:spPr>
      </p:cxnSp>
      <p:cxnSp>
        <p:nvCxnSpPr>
          <p:cNvPr id="28" name="Elbow Connector 27"/>
          <p:cNvCxnSpPr>
            <a:stCxn id="10" idx="3"/>
            <a:endCxn id="11" idx="1"/>
          </p:cNvCxnSpPr>
          <p:nvPr/>
        </p:nvCxnSpPr>
        <p:spPr bwMode="auto">
          <a:xfrm>
            <a:off x="4343400" y="1828800"/>
            <a:ext cx="304800" cy="12700"/>
          </a:xfrm>
          <a:prstGeom prst="bentConnector3">
            <a:avLst>
              <a:gd name="adj1" fmla="val 50000"/>
            </a:avLst>
          </a:prstGeom>
          <a:solidFill>
            <a:schemeClr val="accent1"/>
          </a:solidFill>
          <a:ln w="9525" cap="flat" cmpd="sng" algn="ctr">
            <a:solidFill>
              <a:schemeClr val="tx1"/>
            </a:solidFill>
            <a:prstDash val="solid"/>
            <a:round/>
            <a:headEnd type="none" w="med" len="med"/>
            <a:tailEnd type="arrow"/>
          </a:ln>
          <a:effectLst/>
        </p:spPr>
      </p:cxnSp>
      <p:cxnSp>
        <p:nvCxnSpPr>
          <p:cNvPr id="31" name="Elbow Connector 30"/>
          <p:cNvCxnSpPr>
            <a:endCxn id="12" idx="0"/>
          </p:cNvCxnSpPr>
          <p:nvPr/>
        </p:nvCxnSpPr>
        <p:spPr bwMode="auto">
          <a:xfrm rot="5400000">
            <a:off x="967286" y="4220664"/>
            <a:ext cx="357779" cy="6350"/>
          </a:xfrm>
          <a:prstGeom prst="bentConnector3">
            <a:avLst>
              <a:gd name="adj1" fmla="val 50000"/>
            </a:avLst>
          </a:prstGeom>
          <a:solidFill>
            <a:schemeClr val="accent1"/>
          </a:solidFill>
          <a:ln w="9525" cap="flat" cmpd="sng" algn="ctr">
            <a:solidFill>
              <a:schemeClr val="tx1"/>
            </a:solidFill>
            <a:prstDash val="solid"/>
            <a:round/>
            <a:headEnd type="none" w="med" len="med"/>
            <a:tailEnd type="arrow"/>
          </a:ln>
          <a:effectLst/>
        </p:spPr>
      </p:cxnSp>
      <p:cxnSp>
        <p:nvCxnSpPr>
          <p:cNvPr id="34" name="Elbow Connector 33"/>
          <p:cNvCxnSpPr>
            <a:endCxn id="13" idx="1"/>
          </p:cNvCxnSpPr>
          <p:nvPr/>
        </p:nvCxnSpPr>
        <p:spPr bwMode="auto">
          <a:xfrm>
            <a:off x="2057400" y="5137150"/>
            <a:ext cx="377734" cy="6350"/>
          </a:xfrm>
          <a:prstGeom prst="bentConnector3">
            <a:avLst>
              <a:gd name="adj1" fmla="val 50000"/>
            </a:avLst>
          </a:prstGeom>
          <a:solidFill>
            <a:schemeClr val="accent1"/>
          </a:solidFill>
          <a:ln w="9525" cap="flat" cmpd="sng" algn="ctr">
            <a:solidFill>
              <a:schemeClr val="tx1"/>
            </a:solidFill>
            <a:prstDash val="solid"/>
            <a:round/>
            <a:headEnd type="none" w="med" len="med"/>
            <a:tailEnd type="arrow"/>
          </a:ln>
          <a:effectLst/>
        </p:spPr>
      </p:cxnSp>
      <p:cxnSp>
        <p:nvCxnSpPr>
          <p:cNvPr id="37" name="Elbow Connector 36"/>
          <p:cNvCxnSpPr>
            <a:endCxn id="14" idx="1"/>
          </p:cNvCxnSpPr>
          <p:nvPr/>
        </p:nvCxnSpPr>
        <p:spPr bwMode="auto">
          <a:xfrm>
            <a:off x="3965666" y="5137150"/>
            <a:ext cx="453934" cy="6350"/>
          </a:xfrm>
          <a:prstGeom prst="bentConnector3">
            <a:avLst>
              <a:gd name="adj1" fmla="val 50000"/>
            </a:avLst>
          </a:prstGeom>
          <a:solidFill>
            <a:schemeClr val="accent1"/>
          </a:solidFill>
          <a:ln w="9525" cap="flat" cmpd="sng" algn="ctr">
            <a:solidFill>
              <a:schemeClr val="tx1"/>
            </a:solidFill>
            <a:prstDash val="solid"/>
            <a:round/>
            <a:headEnd type="none" w="med" len="med"/>
            <a:tailEnd type="arrow"/>
          </a:ln>
          <a:effectLst/>
        </p:spPr>
      </p:cxnSp>
      <p:sp>
        <p:nvSpPr>
          <p:cNvPr id="47" name="Rectangle 46"/>
          <p:cNvSpPr/>
          <p:nvPr/>
        </p:nvSpPr>
        <p:spPr bwMode="auto">
          <a:xfrm>
            <a:off x="1219200" y="6248400"/>
            <a:ext cx="6886575" cy="460828"/>
          </a:xfrm>
          <a:prstGeom prst="rect">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400" b="1" dirty="0">
                <a:latin typeface="+mn-lt"/>
              </a:rPr>
              <a:t>Note: if critical requirement is subject to variation, track on scorecard</a:t>
            </a:r>
            <a:endParaRPr kumimoji="0" lang="en-US" sz="1400" b="1" i="0" u="none" strike="noStrike" cap="none" normalizeH="0" baseline="0" dirty="0">
              <a:ln>
                <a:noFill/>
              </a:ln>
              <a:solidFill>
                <a:schemeClr val="tx1"/>
              </a:solidFill>
              <a:effectLst/>
              <a:latin typeface="+mn-lt"/>
            </a:endParaRPr>
          </a:p>
        </p:txBody>
      </p:sp>
      <p:cxnSp>
        <p:nvCxnSpPr>
          <p:cNvPr id="49" name="Elbow Connector 48"/>
          <p:cNvCxnSpPr>
            <a:stCxn id="11" idx="3"/>
            <a:endCxn id="19" idx="1"/>
          </p:cNvCxnSpPr>
          <p:nvPr/>
        </p:nvCxnSpPr>
        <p:spPr bwMode="auto">
          <a:xfrm>
            <a:off x="6629400" y="1828800"/>
            <a:ext cx="571500" cy="12700"/>
          </a:xfrm>
          <a:prstGeom prst="bentConnector3">
            <a:avLst>
              <a:gd name="adj1" fmla="val 50000"/>
            </a:avLst>
          </a:prstGeom>
          <a:solidFill>
            <a:schemeClr val="accent1"/>
          </a:solidFill>
          <a:ln w="9525" cap="flat" cmpd="sng" algn="ctr">
            <a:solidFill>
              <a:schemeClr val="tx1"/>
            </a:solidFill>
            <a:prstDash val="solid"/>
            <a:round/>
            <a:headEnd type="none" w="med" len="med"/>
            <a:tailEnd type="arrow"/>
          </a:ln>
          <a:effectLst/>
        </p:spPr>
      </p:cxnSp>
      <p:cxnSp>
        <p:nvCxnSpPr>
          <p:cNvPr id="56" name="Elbow Connector 55"/>
          <p:cNvCxnSpPr>
            <a:stCxn id="14" idx="3"/>
            <a:endCxn id="18" idx="1"/>
          </p:cNvCxnSpPr>
          <p:nvPr/>
        </p:nvCxnSpPr>
        <p:spPr bwMode="auto">
          <a:xfrm flipV="1">
            <a:off x="6781800" y="5105400"/>
            <a:ext cx="435429" cy="38100"/>
          </a:xfrm>
          <a:prstGeom prst="bentConnector3">
            <a:avLst>
              <a:gd name="adj1" fmla="val 50000"/>
            </a:avLst>
          </a:prstGeom>
          <a:solidFill>
            <a:schemeClr val="accent1"/>
          </a:solidFill>
          <a:ln w="9525" cap="flat" cmpd="sng" algn="ctr">
            <a:solidFill>
              <a:schemeClr val="tx1"/>
            </a:solidFill>
            <a:prstDash val="solid"/>
            <a:round/>
            <a:headEnd type="none" w="med" len="med"/>
            <a:tailEnd type="arrow"/>
          </a:ln>
          <a:effectLst/>
        </p:spPr>
      </p:cxnSp>
      <p:cxnSp>
        <p:nvCxnSpPr>
          <p:cNvPr id="59" name="Elbow Connector 58"/>
          <p:cNvCxnSpPr>
            <a:stCxn id="11" idx="2"/>
            <a:endCxn id="20" idx="1"/>
          </p:cNvCxnSpPr>
          <p:nvPr/>
        </p:nvCxnSpPr>
        <p:spPr bwMode="auto">
          <a:xfrm rot="16200000" flipH="1">
            <a:off x="6305550" y="1924049"/>
            <a:ext cx="228600" cy="1562101"/>
          </a:xfrm>
          <a:prstGeom prst="bentConnector2">
            <a:avLst/>
          </a:prstGeom>
          <a:solidFill>
            <a:schemeClr val="accent1"/>
          </a:solidFill>
          <a:ln w="9525" cap="flat" cmpd="sng" algn="ctr">
            <a:solidFill>
              <a:schemeClr val="tx1"/>
            </a:solidFill>
            <a:prstDash val="solid"/>
            <a:round/>
            <a:headEnd type="none" w="med" len="med"/>
            <a:tailEnd type="arrow"/>
          </a:ln>
          <a:effectLst/>
        </p:spPr>
      </p:cxnSp>
      <p:cxnSp>
        <p:nvCxnSpPr>
          <p:cNvPr id="86" name="Elbow Connector 85"/>
          <p:cNvCxnSpPr>
            <a:stCxn id="10" idx="2"/>
            <a:endCxn id="21" idx="1"/>
          </p:cNvCxnSpPr>
          <p:nvPr/>
        </p:nvCxnSpPr>
        <p:spPr bwMode="auto">
          <a:xfrm rot="16200000" flipH="1">
            <a:off x="4705350" y="1390650"/>
            <a:ext cx="1485900" cy="3505200"/>
          </a:xfrm>
          <a:prstGeom prst="bentConnector2">
            <a:avLst/>
          </a:prstGeom>
          <a:solidFill>
            <a:schemeClr val="accent1"/>
          </a:solidFill>
          <a:ln w="9525" cap="flat" cmpd="sng" algn="ctr">
            <a:solidFill>
              <a:schemeClr val="tx1"/>
            </a:solidFill>
            <a:prstDash val="solid"/>
            <a:round/>
            <a:headEnd type="none" w="med" len="med"/>
            <a:tailEnd type="arrow"/>
          </a:ln>
          <a:effectLst/>
        </p:spPr>
      </p:cxnSp>
      <p:cxnSp>
        <p:nvCxnSpPr>
          <p:cNvPr id="91" name="Elbow Connector 90"/>
          <p:cNvCxnSpPr>
            <a:stCxn id="12" idx="3"/>
            <a:endCxn id="21" idx="1"/>
          </p:cNvCxnSpPr>
          <p:nvPr/>
        </p:nvCxnSpPr>
        <p:spPr bwMode="auto">
          <a:xfrm flipV="1">
            <a:off x="2057400" y="3886200"/>
            <a:ext cx="5143500" cy="1257301"/>
          </a:xfrm>
          <a:prstGeom prst="bentConnector3">
            <a:avLst>
              <a:gd name="adj1" fmla="val 3016"/>
            </a:avLst>
          </a:prstGeom>
          <a:solidFill>
            <a:schemeClr val="accent1"/>
          </a:solidFill>
          <a:ln w="9525" cap="flat" cmpd="sng" algn="ctr">
            <a:solidFill>
              <a:schemeClr val="tx1"/>
            </a:solidFill>
            <a:prstDash val="solid"/>
            <a:round/>
            <a:headEnd type="none" w="med" len="med"/>
            <a:tailEnd type="arrow"/>
          </a:ln>
          <a:effectLst/>
        </p:spPr>
      </p:cxnSp>
      <p:sp>
        <p:nvSpPr>
          <p:cNvPr id="4126" name="TextBox 4125"/>
          <p:cNvSpPr txBox="1"/>
          <p:nvPr/>
        </p:nvSpPr>
        <p:spPr>
          <a:xfrm>
            <a:off x="4188871" y="1902023"/>
            <a:ext cx="493789" cy="307777"/>
          </a:xfrm>
          <a:prstGeom prst="rect">
            <a:avLst/>
          </a:prstGeom>
          <a:noFill/>
        </p:spPr>
        <p:txBody>
          <a:bodyPr wrap="none" rtlCol="0">
            <a:spAutoFit/>
          </a:bodyPr>
          <a:lstStyle/>
          <a:p>
            <a:r>
              <a:rPr lang="en-US" sz="1400" dirty="0">
                <a:latin typeface="+mn-lt"/>
              </a:rPr>
              <a:t>Yes</a:t>
            </a:r>
          </a:p>
        </p:txBody>
      </p:sp>
      <p:sp>
        <p:nvSpPr>
          <p:cNvPr id="97" name="TextBox 96"/>
          <p:cNvSpPr txBox="1"/>
          <p:nvPr/>
        </p:nvSpPr>
        <p:spPr>
          <a:xfrm>
            <a:off x="1868411" y="5334000"/>
            <a:ext cx="493789" cy="307777"/>
          </a:xfrm>
          <a:prstGeom prst="rect">
            <a:avLst/>
          </a:prstGeom>
          <a:noFill/>
        </p:spPr>
        <p:txBody>
          <a:bodyPr wrap="none" rtlCol="0">
            <a:spAutoFit/>
          </a:bodyPr>
          <a:lstStyle/>
          <a:p>
            <a:r>
              <a:rPr lang="en-US" sz="1400" dirty="0">
                <a:latin typeface="+mn-lt"/>
              </a:rPr>
              <a:t>Yes</a:t>
            </a:r>
          </a:p>
        </p:txBody>
      </p:sp>
      <p:cxnSp>
        <p:nvCxnSpPr>
          <p:cNvPr id="99" name="Elbow Connector 98"/>
          <p:cNvCxnSpPr>
            <a:stCxn id="14" idx="0"/>
            <a:endCxn id="21" idx="1"/>
          </p:cNvCxnSpPr>
          <p:nvPr/>
        </p:nvCxnSpPr>
        <p:spPr bwMode="auto">
          <a:xfrm rot="5400000" flipH="1" flipV="1">
            <a:off x="6142537" y="3344364"/>
            <a:ext cx="516527" cy="1600200"/>
          </a:xfrm>
          <a:prstGeom prst="bentConnector2">
            <a:avLst/>
          </a:prstGeom>
          <a:solidFill>
            <a:schemeClr val="accent1"/>
          </a:solidFill>
          <a:ln w="9525" cap="flat" cmpd="sng" algn="ctr">
            <a:solidFill>
              <a:schemeClr val="tx1"/>
            </a:solidFill>
            <a:prstDash val="solid"/>
            <a:round/>
            <a:headEnd type="none" w="med" len="med"/>
            <a:tailEnd type="arrow"/>
          </a:ln>
          <a:effectLst/>
        </p:spPr>
      </p:cxnSp>
      <p:sp>
        <p:nvSpPr>
          <p:cNvPr id="102" name="TextBox 101"/>
          <p:cNvSpPr txBox="1"/>
          <p:nvPr/>
        </p:nvSpPr>
        <p:spPr>
          <a:xfrm>
            <a:off x="6381206" y="4520400"/>
            <a:ext cx="493789" cy="307777"/>
          </a:xfrm>
          <a:prstGeom prst="rect">
            <a:avLst/>
          </a:prstGeom>
          <a:noFill/>
        </p:spPr>
        <p:txBody>
          <a:bodyPr wrap="none" rtlCol="0">
            <a:spAutoFit/>
          </a:bodyPr>
          <a:lstStyle/>
          <a:p>
            <a:r>
              <a:rPr lang="en-US" sz="1400" dirty="0">
                <a:latin typeface="+mn-lt"/>
              </a:rPr>
              <a:t>Yes</a:t>
            </a:r>
          </a:p>
        </p:txBody>
      </p:sp>
      <p:sp>
        <p:nvSpPr>
          <p:cNvPr id="109" name="TextBox 108"/>
          <p:cNvSpPr txBox="1"/>
          <p:nvPr/>
        </p:nvSpPr>
        <p:spPr>
          <a:xfrm>
            <a:off x="2396459" y="3826073"/>
            <a:ext cx="423514" cy="307777"/>
          </a:xfrm>
          <a:prstGeom prst="rect">
            <a:avLst/>
          </a:prstGeom>
          <a:noFill/>
        </p:spPr>
        <p:txBody>
          <a:bodyPr wrap="none" rtlCol="0">
            <a:spAutoFit/>
          </a:bodyPr>
          <a:lstStyle/>
          <a:p>
            <a:r>
              <a:rPr lang="en-US" sz="1400" dirty="0">
                <a:latin typeface="+mn-lt"/>
              </a:rPr>
              <a:t>No</a:t>
            </a:r>
          </a:p>
        </p:txBody>
      </p:sp>
      <p:sp>
        <p:nvSpPr>
          <p:cNvPr id="110" name="TextBox 109"/>
          <p:cNvSpPr txBox="1"/>
          <p:nvPr/>
        </p:nvSpPr>
        <p:spPr>
          <a:xfrm>
            <a:off x="660519" y="4044949"/>
            <a:ext cx="423514" cy="307777"/>
          </a:xfrm>
          <a:prstGeom prst="rect">
            <a:avLst/>
          </a:prstGeom>
          <a:noFill/>
        </p:spPr>
        <p:txBody>
          <a:bodyPr wrap="none" rtlCol="0">
            <a:spAutoFit/>
          </a:bodyPr>
          <a:lstStyle/>
          <a:p>
            <a:r>
              <a:rPr lang="en-US" sz="1400" dirty="0">
                <a:latin typeface="+mn-lt"/>
              </a:rPr>
              <a:t>No</a:t>
            </a:r>
          </a:p>
        </p:txBody>
      </p:sp>
      <p:sp>
        <p:nvSpPr>
          <p:cNvPr id="111" name="TextBox 110"/>
          <p:cNvSpPr txBox="1"/>
          <p:nvPr/>
        </p:nvSpPr>
        <p:spPr>
          <a:xfrm>
            <a:off x="3728991" y="2587823"/>
            <a:ext cx="423514" cy="307777"/>
          </a:xfrm>
          <a:prstGeom prst="rect">
            <a:avLst/>
          </a:prstGeom>
          <a:noFill/>
        </p:spPr>
        <p:txBody>
          <a:bodyPr wrap="none" rtlCol="0">
            <a:spAutoFit/>
          </a:bodyPr>
          <a:lstStyle/>
          <a:p>
            <a:r>
              <a:rPr lang="en-US" sz="1400" dirty="0">
                <a:latin typeface="+mn-lt"/>
              </a:rPr>
              <a:t>No</a:t>
            </a:r>
          </a:p>
        </p:txBody>
      </p:sp>
      <p:sp>
        <p:nvSpPr>
          <p:cNvPr id="112" name="TextBox 111"/>
          <p:cNvSpPr txBox="1"/>
          <p:nvPr/>
        </p:nvSpPr>
        <p:spPr>
          <a:xfrm>
            <a:off x="6430825" y="2450263"/>
            <a:ext cx="423514" cy="307777"/>
          </a:xfrm>
          <a:prstGeom prst="rect">
            <a:avLst/>
          </a:prstGeom>
          <a:noFill/>
        </p:spPr>
        <p:txBody>
          <a:bodyPr wrap="none" rtlCol="0">
            <a:spAutoFit/>
          </a:bodyPr>
          <a:lstStyle/>
          <a:p>
            <a:r>
              <a:rPr lang="en-US" sz="1400" dirty="0">
                <a:latin typeface="+mn-lt"/>
              </a:rPr>
              <a:t>No</a:t>
            </a:r>
          </a:p>
        </p:txBody>
      </p:sp>
      <p:sp>
        <p:nvSpPr>
          <p:cNvPr id="113" name="TextBox 112"/>
          <p:cNvSpPr txBox="1"/>
          <p:nvPr/>
        </p:nvSpPr>
        <p:spPr>
          <a:xfrm>
            <a:off x="5064429" y="3978472"/>
            <a:ext cx="423514" cy="307777"/>
          </a:xfrm>
          <a:prstGeom prst="rect">
            <a:avLst/>
          </a:prstGeom>
          <a:noFill/>
        </p:spPr>
        <p:txBody>
          <a:bodyPr wrap="none" rtlCol="0">
            <a:spAutoFit/>
          </a:bodyPr>
          <a:lstStyle/>
          <a:p>
            <a:r>
              <a:rPr lang="en-US" sz="1400" dirty="0">
                <a:latin typeface="+mn-lt"/>
              </a:rPr>
              <a:t>No</a:t>
            </a:r>
          </a:p>
        </p:txBody>
      </p:sp>
      <p:sp>
        <p:nvSpPr>
          <p:cNvPr id="114" name="TextBox 113"/>
          <p:cNvSpPr txBox="1"/>
          <p:nvPr/>
        </p:nvSpPr>
        <p:spPr>
          <a:xfrm>
            <a:off x="6169449" y="3505200"/>
            <a:ext cx="423514" cy="307777"/>
          </a:xfrm>
          <a:prstGeom prst="rect">
            <a:avLst/>
          </a:prstGeom>
          <a:noFill/>
        </p:spPr>
        <p:txBody>
          <a:bodyPr wrap="none" rtlCol="0">
            <a:spAutoFit/>
          </a:bodyPr>
          <a:lstStyle/>
          <a:p>
            <a:r>
              <a:rPr lang="en-US" sz="1400" dirty="0">
                <a:latin typeface="+mn-lt"/>
              </a:rPr>
              <a:t>No</a:t>
            </a:r>
          </a:p>
        </p:txBody>
      </p:sp>
      <p:sp>
        <p:nvSpPr>
          <p:cNvPr id="115" name="TextBox 114"/>
          <p:cNvSpPr txBox="1"/>
          <p:nvPr/>
        </p:nvSpPr>
        <p:spPr>
          <a:xfrm>
            <a:off x="6592810" y="1444823"/>
            <a:ext cx="493790" cy="307777"/>
          </a:xfrm>
          <a:prstGeom prst="rect">
            <a:avLst/>
          </a:prstGeom>
          <a:noFill/>
        </p:spPr>
        <p:txBody>
          <a:bodyPr wrap="none" rtlCol="0">
            <a:spAutoFit/>
          </a:bodyPr>
          <a:lstStyle/>
          <a:p>
            <a:r>
              <a:rPr lang="en-US" sz="1400" dirty="0">
                <a:latin typeface="+mn-lt"/>
              </a:rPr>
              <a:t>Yes</a:t>
            </a:r>
          </a:p>
        </p:txBody>
      </p:sp>
      <p:sp>
        <p:nvSpPr>
          <p:cNvPr id="116" name="TextBox 115"/>
          <p:cNvSpPr txBox="1"/>
          <p:nvPr/>
        </p:nvSpPr>
        <p:spPr>
          <a:xfrm>
            <a:off x="573011" y="2636119"/>
            <a:ext cx="493789" cy="307777"/>
          </a:xfrm>
          <a:prstGeom prst="rect">
            <a:avLst/>
          </a:prstGeom>
          <a:noFill/>
        </p:spPr>
        <p:txBody>
          <a:bodyPr wrap="none" rtlCol="0">
            <a:spAutoFit/>
          </a:bodyPr>
          <a:lstStyle/>
          <a:p>
            <a:r>
              <a:rPr lang="en-US" sz="1400" dirty="0">
                <a:latin typeface="+mn-lt"/>
              </a:rPr>
              <a:t>Yes</a:t>
            </a:r>
          </a:p>
        </p:txBody>
      </p:sp>
      <p:sp>
        <p:nvSpPr>
          <p:cNvPr id="6" name="Rounded Rectangle 5"/>
          <p:cNvSpPr/>
          <p:nvPr/>
        </p:nvSpPr>
        <p:spPr bwMode="auto">
          <a:xfrm rot="16200000">
            <a:off x="-69195" y="3328834"/>
            <a:ext cx="660509" cy="307777"/>
          </a:xfrm>
          <a:prstGeom prst="roundRect">
            <a:avLst/>
          </a:prstGeom>
          <a:solidFill>
            <a:srgbClr val="FF0000"/>
          </a:solidFill>
          <a:ln>
            <a:headEnd type="none" w="sm" len="sm"/>
            <a:tailEnd type="none" w="sm" len="sm"/>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chemeClr val="bg1"/>
                </a:solidFill>
                <a:effectLst/>
              </a:rPr>
              <a:t>Start</a:t>
            </a:r>
          </a:p>
        </p:txBody>
      </p:sp>
    </p:spTree>
    <p:extLst>
      <p:ext uri="{BB962C8B-B14F-4D97-AF65-F5344CB8AC3E}">
        <p14:creationId xmlns:p14="http://schemas.microsoft.com/office/powerpoint/2010/main" val="311676009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19" name="Line 6139"/>
          <p:cNvSpPr>
            <a:spLocks noChangeShapeType="1"/>
          </p:cNvSpPr>
          <p:nvPr/>
        </p:nvSpPr>
        <p:spPr bwMode="auto">
          <a:xfrm flipV="1">
            <a:off x="6993597" y="5298141"/>
            <a:ext cx="493059" cy="179294"/>
          </a:xfrm>
          <a:prstGeom prst="line">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grpSp>
        <p:nvGrpSpPr>
          <p:cNvPr id="19396" name="Group 3012"/>
          <p:cNvGrpSpPr>
            <a:grpSpLocks/>
          </p:cNvGrpSpPr>
          <p:nvPr/>
        </p:nvGrpSpPr>
        <p:grpSpPr bwMode="auto">
          <a:xfrm>
            <a:off x="4258429" y="950259"/>
            <a:ext cx="240926" cy="311897"/>
            <a:chOff x="5443" y="160"/>
            <a:chExt cx="258" cy="334"/>
          </a:xfrm>
        </p:grpSpPr>
        <p:sp>
          <p:nvSpPr>
            <p:cNvPr id="19168" name="AutoShape 2784"/>
            <p:cNvSpPr>
              <a:spLocks noChangeArrowheads="1"/>
            </p:cNvSpPr>
            <p:nvPr/>
          </p:nvSpPr>
          <p:spPr bwMode="auto">
            <a:xfrm rot="18051262" flipH="1">
              <a:off x="5418" y="211"/>
              <a:ext cx="308" cy="258"/>
            </a:xfrm>
            <a:prstGeom prst="triangle">
              <a:avLst>
                <a:gd name="adj" fmla="val 50000"/>
              </a:avLst>
            </a:prstGeom>
            <a:solidFill>
              <a:srgbClr val="000066"/>
            </a:solidFill>
            <a:ln w="9525">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9169" name="AutoShape 2785"/>
            <p:cNvSpPr>
              <a:spLocks noChangeArrowheads="1"/>
            </p:cNvSpPr>
            <p:nvPr/>
          </p:nvSpPr>
          <p:spPr bwMode="auto">
            <a:xfrm rot="18051262" flipH="1">
              <a:off x="5418" y="185"/>
              <a:ext cx="308" cy="258"/>
            </a:xfrm>
            <a:prstGeom prst="triangle">
              <a:avLst>
                <a:gd name="adj" fmla="val 50000"/>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9185" name="Line 2801"/>
            <p:cNvSpPr>
              <a:spLocks noChangeShapeType="1"/>
            </p:cNvSpPr>
            <p:nvPr/>
          </p:nvSpPr>
          <p:spPr bwMode="auto">
            <a:xfrm>
              <a:off x="5612" y="171"/>
              <a:ext cx="0" cy="283"/>
            </a:xfrm>
            <a:prstGeom prst="line">
              <a:avLst/>
            </a:prstGeom>
            <a:noFill/>
            <a:ln w="76200">
              <a:solidFill>
                <a:srgbClr val="00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grpSp>
      <p:sp>
        <p:nvSpPr>
          <p:cNvPr id="103182" name="AutoShape 5902"/>
          <p:cNvSpPr>
            <a:spLocks noChangeArrowheads="1"/>
          </p:cNvSpPr>
          <p:nvPr/>
        </p:nvSpPr>
        <p:spPr bwMode="auto">
          <a:xfrm>
            <a:off x="2780186" y="860612"/>
            <a:ext cx="2823882" cy="358588"/>
          </a:xfrm>
          <a:prstGeom prst="homePlate">
            <a:avLst>
              <a:gd name="adj" fmla="val 92896"/>
            </a:avLst>
          </a:prstGeom>
          <a:gradFill rotWithShape="0">
            <a:gsLst>
              <a:gs pos="0">
                <a:srgbClr val="FFFF00">
                  <a:gamma/>
                  <a:tint val="37647"/>
                  <a:invGamma/>
                </a:srgbClr>
              </a:gs>
              <a:gs pos="100000">
                <a:srgbClr val="FFFF00"/>
              </a:gs>
            </a:gsLst>
            <a:lin ang="5400000" scaled="1"/>
          </a:gradFill>
          <a:ln w="12700">
            <a:miter lim="800000"/>
            <a:headEnd/>
            <a:tailEnd/>
          </a:ln>
          <a:effectLst/>
          <a:scene3d>
            <a:camera prst="legacyObliqueBottomLeft"/>
            <a:lightRig rig="legacyFlat3" dir="t"/>
          </a:scene3d>
          <a:sp3d extrusionH="430200" prstMaterial="legacyMatte">
            <a:bevelT w="13500" h="13500" prst="angle"/>
            <a:bevelB w="13500" h="13500" prst="angle"/>
            <a:extrusionClr>
              <a:srgbClr val="FFFF00"/>
            </a:extrusionClr>
            <a:contourClr>
              <a:srgbClr val="FFFF0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endParaRPr lang="en-US" sz="765">
              <a:latin typeface="+mn-lt"/>
            </a:endParaRPr>
          </a:p>
        </p:txBody>
      </p:sp>
      <p:sp>
        <p:nvSpPr>
          <p:cNvPr id="103183" name="Rectangle 5903"/>
          <p:cNvSpPr>
            <a:spLocks noChangeArrowheads="1"/>
          </p:cNvSpPr>
          <p:nvPr/>
        </p:nvSpPr>
        <p:spPr bwMode="auto">
          <a:xfrm>
            <a:off x="2825009" y="815788"/>
            <a:ext cx="2420471" cy="448235"/>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outerShdw>
                </a:effectLst>
              </a14:hiddenEffects>
            </a:ext>
          </a:extLst>
        </p:spPr>
        <p:txBody>
          <a:bodyPr lIns="5603" tIns="5603" rIns="5603" bIns="5603" anchor="ctr" anchorCtr="1"/>
          <a:lstStyle>
            <a:lvl1pPr marL="406400" indent="-406400" algn="l" defTabSz="977900">
              <a:defRPr sz="2400">
                <a:solidFill>
                  <a:schemeClr val="tx1"/>
                </a:solidFill>
                <a:latin typeface="Times New Roman" panose="02020603050405020304" pitchFamily="18" charset="0"/>
              </a:defRPr>
            </a:lvl1pPr>
            <a:lvl2pPr marL="863600" indent="-236538" algn="l" defTabSz="977900">
              <a:defRPr sz="2400">
                <a:solidFill>
                  <a:schemeClr val="tx1"/>
                </a:solidFill>
                <a:latin typeface="Times New Roman" panose="02020603050405020304" pitchFamily="18" charset="0"/>
              </a:defRPr>
            </a:lvl2pPr>
            <a:lvl3pPr marL="1222375" indent="-244475" algn="l" defTabSz="977900">
              <a:defRPr sz="2400">
                <a:solidFill>
                  <a:schemeClr val="tx1"/>
                </a:solidFill>
                <a:latin typeface="Times New Roman" panose="02020603050405020304" pitchFamily="18" charset="0"/>
              </a:defRPr>
            </a:lvl3pPr>
            <a:lvl4pPr marL="1712913" indent="-246063" algn="l" defTabSz="977900">
              <a:defRPr sz="2400">
                <a:solidFill>
                  <a:schemeClr val="tx1"/>
                </a:solidFill>
                <a:latin typeface="Times New Roman" panose="02020603050405020304" pitchFamily="18" charset="0"/>
              </a:defRPr>
            </a:lvl4pPr>
            <a:lvl5pPr marL="2201863" indent="-244475" algn="l" defTabSz="977900">
              <a:defRPr sz="2400">
                <a:solidFill>
                  <a:schemeClr val="tx1"/>
                </a:solidFill>
                <a:latin typeface="Times New Roman" panose="02020603050405020304" pitchFamily="18" charset="0"/>
              </a:defRPr>
            </a:lvl5pPr>
            <a:lvl6pPr marL="2659063" indent="-244475" defTabSz="977900" eaLnBrk="0" fontAlgn="base" hangingPunct="0">
              <a:spcBef>
                <a:spcPct val="0"/>
              </a:spcBef>
              <a:spcAft>
                <a:spcPct val="0"/>
              </a:spcAft>
              <a:defRPr sz="2400">
                <a:solidFill>
                  <a:schemeClr val="tx1"/>
                </a:solidFill>
                <a:latin typeface="Times New Roman" panose="02020603050405020304" pitchFamily="18" charset="0"/>
              </a:defRPr>
            </a:lvl6pPr>
            <a:lvl7pPr marL="3116263" indent="-244475" defTabSz="977900" eaLnBrk="0" fontAlgn="base" hangingPunct="0">
              <a:spcBef>
                <a:spcPct val="0"/>
              </a:spcBef>
              <a:spcAft>
                <a:spcPct val="0"/>
              </a:spcAft>
              <a:defRPr sz="2400">
                <a:solidFill>
                  <a:schemeClr val="tx1"/>
                </a:solidFill>
                <a:latin typeface="Times New Roman" panose="02020603050405020304" pitchFamily="18" charset="0"/>
              </a:defRPr>
            </a:lvl7pPr>
            <a:lvl8pPr marL="3573463" indent="-244475" defTabSz="977900" eaLnBrk="0" fontAlgn="base" hangingPunct="0">
              <a:spcBef>
                <a:spcPct val="0"/>
              </a:spcBef>
              <a:spcAft>
                <a:spcPct val="0"/>
              </a:spcAft>
              <a:defRPr sz="2400">
                <a:solidFill>
                  <a:schemeClr val="tx1"/>
                </a:solidFill>
                <a:latin typeface="Times New Roman" panose="02020603050405020304" pitchFamily="18" charset="0"/>
              </a:defRPr>
            </a:lvl8pPr>
            <a:lvl9pPr marL="4030663" indent="-244475" defTabSz="9779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059" b="1">
                <a:effectLst>
                  <a:outerShdw blurRad="38100" dist="38100" dir="2700000" algn="tl">
                    <a:srgbClr val="C0C0C0"/>
                  </a:outerShdw>
                </a:effectLst>
                <a:latin typeface="+mn-lt"/>
              </a:rPr>
              <a:t>Phase 1 - Define</a:t>
            </a:r>
          </a:p>
        </p:txBody>
      </p:sp>
      <p:sp>
        <p:nvSpPr>
          <p:cNvPr id="103184" name="AutoShape 5904"/>
          <p:cNvSpPr>
            <a:spLocks noChangeArrowheads="1"/>
          </p:cNvSpPr>
          <p:nvPr/>
        </p:nvSpPr>
        <p:spPr bwMode="auto">
          <a:xfrm>
            <a:off x="5812311" y="860612"/>
            <a:ext cx="2794934" cy="358588"/>
          </a:xfrm>
          <a:prstGeom prst="homePlate">
            <a:avLst>
              <a:gd name="adj" fmla="val 91944"/>
            </a:avLst>
          </a:prstGeom>
          <a:gradFill rotWithShape="0">
            <a:gsLst>
              <a:gs pos="0">
                <a:srgbClr val="FFFF00">
                  <a:gamma/>
                  <a:tint val="37647"/>
                  <a:invGamma/>
                </a:srgbClr>
              </a:gs>
              <a:gs pos="100000">
                <a:srgbClr val="FFFF00"/>
              </a:gs>
            </a:gsLst>
            <a:lin ang="5400000" scaled="1"/>
          </a:gradFill>
          <a:ln w="12700">
            <a:miter lim="800000"/>
            <a:headEnd/>
            <a:tailEnd/>
          </a:ln>
          <a:effectLst/>
          <a:scene3d>
            <a:camera prst="legacyObliqueBottomLeft"/>
            <a:lightRig rig="legacyFlat3" dir="t"/>
          </a:scene3d>
          <a:sp3d extrusionH="430200" prstMaterial="legacyMatte">
            <a:bevelT w="13500" h="13500" prst="angle"/>
            <a:bevelB w="13500" h="13500" prst="angle"/>
            <a:extrusionClr>
              <a:srgbClr val="FFFF00"/>
            </a:extrusionClr>
            <a:contourClr>
              <a:srgbClr val="FFFF0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endParaRPr lang="en-US" sz="765">
              <a:latin typeface="+mn-lt"/>
            </a:endParaRPr>
          </a:p>
        </p:txBody>
      </p:sp>
      <p:sp>
        <p:nvSpPr>
          <p:cNvPr id="103185" name="Rectangle 5905"/>
          <p:cNvSpPr>
            <a:spLocks noChangeArrowheads="1"/>
          </p:cNvSpPr>
          <p:nvPr/>
        </p:nvSpPr>
        <p:spPr bwMode="auto">
          <a:xfrm>
            <a:off x="5812311" y="815788"/>
            <a:ext cx="2554941" cy="448235"/>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outerShdw>
                </a:effectLst>
              </a14:hiddenEffects>
            </a:ext>
          </a:extLst>
        </p:spPr>
        <p:txBody>
          <a:bodyPr lIns="5603" tIns="5603" rIns="5603" bIns="5603" anchor="ctr" anchorCtr="1"/>
          <a:lstStyle>
            <a:lvl1pPr marL="406400" indent="-406400" algn="l" defTabSz="977900">
              <a:defRPr sz="2400">
                <a:solidFill>
                  <a:schemeClr val="tx1"/>
                </a:solidFill>
                <a:latin typeface="Times New Roman" panose="02020603050405020304" pitchFamily="18" charset="0"/>
              </a:defRPr>
            </a:lvl1pPr>
            <a:lvl2pPr marL="863600" indent="-236538" algn="l" defTabSz="977900">
              <a:defRPr sz="2400">
                <a:solidFill>
                  <a:schemeClr val="tx1"/>
                </a:solidFill>
                <a:latin typeface="Times New Roman" panose="02020603050405020304" pitchFamily="18" charset="0"/>
              </a:defRPr>
            </a:lvl2pPr>
            <a:lvl3pPr marL="1222375" indent="-244475" algn="l" defTabSz="977900">
              <a:defRPr sz="2400">
                <a:solidFill>
                  <a:schemeClr val="tx1"/>
                </a:solidFill>
                <a:latin typeface="Times New Roman" panose="02020603050405020304" pitchFamily="18" charset="0"/>
              </a:defRPr>
            </a:lvl3pPr>
            <a:lvl4pPr marL="1712913" indent="-246063" algn="l" defTabSz="977900">
              <a:defRPr sz="2400">
                <a:solidFill>
                  <a:schemeClr val="tx1"/>
                </a:solidFill>
                <a:latin typeface="Times New Roman" panose="02020603050405020304" pitchFamily="18" charset="0"/>
              </a:defRPr>
            </a:lvl4pPr>
            <a:lvl5pPr marL="2201863" indent="-244475" algn="l" defTabSz="977900">
              <a:defRPr sz="2400">
                <a:solidFill>
                  <a:schemeClr val="tx1"/>
                </a:solidFill>
                <a:latin typeface="Times New Roman" panose="02020603050405020304" pitchFamily="18" charset="0"/>
              </a:defRPr>
            </a:lvl5pPr>
            <a:lvl6pPr marL="2659063" indent="-244475" defTabSz="977900" eaLnBrk="0" fontAlgn="base" hangingPunct="0">
              <a:spcBef>
                <a:spcPct val="0"/>
              </a:spcBef>
              <a:spcAft>
                <a:spcPct val="0"/>
              </a:spcAft>
              <a:defRPr sz="2400">
                <a:solidFill>
                  <a:schemeClr val="tx1"/>
                </a:solidFill>
                <a:latin typeface="Times New Roman" panose="02020603050405020304" pitchFamily="18" charset="0"/>
              </a:defRPr>
            </a:lvl6pPr>
            <a:lvl7pPr marL="3116263" indent="-244475" defTabSz="977900" eaLnBrk="0" fontAlgn="base" hangingPunct="0">
              <a:spcBef>
                <a:spcPct val="0"/>
              </a:spcBef>
              <a:spcAft>
                <a:spcPct val="0"/>
              </a:spcAft>
              <a:defRPr sz="2400">
                <a:solidFill>
                  <a:schemeClr val="tx1"/>
                </a:solidFill>
                <a:latin typeface="Times New Roman" panose="02020603050405020304" pitchFamily="18" charset="0"/>
              </a:defRPr>
            </a:lvl7pPr>
            <a:lvl8pPr marL="3573463" indent="-244475" defTabSz="977900" eaLnBrk="0" fontAlgn="base" hangingPunct="0">
              <a:spcBef>
                <a:spcPct val="0"/>
              </a:spcBef>
              <a:spcAft>
                <a:spcPct val="0"/>
              </a:spcAft>
              <a:defRPr sz="2400">
                <a:solidFill>
                  <a:schemeClr val="tx1"/>
                </a:solidFill>
                <a:latin typeface="Times New Roman" panose="02020603050405020304" pitchFamily="18" charset="0"/>
              </a:defRPr>
            </a:lvl8pPr>
            <a:lvl9pPr marL="4030663" indent="-244475" defTabSz="9779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059" b="1">
                <a:effectLst>
                  <a:outerShdw blurRad="38100" dist="38100" dir="2700000" algn="tl">
                    <a:srgbClr val="C0C0C0"/>
                  </a:outerShdw>
                </a:effectLst>
                <a:latin typeface="+mn-lt"/>
              </a:rPr>
              <a:t>Phase 2 – Measure</a:t>
            </a:r>
          </a:p>
        </p:txBody>
      </p:sp>
      <p:sp>
        <p:nvSpPr>
          <p:cNvPr id="103186" name="Line 5906"/>
          <p:cNvSpPr>
            <a:spLocks noChangeShapeType="1"/>
          </p:cNvSpPr>
          <p:nvPr/>
        </p:nvSpPr>
        <p:spPr bwMode="auto">
          <a:xfrm flipV="1">
            <a:off x="2567152" y="5925670"/>
            <a:ext cx="6084916" cy="23344"/>
          </a:xfrm>
          <a:prstGeom prst="line">
            <a:avLst/>
          </a:prstGeom>
          <a:noFill/>
          <a:ln w="76200" cmpd="tri">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187" name="Text Box 5907"/>
          <p:cNvSpPr txBox="1">
            <a:spLocks noChangeArrowheads="1"/>
          </p:cNvSpPr>
          <p:nvPr/>
        </p:nvSpPr>
        <p:spPr bwMode="auto">
          <a:xfrm rot="-10800000">
            <a:off x="2018632" y="5868137"/>
            <a:ext cx="474232" cy="896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algn="ctr"/>
            <a:r>
              <a:rPr lang="en-US" altLang="en-US" sz="941" b="1" i="1" dirty="0">
                <a:latin typeface="+mn-lt"/>
              </a:rPr>
              <a:t>Key</a:t>
            </a:r>
          </a:p>
          <a:p>
            <a:pPr algn="ctr"/>
            <a:r>
              <a:rPr lang="en-US" altLang="en-US" sz="941" b="1" i="1" dirty="0">
                <a:latin typeface="+mn-lt"/>
              </a:rPr>
              <a:t>Deliverables</a:t>
            </a:r>
          </a:p>
        </p:txBody>
      </p:sp>
      <p:sp>
        <p:nvSpPr>
          <p:cNvPr id="103188" name="Rectangle 5908"/>
          <p:cNvSpPr>
            <a:spLocks noChangeArrowheads="1"/>
          </p:cNvSpPr>
          <p:nvPr/>
        </p:nvSpPr>
        <p:spPr bwMode="auto">
          <a:xfrm>
            <a:off x="3093950" y="5944347"/>
            <a:ext cx="1882588" cy="74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17475" indent="-117475" algn="l">
              <a:defRPr sz="2400">
                <a:solidFill>
                  <a:schemeClr val="tx1"/>
                </a:solidFill>
                <a:latin typeface="Times New Roman" panose="02020603050405020304" pitchFamily="18" charset="0"/>
              </a:defRPr>
            </a:lvl1pPr>
            <a:lvl2pPr algn="l">
              <a:defRPr sz="2400">
                <a:solidFill>
                  <a:schemeClr val="tx1"/>
                </a:solidFill>
                <a:latin typeface="Times New Roman" panose="02020603050405020304" pitchFamily="18" charset="0"/>
              </a:defRPr>
            </a:lvl2pPr>
            <a:lvl3pPr algn="l">
              <a:defRPr sz="2400">
                <a:solidFill>
                  <a:schemeClr val="tx1"/>
                </a:solidFill>
                <a:latin typeface="Times New Roman" panose="02020603050405020304" pitchFamily="18" charset="0"/>
              </a:defRPr>
            </a:lvl3pPr>
            <a:lvl4pPr algn="l">
              <a:defRPr sz="2400">
                <a:solidFill>
                  <a:schemeClr val="tx1"/>
                </a:solidFill>
                <a:latin typeface="Times New Roman" panose="02020603050405020304" pitchFamily="18" charset="0"/>
              </a:defRPr>
            </a:lvl4pPr>
            <a:lvl5pPr algn="l">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buFontTx/>
              <a:buChar char="•"/>
            </a:pPr>
            <a:r>
              <a:rPr lang="en-US" altLang="en-US" sz="706" b="1">
                <a:latin typeface="+mn-lt"/>
              </a:rPr>
              <a:t>Project Charter/Multi-Generational Plan</a:t>
            </a:r>
          </a:p>
          <a:p>
            <a:pPr algn="ctr">
              <a:buFontTx/>
              <a:buChar char="•"/>
            </a:pPr>
            <a:r>
              <a:rPr lang="en-US" altLang="en-US" sz="706" b="1">
                <a:latin typeface="+mn-lt"/>
              </a:rPr>
              <a:t>Project Plan</a:t>
            </a:r>
          </a:p>
          <a:p>
            <a:pPr algn="ctr">
              <a:buFontTx/>
              <a:buChar char="•"/>
            </a:pPr>
            <a:r>
              <a:rPr lang="en-US" altLang="en-US" sz="706" b="1">
                <a:latin typeface="+mn-lt"/>
              </a:rPr>
              <a:t>Design Control Processes</a:t>
            </a:r>
          </a:p>
          <a:p>
            <a:pPr algn="ctr">
              <a:buFontTx/>
              <a:buChar char="•"/>
            </a:pPr>
            <a:r>
              <a:rPr lang="en-US" altLang="en-US" sz="706" b="1">
                <a:latin typeface="+mn-lt"/>
              </a:rPr>
              <a:t>Project Team</a:t>
            </a:r>
          </a:p>
          <a:p>
            <a:pPr algn="ctr">
              <a:buFontTx/>
              <a:buChar char="•"/>
            </a:pPr>
            <a:r>
              <a:rPr lang="en-US" altLang="en-US" sz="706" b="1">
                <a:latin typeface="+mn-lt"/>
              </a:rPr>
              <a:t>Market Concept</a:t>
            </a:r>
          </a:p>
        </p:txBody>
      </p:sp>
      <p:sp>
        <p:nvSpPr>
          <p:cNvPr id="103193" name="AutoShape 5913"/>
          <p:cNvSpPr>
            <a:spLocks noChangeArrowheads="1"/>
          </p:cNvSpPr>
          <p:nvPr/>
        </p:nvSpPr>
        <p:spPr bwMode="auto">
          <a:xfrm>
            <a:off x="681556" y="3064648"/>
            <a:ext cx="982382" cy="480919"/>
          </a:xfrm>
          <a:prstGeom prst="diamond">
            <a:avLst/>
          </a:prstGeom>
          <a:solidFill>
            <a:schemeClr val="accent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194" name="Text Box 5914"/>
          <p:cNvSpPr txBox="1">
            <a:spLocks noChangeArrowheads="1"/>
          </p:cNvSpPr>
          <p:nvPr/>
        </p:nvSpPr>
        <p:spPr bwMode="auto">
          <a:xfrm>
            <a:off x="896157" y="3173906"/>
            <a:ext cx="614272" cy="309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r>
              <a:rPr lang="en-US" altLang="en-US" sz="706" b="1" i="1">
                <a:solidFill>
                  <a:schemeClr val="bg1"/>
                </a:solidFill>
                <a:latin typeface="+mn-lt"/>
              </a:rPr>
              <a:t>Product</a:t>
            </a:r>
          </a:p>
          <a:p>
            <a:pPr algn="ctr" eaLnBrk="1" hangingPunct="1"/>
            <a:r>
              <a:rPr lang="en-US" altLang="en-US" sz="706" b="1" i="1">
                <a:solidFill>
                  <a:schemeClr val="bg1"/>
                </a:solidFill>
                <a:latin typeface="+mn-lt"/>
              </a:rPr>
              <a:t> Selection</a:t>
            </a:r>
          </a:p>
        </p:txBody>
      </p:sp>
      <p:sp>
        <p:nvSpPr>
          <p:cNvPr id="103195" name="AutoShape 5915"/>
          <p:cNvSpPr>
            <a:spLocks noChangeArrowheads="1"/>
          </p:cNvSpPr>
          <p:nvPr/>
        </p:nvSpPr>
        <p:spPr bwMode="auto">
          <a:xfrm rot="1538595" flipV="1">
            <a:off x="1295400" y="3585908"/>
            <a:ext cx="134471" cy="268941"/>
          </a:xfrm>
          <a:prstGeom prst="lightningBol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196" name="AutoShape 5916"/>
          <p:cNvSpPr>
            <a:spLocks noChangeArrowheads="1"/>
          </p:cNvSpPr>
          <p:nvPr/>
        </p:nvSpPr>
        <p:spPr bwMode="auto">
          <a:xfrm rot="-545793">
            <a:off x="1250577" y="3989320"/>
            <a:ext cx="134471" cy="268941"/>
          </a:xfrm>
          <a:prstGeom prst="lightningBol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198" name="AutoShape 5918"/>
          <p:cNvSpPr>
            <a:spLocks noChangeArrowheads="1"/>
          </p:cNvSpPr>
          <p:nvPr/>
        </p:nvSpPr>
        <p:spPr bwMode="auto">
          <a:xfrm rot="545793" flipH="1">
            <a:off x="667871" y="3989320"/>
            <a:ext cx="134471" cy="268941"/>
          </a:xfrm>
          <a:prstGeom prst="lightningBol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199" name="AutoShape 5919"/>
          <p:cNvSpPr>
            <a:spLocks noChangeArrowheads="1"/>
          </p:cNvSpPr>
          <p:nvPr/>
        </p:nvSpPr>
        <p:spPr bwMode="auto">
          <a:xfrm>
            <a:off x="533400" y="3720379"/>
            <a:ext cx="1205476" cy="358588"/>
          </a:xfrm>
          <a:prstGeom prst="cloudCallout">
            <a:avLst>
              <a:gd name="adj1" fmla="val 17102"/>
              <a:gd name="adj2" fmla="val 57032"/>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r>
              <a:rPr lang="en-US" altLang="en-US" sz="706" b="1">
                <a:latin typeface="+mn-lt"/>
              </a:rPr>
              <a:t>“Best” Market </a:t>
            </a:r>
          </a:p>
          <a:p>
            <a:pPr algn="ctr" eaLnBrk="1" hangingPunct="1"/>
            <a:r>
              <a:rPr lang="en-US" altLang="en-US" sz="706" b="1">
                <a:latin typeface="+mn-lt"/>
              </a:rPr>
              <a:t>Concept</a:t>
            </a:r>
          </a:p>
        </p:txBody>
      </p:sp>
      <p:sp>
        <p:nvSpPr>
          <p:cNvPr id="103200" name="AutoShape 5920"/>
          <p:cNvSpPr>
            <a:spLocks noChangeArrowheads="1"/>
          </p:cNvSpPr>
          <p:nvPr/>
        </p:nvSpPr>
        <p:spPr bwMode="auto">
          <a:xfrm>
            <a:off x="521872" y="2721935"/>
            <a:ext cx="1329765" cy="313765"/>
          </a:xfrm>
          <a:prstGeom prst="can">
            <a:avLst>
              <a:gd name="adj" fmla="val 25000"/>
            </a:avLst>
          </a:prstGeom>
          <a:solidFill>
            <a:schemeClr val="accent2"/>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1059" b="1">
                <a:solidFill>
                  <a:schemeClr val="bg1"/>
                </a:solidFill>
                <a:latin typeface="+mn-lt"/>
              </a:rPr>
              <a:t>Product Idea “Pool”</a:t>
            </a:r>
          </a:p>
        </p:txBody>
      </p:sp>
      <p:sp>
        <p:nvSpPr>
          <p:cNvPr id="103201" name="Line 5921"/>
          <p:cNvSpPr>
            <a:spLocks noChangeShapeType="1"/>
          </p:cNvSpPr>
          <p:nvPr/>
        </p:nvSpPr>
        <p:spPr bwMode="auto">
          <a:xfrm>
            <a:off x="925284" y="2497817"/>
            <a:ext cx="134471" cy="179294"/>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202" name="AutoShape 5922"/>
          <p:cNvSpPr>
            <a:spLocks noChangeArrowheads="1"/>
          </p:cNvSpPr>
          <p:nvPr/>
        </p:nvSpPr>
        <p:spPr bwMode="auto">
          <a:xfrm>
            <a:off x="1336222" y="2020634"/>
            <a:ext cx="992347" cy="537882"/>
          </a:xfrm>
          <a:prstGeom prst="cloudCallout">
            <a:avLst>
              <a:gd name="adj1" fmla="val -29051"/>
              <a:gd name="adj2" fmla="val 37329"/>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r>
              <a:rPr lang="en-US" altLang="en-US" sz="706" b="1">
                <a:latin typeface="+mn-lt"/>
              </a:rPr>
              <a:t>Business </a:t>
            </a:r>
          </a:p>
          <a:p>
            <a:pPr algn="ctr" eaLnBrk="1" hangingPunct="1"/>
            <a:r>
              <a:rPr lang="en-US" altLang="en-US" sz="706" b="1">
                <a:latin typeface="+mn-lt"/>
              </a:rPr>
              <a:t>Vision/</a:t>
            </a:r>
          </a:p>
          <a:p>
            <a:pPr algn="ctr" eaLnBrk="1" hangingPunct="1"/>
            <a:r>
              <a:rPr lang="en-US" altLang="en-US" sz="706" b="1">
                <a:latin typeface="+mn-lt"/>
              </a:rPr>
              <a:t>Strategy</a:t>
            </a:r>
          </a:p>
        </p:txBody>
      </p:sp>
      <p:sp>
        <p:nvSpPr>
          <p:cNvPr id="103203" name="AutoShape 5923"/>
          <p:cNvSpPr>
            <a:spLocks noChangeArrowheads="1"/>
          </p:cNvSpPr>
          <p:nvPr/>
        </p:nvSpPr>
        <p:spPr bwMode="auto">
          <a:xfrm>
            <a:off x="1239049" y="1500491"/>
            <a:ext cx="1232078" cy="452905"/>
          </a:xfrm>
          <a:prstGeom prst="cloudCallout">
            <a:avLst>
              <a:gd name="adj1" fmla="val 8125"/>
              <a:gd name="adj2" fmla="val 17218"/>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r>
              <a:rPr lang="en-US" altLang="en-US" sz="706" b="1" dirty="0">
                <a:latin typeface="+mn-lt"/>
              </a:rPr>
              <a:t>Technology</a:t>
            </a:r>
          </a:p>
          <a:p>
            <a:pPr algn="ctr" eaLnBrk="1" hangingPunct="1"/>
            <a:r>
              <a:rPr lang="en-US" altLang="en-US" sz="706" b="1" dirty="0">
                <a:latin typeface="+mn-lt"/>
              </a:rPr>
              <a:t>Concepts </a:t>
            </a:r>
          </a:p>
          <a:p>
            <a:pPr algn="ctr" eaLnBrk="1" hangingPunct="1"/>
            <a:endParaRPr lang="en-US" altLang="en-US" sz="706" b="1" dirty="0">
              <a:latin typeface="+mn-lt"/>
            </a:endParaRPr>
          </a:p>
        </p:txBody>
      </p:sp>
      <p:sp>
        <p:nvSpPr>
          <p:cNvPr id="103204" name="AutoShape 5924"/>
          <p:cNvSpPr>
            <a:spLocks noChangeArrowheads="1"/>
          </p:cNvSpPr>
          <p:nvPr/>
        </p:nvSpPr>
        <p:spPr bwMode="auto">
          <a:xfrm>
            <a:off x="334634" y="2153850"/>
            <a:ext cx="992519" cy="313765"/>
          </a:xfrm>
          <a:prstGeom prst="cloudCallout">
            <a:avLst>
              <a:gd name="adj1" fmla="val -30440"/>
              <a:gd name="adj2" fmla="val 42856"/>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lgn="ctr" eaLnBrk="1" hangingPunct="1"/>
            <a:r>
              <a:rPr lang="en-US" altLang="en-US" sz="706" b="1">
                <a:latin typeface="+mn-lt"/>
              </a:rPr>
              <a:t>Market</a:t>
            </a:r>
          </a:p>
          <a:p>
            <a:pPr algn="ctr" eaLnBrk="1" hangingPunct="1"/>
            <a:r>
              <a:rPr lang="en-US" altLang="en-US" sz="706" b="1">
                <a:latin typeface="+mn-lt"/>
              </a:rPr>
              <a:t>Insight</a:t>
            </a:r>
          </a:p>
        </p:txBody>
      </p:sp>
      <p:sp>
        <p:nvSpPr>
          <p:cNvPr id="103205" name="AutoShape 5925"/>
          <p:cNvSpPr>
            <a:spLocks noChangeArrowheads="1"/>
          </p:cNvSpPr>
          <p:nvPr/>
        </p:nvSpPr>
        <p:spPr bwMode="auto">
          <a:xfrm>
            <a:off x="268666" y="1426991"/>
            <a:ext cx="762000" cy="371662"/>
          </a:xfrm>
          <a:prstGeom prst="cloudCallout">
            <a:avLst>
              <a:gd name="adj1" fmla="val 8454"/>
              <a:gd name="adj2" fmla="val 32162"/>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6136" rIns="0" bIns="0"/>
          <a:lstStyle/>
          <a:p>
            <a:pPr algn="ctr" eaLnBrk="1" hangingPunct="1"/>
            <a:r>
              <a:rPr lang="en-US" altLang="en-US" sz="706" b="1">
                <a:latin typeface="+mn-lt"/>
              </a:rPr>
              <a:t>Customer Insight</a:t>
            </a:r>
          </a:p>
        </p:txBody>
      </p:sp>
      <p:sp>
        <p:nvSpPr>
          <p:cNvPr id="103206" name="AutoShape 5926"/>
          <p:cNvSpPr>
            <a:spLocks noChangeArrowheads="1"/>
          </p:cNvSpPr>
          <p:nvPr/>
        </p:nvSpPr>
        <p:spPr bwMode="auto">
          <a:xfrm>
            <a:off x="3045746" y="1734438"/>
            <a:ext cx="806824" cy="627529"/>
          </a:xfrm>
          <a:prstGeom prst="horizontalScroll">
            <a:avLst>
              <a:gd name="adj" fmla="val 12500"/>
            </a:avLst>
          </a:prstGeom>
          <a:solidFill>
            <a:schemeClr val="accent2"/>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1059" b="1">
                <a:solidFill>
                  <a:schemeClr val="bg1"/>
                </a:solidFill>
                <a:latin typeface="+mn-lt"/>
              </a:rPr>
              <a:t>Project</a:t>
            </a:r>
          </a:p>
          <a:p>
            <a:pPr algn="ctr" eaLnBrk="1" hangingPunct="1"/>
            <a:r>
              <a:rPr lang="en-US" altLang="en-US" sz="1059" b="1">
                <a:solidFill>
                  <a:schemeClr val="bg1"/>
                </a:solidFill>
                <a:latin typeface="+mn-lt"/>
              </a:rPr>
              <a:t>Charter</a:t>
            </a:r>
          </a:p>
        </p:txBody>
      </p:sp>
      <p:grpSp>
        <p:nvGrpSpPr>
          <p:cNvPr id="103207" name="Group 5927"/>
          <p:cNvGrpSpPr>
            <a:grpSpLocks/>
          </p:cNvGrpSpPr>
          <p:nvPr/>
        </p:nvGrpSpPr>
        <p:grpSpPr bwMode="auto">
          <a:xfrm>
            <a:off x="3124124" y="2464429"/>
            <a:ext cx="1195061" cy="745191"/>
            <a:chOff x="2828" y="1701"/>
            <a:chExt cx="1126" cy="651"/>
          </a:xfrm>
        </p:grpSpPr>
        <p:sp>
          <p:nvSpPr>
            <p:cNvPr id="103208" name="Rectangle 5928"/>
            <p:cNvSpPr>
              <a:spLocks noChangeArrowheads="1"/>
            </p:cNvSpPr>
            <p:nvPr/>
          </p:nvSpPr>
          <p:spPr bwMode="auto">
            <a:xfrm>
              <a:off x="2928" y="1872"/>
              <a:ext cx="768" cy="48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209" name="Line 5929"/>
            <p:cNvSpPr>
              <a:spLocks noChangeShapeType="1"/>
            </p:cNvSpPr>
            <p:nvPr/>
          </p:nvSpPr>
          <p:spPr bwMode="auto">
            <a:xfrm>
              <a:off x="2928" y="2064"/>
              <a:ext cx="768"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210" name="Line 5930"/>
            <p:cNvSpPr>
              <a:spLocks noChangeShapeType="1"/>
            </p:cNvSpPr>
            <p:nvPr/>
          </p:nvSpPr>
          <p:spPr bwMode="auto">
            <a:xfrm>
              <a:off x="2928" y="2208"/>
              <a:ext cx="768"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211" name="Rectangle 5931"/>
            <p:cNvSpPr>
              <a:spLocks noChangeArrowheads="1"/>
            </p:cNvSpPr>
            <p:nvPr/>
          </p:nvSpPr>
          <p:spPr bwMode="auto">
            <a:xfrm>
              <a:off x="2928" y="1872"/>
              <a:ext cx="768" cy="48"/>
            </a:xfrm>
            <a:prstGeom prst="rect">
              <a:avLst/>
            </a:prstGeom>
            <a:solidFill>
              <a:srgbClr val="B2B2B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212" name="Line 5932"/>
            <p:cNvSpPr>
              <a:spLocks noChangeShapeType="1"/>
            </p:cNvSpPr>
            <p:nvPr/>
          </p:nvSpPr>
          <p:spPr bwMode="auto">
            <a:xfrm>
              <a:off x="3168" y="1872"/>
              <a:ext cx="0" cy="48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213" name="Line 5933"/>
            <p:cNvSpPr>
              <a:spLocks noChangeShapeType="1"/>
            </p:cNvSpPr>
            <p:nvPr/>
          </p:nvSpPr>
          <p:spPr bwMode="auto">
            <a:xfrm>
              <a:off x="3360" y="1872"/>
              <a:ext cx="0" cy="48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214" name="Line 5934"/>
            <p:cNvSpPr>
              <a:spLocks noChangeShapeType="1"/>
            </p:cNvSpPr>
            <p:nvPr/>
          </p:nvSpPr>
          <p:spPr bwMode="auto">
            <a:xfrm>
              <a:off x="3552" y="1872"/>
              <a:ext cx="0" cy="48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215" name="Text Box 5935"/>
            <p:cNvSpPr txBox="1">
              <a:spLocks noChangeArrowheads="1"/>
            </p:cNvSpPr>
            <p:nvPr/>
          </p:nvSpPr>
          <p:spPr bwMode="auto">
            <a:xfrm>
              <a:off x="2900" y="1920"/>
              <a:ext cx="345" cy="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spcAft>
                  <a:spcPct val="90000"/>
                </a:spcAft>
              </a:pPr>
              <a:r>
                <a:rPr lang="en-US" altLang="en-US" sz="529">
                  <a:latin typeface="+mn-lt"/>
                </a:rPr>
                <a:t>Vision</a:t>
              </a:r>
            </a:p>
            <a:p>
              <a:pPr algn="ctr" eaLnBrk="1" hangingPunct="1">
                <a:spcAft>
                  <a:spcPct val="90000"/>
                </a:spcAft>
              </a:pPr>
              <a:r>
                <a:rPr lang="en-US" altLang="en-US" sz="529">
                  <a:latin typeface="+mn-lt"/>
                </a:rPr>
                <a:t>Prod.</a:t>
              </a:r>
            </a:p>
            <a:p>
              <a:pPr algn="ctr" eaLnBrk="1" hangingPunct="1">
                <a:spcAft>
                  <a:spcPct val="90000"/>
                </a:spcAft>
              </a:pPr>
              <a:r>
                <a:rPr lang="en-US" altLang="en-US" sz="529">
                  <a:latin typeface="+mn-lt"/>
                </a:rPr>
                <a:t>Plat.</a:t>
              </a:r>
            </a:p>
          </p:txBody>
        </p:sp>
        <p:sp>
          <p:nvSpPr>
            <p:cNvPr id="103216" name="Freeform 5936"/>
            <p:cNvSpPr>
              <a:spLocks/>
            </p:cNvSpPr>
            <p:nvPr/>
          </p:nvSpPr>
          <p:spPr bwMode="auto">
            <a:xfrm>
              <a:off x="3204" y="1950"/>
              <a:ext cx="108" cy="28"/>
            </a:xfrm>
            <a:custGeom>
              <a:avLst/>
              <a:gdLst>
                <a:gd name="T0" fmla="*/ 0 w 108"/>
                <a:gd name="T1" fmla="*/ 2 h 28"/>
                <a:gd name="T2" fmla="*/ 60 w 108"/>
                <a:gd name="T3" fmla="*/ 2 h 28"/>
                <a:gd name="T4" fmla="*/ 72 w 108"/>
                <a:gd name="T5" fmla="*/ 6 h 28"/>
                <a:gd name="T6" fmla="*/ 88 w 108"/>
                <a:gd name="T7" fmla="*/ 2 h 28"/>
                <a:gd name="T8" fmla="*/ 100 w 108"/>
                <a:gd name="T9" fmla="*/ 14 h 28"/>
                <a:gd name="T10" fmla="*/ 108 w 108"/>
                <a:gd name="T11" fmla="*/ 14 h 28"/>
              </a:gdLst>
              <a:ahLst/>
              <a:cxnLst>
                <a:cxn ang="0">
                  <a:pos x="T0" y="T1"/>
                </a:cxn>
                <a:cxn ang="0">
                  <a:pos x="T2" y="T3"/>
                </a:cxn>
                <a:cxn ang="0">
                  <a:pos x="T4" y="T5"/>
                </a:cxn>
                <a:cxn ang="0">
                  <a:pos x="T6" y="T7"/>
                </a:cxn>
                <a:cxn ang="0">
                  <a:pos x="T8" y="T9"/>
                </a:cxn>
                <a:cxn ang="0">
                  <a:pos x="T10" y="T11"/>
                </a:cxn>
              </a:cxnLst>
              <a:rect l="0" t="0" r="r" b="b"/>
              <a:pathLst>
                <a:path w="108" h="28">
                  <a:moveTo>
                    <a:pt x="0" y="2"/>
                  </a:moveTo>
                  <a:cubicBezTo>
                    <a:pt x="26" y="28"/>
                    <a:pt x="31" y="21"/>
                    <a:pt x="60" y="2"/>
                  </a:cubicBezTo>
                  <a:cubicBezTo>
                    <a:pt x="64" y="3"/>
                    <a:pt x="68" y="6"/>
                    <a:pt x="72" y="6"/>
                  </a:cubicBezTo>
                  <a:cubicBezTo>
                    <a:pt x="77" y="6"/>
                    <a:pt x="83" y="0"/>
                    <a:pt x="88" y="2"/>
                  </a:cubicBezTo>
                  <a:cubicBezTo>
                    <a:pt x="93" y="4"/>
                    <a:pt x="95" y="11"/>
                    <a:pt x="100" y="14"/>
                  </a:cubicBezTo>
                  <a:cubicBezTo>
                    <a:pt x="102" y="15"/>
                    <a:pt x="105" y="14"/>
                    <a:pt x="108" y="14"/>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217" name="Freeform 5937"/>
            <p:cNvSpPr>
              <a:spLocks/>
            </p:cNvSpPr>
            <p:nvPr/>
          </p:nvSpPr>
          <p:spPr bwMode="auto">
            <a:xfrm>
              <a:off x="3216" y="1988"/>
              <a:ext cx="108" cy="28"/>
            </a:xfrm>
            <a:custGeom>
              <a:avLst/>
              <a:gdLst>
                <a:gd name="T0" fmla="*/ 0 w 108"/>
                <a:gd name="T1" fmla="*/ 2 h 28"/>
                <a:gd name="T2" fmla="*/ 60 w 108"/>
                <a:gd name="T3" fmla="*/ 2 h 28"/>
                <a:gd name="T4" fmla="*/ 72 w 108"/>
                <a:gd name="T5" fmla="*/ 6 h 28"/>
                <a:gd name="T6" fmla="*/ 88 w 108"/>
                <a:gd name="T7" fmla="*/ 2 h 28"/>
                <a:gd name="T8" fmla="*/ 100 w 108"/>
                <a:gd name="T9" fmla="*/ 14 h 28"/>
                <a:gd name="T10" fmla="*/ 108 w 108"/>
                <a:gd name="T11" fmla="*/ 14 h 28"/>
              </a:gdLst>
              <a:ahLst/>
              <a:cxnLst>
                <a:cxn ang="0">
                  <a:pos x="T0" y="T1"/>
                </a:cxn>
                <a:cxn ang="0">
                  <a:pos x="T2" y="T3"/>
                </a:cxn>
                <a:cxn ang="0">
                  <a:pos x="T4" y="T5"/>
                </a:cxn>
                <a:cxn ang="0">
                  <a:pos x="T6" y="T7"/>
                </a:cxn>
                <a:cxn ang="0">
                  <a:pos x="T8" y="T9"/>
                </a:cxn>
                <a:cxn ang="0">
                  <a:pos x="T10" y="T11"/>
                </a:cxn>
              </a:cxnLst>
              <a:rect l="0" t="0" r="r" b="b"/>
              <a:pathLst>
                <a:path w="108" h="28">
                  <a:moveTo>
                    <a:pt x="0" y="2"/>
                  </a:moveTo>
                  <a:cubicBezTo>
                    <a:pt x="26" y="28"/>
                    <a:pt x="31" y="21"/>
                    <a:pt x="60" y="2"/>
                  </a:cubicBezTo>
                  <a:cubicBezTo>
                    <a:pt x="64" y="3"/>
                    <a:pt x="68" y="6"/>
                    <a:pt x="72" y="6"/>
                  </a:cubicBezTo>
                  <a:cubicBezTo>
                    <a:pt x="77" y="6"/>
                    <a:pt x="83" y="0"/>
                    <a:pt x="88" y="2"/>
                  </a:cubicBezTo>
                  <a:cubicBezTo>
                    <a:pt x="93" y="4"/>
                    <a:pt x="95" y="11"/>
                    <a:pt x="100" y="14"/>
                  </a:cubicBezTo>
                  <a:cubicBezTo>
                    <a:pt x="102" y="15"/>
                    <a:pt x="105" y="14"/>
                    <a:pt x="108" y="14"/>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218" name="Freeform 5938"/>
            <p:cNvSpPr>
              <a:spLocks/>
            </p:cNvSpPr>
            <p:nvPr/>
          </p:nvSpPr>
          <p:spPr bwMode="auto">
            <a:xfrm>
              <a:off x="3384" y="1950"/>
              <a:ext cx="108" cy="28"/>
            </a:xfrm>
            <a:custGeom>
              <a:avLst/>
              <a:gdLst>
                <a:gd name="T0" fmla="*/ 0 w 108"/>
                <a:gd name="T1" fmla="*/ 2 h 28"/>
                <a:gd name="T2" fmla="*/ 60 w 108"/>
                <a:gd name="T3" fmla="*/ 2 h 28"/>
                <a:gd name="T4" fmla="*/ 72 w 108"/>
                <a:gd name="T5" fmla="*/ 6 h 28"/>
                <a:gd name="T6" fmla="*/ 88 w 108"/>
                <a:gd name="T7" fmla="*/ 2 h 28"/>
                <a:gd name="T8" fmla="*/ 100 w 108"/>
                <a:gd name="T9" fmla="*/ 14 h 28"/>
                <a:gd name="T10" fmla="*/ 108 w 108"/>
                <a:gd name="T11" fmla="*/ 14 h 28"/>
              </a:gdLst>
              <a:ahLst/>
              <a:cxnLst>
                <a:cxn ang="0">
                  <a:pos x="T0" y="T1"/>
                </a:cxn>
                <a:cxn ang="0">
                  <a:pos x="T2" y="T3"/>
                </a:cxn>
                <a:cxn ang="0">
                  <a:pos x="T4" y="T5"/>
                </a:cxn>
                <a:cxn ang="0">
                  <a:pos x="T6" y="T7"/>
                </a:cxn>
                <a:cxn ang="0">
                  <a:pos x="T8" y="T9"/>
                </a:cxn>
                <a:cxn ang="0">
                  <a:pos x="T10" y="T11"/>
                </a:cxn>
              </a:cxnLst>
              <a:rect l="0" t="0" r="r" b="b"/>
              <a:pathLst>
                <a:path w="108" h="28">
                  <a:moveTo>
                    <a:pt x="0" y="2"/>
                  </a:moveTo>
                  <a:cubicBezTo>
                    <a:pt x="26" y="28"/>
                    <a:pt x="31" y="21"/>
                    <a:pt x="60" y="2"/>
                  </a:cubicBezTo>
                  <a:cubicBezTo>
                    <a:pt x="64" y="3"/>
                    <a:pt x="68" y="6"/>
                    <a:pt x="72" y="6"/>
                  </a:cubicBezTo>
                  <a:cubicBezTo>
                    <a:pt x="77" y="6"/>
                    <a:pt x="83" y="0"/>
                    <a:pt x="88" y="2"/>
                  </a:cubicBezTo>
                  <a:cubicBezTo>
                    <a:pt x="93" y="4"/>
                    <a:pt x="95" y="11"/>
                    <a:pt x="100" y="14"/>
                  </a:cubicBezTo>
                  <a:cubicBezTo>
                    <a:pt x="102" y="15"/>
                    <a:pt x="105" y="14"/>
                    <a:pt x="108" y="14"/>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219" name="Freeform 5939"/>
            <p:cNvSpPr>
              <a:spLocks/>
            </p:cNvSpPr>
            <p:nvPr/>
          </p:nvSpPr>
          <p:spPr bwMode="auto">
            <a:xfrm>
              <a:off x="3396" y="1988"/>
              <a:ext cx="108" cy="28"/>
            </a:xfrm>
            <a:custGeom>
              <a:avLst/>
              <a:gdLst>
                <a:gd name="T0" fmla="*/ 0 w 108"/>
                <a:gd name="T1" fmla="*/ 2 h 28"/>
                <a:gd name="T2" fmla="*/ 60 w 108"/>
                <a:gd name="T3" fmla="*/ 2 h 28"/>
                <a:gd name="T4" fmla="*/ 72 w 108"/>
                <a:gd name="T5" fmla="*/ 6 h 28"/>
                <a:gd name="T6" fmla="*/ 88 w 108"/>
                <a:gd name="T7" fmla="*/ 2 h 28"/>
                <a:gd name="T8" fmla="*/ 100 w 108"/>
                <a:gd name="T9" fmla="*/ 14 h 28"/>
                <a:gd name="T10" fmla="*/ 108 w 108"/>
                <a:gd name="T11" fmla="*/ 14 h 28"/>
              </a:gdLst>
              <a:ahLst/>
              <a:cxnLst>
                <a:cxn ang="0">
                  <a:pos x="T0" y="T1"/>
                </a:cxn>
                <a:cxn ang="0">
                  <a:pos x="T2" y="T3"/>
                </a:cxn>
                <a:cxn ang="0">
                  <a:pos x="T4" y="T5"/>
                </a:cxn>
                <a:cxn ang="0">
                  <a:pos x="T6" y="T7"/>
                </a:cxn>
                <a:cxn ang="0">
                  <a:pos x="T8" y="T9"/>
                </a:cxn>
                <a:cxn ang="0">
                  <a:pos x="T10" y="T11"/>
                </a:cxn>
              </a:cxnLst>
              <a:rect l="0" t="0" r="r" b="b"/>
              <a:pathLst>
                <a:path w="108" h="28">
                  <a:moveTo>
                    <a:pt x="0" y="2"/>
                  </a:moveTo>
                  <a:cubicBezTo>
                    <a:pt x="26" y="28"/>
                    <a:pt x="31" y="21"/>
                    <a:pt x="60" y="2"/>
                  </a:cubicBezTo>
                  <a:cubicBezTo>
                    <a:pt x="64" y="3"/>
                    <a:pt x="68" y="6"/>
                    <a:pt x="72" y="6"/>
                  </a:cubicBezTo>
                  <a:cubicBezTo>
                    <a:pt x="77" y="6"/>
                    <a:pt x="83" y="0"/>
                    <a:pt x="88" y="2"/>
                  </a:cubicBezTo>
                  <a:cubicBezTo>
                    <a:pt x="93" y="4"/>
                    <a:pt x="95" y="11"/>
                    <a:pt x="100" y="14"/>
                  </a:cubicBezTo>
                  <a:cubicBezTo>
                    <a:pt x="102" y="15"/>
                    <a:pt x="105" y="14"/>
                    <a:pt x="108" y="14"/>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220" name="Freeform 5940"/>
            <p:cNvSpPr>
              <a:spLocks/>
            </p:cNvSpPr>
            <p:nvPr/>
          </p:nvSpPr>
          <p:spPr bwMode="auto">
            <a:xfrm>
              <a:off x="3576" y="1950"/>
              <a:ext cx="108" cy="28"/>
            </a:xfrm>
            <a:custGeom>
              <a:avLst/>
              <a:gdLst>
                <a:gd name="T0" fmla="*/ 0 w 108"/>
                <a:gd name="T1" fmla="*/ 2 h 28"/>
                <a:gd name="T2" fmla="*/ 60 w 108"/>
                <a:gd name="T3" fmla="*/ 2 h 28"/>
                <a:gd name="T4" fmla="*/ 72 w 108"/>
                <a:gd name="T5" fmla="*/ 6 h 28"/>
                <a:gd name="T6" fmla="*/ 88 w 108"/>
                <a:gd name="T7" fmla="*/ 2 h 28"/>
                <a:gd name="T8" fmla="*/ 100 w 108"/>
                <a:gd name="T9" fmla="*/ 14 h 28"/>
                <a:gd name="T10" fmla="*/ 108 w 108"/>
                <a:gd name="T11" fmla="*/ 14 h 28"/>
              </a:gdLst>
              <a:ahLst/>
              <a:cxnLst>
                <a:cxn ang="0">
                  <a:pos x="T0" y="T1"/>
                </a:cxn>
                <a:cxn ang="0">
                  <a:pos x="T2" y="T3"/>
                </a:cxn>
                <a:cxn ang="0">
                  <a:pos x="T4" y="T5"/>
                </a:cxn>
                <a:cxn ang="0">
                  <a:pos x="T6" y="T7"/>
                </a:cxn>
                <a:cxn ang="0">
                  <a:pos x="T8" y="T9"/>
                </a:cxn>
                <a:cxn ang="0">
                  <a:pos x="T10" y="T11"/>
                </a:cxn>
              </a:cxnLst>
              <a:rect l="0" t="0" r="r" b="b"/>
              <a:pathLst>
                <a:path w="108" h="28">
                  <a:moveTo>
                    <a:pt x="0" y="2"/>
                  </a:moveTo>
                  <a:cubicBezTo>
                    <a:pt x="26" y="28"/>
                    <a:pt x="31" y="21"/>
                    <a:pt x="60" y="2"/>
                  </a:cubicBezTo>
                  <a:cubicBezTo>
                    <a:pt x="64" y="3"/>
                    <a:pt x="68" y="6"/>
                    <a:pt x="72" y="6"/>
                  </a:cubicBezTo>
                  <a:cubicBezTo>
                    <a:pt x="77" y="6"/>
                    <a:pt x="83" y="0"/>
                    <a:pt x="88" y="2"/>
                  </a:cubicBezTo>
                  <a:cubicBezTo>
                    <a:pt x="93" y="4"/>
                    <a:pt x="95" y="11"/>
                    <a:pt x="100" y="14"/>
                  </a:cubicBezTo>
                  <a:cubicBezTo>
                    <a:pt x="102" y="15"/>
                    <a:pt x="105" y="14"/>
                    <a:pt x="108" y="14"/>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221" name="Freeform 5941"/>
            <p:cNvSpPr>
              <a:spLocks/>
            </p:cNvSpPr>
            <p:nvPr/>
          </p:nvSpPr>
          <p:spPr bwMode="auto">
            <a:xfrm>
              <a:off x="3588" y="1988"/>
              <a:ext cx="108" cy="28"/>
            </a:xfrm>
            <a:custGeom>
              <a:avLst/>
              <a:gdLst>
                <a:gd name="T0" fmla="*/ 0 w 108"/>
                <a:gd name="T1" fmla="*/ 2 h 28"/>
                <a:gd name="T2" fmla="*/ 60 w 108"/>
                <a:gd name="T3" fmla="*/ 2 h 28"/>
                <a:gd name="T4" fmla="*/ 72 w 108"/>
                <a:gd name="T5" fmla="*/ 6 h 28"/>
                <a:gd name="T6" fmla="*/ 88 w 108"/>
                <a:gd name="T7" fmla="*/ 2 h 28"/>
                <a:gd name="T8" fmla="*/ 100 w 108"/>
                <a:gd name="T9" fmla="*/ 14 h 28"/>
                <a:gd name="T10" fmla="*/ 108 w 108"/>
                <a:gd name="T11" fmla="*/ 14 h 28"/>
              </a:gdLst>
              <a:ahLst/>
              <a:cxnLst>
                <a:cxn ang="0">
                  <a:pos x="T0" y="T1"/>
                </a:cxn>
                <a:cxn ang="0">
                  <a:pos x="T2" y="T3"/>
                </a:cxn>
                <a:cxn ang="0">
                  <a:pos x="T4" y="T5"/>
                </a:cxn>
                <a:cxn ang="0">
                  <a:pos x="T6" y="T7"/>
                </a:cxn>
                <a:cxn ang="0">
                  <a:pos x="T8" y="T9"/>
                </a:cxn>
                <a:cxn ang="0">
                  <a:pos x="T10" y="T11"/>
                </a:cxn>
              </a:cxnLst>
              <a:rect l="0" t="0" r="r" b="b"/>
              <a:pathLst>
                <a:path w="108" h="28">
                  <a:moveTo>
                    <a:pt x="0" y="2"/>
                  </a:moveTo>
                  <a:cubicBezTo>
                    <a:pt x="26" y="28"/>
                    <a:pt x="31" y="21"/>
                    <a:pt x="60" y="2"/>
                  </a:cubicBezTo>
                  <a:cubicBezTo>
                    <a:pt x="64" y="3"/>
                    <a:pt x="68" y="6"/>
                    <a:pt x="72" y="6"/>
                  </a:cubicBezTo>
                  <a:cubicBezTo>
                    <a:pt x="77" y="6"/>
                    <a:pt x="83" y="0"/>
                    <a:pt x="88" y="2"/>
                  </a:cubicBezTo>
                  <a:cubicBezTo>
                    <a:pt x="93" y="4"/>
                    <a:pt x="95" y="11"/>
                    <a:pt x="100" y="14"/>
                  </a:cubicBezTo>
                  <a:cubicBezTo>
                    <a:pt x="102" y="15"/>
                    <a:pt x="105" y="14"/>
                    <a:pt x="108" y="14"/>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222" name="Freeform 5942"/>
            <p:cNvSpPr>
              <a:spLocks/>
            </p:cNvSpPr>
            <p:nvPr/>
          </p:nvSpPr>
          <p:spPr bwMode="auto">
            <a:xfrm>
              <a:off x="3216" y="2094"/>
              <a:ext cx="108" cy="28"/>
            </a:xfrm>
            <a:custGeom>
              <a:avLst/>
              <a:gdLst>
                <a:gd name="T0" fmla="*/ 0 w 108"/>
                <a:gd name="T1" fmla="*/ 2 h 28"/>
                <a:gd name="T2" fmla="*/ 60 w 108"/>
                <a:gd name="T3" fmla="*/ 2 h 28"/>
                <a:gd name="T4" fmla="*/ 72 w 108"/>
                <a:gd name="T5" fmla="*/ 6 h 28"/>
                <a:gd name="T6" fmla="*/ 88 w 108"/>
                <a:gd name="T7" fmla="*/ 2 h 28"/>
                <a:gd name="T8" fmla="*/ 100 w 108"/>
                <a:gd name="T9" fmla="*/ 14 h 28"/>
                <a:gd name="T10" fmla="*/ 108 w 108"/>
                <a:gd name="T11" fmla="*/ 14 h 28"/>
              </a:gdLst>
              <a:ahLst/>
              <a:cxnLst>
                <a:cxn ang="0">
                  <a:pos x="T0" y="T1"/>
                </a:cxn>
                <a:cxn ang="0">
                  <a:pos x="T2" y="T3"/>
                </a:cxn>
                <a:cxn ang="0">
                  <a:pos x="T4" y="T5"/>
                </a:cxn>
                <a:cxn ang="0">
                  <a:pos x="T6" y="T7"/>
                </a:cxn>
                <a:cxn ang="0">
                  <a:pos x="T8" y="T9"/>
                </a:cxn>
                <a:cxn ang="0">
                  <a:pos x="T10" y="T11"/>
                </a:cxn>
              </a:cxnLst>
              <a:rect l="0" t="0" r="r" b="b"/>
              <a:pathLst>
                <a:path w="108" h="28">
                  <a:moveTo>
                    <a:pt x="0" y="2"/>
                  </a:moveTo>
                  <a:cubicBezTo>
                    <a:pt x="26" y="28"/>
                    <a:pt x="31" y="21"/>
                    <a:pt x="60" y="2"/>
                  </a:cubicBezTo>
                  <a:cubicBezTo>
                    <a:pt x="64" y="3"/>
                    <a:pt x="68" y="6"/>
                    <a:pt x="72" y="6"/>
                  </a:cubicBezTo>
                  <a:cubicBezTo>
                    <a:pt x="77" y="6"/>
                    <a:pt x="83" y="0"/>
                    <a:pt x="88" y="2"/>
                  </a:cubicBezTo>
                  <a:cubicBezTo>
                    <a:pt x="93" y="4"/>
                    <a:pt x="95" y="11"/>
                    <a:pt x="100" y="14"/>
                  </a:cubicBezTo>
                  <a:cubicBezTo>
                    <a:pt x="102" y="15"/>
                    <a:pt x="105" y="14"/>
                    <a:pt x="108" y="14"/>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223" name="Freeform 5943"/>
            <p:cNvSpPr>
              <a:spLocks/>
            </p:cNvSpPr>
            <p:nvPr/>
          </p:nvSpPr>
          <p:spPr bwMode="auto">
            <a:xfrm>
              <a:off x="3228" y="2132"/>
              <a:ext cx="108" cy="28"/>
            </a:xfrm>
            <a:custGeom>
              <a:avLst/>
              <a:gdLst>
                <a:gd name="T0" fmla="*/ 0 w 108"/>
                <a:gd name="T1" fmla="*/ 2 h 28"/>
                <a:gd name="T2" fmla="*/ 60 w 108"/>
                <a:gd name="T3" fmla="*/ 2 h 28"/>
                <a:gd name="T4" fmla="*/ 72 w 108"/>
                <a:gd name="T5" fmla="*/ 6 h 28"/>
                <a:gd name="T6" fmla="*/ 88 w 108"/>
                <a:gd name="T7" fmla="*/ 2 h 28"/>
                <a:gd name="T8" fmla="*/ 100 w 108"/>
                <a:gd name="T9" fmla="*/ 14 h 28"/>
                <a:gd name="T10" fmla="*/ 108 w 108"/>
                <a:gd name="T11" fmla="*/ 14 h 28"/>
              </a:gdLst>
              <a:ahLst/>
              <a:cxnLst>
                <a:cxn ang="0">
                  <a:pos x="T0" y="T1"/>
                </a:cxn>
                <a:cxn ang="0">
                  <a:pos x="T2" y="T3"/>
                </a:cxn>
                <a:cxn ang="0">
                  <a:pos x="T4" y="T5"/>
                </a:cxn>
                <a:cxn ang="0">
                  <a:pos x="T6" y="T7"/>
                </a:cxn>
                <a:cxn ang="0">
                  <a:pos x="T8" y="T9"/>
                </a:cxn>
                <a:cxn ang="0">
                  <a:pos x="T10" y="T11"/>
                </a:cxn>
              </a:cxnLst>
              <a:rect l="0" t="0" r="r" b="b"/>
              <a:pathLst>
                <a:path w="108" h="28">
                  <a:moveTo>
                    <a:pt x="0" y="2"/>
                  </a:moveTo>
                  <a:cubicBezTo>
                    <a:pt x="26" y="28"/>
                    <a:pt x="31" y="21"/>
                    <a:pt x="60" y="2"/>
                  </a:cubicBezTo>
                  <a:cubicBezTo>
                    <a:pt x="64" y="3"/>
                    <a:pt x="68" y="6"/>
                    <a:pt x="72" y="6"/>
                  </a:cubicBezTo>
                  <a:cubicBezTo>
                    <a:pt x="77" y="6"/>
                    <a:pt x="83" y="0"/>
                    <a:pt x="88" y="2"/>
                  </a:cubicBezTo>
                  <a:cubicBezTo>
                    <a:pt x="93" y="4"/>
                    <a:pt x="95" y="11"/>
                    <a:pt x="100" y="14"/>
                  </a:cubicBezTo>
                  <a:cubicBezTo>
                    <a:pt x="102" y="15"/>
                    <a:pt x="105" y="14"/>
                    <a:pt x="108" y="14"/>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224" name="Freeform 5944"/>
            <p:cNvSpPr>
              <a:spLocks/>
            </p:cNvSpPr>
            <p:nvPr/>
          </p:nvSpPr>
          <p:spPr bwMode="auto">
            <a:xfrm>
              <a:off x="3216" y="2238"/>
              <a:ext cx="108" cy="28"/>
            </a:xfrm>
            <a:custGeom>
              <a:avLst/>
              <a:gdLst>
                <a:gd name="T0" fmla="*/ 0 w 108"/>
                <a:gd name="T1" fmla="*/ 2 h 28"/>
                <a:gd name="T2" fmla="*/ 60 w 108"/>
                <a:gd name="T3" fmla="*/ 2 h 28"/>
                <a:gd name="T4" fmla="*/ 72 w 108"/>
                <a:gd name="T5" fmla="*/ 6 h 28"/>
                <a:gd name="T6" fmla="*/ 88 w 108"/>
                <a:gd name="T7" fmla="*/ 2 h 28"/>
                <a:gd name="T8" fmla="*/ 100 w 108"/>
                <a:gd name="T9" fmla="*/ 14 h 28"/>
                <a:gd name="T10" fmla="*/ 108 w 108"/>
                <a:gd name="T11" fmla="*/ 14 h 28"/>
              </a:gdLst>
              <a:ahLst/>
              <a:cxnLst>
                <a:cxn ang="0">
                  <a:pos x="T0" y="T1"/>
                </a:cxn>
                <a:cxn ang="0">
                  <a:pos x="T2" y="T3"/>
                </a:cxn>
                <a:cxn ang="0">
                  <a:pos x="T4" y="T5"/>
                </a:cxn>
                <a:cxn ang="0">
                  <a:pos x="T6" y="T7"/>
                </a:cxn>
                <a:cxn ang="0">
                  <a:pos x="T8" y="T9"/>
                </a:cxn>
                <a:cxn ang="0">
                  <a:pos x="T10" y="T11"/>
                </a:cxn>
              </a:cxnLst>
              <a:rect l="0" t="0" r="r" b="b"/>
              <a:pathLst>
                <a:path w="108" h="28">
                  <a:moveTo>
                    <a:pt x="0" y="2"/>
                  </a:moveTo>
                  <a:cubicBezTo>
                    <a:pt x="26" y="28"/>
                    <a:pt x="31" y="21"/>
                    <a:pt x="60" y="2"/>
                  </a:cubicBezTo>
                  <a:cubicBezTo>
                    <a:pt x="64" y="3"/>
                    <a:pt x="68" y="6"/>
                    <a:pt x="72" y="6"/>
                  </a:cubicBezTo>
                  <a:cubicBezTo>
                    <a:pt x="77" y="6"/>
                    <a:pt x="83" y="0"/>
                    <a:pt x="88" y="2"/>
                  </a:cubicBezTo>
                  <a:cubicBezTo>
                    <a:pt x="93" y="4"/>
                    <a:pt x="95" y="11"/>
                    <a:pt x="100" y="14"/>
                  </a:cubicBezTo>
                  <a:cubicBezTo>
                    <a:pt x="102" y="15"/>
                    <a:pt x="105" y="14"/>
                    <a:pt x="108" y="14"/>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225" name="Freeform 5945"/>
            <p:cNvSpPr>
              <a:spLocks/>
            </p:cNvSpPr>
            <p:nvPr/>
          </p:nvSpPr>
          <p:spPr bwMode="auto">
            <a:xfrm>
              <a:off x="3228" y="2276"/>
              <a:ext cx="108" cy="28"/>
            </a:xfrm>
            <a:custGeom>
              <a:avLst/>
              <a:gdLst>
                <a:gd name="T0" fmla="*/ 0 w 108"/>
                <a:gd name="T1" fmla="*/ 2 h 28"/>
                <a:gd name="T2" fmla="*/ 60 w 108"/>
                <a:gd name="T3" fmla="*/ 2 h 28"/>
                <a:gd name="T4" fmla="*/ 72 w 108"/>
                <a:gd name="T5" fmla="*/ 6 h 28"/>
                <a:gd name="T6" fmla="*/ 88 w 108"/>
                <a:gd name="T7" fmla="*/ 2 h 28"/>
                <a:gd name="T8" fmla="*/ 100 w 108"/>
                <a:gd name="T9" fmla="*/ 14 h 28"/>
                <a:gd name="T10" fmla="*/ 108 w 108"/>
                <a:gd name="T11" fmla="*/ 14 h 28"/>
              </a:gdLst>
              <a:ahLst/>
              <a:cxnLst>
                <a:cxn ang="0">
                  <a:pos x="T0" y="T1"/>
                </a:cxn>
                <a:cxn ang="0">
                  <a:pos x="T2" y="T3"/>
                </a:cxn>
                <a:cxn ang="0">
                  <a:pos x="T4" y="T5"/>
                </a:cxn>
                <a:cxn ang="0">
                  <a:pos x="T6" y="T7"/>
                </a:cxn>
                <a:cxn ang="0">
                  <a:pos x="T8" y="T9"/>
                </a:cxn>
                <a:cxn ang="0">
                  <a:pos x="T10" y="T11"/>
                </a:cxn>
              </a:cxnLst>
              <a:rect l="0" t="0" r="r" b="b"/>
              <a:pathLst>
                <a:path w="108" h="28">
                  <a:moveTo>
                    <a:pt x="0" y="2"/>
                  </a:moveTo>
                  <a:cubicBezTo>
                    <a:pt x="26" y="28"/>
                    <a:pt x="31" y="21"/>
                    <a:pt x="60" y="2"/>
                  </a:cubicBezTo>
                  <a:cubicBezTo>
                    <a:pt x="64" y="3"/>
                    <a:pt x="68" y="6"/>
                    <a:pt x="72" y="6"/>
                  </a:cubicBezTo>
                  <a:cubicBezTo>
                    <a:pt x="77" y="6"/>
                    <a:pt x="83" y="0"/>
                    <a:pt x="88" y="2"/>
                  </a:cubicBezTo>
                  <a:cubicBezTo>
                    <a:pt x="93" y="4"/>
                    <a:pt x="95" y="11"/>
                    <a:pt x="100" y="14"/>
                  </a:cubicBezTo>
                  <a:cubicBezTo>
                    <a:pt x="102" y="15"/>
                    <a:pt x="105" y="14"/>
                    <a:pt x="108" y="14"/>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226" name="Text Box 5946"/>
            <p:cNvSpPr txBox="1">
              <a:spLocks noChangeArrowheads="1"/>
            </p:cNvSpPr>
            <p:nvPr/>
          </p:nvSpPr>
          <p:spPr bwMode="auto">
            <a:xfrm>
              <a:off x="2828" y="1701"/>
              <a:ext cx="1126" cy="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r>
                <a:rPr lang="en-US" altLang="en-US" sz="765" b="1">
                  <a:latin typeface="+mn-lt"/>
                </a:rPr>
                <a:t>Multi-Generation Plan</a:t>
              </a:r>
            </a:p>
          </p:txBody>
        </p:sp>
      </p:grpSp>
      <p:grpSp>
        <p:nvGrpSpPr>
          <p:cNvPr id="103227" name="Group 5947"/>
          <p:cNvGrpSpPr>
            <a:grpSpLocks/>
          </p:cNvGrpSpPr>
          <p:nvPr/>
        </p:nvGrpSpPr>
        <p:grpSpPr bwMode="auto">
          <a:xfrm>
            <a:off x="4305556" y="2481259"/>
            <a:ext cx="1006661" cy="878728"/>
            <a:chOff x="2313" y="3223"/>
            <a:chExt cx="1078" cy="941"/>
          </a:xfrm>
        </p:grpSpPr>
        <p:sp>
          <p:nvSpPr>
            <p:cNvPr id="103228" name="Rectangle 5948"/>
            <p:cNvSpPr>
              <a:spLocks noChangeArrowheads="1"/>
            </p:cNvSpPr>
            <p:nvPr/>
          </p:nvSpPr>
          <p:spPr bwMode="auto">
            <a:xfrm>
              <a:off x="2313" y="3381"/>
              <a:ext cx="1035" cy="744"/>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229" name="Text Box 5949"/>
            <p:cNvSpPr txBox="1">
              <a:spLocks noChangeArrowheads="1"/>
            </p:cNvSpPr>
            <p:nvPr/>
          </p:nvSpPr>
          <p:spPr bwMode="auto">
            <a:xfrm>
              <a:off x="2321" y="3386"/>
              <a:ext cx="411" cy="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spcAft>
                  <a:spcPct val="55000"/>
                </a:spcAft>
              </a:pPr>
              <a:r>
                <a:rPr lang="en-US" altLang="en-US" sz="471">
                  <a:latin typeface="+mn-lt"/>
                </a:rPr>
                <a:t>Idea</a:t>
              </a:r>
            </a:p>
            <a:p>
              <a:pPr algn="ctr" eaLnBrk="1" hangingPunct="1">
                <a:spcAft>
                  <a:spcPct val="55000"/>
                </a:spcAft>
              </a:pPr>
              <a:r>
                <a:rPr lang="en-US" altLang="en-US" sz="471">
                  <a:latin typeface="+mn-lt"/>
                </a:rPr>
                <a:t>Feas.</a:t>
              </a:r>
            </a:p>
            <a:p>
              <a:pPr algn="ctr" eaLnBrk="1" hangingPunct="1">
                <a:spcAft>
                  <a:spcPct val="55000"/>
                </a:spcAft>
              </a:pPr>
              <a:r>
                <a:rPr lang="en-US" altLang="en-US" sz="471">
                  <a:latin typeface="+mn-lt"/>
                </a:rPr>
                <a:t>Devel.</a:t>
              </a:r>
            </a:p>
            <a:p>
              <a:pPr algn="ctr" eaLnBrk="1" hangingPunct="1">
                <a:spcAft>
                  <a:spcPct val="55000"/>
                </a:spcAft>
              </a:pPr>
              <a:r>
                <a:rPr lang="en-US" altLang="en-US" sz="471">
                  <a:latin typeface="+mn-lt"/>
                </a:rPr>
                <a:t>Comm.</a:t>
              </a:r>
            </a:p>
            <a:p>
              <a:pPr algn="ctr" eaLnBrk="1" hangingPunct="1">
                <a:spcAft>
                  <a:spcPct val="55000"/>
                </a:spcAft>
              </a:pPr>
              <a:r>
                <a:rPr lang="en-US" altLang="en-US" sz="471">
                  <a:latin typeface="+mn-lt"/>
                </a:rPr>
                <a:t>Launch</a:t>
              </a:r>
            </a:p>
            <a:p>
              <a:pPr algn="ctr" eaLnBrk="1" hangingPunct="1">
                <a:spcAft>
                  <a:spcPct val="55000"/>
                </a:spcAft>
              </a:pPr>
              <a:r>
                <a:rPr lang="en-US" altLang="en-US" sz="471">
                  <a:latin typeface="+mn-lt"/>
                </a:rPr>
                <a:t>Review</a:t>
              </a:r>
            </a:p>
          </p:txBody>
        </p:sp>
        <p:sp>
          <p:nvSpPr>
            <p:cNvPr id="103230" name="Text Box 5950"/>
            <p:cNvSpPr txBox="1">
              <a:spLocks noChangeArrowheads="1"/>
            </p:cNvSpPr>
            <p:nvPr/>
          </p:nvSpPr>
          <p:spPr bwMode="auto">
            <a:xfrm>
              <a:off x="2335" y="3223"/>
              <a:ext cx="1056" cy="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r>
                <a:rPr lang="en-US" altLang="en-US" sz="706" b="1">
                  <a:latin typeface="+mn-lt"/>
                </a:rPr>
                <a:t>Project Milestones</a:t>
              </a:r>
            </a:p>
          </p:txBody>
        </p:sp>
        <p:sp>
          <p:nvSpPr>
            <p:cNvPr id="103231" name="AutoShape 5951"/>
            <p:cNvSpPr>
              <a:spLocks noChangeArrowheads="1"/>
            </p:cNvSpPr>
            <p:nvPr/>
          </p:nvSpPr>
          <p:spPr bwMode="auto">
            <a:xfrm>
              <a:off x="2592" y="3426"/>
              <a:ext cx="72" cy="66"/>
            </a:xfrm>
            <a:prstGeom prst="triangle">
              <a:avLst>
                <a:gd name="adj" fmla="val 50000"/>
              </a:avLst>
            </a:prstGeom>
            <a:solidFill>
              <a:schemeClr val="accent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232" name="AutoShape 5952"/>
            <p:cNvSpPr>
              <a:spLocks noChangeArrowheads="1"/>
            </p:cNvSpPr>
            <p:nvPr/>
          </p:nvSpPr>
          <p:spPr bwMode="auto">
            <a:xfrm>
              <a:off x="2664" y="3543"/>
              <a:ext cx="72" cy="66"/>
            </a:xfrm>
            <a:prstGeom prst="triangle">
              <a:avLst>
                <a:gd name="adj" fmla="val 50000"/>
              </a:avLst>
            </a:prstGeom>
            <a:solidFill>
              <a:schemeClr val="accent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233" name="AutoShape 5953"/>
            <p:cNvSpPr>
              <a:spLocks noChangeArrowheads="1"/>
            </p:cNvSpPr>
            <p:nvPr/>
          </p:nvSpPr>
          <p:spPr bwMode="auto">
            <a:xfrm>
              <a:off x="2796" y="3660"/>
              <a:ext cx="72" cy="66"/>
            </a:xfrm>
            <a:prstGeom prst="triangle">
              <a:avLst>
                <a:gd name="adj" fmla="val 50000"/>
              </a:avLst>
            </a:prstGeom>
            <a:solidFill>
              <a:schemeClr val="accent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234" name="AutoShape 5954"/>
            <p:cNvSpPr>
              <a:spLocks noChangeArrowheads="1"/>
            </p:cNvSpPr>
            <p:nvPr/>
          </p:nvSpPr>
          <p:spPr bwMode="auto">
            <a:xfrm>
              <a:off x="2961" y="3777"/>
              <a:ext cx="72" cy="66"/>
            </a:xfrm>
            <a:prstGeom prst="triangle">
              <a:avLst>
                <a:gd name="adj" fmla="val 50000"/>
              </a:avLst>
            </a:prstGeom>
            <a:solidFill>
              <a:schemeClr val="accent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235" name="AutoShape 5955"/>
            <p:cNvSpPr>
              <a:spLocks noChangeArrowheads="1"/>
            </p:cNvSpPr>
            <p:nvPr/>
          </p:nvSpPr>
          <p:spPr bwMode="auto">
            <a:xfrm>
              <a:off x="3057" y="3888"/>
              <a:ext cx="72" cy="66"/>
            </a:xfrm>
            <a:prstGeom prst="triangle">
              <a:avLst>
                <a:gd name="adj" fmla="val 50000"/>
              </a:avLst>
            </a:prstGeom>
            <a:solidFill>
              <a:schemeClr val="accent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236" name="AutoShape 5956"/>
            <p:cNvSpPr>
              <a:spLocks noChangeArrowheads="1"/>
            </p:cNvSpPr>
            <p:nvPr/>
          </p:nvSpPr>
          <p:spPr bwMode="auto">
            <a:xfrm>
              <a:off x="3219" y="4011"/>
              <a:ext cx="72" cy="66"/>
            </a:xfrm>
            <a:prstGeom prst="triangle">
              <a:avLst>
                <a:gd name="adj" fmla="val 50000"/>
              </a:avLst>
            </a:prstGeom>
            <a:solidFill>
              <a:schemeClr val="accent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grpSp>
      <p:sp>
        <p:nvSpPr>
          <p:cNvPr id="103237" name="Rectangle 5957"/>
          <p:cNvSpPr>
            <a:spLocks noChangeArrowheads="1"/>
          </p:cNvSpPr>
          <p:nvPr/>
        </p:nvSpPr>
        <p:spPr bwMode="auto">
          <a:xfrm>
            <a:off x="6097127" y="2519082"/>
            <a:ext cx="861268" cy="448235"/>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706" b="1" i="1" dirty="0">
                <a:latin typeface="+mn-lt"/>
              </a:rPr>
              <a:t>Detailed Customer </a:t>
            </a:r>
          </a:p>
          <a:p>
            <a:pPr algn="ctr" eaLnBrk="1" hangingPunct="1"/>
            <a:r>
              <a:rPr lang="en-US" altLang="en-US" sz="706" b="1" i="1" dirty="0">
                <a:latin typeface="+mn-lt"/>
              </a:rPr>
              <a:t>Input Collection</a:t>
            </a:r>
          </a:p>
          <a:p>
            <a:pPr algn="ctr" eaLnBrk="1" hangingPunct="1">
              <a:buFontTx/>
              <a:buChar char="•"/>
            </a:pPr>
            <a:r>
              <a:rPr lang="en-US" altLang="en-US" sz="706" b="1" i="1" dirty="0">
                <a:latin typeface="+mn-lt"/>
              </a:rPr>
              <a:t>Observations</a:t>
            </a:r>
          </a:p>
          <a:p>
            <a:pPr algn="ctr" eaLnBrk="1" hangingPunct="1">
              <a:buFontTx/>
              <a:buChar char="•"/>
            </a:pPr>
            <a:r>
              <a:rPr lang="en-US" altLang="en-US" sz="706" b="1" i="1" dirty="0">
                <a:latin typeface="+mn-lt"/>
              </a:rPr>
              <a:t>Interviews</a:t>
            </a:r>
          </a:p>
        </p:txBody>
      </p:sp>
      <p:sp>
        <p:nvSpPr>
          <p:cNvPr id="103239" name="Rectangle 5959"/>
          <p:cNvSpPr>
            <a:spLocks noChangeArrowheads="1"/>
          </p:cNvSpPr>
          <p:nvPr/>
        </p:nvSpPr>
        <p:spPr bwMode="auto">
          <a:xfrm>
            <a:off x="6007480" y="5342965"/>
            <a:ext cx="941294" cy="352985"/>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706" b="1" i="1">
                <a:latin typeface="+mn-lt"/>
              </a:rPr>
              <a:t>Business, Regulatory</a:t>
            </a:r>
          </a:p>
          <a:p>
            <a:pPr algn="ctr" eaLnBrk="1" hangingPunct="1"/>
            <a:r>
              <a:rPr lang="en-US" altLang="en-US" sz="706" b="1" i="1">
                <a:latin typeface="+mn-lt"/>
              </a:rPr>
              <a:t>Manufacturing</a:t>
            </a:r>
          </a:p>
          <a:p>
            <a:pPr algn="ctr" eaLnBrk="1" hangingPunct="1"/>
            <a:r>
              <a:rPr lang="en-US" altLang="en-US" sz="706" b="1" i="1">
                <a:latin typeface="+mn-lt"/>
              </a:rPr>
              <a:t>Requirements</a:t>
            </a:r>
          </a:p>
        </p:txBody>
      </p:sp>
      <p:grpSp>
        <p:nvGrpSpPr>
          <p:cNvPr id="103240" name="Group 5960"/>
          <p:cNvGrpSpPr>
            <a:grpSpLocks/>
          </p:cNvGrpSpPr>
          <p:nvPr/>
        </p:nvGrpSpPr>
        <p:grpSpPr bwMode="auto">
          <a:xfrm>
            <a:off x="7486656" y="5208495"/>
            <a:ext cx="1030941" cy="480919"/>
            <a:chOff x="624" y="3552"/>
            <a:chExt cx="720" cy="336"/>
          </a:xfrm>
        </p:grpSpPr>
        <p:sp>
          <p:nvSpPr>
            <p:cNvPr id="103241" name="Rectangle 5961"/>
            <p:cNvSpPr>
              <a:spLocks noChangeArrowheads="1"/>
            </p:cNvSpPr>
            <p:nvPr/>
          </p:nvSpPr>
          <p:spPr bwMode="auto">
            <a:xfrm>
              <a:off x="964" y="3600"/>
              <a:ext cx="380" cy="288"/>
            </a:xfrm>
            <a:prstGeom prst="rect">
              <a:avLst/>
            </a:prstGeom>
            <a:solidFill>
              <a:srgbClr val="C0C0C0"/>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242" name="Line 5962"/>
            <p:cNvSpPr>
              <a:spLocks noChangeShapeType="1"/>
            </p:cNvSpPr>
            <p:nvPr/>
          </p:nvSpPr>
          <p:spPr bwMode="auto">
            <a:xfrm>
              <a:off x="624" y="3600"/>
              <a:ext cx="72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3243" name="Line 5963"/>
            <p:cNvSpPr>
              <a:spLocks noChangeShapeType="1"/>
            </p:cNvSpPr>
            <p:nvPr/>
          </p:nvSpPr>
          <p:spPr bwMode="auto">
            <a:xfrm>
              <a:off x="956" y="3552"/>
              <a:ext cx="0" cy="336"/>
            </a:xfrm>
            <a:prstGeom prst="line">
              <a:avLst/>
            </a:prstGeom>
            <a:noFill/>
            <a:ln w="1905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3244" name="Rectangle 5964"/>
            <p:cNvSpPr>
              <a:spLocks noChangeArrowheads="1"/>
            </p:cNvSpPr>
            <p:nvPr/>
          </p:nvSpPr>
          <p:spPr bwMode="auto">
            <a:xfrm>
              <a:off x="624" y="3552"/>
              <a:ext cx="720" cy="336"/>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altLang="en-US" sz="941" b="1">
                <a:latin typeface="+mn-lt"/>
              </a:endParaRPr>
            </a:p>
          </p:txBody>
        </p:sp>
      </p:grpSp>
      <p:sp>
        <p:nvSpPr>
          <p:cNvPr id="103254" name="Text Box 5974"/>
          <p:cNvSpPr txBox="1">
            <a:spLocks noChangeArrowheads="1"/>
          </p:cNvSpPr>
          <p:nvPr/>
        </p:nvSpPr>
        <p:spPr bwMode="auto">
          <a:xfrm>
            <a:off x="7961670" y="5327090"/>
            <a:ext cx="6270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lnSpc>
                <a:spcPct val="85000"/>
              </a:lnSpc>
            </a:pPr>
            <a:r>
              <a:rPr lang="en-US" altLang="en-US" sz="706" b="1">
                <a:latin typeface="+mn-lt"/>
              </a:rPr>
              <a:t>CTQ </a:t>
            </a:r>
          </a:p>
          <a:p>
            <a:pPr algn="ctr" eaLnBrk="1" hangingPunct="1">
              <a:lnSpc>
                <a:spcPct val="85000"/>
              </a:lnSpc>
            </a:pPr>
            <a:r>
              <a:rPr lang="en-US" altLang="en-US" sz="706" b="1">
                <a:latin typeface="+mn-lt"/>
              </a:rPr>
              <a:t>Design </a:t>
            </a:r>
          </a:p>
          <a:p>
            <a:pPr algn="ctr" eaLnBrk="1" hangingPunct="1">
              <a:lnSpc>
                <a:spcPct val="85000"/>
              </a:lnSpc>
            </a:pPr>
            <a:r>
              <a:rPr lang="en-US" altLang="en-US" sz="706" b="1">
                <a:latin typeface="+mn-lt"/>
              </a:rPr>
              <a:t>Scorecard</a:t>
            </a:r>
            <a:endParaRPr lang="en-US" altLang="en-US" sz="706">
              <a:latin typeface="+mn-lt"/>
            </a:endParaRPr>
          </a:p>
        </p:txBody>
      </p:sp>
      <p:sp>
        <p:nvSpPr>
          <p:cNvPr id="103393" name="Line 6113"/>
          <p:cNvSpPr>
            <a:spLocks noChangeShapeType="1"/>
          </p:cNvSpPr>
          <p:nvPr/>
        </p:nvSpPr>
        <p:spPr bwMode="auto">
          <a:xfrm flipH="1">
            <a:off x="1327152" y="1956827"/>
            <a:ext cx="64369" cy="152200"/>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394" name="Line 6114"/>
          <p:cNvSpPr>
            <a:spLocks noChangeShapeType="1"/>
          </p:cNvSpPr>
          <p:nvPr/>
        </p:nvSpPr>
        <p:spPr bwMode="auto">
          <a:xfrm flipH="1">
            <a:off x="1239048" y="2542641"/>
            <a:ext cx="134471" cy="134471"/>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395" name="Line 6115"/>
          <p:cNvSpPr>
            <a:spLocks noChangeShapeType="1"/>
          </p:cNvSpPr>
          <p:nvPr/>
        </p:nvSpPr>
        <p:spPr bwMode="auto">
          <a:xfrm>
            <a:off x="688615" y="1875030"/>
            <a:ext cx="55956" cy="194436"/>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3396" name="AutoShape 6116"/>
          <p:cNvSpPr>
            <a:spLocks noChangeArrowheads="1"/>
          </p:cNvSpPr>
          <p:nvPr/>
        </p:nvSpPr>
        <p:spPr bwMode="auto">
          <a:xfrm rot="14219843">
            <a:off x="1856521" y="3586213"/>
            <a:ext cx="179294" cy="224118"/>
          </a:xfrm>
          <a:prstGeom prst="downArrow">
            <a:avLst>
              <a:gd name="adj1" fmla="val 50000"/>
              <a:gd name="adj2" fmla="val 31250"/>
            </a:avLst>
          </a:prstGeom>
          <a:solidFill>
            <a:schemeClr val="folHlink"/>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3416" name="Line 6136"/>
          <p:cNvSpPr>
            <a:spLocks noChangeShapeType="1"/>
          </p:cNvSpPr>
          <p:nvPr/>
        </p:nvSpPr>
        <p:spPr bwMode="auto">
          <a:xfrm>
            <a:off x="5633017" y="762000"/>
            <a:ext cx="30816" cy="610496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p>
        </p:txBody>
      </p:sp>
      <p:sp>
        <p:nvSpPr>
          <p:cNvPr id="103418" name="Rectangle 6138"/>
          <p:cNvSpPr>
            <a:spLocks noChangeArrowheads="1"/>
          </p:cNvSpPr>
          <p:nvPr/>
        </p:nvSpPr>
        <p:spPr bwMode="auto">
          <a:xfrm>
            <a:off x="7217715" y="2653553"/>
            <a:ext cx="1030941" cy="268941"/>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706" b="1" i="1">
                <a:latin typeface="+mn-lt"/>
              </a:rPr>
              <a:t>Competitive Performance</a:t>
            </a:r>
          </a:p>
          <a:p>
            <a:pPr algn="ctr" eaLnBrk="1" hangingPunct="1"/>
            <a:r>
              <a:rPr lang="en-US" altLang="en-US" sz="706" b="1" i="1">
                <a:latin typeface="+mn-lt"/>
              </a:rPr>
              <a:t>Benchmarking</a:t>
            </a:r>
          </a:p>
        </p:txBody>
      </p:sp>
      <p:pic>
        <p:nvPicPr>
          <p:cNvPr id="108544" name="Picture 6144" descr="bd07179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7939" y="3368290"/>
            <a:ext cx="896471" cy="632198"/>
          </a:xfrm>
          <a:prstGeom prst="rect">
            <a:avLst/>
          </a:prstGeom>
          <a:noFill/>
          <a:extLst>
            <a:ext uri="{909E8E84-426E-40DD-AFC4-6F175D3DCCD1}">
              <a14:hiddenFill xmlns:a14="http://schemas.microsoft.com/office/drawing/2010/main">
                <a:solidFill>
                  <a:srgbClr val="FFFFFF"/>
                </a:solidFill>
              </a14:hiddenFill>
            </a:ext>
          </a:extLst>
        </p:spPr>
      </p:pic>
      <p:sp>
        <p:nvSpPr>
          <p:cNvPr id="108546" name="Rectangle 6146"/>
          <p:cNvSpPr>
            <a:spLocks noChangeArrowheads="1"/>
          </p:cNvSpPr>
          <p:nvPr/>
        </p:nvSpPr>
        <p:spPr bwMode="auto">
          <a:xfrm>
            <a:off x="6052303" y="5944347"/>
            <a:ext cx="2017059" cy="74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17475" indent="-117475" algn="l">
              <a:defRPr sz="2400">
                <a:solidFill>
                  <a:schemeClr val="tx1"/>
                </a:solidFill>
                <a:latin typeface="Times New Roman" panose="02020603050405020304" pitchFamily="18" charset="0"/>
              </a:defRPr>
            </a:lvl1pPr>
            <a:lvl2pPr algn="l">
              <a:defRPr sz="2400">
                <a:solidFill>
                  <a:schemeClr val="tx1"/>
                </a:solidFill>
                <a:latin typeface="Times New Roman" panose="02020603050405020304" pitchFamily="18" charset="0"/>
              </a:defRPr>
            </a:lvl2pPr>
            <a:lvl3pPr algn="l">
              <a:defRPr sz="2400">
                <a:solidFill>
                  <a:schemeClr val="tx1"/>
                </a:solidFill>
                <a:latin typeface="Times New Roman" panose="02020603050405020304" pitchFamily="18" charset="0"/>
              </a:defRPr>
            </a:lvl3pPr>
            <a:lvl4pPr algn="l">
              <a:defRPr sz="2400">
                <a:solidFill>
                  <a:schemeClr val="tx1"/>
                </a:solidFill>
                <a:latin typeface="Times New Roman" panose="02020603050405020304" pitchFamily="18" charset="0"/>
              </a:defRPr>
            </a:lvl4pPr>
            <a:lvl5pPr algn="l">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buFontTx/>
              <a:buChar char="•"/>
            </a:pPr>
            <a:r>
              <a:rPr lang="en-US" altLang="en-US" sz="706" b="1" dirty="0">
                <a:latin typeface="+mn-lt"/>
              </a:rPr>
              <a:t>Voice of the Customer (Qualitative)</a:t>
            </a:r>
          </a:p>
          <a:p>
            <a:pPr algn="ctr">
              <a:buFontTx/>
              <a:buChar char="•"/>
            </a:pPr>
            <a:r>
              <a:rPr lang="en-US" altLang="en-US" sz="706" b="1" dirty="0">
                <a:latin typeface="+mn-lt"/>
              </a:rPr>
              <a:t>Voice of the Customer (Quantitative)</a:t>
            </a:r>
          </a:p>
          <a:p>
            <a:pPr algn="ctr">
              <a:buFontTx/>
              <a:buChar char="•"/>
            </a:pPr>
            <a:r>
              <a:rPr lang="en-US" altLang="en-US" sz="706" b="1" dirty="0">
                <a:latin typeface="+mn-lt"/>
              </a:rPr>
              <a:t>Competitive Benchmarks</a:t>
            </a:r>
          </a:p>
          <a:p>
            <a:pPr algn="ctr">
              <a:buFontTx/>
              <a:buChar char="•"/>
            </a:pPr>
            <a:r>
              <a:rPr lang="en-US" altLang="en-US" sz="706" b="1" dirty="0">
                <a:latin typeface="+mn-lt"/>
              </a:rPr>
              <a:t>Customer Requirements</a:t>
            </a:r>
          </a:p>
          <a:p>
            <a:pPr algn="ctr">
              <a:buFontTx/>
              <a:buChar char="•"/>
            </a:pPr>
            <a:r>
              <a:rPr lang="en-US" altLang="en-US" sz="706" b="1" dirty="0">
                <a:latin typeface="+mn-lt"/>
              </a:rPr>
              <a:t>Performance Level Requirements/ CTQs</a:t>
            </a:r>
          </a:p>
          <a:p>
            <a:pPr algn="ctr">
              <a:buFontTx/>
              <a:buChar char="•"/>
            </a:pPr>
            <a:r>
              <a:rPr lang="en-US" altLang="en-US" sz="706" b="1" dirty="0">
                <a:latin typeface="+mn-lt"/>
              </a:rPr>
              <a:t>CTQ Scorecard</a:t>
            </a:r>
          </a:p>
        </p:txBody>
      </p:sp>
      <p:grpSp>
        <p:nvGrpSpPr>
          <p:cNvPr id="108547" name="Group 6147"/>
          <p:cNvGrpSpPr>
            <a:grpSpLocks/>
          </p:cNvGrpSpPr>
          <p:nvPr/>
        </p:nvGrpSpPr>
        <p:grpSpPr bwMode="auto">
          <a:xfrm>
            <a:off x="6814303" y="1353666"/>
            <a:ext cx="1658471" cy="905329"/>
            <a:chOff x="248" y="3306"/>
            <a:chExt cx="1336" cy="603"/>
          </a:xfrm>
        </p:grpSpPr>
        <p:sp>
          <p:nvSpPr>
            <p:cNvPr id="108548" name="AutoShape 6148"/>
            <p:cNvSpPr>
              <a:spLocks noChangeArrowheads="1"/>
            </p:cNvSpPr>
            <p:nvPr/>
          </p:nvSpPr>
          <p:spPr bwMode="auto">
            <a:xfrm>
              <a:off x="859" y="3306"/>
              <a:ext cx="725" cy="216"/>
            </a:xfrm>
            <a:prstGeom prst="rightArrow">
              <a:avLst>
                <a:gd name="adj1" fmla="val 57583"/>
                <a:gd name="adj2" fmla="val 54279"/>
              </a:avLst>
            </a:prstGeom>
            <a:solidFill>
              <a:srgbClr val="33CCFF"/>
            </a:solidFill>
            <a:ln w="12700">
              <a:solidFill>
                <a:srgbClr val="FF9933"/>
              </a:solidFill>
              <a:miter lim="800000"/>
              <a:headEnd/>
              <a:tailEnd/>
            </a:ln>
            <a:effectLst/>
            <a:extLst>
              <a:ext uri="{AF507438-7753-43E0-B8FC-AC1667EBCBE1}">
                <a14:hiddenEffects xmlns:a14="http://schemas.microsoft.com/office/drawing/2010/main">
                  <a:effectLst>
                    <a:outerShdw dist="35921" dir="2700000" algn="ctr" rotWithShape="0">
                      <a:srgbClr val="004E47"/>
                    </a:outerShdw>
                  </a:effectLst>
                </a14:hiddenEffects>
              </a:ext>
            </a:extLst>
          </p:spPr>
          <p:txBody>
            <a:bodyPr wrap="none" anchor="ctr"/>
            <a:lstStyle/>
            <a:p>
              <a:pPr algn="ctr"/>
              <a:endParaRPr lang="en-US" sz="765">
                <a:latin typeface="+mn-lt"/>
              </a:endParaRPr>
            </a:p>
          </p:txBody>
        </p:sp>
        <p:sp>
          <p:nvSpPr>
            <p:cNvPr id="108549" name="AutoShape 6149"/>
            <p:cNvSpPr>
              <a:spLocks noChangeArrowheads="1"/>
            </p:cNvSpPr>
            <p:nvPr/>
          </p:nvSpPr>
          <p:spPr bwMode="auto">
            <a:xfrm flipH="1">
              <a:off x="248" y="3306"/>
              <a:ext cx="716" cy="216"/>
            </a:xfrm>
            <a:prstGeom prst="rightArrow">
              <a:avLst>
                <a:gd name="adj1" fmla="val 57583"/>
                <a:gd name="adj2" fmla="val 53605"/>
              </a:avLst>
            </a:prstGeom>
            <a:solidFill>
              <a:srgbClr val="505000">
                <a:alpha val="50000"/>
              </a:srgbClr>
            </a:solidFill>
            <a:ln w="12700">
              <a:solidFill>
                <a:srgbClr val="FF9933"/>
              </a:solidFill>
              <a:miter lim="800000"/>
              <a:headEnd/>
              <a:tailEnd/>
            </a:ln>
            <a:effectLst/>
            <a:extLst>
              <a:ext uri="{AF507438-7753-43E0-B8FC-AC1667EBCBE1}">
                <a14:hiddenEffects xmlns:a14="http://schemas.microsoft.com/office/drawing/2010/main">
                  <a:effectLst>
                    <a:outerShdw dist="35921" dir="2700000" algn="ctr" rotWithShape="0">
                      <a:srgbClr val="004E47"/>
                    </a:outerShdw>
                  </a:effectLst>
                </a14:hiddenEffects>
              </a:ext>
            </a:extLst>
          </p:spPr>
          <p:txBody>
            <a:bodyPr wrap="none" anchor="ctr"/>
            <a:lstStyle/>
            <a:p>
              <a:pPr algn="ctr"/>
              <a:endParaRPr lang="en-US" sz="765">
                <a:latin typeface="+mn-lt"/>
              </a:endParaRPr>
            </a:p>
          </p:txBody>
        </p:sp>
        <p:sp>
          <p:nvSpPr>
            <p:cNvPr id="108550" name="Text Box 6150"/>
            <p:cNvSpPr txBox="1">
              <a:spLocks noChangeArrowheads="1"/>
            </p:cNvSpPr>
            <p:nvPr/>
          </p:nvSpPr>
          <p:spPr bwMode="auto">
            <a:xfrm>
              <a:off x="385" y="3586"/>
              <a:ext cx="327" cy="178"/>
            </a:xfrm>
            <a:prstGeom prst="rect">
              <a:avLst/>
            </a:prstGeom>
            <a:solidFill>
              <a:srgbClr val="9FFFCF">
                <a:alpha val="50000"/>
              </a:srgbClr>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004E47"/>
                    </a:outerShdw>
                  </a:effectLst>
                </a14:hiddenEffects>
              </a:ext>
            </a:extLst>
          </p:spPr>
          <p:txBody>
            <a:bodyPr lIns="50152" tIns="25076" rIns="50152" bIns="25076">
              <a:spAutoFit/>
            </a:bodyPr>
            <a:lstStyle/>
            <a:p>
              <a:pPr algn="ctr"/>
              <a:r>
                <a:rPr lang="en-US" altLang="en-US" sz="353" b="1">
                  <a:solidFill>
                    <a:srgbClr val="003200"/>
                  </a:solidFill>
                  <a:latin typeface="+mn-lt"/>
                </a:rPr>
                <a:t>Deciding what to buy</a:t>
              </a:r>
            </a:p>
            <a:p>
              <a:pPr algn="ctr"/>
              <a:r>
                <a:rPr lang="en-US" altLang="en-US" sz="353" b="1">
                  <a:solidFill>
                    <a:srgbClr val="003200"/>
                  </a:solidFill>
                  <a:latin typeface="+mn-lt"/>
                </a:rPr>
                <a:t>Purchase process</a:t>
              </a:r>
            </a:p>
          </p:txBody>
        </p:sp>
        <p:sp>
          <p:nvSpPr>
            <p:cNvPr id="108551" name="Text Box 6151"/>
            <p:cNvSpPr txBox="1">
              <a:spLocks noChangeArrowheads="1"/>
            </p:cNvSpPr>
            <p:nvPr/>
          </p:nvSpPr>
          <p:spPr bwMode="auto">
            <a:xfrm>
              <a:off x="978" y="3341"/>
              <a:ext cx="586" cy="7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0152" tIns="25076" rIns="50152" bIns="25076">
              <a:spAutoFit/>
            </a:bodyPr>
            <a:lstStyle/>
            <a:p>
              <a:pPr algn="ctr"/>
              <a:r>
                <a:rPr lang="en-US" altLang="en-US" sz="412" b="1">
                  <a:solidFill>
                    <a:srgbClr val="000000"/>
                  </a:solidFill>
                  <a:latin typeface="+mn-lt"/>
                </a:rPr>
                <a:t>After Initial Consumption</a:t>
              </a:r>
            </a:p>
          </p:txBody>
        </p:sp>
        <p:sp>
          <p:nvSpPr>
            <p:cNvPr id="108552" name="Text Box 6152"/>
            <p:cNvSpPr txBox="1">
              <a:spLocks noChangeArrowheads="1"/>
            </p:cNvSpPr>
            <p:nvPr/>
          </p:nvSpPr>
          <p:spPr bwMode="auto">
            <a:xfrm>
              <a:off x="334" y="3353"/>
              <a:ext cx="530" cy="7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50152" tIns="25076" rIns="50152" bIns="25076">
              <a:spAutoFit/>
            </a:bodyPr>
            <a:lstStyle/>
            <a:p>
              <a:pPr algn="ctr"/>
              <a:r>
                <a:rPr lang="en-US" altLang="en-US" sz="412" b="1">
                  <a:solidFill>
                    <a:srgbClr val="000000"/>
                  </a:solidFill>
                  <a:latin typeface="+mn-lt"/>
                </a:rPr>
                <a:t>Before Consumption</a:t>
              </a:r>
            </a:p>
          </p:txBody>
        </p:sp>
        <p:sp>
          <p:nvSpPr>
            <p:cNvPr id="108553" name="Text Box 6153"/>
            <p:cNvSpPr txBox="1">
              <a:spLocks noChangeArrowheads="1"/>
            </p:cNvSpPr>
            <p:nvPr/>
          </p:nvSpPr>
          <p:spPr bwMode="auto">
            <a:xfrm>
              <a:off x="624" y="3498"/>
              <a:ext cx="547" cy="7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50152" tIns="25076" rIns="50152" bIns="25076">
              <a:spAutoFit/>
            </a:bodyPr>
            <a:lstStyle/>
            <a:p>
              <a:pPr algn="ctr"/>
              <a:r>
                <a:rPr lang="en-US" altLang="en-US" sz="412" b="1">
                  <a:solidFill>
                    <a:srgbClr val="000000"/>
                  </a:solidFill>
                  <a:latin typeface="+mn-lt"/>
                </a:rPr>
                <a:t>Initial Consumption</a:t>
              </a:r>
            </a:p>
          </p:txBody>
        </p:sp>
        <p:sp>
          <p:nvSpPr>
            <p:cNvPr id="108554" name="Line 6154"/>
            <p:cNvSpPr>
              <a:spLocks noChangeShapeType="1"/>
            </p:cNvSpPr>
            <p:nvPr/>
          </p:nvSpPr>
          <p:spPr bwMode="auto">
            <a:xfrm flipV="1">
              <a:off x="909" y="3434"/>
              <a:ext cx="0" cy="77"/>
            </a:xfrm>
            <a:prstGeom prst="line">
              <a:avLst/>
            </a:prstGeom>
            <a:noFill/>
            <a:ln w="38100">
              <a:solidFill>
                <a:srgbClr val="FF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4E47"/>
                    </a:outerShdw>
                  </a:effectLst>
                </a14:hiddenEffects>
              </a:ext>
            </a:extLst>
          </p:spPr>
          <p:txBody>
            <a:bodyPr lIns="50152" tIns="25076" rIns="50152" bIns="25076">
              <a:spAutoFit/>
            </a:bodyPr>
            <a:lstStyle/>
            <a:p>
              <a:pPr algn="ctr"/>
              <a:endParaRPr lang="en-US" sz="765">
                <a:latin typeface="+mn-lt"/>
              </a:endParaRPr>
            </a:p>
          </p:txBody>
        </p:sp>
        <p:sp>
          <p:nvSpPr>
            <p:cNvPr id="108555" name="Text Box 6155"/>
            <p:cNvSpPr txBox="1">
              <a:spLocks noChangeArrowheads="1"/>
            </p:cNvSpPr>
            <p:nvPr/>
          </p:nvSpPr>
          <p:spPr bwMode="auto">
            <a:xfrm>
              <a:off x="747" y="3586"/>
              <a:ext cx="332" cy="323"/>
            </a:xfrm>
            <a:prstGeom prst="rect">
              <a:avLst/>
            </a:prstGeom>
            <a:solidFill>
              <a:srgbClr val="9FFFCF">
                <a:alpha val="50000"/>
              </a:srgbClr>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004E47"/>
                    </a:outerShdw>
                  </a:effectLst>
                </a14:hiddenEffects>
              </a:ext>
            </a:extLst>
          </p:spPr>
          <p:txBody>
            <a:bodyPr lIns="50152" tIns="25076" rIns="50152" bIns="25076">
              <a:spAutoFit/>
            </a:bodyPr>
            <a:lstStyle/>
            <a:p>
              <a:pPr algn="ctr"/>
              <a:r>
                <a:rPr lang="en-US" altLang="en-US" sz="353" b="1">
                  <a:solidFill>
                    <a:srgbClr val="003200"/>
                  </a:solidFill>
                  <a:latin typeface="+mn-lt"/>
                </a:rPr>
                <a:t>Product receipt</a:t>
              </a:r>
            </a:p>
            <a:p>
              <a:pPr algn="ctr"/>
              <a:r>
                <a:rPr lang="en-US" altLang="en-US" sz="353" b="1">
                  <a:solidFill>
                    <a:srgbClr val="003200"/>
                  </a:solidFill>
                  <a:latin typeface="+mn-lt"/>
                </a:rPr>
                <a:t>Initial use</a:t>
              </a:r>
            </a:p>
            <a:p>
              <a:pPr algn="ctr"/>
              <a:r>
                <a:rPr lang="en-US" altLang="en-US" sz="353" b="1">
                  <a:solidFill>
                    <a:srgbClr val="003200"/>
                  </a:solidFill>
                  <a:latin typeface="+mn-lt"/>
                </a:rPr>
                <a:t>Becoming proficient if appropriate</a:t>
              </a:r>
            </a:p>
            <a:p>
              <a:pPr algn="ctr"/>
              <a:r>
                <a:rPr lang="en-US" altLang="en-US" sz="353" b="1">
                  <a:solidFill>
                    <a:srgbClr val="003200"/>
                  </a:solidFill>
                  <a:latin typeface="+mn-lt"/>
                </a:rPr>
                <a:t>Obtaining help</a:t>
              </a:r>
            </a:p>
          </p:txBody>
        </p:sp>
        <p:sp>
          <p:nvSpPr>
            <p:cNvPr id="108556" name="Text Box 6156"/>
            <p:cNvSpPr txBox="1">
              <a:spLocks noChangeArrowheads="1"/>
            </p:cNvSpPr>
            <p:nvPr/>
          </p:nvSpPr>
          <p:spPr bwMode="auto">
            <a:xfrm>
              <a:off x="1122" y="3586"/>
              <a:ext cx="344" cy="178"/>
            </a:xfrm>
            <a:prstGeom prst="rect">
              <a:avLst/>
            </a:prstGeom>
            <a:solidFill>
              <a:srgbClr val="83E7FF">
                <a:alpha val="50000"/>
              </a:srgbClr>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004E47"/>
                    </a:outerShdw>
                  </a:effectLst>
                </a14:hiddenEffects>
              </a:ext>
            </a:extLst>
          </p:spPr>
          <p:txBody>
            <a:bodyPr lIns="50152" tIns="25076" rIns="50152" bIns="25076">
              <a:spAutoFit/>
            </a:bodyPr>
            <a:lstStyle/>
            <a:p>
              <a:pPr algn="ctr"/>
              <a:r>
                <a:rPr lang="en-US" altLang="en-US" sz="353" b="1">
                  <a:solidFill>
                    <a:srgbClr val="003200"/>
                  </a:solidFill>
                  <a:latin typeface="+mn-lt"/>
                </a:rPr>
                <a:t>Solving problems</a:t>
              </a:r>
            </a:p>
            <a:p>
              <a:pPr algn="ctr"/>
              <a:r>
                <a:rPr lang="en-US" altLang="en-US" sz="353" b="1">
                  <a:solidFill>
                    <a:srgbClr val="003200"/>
                  </a:solidFill>
                  <a:latin typeface="+mn-lt"/>
                </a:rPr>
                <a:t>Maintenance </a:t>
              </a:r>
            </a:p>
            <a:p>
              <a:pPr algn="ctr"/>
              <a:r>
                <a:rPr lang="en-US" altLang="en-US" sz="353" b="1">
                  <a:solidFill>
                    <a:srgbClr val="003200"/>
                  </a:solidFill>
                  <a:latin typeface="+mn-lt"/>
                </a:rPr>
                <a:t>Disposal</a:t>
              </a:r>
            </a:p>
          </p:txBody>
        </p:sp>
      </p:grpSp>
      <p:sp>
        <p:nvSpPr>
          <p:cNvPr id="108845" name="Rectangle 6445"/>
          <p:cNvSpPr>
            <a:spLocks noChangeArrowheads="1"/>
          </p:cNvSpPr>
          <p:nvPr/>
        </p:nvSpPr>
        <p:spPr bwMode="auto">
          <a:xfrm>
            <a:off x="7016943" y="4768664"/>
            <a:ext cx="96245" cy="97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7625" tIns="24279" rIns="47625" bIns="24279">
            <a:spAutoFit/>
          </a:bodyPr>
          <a:lstStyle>
            <a:lvl1pPr algn="l" defTabSz="804863">
              <a:defRPr sz="2400">
                <a:solidFill>
                  <a:schemeClr val="tx1"/>
                </a:solidFill>
                <a:latin typeface="Times New Roman" panose="02020603050405020304" pitchFamily="18" charset="0"/>
              </a:defRPr>
            </a:lvl1pPr>
            <a:lvl2pPr marL="401638" algn="l" defTabSz="804863">
              <a:defRPr sz="2400">
                <a:solidFill>
                  <a:schemeClr val="tx1"/>
                </a:solidFill>
                <a:latin typeface="Times New Roman" panose="02020603050405020304" pitchFamily="18" charset="0"/>
              </a:defRPr>
            </a:lvl2pPr>
            <a:lvl3pPr marL="804863" algn="l" defTabSz="804863">
              <a:defRPr sz="2400">
                <a:solidFill>
                  <a:schemeClr val="tx1"/>
                </a:solidFill>
                <a:latin typeface="Times New Roman" panose="02020603050405020304" pitchFamily="18" charset="0"/>
              </a:defRPr>
            </a:lvl3pPr>
            <a:lvl4pPr marL="1206500" algn="l" defTabSz="804863">
              <a:defRPr sz="2400">
                <a:solidFill>
                  <a:schemeClr val="tx1"/>
                </a:solidFill>
                <a:latin typeface="Times New Roman" panose="02020603050405020304" pitchFamily="18" charset="0"/>
              </a:defRPr>
            </a:lvl4pPr>
            <a:lvl5pPr marL="1609725" algn="l" defTabSz="804863">
              <a:defRPr sz="2400">
                <a:solidFill>
                  <a:schemeClr val="tx1"/>
                </a:solidFill>
                <a:latin typeface="Times New Roman" panose="02020603050405020304" pitchFamily="18" charset="0"/>
              </a:defRPr>
            </a:lvl5pPr>
            <a:lvl6pPr marL="2066925" defTabSz="804863" eaLnBrk="0" fontAlgn="base" hangingPunct="0">
              <a:spcBef>
                <a:spcPct val="0"/>
              </a:spcBef>
              <a:spcAft>
                <a:spcPct val="0"/>
              </a:spcAft>
              <a:defRPr sz="2400">
                <a:solidFill>
                  <a:schemeClr val="tx1"/>
                </a:solidFill>
                <a:latin typeface="Times New Roman" panose="02020603050405020304" pitchFamily="18" charset="0"/>
              </a:defRPr>
            </a:lvl6pPr>
            <a:lvl7pPr marL="2524125" defTabSz="804863" eaLnBrk="0" fontAlgn="base" hangingPunct="0">
              <a:spcBef>
                <a:spcPct val="0"/>
              </a:spcBef>
              <a:spcAft>
                <a:spcPct val="0"/>
              </a:spcAft>
              <a:defRPr sz="2400">
                <a:solidFill>
                  <a:schemeClr val="tx1"/>
                </a:solidFill>
                <a:latin typeface="Times New Roman" panose="02020603050405020304" pitchFamily="18" charset="0"/>
              </a:defRPr>
            </a:lvl7pPr>
            <a:lvl8pPr marL="2981325" defTabSz="804863" eaLnBrk="0" fontAlgn="base" hangingPunct="0">
              <a:spcBef>
                <a:spcPct val="0"/>
              </a:spcBef>
              <a:spcAft>
                <a:spcPct val="0"/>
              </a:spcAft>
              <a:defRPr sz="2400">
                <a:solidFill>
                  <a:schemeClr val="tx1"/>
                </a:solidFill>
                <a:latin typeface="Times New Roman" panose="02020603050405020304" pitchFamily="18" charset="0"/>
              </a:defRPr>
            </a:lvl8pPr>
            <a:lvl9pPr marL="3438525" defTabSz="804863"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pPr>
            <a:endParaRPr lang="en-US" altLang="en-US" sz="176">
              <a:solidFill>
                <a:srgbClr val="000000"/>
              </a:solidFill>
              <a:latin typeface="+mn-lt"/>
            </a:endParaRPr>
          </a:p>
          <a:p>
            <a:pPr algn="ctr">
              <a:lnSpc>
                <a:spcPct val="90000"/>
              </a:lnSpc>
            </a:pPr>
            <a:endParaRPr lang="en-US" altLang="en-US" sz="176">
              <a:solidFill>
                <a:srgbClr val="000000"/>
              </a:solidFill>
              <a:latin typeface="+mn-lt"/>
            </a:endParaRPr>
          </a:p>
        </p:txBody>
      </p:sp>
      <p:grpSp>
        <p:nvGrpSpPr>
          <p:cNvPr id="108868" name="Group 6468"/>
          <p:cNvGrpSpPr>
            <a:grpSpLocks/>
          </p:cNvGrpSpPr>
          <p:nvPr/>
        </p:nvGrpSpPr>
        <p:grpSpPr bwMode="auto">
          <a:xfrm>
            <a:off x="7441833" y="3774142"/>
            <a:ext cx="1126191" cy="809625"/>
            <a:chOff x="6858" y="4365"/>
            <a:chExt cx="1080" cy="723"/>
          </a:xfrm>
        </p:grpSpPr>
        <p:sp>
          <p:nvSpPr>
            <p:cNvPr id="108850" name="Rectangle 6450"/>
            <p:cNvSpPr>
              <a:spLocks noChangeArrowheads="1"/>
            </p:cNvSpPr>
            <p:nvPr/>
          </p:nvSpPr>
          <p:spPr bwMode="auto">
            <a:xfrm>
              <a:off x="7014" y="4464"/>
              <a:ext cx="330" cy="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7625" tIns="24279" rIns="47625" bIns="24279">
              <a:spAutoFit/>
            </a:bodyPr>
            <a:lstStyle>
              <a:lvl1pPr marL="114300" indent="-114300" algn="l" defTabSz="804863">
                <a:defRPr sz="2400">
                  <a:solidFill>
                    <a:schemeClr val="tx1"/>
                  </a:solidFill>
                  <a:latin typeface="Times New Roman" panose="02020603050405020304" pitchFamily="18" charset="0"/>
                </a:defRPr>
              </a:lvl1pPr>
              <a:lvl2pPr marL="401638" algn="l" defTabSz="804863">
                <a:defRPr sz="2400">
                  <a:solidFill>
                    <a:schemeClr val="tx1"/>
                  </a:solidFill>
                  <a:latin typeface="Times New Roman" panose="02020603050405020304" pitchFamily="18" charset="0"/>
                </a:defRPr>
              </a:lvl2pPr>
              <a:lvl3pPr marL="804863" algn="l" defTabSz="804863">
                <a:defRPr sz="2400">
                  <a:solidFill>
                    <a:schemeClr val="tx1"/>
                  </a:solidFill>
                  <a:latin typeface="Times New Roman" panose="02020603050405020304" pitchFamily="18" charset="0"/>
                </a:defRPr>
              </a:lvl3pPr>
              <a:lvl4pPr marL="1206500" algn="l" defTabSz="804863">
                <a:defRPr sz="2400">
                  <a:solidFill>
                    <a:schemeClr val="tx1"/>
                  </a:solidFill>
                  <a:latin typeface="Times New Roman" panose="02020603050405020304" pitchFamily="18" charset="0"/>
                </a:defRPr>
              </a:lvl4pPr>
              <a:lvl5pPr marL="1609725" algn="l" defTabSz="804863">
                <a:defRPr sz="2400">
                  <a:solidFill>
                    <a:schemeClr val="tx1"/>
                  </a:solidFill>
                  <a:latin typeface="Times New Roman" panose="02020603050405020304" pitchFamily="18" charset="0"/>
                </a:defRPr>
              </a:lvl5pPr>
              <a:lvl6pPr marL="2066925" defTabSz="804863" eaLnBrk="0" fontAlgn="base" hangingPunct="0">
                <a:spcBef>
                  <a:spcPct val="0"/>
                </a:spcBef>
                <a:spcAft>
                  <a:spcPct val="0"/>
                </a:spcAft>
                <a:defRPr sz="2400">
                  <a:solidFill>
                    <a:schemeClr val="tx1"/>
                  </a:solidFill>
                  <a:latin typeface="Times New Roman" panose="02020603050405020304" pitchFamily="18" charset="0"/>
                </a:defRPr>
              </a:lvl6pPr>
              <a:lvl7pPr marL="2524125" defTabSz="804863" eaLnBrk="0" fontAlgn="base" hangingPunct="0">
                <a:spcBef>
                  <a:spcPct val="0"/>
                </a:spcBef>
                <a:spcAft>
                  <a:spcPct val="0"/>
                </a:spcAft>
                <a:defRPr sz="2400">
                  <a:solidFill>
                    <a:schemeClr val="tx1"/>
                  </a:solidFill>
                  <a:latin typeface="Times New Roman" panose="02020603050405020304" pitchFamily="18" charset="0"/>
                </a:defRPr>
              </a:lvl7pPr>
              <a:lvl8pPr marL="2981325" defTabSz="804863" eaLnBrk="0" fontAlgn="base" hangingPunct="0">
                <a:spcBef>
                  <a:spcPct val="0"/>
                </a:spcBef>
                <a:spcAft>
                  <a:spcPct val="0"/>
                </a:spcAft>
                <a:defRPr sz="2400">
                  <a:solidFill>
                    <a:schemeClr val="tx1"/>
                  </a:solidFill>
                  <a:latin typeface="Times New Roman" panose="02020603050405020304" pitchFamily="18" charset="0"/>
                </a:defRPr>
              </a:lvl8pPr>
              <a:lvl9pPr marL="3438525" defTabSz="804863"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20000"/>
                </a:spcBef>
              </a:pPr>
              <a:r>
                <a:rPr lang="en-US" altLang="en-US" sz="353" b="1">
                  <a:latin typeface="+mn-lt"/>
                </a:rPr>
                <a:t>Attractive</a:t>
              </a:r>
              <a:endParaRPr lang="en-US" altLang="en-US" sz="353" b="1">
                <a:solidFill>
                  <a:srgbClr val="003530"/>
                </a:solidFill>
                <a:latin typeface="+mn-lt"/>
              </a:endParaRPr>
            </a:p>
          </p:txBody>
        </p:sp>
        <p:sp>
          <p:nvSpPr>
            <p:cNvPr id="108851" name="Rectangle 6451"/>
            <p:cNvSpPr>
              <a:spLocks noChangeArrowheads="1"/>
            </p:cNvSpPr>
            <p:nvPr/>
          </p:nvSpPr>
          <p:spPr bwMode="auto">
            <a:xfrm>
              <a:off x="6858" y="4800"/>
              <a:ext cx="390" cy="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7625" tIns="24279" rIns="47625" bIns="24279">
              <a:spAutoFit/>
            </a:bodyPr>
            <a:lstStyle>
              <a:lvl1pPr marL="114300" indent="-114300" algn="l" defTabSz="804863">
                <a:defRPr sz="2400">
                  <a:solidFill>
                    <a:schemeClr val="tx1"/>
                  </a:solidFill>
                  <a:latin typeface="Times New Roman" panose="02020603050405020304" pitchFamily="18" charset="0"/>
                </a:defRPr>
              </a:lvl1pPr>
              <a:lvl2pPr marL="401638" algn="l" defTabSz="804863">
                <a:defRPr sz="2400">
                  <a:solidFill>
                    <a:schemeClr val="tx1"/>
                  </a:solidFill>
                  <a:latin typeface="Times New Roman" panose="02020603050405020304" pitchFamily="18" charset="0"/>
                </a:defRPr>
              </a:lvl2pPr>
              <a:lvl3pPr marL="804863" algn="l" defTabSz="804863">
                <a:defRPr sz="2400">
                  <a:solidFill>
                    <a:schemeClr val="tx1"/>
                  </a:solidFill>
                  <a:latin typeface="Times New Roman" panose="02020603050405020304" pitchFamily="18" charset="0"/>
                </a:defRPr>
              </a:lvl3pPr>
              <a:lvl4pPr marL="1206500" algn="l" defTabSz="804863">
                <a:defRPr sz="2400">
                  <a:solidFill>
                    <a:schemeClr val="tx1"/>
                  </a:solidFill>
                  <a:latin typeface="Times New Roman" panose="02020603050405020304" pitchFamily="18" charset="0"/>
                </a:defRPr>
              </a:lvl4pPr>
              <a:lvl5pPr marL="1609725" algn="l" defTabSz="804863">
                <a:defRPr sz="2400">
                  <a:solidFill>
                    <a:schemeClr val="tx1"/>
                  </a:solidFill>
                  <a:latin typeface="Times New Roman" panose="02020603050405020304" pitchFamily="18" charset="0"/>
                </a:defRPr>
              </a:lvl5pPr>
              <a:lvl6pPr marL="2066925" defTabSz="804863" eaLnBrk="0" fontAlgn="base" hangingPunct="0">
                <a:spcBef>
                  <a:spcPct val="0"/>
                </a:spcBef>
                <a:spcAft>
                  <a:spcPct val="0"/>
                </a:spcAft>
                <a:defRPr sz="2400">
                  <a:solidFill>
                    <a:schemeClr val="tx1"/>
                  </a:solidFill>
                  <a:latin typeface="Times New Roman" panose="02020603050405020304" pitchFamily="18" charset="0"/>
                </a:defRPr>
              </a:lvl6pPr>
              <a:lvl7pPr marL="2524125" defTabSz="804863" eaLnBrk="0" fontAlgn="base" hangingPunct="0">
                <a:spcBef>
                  <a:spcPct val="0"/>
                </a:spcBef>
                <a:spcAft>
                  <a:spcPct val="0"/>
                </a:spcAft>
                <a:defRPr sz="2400">
                  <a:solidFill>
                    <a:schemeClr val="tx1"/>
                  </a:solidFill>
                  <a:latin typeface="Times New Roman" panose="02020603050405020304" pitchFamily="18" charset="0"/>
                </a:defRPr>
              </a:lvl7pPr>
              <a:lvl8pPr marL="2981325" defTabSz="804863" eaLnBrk="0" fontAlgn="base" hangingPunct="0">
                <a:spcBef>
                  <a:spcPct val="0"/>
                </a:spcBef>
                <a:spcAft>
                  <a:spcPct val="0"/>
                </a:spcAft>
                <a:defRPr sz="2400">
                  <a:solidFill>
                    <a:schemeClr val="tx1"/>
                  </a:solidFill>
                  <a:latin typeface="Times New Roman" panose="02020603050405020304" pitchFamily="18" charset="0"/>
                </a:defRPr>
              </a:lvl8pPr>
              <a:lvl9pPr marL="3438525" defTabSz="804863"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20000"/>
                </a:spcBef>
              </a:pPr>
              <a:r>
                <a:rPr lang="en-US" altLang="en-US" sz="353" b="1">
                  <a:latin typeface="+mn-lt"/>
                </a:rPr>
                <a:t>Indifference</a:t>
              </a:r>
            </a:p>
          </p:txBody>
        </p:sp>
        <p:sp>
          <p:nvSpPr>
            <p:cNvPr id="108852" name="Rectangle 6452"/>
            <p:cNvSpPr>
              <a:spLocks noChangeArrowheads="1"/>
            </p:cNvSpPr>
            <p:nvPr/>
          </p:nvSpPr>
          <p:spPr bwMode="auto">
            <a:xfrm>
              <a:off x="7344" y="4800"/>
              <a:ext cx="494" cy="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7625" tIns="24279" rIns="47625" bIns="24279">
              <a:spAutoFit/>
            </a:bodyPr>
            <a:lstStyle>
              <a:lvl1pPr marL="114300" indent="-114300" algn="l" defTabSz="804863">
                <a:defRPr sz="2400">
                  <a:solidFill>
                    <a:schemeClr val="tx1"/>
                  </a:solidFill>
                  <a:latin typeface="Times New Roman" panose="02020603050405020304" pitchFamily="18" charset="0"/>
                </a:defRPr>
              </a:lvl1pPr>
              <a:lvl2pPr marL="401638" algn="l" defTabSz="804863">
                <a:defRPr sz="2400">
                  <a:solidFill>
                    <a:schemeClr val="tx1"/>
                  </a:solidFill>
                  <a:latin typeface="Times New Roman" panose="02020603050405020304" pitchFamily="18" charset="0"/>
                </a:defRPr>
              </a:lvl2pPr>
              <a:lvl3pPr marL="804863" algn="l" defTabSz="804863">
                <a:defRPr sz="2400">
                  <a:solidFill>
                    <a:schemeClr val="tx1"/>
                  </a:solidFill>
                  <a:latin typeface="Times New Roman" panose="02020603050405020304" pitchFamily="18" charset="0"/>
                </a:defRPr>
              </a:lvl3pPr>
              <a:lvl4pPr marL="1206500" algn="l" defTabSz="804863">
                <a:defRPr sz="2400">
                  <a:solidFill>
                    <a:schemeClr val="tx1"/>
                  </a:solidFill>
                  <a:latin typeface="Times New Roman" panose="02020603050405020304" pitchFamily="18" charset="0"/>
                </a:defRPr>
              </a:lvl4pPr>
              <a:lvl5pPr marL="1609725" algn="l" defTabSz="804863">
                <a:defRPr sz="2400">
                  <a:solidFill>
                    <a:schemeClr val="tx1"/>
                  </a:solidFill>
                  <a:latin typeface="Times New Roman" panose="02020603050405020304" pitchFamily="18" charset="0"/>
                </a:defRPr>
              </a:lvl5pPr>
              <a:lvl6pPr marL="2066925" defTabSz="804863" eaLnBrk="0" fontAlgn="base" hangingPunct="0">
                <a:spcBef>
                  <a:spcPct val="0"/>
                </a:spcBef>
                <a:spcAft>
                  <a:spcPct val="0"/>
                </a:spcAft>
                <a:defRPr sz="2400">
                  <a:solidFill>
                    <a:schemeClr val="tx1"/>
                  </a:solidFill>
                  <a:latin typeface="Times New Roman" panose="02020603050405020304" pitchFamily="18" charset="0"/>
                </a:defRPr>
              </a:lvl6pPr>
              <a:lvl7pPr marL="2524125" defTabSz="804863" eaLnBrk="0" fontAlgn="base" hangingPunct="0">
                <a:spcBef>
                  <a:spcPct val="0"/>
                </a:spcBef>
                <a:spcAft>
                  <a:spcPct val="0"/>
                </a:spcAft>
                <a:defRPr sz="2400">
                  <a:solidFill>
                    <a:schemeClr val="tx1"/>
                  </a:solidFill>
                  <a:latin typeface="Times New Roman" panose="02020603050405020304" pitchFamily="18" charset="0"/>
                </a:defRPr>
              </a:lvl7pPr>
              <a:lvl8pPr marL="2981325" defTabSz="804863" eaLnBrk="0" fontAlgn="base" hangingPunct="0">
                <a:spcBef>
                  <a:spcPct val="0"/>
                </a:spcBef>
                <a:spcAft>
                  <a:spcPct val="0"/>
                </a:spcAft>
                <a:defRPr sz="2400">
                  <a:solidFill>
                    <a:schemeClr val="tx1"/>
                  </a:solidFill>
                  <a:latin typeface="Times New Roman" panose="02020603050405020304" pitchFamily="18" charset="0"/>
                </a:defRPr>
              </a:lvl8pPr>
              <a:lvl9pPr marL="3438525" defTabSz="804863"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20000"/>
                </a:spcBef>
              </a:pPr>
              <a:r>
                <a:rPr lang="en-US" altLang="en-US" sz="353" b="1">
                  <a:latin typeface="+mn-lt"/>
                </a:rPr>
                <a:t>Must-be</a:t>
              </a:r>
              <a:endParaRPr lang="en-US" altLang="en-US" sz="294" b="1">
                <a:solidFill>
                  <a:srgbClr val="003530"/>
                </a:solidFill>
                <a:latin typeface="+mn-lt"/>
              </a:endParaRPr>
            </a:p>
          </p:txBody>
        </p:sp>
        <p:sp>
          <p:nvSpPr>
            <p:cNvPr id="108853" name="Arc 6453"/>
            <p:cNvSpPr>
              <a:spLocks/>
            </p:cNvSpPr>
            <p:nvPr/>
          </p:nvSpPr>
          <p:spPr bwMode="auto">
            <a:xfrm>
              <a:off x="7006" y="4392"/>
              <a:ext cx="411" cy="320"/>
            </a:xfrm>
            <a:custGeom>
              <a:avLst/>
              <a:gdLst>
                <a:gd name="G0" fmla="+- 392 0 0"/>
                <a:gd name="G1" fmla="+- 15 0 0"/>
                <a:gd name="G2" fmla="+- 21600 0 0"/>
                <a:gd name="T0" fmla="*/ 21991 w 21992"/>
                <a:gd name="T1" fmla="*/ 0 h 21615"/>
                <a:gd name="T2" fmla="*/ 0 w 21992"/>
                <a:gd name="T3" fmla="*/ 21611 h 21615"/>
                <a:gd name="T4" fmla="*/ 392 w 21992"/>
                <a:gd name="T5" fmla="*/ 15 h 21615"/>
              </a:gdLst>
              <a:ahLst/>
              <a:cxnLst>
                <a:cxn ang="0">
                  <a:pos x="T0" y="T1"/>
                </a:cxn>
                <a:cxn ang="0">
                  <a:pos x="T2" y="T3"/>
                </a:cxn>
                <a:cxn ang="0">
                  <a:pos x="T4" y="T5"/>
                </a:cxn>
              </a:cxnLst>
              <a:rect l="0" t="0" r="r" b="b"/>
              <a:pathLst>
                <a:path w="21992" h="21615" fill="none" extrusionOk="0">
                  <a:moveTo>
                    <a:pt x="21991" y="-1"/>
                  </a:moveTo>
                  <a:cubicBezTo>
                    <a:pt x="21991" y="4"/>
                    <a:pt x="21992" y="9"/>
                    <a:pt x="21992" y="15"/>
                  </a:cubicBezTo>
                  <a:cubicBezTo>
                    <a:pt x="21992" y="11944"/>
                    <a:pt x="12321" y="21615"/>
                    <a:pt x="392" y="21615"/>
                  </a:cubicBezTo>
                  <a:cubicBezTo>
                    <a:pt x="261" y="21615"/>
                    <a:pt x="130" y="21613"/>
                    <a:pt x="-1" y="21611"/>
                  </a:cubicBezTo>
                </a:path>
                <a:path w="21992" h="21615" stroke="0" extrusionOk="0">
                  <a:moveTo>
                    <a:pt x="21991" y="-1"/>
                  </a:moveTo>
                  <a:cubicBezTo>
                    <a:pt x="21991" y="4"/>
                    <a:pt x="21992" y="9"/>
                    <a:pt x="21992" y="15"/>
                  </a:cubicBezTo>
                  <a:cubicBezTo>
                    <a:pt x="21992" y="11944"/>
                    <a:pt x="12321" y="21615"/>
                    <a:pt x="392" y="21615"/>
                  </a:cubicBezTo>
                  <a:cubicBezTo>
                    <a:pt x="261" y="21615"/>
                    <a:pt x="130" y="21613"/>
                    <a:pt x="-1" y="21611"/>
                  </a:cubicBezTo>
                  <a:lnTo>
                    <a:pt x="392" y="15"/>
                  </a:lnTo>
                  <a:close/>
                </a:path>
              </a:pathLst>
            </a:custGeom>
            <a:noFill/>
            <a:ln w="25400" cap="rnd">
              <a:solidFill>
                <a:srgbClr val="790015"/>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8854" name="Arc 6454"/>
            <p:cNvSpPr>
              <a:spLocks/>
            </p:cNvSpPr>
            <p:nvPr/>
          </p:nvSpPr>
          <p:spPr bwMode="auto">
            <a:xfrm>
              <a:off x="7258" y="4750"/>
              <a:ext cx="388" cy="251"/>
            </a:xfrm>
            <a:custGeom>
              <a:avLst/>
              <a:gdLst>
                <a:gd name="G0" fmla="+- 21599 0 0"/>
                <a:gd name="G1" fmla="+- 21599 0 0"/>
                <a:gd name="G2" fmla="+- 21600 0 0"/>
                <a:gd name="T0" fmla="*/ 0 w 21599"/>
                <a:gd name="T1" fmla="*/ 21579 h 21599"/>
                <a:gd name="T2" fmla="*/ 21586 w 21599"/>
                <a:gd name="T3" fmla="*/ 0 h 21599"/>
                <a:gd name="T4" fmla="*/ 21599 w 21599"/>
                <a:gd name="T5" fmla="*/ 21599 h 21599"/>
              </a:gdLst>
              <a:ahLst/>
              <a:cxnLst>
                <a:cxn ang="0">
                  <a:pos x="T0" y="T1"/>
                </a:cxn>
                <a:cxn ang="0">
                  <a:pos x="T2" y="T3"/>
                </a:cxn>
                <a:cxn ang="0">
                  <a:pos x="T4" y="T5"/>
                </a:cxn>
              </a:cxnLst>
              <a:rect l="0" t="0" r="r" b="b"/>
              <a:pathLst>
                <a:path w="21599" h="21599" fill="none" extrusionOk="0">
                  <a:moveTo>
                    <a:pt x="-1" y="21578"/>
                  </a:moveTo>
                  <a:cubicBezTo>
                    <a:pt x="10" y="9662"/>
                    <a:pt x="9669" y="6"/>
                    <a:pt x="21585" y="-1"/>
                  </a:cubicBezTo>
                </a:path>
                <a:path w="21599" h="21599" stroke="0" extrusionOk="0">
                  <a:moveTo>
                    <a:pt x="-1" y="21578"/>
                  </a:moveTo>
                  <a:cubicBezTo>
                    <a:pt x="10" y="9662"/>
                    <a:pt x="9669" y="6"/>
                    <a:pt x="21585" y="-1"/>
                  </a:cubicBezTo>
                  <a:lnTo>
                    <a:pt x="21599" y="21599"/>
                  </a:lnTo>
                  <a:close/>
                </a:path>
              </a:pathLst>
            </a:custGeom>
            <a:noFill/>
            <a:ln w="25400" cap="rnd">
              <a:solidFill>
                <a:srgbClr val="790015"/>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grpSp>
          <p:nvGrpSpPr>
            <p:cNvPr id="108855" name="Group 6455"/>
            <p:cNvGrpSpPr>
              <a:grpSpLocks/>
            </p:cNvGrpSpPr>
            <p:nvPr/>
          </p:nvGrpSpPr>
          <p:grpSpPr bwMode="auto">
            <a:xfrm>
              <a:off x="6960" y="4365"/>
              <a:ext cx="822" cy="723"/>
              <a:chOff x="1296" y="684"/>
              <a:chExt cx="3488" cy="3072"/>
            </a:xfrm>
          </p:grpSpPr>
          <p:sp>
            <p:nvSpPr>
              <p:cNvPr id="108856" name="Line 6456"/>
              <p:cNvSpPr>
                <a:spLocks noChangeShapeType="1"/>
              </p:cNvSpPr>
              <p:nvPr/>
            </p:nvSpPr>
            <p:spPr bwMode="auto">
              <a:xfrm flipV="1">
                <a:off x="2880" y="684"/>
                <a:ext cx="0" cy="3072"/>
              </a:xfrm>
              <a:prstGeom prst="line">
                <a:avLst/>
              </a:prstGeom>
              <a:noFill/>
              <a:ln w="19050">
                <a:solidFill>
                  <a:srgbClr val="7B00E4"/>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8857" name="Line 6457"/>
              <p:cNvSpPr>
                <a:spLocks noChangeShapeType="1"/>
              </p:cNvSpPr>
              <p:nvPr/>
            </p:nvSpPr>
            <p:spPr bwMode="auto">
              <a:xfrm>
                <a:off x="1296" y="2250"/>
                <a:ext cx="3488" cy="0"/>
              </a:xfrm>
              <a:prstGeom prst="line">
                <a:avLst/>
              </a:prstGeom>
              <a:noFill/>
              <a:ln w="19050">
                <a:solidFill>
                  <a:srgbClr val="7B00E4"/>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grpSp>
        <p:sp>
          <p:nvSpPr>
            <p:cNvPr id="108858" name="Line 6458"/>
            <p:cNvSpPr>
              <a:spLocks noChangeShapeType="1"/>
            </p:cNvSpPr>
            <p:nvPr/>
          </p:nvSpPr>
          <p:spPr bwMode="auto">
            <a:xfrm flipV="1">
              <a:off x="7050" y="4388"/>
              <a:ext cx="577" cy="678"/>
            </a:xfrm>
            <a:prstGeom prst="line">
              <a:avLst/>
            </a:prstGeom>
            <a:noFill/>
            <a:ln w="25400">
              <a:solidFill>
                <a:srgbClr val="790015"/>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8859" name="Rectangle 6459"/>
            <p:cNvSpPr>
              <a:spLocks noChangeArrowheads="1"/>
            </p:cNvSpPr>
            <p:nvPr/>
          </p:nvSpPr>
          <p:spPr bwMode="auto">
            <a:xfrm>
              <a:off x="7440" y="4560"/>
              <a:ext cx="498" cy="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7625" tIns="24279" rIns="47625" bIns="24279">
              <a:spAutoFit/>
            </a:bodyPr>
            <a:lstStyle>
              <a:lvl1pPr marL="114300" indent="-114300" algn="l" defTabSz="804863">
                <a:defRPr sz="2400">
                  <a:solidFill>
                    <a:schemeClr val="tx1"/>
                  </a:solidFill>
                  <a:latin typeface="Times New Roman" panose="02020603050405020304" pitchFamily="18" charset="0"/>
                </a:defRPr>
              </a:lvl1pPr>
              <a:lvl2pPr marL="401638" algn="l" defTabSz="804863">
                <a:defRPr sz="2400">
                  <a:solidFill>
                    <a:schemeClr val="tx1"/>
                  </a:solidFill>
                  <a:latin typeface="Times New Roman" panose="02020603050405020304" pitchFamily="18" charset="0"/>
                </a:defRPr>
              </a:lvl2pPr>
              <a:lvl3pPr marL="804863" algn="l" defTabSz="804863">
                <a:defRPr sz="2400">
                  <a:solidFill>
                    <a:schemeClr val="tx1"/>
                  </a:solidFill>
                  <a:latin typeface="Times New Roman" panose="02020603050405020304" pitchFamily="18" charset="0"/>
                </a:defRPr>
              </a:lvl3pPr>
              <a:lvl4pPr marL="1206500" algn="l" defTabSz="804863">
                <a:defRPr sz="2400">
                  <a:solidFill>
                    <a:schemeClr val="tx1"/>
                  </a:solidFill>
                  <a:latin typeface="Times New Roman" panose="02020603050405020304" pitchFamily="18" charset="0"/>
                </a:defRPr>
              </a:lvl4pPr>
              <a:lvl5pPr marL="1609725" algn="l" defTabSz="804863">
                <a:defRPr sz="2400">
                  <a:solidFill>
                    <a:schemeClr val="tx1"/>
                  </a:solidFill>
                  <a:latin typeface="Times New Roman" panose="02020603050405020304" pitchFamily="18" charset="0"/>
                </a:defRPr>
              </a:lvl5pPr>
              <a:lvl6pPr marL="2066925" defTabSz="804863" eaLnBrk="0" fontAlgn="base" hangingPunct="0">
                <a:spcBef>
                  <a:spcPct val="0"/>
                </a:spcBef>
                <a:spcAft>
                  <a:spcPct val="0"/>
                </a:spcAft>
                <a:defRPr sz="2400">
                  <a:solidFill>
                    <a:schemeClr val="tx1"/>
                  </a:solidFill>
                  <a:latin typeface="Times New Roman" panose="02020603050405020304" pitchFamily="18" charset="0"/>
                </a:defRPr>
              </a:lvl6pPr>
              <a:lvl7pPr marL="2524125" defTabSz="804863" eaLnBrk="0" fontAlgn="base" hangingPunct="0">
                <a:spcBef>
                  <a:spcPct val="0"/>
                </a:spcBef>
                <a:spcAft>
                  <a:spcPct val="0"/>
                </a:spcAft>
                <a:defRPr sz="2400">
                  <a:solidFill>
                    <a:schemeClr val="tx1"/>
                  </a:solidFill>
                  <a:latin typeface="Times New Roman" panose="02020603050405020304" pitchFamily="18" charset="0"/>
                </a:defRPr>
              </a:lvl7pPr>
              <a:lvl8pPr marL="2981325" defTabSz="804863" eaLnBrk="0" fontAlgn="base" hangingPunct="0">
                <a:spcBef>
                  <a:spcPct val="0"/>
                </a:spcBef>
                <a:spcAft>
                  <a:spcPct val="0"/>
                </a:spcAft>
                <a:defRPr sz="2400">
                  <a:solidFill>
                    <a:schemeClr val="tx1"/>
                  </a:solidFill>
                  <a:latin typeface="Times New Roman" panose="02020603050405020304" pitchFamily="18" charset="0"/>
                </a:defRPr>
              </a:lvl8pPr>
              <a:lvl9pPr marL="3438525" defTabSz="804863"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20000"/>
                </a:spcBef>
              </a:pPr>
              <a:r>
                <a:rPr lang="en-US" altLang="en-US" sz="353" b="1">
                  <a:latin typeface="+mn-lt"/>
                </a:rPr>
                <a:t>One-Dimensional</a:t>
              </a:r>
              <a:endParaRPr lang="en-US" altLang="en-US" sz="294" b="1">
                <a:solidFill>
                  <a:srgbClr val="003530"/>
                </a:solidFill>
                <a:latin typeface="+mn-lt"/>
              </a:endParaRPr>
            </a:p>
          </p:txBody>
        </p:sp>
      </p:grpSp>
      <p:sp>
        <p:nvSpPr>
          <p:cNvPr id="108860" name="AutoShape 6460"/>
          <p:cNvSpPr>
            <a:spLocks noChangeArrowheads="1"/>
          </p:cNvSpPr>
          <p:nvPr/>
        </p:nvSpPr>
        <p:spPr bwMode="auto">
          <a:xfrm>
            <a:off x="7531480" y="4760259"/>
            <a:ext cx="986118" cy="493059"/>
          </a:xfrm>
          <a:prstGeom prst="horizontalScroll">
            <a:avLst>
              <a:gd name="adj" fmla="val 12500"/>
            </a:avLst>
          </a:prstGeom>
          <a:solidFill>
            <a:schemeClr val="accent2"/>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823" b="1">
                <a:solidFill>
                  <a:schemeClr val="bg1"/>
                </a:solidFill>
                <a:latin typeface="+mn-lt"/>
              </a:rPr>
              <a:t>Requirements</a:t>
            </a:r>
          </a:p>
          <a:p>
            <a:pPr algn="ctr" eaLnBrk="1" hangingPunct="1"/>
            <a:r>
              <a:rPr lang="en-US" altLang="en-US" sz="823" b="1">
                <a:solidFill>
                  <a:schemeClr val="bg1"/>
                </a:solidFill>
                <a:latin typeface="+mn-lt"/>
              </a:rPr>
              <a:t>Workbook</a:t>
            </a:r>
          </a:p>
        </p:txBody>
      </p:sp>
      <p:sp>
        <p:nvSpPr>
          <p:cNvPr id="108861" name="Text Box 6461"/>
          <p:cNvSpPr txBox="1">
            <a:spLocks noChangeArrowheads="1"/>
          </p:cNvSpPr>
          <p:nvPr/>
        </p:nvSpPr>
        <p:spPr bwMode="auto">
          <a:xfrm>
            <a:off x="5711458" y="1407833"/>
            <a:ext cx="1147669" cy="671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941" b="1" dirty="0">
                <a:latin typeface="+mn-lt"/>
              </a:rPr>
              <a:t>Gather VOC Baseline; Define</a:t>
            </a:r>
          </a:p>
          <a:p>
            <a:pPr algn="ctr"/>
            <a:r>
              <a:rPr lang="en-US" altLang="en-US" sz="941" b="1" dirty="0">
                <a:latin typeface="+mn-lt"/>
              </a:rPr>
              <a:t>Customer Segments</a:t>
            </a:r>
          </a:p>
        </p:txBody>
      </p:sp>
      <p:sp>
        <p:nvSpPr>
          <p:cNvPr id="108863" name="AutoShape 6463"/>
          <p:cNvSpPr>
            <a:spLocks noChangeArrowheads="1"/>
          </p:cNvSpPr>
          <p:nvPr/>
        </p:nvSpPr>
        <p:spPr bwMode="auto">
          <a:xfrm rot="2830444" flipH="1">
            <a:off x="6791892" y="2003611"/>
            <a:ext cx="179294" cy="224118"/>
          </a:xfrm>
          <a:prstGeom prst="downArrow">
            <a:avLst>
              <a:gd name="adj1" fmla="val 50000"/>
              <a:gd name="adj2" fmla="val 31250"/>
            </a:avLst>
          </a:prstGeom>
          <a:solidFill>
            <a:schemeClr val="folHlink"/>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8864" name="Text Box 6464"/>
          <p:cNvSpPr txBox="1">
            <a:spLocks noChangeArrowheads="1"/>
          </p:cNvSpPr>
          <p:nvPr/>
        </p:nvSpPr>
        <p:spPr bwMode="auto">
          <a:xfrm>
            <a:off x="5783362" y="2250141"/>
            <a:ext cx="1434353" cy="237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941" b="1">
                <a:latin typeface="+mn-lt"/>
              </a:rPr>
              <a:t>Gather VOC Inputs</a:t>
            </a:r>
          </a:p>
        </p:txBody>
      </p:sp>
      <p:sp>
        <p:nvSpPr>
          <p:cNvPr id="108865" name="AutoShape 6465"/>
          <p:cNvSpPr>
            <a:spLocks noChangeArrowheads="1"/>
          </p:cNvSpPr>
          <p:nvPr/>
        </p:nvSpPr>
        <p:spPr bwMode="auto">
          <a:xfrm rot="19727066" flipH="1">
            <a:off x="6366068" y="3012141"/>
            <a:ext cx="179294" cy="224118"/>
          </a:xfrm>
          <a:prstGeom prst="downArrow">
            <a:avLst>
              <a:gd name="adj1" fmla="val 50000"/>
              <a:gd name="adj2" fmla="val 31250"/>
            </a:avLst>
          </a:prstGeom>
          <a:solidFill>
            <a:schemeClr val="folHlink"/>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8866" name="Text Box 6466"/>
          <p:cNvSpPr txBox="1">
            <a:spLocks noChangeArrowheads="1"/>
          </p:cNvSpPr>
          <p:nvPr/>
        </p:nvSpPr>
        <p:spPr bwMode="auto">
          <a:xfrm>
            <a:off x="5723639" y="4192597"/>
            <a:ext cx="1282140" cy="671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941" b="1" dirty="0">
                <a:latin typeface="+mn-lt"/>
              </a:rPr>
              <a:t>Analyze Data; Define Customer &amp; Performance-Level Requirements</a:t>
            </a:r>
          </a:p>
        </p:txBody>
      </p:sp>
      <p:sp>
        <p:nvSpPr>
          <p:cNvPr id="108869" name="Text Box 6469"/>
          <p:cNvSpPr txBox="1">
            <a:spLocks noChangeArrowheads="1"/>
          </p:cNvSpPr>
          <p:nvPr/>
        </p:nvSpPr>
        <p:spPr bwMode="auto">
          <a:xfrm>
            <a:off x="7531480" y="3236259"/>
            <a:ext cx="878728" cy="526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941" b="1">
                <a:latin typeface="+mn-lt"/>
              </a:rPr>
              <a:t>Assess Importance/ Satisfaction</a:t>
            </a:r>
          </a:p>
        </p:txBody>
      </p:sp>
      <p:sp>
        <p:nvSpPr>
          <p:cNvPr id="108870" name="AutoShape 6470"/>
          <p:cNvSpPr>
            <a:spLocks noChangeArrowheads="1"/>
          </p:cNvSpPr>
          <p:nvPr/>
        </p:nvSpPr>
        <p:spPr bwMode="auto">
          <a:xfrm rot="1439931" flipH="1">
            <a:off x="7307362" y="3101788"/>
            <a:ext cx="179294" cy="224118"/>
          </a:xfrm>
          <a:prstGeom prst="downArrow">
            <a:avLst>
              <a:gd name="adj1" fmla="val 50000"/>
              <a:gd name="adj2" fmla="val 31250"/>
            </a:avLst>
          </a:prstGeom>
          <a:solidFill>
            <a:schemeClr val="folHlink"/>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8871" name="AutoShape 6471"/>
          <p:cNvSpPr>
            <a:spLocks noChangeArrowheads="1"/>
          </p:cNvSpPr>
          <p:nvPr/>
        </p:nvSpPr>
        <p:spPr bwMode="auto">
          <a:xfrm rot="19143681" flipH="1">
            <a:off x="6814303" y="4670611"/>
            <a:ext cx="179294" cy="224118"/>
          </a:xfrm>
          <a:prstGeom prst="downArrow">
            <a:avLst>
              <a:gd name="adj1" fmla="val 50000"/>
              <a:gd name="adj2" fmla="val 31250"/>
            </a:avLst>
          </a:prstGeom>
          <a:solidFill>
            <a:schemeClr val="folHlink"/>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8873" name="Text Box 6473"/>
          <p:cNvSpPr txBox="1">
            <a:spLocks noChangeArrowheads="1"/>
          </p:cNvSpPr>
          <p:nvPr/>
        </p:nvSpPr>
        <p:spPr bwMode="auto">
          <a:xfrm>
            <a:off x="6455715" y="4894730"/>
            <a:ext cx="1165412" cy="381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941" b="1">
                <a:latin typeface="+mn-lt"/>
              </a:rPr>
              <a:t>Specify CTQs</a:t>
            </a:r>
          </a:p>
          <a:p>
            <a:pPr algn="ctr"/>
            <a:r>
              <a:rPr lang="en-US" altLang="en-US" sz="941" b="1">
                <a:latin typeface="+mn-lt"/>
              </a:rPr>
              <a:t>Confirm CTQ’s</a:t>
            </a:r>
          </a:p>
        </p:txBody>
      </p:sp>
      <p:grpSp>
        <p:nvGrpSpPr>
          <p:cNvPr id="108874" name="Group 6474"/>
          <p:cNvGrpSpPr>
            <a:grpSpLocks/>
          </p:cNvGrpSpPr>
          <p:nvPr/>
        </p:nvGrpSpPr>
        <p:grpSpPr bwMode="auto">
          <a:xfrm>
            <a:off x="3937050" y="3614926"/>
            <a:ext cx="1041213" cy="816162"/>
            <a:chOff x="709" y="1848"/>
            <a:chExt cx="1115" cy="874"/>
          </a:xfrm>
        </p:grpSpPr>
        <p:sp>
          <p:nvSpPr>
            <p:cNvPr id="108875" name="Rectangle 6475"/>
            <p:cNvSpPr>
              <a:spLocks noChangeArrowheads="1"/>
            </p:cNvSpPr>
            <p:nvPr/>
          </p:nvSpPr>
          <p:spPr bwMode="auto">
            <a:xfrm>
              <a:off x="1027" y="1848"/>
              <a:ext cx="665" cy="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0426" tIns="25214" rIns="50426" bIns="25214">
              <a:spAutoFit/>
            </a:bodyPr>
            <a:lstStyle>
              <a:lvl1pPr algn="l" defTabSz="765175">
                <a:defRPr sz="2400">
                  <a:solidFill>
                    <a:schemeClr val="tx1"/>
                  </a:solidFill>
                  <a:latin typeface="Times New Roman" panose="02020603050405020304" pitchFamily="18" charset="0"/>
                </a:defRPr>
              </a:lvl1pPr>
              <a:lvl2pPr marL="425450" algn="l" defTabSz="765175">
                <a:defRPr sz="2400">
                  <a:solidFill>
                    <a:schemeClr val="tx1"/>
                  </a:solidFill>
                  <a:latin typeface="Times New Roman" panose="02020603050405020304" pitchFamily="18" charset="0"/>
                </a:defRPr>
              </a:lvl2pPr>
              <a:lvl3pPr marL="850900" algn="l" defTabSz="765175">
                <a:defRPr sz="2400">
                  <a:solidFill>
                    <a:schemeClr val="tx1"/>
                  </a:solidFill>
                  <a:latin typeface="Times New Roman" panose="02020603050405020304" pitchFamily="18" charset="0"/>
                </a:defRPr>
              </a:lvl3pPr>
              <a:lvl4pPr marL="1277938" algn="l" defTabSz="765175">
                <a:defRPr sz="2400">
                  <a:solidFill>
                    <a:schemeClr val="tx1"/>
                  </a:solidFill>
                  <a:latin typeface="Times New Roman" panose="02020603050405020304" pitchFamily="18" charset="0"/>
                </a:defRPr>
              </a:lvl4pPr>
              <a:lvl5pPr marL="1703388" algn="l" defTabSz="765175">
                <a:defRPr sz="2400">
                  <a:solidFill>
                    <a:schemeClr val="tx1"/>
                  </a:solidFill>
                  <a:latin typeface="Times New Roman" panose="02020603050405020304" pitchFamily="18" charset="0"/>
                </a:defRPr>
              </a:lvl5pPr>
              <a:lvl6pPr marL="2160588" defTabSz="765175" eaLnBrk="0" fontAlgn="base" hangingPunct="0">
                <a:spcBef>
                  <a:spcPct val="0"/>
                </a:spcBef>
                <a:spcAft>
                  <a:spcPct val="0"/>
                </a:spcAft>
                <a:defRPr sz="2400">
                  <a:solidFill>
                    <a:schemeClr val="tx1"/>
                  </a:solidFill>
                  <a:latin typeface="Times New Roman" panose="02020603050405020304" pitchFamily="18" charset="0"/>
                </a:defRPr>
              </a:lvl6pPr>
              <a:lvl7pPr marL="2617788" defTabSz="765175" eaLnBrk="0" fontAlgn="base" hangingPunct="0">
                <a:spcBef>
                  <a:spcPct val="0"/>
                </a:spcBef>
                <a:spcAft>
                  <a:spcPct val="0"/>
                </a:spcAft>
                <a:defRPr sz="2400">
                  <a:solidFill>
                    <a:schemeClr val="tx1"/>
                  </a:solidFill>
                  <a:latin typeface="Times New Roman" panose="02020603050405020304" pitchFamily="18" charset="0"/>
                </a:defRPr>
              </a:lvl7pPr>
              <a:lvl8pPr marL="3074988" defTabSz="765175" eaLnBrk="0" fontAlgn="base" hangingPunct="0">
                <a:spcBef>
                  <a:spcPct val="0"/>
                </a:spcBef>
                <a:spcAft>
                  <a:spcPct val="0"/>
                </a:spcAft>
                <a:defRPr sz="2400">
                  <a:solidFill>
                    <a:schemeClr val="tx1"/>
                  </a:solidFill>
                  <a:latin typeface="Times New Roman" panose="02020603050405020304" pitchFamily="18" charset="0"/>
                </a:defRPr>
              </a:lvl8pPr>
              <a:lvl9pPr marL="3532188" defTabSz="765175"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471" b="1">
                  <a:latin typeface="+mn-lt"/>
                </a:rPr>
                <a:t>Impact</a:t>
              </a:r>
            </a:p>
          </p:txBody>
        </p:sp>
        <p:sp>
          <p:nvSpPr>
            <p:cNvPr id="108876" name="Rectangle 6476"/>
            <p:cNvSpPr>
              <a:spLocks noChangeArrowheads="1"/>
            </p:cNvSpPr>
            <p:nvPr/>
          </p:nvSpPr>
          <p:spPr bwMode="auto">
            <a:xfrm rot="16200000">
              <a:off x="579" y="2304"/>
              <a:ext cx="442" cy="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0426" tIns="25214" rIns="50426" bIns="25214">
              <a:spAutoFit/>
            </a:bodyPr>
            <a:lstStyle>
              <a:lvl1pPr algn="l" defTabSz="765175">
                <a:defRPr sz="2400">
                  <a:solidFill>
                    <a:schemeClr val="tx1"/>
                  </a:solidFill>
                  <a:latin typeface="Times New Roman" panose="02020603050405020304" pitchFamily="18" charset="0"/>
                </a:defRPr>
              </a:lvl1pPr>
              <a:lvl2pPr marL="425450" algn="l" defTabSz="765175">
                <a:defRPr sz="2400">
                  <a:solidFill>
                    <a:schemeClr val="tx1"/>
                  </a:solidFill>
                  <a:latin typeface="Times New Roman" panose="02020603050405020304" pitchFamily="18" charset="0"/>
                </a:defRPr>
              </a:lvl2pPr>
              <a:lvl3pPr marL="850900" algn="l" defTabSz="765175">
                <a:defRPr sz="2400">
                  <a:solidFill>
                    <a:schemeClr val="tx1"/>
                  </a:solidFill>
                  <a:latin typeface="Times New Roman" panose="02020603050405020304" pitchFamily="18" charset="0"/>
                </a:defRPr>
              </a:lvl3pPr>
              <a:lvl4pPr marL="1277938" algn="l" defTabSz="765175">
                <a:defRPr sz="2400">
                  <a:solidFill>
                    <a:schemeClr val="tx1"/>
                  </a:solidFill>
                  <a:latin typeface="Times New Roman" panose="02020603050405020304" pitchFamily="18" charset="0"/>
                </a:defRPr>
              </a:lvl4pPr>
              <a:lvl5pPr marL="1703388" algn="l" defTabSz="765175">
                <a:defRPr sz="2400">
                  <a:solidFill>
                    <a:schemeClr val="tx1"/>
                  </a:solidFill>
                  <a:latin typeface="Times New Roman" panose="02020603050405020304" pitchFamily="18" charset="0"/>
                </a:defRPr>
              </a:lvl5pPr>
              <a:lvl6pPr marL="2160588" defTabSz="765175" eaLnBrk="0" fontAlgn="base" hangingPunct="0">
                <a:spcBef>
                  <a:spcPct val="0"/>
                </a:spcBef>
                <a:spcAft>
                  <a:spcPct val="0"/>
                </a:spcAft>
                <a:defRPr sz="2400">
                  <a:solidFill>
                    <a:schemeClr val="tx1"/>
                  </a:solidFill>
                  <a:latin typeface="Times New Roman" panose="02020603050405020304" pitchFamily="18" charset="0"/>
                </a:defRPr>
              </a:lvl6pPr>
              <a:lvl7pPr marL="2617788" defTabSz="765175" eaLnBrk="0" fontAlgn="base" hangingPunct="0">
                <a:spcBef>
                  <a:spcPct val="0"/>
                </a:spcBef>
                <a:spcAft>
                  <a:spcPct val="0"/>
                </a:spcAft>
                <a:defRPr sz="2400">
                  <a:solidFill>
                    <a:schemeClr val="tx1"/>
                  </a:solidFill>
                  <a:latin typeface="Times New Roman" panose="02020603050405020304" pitchFamily="18" charset="0"/>
                </a:defRPr>
              </a:lvl7pPr>
              <a:lvl8pPr marL="3074988" defTabSz="765175" eaLnBrk="0" fontAlgn="base" hangingPunct="0">
                <a:spcBef>
                  <a:spcPct val="0"/>
                </a:spcBef>
                <a:spcAft>
                  <a:spcPct val="0"/>
                </a:spcAft>
                <a:defRPr sz="2400">
                  <a:solidFill>
                    <a:schemeClr val="tx1"/>
                  </a:solidFill>
                  <a:latin typeface="Times New Roman" panose="02020603050405020304" pitchFamily="18" charset="0"/>
                </a:defRPr>
              </a:lvl8pPr>
              <a:lvl9pPr marL="3532188" defTabSz="765175"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471" b="1">
                  <a:latin typeface="+mn-lt"/>
                </a:rPr>
                <a:t>Probability</a:t>
              </a:r>
            </a:p>
          </p:txBody>
        </p:sp>
        <p:sp>
          <p:nvSpPr>
            <p:cNvPr id="108877" name="Rectangle 6477"/>
            <p:cNvSpPr>
              <a:spLocks noChangeArrowheads="1"/>
            </p:cNvSpPr>
            <p:nvPr/>
          </p:nvSpPr>
          <p:spPr bwMode="auto">
            <a:xfrm>
              <a:off x="1514" y="2482"/>
              <a:ext cx="310" cy="240"/>
            </a:xfrm>
            <a:prstGeom prst="rect">
              <a:avLst/>
            </a:prstGeom>
            <a:solidFill>
              <a:srgbClr val="FFFF00"/>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har char="•"/>
                <a:defRPr sz="4500">
                  <a:solidFill>
                    <a:schemeClr val="tx1"/>
                  </a:solidFill>
                  <a:latin typeface="Times New Roman" panose="02020603050405020304" pitchFamily="18" charset="0"/>
                </a:defRPr>
              </a:lvl1pPr>
              <a:lvl2pPr algn="l">
                <a:spcBef>
                  <a:spcPct val="20000"/>
                </a:spcBef>
                <a:buChar char="–"/>
                <a:defRPr sz="3800">
                  <a:solidFill>
                    <a:schemeClr val="tx1"/>
                  </a:solidFill>
                  <a:latin typeface="Times New Roman" panose="02020603050405020304" pitchFamily="18" charset="0"/>
                </a:defRPr>
              </a:lvl2pPr>
              <a:lvl3pPr algn="l">
                <a:spcBef>
                  <a:spcPct val="20000"/>
                </a:spcBef>
                <a:buChar char="•"/>
                <a:defRPr sz="3200">
                  <a:solidFill>
                    <a:schemeClr val="tx1"/>
                  </a:solidFill>
                  <a:latin typeface="Times New Roman" panose="02020603050405020304" pitchFamily="18" charset="0"/>
                </a:defRPr>
              </a:lvl3pPr>
              <a:lvl4pPr algn="l">
                <a:spcBef>
                  <a:spcPct val="20000"/>
                </a:spcBef>
                <a:buChar char="–"/>
                <a:defRPr sz="2900">
                  <a:solidFill>
                    <a:schemeClr val="tx1"/>
                  </a:solidFill>
                  <a:latin typeface="Times New Roman" panose="02020603050405020304" pitchFamily="18" charset="0"/>
                </a:defRPr>
              </a:lvl4pPr>
              <a:lvl5pPr algn="l">
                <a:spcBef>
                  <a:spcPct val="20000"/>
                </a:spcBef>
                <a:buChar char="»"/>
                <a:defRPr sz="2900">
                  <a:solidFill>
                    <a:schemeClr val="tx1"/>
                  </a:solidFill>
                  <a:latin typeface="Times New Roman" panose="02020603050405020304" pitchFamily="18" charset="0"/>
                </a:defRPr>
              </a:lvl5pPr>
              <a:lvl6pPr eaLnBrk="0" fontAlgn="base" hangingPunct="0">
                <a:spcBef>
                  <a:spcPct val="20000"/>
                </a:spcBef>
                <a:spcAft>
                  <a:spcPct val="0"/>
                </a:spcAft>
                <a:buChar char="»"/>
                <a:defRPr sz="2900">
                  <a:solidFill>
                    <a:schemeClr val="tx1"/>
                  </a:solidFill>
                  <a:latin typeface="Times New Roman" panose="02020603050405020304" pitchFamily="18" charset="0"/>
                </a:defRPr>
              </a:lvl6pPr>
              <a:lvl7pPr eaLnBrk="0" fontAlgn="base" hangingPunct="0">
                <a:spcBef>
                  <a:spcPct val="20000"/>
                </a:spcBef>
                <a:spcAft>
                  <a:spcPct val="0"/>
                </a:spcAft>
                <a:buChar char="»"/>
                <a:defRPr sz="2900">
                  <a:solidFill>
                    <a:schemeClr val="tx1"/>
                  </a:solidFill>
                  <a:latin typeface="Times New Roman" panose="02020603050405020304" pitchFamily="18" charset="0"/>
                </a:defRPr>
              </a:lvl7pPr>
              <a:lvl8pPr eaLnBrk="0" fontAlgn="base" hangingPunct="0">
                <a:spcBef>
                  <a:spcPct val="20000"/>
                </a:spcBef>
                <a:spcAft>
                  <a:spcPct val="0"/>
                </a:spcAft>
                <a:buChar char="»"/>
                <a:defRPr sz="2900">
                  <a:solidFill>
                    <a:schemeClr val="tx1"/>
                  </a:solidFill>
                  <a:latin typeface="Times New Roman" panose="02020603050405020304" pitchFamily="18" charset="0"/>
                </a:defRPr>
              </a:lvl8pPr>
              <a:lvl9pPr eaLnBrk="0" fontAlgn="base" hangingPunct="0">
                <a:spcBef>
                  <a:spcPct val="20000"/>
                </a:spcBef>
                <a:spcAft>
                  <a:spcPct val="0"/>
                </a:spcAft>
                <a:buChar char="»"/>
                <a:defRPr sz="2900">
                  <a:solidFill>
                    <a:schemeClr val="tx1"/>
                  </a:solidFill>
                  <a:latin typeface="Times New Roman" panose="02020603050405020304" pitchFamily="18" charset="0"/>
                </a:defRPr>
              </a:lvl9pPr>
            </a:lstStyle>
            <a:p>
              <a:pPr algn="ctr">
                <a:buFontTx/>
                <a:buNone/>
              </a:pPr>
              <a:r>
                <a:rPr lang="en-US" altLang="en-US" sz="882">
                  <a:latin typeface="+mn-lt"/>
                </a:rPr>
                <a:t>5</a:t>
              </a:r>
            </a:p>
          </p:txBody>
        </p:sp>
        <p:sp>
          <p:nvSpPr>
            <p:cNvPr id="108878" name="Rectangle 6478"/>
            <p:cNvSpPr>
              <a:spLocks noChangeArrowheads="1"/>
            </p:cNvSpPr>
            <p:nvPr/>
          </p:nvSpPr>
          <p:spPr bwMode="auto">
            <a:xfrm>
              <a:off x="1204" y="2482"/>
              <a:ext cx="310" cy="240"/>
            </a:xfrm>
            <a:prstGeom prst="rect">
              <a:avLst/>
            </a:prstGeom>
            <a:solidFill>
              <a:srgbClr val="66FF66"/>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har char="•"/>
                <a:defRPr sz="4500">
                  <a:solidFill>
                    <a:schemeClr val="tx1"/>
                  </a:solidFill>
                  <a:latin typeface="Times New Roman" panose="02020603050405020304" pitchFamily="18" charset="0"/>
                </a:defRPr>
              </a:lvl1pPr>
              <a:lvl2pPr algn="l">
                <a:spcBef>
                  <a:spcPct val="20000"/>
                </a:spcBef>
                <a:buChar char="–"/>
                <a:defRPr sz="3800">
                  <a:solidFill>
                    <a:schemeClr val="tx1"/>
                  </a:solidFill>
                  <a:latin typeface="Times New Roman" panose="02020603050405020304" pitchFamily="18" charset="0"/>
                </a:defRPr>
              </a:lvl2pPr>
              <a:lvl3pPr algn="l">
                <a:spcBef>
                  <a:spcPct val="20000"/>
                </a:spcBef>
                <a:buChar char="•"/>
                <a:defRPr sz="3200">
                  <a:solidFill>
                    <a:schemeClr val="tx1"/>
                  </a:solidFill>
                  <a:latin typeface="Times New Roman" panose="02020603050405020304" pitchFamily="18" charset="0"/>
                </a:defRPr>
              </a:lvl3pPr>
              <a:lvl4pPr algn="l">
                <a:spcBef>
                  <a:spcPct val="20000"/>
                </a:spcBef>
                <a:buChar char="–"/>
                <a:defRPr sz="2900">
                  <a:solidFill>
                    <a:schemeClr val="tx1"/>
                  </a:solidFill>
                  <a:latin typeface="Times New Roman" panose="02020603050405020304" pitchFamily="18" charset="0"/>
                </a:defRPr>
              </a:lvl4pPr>
              <a:lvl5pPr algn="l">
                <a:spcBef>
                  <a:spcPct val="20000"/>
                </a:spcBef>
                <a:buChar char="»"/>
                <a:defRPr sz="2900">
                  <a:solidFill>
                    <a:schemeClr val="tx1"/>
                  </a:solidFill>
                  <a:latin typeface="Times New Roman" panose="02020603050405020304" pitchFamily="18" charset="0"/>
                </a:defRPr>
              </a:lvl5pPr>
              <a:lvl6pPr eaLnBrk="0" fontAlgn="base" hangingPunct="0">
                <a:spcBef>
                  <a:spcPct val="20000"/>
                </a:spcBef>
                <a:spcAft>
                  <a:spcPct val="0"/>
                </a:spcAft>
                <a:buChar char="»"/>
                <a:defRPr sz="2900">
                  <a:solidFill>
                    <a:schemeClr val="tx1"/>
                  </a:solidFill>
                  <a:latin typeface="Times New Roman" panose="02020603050405020304" pitchFamily="18" charset="0"/>
                </a:defRPr>
              </a:lvl6pPr>
              <a:lvl7pPr eaLnBrk="0" fontAlgn="base" hangingPunct="0">
                <a:spcBef>
                  <a:spcPct val="20000"/>
                </a:spcBef>
                <a:spcAft>
                  <a:spcPct val="0"/>
                </a:spcAft>
                <a:buChar char="»"/>
                <a:defRPr sz="2900">
                  <a:solidFill>
                    <a:schemeClr val="tx1"/>
                  </a:solidFill>
                  <a:latin typeface="Times New Roman" panose="02020603050405020304" pitchFamily="18" charset="0"/>
                </a:defRPr>
              </a:lvl7pPr>
              <a:lvl8pPr eaLnBrk="0" fontAlgn="base" hangingPunct="0">
                <a:spcBef>
                  <a:spcPct val="20000"/>
                </a:spcBef>
                <a:spcAft>
                  <a:spcPct val="0"/>
                </a:spcAft>
                <a:buChar char="»"/>
                <a:defRPr sz="2900">
                  <a:solidFill>
                    <a:schemeClr val="tx1"/>
                  </a:solidFill>
                  <a:latin typeface="Times New Roman" panose="02020603050405020304" pitchFamily="18" charset="0"/>
                </a:defRPr>
              </a:lvl8pPr>
              <a:lvl9pPr eaLnBrk="0" fontAlgn="base" hangingPunct="0">
                <a:spcBef>
                  <a:spcPct val="20000"/>
                </a:spcBef>
                <a:spcAft>
                  <a:spcPct val="0"/>
                </a:spcAft>
                <a:buChar char="»"/>
                <a:defRPr sz="2900">
                  <a:solidFill>
                    <a:schemeClr val="tx1"/>
                  </a:solidFill>
                  <a:latin typeface="Times New Roman" panose="02020603050405020304" pitchFamily="18" charset="0"/>
                </a:defRPr>
              </a:lvl9pPr>
            </a:lstStyle>
            <a:p>
              <a:pPr algn="ctr">
                <a:buFontTx/>
                <a:buNone/>
              </a:pPr>
              <a:r>
                <a:rPr lang="en-US" altLang="en-US" sz="882">
                  <a:latin typeface="+mn-lt"/>
                </a:rPr>
                <a:t>3</a:t>
              </a:r>
            </a:p>
          </p:txBody>
        </p:sp>
        <p:sp>
          <p:nvSpPr>
            <p:cNvPr id="108879" name="Rectangle 6479"/>
            <p:cNvSpPr>
              <a:spLocks noChangeArrowheads="1"/>
            </p:cNvSpPr>
            <p:nvPr/>
          </p:nvSpPr>
          <p:spPr bwMode="auto">
            <a:xfrm>
              <a:off x="894" y="2482"/>
              <a:ext cx="310" cy="240"/>
            </a:xfrm>
            <a:prstGeom prst="rect">
              <a:avLst/>
            </a:prstGeom>
            <a:solidFill>
              <a:srgbClr val="66FF66"/>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har char="•"/>
                <a:defRPr sz="4500">
                  <a:solidFill>
                    <a:schemeClr val="tx1"/>
                  </a:solidFill>
                  <a:latin typeface="Times New Roman" panose="02020603050405020304" pitchFamily="18" charset="0"/>
                </a:defRPr>
              </a:lvl1pPr>
              <a:lvl2pPr algn="l">
                <a:spcBef>
                  <a:spcPct val="20000"/>
                </a:spcBef>
                <a:buChar char="–"/>
                <a:defRPr sz="3800">
                  <a:solidFill>
                    <a:schemeClr val="tx1"/>
                  </a:solidFill>
                  <a:latin typeface="Times New Roman" panose="02020603050405020304" pitchFamily="18" charset="0"/>
                </a:defRPr>
              </a:lvl2pPr>
              <a:lvl3pPr algn="l">
                <a:spcBef>
                  <a:spcPct val="20000"/>
                </a:spcBef>
                <a:buChar char="•"/>
                <a:defRPr sz="3200">
                  <a:solidFill>
                    <a:schemeClr val="tx1"/>
                  </a:solidFill>
                  <a:latin typeface="Times New Roman" panose="02020603050405020304" pitchFamily="18" charset="0"/>
                </a:defRPr>
              </a:lvl3pPr>
              <a:lvl4pPr algn="l">
                <a:spcBef>
                  <a:spcPct val="20000"/>
                </a:spcBef>
                <a:buChar char="–"/>
                <a:defRPr sz="2900">
                  <a:solidFill>
                    <a:schemeClr val="tx1"/>
                  </a:solidFill>
                  <a:latin typeface="Times New Roman" panose="02020603050405020304" pitchFamily="18" charset="0"/>
                </a:defRPr>
              </a:lvl4pPr>
              <a:lvl5pPr algn="l">
                <a:spcBef>
                  <a:spcPct val="20000"/>
                </a:spcBef>
                <a:buChar char="»"/>
                <a:defRPr sz="2900">
                  <a:solidFill>
                    <a:schemeClr val="tx1"/>
                  </a:solidFill>
                  <a:latin typeface="Times New Roman" panose="02020603050405020304" pitchFamily="18" charset="0"/>
                </a:defRPr>
              </a:lvl5pPr>
              <a:lvl6pPr eaLnBrk="0" fontAlgn="base" hangingPunct="0">
                <a:spcBef>
                  <a:spcPct val="20000"/>
                </a:spcBef>
                <a:spcAft>
                  <a:spcPct val="0"/>
                </a:spcAft>
                <a:buChar char="»"/>
                <a:defRPr sz="2900">
                  <a:solidFill>
                    <a:schemeClr val="tx1"/>
                  </a:solidFill>
                  <a:latin typeface="Times New Roman" panose="02020603050405020304" pitchFamily="18" charset="0"/>
                </a:defRPr>
              </a:lvl6pPr>
              <a:lvl7pPr eaLnBrk="0" fontAlgn="base" hangingPunct="0">
                <a:spcBef>
                  <a:spcPct val="20000"/>
                </a:spcBef>
                <a:spcAft>
                  <a:spcPct val="0"/>
                </a:spcAft>
                <a:buChar char="»"/>
                <a:defRPr sz="2900">
                  <a:solidFill>
                    <a:schemeClr val="tx1"/>
                  </a:solidFill>
                  <a:latin typeface="Times New Roman" panose="02020603050405020304" pitchFamily="18" charset="0"/>
                </a:defRPr>
              </a:lvl7pPr>
              <a:lvl8pPr eaLnBrk="0" fontAlgn="base" hangingPunct="0">
                <a:spcBef>
                  <a:spcPct val="20000"/>
                </a:spcBef>
                <a:spcAft>
                  <a:spcPct val="0"/>
                </a:spcAft>
                <a:buChar char="»"/>
                <a:defRPr sz="2900">
                  <a:solidFill>
                    <a:schemeClr val="tx1"/>
                  </a:solidFill>
                  <a:latin typeface="Times New Roman" panose="02020603050405020304" pitchFamily="18" charset="0"/>
                </a:defRPr>
              </a:lvl8pPr>
              <a:lvl9pPr eaLnBrk="0" fontAlgn="base" hangingPunct="0">
                <a:spcBef>
                  <a:spcPct val="20000"/>
                </a:spcBef>
                <a:spcAft>
                  <a:spcPct val="0"/>
                </a:spcAft>
                <a:buChar char="»"/>
                <a:defRPr sz="2900">
                  <a:solidFill>
                    <a:schemeClr val="tx1"/>
                  </a:solidFill>
                  <a:latin typeface="Times New Roman" panose="02020603050405020304" pitchFamily="18" charset="0"/>
                </a:defRPr>
              </a:lvl9pPr>
            </a:lstStyle>
            <a:p>
              <a:pPr algn="ctr">
                <a:buFontTx/>
                <a:buNone/>
              </a:pPr>
              <a:r>
                <a:rPr lang="en-US" altLang="en-US" sz="882">
                  <a:latin typeface="+mn-lt"/>
                </a:rPr>
                <a:t>1</a:t>
              </a:r>
            </a:p>
          </p:txBody>
        </p:sp>
        <p:sp>
          <p:nvSpPr>
            <p:cNvPr id="108880" name="Rectangle 6480"/>
            <p:cNvSpPr>
              <a:spLocks noChangeArrowheads="1"/>
            </p:cNvSpPr>
            <p:nvPr/>
          </p:nvSpPr>
          <p:spPr bwMode="auto">
            <a:xfrm>
              <a:off x="1514" y="2241"/>
              <a:ext cx="310" cy="241"/>
            </a:xfrm>
            <a:prstGeom prst="rect">
              <a:avLst/>
            </a:prstGeom>
            <a:solidFill>
              <a:srgbClr val="FFCC00"/>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har char="•"/>
                <a:defRPr sz="4500">
                  <a:solidFill>
                    <a:schemeClr val="tx1"/>
                  </a:solidFill>
                  <a:latin typeface="Times New Roman" panose="02020603050405020304" pitchFamily="18" charset="0"/>
                </a:defRPr>
              </a:lvl1pPr>
              <a:lvl2pPr algn="l">
                <a:spcBef>
                  <a:spcPct val="20000"/>
                </a:spcBef>
                <a:buChar char="–"/>
                <a:defRPr sz="3800">
                  <a:solidFill>
                    <a:schemeClr val="tx1"/>
                  </a:solidFill>
                  <a:latin typeface="Times New Roman" panose="02020603050405020304" pitchFamily="18" charset="0"/>
                </a:defRPr>
              </a:lvl2pPr>
              <a:lvl3pPr algn="l">
                <a:spcBef>
                  <a:spcPct val="20000"/>
                </a:spcBef>
                <a:buChar char="•"/>
                <a:defRPr sz="3200">
                  <a:solidFill>
                    <a:schemeClr val="tx1"/>
                  </a:solidFill>
                  <a:latin typeface="Times New Roman" panose="02020603050405020304" pitchFamily="18" charset="0"/>
                </a:defRPr>
              </a:lvl3pPr>
              <a:lvl4pPr algn="l">
                <a:spcBef>
                  <a:spcPct val="20000"/>
                </a:spcBef>
                <a:buChar char="–"/>
                <a:defRPr sz="2900">
                  <a:solidFill>
                    <a:schemeClr val="tx1"/>
                  </a:solidFill>
                  <a:latin typeface="Times New Roman" panose="02020603050405020304" pitchFamily="18" charset="0"/>
                </a:defRPr>
              </a:lvl4pPr>
              <a:lvl5pPr algn="l">
                <a:spcBef>
                  <a:spcPct val="20000"/>
                </a:spcBef>
                <a:buChar char="»"/>
                <a:defRPr sz="2900">
                  <a:solidFill>
                    <a:schemeClr val="tx1"/>
                  </a:solidFill>
                  <a:latin typeface="Times New Roman" panose="02020603050405020304" pitchFamily="18" charset="0"/>
                </a:defRPr>
              </a:lvl5pPr>
              <a:lvl6pPr eaLnBrk="0" fontAlgn="base" hangingPunct="0">
                <a:spcBef>
                  <a:spcPct val="20000"/>
                </a:spcBef>
                <a:spcAft>
                  <a:spcPct val="0"/>
                </a:spcAft>
                <a:buChar char="»"/>
                <a:defRPr sz="2900">
                  <a:solidFill>
                    <a:schemeClr val="tx1"/>
                  </a:solidFill>
                  <a:latin typeface="Times New Roman" panose="02020603050405020304" pitchFamily="18" charset="0"/>
                </a:defRPr>
              </a:lvl6pPr>
              <a:lvl7pPr eaLnBrk="0" fontAlgn="base" hangingPunct="0">
                <a:spcBef>
                  <a:spcPct val="20000"/>
                </a:spcBef>
                <a:spcAft>
                  <a:spcPct val="0"/>
                </a:spcAft>
                <a:buChar char="»"/>
                <a:defRPr sz="2900">
                  <a:solidFill>
                    <a:schemeClr val="tx1"/>
                  </a:solidFill>
                  <a:latin typeface="Times New Roman" panose="02020603050405020304" pitchFamily="18" charset="0"/>
                </a:defRPr>
              </a:lvl7pPr>
              <a:lvl8pPr eaLnBrk="0" fontAlgn="base" hangingPunct="0">
                <a:spcBef>
                  <a:spcPct val="20000"/>
                </a:spcBef>
                <a:spcAft>
                  <a:spcPct val="0"/>
                </a:spcAft>
                <a:buChar char="»"/>
                <a:defRPr sz="2900">
                  <a:solidFill>
                    <a:schemeClr val="tx1"/>
                  </a:solidFill>
                  <a:latin typeface="Times New Roman" panose="02020603050405020304" pitchFamily="18" charset="0"/>
                </a:defRPr>
              </a:lvl8pPr>
              <a:lvl9pPr eaLnBrk="0" fontAlgn="base" hangingPunct="0">
                <a:spcBef>
                  <a:spcPct val="20000"/>
                </a:spcBef>
                <a:spcAft>
                  <a:spcPct val="0"/>
                </a:spcAft>
                <a:buChar char="»"/>
                <a:defRPr sz="2900">
                  <a:solidFill>
                    <a:schemeClr val="tx1"/>
                  </a:solidFill>
                  <a:latin typeface="Times New Roman" panose="02020603050405020304" pitchFamily="18" charset="0"/>
                </a:defRPr>
              </a:lvl9pPr>
            </a:lstStyle>
            <a:p>
              <a:pPr algn="ctr">
                <a:buFontTx/>
                <a:buNone/>
              </a:pPr>
              <a:r>
                <a:rPr lang="en-US" altLang="en-US" sz="882">
                  <a:solidFill>
                    <a:schemeClr val="bg1"/>
                  </a:solidFill>
                  <a:latin typeface="+mn-lt"/>
                </a:rPr>
                <a:t>15</a:t>
              </a:r>
            </a:p>
          </p:txBody>
        </p:sp>
        <p:sp>
          <p:nvSpPr>
            <p:cNvPr id="108881" name="Rectangle 6481"/>
            <p:cNvSpPr>
              <a:spLocks noChangeArrowheads="1"/>
            </p:cNvSpPr>
            <p:nvPr/>
          </p:nvSpPr>
          <p:spPr bwMode="auto">
            <a:xfrm>
              <a:off x="1204" y="2241"/>
              <a:ext cx="310" cy="241"/>
            </a:xfrm>
            <a:prstGeom prst="rect">
              <a:avLst/>
            </a:prstGeom>
            <a:solidFill>
              <a:srgbClr val="FFFF00"/>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har char="•"/>
                <a:defRPr sz="4500">
                  <a:solidFill>
                    <a:schemeClr val="tx1"/>
                  </a:solidFill>
                  <a:latin typeface="Times New Roman" panose="02020603050405020304" pitchFamily="18" charset="0"/>
                </a:defRPr>
              </a:lvl1pPr>
              <a:lvl2pPr algn="l">
                <a:spcBef>
                  <a:spcPct val="20000"/>
                </a:spcBef>
                <a:buChar char="–"/>
                <a:defRPr sz="3800">
                  <a:solidFill>
                    <a:schemeClr val="tx1"/>
                  </a:solidFill>
                  <a:latin typeface="Times New Roman" panose="02020603050405020304" pitchFamily="18" charset="0"/>
                </a:defRPr>
              </a:lvl2pPr>
              <a:lvl3pPr algn="l">
                <a:spcBef>
                  <a:spcPct val="20000"/>
                </a:spcBef>
                <a:buChar char="•"/>
                <a:defRPr sz="3200">
                  <a:solidFill>
                    <a:schemeClr val="tx1"/>
                  </a:solidFill>
                  <a:latin typeface="Times New Roman" panose="02020603050405020304" pitchFamily="18" charset="0"/>
                </a:defRPr>
              </a:lvl3pPr>
              <a:lvl4pPr algn="l">
                <a:spcBef>
                  <a:spcPct val="20000"/>
                </a:spcBef>
                <a:buChar char="–"/>
                <a:defRPr sz="2900">
                  <a:solidFill>
                    <a:schemeClr val="tx1"/>
                  </a:solidFill>
                  <a:latin typeface="Times New Roman" panose="02020603050405020304" pitchFamily="18" charset="0"/>
                </a:defRPr>
              </a:lvl4pPr>
              <a:lvl5pPr algn="l">
                <a:spcBef>
                  <a:spcPct val="20000"/>
                </a:spcBef>
                <a:buChar char="»"/>
                <a:defRPr sz="2900">
                  <a:solidFill>
                    <a:schemeClr val="tx1"/>
                  </a:solidFill>
                  <a:latin typeface="Times New Roman" panose="02020603050405020304" pitchFamily="18" charset="0"/>
                </a:defRPr>
              </a:lvl5pPr>
              <a:lvl6pPr eaLnBrk="0" fontAlgn="base" hangingPunct="0">
                <a:spcBef>
                  <a:spcPct val="20000"/>
                </a:spcBef>
                <a:spcAft>
                  <a:spcPct val="0"/>
                </a:spcAft>
                <a:buChar char="»"/>
                <a:defRPr sz="2900">
                  <a:solidFill>
                    <a:schemeClr val="tx1"/>
                  </a:solidFill>
                  <a:latin typeface="Times New Roman" panose="02020603050405020304" pitchFamily="18" charset="0"/>
                </a:defRPr>
              </a:lvl6pPr>
              <a:lvl7pPr eaLnBrk="0" fontAlgn="base" hangingPunct="0">
                <a:spcBef>
                  <a:spcPct val="20000"/>
                </a:spcBef>
                <a:spcAft>
                  <a:spcPct val="0"/>
                </a:spcAft>
                <a:buChar char="»"/>
                <a:defRPr sz="2900">
                  <a:solidFill>
                    <a:schemeClr val="tx1"/>
                  </a:solidFill>
                  <a:latin typeface="Times New Roman" panose="02020603050405020304" pitchFamily="18" charset="0"/>
                </a:defRPr>
              </a:lvl7pPr>
              <a:lvl8pPr eaLnBrk="0" fontAlgn="base" hangingPunct="0">
                <a:spcBef>
                  <a:spcPct val="20000"/>
                </a:spcBef>
                <a:spcAft>
                  <a:spcPct val="0"/>
                </a:spcAft>
                <a:buChar char="»"/>
                <a:defRPr sz="2900">
                  <a:solidFill>
                    <a:schemeClr val="tx1"/>
                  </a:solidFill>
                  <a:latin typeface="Times New Roman" panose="02020603050405020304" pitchFamily="18" charset="0"/>
                </a:defRPr>
              </a:lvl8pPr>
              <a:lvl9pPr eaLnBrk="0" fontAlgn="base" hangingPunct="0">
                <a:spcBef>
                  <a:spcPct val="20000"/>
                </a:spcBef>
                <a:spcAft>
                  <a:spcPct val="0"/>
                </a:spcAft>
                <a:buChar char="»"/>
                <a:defRPr sz="2900">
                  <a:solidFill>
                    <a:schemeClr val="tx1"/>
                  </a:solidFill>
                  <a:latin typeface="Times New Roman" panose="02020603050405020304" pitchFamily="18" charset="0"/>
                </a:defRPr>
              </a:lvl9pPr>
            </a:lstStyle>
            <a:p>
              <a:pPr algn="ctr">
                <a:buFontTx/>
                <a:buNone/>
              </a:pPr>
              <a:r>
                <a:rPr lang="en-US" altLang="en-US" sz="882">
                  <a:latin typeface="+mn-lt"/>
                </a:rPr>
                <a:t>9</a:t>
              </a:r>
            </a:p>
          </p:txBody>
        </p:sp>
        <p:sp>
          <p:nvSpPr>
            <p:cNvPr id="108882" name="Rectangle 6482"/>
            <p:cNvSpPr>
              <a:spLocks noChangeArrowheads="1"/>
            </p:cNvSpPr>
            <p:nvPr/>
          </p:nvSpPr>
          <p:spPr bwMode="auto">
            <a:xfrm>
              <a:off x="894" y="2241"/>
              <a:ext cx="310" cy="241"/>
            </a:xfrm>
            <a:prstGeom prst="rect">
              <a:avLst/>
            </a:prstGeom>
            <a:solidFill>
              <a:srgbClr val="66FF66"/>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har char="•"/>
                <a:defRPr sz="4500">
                  <a:solidFill>
                    <a:schemeClr val="tx1"/>
                  </a:solidFill>
                  <a:latin typeface="Times New Roman" panose="02020603050405020304" pitchFamily="18" charset="0"/>
                </a:defRPr>
              </a:lvl1pPr>
              <a:lvl2pPr algn="l">
                <a:spcBef>
                  <a:spcPct val="20000"/>
                </a:spcBef>
                <a:buChar char="–"/>
                <a:defRPr sz="3800">
                  <a:solidFill>
                    <a:schemeClr val="tx1"/>
                  </a:solidFill>
                  <a:latin typeface="Times New Roman" panose="02020603050405020304" pitchFamily="18" charset="0"/>
                </a:defRPr>
              </a:lvl2pPr>
              <a:lvl3pPr algn="l">
                <a:spcBef>
                  <a:spcPct val="20000"/>
                </a:spcBef>
                <a:buChar char="•"/>
                <a:defRPr sz="3200">
                  <a:solidFill>
                    <a:schemeClr val="tx1"/>
                  </a:solidFill>
                  <a:latin typeface="Times New Roman" panose="02020603050405020304" pitchFamily="18" charset="0"/>
                </a:defRPr>
              </a:lvl3pPr>
              <a:lvl4pPr algn="l">
                <a:spcBef>
                  <a:spcPct val="20000"/>
                </a:spcBef>
                <a:buChar char="–"/>
                <a:defRPr sz="2900">
                  <a:solidFill>
                    <a:schemeClr val="tx1"/>
                  </a:solidFill>
                  <a:latin typeface="Times New Roman" panose="02020603050405020304" pitchFamily="18" charset="0"/>
                </a:defRPr>
              </a:lvl4pPr>
              <a:lvl5pPr algn="l">
                <a:spcBef>
                  <a:spcPct val="20000"/>
                </a:spcBef>
                <a:buChar char="»"/>
                <a:defRPr sz="2900">
                  <a:solidFill>
                    <a:schemeClr val="tx1"/>
                  </a:solidFill>
                  <a:latin typeface="Times New Roman" panose="02020603050405020304" pitchFamily="18" charset="0"/>
                </a:defRPr>
              </a:lvl5pPr>
              <a:lvl6pPr eaLnBrk="0" fontAlgn="base" hangingPunct="0">
                <a:spcBef>
                  <a:spcPct val="20000"/>
                </a:spcBef>
                <a:spcAft>
                  <a:spcPct val="0"/>
                </a:spcAft>
                <a:buChar char="»"/>
                <a:defRPr sz="2900">
                  <a:solidFill>
                    <a:schemeClr val="tx1"/>
                  </a:solidFill>
                  <a:latin typeface="Times New Roman" panose="02020603050405020304" pitchFamily="18" charset="0"/>
                </a:defRPr>
              </a:lvl6pPr>
              <a:lvl7pPr eaLnBrk="0" fontAlgn="base" hangingPunct="0">
                <a:spcBef>
                  <a:spcPct val="20000"/>
                </a:spcBef>
                <a:spcAft>
                  <a:spcPct val="0"/>
                </a:spcAft>
                <a:buChar char="»"/>
                <a:defRPr sz="2900">
                  <a:solidFill>
                    <a:schemeClr val="tx1"/>
                  </a:solidFill>
                  <a:latin typeface="Times New Roman" panose="02020603050405020304" pitchFamily="18" charset="0"/>
                </a:defRPr>
              </a:lvl7pPr>
              <a:lvl8pPr eaLnBrk="0" fontAlgn="base" hangingPunct="0">
                <a:spcBef>
                  <a:spcPct val="20000"/>
                </a:spcBef>
                <a:spcAft>
                  <a:spcPct val="0"/>
                </a:spcAft>
                <a:buChar char="»"/>
                <a:defRPr sz="2900">
                  <a:solidFill>
                    <a:schemeClr val="tx1"/>
                  </a:solidFill>
                  <a:latin typeface="Times New Roman" panose="02020603050405020304" pitchFamily="18" charset="0"/>
                </a:defRPr>
              </a:lvl8pPr>
              <a:lvl9pPr eaLnBrk="0" fontAlgn="base" hangingPunct="0">
                <a:spcBef>
                  <a:spcPct val="20000"/>
                </a:spcBef>
                <a:spcAft>
                  <a:spcPct val="0"/>
                </a:spcAft>
                <a:buChar char="»"/>
                <a:defRPr sz="2900">
                  <a:solidFill>
                    <a:schemeClr val="tx1"/>
                  </a:solidFill>
                  <a:latin typeface="Times New Roman" panose="02020603050405020304" pitchFamily="18" charset="0"/>
                </a:defRPr>
              </a:lvl9pPr>
            </a:lstStyle>
            <a:p>
              <a:pPr algn="ctr">
                <a:buFontTx/>
                <a:buNone/>
              </a:pPr>
              <a:r>
                <a:rPr lang="en-US" altLang="en-US" sz="882">
                  <a:latin typeface="+mn-lt"/>
                </a:rPr>
                <a:t>3</a:t>
              </a:r>
            </a:p>
          </p:txBody>
        </p:sp>
        <p:sp>
          <p:nvSpPr>
            <p:cNvPr id="108883" name="Rectangle 6483"/>
            <p:cNvSpPr>
              <a:spLocks noChangeArrowheads="1"/>
            </p:cNvSpPr>
            <p:nvPr/>
          </p:nvSpPr>
          <p:spPr bwMode="auto">
            <a:xfrm>
              <a:off x="1514" y="2001"/>
              <a:ext cx="310" cy="240"/>
            </a:xfrm>
            <a:prstGeom prst="rect">
              <a:avLst/>
            </a:prstGeom>
            <a:solidFill>
              <a:srgbClr val="FF5050"/>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har char="•"/>
                <a:defRPr sz="4500">
                  <a:solidFill>
                    <a:schemeClr val="tx1"/>
                  </a:solidFill>
                  <a:latin typeface="Times New Roman" panose="02020603050405020304" pitchFamily="18" charset="0"/>
                </a:defRPr>
              </a:lvl1pPr>
              <a:lvl2pPr algn="l">
                <a:spcBef>
                  <a:spcPct val="20000"/>
                </a:spcBef>
                <a:buChar char="–"/>
                <a:defRPr sz="3800">
                  <a:solidFill>
                    <a:schemeClr val="tx1"/>
                  </a:solidFill>
                  <a:latin typeface="Times New Roman" panose="02020603050405020304" pitchFamily="18" charset="0"/>
                </a:defRPr>
              </a:lvl2pPr>
              <a:lvl3pPr algn="l">
                <a:spcBef>
                  <a:spcPct val="20000"/>
                </a:spcBef>
                <a:buChar char="•"/>
                <a:defRPr sz="3200">
                  <a:solidFill>
                    <a:schemeClr val="tx1"/>
                  </a:solidFill>
                  <a:latin typeface="Times New Roman" panose="02020603050405020304" pitchFamily="18" charset="0"/>
                </a:defRPr>
              </a:lvl3pPr>
              <a:lvl4pPr algn="l">
                <a:spcBef>
                  <a:spcPct val="20000"/>
                </a:spcBef>
                <a:buChar char="–"/>
                <a:defRPr sz="2900">
                  <a:solidFill>
                    <a:schemeClr val="tx1"/>
                  </a:solidFill>
                  <a:latin typeface="Times New Roman" panose="02020603050405020304" pitchFamily="18" charset="0"/>
                </a:defRPr>
              </a:lvl4pPr>
              <a:lvl5pPr algn="l">
                <a:spcBef>
                  <a:spcPct val="20000"/>
                </a:spcBef>
                <a:buChar char="»"/>
                <a:defRPr sz="2900">
                  <a:solidFill>
                    <a:schemeClr val="tx1"/>
                  </a:solidFill>
                  <a:latin typeface="Times New Roman" panose="02020603050405020304" pitchFamily="18" charset="0"/>
                </a:defRPr>
              </a:lvl5pPr>
              <a:lvl6pPr eaLnBrk="0" fontAlgn="base" hangingPunct="0">
                <a:spcBef>
                  <a:spcPct val="20000"/>
                </a:spcBef>
                <a:spcAft>
                  <a:spcPct val="0"/>
                </a:spcAft>
                <a:buChar char="»"/>
                <a:defRPr sz="2900">
                  <a:solidFill>
                    <a:schemeClr val="tx1"/>
                  </a:solidFill>
                  <a:latin typeface="Times New Roman" panose="02020603050405020304" pitchFamily="18" charset="0"/>
                </a:defRPr>
              </a:lvl6pPr>
              <a:lvl7pPr eaLnBrk="0" fontAlgn="base" hangingPunct="0">
                <a:spcBef>
                  <a:spcPct val="20000"/>
                </a:spcBef>
                <a:spcAft>
                  <a:spcPct val="0"/>
                </a:spcAft>
                <a:buChar char="»"/>
                <a:defRPr sz="2900">
                  <a:solidFill>
                    <a:schemeClr val="tx1"/>
                  </a:solidFill>
                  <a:latin typeface="Times New Roman" panose="02020603050405020304" pitchFamily="18" charset="0"/>
                </a:defRPr>
              </a:lvl7pPr>
              <a:lvl8pPr eaLnBrk="0" fontAlgn="base" hangingPunct="0">
                <a:spcBef>
                  <a:spcPct val="20000"/>
                </a:spcBef>
                <a:spcAft>
                  <a:spcPct val="0"/>
                </a:spcAft>
                <a:buChar char="»"/>
                <a:defRPr sz="2900">
                  <a:solidFill>
                    <a:schemeClr val="tx1"/>
                  </a:solidFill>
                  <a:latin typeface="Times New Roman" panose="02020603050405020304" pitchFamily="18" charset="0"/>
                </a:defRPr>
              </a:lvl8pPr>
              <a:lvl9pPr eaLnBrk="0" fontAlgn="base" hangingPunct="0">
                <a:spcBef>
                  <a:spcPct val="20000"/>
                </a:spcBef>
                <a:spcAft>
                  <a:spcPct val="0"/>
                </a:spcAft>
                <a:buChar char="»"/>
                <a:defRPr sz="2900">
                  <a:solidFill>
                    <a:schemeClr val="tx1"/>
                  </a:solidFill>
                  <a:latin typeface="Times New Roman" panose="02020603050405020304" pitchFamily="18" charset="0"/>
                </a:defRPr>
              </a:lvl9pPr>
            </a:lstStyle>
            <a:p>
              <a:pPr algn="ctr">
                <a:buFontTx/>
                <a:buNone/>
              </a:pPr>
              <a:r>
                <a:rPr lang="en-US" altLang="en-US" sz="882">
                  <a:solidFill>
                    <a:schemeClr val="bg1"/>
                  </a:solidFill>
                  <a:latin typeface="+mn-lt"/>
                </a:rPr>
                <a:t>25</a:t>
              </a:r>
            </a:p>
          </p:txBody>
        </p:sp>
        <p:sp>
          <p:nvSpPr>
            <p:cNvPr id="108884" name="Rectangle 6484"/>
            <p:cNvSpPr>
              <a:spLocks noChangeArrowheads="1"/>
            </p:cNvSpPr>
            <p:nvPr/>
          </p:nvSpPr>
          <p:spPr bwMode="auto">
            <a:xfrm>
              <a:off x="1204" y="2001"/>
              <a:ext cx="310" cy="240"/>
            </a:xfrm>
            <a:prstGeom prst="rect">
              <a:avLst/>
            </a:prstGeom>
            <a:solidFill>
              <a:srgbClr val="FFCC00"/>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har char="•"/>
                <a:defRPr sz="4500">
                  <a:solidFill>
                    <a:schemeClr val="tx1"/>
                  </a:solidFill>
                  <a:latin typeface="Times New Roman" panose="02020603050405020304" pitchFamily="18" charset="0"/>
                </a:defRPr>
              </a:lvl1pPr>
              <a:lvl2pPr algn="l">
                <a:spcBef>
                  <a:spcPct val="20000"/>
                </a:spcBef>
                <a:buChar char="–"/>
                <a:defRPr sz="3800">
                  <a:solidFill>
                    <a:schemeClr val="tx1"/>
                  </a:solidFill>
                  <a:latin typeface="Times New Roman" panose="02020603050405020304" pitchFamily="18" charset="0"/>
                </a:defRPr>
              </a:lvl2pPr>
              <a:lvl3pPr algn="l">
                <a:spcBef>
                  <a:spcPct val="20000"/>
                </a:spcBef>
                <a:buChar char="•"/>
                <a:defRPr sz="3200">
                  <a:solidFill>
                    <a:schemeClr val="tx1"/>
                  </a:solidFill>
                  <a:latin typeface="Times New Roman" panose="02020603050405020304" pitchFamily="18" charset="0"/>
                </a:defRPr>
              </a:lvl3pPr>
              <a:lvl4pPr algn="l">
                <a:spcBef>
                  <a:spcPct val="20000"/>
                </a:spcBef>
                <a:buChar char="–"/>
                <a:defRPr sz="2900">
                  <a:solidFill>
                    <a:schemeClr val="tx1"/>
                  </a:solidFill>
                  <a:latin typeface="Times New Roman" panose="02020603050405020304" pitchFamily="18" charset="0"/>
                </a:defRPr>
              </a:lvl4pPr>
              <a:lvl5pPr algn="l">
                <a:spcBef>
                  <a:spcPct val="20000"/>
                </a:spcBef>
                <a:buChar char="»"/>
                <a:defRPr sz="2900">
                  <a:solidFill>
                    <a:schemeClr val="tx1"/>
                  </a:solidFill>
                  <a:latin typeface="Times New Roman" panose="02020603050405020304" pitchFamily="18" charset="0"/>
                </a:defRPr>
              </a:lvl5pPr>
              <a:lvl6pPr eaLnBrk="0" fontAlgn="base" hangingPunct="0">
                <a:spcBef>
                  <a:spcPct val="20000"/>
                </a:spcBef>
                <a:spcAft>
                  <a:spcPct val="0"/>
                </a:spcAft>
                <a:buChar char="»"/>
                <a:defRPr sz="2900">
                  <a:solidFill>
                    <a:schemeClr val="tx1"/>
                  </a:solidFill>
                  <a:latin typeface="Times New Roman" panose="02020603050405020304" pitchFamily="18" charset="0"/>
                </a:defRPr>
              </a:lvl6pPr>
              <a:lvl7pPr eaLnBrk="0" fontAlgn="base" hangingPunct="0">
                <a:spcBef>
                  <a:spcPct val="20000"/>
                </a:spcBef>
                <a:spcAft>
                  <a:spcPct val="0"/>
                </a:spcAft>
                <a:buChar char="»"/>
                <a:defRPr sz="2900">
                  <a:solidFill>
                    <a:schemeClr val="tx1"/>
                  </a:solidFill>
                  <a:latin typeface="Times New Roman" panose="02020603050405020304" pitchFamily="18" charset="0"/>
                </a:defRPr>
              </a:lvl7pPr>
              <a:lvl8pPr eaLnBrk="0" fontAlgn="base" hangingPunct="0">
                <a:spcBef>
                  <a:spcPct val="20000"/>
                </a:spcBef>
                <a:spcAft>
                  <a:spcPct val="0"/>
                </a:spcAft>
                <a:buChar char="»"/>
                <a:defRPr sz="2900">
                  <a:solidFill>
                    <a:schemeClr val="tx1"/>
                  </a:solidFill>
                  <a:latin typeface="Times New Roman" panose="02020603050405020304" pitchFamily="18" charset="0"/>
                </a:defRPr>
              </a:lvl8pPr>
              <a:lvl9pPr eaLnBrk="0" fontAlgn="base" hangingPunct="0">
                <a:spcBef>
                  <a:spcPct val="20000"/>
                </a:spcBef>
                <a:spcAft>
                  <a:spcPct val="0"/>
                </a:spcAft>
                <a:buChar char="»"/>
                <a:defRPr sz="2900">
                  <a:solidFill>
                    <a:schemeClr val="tx1"/>
                  </a:solidFill>
                  <a:latin typeface="Times New Roman" panose="02020603050405020304" pitchFamily="18" charset="0"/>
                </a:defRPr>
              </a:lvl9pPr>
            </a:lstStyle>
            <a:p>
              <a:pPr algn="ctr">
                <a:buFontTx/>
                <a:buNone/>
              </a:pPr>
              <a:r>
                <a:rPr lang="en-US" altLang="en-US" sz="882">
                  <a:solidFill>
                    <a:schemeClr val="bg1"/>
                  </a:solidFill>
                  <a:latin typeface="+mn-lt"/>
                </a:rPr>
                <a:t>15</a:t>
              </a:r>
            </a:p>
          </p:txBody>
        </p:sp>
        <p:sp>
          <p:nvSpPr>
            <p:cNvPr id="108885" name="Rectangle 6485"/>
            <p:cNvSpPr>
              <a:spLocks noChangeArrowheads="1"/>
            </p:cNvSpPr>
            <p:nvPr/>
          </p:nvSpPr>
          <p:spPr bwMode="auto">
            <a:xfrm>
              <a:off x="894" y="2001"/>
              <a:ext cx="310" cy="240"/>
            </a:xfrm>
            <a:prstGeom prst="rect">
              <a:avLst/>
            </a:prstGeom>
            <a:solidFill>
              <a:srgbClr val="FFFF00"/>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har char="•"/>
                <a:defRPr sz="4500">
                  <a:solidFill>
                    <a:schemeClr val="tx1"/>
                  </a:solidFill>
                  <a:latin typeface="Times New Roman" panose="02020603050405020304" pitchFamily="18" charset="0"/>
                </a:defRPr>
              </a:lvl1pPr>
              <a:lvl2pPr algn="l">
                <a:spcBef>
                  <a:spcPct val="20000"/>
                </a:spcBef>
                <a:buChar char="–"/>
                <a:defRPr sz="3800">
                  <a:solidFill>
                    <a:schemeClr val="tx1"/>
                  </a:solidFill>
                  <a:latin typeface="Times New Roman" panose="02020603050405020304" pitchFamily="18" charset="0"/>
                </a:defRPr>
              </a:lvl2pPr>
              <a:lvl3pPr algn="l">
                <a:spcBef>
                  <a:spcPct val="20000"/>
                </a:spcBef>
                <a:buChar char="•"/>
                <a:defRPr sz="3200">
                  <a:solidFill>
                    <a:schemeClr val="tx1"/>
                  </a:solidFill>
                  <a:latin typeface="Times New Roman" panose="02020603050405020304" pitchFamily="18" charset="0"/>
                </a:defRPr>
              </a:lvl3pPr>
              <a:lvl4pPr algn="l">
                <a:spcBef>
                  <a:spcPct val="20000"/>
                </a:spcBef>
                <a:buChar char="–"/>
                <a:defRPr sz="2900">
                  <a:solidFill>
                    <a:schemeClr val="tx1"/>
                  </a:solidFill>
                  <a:latin typeface="Times New Roman" panose="02020603050405020304" pitchFamily="18" charset="0"/>
                </a:defRPr>
              </a:lvl4pPr>
              <a:lvl5pPr algn="l">
                <a:spcBef>
                  <a:spcPct val="20000"/>
                </a:spcBef>
                <a:buChar char="»"/>
                <a:defRPr sz="2900">
                  <a:solidFill>
                    <a:schemeClr val="tx1"/>
                  </a:solidFill>
                  <a:latin typeface="Times New Roman" panose="02020603050405020304" pitchFamily="18" charset="0"/>
                </a:defRPr>
              </a:lvl5pPr>
              <a:lvl6pPr eaLnBrk="0" fontAlgn="base" hangingPunct="0">
                <a:spcBef>
                  <a:spcPct val="20000"/>
                </a:spcBef>
                <a:spcAft>
                  <a:spcPct val="0"/>
                </a:spcAft>
                <a:buChar char="»"/>
                <a:defRPr sz="2900">
                  <a:solidFill>
                    <a:schemeClr val="tx1"/>
                  </a:solidFill>
                  <a:latin typeface="Times New Roman" panose="02020603050405020304" pitchFamily="18" charset="0"/>
                </a:defRPr>
              </a:lvl6pPr>
              <a:lvl7pPr eaLnBrk="0" fontAlgn="base" hangingPunct="0">
                <a:spcBef>
                  <a:spcPct val="20000"/>
                </a:spcBef>
                <a:spcAft>
                  <a:spcPct val="0"/>
                </a:spcAft>
                <a:buChar char="»"/>
                <a:defRPr sz="2900">
                  <a:solidFill>
                    <a:schemeClr val="tx1"/>
                  </a:solidFill>
                  <a:latin typeface="Times New Roman" panose="02020603050405020304" pitchFamily="18" charset="0"/>
                </a:defRPr>
              </a:lvl7pPr>
              <a:lvl8pPr eaLnBrk="0" fontAlgn="base" hangingPunct="0">
                <a:spcBef>
                  <a:spcPct val="20000"/>
                </a:spcBef>
                <a:spcAft>
                  <a:spcPct val="0"/>
                </a:spcAft>
                <a:buChar char="»"/>
                <a:defRPr sz="2900">
                  <a:solidFill>
                    <a:schemeClr val="tx1"/>
                  </a:solidFill>
                  <a:latin typeface="Times New Roman" panose="02020603050405020304" pitchFamily="18" charset="0"/>
                </a:defRPr>
              </a:lvl8pPr>
              <a:lvl9pPr eaLnBrk="0" fontAlgn="base" hangingPunct="0">
                <a:spcBef>
                  <a:spcPct val="20000"/>
                </a:spcBef>
                <a:spcAft>
                  <a:spcPct val="0"/>
                </a:spcAft>
                <a:buChar char="»"/>
                <a:defRPr sz="2900">
                  <a:solidFill>
                    <a:schemeClr val="tx1"/>
                  </a:solidFill>
                  <a:latin typeface="Times New Roman" panose="02020603050405020304" pitchFamily="18" charset="0"/>
                </a:defRPr>
              </a:lvl9pPr>
            </a:lstStyle>
            <a:p>
              <a:pPr algn="ctr">
                <a:buFontTx/>
                <a:buNone/>
              </a:pPr>
              <a:r>
                <a:rPr lang="en-US" altLang="en-US" sz="882">
                  <a:latin typeface="+mn-lt"/>
                </a:rPr>
                <a:t>5</a:t>
              </a:r>
            </a:p>
          </p:txBody>
        </p:sp>
        <p:sp>
          <p:nvSpPr>
            <p:cNvPr id="108886" name="Line 6486"/>
            <p:cNvSpPr>
              <a:spLocks noChangeShapeType="1"/>
            </p:cNvSpPr>
            <p:nvPr/>
          </p:nvSpPr>
          <p:spPr bwMode="auto">
            <a:xfrm>
              <a:off x="894" y="1997"/>
              <a:ext cx="93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887" name="Line 6487"/>
            <p:cNvSpPr>
              <a:spLocks noChangeShapeType="1"/>
            </p:cNvSpPr>
            <p:nvPr/>
          </p:nvSpPr>
          <p:spPr bwMode="auto">
            <a:xfrm>
              <a:off x="894" y="2241"/>
              <a:ext cx="93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888" name="Line 6488"/>
            <p:cNvSpPr>
              <a:spLocks noChangeShapeType="1"/>
            </p:cNvSpPr>
            <p:nvPr/>
          </p:nvSpPr>
          <p:spPr bwMode="auto">
            <a:xfrm>
              <a:off x="894" y="2482"/>
              <a:ext cx="93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889" name="Line 6489"/>
            <p:cNvSpPr>
              <a:spLocks noChangeShapeType="1"/>
            </p:cNvSpPr>
            <p:nvPr/>
          </p:nvSpPr>
          <p:spPr bwMode="auto">
            <a:xfrm>
              <a:off x="894" y="2722"/>
              <a:ext cx="93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890" name="Line 6490"/>
            <p:cNvSpPr>
              <a:spLocks noChangeShapeType="1"/>
            </p:cNvSpPr>
            <p:nvPr/>
          </p:nvSpPr>
          <p:spPr bwMode="auto">
            <a:xfrm>
              <a:off x="889" y="2001"/>
              <a:ext cx="0" cy="721"/>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891" name="Line 6491"/>
            <p:cNvSpPr>
              <a:spLocks noChangeShapeType="1"/>
            </p:cNvSpPr>
            <p:nvPr/>
          </p:nvSpPr>
          <p:spPr bwMode="auto">
            <a:xfrm>
              <a:off x="1204" y="2001"/>
              <a:ext cx="0" cy="72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892" name="Line 6492"/>
            <p:cNvSpPr>
              <a:spLocks noChangeShapeType="1"/>
            </p:cNvSpPr>
            <p:nvPr/>
          </p:nvSpPr>
          <p:spPr bwMode="auto">
            <a:xfrm>
              <a:off x="1514" y="2001"/>
              <a:ext cx="0" cy="72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893" name="Line 6493"/>
            <p:cNvSpPr>
              <a:spLocks noChangeShapeType="1"/>
            </p:cNvSpPr>
            <p:nvPr/>
          </p:nvSpPr>
          <p:spPr bwMode="auto">
            <a:xfrm>
              <a:off x="1824" y="2001"/>
              <a:ext cx="0" cy="721"/>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894" name="Line 6494"/>
            <p:cNvSpPr>
              <a:spLocks noChangeShapeType="1"/>
            </p:cNvSpPr>
            <p:nvPr/>
          </p:nvSpPr>
          <p:spPr bwMode="auto">
            <a:xfrm>
              <a:off x="709" y="2030"/>
              <a:ext cx="8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895" name="Line 6495"/>
            <p:cNvSpPr>
              <a:spLocks noChangeShapeType="1"/>
            </p:cNvSpPr>
            <p:nvPr/>
          </p:nvSpPr>
          <p:spPr bwMode="auto">
            <a:xfrm>
              <a:off x="709" y="2709"/>
              <a:ext cx="8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896" name="Line 6496"/>
            <p:cNvSpPr>
              <a:spLocks noChangeShapeType="1"/>
            </p:cNvSpPr>
            <p:nvPr/>
          </p:nvSpPr>
          <p:spPr bwMode="auto">
            <a:xfrm>
              <a:off x="709" y="2030"/>
              <a:ext cx="0" cy="226"/>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897" name="Line 6497"/>
            <p:cNvSpPr>
              <a:spLocks noChangeShapeType="1"/>
            </p:cNvSpPr>
            <p:nvPr/>
          </p:nvSpPr>
          <p:spPr bwMode="auto">
            <a:xfrm>
              <a:off x="869" y="2030"/>
              <a:ext cx="0" cy="226"/>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898" name="Line 6498"/>
            <p:cNvSpPr>
              <a:spLocks noChangeShapeType="1"/>
            </p:cNvSpPr>
            <p:nvPr/>
          </p:nvSpPr>
          <p:spPr bwMode="auto">
            <a:xfrm>
              <a:off x="789" y="2030"/>
              <a:ext cx="8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899" name="Line 6499"/>
            <p:cNvSpPr>
              <a:spLocks noChangeShapeType="1"/>
            </p:cNvSpPr>
            <p:nvPr/>
          </p:nvSpPr>
          <p:spPr bwMode="auto">
            <a:xfrm>
              <a:off x="869" y="2256"/>
              <a:ext cx="0" cy="227"/>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900" name="Line 6500"/>
            <p:cNvSpPr>
              <a:spLocks noChangeShapeType="1"/>
            </p:cNvSpPr>
            <p:nvPr/>
          </p:nvSpPr>
          <p:spPr bwMode="auto">
            <a:xfrm>
              <a:off x="709" y="2483"/>
              <a:ext cx="0" cy="226"/>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901" name="Line 6501"/>
            <p:cNvSpPr>
              <a:spLocks noChangeShapeType="1"/>
            </p:cNvSpPr>
            <p:nvPr/>
          </p:nvSpPr>
          <p:spPr bwMode="auto">
            <a:xfrm>
              <a:off x="869" y="2483"/>
              <a:ext cx="0" cy="226"/>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902" name="Rectangle 6502"/>
            <p:cNvSpPr>
              <a:spLocks noChangeArrowheads="1"/>
            </p:cNvSpPr>
            <p:nvPr/>
          </p:nvSpPr>
          <p:spPr bwMode="auto">
            <a:xfrm>
              <a:off x="1204" y="1882"/>
              <a:ext cx="310" cy="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0" bIns="0"/>
            <a:lstStyle>
              <a:lvl1pPr algn="l">
                <a:spcBef>
                  <a:spcPct val="20000"/>
                </a:spcBef>
                <a:buChar char="•"/>
                <a:defRPr sz="4500">
                  <a:solidFill>
                    <a:schemeClr val="tx1"/>
                  </a:solidFill>
                  <a:latin typeface="Times New Roman" panose="02020603050405020304" pitchFamily="18" charset="0"/>
                </a:defRPr>
              </a:lvl1pPr>
              <a:lvl2pPr algn="l">
                <a:spcBef>
                  <a:spcPct val="20000"/>
                </a:spcBef>
                <a:buChar char="–"/>
                <a:defRPr sz="3800">
                  <a:solidFill>
                    <a:schemeClr val="tx1"/>
                  </a:solidFill>
                  <a:latin typeface="Times New Roman" panose="02020603050405020304" pitchFamily="18" charset="0"/>
                </a:defRPr>
              </a:lvl2pPr>
              <a:lvl3pPr algn="l">
                <a:spcBef>
                  <a:spcPct val="20000"/>
                </a:spcBef>
                <a:buChar char="•"/>
                <a:defRPr sz="3200">
                  <a:solidFill>
                    <a:schemeClr val="tx1"/>
                  </a:solidFill>
                  <a:latin typeface="Times New Roman" panose="02020603050405020304" pitchFamily="18" charset="0"/>
                </a:defRPr>
              </a:lvl3pPr>
              <a:lvl4pPr algn="l">
                <a:spcBef>
                  <a:spcPct val="20000"/>
                </a:spcBef>
                <a:buChar char="–"/>
                <a:defRPr sz="2900">
                  <a:solidFill>
                    <a:schemeClr val="tx1"/>
                  </a:solidFill>
                  <a:latin typeface="Times New Roman" panose="02020603050405020304" pitchFamily="18" charset="0"/>
                </a:defRPr>
              </a:lvl4pPr>
              <a:lvl5pPr algn="l">
                <a:spcBef>
                  <a:spcPct val="20000"/>
                </a:spcBef>
                <a:buChar char="»"/>
                <a:defRPr sz="2900">
                  <a:solidFill>
                    <a:schemeClr val="tx1"/>
                  </a:solidFill>
                  <a:latin typeface="Times New Roman" panose="02020603050405020304" pitchFamily="18" charset="0"/>
                </a:defRPr>
              </a:lvl5pPr>
              <a:lvl6pPr eaLnBrk="0" fontAlgn="base" hangingPunct="0">
                <a:spcBef>
                  <a:spcPct val="20000"/>
                </a:spcBef>
                <a:spcAft>
                  <a:spcPct val="0"/>
                </a:spcAft>
                <a:buChar char="»"/>
                <a:defRPr sz="2900">
                  <a:solidFill>
                    <a:schemeClr val="tx1"/>
                  </a:solidFill>
                  <a:latin typeface="Times New Roman" panose="02020603050405020304" pitchFamily="18" charset="0"/>
                </a:defRPr>
              </a:lvl6pPr>
              <a:lvl7pPr eaLnBrk="0" fontAlgn="base" hangingPunct="0">
                <a:spcBef>
                  <a:spcPct val="20000"/>
                </a:spcBef>
                <a:spcAft>
                  <a:spcPct val="0"/>
                </a:spcAft>
                <a:buChar char="»"/>
                <a:defRPr sz="2900">
                  <a:solidFill>
                    <a:schemeClr val="tx1"/>
                  </a:solidFill>
                  <a:latin typeface="Times New Roman" panose="02020603050405020304" pitchFamily="18" charset="0"/>
                </a:defRPr>
              </a:lvl7pPr>
              <a:lvl8pPr eaLnBrk="0" fontAlgn="base" hangingPunct="0">
                <a:spcBef>
                  <a:spcPct val="20000"/>
                </a:spcBef>
                <a:spcAft>
                  <a:spcPct val="0"/>
                </a:spcAft>
                <a:buChar char="»"/>
                <a:defRPr sz="2900">
                  <a:solidFill>
                    <a:schemeClr val="tx1"/>
                  </a:solidFill>
                  <a:latin typeface="Times New Roman" panose="02020603050405020304" pitchFamily="18" charset="0"/>
                </a:defRPr>
              </a:lvl8pPr>
              <a:lvl9pPr eaLnBrk="0" fontAlgn="base" hangingPunct="0">
                <a:spcBef>
                  <a:spcPct val="20000"/>
                </a:spcBef>
                <a:spcAft>
                  <a:spcPct val="0"/>
                </a:spcAft>
                <a:buChar char="»"/>
                <a:defRPr sz="2900">
                  <a:solidFill>
                    <a:schemeClr val="tx1"/>
                  </a:solidFill>
                  <a:latin typeface="Times New Roman" panose="02020603050405020304" pitchFamily="18" charset="0"/>
                </a:defRPr>
              </a:lvl9pPr>
            </a:lstStyle>
            <a:p>
              <a:pPr algn="ctr">
                <a:buFontTx/>
                <a:buNone/>
              </a:pPr>
              <a:endParaRPr lang="en-GB" altLang="en-US" sz="765">
                <a:latin typeface="+mn-lt"/>
              </a:endParaRPr>
            </a:p>
          </p:txBody>
        </p:sp>
        <p:sp>
          <p:nvSpPr>
            <p:cNvPr id="108903" name="Line 6503"/>
            <p:cNvSpPr>
              <a:spLocks noChangeShapeType="1"/>
            </p:cNvSpPr>
            <p:nvPr/>
          </p:nvSpPr>
          <p:spPr bwMode="auto">
            <a:xfrm>
              <a:off x="894" y="1882"/>
              <a:ext cx="31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904" name="Line 6504"/>
            <p:cNvSpPr>
              <a:spLocks noChangeShapeType="1"/>
            </p:cNvSpPr>
            <p:nvPr/>
          </p:nvSpPr>
          <p:spPr bwMode="auto">
            <a:xfrm>
              <a:off x="894" y="2002"/>
              <a:ext cx="31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905" name="Line 6505"/>
            <p:cNvSpPr>
              <a:spLocks noChangeShapeType="1"/>
            </p:cNvSpPr>
            <p:nvPr/>
          </p:nvSpPr>
          <p:spPr bwMode="auto">
            <a:xfrm>
              <a:off x="894" y="1882"/>
              <a:ext cx="0" cy="6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906" name="Line 6506"/>
            <p:cNvSpPr>
              <a:spLocks noChangeShapeType="1"/>
            </p:cNvSpPr>
            <p:nvPr/>
          </p:nvSpPr>
          <p:spPr bwMode="auto">
            <a:xfrm>
              <a:off x="1824" y="1882"/>
              <a:ext cx="0" cy="6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907" name="Line 6507"/>
            <p:cNvSpPr>
              <a:spLocks noChangeShapeType="1"/>
            </p:cNvSpPr>
            <p:nvPr/>
          </p:nvSpPr>
          <p:spPr bwMode="auto">
            <a:xfrm>
              <a:off x="894" y="1942"/>
              <a:ext cx="0" cy="6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908" name="Line 6508"/>
            <p:cNvSpPr>
              <a:spLocks noChangeShapeType="1"/>
            </p:cNvSpPr>
            <p:nvPr/>
          </p:nvSpPr>
          <p:spPr bwMode="auto">
            <a:xfrm>
              <a:off x="1824" y="1942"/>
              <a:ext cx="0" cy="6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909" name="Line 6509"/>
            <p:cNvSpPr>
              <a:spLocks noChangeShapeType="1"/>
            </p:cNvSpPr>
            <p:nvPr/>
          </p:nvSpPr>
          <p:spPr bwMode="auto">
            <a:xfrm>
              <a:off x="1204" y="2002"/>
              <a:ext cx="31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sp>
          <p:nvSpPr>
            <p:cNvPr id="108910" name="Line 6510"/>
            <p:cNvSpPr>
              <a:spLocks noChangeShapeType="1"/>
            </p:cNvSpPr>
            <p:nvPr/>
          </p:nvSpPr>
          <p:spPr bwMode="auto">
            <a:xfrm>
              <a:off x="1514" y="2002"/>
              <a:ext cx="31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sz="765">
                <a:latin typeface="+mn-lt"/>
              </a:endParaRPr>
            </a:p>
          </p:txBody>
        </p:sp>
      </p:grpSp>
      <p:sp>
        <p:nvSpPr>
          <p:cNvPr id="108911" name="Text Box 6511"/>
          <p:cNvSpPr txBox="1">
            <a:spLocks noChangeArrowheads="1"/>
          </p:cNvSpPr>
          <p:nvPr/>
        </p:nvSpPr>
        <p:spPr bwMode="auto">
          <a:xfrm>
            <a:off x="2728371" y="1452628"/>
            <a:ext cx="2779402" cy="237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en-US" sz="941" b="1" dirty="0">
                <a:latin typeface="+mn-lt"/>
              </a:rPr>
              <a:t>Define &amp; Scope Project; Form Skeleton Team</a:t>
            </a:r>
          </a:p>
        </p:txBody>
      </p:sp>
      <p:sp>
        <p:nvSpPr>
          <p:cNvPr id="108912" name="AutoShape 6512"/>
          <p:cNvSpPr>
            <a:spLocks noChangeArrowheads="1"/>
          </p:cNvSpPr>
          <p:nvPr/>
        </p:nvSpPr>
        <p:spPr bwMode="auto">
          <a:xfrm rot="1513661" flipH="1">
            <a:off x="7083245" y="3370729"/>
            <a:ext cx="179294" cy="224118"/>
          </a:xfrm>
          <a:prstGeom prst="downArrow">
            <a:avLst>
              <a:gd name="adj1" fmla="val 50000"/>
              <a:gd name="adj2" fmla="val 31250"/>
            </a:avLst>
          </a:prstGeom>
          <a:solidFill>
            <a:schemeClr val="folHlink"/>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8913" name="AutoShape 6513"/>
          <p:cNvSpPr>
            <a:spLocks noChangeArrowheads="1"/>
          </p:cNvSpPr>
          <p:nvPr/>
        </p:nvSpPr>
        <p:spPr bwMode="auto">
          <a:xfrm>
            <a:off x="8203833" y="5746376"/>
            <a:ext cx="403412" cy="358588"/>
          </a:xfrm>
          <a:prstGeom prst="hexagon">
            <a:avLst>
              <a:gd name="adj" fmla="val 28125"/>
              <a:gd name="vf" fmla="val 115470"/>
            </a:avLst>
          </a:prstGeom>
          <a:gradFill rotWithShape="0">
            <a:gsLst>
              <a:gs pos="0">
                <a:schemeClr val="accent2"/>
              </a:gs>
              <a:gs pos="50000">
                <a:srgbClr val="6666FF"/>
              </a:gs>
              <a:gs pos="100000">
                <a:schemeClr val="accent2"/>
              </a:gs>
            </a:gsLst>
            <a:lin ang="0" scaled="1"/>
          </a:gradFill>
          <a:ln w="158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176" b="1" dirty="0">
                <a:solidFill>
                  <a:schemeClr val="bg1"/>
                </a:solidFill>
                <a:effectLst>
                  <a:outerShdw blurRad="38100" dist="38100" dir="2700000" algn="tl">
                    <a:srgbClr val="000000"/>
                  </a:outerShdw>
                </a:effectLst>
                <a:latin typeface="+mn-lt"/>
              </a:rPr>
              <a:t>G1</a:t>
            </a:r>
          </a:p>
        </p:txBody>
      </p:sp>
      <p:grpSp>
        <p:nvGrpSpPr>
          <p:cNvPr id="108930" name="Group 6530"/>
          <p:cNvGrpSpPr>
            <a:grpSpLocks/>
          </p:cNvGrpSpPr>
          <p:nvPr/>
        </p:nvGrpSpPr>
        <p:grpSpPr bwMode="auto">
          <a:xfrm>
            <a:off x="6321245" y="3012141"/>
            <a:ext cx="1036544" cy="1135529"/>
            <a:chOff x="336" y="2016"/>
            <a:chExt cx="576" cy="528"/>
          </a:xfrm>
        </p:grpSpPr>
        <p:sp>
          <p:nvSpPr>
            <p:cNvPr id="108931" name="Rectangle 6531"/>
            <p:cNvSpPr>
              <a:spLocks noChangeArrowheads="1"/>
            </p:cNvSpPr>
            <p:nvPr/>
          </p:nvSpPr>
          <p:spPr bwMode="auto">
            <a:xfrm>
              <a:off x="336" y="2182"/>
              <a:ext cx="576" cy="249"/>
            </a:xfrm>
            <a:prstGeom prst="rect">
              <a:avLst/>
            </a:prstGeom>
            <a:solidFill>
              <a:srgbClr val="FFEB95"/>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9931" tIns="29965" rIns="59931" bIns="29965" anchor="ctr"/>
            <a:lstStyle>
              <a:lvl1pPr algn="l" defTabSz="1019175">
                <a:defRPr sz="2400">
                  <a:solidFill>
                    <a:schemeClr val="tx1"/>
                  </a:solidFill>
                  <a:latin typeface="Times New Roman" panose="02020603050405020304" pitchFamily="18" charset="0"/>
                </a:defRPr>
              </a:lvl1pPr>
              <a:lvl2pPr marL="509588" algn="l" defTabSz="1019175">
                <a:defRPr sz="2400">
                  <a:solidFill>
                    <a:schemeClr val="tx1"/>
                  </a:solidFill>
                  <a:latin typeface="Times New Roman" panose="02020603050405020304" pitchFamily="18" charset="0"/>
                </a:defRPr>
              </a:lvl2pPr>
              <a:lvl3pPr marL="1019175" algn="l" defTabSz="1019175">
                <a:defRPr sz="2400">
                  <a:solidFill>
                    <a:schemeClr val="tx1"/>
                  </a:solidFill>
                  <a:latin typeface="Times New Roman" panose="02020603050405020304" pitchFamily="18" charset="0"/>
                </a:defRPr>
              </a:lvl3pPr>
              <a:lvl4pPr marL="1528763" algn="l" defTabSz="1019175">
                <a:defRPr sz="2400">
                  <a:solidFill>
                    <a:schemeClr val="tx1"/>
                  </a:solidFill>
                  <a:latin typeface="Times New Roman" panose="02020603050405020304" pitchFamily="18" charset="0"/>
                </a:defRPr>
              </a:lvl4pPr>
              <a:lvl5pPr marL="2038350" algn="l" defTabSz="1019175">
                <a:defRPr sz="2400">
                  <a:solidFill>
                    <a:schemeClr val="tx1"/>
                  </a:solidFill>
                  <a:latin typeface="Times New Roman" panose="02020603050405020304" pitchFamily="18" charset="0"/>
                </a:defRPr>
              </a:lvl5pPr>
              <a:lvl6pPr marL="2495550" defTabSz="1019175" eaLnBrk="0" fontAlgn="base" hangingPunct="0">
                <a:spcBef>
                  <a:spcPct val="0"/>
                </a:spcBef>
                <a:spcAft>
                  <a:spcPct val="0"/>
                </a:spcAft>
                <a:defRPr sz="2400">
                  <a:solidFill>
                    <a:schemeClr val="tx1"/>
                  </a:solidFill>
                  <a:latin typeface="Times New Roman" panose="02020603050405020304" pitchFamily="18" charset="0"/>
                </a:defRPr>
              </a:lvl6pPr>
              <a:lvl7pPr marL="2952750" defTabSz="1019175" eaLnBrk="0" fontAlgn="base" hangingPunct="0">
                <a:spcBef>
                  <a:spcPct val="0"/>
                </a:spcBef>
                <a:spcAft>
                  <a:spcPct val="0"/>
                </a:spcAft>
                <a:defRPr sz="2400">
                  <a:solidFill>
                    <a:schemeClr val="tx1"/>
                  </a:solidFill>
                  <a:latin typeface="Times New Roman" panose="02020603050405020304" pitchFamily="18" charset="0"/>
                </a:defRPr>
              </a:lvl7pPr>
              <a:lvl8pPr marL="3409950" defTabSz="1019175" eaLnBrk="0" fontAlgn="base" hangingPunct="0">
                <a:spcBef>
                  <a:spcPct val="0"/>
                </a:spcBef>
                <a:spcAft>
                  <a:spcPct val="0"/>
                </a:spcAft>
                <a:defRPr sz="2400">
                  <a:solidFill>
                    <a:schemeClr val="tx1"/>
                  </a:solidFill>
                  <a:latin typeface="Times New Roman" panose="02020603050405020304" pitchFamily="18" charset="0"/>
                </a:defRPr>
              </a:lvl8pPr>
              <a:lvl9pPr marL="3867150" defTabSz="1019175"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647" b="1">
                <a:latin typeface="+mn-lt"/>
              </a:endParaRPr>
            </a:p>
          </p:txBody>
        </p:sp>
        <p:sp>
          <p:nvSpPr>
            <p:cNvPr id="108932" name="AutoShape 6532"/>
            <p:cNvSpPr>
              <a:spLocks noChangeArrowheads="1"/>
            </p:cNvSpPr>
            <p:nvPr/>
          </p:nvSpPr>
          <p:spPr bwMode="auto">
            <a:xfrm>
              <a:off x="480" y="2016"/>
              <a:ext cx="336" cy="166"/>
            </a:xfrm>
            <a:prstGeom prst="triangle">
              <a:avLst>
                <a:gd name="adj" fmla="val 50000"/>
              </a:avLst>
            </a:prstGeom>
            <a:solidFill>
              <a:srgbClr val="FFEB95"/>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08933" name="Line 6533"/>
            <p:cNvSpPr>
              <a:spLocks noChangeShapeType="1"/>
            </p:cNvSpPr>
            <p:nvPr/>
          </p:nvSpPr>
          <p:spPr bwMode="auto">
            <a:xfrm>
              <a:off x="336" y="2251"/>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8934" name="Line 6534"/>
            <p:cNvSpPr>
              <a:spLocks noChangeShapeType="1"/>
            </p:cNvSpPr>
            <p:nvPr/>
          </p:nvSpPr>
          <p:spPr bwMode="auto">
            <a:xfrm>
              <a:off x="336" y="2309"/>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8935" name="Line 6535"/>
            <p:cNvSpPr>
              <a:spLocks noChangeShapeType="1"/>
            </p:cNvSpPr>
            <p:nvPr/>
          </p:nvSpPr>
          <p:spPr bwMode="auto">
            <a:xfrm>
              <a:off x="336" y="2368"/>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en-US" sz="765">
                <a:latin typeface="+mn-lt"/>
              </a:endParaRPr>
            </a:p>
          </p:txBody>
        </p:sp>
        <p:sp>
          <p:nvSpPr>
            <p:cNvPr id="108936" name="Rectangle 6536"/>
            <p:cNvSpPr>
              <a:spLocks noChangeArrowheads="1"/>
            </p:cNvSpPr>
            <p:nvPr/>
          </p:nvSpPr>
          <p:spPr bwMode="auto">
            <a:xfrm>
              <a:off x="480" y="2182"/>
              <a:ext cx="336" cy="362"/>
            </a:xfrm>
            <a:prstGeom prst="rect">
              <a:avLst/>
            </a:prstGeom>
            <a:solidFill>
              <a:srgbClr val="FFEB95"/>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9931" tIns="29965" rIns="59931" bIns="29965" anchor="ctr"/>
            <a:lstStyle>
              <a:lvl1pPr algn="l" defTabSz="1019175">
                <a:defRPr sz="2400">
                  <a:solidFill>
                    <a:schemeClr val="tx1"/>
                  </a:solidFill>
                  <a:latin typeface="Times New Roman" panose="02020603050405020304" pitchFamily="18" charset="0"/>
                </a:defRPr>
              </a:lvl1pPr>
              <a:lvl2pPr marL="509588" algn="l" defTabSz="1019175">
                <a:defRPr sz="2400">
                  <a:solidFill>
                    <a:schemeClr val="tx1"/>
                  </a:solidFill>
                  <a:latin typeface="Times New Roman" panose="02020603050405020304" pitchFamily="18" charset="0"/>
                </a:defRPr>
              </a:lvl2pPr>
              <a:lvl3pPr marL="1019175" algn="l" defTabSz="1019175">
                <a:defRPr sz="2400">
                  <a:solidFill>
                    <a:schemeClr val="tx1"/>
                  </a:solidFill>
                  <a:latin typeface="Times New Roman" panose="02020603050405020304" pitchFamily="18" charset="0"/>
                </a:defRPr>
              </a:lvl3pPr>
              <a:lvl4pPr marL="1528763" algn="l" defTabSz="1019175">
                <a:defRPr sz="2400">
                  <a:solidFill>
                    <a:schemeClr val="tx1"/>
                  </a:solidFill>
                  <a:latin typeface="Times New Roman" panose="02020603050405020304" pitchFamily="18" charset="0"/>
                </a:defRPr>
              </a:lvl4pPr>
              <a:lvl5pPr marL="2038350" algn="l" defTabSz="1019175">
                <a:defRPr sz="2400">
                  <a:solidFill>
                    <a:schemeClr val="tx1"/>
                  </a:solidFill>
                  <a:latin typeface="Times New Roman" panose="02020603050405020304" pitchFamily="18" charset="0"/>
                </a:defRPr>
              </a:lvl5pPr>
              <a:lvl6pPr marL="2495550" defTabSz="1019175" eaLnBrk="0" fontAlgn="base" hangingPunct="0">
                <a:spcBef>
                  <a:spcPct val="0"/>
                </a:spcBef>
                <a:spcAft>
                  <a:spcPct val="0"/>
                </a:spcAft>
                <a:defRPr sz="2400">
                  <a:solidFill>
                    <a:schemeClr val="tx1"/>
                  </a:solidFill>
                  <a:latin typeface="Times New Roman" panose="02020603050405020304" pitchFamily="18" charset="0"/>
                </a:defRPr>
              </a:lvl6pPr>
              <a:lvl7pPr marL="2952750" defTabSz="1019175" eaLnBrk="0" fontAlgn="base" hangingPunct="0">
                <a:spcBef>
                  <a:spcPct val="0"/>
                </a:spcBef>
                <a:spcAft>
                  <a:spcPct val="0"/>
                </a:spcAft>
                <a:defRPr sz="2400">
                  <a:solidFill>
                    <a:schemeClr val="tx1"/>
                  </a:solidFill>
                  <a:latin typeface="Times New Roman" panose="02020603050405020304" pitchFamily="18" charset="0"/>
                </a:defRPr>
              </a:lvl7pPr>
              <a:lvl8pPr marL="3409950" defTabSz="1019175" eaLnBrk="0" fontAlgn="base" hangingPunct="0">
                <a:spcBef>
                  <a:spcPct val="0"/>
                </a:spcBef>
                <a:spcAft>
                  <a:spcPct val="0"/>
                </a:spcAft>
                <a:defRPr sz="2400">
                  <a:solidFill>
                    <a:schemeClr val="tx1"/>
                  </a:solidFill>
                  <a:latin typeface="Times New Roman" panose="02020603050405020304" pitchFamily="18" charset="0"/>
                </a:defRPr>
              </a:lvl8pPr>
              <a:lvl9pPr marL="3867150" defTabSz="1019175"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765" b="1">
                  <a:latin typeface="+mn-lt"/>
                </a:rPr>
                <a:t>HOQ-1</a:t>
              </a:r>
            </a:p>
          </p:txBody>
        </p:sp>
        <p:sp>
          <p:nvSpPr>
            <p:cNvPr id="108937" name="Rectangle 6537"/>
            <p:cNvSpPr>
              <a:spLocks noChangeArrowheads="1"/>
            </p:cNvSpPr>
            <p:nvPr/>
          </p:nvSpPr>
          <p:spPr bwMode="auto">
            <a:xfrm>
              <a:off x="480" y="2428"/>
              <a:ext cx="336" cy="116"/>
            </a:xfrm>
            <a:prstGeom prst="rect">
              <a:avLst/>
            </a:prstGeom>
            <a:solidFill>
              <a:srgbClr val="FFEB95"/>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grpSp>
      <p:sp>
        <p:nvSpPr>
          <p:cNvPr id="175" name="AutoShape 2885"/>
          <p:cNvSpPr>
            <a:spLocks noChangeArrowheads="1"/>
          </p:cNvSpPr>
          <p:nvPr/>
        </p:nvSpPr>
        <p:spPr bwMode="auto">
          <a:xfrm>
            <a:off x="8558306" y="2683217"/>
            <a:ext cx="433294" cy="771338"/>
          </a:xfrm>
          <a:prstGeom prst="rightArrow">
            <a:avLst>
              <a:gd name="adj1" fmla="val 47370"/>
              <a:gd name="adj2" fmla="val 68491"/>
            </a:avLst>
          </a:prstGeom>
          <a:solidFill>
            <a:schemeClr val="accent2"/>
          </a:solidFill>
          <a:ln w="28575">
            <a:solidFill>
              <a:srgbClr val="FFC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grpSp>
        <p:nvGrpSpPr>
          <p:cNvPr id="177" name="Group 3012"/>
          <p:cNvGrpSpPr>
            <a:grpSpLocks/>
          </p:cNvGrpSpPr>
          <p:nvPr/>
        </p:nvGrpSpPr>
        <p:grpSpPr bwMode="auto">
          <a:xfrm>
            <a:off x="1249643" y="972671"/>
            <a:ext cx="240926" cy="311897"/>
            <a:chOff x="5443" y="160"/>
            <a:chExt cx="258" cy="334"/>
          </a:xfrm>
        </p:grpSpPr>
        <p:sp>
          <p:nvSpPr>
            <p:cNvPr id="178" name="AutoShape 2784"/>
            <p:cNvSpPr>
              <a:spLocks noChangeArrowheads="1"/>
            </p:cNvSpPr>
            <p:nvPr/>
          </p:nvSpPr>
          <p:spPr bwMode="auto">
            <a:xfrm rot="18051262" flipH="1">
              <a:off x="5418" y="211"/>
              <a:ext cx="308" cy="258"/>
            </a:xfrm>
            <a:prstGeom prst="triangle">
              <a:avLst>
                <a:gd name="adj" fmla="val 50000"/>
              </a:avLst>
            </a:prstGeom>
            <a:solidFill>
              <a:srgbClr val="000066"/>
            </a:solidFill>
            <a:ln w="9525">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79" name="AutoShape 2785"/>
            <p:cNvSpPr>
              <a:spLocks noChangeArrowheads="1"/>
            </p:cNvSpPr>
            <p:nvPr/>
          </p:nvSpPr>
          <p:spPr bwMode="auto">
            <a:xfrm rot="18051262" flipH="1">
              <a:off x="5418" y="185"/>
              <a:ext cx="308" cy="258"/>
            </a:xfrm>
            <a:prstGeom prst="triangle">
              <a:avLst>
                <a:gd name="adj" fmla="val 50000"/>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80" name="Line 2801"/>
            <p:cNvSpPr>
              <a:spLocks noChangeShapeType="1"/>
            </p:cNvSpPr>
            <p:nvPr/>
          </p:nvSpPr>
          <p:spPr bwMode="auto">
            <a:xfrm>
              <a:off x="5612" y="171"/>
              <a:ext cx="0" cy="283"/>
            </a:xfrm>
            <a:prstGeom prst="line">
              <a:avLst/>
            </a:prstGeom>
            <a:noFill/>
            <a:ln w="76200">
              <a:solidFill>
                <a:srgbClr val="00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grpSp>
      <p:sp>
        <p:nvSpPr>
          <p:cNvPr id="181" name="AutoShape 5902"/>
          <p:cNvSpPr>
            <a:spLocks noChangeArrowheads="1"/>
          </p:cNvSpPr>
          <p:nvPr/>
        </p:nvSpPr>
        <p:spPr bwMode="auto">
          <a:xfrm>
            <a:off x="500722" y="883024"/>
            <a:ext cx="2094560" cy="358588"/>
          </a:xfrm>
          <a:prstGeom prst="homePlate">
            <a:avLst>
              <a:gd name="adj" fmla="val 92896"/>
            </a:avLst>
          </a:prstGeom>
          <a:gradFill rotWithShape="0">
            <a:gsLst>
              <a:gs pos="0">
                <a:srgbClr val="FFFF00">
                  <a:gamma/>
                  <a:tint val="37647"/>
                  <a:invGamma/>
                </a:srgbClr>
              </a:gs>
              <a:gs pos="100000">
                <a:srgbClr val="FFFF00"/>
              </a:gs>
            </a:gsLst>
            <a:lin ang="5400000" scaled="1"/>
          </a:gradFill>
          <a:ln w="12700">
            <a:miter lim="800000"/>
            <a:headEnd/>
            <a:tailEnd/>
          </a:ln>
          <a:effectLst/>
          <a:scene3d>
            <a:camera prst="legacyObliqueBottomLeft"/>
            <a:lightRig rig="legacyFlat3" dir="t"/>
          </a:scene3d>
          <a:sp3d extrusionH="430200" prstMaterial="legacyMatte">
            <a:bevelT w="13500" h="13500" prst="angle"/>
            <a:bevelB w="13500" h="13500" prst="angle"/>
            <a:extrusionClr>
              <a:srgbClr val="FFFF00"/>
            </a:extrusionClr>
            <a:contourClr>
              <a:srgbClr val="FFFF0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endParaRPr lang="en-US" sz="765">
              <a:latin typeface="+mn-lt"/>
            </a:endParaRPr>
          </a:p>
        </p:txBody>
      </p:sp>
      <p:sp>
        <p:nvSpPr>
          <p:cNvPr id="182" name="Rectangle 5903"/>
          <p:cNvSpPr>
            <a:spLocks noChangeArrowheads="1"/>
          </p:cNvSpPr>
          <p:nvPr/>
        </p:nvSpPr>
        <p:spPr bwMode="auto">
          <a:xfrm>
            <a:off x="471773" y="838200"/>
            <a:ext cx="1764921" cy="448235"/>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outerShdw>
                </a:effectLst>
              </a14:hiddenEffects>
            </a:ext>
          </a:extLst>
        </p:spPr>
        <p:txBody>
          <a:bodyPr lIns="5603" tIns="5603" rIns="5603" bIns="5603" anchor="ctr" anchorCtr="1"/>
          <a:lstStyle>
            <a:lvl1pPr marL="406400" indent="-406400" algn="l" defTabSz="977900">
              <a:defRPr sz="2400">
                <a:solidFill>
                  <a:schemeClr val="tx1"/>
                </a:solidFill>
                <a:latin typeface="Times New Roman" panose="02020603050405020304" pitchFamily="18" charset="0"/>
              </a:defRPr>
            </a:lvl1pPr>
            <a:lvl2pPr marL="863600" indent="-236538" algn="l" defTabSz="977900">
              <a:defRPr sz="2400">
                <a:solidFill>
                  <a:schemeClr val="tx1"/>
                </a:solidFill>
                <a:latin typeface="Times New Roman" panose="02020603050405020304" pitchFamily="18" charset="0"/>
              </a:defRPr>
            </a:lvl2pPr>
            <a:lvl3pPr marL="1222375" indent="-244475" algn="l" defTabSz="977900">
              <a:defRPr sz="2400">
                <a:solidFill>
                  <a:schemeClr val="tx1"/>
                </a:solidFill>
                <a:latin typeface="Times New Roman" panose="02020603050405020304" pitchFamily="18" charset="0"/>
              </a:defRPr>
            </a:lvl3pPr>
            <a:lvl4pPr marL="1712913" indent="-246063" algn="l" defTabSz="977900">
              <a:defRPr sz="2400">
                <a:solidFill>
                  <a:schemeClr val="tx1"/>
                </a:solidFill>
                <a:latin typeface="Times New Roman" panose="02020603050405020304" pitchFamily="18" charset="0"/>
              </a:defRPr>
            </a:lvl4pPr>
            <a:lvl5pPr marL="2201863" indent="-244475" algn="l" defTabSz="977900">
              <a:defRPr sz="2400">
                <a:solidFill>
                  <a:schemeClr val="tx1"/>
                </a:solidFill>
                <a:latin typeface="Times New Roman" panose="02020603050405020304" pitchFamily="18" charset="0"/>
              </a:defRPr>
            </a:lvl5pPr>
            <a:lvl6pPr marL="2659063" indent="-244475" defTabSz="977900" eaLnBrk="0" fontAlgn="base" hangingPunct="0">
              <a:spcBef>
                <a:spcPct val="0"/>
              </a:spcBef>
              <a:spcAft>
                <a:spcPct val="0"/>
              </a:spcAft>
              <a:defRPr sz="2400">
                <a:solidFill>
                  <a:schemeClr val="tx1"/>
                </a:solidFill>
                <a:latin typeface="Times New Roman" panose="02020603050405020304" pitchFamily="18" charset="0"/>
              </a:defRPr>
            </a:lvl6pPr>
            <a:lvl7pPr marL="3116263" indent="-244475" defTabSz="977900" eaLnBrk="0" fontAlgn="base" hangingPunct="0">
              <a:spcBef>
                <a:spcPct val="0"/>
              </a:spcBef>
              <a:spcAft>
                <a:spcPct val="0"/>
              </a:spcAft>
              <a:defRPr sz="2400">
                <a:solidFill>
                  <a:schemeClr val="tx1"/>
                </a:solidFill>
                <a:latin typeface="Times New Roman" panose="02020603050405020304" pitchFamily="18" charset="0"/>
              </a:defRPr>
            </a:lvl7pPr>
            <a:lvl8pPr marL="3573463" indent="-244475" defTabSz="977900" eaLnBrk="0" fontAlgn="base" hangingPunct="0">
              <a:spcBef>
                <a:spcPct val="0"/>
              </a:spcBef>
              <a:spcAft>
                <a:spcPct val="0"/>
              </a:spcAft>
              <a:defRPr sz="2400">
                <a:solidFill>
                  <a:schemeClr val="tx1"/>
                </a:solidFill>
                <a:latin typeface="Times New Roman" panose="02020603050405020304" pitchFamily="18" charset="0"/>
              </a:defRPr>
            </a:lvl8pPr>
            <a:lvl9pPr marL="4030663" indent="-244475" defTabSz="9779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059" b="1" dirty="0">
                <a:effectLst>
                  <a:outerShdw blurRad="38100" dist="38100" dir="2700000" algn="tl">
                    <a:srgbClr val="C0C0C0"/>
                  </a:outerShdw>
                </a:effectLst>
                <a:latin typeface="+mn-lt"/>
              </a:rPr>
              <a:t>Pre-DMEDVI</a:t>
            </a:r>
          </a:p>
        </p:txBody>
      </p:sp>
      <p:sp>
        <p:nvSpPr>
          <p:cNvPr id="183" name="Line 6136"/>
          <p:cNvSpPr>
            <a:spLocks noChangeShapeType="1"/>
          </p:cNvSpPr>
          <p:nvPr/>
        </p:nvSpPr>
        <p:spPr bwMode="auto">
          <a:xfrm>
            <a:off x="2514600" y="753035"/>
            <a:ext cx="30816" cy="610496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p>
        </p:txBody>
      </p:sp>
      <p:sp>
        <p:nvSpPr>
          <p:cNvPr id="176" name="AutoShape 2885"/>
          <p:cNvSpPr>
            <a:spLocks noChangeArrowheads="1"/>
          </p:cNvSpPr>
          <p:nvPr/>
        </p:nvSpPr>
        <p:spPr bwMode="auto">
          <a:xfrm>
            <a:off x="2267800" y="2683217"/>
            <a:ext cx="433294" cy="771338"/>
          </a:xfrm>
          <a:prstGeom prst="rightArrow">
            <a:avLst>
              <a:gd name="adj1" fmla="val 47370"/>
              <a:gd name="adj2" fmla="val 68491"/>
            </a:avLst>
          </a:prstGeom>
          <a:solidFill>
            <a:schemeClr val="accent2"/>
          </a:solidFill>
          <a:ln w="28575">
            <a:solidFill>
              <a:srgbClr val="FFC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19269" name="AutoShape 2885"/>
          <p:cNvSpPr>
            <a:spLocks noChangeArrowheads="1"/>
          </p:cNvSpPr>
          <p:nvPr/>
        </p:nvSpPr>
        <p:spPr bwMode="auto">
          <a:xfrm>
            <a:off x="5434106" y="2683217"/>
            <a:ext cx="433294" cy="771338"/>
          </a:xfrm>
          <a:prstGeom prst="rightArrow">
            <a:avLst>
              <a:gd name="adj1" fmla="val 47370"/>
              <a:gd name="adj2" fmla="val 68491"/>
            </a:avLst>
          </a:prstGeom>
          <a:solidFill>
            <a:schemeClr val="accent2"/>
          </a:solidFill>
          <a:ln w="28575">
            <a:solidFill>
              <a:srgbClr val="FFC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765">
              <a:latin typeface="+mn-lt"/>
            </a:endParaRPr>
          </a:p>
        </p:txBody>
      </p:sp>
      <p:sp>
        <p:nvSpPr>
          <p:cNvPr id="2" name="Rounded Rectangle 1"/>
          <p:cNvSpPr/>
          <p:nvPr/>
        </p:nvSpPr>
        <p:spPr bwMode="auto">
          <a:xfrm>
            <a:off x="6007480" y="2743199"/>
            <a:ext cx="1769082" cy="1675749"/>
          </a:xfrm>
          <a:prstGeom prst="roundRect">
            <a:avLst/>
          </a:prstGeom>
          <a:noFill/>
          <a:ln w="5715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mn-lt"/>
            </a:endParaRPr>
          </a:p>
        </p:txBody>
      </p:sp>
      <p:sp>
        <p:nvSpPr>
          <p:cNvPr id="3" name="Title 2"/>
          <p:cNvSpPr>
            <a:spLocks noGrp="1"/>
          </p:cNvSpPr>
          <p:nvPr>
            <p:ph type="title"/>
          </p:nvPr>
        </p:nvSpPr>
        <p:spPr/>
        <p:txBody>
          <a:bodyPr/>
          <a:lstStyle/>
          <a:p>
            <a:r>
              <a:rPr lang="en-US" dirty="0"/>
              <a:t>Defining Product &amp; Process Requirements</a:t>
            </a:r>
          </a:p>
        </p:txBody>
      </p:sp>
    </p:spTree>
    <p:extLst>
      <p:ext uri="{BB962C8B-B14F-4D97-AF65-F5344CB8AC3E}">
        <p14:creationId xmlns:p14="http://schemas.microsoft.com/office/powerpoint/2010/main" val="3093867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p:txBody>
          <a:bodyPr/>
          <a:lstStyle/>
          <a:p>
            <a:pPr eaLnBrk="1" hangingPunct="1">
              <a:defRPr/>
            </a:pPr>
            <a:r>
              <a:rPr lang="en-US"/>
              <a:t>Perform CTQ Risk Analysis</a:t>
            </a:r>
          </a:p>
        </p:txBody>
      </p:sp>
      <p:sp>
        <p:nvSpPr>
          <p:cNvPr id="56324" name="Rectangle 3"/>
          <p:cNvSpPr>
            <a:spLocks noGrp="1" noChangeArrowheads="1"/>
          </p:cNvSpPr>
          <p:nvPr>
            <p:ph type="body" idx="1"/>
          </p:nvPr>
        </p:nvSpPr>
        <p:spPr/>
        <p:txBody>
          <a:bodyPr/>
          <a:lstStyle/>
          <a:p>
            <a:pPr eaLnBrk="1" hangingPunct="1">
              <a:buFontTx/>
              <a:buChar char="•"/>
            </a:pPr>
            <a:r>
              <a:rPr lang="en-US" altLang="en-US" dirty="0"/>
              <a:t>Assess the impact of failing to meet the targets and specifications.</a:t>
            </a:r>
          </a:p>
          <a:p>
            <a:pPr lvl="1" eaLnBrk="1" hangingPunct="1">
              <a:buFontTx/>
              <a:buChar char="–"/>
            </a:pPr>
            <a:r>
              <a:rPr lang="en-US" altLang="en-US" dirty="0"/>
              <a:t>What is the risk to the Customer?</a:t>
            </a:r>
          </a:p>
          <a:p>
            <a:pPr lvl="1" eaLnBrk="1" hangingPunct="1">
              <a:buFontTx/>
              <a:buChar char="–"/>
            </a:pPr>
            <a:r>
              <a:rPr lang="en-US" altLang="en-US" dirty="0"/>
              <a:t>What is the risk to the business?</a:t>
            </a:r>
          </a:p>
          <a:p>
            <a:pPr eaLnBrk="1" hangingPunct="1">
              <a:buFontTx/>
              <a:buChar char="•"/>
            </a:pPr>
            <a:endParaRPr lang="en-US" altLang="en-US" dirty="0"/>
          </a:p>
          <a:p>
            <a:pPr eaLnBrk="1" hangingPunct="1">
              <a:buFontTx/>
              <a:buChar char="•"/>
            </a:pPr>
            <a:r>
              <a:rPr lang="en-US" altLang="en-US" dirty="0"/>
              <a:t>For significant risks, assess the likelihood of occurrence.</a:t>
            </a:r>
          </a:p>
          <a:p>
            <a:pPr lvl="1" eaLnBrk="1" hangingPunct="1">
              <a:buFontTx/>
              <a:buChar char="–"/>
            </a:pPr>
            <a:r>
              <a:rPr lang="en-US" altLang="en-US" dirty="0"/>
              <a:t>Are the current competencies of the organization well matched to meet the specifications? </a:t>
            </a:r>
          </a:p>
          <a:p>
            <a:pPr eaLnBrk="1" hangingPunct="1">
              <a:buFontTx/>
              <a:buChar char="•"/>
            </a:pPr>
            <a:endParaRPr lang="en-US" altLang="en-US" dirty="0"/>
          </a:p>
          <a:p>
            <a:pPr eaLnBrk="1" hangingPunct="1">
              <a:buFontTx/>
              <a:buChar char="•"/>
            </a:pPr>
            <a:r>
              <a:rPr lang="en-US" altLang="en-US" dirty="0"/>
              <a:t>For significant risks which could occur, identify actions which could be taken to reduce or address the risks. What additional costs result from these actions?</a:t>
            </a:r>
          </a:p>
          <a:p>
            <a:pPr eaLnBrk="1" hangingPunct="1">
              <a:buFontTx/>
              <a:buChar char="•"/>
            </a:pPr>
            <a:endParaRPr lang="en-US" altLang="en-US" dirty="0"/>
          </a:p>
          <a:p>
            <a:pPr eaLnBrk="1" hangingPunct="1">
              <a:buFontTx/>
              <a:buChar char="•"/>
            </a:pPr>
            <a:r>
              <a:rPr lang="en-US" altLang="en-US" dirty="0"/>
              <a:t>If “Show-stoppers” exist, decide whether to proceed with the project.</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2243" name="Group 19"/>
          <p:cNvGraphicFramePr>
            <a:graphicFrameLocks noGrp="1"/>
          </p:cNvGraphicFramePr>
          <p:nvPr>
            <p:ph idx="1"/>
            <p:extLst>
              <p:ext uri="{D42A27DB-BD31-4B8C-83A1-F6EECF244321}">
                <p14:modId xmlns:p14="http://schemas.microsoft.com/office/powerpoint/2010/main" val="2921393149"/>
              </p:ext>
            </p:extLst>
          </p:nvPr>
        </p:nvGraphicFramePr>
        <p:xfrm>
          <a:off x="228600" y="1066800"/>
          <a:ext cx="8769350" cy="4576857"/>
        </p:xfrm>
        <a:graphic>
          <a:graphicData uri="http://schemas.openxmlformats.org/drawingml/2006/table">
            <a:tbl>
              <a:tblPr/>
              <a:tblGrid>
                <a:gridCol w="1552097">
                  <a:extLst>
                    <a:ext uri="{9D8B030D-6E8A-4147-A177-3AD203B41FA5}">
                      <a16:colId xmlns:a16="http://schemas.microsoft.com/office/drawing/2014/main" val="20000"/>
                    </a:ext>
                  </a:extLst>
                </a:gridCol>
                <a:gridCol w="7217253">
                  <a:extLst>
                    <a:ext uri="{9D8B030D-6E8A-4147-A177-3AD203B41FA5}">
                      <a16:colId xmlns:a16="http://schemas.microsoft.com/office/drawing/2014/main" val="20001"/>
                    </a:ext>
                  </a:extLst>
                </a:gridCol>
              </a:tblGrid>
              <a:tr h="388937">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dirty="0">
                          <a:ln>
                            <a:noFill/>
                          </a:ln>
                          <a:solidFill>
                            <a:schemeClr val="bg1"/>
                          </a:solidFill>
                          <a:effectLst/>
                          <a:latin typeface="Arial" pitchFamily="34" charset="0"/>
                        </a:rPr>
                        <a:t>Objective</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761800"/>
                        </a:gs>
                        <a:gs pos="100000">
                          <a:srgbClr val="FF3300"/>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Arial" pitchFamily="34" charset="0"/>
                        </a:rPr>
                        <a:t>Identify Requirements That Could be CTQs, Case Study CTQs</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17588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dirty="0">
                          <a:ln>
                            <a:noFill/>
                          </a:ln>
                          <a:solidFill>
                            <a:schemeClr val="bg1"/>
                          </a:solidFill>
                          <a:effectLst/>
                          <a:latin typeface="Arial" pitchFamily="34" charset="0"/>
                        </a:rPr>
                        <a:t>Instructions</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767600"/>
                        </a:gs>
                        <a:gs pos="100000">
                          <a:srgbClr val="FFFF00"/>
                        </a:gs>
                      </a:gsLst>
                      <a:lin ang="5400000" scaled="1"/>
                    </a:gradFill>
                  </a:tcPr>
                </a:tc>
                <a:tc>
                  <a:txBody>
                    <a:bodyPr/>
                    <a:lstStyle/>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pitchFamily="34" charset="0"/>
                        </a:rPr>
                        <a:t>Which of the following requirements could be a CTQ?  Why?</a:t>
                      </a:r>
                    </a:p>
                    <a:p>
                      <a:pPr lvl="1">
                        <a:buFont typeface="Arial" pitchFamily="34" charset="0"/>
                        <a:buChar char="•"/>
                      </a:pPr>
                      <a:r>
                        <a:rPr lang="en-US" kern="0" dirty="0"/>
                        <a:t>Force to Fire device shall be less than 45 lbs.</a:t>
                      </a:r>
                    </a:p>
                    <a:p>
                      <a:pPr lvl="1">
                        <a:buFont typeface="Arial" pitchFamily="34" charset="0"/>
                        <a:buChar char="•"/>
                      </a:pPr>
                      <a:r>
                        <a:rPr lang="en-US" kern="0" dirty="0"/>
                        <a:t>Device shaft shall be 18 inches long</a:t>
                      </a:r>
                    </a:p>
                    <a:p>
                      <a:pPr lvl="1">
                        <a:buFont typeface="Arial" pitchFamily="34" charset="0"/>
                        <a:buChar char="•"/>
                      </a:pPr>
                      <a:r>
                        <a:rPr lang="en-US" kern="0" dirty="0"/>
                        <a:t>Pump Seal leakage shall be less than 1 cc/min</a:t>
                      </a:r>
                    </a:p>
                    <a:p>
                      <a:pPr lvl="1">
                        <a:buFont typeface="Arial" pitchFamily="34" charset="0"/>
                        <a:buChar char="•"/>
                      </a:pPr>
                      <a:r>
                        <a:rPr lang="en-US" kern="0" dirty="0"/>
                        <a:t>Component dimension shall be 25 mm +/- 0.2 mm</a:t>
                      </a:r>
                    </a:p>
                    <a:p>
                      <a:pPr lvl="1">
                        <a:buFont typeface="Arial" pitchFamily="34" charset="0"/>
                        <a:buChar char="•"/>
                      </a:pPr>
                      <a:r>
                        <a:rPr lang="en-US" kern="0" dirty="0"/>
                        <a:t>Contact pressure (seal to hand) shall be less than 1.75 </a:t>
                      </a:r>
                      <a:r>
                        <a:rPr lang="en-US" kern="0" dirty="0" err="1"/>
                        <a:t>lb</a:t>
                      </a:r>
                      <a:endParaRPr lang="en-US" kern="0" dirty="0"/>
                    </a:p>
                    <a:p>
                      <a:pPr lvl="1">
                        <a:buFont typeface="Arial" pitchFamily="34" charset="0"/>
                        <a:buChar char="•"/>
                      </a:pPr>
                      <a:endParaRPr lang="en-US" kern="0" dirty="0"/>
                    </a:p>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Develop what you think could be the CTQs for Your Case Study</a:t>
                      </a:r>
                    </a:p>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endParaRPr kumimoji="0" lang="en-US" sz="1800" b="1" i="0" u="none" strike="noStrike" cap="none" normalizeH="0" baseline="0" dirty="0">
                        <a:ln>
                          <a:noFill/>
                        </a:ln>
                        <a:solidFill>
                          <a:schemeClr val="tx1"/>
                        </a:solidFill>
                        <a:effectLst/>
                        <a:latin typeface="Arial" charset="0"/>
                      </a:endParaRPr>
                    </a:p>
                    <a:p>
                      <a:pPr marL="282575" marR="0" lvl="0" indent="-282575" algn="l" defTabSz="914400" rtl="0" eaLnBrk="0" fontAlgn="base" latinLnBrk="0" hangingPunct="0">
                        <a:lnSpc>
                          <a:spcPct val="100000"/>
                        </a:lnSpc>
                        <a:spcBef>
                          <a:spcPct val="20000"/>
                        </a:spcBef>
                        <a:spcAft>
                          <a:spcPct val="0"/>
                        </a:spcAft>
                        <a:buClrTx/>
                        <a:buSzTx/>
                        <a:buFontTx/>
                        <a:buAutoNum type="arabicPeriod"/>
                        <a:tabLst/>
                      </a:pPr>
                      <a:r>
                        <a:rPr kumimoji="0" lang="en-US" sz="1800" b="1" i="0" u="none" strike="noStrike" cap="none" normalizeH="0" baseline="0" dirty="0">
                          <a:ln>
                            <a:noFill/>
                          </a:ln>
                          <a:solidFill>
                            <a:schemeClr val="tx1"/>
                          </a:solidFill>
                          <a:effectLst/>
                          <a:latin typeface="Arial" charset="0"/>
                        </a:rPr>
                        <a:t>Determine Targets (e.g. a Target, Upper/Lower Limit, as appropriate) for the CTQs</a:t>
                      </a:r>
                    </a:p>
                    <a:p>
                      <a:pPr marL="342900" lvl="0" indent="-342900">
                        <a:buFont typeface="+mj-lt"/>
                        <a:buAutoNum type="arabicPeriod"/>
                      </a:pPr>
                      <a:endParaRPr lang="en-US" kern="0" dirty="0"/>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52416">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a:ln>
                            <a:noFill/>
                          </a:ln>
                          <a:solidFill>
                            <a:schemeClr val="bg1"/>
                          </a:solidFill>
                          <a:effectLst/>
                          <a:latin typeface="Arial" pitchFamily="34" charset="0"/>
                        </a:rPr>
                        <a:t>Time</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275905"/>
                        </a:gs>
                        <a:gs pos="100000">
                          <a:srgbClr val="55C10B"/>
                        </a:gs>
                      </a:gsLst>
                      <a:lin ang="5400000" scaled="1"/>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AU" sz="1800" b="1" i="0" u="none" strike="noStrike" cap="none" normalizeH="0" baseline="0" dirty="0">
                          <a:ln>
                            <a:noFill/>
                          </a:ln>
                          <a:solidFill>
                            <a:schemeClr val="tx1"/>
                          </a:solidFill>
                          <a:effectLst/>
                          <a:latin typeface="Arial" pitchFamily="34" charset="0"/>
                        </a:rPr>
                        <a:t>20 minutes</a:t>
                      </a:r>
                      <a:endParaRPr kumimoji="0" lang="en-US" sz="1800" b="1" i="0" u="none" strike="noStrike" cap="none" normalizeH="0" baseline="0" dirty="0">
                        <a:ln>
                          <a:noFill/>
                        </a:ln>
                        <a:solidFill>
                          <a:schemeClr val="tx1"/>
                        </a:solidFill>
                        <a:effectLst/>
                        <a:latin typeface="Arial" pitchFamily="34"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57361" name="Rectangle 16"/>
          <p:cNvSpPr>
            <a:spLocks noGrp="1" noChangeArrowheads="1"/>
          </p:cNvSpPr>
          <p:nvPr>
            <p:ph type="title"/>
          </p:nvPr>
        </p:nvSpPr>
        <p:spPr>
          <a:xfrm>
            <a:off x="152400" y="228600"/>
            <a:ext cx="6864350" cy="381000"/>
          </a:xfrm>
        </p:spPr>
        <p:txBody>
          <a:bodyPr/>
          <a:lstStyle/>
          <a:p>
            <a:r>
              <a:rPr lang="en-US" dirty="0"/>
              <a:t>Exercise: CTQ or Not CTQ?</a:t>
            </a:r>
          </a:p>
        </p:txBody>
      </p:sp>
    </p:spTree>
    <p:extLst>
      <p:ext uri="{BB962C8B-B14F-4D97-AF65-F5344CB8AC3E}">
        <p14:creationId xmlns:p14="http://schemas.microsoft.com/office/powerpoint/2010/main" val="82611652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Rectangle 2"/>
          <p:cNvSpPr>
            <a:spLocks noGrp="1" noChangeArrowheads="1"/>
          </p:cNvSpPr>
          <p:nvPr>
            <p:ph type="title"/>
          </p:nvPr>
        </p:nvSpPr>
        <p:spPr/>
        <p:txBody>
          <a:bodyPr/>
          <a:lstStyle/>
          <a:p>
            <a:r>
              <a:rPr lang="en-US"/>
              <a:t>At A Meeting A While Back . .</a:t>
            </a:r>
          </a:p>
        </p:txBody>
      </p:sp>
      <p:sp>
        <p:nvSpPr>
          <p:cNvPr id="119812" name="Rectangle 3"/>
          <p:cNvSpPr>
            <a:spLocks noGrp="1" noChangeArrowheads="1"/>
          </p:cNvSpPr>
          <p:nvPr>
            <p:ph type="body" idx="1"/>
          </p:nvPr>
        </p:nvSpPr>
        <p:spPr>
          <a:xfrm>
            <a:off x="609600" y="1066800"/>
            <a:ext cx="8153400" cy="2224088"/>
          </a:xfrm>
        </p:spPr>
        <p:txBody>
          <a:bodyPr/>
          <a:lstStyle/>
          <a:p>
            <a:pPr marL="0" indent="0">
              <a:buNone/>
            </a:pPr>
            <a:r>
              <a:rPr lang="en-US" sz="4000" dirty="0"/>
              <a:t>“You Can’t Change a CTQ Without Marketing!”</a:t>
            </a:r>
          </a:p>
          <a:p>
            <a:pPr marL="0" indent="0" algn="r">
              <a:buNone/>
            </a:pPr>
            <a:r>
              <a:rPr lang="en-US" sz="3600" i="1" dirty="0"/>
              <a:t>Unhappy Marketing Lead</a:t>
            </a:r>
          </a:p>
        </p:txBody>
      </p:sp>
      <p:pic>
        <p:nvPicPr>
          <p:cNvPr id="2" name="Picture 1" descr="Unhappy woman stock photo. Image of candid, facial, emotion - 61932738">
            <a:extLst>
              <a:ext uri="{FF2B5EF4-FFF2-40B4-BE49-F238E27FC236}">
                <a16:creationId xmlns:a16="http://schemas.microsoft.com/office/drawing/2014/main" id="{1958624F-A99B-2D57-7F02-8533AE39ED74}"/>
              </a:ext>
            </a:extLst>
          </p:cNvPr>
          <p:cNvPicPr>
            <a:picLocks noChangeAspect="1"/>
          </p:cNvPicPr>
          <p:nvPr/>
        </p:nvPicPr>
        <p:blipFill>
          <a:blip r:embed="rId3"/>
          <a:srcRect l="17279" r="8288" b="8151"/>
          <a:stretch>
            <a:fillRect/>
          </a:stretch>
        </p:blipFill>
        <p:spPr>
          <a:xfrm>
            <a:off x="89438" y="2590800"/>
            <a:ext cx="3491962" cy="3886200"/>
          </a:xfrm>
          <a:prstGeom prst="rect">
            <a:avLst/>
          </a:prstGeom>
        </p:spPr>
      </p:pic>
    </p:spTree>
    <p:extLst>
      <p:ext uri="{BB962C8B-B14F-4D97-AF65-F5344CB8AC3E}">
        <p14:creationId xmlns:p14="http://schemas.microsoft.com/office/powerpoint/2010/main" val="106766871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p:txBody>
          <a:bodyPr/>
          <a:lstStyle/>
          <a:p>
            <a:pPr eaLnBrk="1" hangingPunct="1">
              <a:defRPr/>
            </a:pPr>
            <a:r>
              <a:rPr lang="en-US"/>
              <a:t>Review Team Charter</a:t>
            </a:r>
          </a:p>
        </p:txBody>
      </p:sp>
      <p:sp>
        <p:nvSpPr>
          <p:cNvPr id="59396" name="Rectangle 3"/>
          <p:cNvSpPr>
            <a:spLocks noGrp="1" noChangeArrowheads="1"/>
          </p:cNvSpPr>
          <p:nvPr>
            <p:ph type="body" idx="1"/>
          </p:nvPr>
        </p:nvSpPr>
        <p:spPr/>
        <p:txBody>
          <a:bodyPr/>
          <a:lstStyle/>
          <a:p>
            <a:pPr eaLnBrk="1" hangingPunct="1"/>
            <a:endParaRPr lang="en-US" altLang="en-US" sz="2400"/>
          </a:p>
          <a:p>
            <a:pPr eaLnBrk="1" hangingPunct="1"/>
            <a:r>
              <a:rPr lang="en-US" altLang="en-US" sz="2400"/>
              <a:t>Has the information gathered in this step:</a:t>
            </a:r>
          </a:p>
          <a:p>
            <a:pPr lvl="1" eaLnBrk="1" hangingPunct="1"/>
            <a:r>
              <a:rPr lang="en-US" altLang="en-US" sz="2400"/>
              <a:t>Affected the definitions of Generations 1, 2, or 3 of the new product or service?</a:t>
            </a:r>
          </a:p>
          <a:p>
            <a:pPr lvl="1" eaLnBrk="1" hangingPunct="1"/>
            <a:r>
              <a:rPr lang="en-US" altLang="en-US" sz="2400"/>
              <a:t>Affected the opportunity statement, business case, goal statement, or scope for Generation 1?</a:t>
            </a:r>
          </a:p>
          <a:p>
            <a:pPr lvl="1" eaLnBrk="1" hangingPunct="1"/>
            <a:r>
              <a:rPr lang="en-US" altLang="en-US" sz="2400"/>
              <a:t>Affected the team selection or sponsor?</a:t>
            </a:r>
          </a:p>
          <a:p>
            <a:pPr lvl="1" eaLnBrk="1" hangingPunct="1"/>
            <a:r>
              <a:rPr lang="en-US" altLang="en-US" sz="2400"/>
              <a:t>Affected the project plan?s</a:t>
            </a:r>
          </a:p>
          <a:p>
            <a:pPr eaLnBrk="1" hangingPunct="1"/>
            <a:r>
              <a:rPr lang="en-US" altLang="en-US" sz="2400"/>
              <a:t>If yes, modify charter as appropriate and review with your sponsor</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THE NEXT FEW HOUSES</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406459792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Number Placeholder 3"/>
          <p:cNvSpPr>
            <a:spLocks noGrp="1"/>
          </p:cNvSpPr>
          <p:nvPr>
            <p:ph type="sldNum" sz="quarter" idx="4294967295"/>
          </p:nvPr>
        </p:nvSpPr>
        <p:spPr bwMode="auto">
          <a:xfrm>
            <a:off x="7196138" y="6324600"/>
            <a:ext cx="1871662"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fld id="{E4E7140F-167A-44FD-85A1-EB82751E0EA5}" type="slidenum">
              <a:rPr lang="en-US" altLang="en-US" sz="1400"/>
              <a:pPr eaLnBrk="1" hangingPunct="1"/>
              <a:t>95</a:t>
            </a:fld>
            <a:endParaRPr lang="en-US" altLang="en-US" sz="1400"/>
          </a:p>
        </p:txBody>
      </p:sp>
      <p:sp>
        <p:nvSpPr>
          <p:cNvPr id="51203" name="Rectangle 2"/>
          <p:cNvSpPr>
            <a:spLocks noGrp="1" noChangeArrowheads="1"/>
          </p:cNvSpPr>
          <p:nvPr>
            <p:ph type="title"/>
          </p:nvPr>
        </p:nvSpPr>
        <p:spPr/>
        <p:txBody>
          <a:bodyPr/>
          <a:lstStyle/>
          <a:p>
            <a:pPr eaLnBrk="1" hangingPunct="1">
              <a:defRPr/>
            </a:pPr>
            <a:r>
              <a:rPr lang="en-US"/>
              <a:t>Systems Engineering Process</a:t>
            </a:r>
          </a:p>
        </p:txBody>
      </p:sp>
      <p:pic>
        <p:nvPicPr>
          <p:cNvPr id="58372"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025525" y="954088"/>
            <a:ext cx="7204075" cy="5703887"/>
          </a:xfrm>
          <a:noFill/>
        </p:spPr>
      </p:pic>
      <p:sp>
        <p:nvSpPr>
          <p:cNvPr id="58373" name="AutoShape 4"/>
          <p:cNvSpPr>
            <a:spLocks noChangeArrowheads="1"/>
          </p:cNvSpPr>
          <p:nvPr/>
        </p:nvSpPr>
        <p:spPr bwMode="auto">
          <a:xfrm rot="2402090">
            <a:off x="2667000" y="2590800"/>
            <a:ext cx="685800" cy="1219200"/>
          </a:xfrm>
          <a:prstGeom prst="downArrow">
            <a:avLst>
              <a:gd name="adj1" fmla="val 50000"/>
              <a:gd name="adj2" fmla="val 44444"/>
            </a:avLst>
          </a:prstGeom>
          <a:solidFill>
            <a:srgbClr val="FF0000"/>
          </a:solidFill>
          <a:ln w="25400">
            <a:solidFill>
              <a:schemeClr val="tx1"/>
            </a:solidFill>
            <a:miter lim="800000"/>
            <a:headEnd/>
            <a:tailEnd/>
          </a:ln>
        </p:spPr>
        <p:txBody>
          <a:bodyPr wrap="none" anchor="ct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58374" name="Text Box 5"/>
          <p:cNvSpPr txBox="1">
            <a:spLocks noChangeArrowheads="1"/>
          </p:cNvSpPr>
          <p:nvPr/>
        </p:nvSpPr>
        <p:spPr bwMode="auto">
          <a:xfrm>
            <a:off x="365125" y="3810000"/>
            <a:ext cx="7483475" cy="1031875"/>
          </a:xfrm>
          <a:prstGeom prst="rect">
            <a:avLst/>
          </a:prstGeom>
          <a:solidFill>
            <a:srgbClr val="FFFF00"/>
          </a:solidFill>
          <a:ln w="25400">
            <a:solidFill>
              <a:schemeClr val="accent2"/>
            </a:solidFill>
            <a:miter lim="800000"/>
            <a:headEnd/>
            <a:tailEnd/>
          </a:ln>
        </p:spPr>
        <p:txBody>
          <a:bodyPr>
            <a:spAutoFit/>
          </a:bodyPr>
          <a:lstStyle>
            <a:lvl1pPr eaLnBrk="0" hangingPunct="0">
              <a:defRPr sz="1300">
                <a:solidFill>
                  <a:schemeClr val="tx1"/>
                </a:solidFill>
                <a:latin typeface="Times New Roman" panose="02020603050405020304" pitchFamily="18" charset="0"/>
              </a:defRPr>
            </a:lvl1pPr>
            <a:lvl2pPr marL="742950" indent="-285750" eaLnBrk="0" hangingPunct="0">
              <a:defRPr sz="1300">
                <a:solidFill>
                  <a:schemeClr val="tx1"/>
                </a:solidFill>
                <a:latin typeface="Times New Roman" panose="02020603050405020304" pitchFamily="18" charset="0"/>
              </a:defRPr>
            </a:lvl2pPr>
            <a:lvl3pPr marL="1143000" indent="-228600" eaLnBrk="0" hangingPunct="0">
              <a:defRPr sz="1300">
                <a:solidFill>
                  <a:schemeClr val="tx1"/>
                </a:solidFill>
                <a:latin typeface="Times New Roman" panose="02020603050405020304" pitchFamily="18" charset="0"/>
              </a:defRPr>
            </a:lvl3pPr>
            <a:lvl4pPr marL="1600200" indent="-228600" eaLnBrk="0" hangingPunct="0">
              <a:defRPr sz="1300">
                <a:solidFill>
                  <a:schemeClr val="tx1"/>
                </a:solidFill>
                <a:latin typeface="Times New Roman" panose="02020603050405020304" pitchFamily="18" charset="0"/>
              </a:defRPr>
            </a:lvl4pPr>
            <a:lvl5pPr marL="2057400" indent="-228600" eaLnBrk="0" hangingPunct="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2000" b="1" i="1" dirty="0">
                <a:latin typeface="Arial" panose="020B0604020202020204" pitchFamily="34" charset="0"/>
              </a:rPr>
              <a:t>For Complex Systems:</a:t>
            </a:r>
          </a:p>
          <a:p>
            <a:pPr eaLnBrk="1" hangingPunct="1"/>
            <a:r>
              <a:rPr lang="en-US" altLang="en-US" sz="2000" b="1" dirty="0">
                <a:latin typeface="Arial" panose="020B0604020202020204" pitchFamily="34" charset="0"/>
              </a:rPr>
              <a:t>Allocate Requirements/Functions to Hardware, Software, Human “Systems”</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963" name="AutoShape 2"/>
          <p:cNvCxnSpPr>
            <a:cxnSpLocks noChangeShapeType="1"/>
            <a:stCxn id="41006" idx="2"/>
            <a:endCxn id="40983" idx="1"/>
          </p:cNvCxnSpPr>
          <p:nvPr/>
        </p:nvCxnSpPr>
        <p:spPr bwMode="auto">
          <a:xfrm rot="16200000" flipH="1">
            <a:off x="2419350" y="2933700"/>
            <a:ext cx="323850" cy="742950"/>
          </a:xfrm>
          <a:prstGeom prst="bentConnector2">
            <a:avLst/>
          </a:prstGeom>
          <a:noFill/>
          <a:ln w="38100" cap="rnd">
            <a:solidFill>
              <a:srgbClr val="FF3300"/>
            </a:solidFill>
            <a:prstDash val="sysDot"/>
            <a:miter lim="800000"/>
            <a:headEnd type="none" w="sm" len="sm"/>
            <a:tailEnd type="triangle" w="sm" len="sm"/>
          </a:ln>
          <a:extLst>
            <a:ext uri="{909E8E84-426E-40DD-AFC4-6F175D3DCCD1}">
              <a14:hiddenFill xmlns:a14="http://schemas.microsoft.com/office/drawing/2010/main">
                <a:noFill/>
              </a14:hiddenFill>
            </a:ext>
          </a:extLst>
        </p:spPr>
      </p:cxnSp>
      <p:cxnSp>
        <p:nvCxnSpPr>
          <p:cNvPr id="40964" name="AutoShape 3"/>
          <p:cNvCxnSpPr>
            <a:cxnSpLocks noChangeShapeType="1"/>
            <a:stCxn id="40981" idx="2"/>
            <a:endCxn id="41000" idx="1"/>
          </p:cNvCxnSpPr>
          <p:nvPr/>
        </p:nvCxnSpPr>
        <p:spPr bwMode="auto">
          <a:xfrm rot="16200000" flipH="1">
            <a:off x="6400800" y="5010150"/>
            <a:ext cx="247650" cy="781050"/>
          </a:xfrm>
          <a:prstGeom prst="bentConnector2">
            <a:avLst/>
          </a:prstGeom>
          <a:noFill/>
          <a:ln w="38100" cap="rnd">
            <a:solidFill>
              <a:srgbClr val="FF3300"/>
            </a:solidFill>
            <a:prstDash val="sysDot"/>
            <a:miter lim="800000"/>
            <a:headEnd type="none" w="sm" len="sm"/>
            <a:tailEnd type="triangle" w="sm" len="sm"/>
          </a:ln>
          <a:extLst>
            <a:ext uri="{909E8E84-426E-40DD-AFC4-6F175D3DCCD1}">
              <a14:hiddenFill xmlns:a14="http://schemas.microsoft.com/office/drawing/2010/main">
                <a:noFill/>
              </a14:hiddenFill>
            </a:ext>
          </a:extLst>
        </p:spPr>
      </p:cxnSp>
      <p:grpSp>
        <p:nvGrpSpPr>
          <p:cNvPr id="40965" name="Group 4"/>
          <p:cNvGrpSpPr>
            <a:grpSpLocks/>
          </p:cNvGrpSpPr>
          <p:nvPr/>
        </p:nvGrpSpPr>
        <p:grpSpPr bwMode="auto">
          <a:xfrm>
            <a:off x="228600" y="1447800"/>
            <a:ext cx="2590800" cy="2057400"/>
            <a:chOff x="48" y="1056"/>
            <a:chExt cx="1632" cy="1296"/>
          </a:xfrm>
        </p:grpSpPr>
        <p:sp>
          <p:nvSpPr>
            <p:cNvPr id="41006" name="Text Box 5"/>
            <p:cNvSpPr txBox="1">
              <a:spLocks noChangeArrowheads="1"/>
            </p:cNvSpPr>
            <p:nvPr/>
          </p:nvSpPr>
          <p:spPr bwMode="auto">
            <a:xfrm>
              <a:off x="912" y="1584"/>
              <a:ext cx="768" cy="528"/>
            </a:xfrm>
            <a:prstGeom prst="rect">
              <a:avLst/>
            </a:prstGeom>
            <a:solidFill>
              <a:srgbClr val="FFFF00">
                <a:alpha val="50195"/>
              </a:srgbClr>
            </a:solidFill>
            <a:ln w="38100" cap="sq">
              <a:solidFill>
                <a:srgbClr val="FF0000"/>
              </a:solidFill>
              <a:miter lim="800000"/>
              <a:headEnd type="none" w="sm" len="sm"/>
              <a:tailEnd type="none" w="sm" len="sm"/>
            </a:ln>
          </p:spPr>
          <p:txBody>
            <a:bodyPr anchor="ct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spcBef>
                  <a:spcPct val="50000"/>
                </a:spcBef>
              </a:pPr>
              <a:r>
                <a:rPr lang="en-US" sz="1400" b="0">
                  <a:latin typeface="+mn-lt"/>
                </a:rPr>
                <a:t>Translate to CTQ’s</a:t>
              </a:r>
            </a:p>
          </p:txBody>
        </p:sp>
        <p:grpSp>
          <p:nvGrpSpPr>
            <p:cNvPr id="41007" name="Group 6"/>
            <p:cNvGrpSpPr>
              <a:grpSpLocks/>
            </p:cNvGrpSpPr>
            <p:nvPr/>
          </p:nvGrpSpPr>
          <p:grpSpPr bwMode="auto">
            <a:xfrm>
              <a:off x="1104" y="1056"/>
              <a:ext cx="432" cy="432"/>
              <a:chOff x="4032" y="3072"/>
              <a:chExt cx="816" cy="816"/>
            </a:xfrm>
          </p:grpSpPr>
          <p:sp>
            <p:nvSpPr>
              <p:cNvPr id="41011" name="Arc 7"/>
              <p:cNvSpPr>
                <a:spLocks/>
              </p:cNvSpPr>
              <p:nvPr/>
            </p:nvSpPr>
            <p:spPr bwMode="auto">
              <a:xfrm flipV="1">
                <a:off x="4512" y="3504"/>
                <a:ext cx="336" cy="3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41012" name="Arc 8"/>
              <p:cNvSpPr>
                <a:spLocks/>
              </p:cNvSpPr>
              <p:nvPr/>
            </p:nvSpPr>
            <p:spPr bwMode="auto">
              <a:xfrm rot="5400000" flipV="1">
                <a:off x="4056" y="3528"/>
                <a:ext cx="336" cy="3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41013" name="Arc 9"/>
              <p:cNvSpPr>
                <a:spLocks/>
              </p:cNvSpPr>
              <p:nvPr/>
            </p:nvSpPr>
            <p:spPr bwMode="auto">
              <a:xfrm rot="10800000" flipV="1">
                <a:off x="4032" y="3072"/>
                <a:ext cx="336" cy="3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sq">
                <a:solidFill>
                  <a:schemeClr val="accent1"/>
                </a:solidFill>
                <a:round/>
                <a:headEnd type="triangle" w="med" len="me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41014" name="Arc 10"/>
              <p:cNvSpPr>
                <a:spLocks/>
              </p:cNvSpPr>
              <p:nvPr/>
            </p:nvSpPr>
            <p:spPr bwMode="auto">
              <a:xfrm rot="16200000" flipV="1">
                <a:off x="4488" y="3048"/>
                <a:ext cx="336" cy="3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grpSp>
        <p:cxnSp>
          <p:nvCxnSpPr>
            <p:cNvPr id="41008" name="AutoShape 11"/>
            <p:cNvCxnSpPr>
              <a:cxnSpLocks noChangeShapeType="1"/>
              <a:stCxn id="41009" idx="2"/>
              <a:endCxn id="41006" idx="1"/>
            </p:cNvCxnSpPr>
            <p:nvPr/>
          </p:nvCxnSpPr>
          <p:spPr bwMode="auto">
            <a:xfrm rot="16200000" flipH="1">
              <a:off x="564" y="1512"/>
              <a:ext cx="204" cy="468"/>
            </a:xfrm>
            <a:prstGeom prst="bentConnector2">
              <a:avLst/>
            </a:prstGeom>
            <a:noFill/>
            <a:ln w="38100" cap="sq">
              <a:solidFill>
                <a:srgbClr val="FF3300"/>
              </a:solidFill>
              <a:miter lim="800000"/>
              <a:headEnd type="none" w="sm" len="sm"/>
              <a:tailEnd type="triangle" w="sm" len="sm"/>
            </a:ln>
            <a:extLst>
              <a:ext uri="{909E8E84-426E-40DD-AFC4-6F175D3DCCD1}">
                <a14:hiddenFill xmlns:a14="http://schemas.microsoft.com/office/drawing/2010/main">
                  <a:noFill/>
                </a14:hiddenFill>
              </a:ext>
            </a:extLst>
          </p:spPr>
        </p:cxnSp>
        <p:sp>
          <p:nvSpPr>
            <p:cNvPr id="41009" name="Text Box 12"/>
            <p:cNvSpPr txBox="1">
              <a:spLocks noChangeArrowheads="1"/>
            </p:cNvSpPr>
            <p:nvPr/>
          </p:nvSpPr>
          <p:spPr bwMode="auto">
            <a:xfrm>
              <a:off x="48" y="1104"/>
              <a:ext cx="768" cy="528"/>
            </a:xfrm>
            <a:prstGeom prst="rect">
              <a:avLst/>
            </a:prstGeom>
            <a:solidFill>
              <a:srgbClr val="FFFF00">
                <a:alpha val="50195"/>
              </a:srgbClr>
            </a:solidFill>
            <a:ln w="38100" cap="sq">
              <a:solidFill>
                <a:srgbClr val="FF3300"/>
              </a:solidFill>
              <a:miter lim="800000"/>
              <a:headEnd type="none" w="sm" len="sm"/>
              <a:tailEnd type="none" w="sm" len="sm"/>
            </a:ln>
          </p:spPr>
          <p:txBody>
            <a:bodyPr anchor="ct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spcBef>
                  <a:spcPct val="50000"/>
                </a:spcBef>
              </a:pPr>
              <a:r>
                <a:rPr lang="en-US" sz="1400" b="0">
                  <a:latin typeface="+mn-lt"/>
                </a:rPr>
                <a:t>Capture VOC</a:t>
              </a:r>
            </a:p>
          </p:txBody>
        </p:sp>
        <p:sp>
          <p:nvSpPr>
            <p:cNvPr id="41010" name="Text Box 13"/>
            <p:cNvSpPr txBox="1">
              <a:spLocks noChangeArrowheads="1"/>
            </p:cNvSpPr>
            <p:nvPr/>
          </p:nvSpPr>
          <p:spPr bwMode="auto">
            <a:xfrm rot="1722357">
              <a:off x="192" y="2064"/>
              <a:ext cx="96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nchor="ct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spcBef>
                  <a:spcPct val="50000"/>
                </a:spcBef>
              </a:pPr>
              <a:endParaRPr lang="en-US" sz="2400" b="0">
                <a:solidFill>
                  <a:srgbClr val="FFFF00"/>
                </a:solidFill>
                <a:latin typeface="+mn-lt"/>
              </a:endParaRPr>
            </a:p>
          </p:txBody>
        </p:sp>
      </p:grpSp>
      <p:grpSp>
        <p:nvGrpSpPr>
          <p:cNvPr id="40966" name="Group 14"/>
          <p:cNvGrpSpPr>
            <a:grpSpLocks/>
          </p:cNvGrpSpPr>
          <p:nvPr/>
        </p:nvGrpSpPr>
        <p:grpSpPr bwMode="auto">
          <a:xfrm>
            <a:off x="6781800" y="4267200"/>
            <a:ext cx="1295400" cy="2209800"/>
            <a:chOff x="4176" y="2832"/>
            <a:chExt cx="816" cy="1392"/>
          </a:xfrm>
        </p:grpSpPr>
        <p:grpSp>
          <p:nvGrpSpPr>
            <p:cNvPr id="40999" name="Group 15"/>
            <p:cNvGrpSpPr>
              <a:grpSpLocks/>
            </p:cNvGrpSpPr>
            <p:nvPr/>
          </p:nvGrpSpPr>
          <p:grpSpPr bwMode="auto">
            <a:xfrm>
              <a:off x="4464" y="2832"/>
              <a:ext cx="432" cy="432"/>
              <a:chOff x="4032" y="3072"/>
              <a:chExt cx="816" cy="816"/>
            </a:xfrm>
          </p:grpSpPr>
          <p:sp>
            <p:nvSpPr>
              <p:cNvPr id="41002" name="Arc 16"/>
              <p:cNvSpPr>
                <a:spLocks/>
              </p:cNvSpPr>
              <p:nvPr/>
            </p:nvSpPr>
            <p:spPr bwMode="auto">
              <a:xfrm flipV="1">
                <a:off x="4512" y="3504"/>
                <a:ext cx="336" cy="3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41003" name="Arc 17"/>
              <p:cNvSpPr>
                <a:spLocks/>
              </p:cNvSpPr>
              <p:nvPr/>
            </p:nvSpPr>
            <p:spPr bwMode="auto">
              <a:xfrm rot="5400000" flipV="1">
                <a:off x="4056" y="3528"/>
                <a:ext cx="336" cy="3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41004" name="Arc 18"/>
              <p:cNvSpPr>
                <a:spLocks/>
              </p:cNvSpPr>
              <p:nvPr/>
            </p:nvSpPr>
            <p:spPr bwMode="auto">
              <a:xfrm rot="10800000" flipV="1">
                <a:off x="4032" y="3072"/>
                <a:ext cx="336" cy="3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sq">
                <a:solidFill>
                  <a:schemeClr val="accent1"/>
                </a:solidFill>
                <a:round/>
                <a:headEnd type="triangle" w="med" len="me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41005" name="Arc 19"/>
              <p:cNvSpPr>
                <a:spLocks/>
              </p:cNvSpPr>
              <p:nvPr/>
            </p:nvSpPr>
            <p:spPr bwMode="auto">
              <a:xfrm rot="16200000" flipV="1">
                <a:off x="4488" y="3048"/>
                <a:ext cx="336" cy="3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grpSp>
        <p:sp>
          <p:nvSpPr>
            <p:cNvPr id="41000" name="Text Box 20"/>
            <p:cNvSpPr txBox="1">
              <a:spLocks noChangeArrowheads="1"/>
            </p:cNvSpPr>
            <p:nvPr/>
          </p:nvSpPr>
          <p:spPr bwMode="auto">
            <a:xfrm>
              <a:off x="4272" y="3360"/>
              <a:ext cx="720" cy="528"/>
            </a:xfrm>
            <a:prstGeom prst="rect">
              <a:avLst/>
            </a:prstGeom>
            <a:solidFill>
              <a:srgbClr val="99CCFF">
                <a:alpha val="50195"/>
              </a:srgbClr>
            </a:solidFill>
            <a:ln w="38100" cap="sq">
              <a:solidFill>
                <a:srgbClr val="FF0000"/>
              </a:solidFill>
              <a:miter lim="800000"/>
              <a:headEnd type="none" w="sm" len="sm"/>
              <a:tailEnd type="none" w="sm" len="sm"/>
            </a:ln>
          </p:spPr>
          <p:txBody>
            <a:bodyPr anchor="ct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spcBef>
                  <a:spcPct val="50000"/>
                </a:spcBef>
              </a:pPr>
              <a:r>
                <a:rPr lang="en-US" sz="1400" b="0">
                  <a:latin typeface="+mn-lt"/>
                </a:rPr>
                <a:t>Translate to Process Req’mts</a:t>
              </a:r>
            </a:p>
          </p:txBody>
        </p:sp>
        <p:sp>
          <p:nvSpPr>
            <p:cNvPr id="41001" name="Text Box 21"/>
            <p:cNvSpPr txBox="1">
              <a:spLocks noChangeArrowheads="1"/>
            </p:cNvSpPr>
            <p:nvPr/>
          </p:nvSpPr>
          <p:spPr bwMode="auto">
            <a:xfrm rot="1722357">
              <a:off x="4176" y="3936"/>
              <a:ext cx="72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nchor="ct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spcBef>
                  <a:spcPct val="50000"/>
                </a:spcBef>
              </a:pPr>
              <a:endParaRPr lang="en-US" sz="2400" b="0">
                <a:solidFill>
                  <a:srgbClr val="99CCFF"/>
                </a:solidFill>
                <a:latin typeface="+mn-lt"/>
              </a:endParaRPr>
            </a:p>
          </p:txBody>
        </p:sp>
      </p:grpSp>
      <p:grpSp>
        <p:nvGrpSpPr>
          <p:cNvPr id="40967" name="Group 22"/>
          <p:cNvGrpSpPr>
            <a:grpSpLocks/>
          </p:cNvGrpSpPr>
          <p:nvPr/>
        </p:nvGrpSpPr>
        <p:grpSpPr bwMode="auto">
          <a:xfrm>
            <a:off x="2971800" y="2209800"/>
            <a:ext cx="3733800" cy="3048000"/>
            <a:chOff x="1776" y="1536"/>
            <a:chExt cx="2352" cy="1920"/>
          </a:xfrm>
        </p:grpSpPr>
        <p:grpSp>
          <p:nvGrpSpPr>
            <p:cNvPr id="40978" name="Group 23"/>
            <p:cNvGrpSpPr>
              <a:grpSpLocks/>
            </p:cNvGrpSpPr>
            <p:nvPr/>
          </p:nvGrpSpPr>
          <p:grpSpPr bwMode="auto">
            <a:xfrm>
              <a:off x="1968" y="1536"/>
              <a:ext cx="432" cy="432"/>
              <a:chOff x="4032" y="3072"/>
              <a:chExt cx="816" cy="816"/>
            </a:xfrm>
          </p:grpSpPr>
          <p:sp>
            <p:nvSpPr>
              <p:cNvPr id="40995" name="Arc 24"/>
              <p:cNvSpPr>
                <a:spLocks/>
              </p:cNvSpPr>
              <p:nvPr/>
            </p:nvSpPr>
            <p:spPr bwMode="auto">
              <a:xfrm flipV="1">
                <a:off x="4512" y="3504"/>
                <a:ext cx="336" cy="3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40996" name="Arc 25"/>
              <p:cNvSpPr>
                <a:spLocks/>
              </p:cNvSpPr>
              <p:nvPr/>
            </p:nvSpPr>
            <p:spPr bwMode="auto">
              <a:xfrm rot="5400000" flipV="1">
                <a:off x="4056" y="3528"/>
                <a:ext cx="336" cy="3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40997" name="Arc 26"/>
              <p:cNvSpPr>
                <a:spLocks/>
              </p:cNvSpPr>
              <p:nvPr/>
            </p:nvSpPr>
            <p:spPr bwMode="auto">
              <a:xfrm rot="10800000" flipV="1">
                <a:off x="4032" y="3072"/>
                <a:ext cx="336" cy="3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sq">
                <a:solidFill>
                  <a:schemeClr val="accent1"/>
                </a:solidFill>
                <a:round/>
                <a:headEnd type="triangle" w="med" len="me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40998" name="Arc 27"/>
              <p:cNvSpPr>
                <a:spLocks/>
              </p:cNvSpPr>
              <p:nvPr/>
            </p:nvSpPr>
            <p:spPr bwMode="auto">
              <a:xfrm rot="16200000" flipV="1">
                <a:off x="4488" y="3048"/>
                <a:ext cx="336" cy="3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grpSp>
        <p:grpSp>
          <p:nvGrpSpPr>
            <p:cNvPr id="40979" name="Group 28"/>
            <p:cNvGrpSpPr>
              <a:grpSpLocks/>
            </p:cNvGrpSpPr>
            <p:nvPr/>
          </p:nvGrpSpPr>
          <p:grpSpPr bwMode="auto">
            <a:xfrm>
              <a:off x="2784" y="2016"/>
              <a:ext cx="432" cy="432"/>
              <a:chOff x="4032" y="3072"/>
              <a:chExt cx="816" cy="816"/>
            </a:xfrm>
          </p:grpSpPr>
          <p:sp>
            <p:nvSpPr>
              <p:cNvPr id="40991" name="Arc 29"/>
              <p:cNvSpPr>
                <a:spLocks/>
              </p:cNvSpPr>
              <p:nvPr/>
            </p:nvSpPr>
            <p:spPr bwMode="auto">
              <a:xfrm flipV="1">
                <a:off x="4512" y="3504"/>
                <a:ext cx="336" cy="3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40992" name="Arc 30"/>
              <p:cNvSpPr>
                <a:spLocks/>
              </p:cNvSpPr>
              <p:nvPr/>
            </p:nvSpPr>
            <p:spPr bwMode="auto">
              <a:xfrm rot="5400000" flipV="1">
                <a:off x="4056" y="3528"/>
                <a:ext cx="336" cy="3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40993" name="Arc 31"/>
              <p:cNvSpPr>
                <a:spLocks/>
              </p:cNvSpPr>
              <p:nvPr/>
            </p:nvSpPr>
            <p:spPr bwMode="auto">
              <a:xfrm rot="10800000" flipV="1">
                <a:off x="4032" y="3072"/>
                <a:ext cx="336" cy="3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sq">
                <a:solidFill>
                  <a:schemeClr val="accent1"/>
                </a:solidFill>
                <a:round/>
                <a:headEnd type="triangle" w="med" len="me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40994" name="Arc 32"/>
              <p:cNvSpPr>
                <a:spLocks/>
              </p:cNvSpPr>
              <p:nvPr/>
            </p:nvSpPr>
            <p:spPr bwMode="auto">
              <a:xfrm rot="16200000" flipV="1">
                <a:off x="4488" y="3048"/>
                <a:ext cx="336" cy="3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grpSp>
        <p:grpSp>
          <p:nvGrpSpPr>
            <p:cNvPr id="40980" name="Group 33"/>
            <p:cNvGrpSpPr>
              <a:grpSpLocks/>
            </p:cNvGrpSpPr>
            <p:nvPr/>
          </p:nvGrpSpPr>
          <p:grpSpPr bwMode="auto">
            <a:xfrm>
              <a:off x="3552" y="2400"/>
              <a:ext cx="432" cy="432"/>
              <a:chOff x="4032" y="3072"/>
              <a:chExt cx="816" cy="816"/>
            </a:xfrm>
          </p:grpSpPr>
          <p:sp>
            <p:nvSpPr>
              <p:cNvPr id="40987" name="Arc 34"/>
              <p:cNvSpPr>
                <a:spLocks/>
              </p:cNvSpPr>
              <p:nvPr/>
            </p:nvSpPr>
            <p:spPr bwMode="auto">
              <a:xfrm flipV="1">
                <a:off x="4512" y="3504"/>
                <a:ext cx="336" cy="3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40988" name="Arc 35"/>
              <p:cNvSpPr>
                <a:spLocks/>
              </p:cNvSpPr>
              <p:nvPr/>
            </p:nvSpPr>
            <p:spPr bwMode="auto">
              <a:xfrm rot="5400000" flipV="1">
                <a:off x="4056" y="3528"/>
                <a:ext cx="336" cy="3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40989" name="Arc 36"/>
              <p:cNvSpPr>
                <a:spLocks/>
              </p:cNvSpPr>
              <p:nvPr/>
            </p:nvSpPr>
            <p:spPr bwMode="auto">
              <a:xfrm rot="10800000" flipV="1">
                <a:off x="4032" y="3072"/>
                <a:ext cx="336" cy="3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sq">
                <a:solidFill>
                  <a:schemeClr val="accent1"/>
                </a:solidFill>
                <a:round/>
                <a:headEnd type="triangle" w="med" len="me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40990" name="Arc 37"/>
              <p:cNvSpPr>
                <a:spLocks/>
              </p:cNvSpPr>
              <p:nvPr/>
            </p:nvSpPr>
            <p:spPr bwMode="auto">
              <a:xfrm rot="16200000" flipV="1">
                <a:off x="4488" y="3048"/>
                <a:ext cx="336" cy="3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grpSp>
        <p:sp>
          <p:nvSpPr>
            <p:cNvPr id="40981" name="Text Box 38"/>
            <p:cNvSpPr txBox="1">
              <a:spLocks noChangeArrowheads="1"/>
            </p:cNvSpPr>
            <p:nvPr/>
          </p:nvSpPr>
          <p:spPr bwMode="auto">
            <a:xfrm>
              <a:off x="3408" y="2928"/>
              <a:ext cx="720" cy="528"/>
            </a:xfrm>
            <a:prstGeom prst="rect">
              <a:avLst/>
            </a:prstGeom>
            <a:solidFill>
              <a:srgbClr val="00FF00">
                <a:alpha val="50195"/>
              </a:srgbClr>
            </a:solidFill>
            <a:ln w="38100" cap="sq">
              <a:solidFill>
                <a:srgbClr val="FF3300"/>
              </a:solidFill>
              <a:miter lim="800000"/>
              <a:headEnd type="none" w="sm" len="sm"/>
              <a:tailEnd type="none" w="sm" len="sm"/>
            </a:ln>
          </p:spPr>
          <p:txBody>
            <a:bodyPr anchor="ct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spcBef>
                  <a:spcPct val="50000"/>
                </a:spcBef>
              </a:pPr>
              <a:r>
                <a:rPr lang="en-US" sz="1400" b="0">
                  <a:latin typeface="+mn-lt"/>
                </a:rPr>
                <a:t>Translate to Comp. Req’mts</a:t>
              </a:r>
            </a:p>
          </p:txBody>
        </p:sp>
        <p:sp>
          <p:nvSpPr>
            <p:cNvPr id="40982" name="Text Box 39"/>
            <p:cNvSpPr txBox="1">
              <a:spLocks noChangeArrowheads="1"/>
            </p:cNvSpPr>
            <p:nvPr/>
          </p:nvSpPr>
          <p:spPr bwMode="auto">
            <a:xfrm>
              <a:off x="2592" y="2544"/>
              <a:ext cx="720" cy="528"/>
            </a:xfrm>
            <a:prstGeom prst="rect">
              <a:avLst/>
            </a:prstGeom>
            <a:solidFill>
              <a:srgbClr val="00FF00">
                <a:alpha val="50195"/>
              </a:srgbClr>
            </a:solidFill>
            <a:ln w="38100" cap="sq">
              <a:solidFill>
                <a:srgbClr val="FF3300"/>
              </a:solidFill>
              <a:miter lim="800000"/>
              <a:headEnd type="none" w="sm" len="sm"/>
              <a:tailEnd type="none" w="sm" len="sm"/>
            </a:ln>
          </p:spPr>
          <p:txBody>
            <a:bodyPr anchor="ct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spcBef>
                  <a:spcPct val="50000"/>
                </a:spcBef>
              </a:pPr>
              <a:r>
                <a:rPr lang="en-US" sz="1400" b="0">
                  <a:latin typeface="+mn-lt"/>
                </a:rPr>
                <a:t>Translate to Design Req’mts</a:t>
              </a:r>
            </a:p>
          </p:txBody>
        </p:sp>
        <p:sp>
          <p:nvSpPr>
            <p:cNvPr id="40983" name="Text Box 40"/>
            <p:cNvSpPr txBox="1">
              <a:spLocks noChangeArrowheads="1"/>
            </p:cNvSpPr>
            <p:nvPr/>
          </p:nvSpPr>
          <p:spPr bwMode="auto">
            <a:xfrm>
              <a:off x="1776" y="2064"/>
              <a:ext cx="720" cy="528"/>
            </a:xfrm>
            <a:prstGeom prst="rect">
              <a:avLst/>
            </a:prstGeom>
            <a:solidFill>
              <a:srgbClr val="00FF00">
                <a:alpha val="50195"/>
              </a:srgbClr>
            </a:solidFill>
            <a:ln w="38100" cap="sq">
              <a:solidFill>
                <a:srgbClr val="FF3300"/>
              </a:solidFill>
              <a:miter lim="800000"/>
              <a:headEnd type="none" w="sm" len="sm"/>
              <a:tailEnd type="none" w="sm" len="sm"/>
            </a:ln>
          </p:spPr>
          <p:txBody>
            <a:bodyPr anchor="ct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spcBef>
                  <a:spcPct val="50000"/>
                </a:spcBef>
              </a:pPr>
              <a:r>
                <a:rPr lang="en-US" sz="1400" b="0">
                  <a:latin typeface="+mn-lt"/>
                </a:rPr>
                <a:t>Analyze</a:t>
              </a:r>
            </a:p>
            <a:p>
              <a:pPr>
                <a:spcBef>
                  <a:spcPct val="50000"/>
                </a:spcBef>
              </a:pPr>
              <a:r>
                <a:rPr lang="en-US" sz="1400" b="0">
                  <a:latin typeface="+mn-lt"/>
                </a:rPr>
                <a:t>Concept</a:t>
              </a:r>
            </a:p>
          </p:txBody>
        </p:sp>
        <p:cxnSp>
          <p:nvCxnSpPr>
            <p:cNvPr id="40984" name="AutoShape 41"/>
            <p:cNvCxnSpPr>
              <a:cxnSpLocks noChangeShapeType="1"/>
              <a:stCxn id="40983" idx="2"/>
              <a:endCxn id="40982" idx="1"/>
            </p:cNvCxnSpPr>
            <p:nvPr/>
          </p:nvCxnSpPr>
          <p:spPr bwMode="auto">
            <a:xfrm rot="16200000" flipH="1">
              <a:off x="2256" y="2484"/>
              <a:ext cx="204" cy="444"/>
            </a:xfrm>
            <a:prstGeom prst="bentConnector2">
              <a:avLst/>
            </a:prstGeom>
            <a:noFill/>
            <a:ln w="38100" cap="sq">
              <a:solidFill>
                <a:srgbClr val="FF3300"/>
              </a:solidFill>
              <a:miter lim="800000"/>
              <a:headEnd type="none" w="sm" len="sm"/>
              <a:tailEnd type="triangle" w="sm" len="sm"/>
            </a:ln>
            <a:extLst>
              <a:ext uri="{909E8E84-426E-40DD-AFC4-6F175D3DCCD1}">
                <a14:hiddenFill xmlns:a14="http://schemas.microsoft.com/office/drawing/2010/main">
                  <a:noFill/>
                </a14:hiddenFill>
              </a:ext>
            </a:extLst>
          </p:spPr>
        </p:cxnSp>
        <p:cxnSp>
          <p:nvCxnSpPr>
            <p:cNvPr id="40985" name="AutoShape 42"/>
            <p:cNvCxnSpPr>
              <a:cxnSpLocks noChangeShapeType="1"/>
              <a:stCxn id="40982" idx="2"/>
              <a:endCxn id="40981" idx="1"/>
            </p:cNvCxnSpPr>
            <p:nvPr/>
          </p:nvCxnSpPr>
          <p:spPr bwMode="auto">
            <a:xfrm rot="16200000" flipH="1">
              <a:off x="3120" y="2916"/>
              <a:ext cx="108" cy="444"/>
            </a:xfrm>
            <a:prstGeom prst="bentConnector2">
              <a:avLst/>
            </a:prstGeom>
            <a:noFill/>
            <a:ln w="38100" cap="sq">
              <a:solidFill>
                <a:srgbClr val="FF3300"/>
              </a:solidFill>
              <a:miter lim="800000"/>
              <a:headEnd type="none" w="sm" len="sm"/>
              <a:tailEnd type="triangle" w="sm" len="sm"/>
            </a:ln>
            <a:extLst>
              <a:ext uri="{909E8E84-426E-40DD-AFC4-6F175D3DCCD1}">
                <a14:hiddenFill xmlns:a14="http://schemas.microsoft.com/office/drawing/2010/main">
                  <a:noFill/>
                </a14:hiddenFill>
              </a:ext>
            </a:extLst>
          </p:spPr>
        </p:cxnSp>
        <p:sp>
          <p:nvSpPr>
            <p:cNvPr id="40986" name="Text Box 43"/>
            <p:cNvSpPr txBox="1">
              <a:spLocks noChangeArrowheads="1"/>
            </p:cNvSpPr>
            <p:nvPr/>
          </p:nvSpPr>
          <p:spPr bwMode="auto">
            <a:xfrm rot="1722357">
              <a:off x="1920" y="3120"/>
              <a:ext cx="96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nchor="ct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spcBef>
                  <a:spcPct val="50000"/>
                </a:spcBef>
              </a:pPr>
              <a:endParaRPr lang="en-US" sz="2400" b="0">
                <a:latin typeface="+mn-lt"/>
              </a:endParaRPr>
            </a:p>
          </p:txBody>
        </p:sp>
      </p:grpSp>
      <p:sp>
        <p:nvSpPr>
          <p:cNvPr id="40968" name="Text Box 44"/>
          <p:cNvSpPr txBox="1">
            <a:spLocks noChangeArrowheads="1"/>
          </p:cNvSpPr>
          <p:nvPr/>
        </p:nvSpPr>
        <p:spPr bwMode="auto">
          <a:xfrm>
            <a:off x="4495800" y="990600"/>
            <a:ext cx="3124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eaLnBrk="1" hangingPunct="1">
              <a:spcBef>
                <a:spcPct val="20000"/>
              </a:spcBef>
            </a:pPr>
            <a:r>
              <a:rPr lang="en-US">
                <a:latin typeface="+mn-lt"/>
              </a:rPr>
              <a:t>Measurement System Definition &amp; Analysis</a:t>
            </a:r>
          </a:p>
        </p:txBody>
      </p:sp>
      <p:sp>
        <p:nvSpPr>
          <p:cNvPr id="40969" name="Text Box 45"/>
          <p:cNvSpPr txBox="1">
            <a:spLocks noChangeArrowheads="1"/>
          </p:cNvSpPr>
          <p:nvPr/>
        </p:nvSpPr>
        <p:spPr bwMode="auto">
          <a:xfrm>
            <a:off x="228600" y="5562600"/>
            <a:ext cx="2057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eaLnBrk="1" hangingPunct="1">
              <a:spcBef>
                <a:spcPct val="20000"/>
              </a:spcBef>
            </a:pPr>
            <a:r>
              <a:rPr lang="en-US">
                <a:latin typeface="+mn-lt"/>
              </a:rPr>
              <a:t>Concept &amp; System Engineering</a:t>
            </a:r>
          </a:p>
        </p:txBody>
      </p:sp>
      <p:sp>
        <p:nvSpPr>
          <p:cNvPr id="40970" name="Text Box 46"/>
          <p:cNvSpPr txBox="1">
            <a:spLocks noChangeArrowheads="1"/>
          </p:cNvSpPr>
          <p:nvPr/>
        </p:nvSpPr>
        <p:spPr bwMode="auto">
          <a:xfrm>
            <a:off x="381000" y="4648200"/>
            <a:ext cx="2819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l" eaLnBrk="1" hangingPunct="1">
              <a:spcBef>
                <a:spcPct val="50000"/>
              </a:spcBef>
            </a:pPr>
            <a:r>
              <a:rPr lang="en-US">
                <a:latin typeface="+mn-lt"/>
              </a:rPr>
              <a:t>Critical Parameter Management</a:t>
            </a:r>
          </a:p>
        </p:txBody>
      </p:sp>
      <p:sp>
        <p:nvSpPr>
          <p:cNvPr id="40971" name="Text Box 47"/>
          <p:cNvSpPr txBox="1">
            <a:spLocks noChangeArrowheads="1"/>
          </p:cNvSpPr>
          <p:nvPr/>
        </p:nvSpPr>
        <p:spPr bwMode="auto">
          <a:xfrm>
            <a:off x="2819400" y="5486400"/>
            <a:ext cx="1905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algn="l" eaLnBrk="1" hangingPunct="1">
              <a:spcBef>
                <a:spcPct val="50000"/>
              </a:spcBef>
            </a:pPr>
            <a:r>
              <a:rPr lang="en-US">
                <a:latin typeface="+mn-lt"/>
              </a:rPr>
              <a:t>Transfer Functions</a:t>
            </a:r>
          </a:p>
        </p:txBody>
      </p:sp>
      <p:sp>
        <p:nvSpPr>
          <p:cNvPr id="40973" name="Text Box 49"/>
          <p:cNvSpPr txBox="1">
            <a:spLocks noChangeArrowheads="1"/>
          </p:cNvSpPr>
          <p:nvPr/>
        </p:nvSpPr>
        <p:spPr bwMode="auto">
          <a:xfrm>
            <a:off x="6553200" y="6019800"/>
            <a:ext cx="1981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eaLnBrk="1" hangingPunct="1">
              <a:spcBef>
                <a:spcPct val="50000"/>
              </a:spcBef>
            </a:pPr>
            <a:r>
              <a:rPr lang="en-US" dirty="0">
                <a:latin typeface="+mn-lt"/>
              </a:rPr>
              <a:t>Manufacturing Capabilities</a:t>
            </a:r>
          </a:p>
        </p:txBody>
      </p:sp>
      <p:sp>
        <p:nvSpPr>
          <p:cNvPr id="40974" name="AutoShape 50"/>
          <p:cNvSpPr>
            <a:spLocks noChangeArrowheads="1"/>
          </p:cNvSpPr>
          <p:nvPr/>
        </p:nvSpPr>
        <p:spPr bwMode="auto">
          <a:xfrm rot="1617822">
            <a:off x="533400" y="4267200"/>
            <a:ext cx="6096000" cy="838200"/>
          </a:xfrm>
          <a:prstGeom prst="rightArrow">
            <a:avLst>
              <a:gd name="adj1" fmla="val 50852"/>
              <a:gd name="adj2" fmla="val 212626"/>
            </a:avLst>
          </a:prstGeom>
          <a:solidFill>
            <a:srgbClr val="33CCCC"/>
          </a:solidFill>
          <a:ln w="76200" cap="sq">
            <a:solidFill>
              <a:srgbClr val="0000FF"/>
            </a:solidFill>
            <a:miter lim="800000"/>
            <a:headEnd type="none" w="sm" len="sm"/>
            <a:tailEnd type="none" w="sm" len="sm"/>
          </a:ln>
        </p:spPr>
        <p:txBody>
          <a:bodyPr wrap="none" anchor="ctr"/>
          <a:lstStyle/>
          <a:p>
            <a:r>
              <a:rPr lang="en-US" sz="2400" b="0">
                <a:latin typeface="+mn-lt"/>
              </a:rPr>
              <a:t> Cascade</a:t>
            </a:r>
          </a:p>
        </p:txBody>
      </p:sp>
      <p:sp>
        <p:nvSpPr>
          <p:cNvPr id="40975" name="AutoShape 51"/>
          <p:cNvSpPr>
            <a:spLocks noChangeArrowheads="1"/>
          </p:cNvSpPr>
          <p:nvPr/>
        </p:nvSpPr>
        <p:spPr bwMode="auto">
          <a:xfrm rot="1615319" flipH="1">
            <a:off x="2182813" y="2209800"/>
            <a:ext cx="6503987" cy="838200"/>
          </a:xfrm>
          <a:prstGeom prst="rightArrow">
            <a:avLst>
              <a:gd name="adj1" fmla="val 50852"/>
              <a:gd name="adj2" fmla="val 226857"/>
            </a:avLst>
          </a:prstGeom>
          <a:solidFill>
            <a:srgbClr val="00FF00"/>
          </a:solidFill>
          <a:ln w="76200" cap="sq">
            <a:solidFill>
              <a:schemeClr val="accent1"/>
            </a:solidFill>
            <a:miter lim="800000"/>
            <a:headEnd type="none" w="sm" len="sm"/>
            <a:tailEnd type="none" w="sm" len="sm"/>
          </a:ln>
        </p:spPr>
        <p:txBody>
          <a:bodyPr wrap="none" anchor="ctr"/>
          <a:lstStyle/>
          <a:p>
            <a:r>
              <a:rPr lang="en-US" sz="2400" b="0">
                <a:latin typeface="+mn-lt"/>
              </a:rPr>
              <a:t>Design Optimization &amp; Verification</a:t>
            </a:r>
          </a:p>
        </p:txBody>
      </p:sp>
      <p:sp>
        <p:nvSpPr>
          <p:cNvPr id="40976" name="Rectangle 52"/>
          <p:cNvSpPr>
            <a:spLocks noGrp="1" noChangeArrowheads="1"/>
          </p:cNvSpPr>
          <p:nvPr>
            <p:ph type="title"/>
          </p:nvPr>
        </p:nvSpPr>
        <p:spPr/>
        <p:txBody>
          <a:bodyPr/>
          <a:lstStyle/>
          <a:p>
            <a:r>
              <a:rPr lang="en-US" sz="2000">
                <a:latin typeface="+mn-lt"/>
              </a:rPr>
              <a:t>Cascade &amp; Optimization – Flow-Down &amp; Flow-Up</a:t>
            </a:r>
          </a:p>
        </p:txBody>
      </p:sp>
      <p:sp>
        <p:nvSpPr>
          <p:cNvPr id="40977" name="Text Box 53"/>
          <p:cNvSpPr txBox="1">
            <a:spLocks noChangeArrowheads="1"/>
          </p:cNvSpPr>
          <p:nvPr/>
        </p:nvSpPr>
        <p:spPr bwMode="auto">
          <a:xfrm>
            <a:off x="6553200" y="1905000"/>
            <a:ext cx="2057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charset="0"/>
              </a:defRPr>
            </a:lvl1pPr>
            <a:lvl2pPr marL="742950" indent="-285750">
              <a:defRPr sz="2000" b="1">
                <a:solidFill>
                  <a:schemeClr val="tx1"/>
                </a:solidFill>
                <a:latin typeface="Arial" charset="0"/>
              </a:defRPr>
            </a:lvl2pPr>
            <a:lvl3pPr marL="1143000" indent="-228600">
              <a:defRPr sz="2000" b="1">
                <a:solidFill>
                  <a:schemeClr val="tx1"/>
                </a:solidFill>
                <a:latin typeface="Arial" charset="0"/>
              </a:defRPr>
            </a:lvl3pPr>
            <a:lvl4pPr marL="1600200" indent="-228600">
              <a:defRPr sz="2000" b="1">
                <a:solidFill>
                  <a:schemeClr val="tx1"/>
                </a:solidFill>
                <a:latin typeface="Arial" charset="0"/>
              </a:defRPr>
            </a:lvl4pPr>
            <a:lvl5pPr marL="2057400" indent="-228600">
              <a:defRPr sz="2000" b="1">
                <a:solidFill>
                  <a:schemeClr val="tx1"/>
                </a:solidFill>
                <a:latin typeface="Arial" charset="0"/>
              </a:defRPr>
            </a:lvl5pPr>
            <a:lvl6pPr marL="2514600" indent="-228600" algn="ctr" eaLnBrk="0" fontAlgn="base" hangingPunct="0">
              <a:spcBef>
                <a:spcPct val="0"/>
              </a:spcBef>
              <a:spcAft>
                <a:spcPct val="0"/>
              </a:spcAft>
              <a:defRPr sz="2000" b="1">
                <a:solidFill>
                  <a:schemeClr val="tx1"/>
                </a:solidFill>
                <a:latin typeface="Arial" charset="0"/>
              </a:defRPr>
            </a:lvl6pPr>
            <a:lvl7pPr marL="2971800" indent="-228600" algn="ctr" eaLnBrk="0" fontAlgn="base" hangingPunct="0">
              <a:spcBef>
                <a:spcPct val="0"/>
              </a:spcBef>
              <a:spcAft>
                <a:spcPct val="0"/>
              </a:spcAft>
              <a:defRPr sz="2000" b="1">
                <a:solidFill>
                  <a:schemeClr val="tx1"/>
                </a:solidFill>
                <a:latin typeface="Arial" charset="0"/>
              </a:defRPr>
            </a:lvl7pPr>
            <a:lvl8pPr marL="3429000" indent="-228600" algn="ctr" eaLnBrk="0" fontAlgn="base" hangingPunct="0">
              <a:spcBef>
                <a:spcPct val="0"/>
              </a:spcBef>
              <a:spcAft>
                <a:spcPct val="0"/>
              </a:spcAft>
              <a:defRPr sz="2000" b="1">
                <a:solidFill>
                  <a:schemeClr val="tx1"/>
                </a:solidFill>
                <a:latin typeface="Arial" charset="0"/>
              </a:defRPr>
            </a:lvl8pPr>
            <a:lvl9pPr marL="3886200" indent="-228600" algn="ctr" eaLnBrk="0" fontAlgn="base" hangingPunct="0">
              <a:spcBef>
                <a:spcPct val="0"/>
              </a:spcBef>
              <a:spcAft>
                <a:spcPct val="0"/>
              </a:spcAft>
              <a:defRPr sz="2000" b="1">
                <a:solidFill>
                  <a:schemeClr val="tx1"/>
                </a:solidFill>
                <a:latin typeface="Arial" charset="0"/>
              </a:defRPr>
            </a:lvl9pPr>
          </a:lstStyle>
          <a:p>
            <a:pPr eaLnBrk="1" hangingPunct="1">
              <a:spcBef>
                <a:spcPct val="20000"/>
              </a:spcBef>
            </a:pPr>
            <a:r>
              <a:rPr lang="en-US">
                <a:latin typeface="+mn-lt"/>
              </a:rPr>
              <a:t>Design Predictions</a:t>
            </a:r>
          </a:p>
        </p:txBody>
      </p:sp>
    </p:spTree>
    <p:extLst>
      <p:ext uri="{BB962C8B-B14F-4D97-AF65-F5344CB8AC3E}">
        <p14:creationId xmlns:p14="http://schemas.microsoft.com/office/powerpoint/2010/main" val="2797163765"/>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Design Relationships – a Model</a:t>
            </a:r>
          </a:p>
        </p:txBody>
      </p:sp>
      <p:graphicFrame>
        <p:nvGraphicFramePr>
          <p:cNvPr id="5" name="Table 4"/>
          <p:cNvGraphicFramePr>
            <a:graphicFrameLocks noGrp="1"/>
          </p:cNvGraphicFramePr>
          <p:nvPr>
            <p:extLst>
              <p:ext uri="{D42A27DB-BD31-4B8C-83A1-F6EECF244321}">
                <p14:modId xmlns:p14="http://schemas.microsoft.com/office/powerpoint/2010/main" val="4280045223"/>
              </p:ext>
            </p:extLst>
          </p:nvPr>
        </p:nvGraphicFramePr>
        <p:xfrm>
          <a:off x="769889" y="1255117"/>
          <a:ext cx="1249680" cy="1097280"/>
        </p:xfrm>
        <a:graphic>
          <a:graphicData uri="http://schemas.openxmlformats.org/drawingml/2006/table">
            <a:tbl>
              <a:tblPr bandRow="1">
                <a:tableStyleId>{5C22544A-7EE6-4342-B048-85BDC9FD1C3A}</a:tableStyleId>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gridCol w="208280">
                  <a:extLst>
                    <a:ext uri="{9D8B030D-6E8A-4147-A177-3AD203B41FA5}">
                      <a16:colId xmlns:a16="http://schemas.microsoft.com/office/drawing/2014/main" val="20002"/>
                    </a:ext>
                  </a:extLst>
                </a:gridCol>
                <a:gridCol w="208280">
                  <a:extLst>
                    <a:ext uri="{9D8B030D-6E8A-4147-A177-3AD203B41FA5}">
                      <a16:colId xmlns:a16="http://schemas.microsoft.com/office/drawing/2014/main" val="20003"/>
                    </a:ext>
                  </a:extLst>
                </a:gridCol>
                <a:gridCol w="208280">
                  <a:extLst>
                    <a:ext uri="{9D8B030D-6E8A-4147-A177-3AD203B41FA5}">
                      <a16:colId xmlns:a16="http://schemas.microsoft.com/office/drawing/2014/main" val="20004"/>
                    </a:ext>
                  </a:extLst>
                </a:gridCol>
                <a:gridCol w="208280">
                  <a:extLst>
                    <a:ext uri="{9D8B030D-6E8A-4147-A177-3AD203B41FA5}">
                      <a16:colId xmlns:a16="http://schemas.microsoft.com/office/drawing/2014/main" val="20005"/>
                    </a:ext>
                  </a:extLst>
                </a:gridCol>
              </a:tblGrid>
              <a:tr h="0">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6" name="TextBox 5"/>
          <p:cNvSpPr txBox="1"/>
          <p:nvPr/>
        </p:nvSpPr>
        <p:spPr>
          <a:xfrm rot="16200000">
            <a:off x="-377567" y="1663266"/>
            <a:ext cx="1837362" cy="338554"/>
          </a:xfrm>
          <a:prstGeom prst="rect">
            <a:avLst/>
          </a:prstGeom>
          <a:noFill/>
        </p:spPr>
        <p:txBody>
          <a:bodyPr wrap="none" rtlCol="0">
            <a:spAutoFit/>
          </a:bodyPr>
          <a:lstStyle/>
          <a:p>
            <a:r>
              <a:rPr lang="en-US" sz="1600" b="1" dirty="0">
                <a:latin typeface="+mn-lt"/>
              </a:rPr>
              <a:t>Customer </a:t>
            </a:r>
            <a:r>
              <a:rPr lang="en-US" sz="1600" b="1" dirty="0" err="1">
                <a:latin typeface="+mn-lt"/>
              </a:rPr>
              <a:t>Rqmts</a:t>
            </a:r>
            <a:endParaRPr lang="en-US" sz="1600" b="1" dirty="0">
              <a:latin typeface="+mn-lt"/>
            </a:endParaRPr>
          </a:p>
        </p:txBody>
      </p:sp>
      <p:sp>
        <p:nvSpPr>
          <p:cNvPr id="7" name="TextBox 6"/>
          <p:cNvSpPr txBox="1"/>
          <p:nvPr/>
        </p:nvSpPr>
        <p:spPr>
          <a:xfrm>
            <a:off x="584253" y="838200"/>
            <a:ext cx="2214068" cy="338554"/>
          </a:xfrm>
          <a:prstGeom prst="rect">
            <a:avLst/>
          </a:prstGeom>
          <a:noFill/>
        </p:spPr>
        <p:txBody>
          <a:bodyPr wrap="none" rtlCol="0">
            <a:spAutoFit/>
          </a:bodyPr>
          <a:lstStyle/>
          <a:p>
            <a:r>
              <a:rPr lang="en-US" sz="1600" b="1" dirty="0">
                <a:latin typeface="+mn-lt"/>
              </a:rPr>
              <a:t>Performance </a:t>
            </a:r>
            <a:r>
              <a:rPr lang="en-US" sz="1600" b="1" dirty="0" err="1">
                <a:latin typeface="+mn-lt"/>
              </a:rPr>
              <a:t>Rqmts</a:t>
            </a:r>
            <a:r>
              <a:rPr lang="en-US" sz="1600" b="1" dirty="0">
                <a:latin typeface="+mn-lt"/>
              </a:rPr>
              <a:t>*</a:t>
            </a:r>
          </a:p>
        </p:txBody>
      </p:sp>
      <p:graphicFrame>
        <p:nvGraphicFramePr>
          <p:cNvPr id="8" name="Table 7"/>
          <p:cNvGraphicFramePr>
            <a:graphicFrameLocks noGrp="1"/>
          </p:cNvGraphicFramePr>
          <p:nvPr>
            <p:extLst>
              <p:ext uri="{D42A27DB-BD31-4B8C-83A1-F6EECF244321}">
                <p14:modId xmlns:p14="http://schemas.microsoft.com/office/powerpoint/2010/main" val="3632047769"/>
              </p:ext>
            </p:extLst>
          </p:nvPr>
        </p:nvGraphicFramePr>
        <p:xfrm>
          <a:off x="2802675" y="2553648"/>
          <a:ext cx="1249680" cy="1097280"/>
        </p:xfrm>
        <a:graphic>
          <a:graphicData uri="http://schemas.openxmlformats.org/drawingml/2006/table">
            <a:tbl>
              <a:tblPr bandRow="1">
                <a:tableStyleId>{5C22544A-7EE6-4342-B048-85BDC9FD1C3A}</a:tableStyleId>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gridCol w="208280">
                  <a:extLst>
                    <a:ext uri="{9D8B030D-6E8A-4147-A177-3AD203B41FA5}">
                      <a16:colId xmlns:a16="http://schemas.microsoft.com/office/drawing/2014/main" val="20002"/>
                    </a:ext>
                  </a:extLst>
                </a:gridCol>
                <a:gridCol w="208280">
                  <a:extLst>
                    <a:ext uri="{9D8B030D-6E8A-4147-A177-3AD203B41FA5}">
                      <a16:colId xmlns:a16="http://schemas.microsoft.com/office/drawing/2014/main" val="20003"/>
                    </a:ext>
                  </a:extLst>
                </a:gridCol>
                <a:gridCol w="208280">
                  <a:extLst>
                    <a:ext uri="{9D8B030D-6E8A-4147-A177-3AD203B41FA5}">
                      <a16:colId xmlns:a16="http://schemas.microsoft.com/office/drawing/2014/main" val="20004"/>
                    </a:ext>
                  </a:extLst>
                </a:gridCol>
                <a:gridCol w="208280">
                  <a:extLst>
                    <a:ext uri="{9D8B030D-6E8A-4147-A177-3AD203B41FA5}">
                      <a16:colId xmlns:a16="http://schemas.microsoft.com/office/drawing/2014/main" val="20005"/>
                    </a:ext>
                  </a:extLst>
                </a:gridCol>
              </a:tblGrid>
              <a:tr h="0">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9" name="TextBox 8"/>
          <p:cNvSpPr txBox="1"/>
          <p:nvPr/>
        </p:nvSpPr>
        <p:spPr>
          <a:xfrm rot="16200000">
            <a:off x="1515049" y="3230350"/>
            <a:ext cx="2133918" cy="338554"/>
          </a:xfrm>
          <a:prstGeom prst="rect">
            <a:avLst/>
          </a:prstGeom>
          <a:noFill/>
        </p:spPr>
        <p:txBody>
          <a:bodyPr wrap="none" rtlCol="0">
            <a:spAutoFit/>
          </a:bodyPr>
          <a:lstStyle/>
          <a:p>
            <a:r>
              <a:rPr lang="en-US" sz="1600" b="1" dirty="0">
                <a:latin typeface="+mn-lt"/>
              </a:rPr>
              <a:t>Performance </a:t>
            </a:r>
            <a:r>
              <a:rPr lang="en-US" sz="1600" b="1" dirty="0" err="1">
                <a:latin typeface="+mn-lt"/>
              </a:rPr>
              <a:t>Rqmts</a:t>
            </a:r>
            <a:endParaRPr lang="en-US" sz="1600" b="1" dirty="0">
              <a:latin typeface="+mn-lt"/>
            </a:endParaRPr>
          </a:p>
        </p:txBody>
      </p:sp>
      <p:sp>
        <p:nvSpPr>
          <p:cNvPr id="10" name="TextBox 9"/>
          <p:cNvSpPr txBox="1"/>
          <p:nvPr/>
        </p:nvSpPr>
        <p:spPr>
          <a:xfrm>
            <a:off x="2395027" y="2136731"/>
            <a:ext cx="2064989" cy="338554"/>
          </a:xfrm>
          <a:prstGeom prst="rect">
            <a:avLst/>
          </a:prstGeom>
          <a:noFill/>
        </p:spPr>
        <p:txBody>
          <a:bodyPr wrap="none" rtlCol="0">
            <a:spAutoFit/>
          </a:bodyPr>
          <a:lstStyle/>
          <a:p>
            <a:r>
              <a:rPr lang="en-US" sz="1600" b="1" dirty="0">
                <a:latin typeface="+mn-lt"/>
              </a:rPr>
              <a:t>Sub-System </a:t>
            </a:r>
            <a:r>
              <a:rPr lang="en-US" sz="1600" b="1" dirty="0" err="1">
                <a:latin typeface="+mn-lt"/>
              </a:rPr>
              <a:t>Rqmts</a:t>
            </a:r>
            <a:endParaRPr lang="en-US" sz="1600" b="1" dirty="0">
              <a:latin typeface="+mn-lt"/>
            </a:endParaRPr>
          </a:p>
        </p:txBody>
      </p:sp>
      <p:graphicFrame>
        <p:nvGraphicFramePr>
          <p:cNvPr id="11" name="Table 10"/>
          <p:cNvGraphicFramePr>
            <a:graphicFrameLocks noGrp="1"/>
          </p:cNvGraphicFramePr>
          <p:nvPr>
            <p:extLst>
              <p:ext uri="{D42A27DB-BD31-4B8C-83A1-F6EECF244321}">
                <p14:modId xmlns:p14="http://schemas.microsoft.com/office/powerpoint/2010/main" val="1414334119"/>
              </p:ext>
            </p:extLst>
          </p:nvPr>
        </p:nvGraphicFramePr>
        <p:xfrm>
          <a:off x="4822548" y="3796226"/>
          <a:ext cx="1249680" cy="1097280"/>
        </p:xfrm>
        <a:graphic>
          <a:graphicData uri="http://schemas.openxmlformats.org/drawingml/2006/table">
            <a:tbl>
              <a:tblPr bandRow="1">
                <a:tableStyleId>{5C22544A-7EE6-4342-B048-85BDC9FD1C3A}</a:tableStyleId>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gridCol w="208280">
                  <a:extLst>
                    <a:ext uri="{9D8B030D-6E8A-4147-A177-3AD203B41FA5}">
                      <a16:colId xmlns:a16="http://schemas.microsoft.com/office/drawing/2014/main" val="20002"/>
                    </a:ext>
                  </a:extLst>
                </a:gridCol>
                <a:gridCol w="208280">
                  <a:extLst>
                    <a:ext uri="{9D8B030D-6E8A-4147-A177-3AD203B41FA5}">
                      <a16:colId xmlns:a16="http://schemas.microsoft.com/office/drawing/2014/main" val="20003"/>
                    </a:ext>
                  </a:extLst>
                </a:gridCol>
                <a:gridCol w="208280">
                  <a:extLst>
                    <a:ext uri="{9D8B030D-6E8A-4147-A177-3AD203B41FA5}">
                      <a16:colId xmlns:a16="http://schemas.microsoft.com/office/drawing/2014/main" val="20004"/>
                    </a:ext>
                  </a:extLst>
                </a:gridCol>
                <a:gridCol w="208280">
                  <a:extLst>
                    <a:ext uri="{9D8B030D-6E8A-4147-A177-3AD203B41FA5}">
                      <a16:colId xmlns:a16="http://schemas.microsoft.com/office/drawing/2014/main" val="20005"/>
                    </a:ext>
                  </a:extLst>
                </a:gridCol>
              </a:tblGrid>
              <a:tr h="0">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12" name="TextBox 11"/>
          <p:cNvSpPr txBox="1"/>
          <p:nvPr/>
        </p:nvSpPr>
        <p:spPr>
          <a:xfrm rot="16200000">
            <a:off x="3583051" y="4204375"/>
            <a:ext cx="2064989" cy="338554"/>
          </a:xfrm>
          <a:prstGeom prst="rect">
            <a:avLst/>
          </a:prstGeom>
          <a:noFill/>
        </p:spPr>
        <p:txBody>
          <a:bodyPr wrap="none" rtlCol="0">
            <a:spAutoFit/>
          </a:bodyPr>
          <a:lstStyle/>
          <a:p>
            <a:r>
              <a:rPr lang="en-US" sz="1600" b="1" dirty="0">
                <a:latin typeface="+mn-lt"/>
              </a:rPr>
              <a:t>Sub-System </a:t>
            </a:r>
            <a:r>
              <a:rPr lang="en-US" sz="1600" b="1" dirty="0" err="1">
                <a:latin typeface="+mn-lt"/>
              </a:rPr>
              <a:t>Rqmts</a:t>
            </a:r>
            <a:endParaRPr lang="en-US" sz="1600" b="1" dirty="0">
              <a:latin typeface="+mn-lt"/>
            </a:endParaRPr>
          </a:p>
        </p:txBody>
      </p:sp>
      <p:sp>
        <p:nvSpPr>
          <p:cNvPr id="13" name="TextBox 12"/>
          <p:cNvSpPr txBox="1"/>
          <p:nvPr/>
        </p:nvSpPr>
        <p:spPr>
          <a:xfrm>
            <a:off x="4750730" y="3379309"/>
            <a:ext cx="1393330" cy="338554"/>
          </a:xfrm>
          <a:prstGeom prst="rect">
            <a:avLst/>
          </a:prstGeom>
          <a:noFill/>
        </p:spPr>
        <p:txBody>
          <a:bodyPr wrap="none" rtlCol="0">
            <a:spAutoFit/>
          </a:bodyPr>
          <a:lstStyle/>
          <a:p>
            <a:r>
              <a:rPr lang="en-US" sz="1600" b="1" dirty="0">
                <a:latin typeface="+mn-lt"/>
              </a:rPr>
              <a:t>Parts </a:t>
            </a:r>
            <a:r>
              <a:rPr lang="en-US" sz="1600" b="1" dirty="0" err="1">
                <a:latin typeface="+mn-lt"/>
              </a:rPr>
              <a:t>Rqmts</a:t>
            </a:r>
            <a:endParaRPr lang="en-US" sz="1600" b="1" dirty="0">
              <a:latin typeface="+mn-lt"/>
            </a:endParaRPr>
          </a:p>
        </p:txBody>
      </p:sp>
      <p:graphicFrame>
        <p:nvGraphicFramePr>
          <p:cNvPr id="16" name="Table 15"/>
          <p:cNvGraphicFramePr>
            <a:graphicFrameLocks noGrp="1"/>
          </p:cNvGraphicFramePr>
          <p:nvPr>
            <p:extLst>
              <p:ext uri="{D42A27DB-BD31-4B8C-83A1-F6EECF244321}">
                <p14:modId xmlns:p14="http://schemas.microsoft.com/office/powerpoint/2010/main" val="248938353"/>
              </p:ext>
            </p:extLst>
          </p:nvPr>
        </p:nvGraphicFramePr>
        <p:xfrm>
          <a:off x="6842420" y="5057320"/>
          <a:ext cx="1249680" cy="1097280"/>
        </p:xfrm>
        <a:graphic>
          <a:graphicData uri="http://schemas.openxmlformats.org/drawingml/2006/table">
            <a:tbl>
              <a:tblPr bandRow="1">
                <a:tableStyleId>{5C22544A-7EE6-4342-B048-85BDC9FD1C3A}</a:tableStyleId>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gridCol w="208280">
                  <a:extLst>
                    <a:ext uri="{9D8B030D-6E8A-4147-A177-3AD203B41FA5}">
                      <a16:colId xmlns:a16="http://schemas.microsoft.com/office/drawing/2014/main" val="20002"/>
                    </a:ext>
                  </a:extLst>
                </a:gridCol>
                <a:gridCol w="208280">
                  <a:extLst>
                    <a:ext uri="{9D8B030D-6E8A-4147-A177-3AD203B41FA5}">
                      <a16:colId xmlns:a16="http://schemas.microsoft.com/office/drawing/2014/main" val="20003"/>
                    </a:ext>
                  </a:extLst>
                </a:gridCol>
                <a:gridCol w="208280">
                  <a:extLst>
                    <a:ext uri="{9D8B030D-6E8A-4147-A177-3AD203B41FA5}">
                      <a16:colId xmlns:a16="http://schemas.microsoft.com/office/drawing/2014/main" val="20004"/>
                    </a:ext>
                  </a:extLst>
                </a:gridCol>
                <a:gridCol w="208280">
                  <a:extLst>
                    <a:ext uri="{9D8B030D-6E8A-4147-A177-3AD203B41FA5}">
                      <a16:colId xmlns:a16="http://schemas.microsoft.com/office/drawing/2014/main" val="20005"/>
                    </a:ext>
                  </a:extLst>
                </a:gridCol>
              </a:tblGrid>
              <a:tr h="0">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17" name="TextBox 16"/>
          <p:cNvSpPr txBox="1"/>
          <p:nvPr/>
        </p:nvSpPr>
        <p:spPr>
          <a:xfrm rot="16200000">
            <a:off x="5938750" y="5465469"/>
            <a:ext cx="1393330" cy="338554"/>
          </a:xfrm>
          <a:prstGeom prst="rect">
            <a:avLst/>
          </a:prstGeom>
          <a:noFill/>
        </p:spPr>
        <p:txBody>
          <a:bodyPr wrap="none" rtlCol="0">
            <a:spAutoFit/>
          </a:bodyPr>
          <a:lstStyle/>
          <a:p>
            <a:r>
              <a:rPr lang="en-US" sz="1600" b="1" dirty="0">
                <a:latin typeface="+mn-lt"/>
              </a:rPr>
              <a:t>Parts </a:t>
            </a:r>
            <a:r>
              <a:rPr lang="en-US" sz="1600" b="1" dirty="0" err="1">
                <a:latin typeface="+mn-lt"/>
              </a:rPr>
              <a:t>Rqmts</a:t>
            </a:r>
            <a:endParaRPr lang="en-US" sz="1600" b="1" dirty="0">
              <a:latin typeface="+mn-lt"/>
            </a:endParaRPr>
          </a:p>
        </p:txBody>
      </p:sp>
      <p:sp>
        <p:nvSpPr>
          <p:cNvPr id="18" name="TextBox 17"/>
          <p:cNvSpPr txBox="1"/>
          <p:nvPr/>
        </p:nvSpPr>
        <p:spPr>
          <a:xfrm>
            <a:off x="6628738" y="4640403"/>
            <a:ext cx="1677062" cy="338554"/>
          </a:xfrm>
          <a:prstGeom prst="rect">
            <a:avLst/>
          </a:prstGeom>
          <a:noFill/>
        </p:spPr>
        <p:txBody>
          <a:bodyPr wrap="none" rtlCol="0">
            <a:spAutoFit/>
          </a:bodyPr>
          <a:lstStyle/>
          <a:p>
            <a:r>
              <a:rPr lang="en-US" sz="1600" b="1" dirty="0">
                <a:latin typeface="+mn-lt"/>
              </a:rPr>
              <a:t>Process </a:t>
            </a:r>
            <a:r>
              <a:rPr lang="en-US" sz="1600" b="1" dirty="0" err="1">
                <a:latin typeface="+mn-lt"/>
              </a:rPr>
              <a:t>Rqmts</a:t>
            </a:r>
            <a:endParaRPr lang="en-US" sz="1600" b="1" dirty="0">
              <a:latin typeface="+mn-lt"/>
            </a:endParaRPr>
          </a:p>
        </p:txBody>
      </p:sp>
      <p:sp>
        <p:nvSpPr>
          <p:cNvPr id="19" name="TextBox 18"/>
          <p:cNvSpPr txBox="1"/>
          <p:nvPr/>
        </p:nvSpPr>
        <p:spPr>
          <a:xfrm>
            <a:off x="367974" y="5814129"/>
            <a:ext cx="3674472" cy="584775"/>
          </a:xfrm>
          <a:prstGeom prst="rect">
            <a:avLst/>
          </a:prstGeom>
          <a:noFill/>
        </p:spPr>
        <p:txBody>
          <a:bodyPr wrap="square" rtlCol="0">
            <a:spAutoFit/>
          </a:bodyPr>
          <a:lstStyle/>
          <a:p>
            <a:pPr algn="l"/>
            <a:r>
              <a:rPr lang="en-US" sz="1600" b="1" dirty="0">
                <a:latin typeface="+mn-lt"/>
              </a:rPr>
              <a:t>* Performance </a:t>
            </a:r>
            <a:r>
              <a:rPr lang="en-US" sz="1600" b="1" dirty="0" err="1">
                <a:latin typeface="+mn-lt"/>
              </a:rPr>
              <a:t>Rqmts</a:t>
            </a:r>
            <a:r>
              <a:rPr lang="en-US" sz="1600" b="1" dirty="0">
                <a:latin typeface="+mn-lt"/>
              </a:rPr>
              <a:t> = Highest Level Requirements (i.e. Product)</a:t>
            </a:r>
          </a:p>
        </p:txBody>
      </p:sp>
      <p:sp>
        <p:nvSpPr>
          <p:cNvPr id="20" name="Curved Right Arrow 19"/>
          <p:cNvSpPr/>
          <p:nvPr/>
        </p:nvSpPr>
        <p:spPr bwMode="auto">
          <a:xfrm rot="18349324">
            <a:off x="1225972" y="2360726"/>
            <a:ext cx="812749" cy="1528128"/>
          </a:xfrm>
          <a:prstGeom prst="curvedRightArrow">
            <a:avLst/>
          </a:prstGeom>
          <a:solidFill>
            <a:srgbClr val="C00000"/>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mn-lt"/>
            </a:endParaRPr>
          </a:p>
        </p:txBody>
      </p:sp>
      <p:sp>
        <p:nvSpPr>
          <p:cNvPr id="21" name="Curved Right Arrow 20"/>
          <p:cNvSpPr/>
          <p:nvPr/>
        </p:nvSpPr>
        <p:spPr bwMode="auto">
          <a:xfrm rot="18349324">
            <a:off x="3334753" y="3721722"/>
            <a:ext cx="812749" cy="1528128"/>
          </a:xfrm>
          <a:prstGeom prst="curvedRightArrow">
            <a:avLst/>
          </a:prstGeom>
          <a:solidFill>
            <a:srgbClr val="C00000"/>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mn-lt"/>
            </a:endParaRPr>
          </a:p>
        </p:txBody>
      </p:sp>
      <p:sp>
        <p:nvSpPr>
          <p:cNvPr id="22" name="Curved Right Arrow 21"/>
          <p:cNvSpPr/>
          <p:nvPr/>
        </p:nvSpPr>
        <p:spPr bwMode="auto">
          <a:xfrm rot="18349324">
            <a:off x="5351305" y="4991582"/>
            <a:ext cx="812749" cy="1528128"/>
          </a:xfrm>
          <a:prstGeom prst="curvedRightArrow">
            <a:avLst/>
          </a:prstGeom>
          <a:solidFill>
            <a:srgbClr val="C00000"/>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mn-lt"/>
            </a:endParaRPr>
          </a:p>
        </p:txBody>
      </p:sp>
      <p:sp>
        <p:nvSpPr>
          <p:cNvPr id="3" name="TextBox 2"/>
          <p:cNvSpPr txBox="1"/>
          <p:nvPr/>
        </p:nvSpPr>
        <p:spPr>
          <a:xfrm>
            <a:off x="983095" y="1563261"/>
            <a:ext cx="835485" cy="292388"/>
          </a:xfrm>
          <a:prstGeom prst="rect">
            <a:avLst/>
          </a:prstGeom>
          <a:solidFill>
            <a:srgbClr val="FFC000"/>
          </a:solidFill>
        </p:spPr>
        <p:txBody>
          <a:bodyPr wrap="none" rtlCol="0">
            <a:spAutoFit/>
          </a:bodyPr>
          <a:lstStyle/>
          <a:p>
            <a:r>
              <a:rPr lang="en-US" b="1" dirty="0">
                <a:latin typeface="+mn-lt"/>
              </a:rPr>
              <a:t>House 1</a:t>
            </a:r>
          </a:p>
        </p:txBody>
      </p:sp>
      <p:sp>
        <p:nvSpPr>
          <p:cNvPr id="23" name="TextBox 22"/>
          <p:cNvSpPr txBox="1"/>
          <p:nvPr/>
        </p:nvSpPr>
        <p:spPr>
          <a:xfrm>
            <a:off x="3005493" y="2937000"/>
            <a:ext cx="835485" cy="292388"/>
          </a:xfrm>
          <a:prstGeom prst="rect">
            <a:avLst/>
          </a:prstGeom>
          <a:solidFill>
            <a:srgbClr val="FFC000"/>
          </a:solidFill>
        </p:spPr>
        <p:txBody>
          <a:bodyPr wrap="none" rtlCol="0">
            <a:spAutoFit/>
          </a:bodyPr>
          <a:lstStyle/>
          <a:p>
            <a:r>
              <a:rPr lang="en-US" b="1" dirty="0">
                <a:latin typeface="+mn-lt"/>
              </a:rPr>
              <a:t>House 2</a:t>
            </a:r>
          </a:p>
        </p:txBody>
      </p:sp>
      <p:sp>
        <p:nvSpPr>
          <p:cNvPr id="24" name="TextBox 23"/>
          <p:cNvSpPr txBox="1"/>
          <p:nvPr/>
        </p:nvSpPr>
        <p:spPr>
          <a:xfrm>
            <a:off x="4992412" y="4123423"/>
            <a:ext cx="835485" cy="292388"/>
          </a:xfrm>
          <a:prstGeom prst="rect">
            <a:avLst/>
          </a:prstGeom>
          <a:solidFill>
            <a:srgbClr val="FFC000"/>
          </a:solidFill>
        </p:spPr>
        <p:txBody>
          <a:bodyPr wrap="none" rtlCol="0">
            <a:spAutoFit/>
          </a:bodyPr>
          <a:lstStyle/>
          <a:p>
            <a:r>
              <a:rPr lang="en-US" b="1" dirty="0">
                <a:latin typeface="+mn-lt"/>
              </a:rPr>
              <a:t>House 3</a:t>
            </a:r>
          </a:p>
        </p:txBody>
      </p:sp>
      <p:sp>
        <p:nvSpPr>
          <p:cNvPr id="25" name="TextBox 24"/>
          <p:cNvSpPr txBox="1"/>
          <p:nvPr/>
        </p:nvSpPr>
        <p:spPr>
          <a:xfrm>
            <a:off x="6985278" y="5459766"/>
            <a:ext cx="835485" cy="292388"/>
          </a:xfrm>
          <a:prstGeom prst="rect">
            <a:avLst/>
          </a:prstGeom>
          <a:solidFill>
            <a:srgbClr val="FFC000"/>
          </a:solidFill>
        </p:spPr>
        <p:txBody>
          <a:bodyPr wrap="none" rtlCol="0">
            <a:spAutoFit/>
          </a:bodyPr>
          <a:lstStyle/>
          <a:p>
            <a:r>
              <a:rPr lang="en-US" b="1" dirty="0">
                <a:latin typeface="+mn-lt"/>
              </a:rPr>
              <a:t>House 4</a:t>
            </a:r>
          </a:p>
        </p:txBody>
      </p:sp>
      <p:sp>
        <p:nvSpPr>
          <p:cNvPr id="4" name="TextBox 3">
            <a:extLst>
              <a:ext uri="{FF2B5EF4-FFF2-40B4-BE49-F238E27FC236}">
                <a16:creationId xmlns:a16="http://schemas.microsoft.com/office/drawing/2014/main" id="{47972418-E293-45B5-2497-E4F331CCB801}"/>
              </a:ext>
            </a:extLst>
          </p:cNvPr>
          <p:cNvSpPr txBox="1"/>
          <p:nvPr/>
        </p:nvSpPr>
        <p:spPr>
          <a:xfrm>
            <a:off x="5273321" y="1675066"/>
            <a:ext cx="3423914" cy="923330"/>
          </a:xfrm>
          <a:prstGeom prst="rect">
            <a:avLst/>
          </a:prstGeom>
          <a:solidFill>
            <a:srgbClr val="FFFF00"/>
          </a:solidFill>
        </p:spPr>
        <p:txBody>
          <a:bodyPr wrap="square" rtlCol="0">
            <a:spAutoFit/>
          </a:bodyPr>
          <a:lstStyle/>
          <a:p>
            <a:r>
              <a:rPr lang="en-US" sz="1800" b="1" dirty="0">
                <a:latin typeface="+mn-lt"/>
              </a:rPr>
              <a:t>Requirements May Also be Allocated Between Hardware and Software!</a:t>
            </a:r>
          </a:p>
        </p:txBody>
      </p:sp>
    </p:spTree>
    <p:extLst>
      <p:ext uri="{BB962C8B-B14F-4D97-AF65-F5344CB8AC3E}">
        <p14:creationId xmlns:p14="http://schemas.microsoft.com/office/powerpoint/2010/main" val="1291170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up)">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up)">
                                      <p:cBhvr>
                                        <p:cTn id="39" dur="500"/>
                                        <p:tgtEl>
                                          <p:spTgt spid="2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up)">
                                      <p:cBhvr>
                                        <p:cTn id="55" dur="500"/>
                                        <p:tgtEl>
                                          <p:spTgt spid="2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1000"/>
                                        <p:tgtEl>
                                          <p:spTgt spid="1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1000"/>
                                        <p:tgtEl>
                                          <p:spTgt spid="18"/>
                                        </p:tgtEl>
                                      </p:cBhvr>
                                    </p:animEffect>
                                  </p:childTnLst>
                                </p:cTn>
                              </p:par>
                            </p:childTnLst>
                          </p:cTn>
                        </p:par>
                      </p:childTnLst>
                    </p:cTn>
                  </p:par>
                  <p:par>
                    <p:cTn id="67" fill="hold">
                      <p:stCondLst>
                        <p:cond delay="indefinite"/>
                      </p:stCondLst>
                      <p:childTnLst>
                        <p:par>
                          <p:cTn id="68" fill="hold">
                            <p:stCondLst>
                              <p:cond delay="0"/>
                            </p:stCondLst>
                            <p:childTnLst>
                              <p:par>
                                <p:cTn id="69" presetID="14" presetClass="entr" presetSubtype="10" fill="hold" grpId="0" nodeType="clickEffect">
                                  <p:stCondLst>
                                    <p:cond delay="0"/>
                                  </p:stCondLst>
                                  <p:childTnLst>
                                    <p:set>
                                      <p:cBhvr>
                                        <p:cTn id="70" dur="1" fill="hold">
                                          <p:stCondLst>
                                            <p:cond delay="0"/>
                                          </p:stCondLst>
                                        </p:cTn>
                                        <p:tgtEl>
                                          <p:spTgt spid="4"/>
                                        </p:tgtEl>
                                        <p:attrNameLst>
                                          <p:attrName>style.visibility</p:attrName>
                                        </p:attrNameLst>
                                      </p:cBhvr>
                                      <p:to>
                                        <p:strVal val="visible"/>
                                      </p:to>
                                    </p:set>
                                    <p:animEffect transition="in" filter="randombar(horizontal)">
                                      <p:cBhvr>
                                        <p:cTn id="7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2" grpId="0"/>
      <p:bldP spid="13" grpId="0"/>
      <p:bldP spid="17" grpId="0"/>
      <p:bldP spid="18" grpId="0"/>
      <p:bldP spid="19" grpId="0"/>
      <p:bldP spid="20" grpId="0" animBg="1"/>
      <p:bldP spid="21" grpId="0" animBg="1"/>
      <p:bldP spid="22" grpId="0" animBg="1"/>
      <p:bldP spid="4"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r>
              <a:rPr lang="en-US"/>
              <a:t>“Simple” Cascade Example</a:t>
            </a:r>
          </a:p>
        </p:txBody>
      </p:sp>
      <p:sp>
        <p:nvSpPr>
          <p:cNvPr id="18436" name="Rectangle 3"/>
          <p:cNvSpPr>
            <a:spLocks noGrp="1" noChangeArrowheads="1"/>
          </p:cNvSpPr>
          <p:nvPr>
            <p:ph type="body" idx="1"/>
          </p:nvPr>
        </p:nvSpPr>
        <p:spPr>
          <a:xfrm>
            <a:off x="285750" y="873770"/>
            <a:ext cx="8674100" cy="1143000"/>
          </a:xfrm>
        </p:spPr>
        <p:txBody>
          <a:bodyPr/>
          <a:lstStyle/>
          <a:p>
            <a:pPr marL="0" indent="0">
              <a:buNone/>
            </a:pPr>
            <a:r>
              <a:rPr lang="en-US" sz="2400" b="1" i="1" dirty="0"/>
              <a:t>“</a:t>
            </a:r>
            <a:r>
              <a:rPr lang="en-US" b="1" i="1" dirty="0"/>
              <a:t>Performance Requirements to Subsystem Requirements”</a:t>
            </a:r>
          </a:p>
          <a:p>
            <a:r>
              <a:rPr lang="en-US" sz="1800" i="1" dirty="0"/>
              <a:t>Performance Requirement – Cutting Speed (in./sec.), Target – 5, LSL – 3</a:t>
            </a:r>
          </a:p>
          <a:p>
            <a:r>
              <a:rPr lang="en-US" sz="1800" i="1" dirty="0"/>
              <a:t>Subsystem Design:</a:t>
            </a:r>
          </a:p>
        </p:txBody>
      </p:sp>
      <p:sp>
        <p:nvSpPr>
          <p:cNvPr id="653316" name="Rectangle 4"/>
          <p:cNvSpPr>
            <a:spLocks noChangeArrowheads="1"/>
          </p:cNvSpPr>
          <p:nvPr/>
        </p:nvSpPr>
        <p:spPr bwMode="auto">
          <a:xfrm>
            <a:off x="732896" y="2170113"/>
            <a:ext cx="1214967" cy="685800"/>
          </a:xfrm>
          <a:prstGeom prst="rect">
            <a:avLst/>
          </a:prstGeom>
          <a:solidFill>
            <a:srgbClr val="FFFF00"/>
          </a:solidFill>
          <a:ln w="28575">
            <a:solidFill>
              <a:srgbClr val="FF3300"/>
            </a:solidFill>
            <a:miter lim="800000"/>
            <a:headEnd/>
            <a:tailEnd/>
          </a:ln>
          <a:effectLst/>
        </p:spPr>
        <p:txBody>
          <a:bodyPr wrap="none" anchor="ctr"/>
          <a:lstStyle/>
          <a:p>
            <a:pPr>
              <a:defRPr/>
            </a:pPr>
            <a:r>
              <a:rPr lang="en-US" sz="1400" b="1">
                <a:effectLst>
                  <a:outerShdw blurRad="38100" dist="38100" dir="2700000" algn="tl">
                    <a:srgbClr val="FFFFFF"/>
                  </a:outerShdw>
                </a:effectLst>
                <a:latin typeface="Arial" pitchFamily="34" charset="0"/>
              </a:rPr>
              <a:t>Power</a:t>
            </a:r>
          </a:p>
          <a:p>
            <a:pPr>
              <a:defRPr/>
            </a:pPr>
            <a:r>
              <a:rPr lang="en-US" sz="1400" b="1">
                <a:effectLst>
                  <a:outerShdw blurRad="38100" dist="38100" dir="2700000" algn="tl">
                    <a:srgbClr val="FFFFFF"/>
                  </a:outerShdw>
                </a:effectLst>
                <a:latin typeface="Arial" pitchFamily="34" charset="0"/>
              </a:rPr>
              <a:t>Supply (PS)</a:t>
            </a:r>
          </a:p>
        </p:txBody>
      </p:sp>
      <p:sp>
        <p:nvSpPr>
          <p:cNvPr id="653317" name="Rectangle 5"/>
          <p:cNvSpPr>
            <a:spLocks noChangeArrowheads="1"/>
          </p:cNvSpPr>
          <p:nvPr/>
        </p:nvSpPr>
        <p:spPr bwMode="auto">
          <a:xfrm>
            <a:off x="3173413" y="2170113"/>
            <a:ext cx="1136650" cy="685800"/>
          </a:xfrm>
          <a:prstGeom prst="rect">
            <a:avLst/>
          </a:prstGeom>
          <a:solidFill>
            <a:srgbClr val="FFFF00"/>
          </a:solidFill>
          <a:ln w="28575">
            <a:solidFill>
              <a:srgbClr val="FF3300"/>
            </a:solidFill>
            <a:miter lim="800000"/>
            <a:headEnd/>
            <a:tailEnd/>
          </a:ln>
          <a:effectLst/>
        </p:spPr>
        <p:txBody>
          <a:bodyPr wrap="none" anchor="ctr"/>
          <a:lstStyle/>
          <a:p>
            <a:pPr>
              <a:defRPr/>
            </a:pPr>
            <a:r>
              <a:rPr lang="en-US" sz="1400" b="1">
                <a:effectLst>
                  <a:outerShdw blurRad="38100" dist="38100" dir="2700000" algn="tl">
                    <a:srgbClr val="FFFFFF"/>
                  </a:outerShdw>
                </a:effectLst>
                <a:latin typeface="Arial" pitchFamily="34" charset="0"/>
              </a:rPr>
              <a:t>Motor</a:t>
            </a:r>
          </a:p>
          <a:p>
            <a:pPr>
              <a:defRPr/>
            </a:pPr>
            <a:r>
              <a:rPr lang="en-US" sz="1400" b="1">
                <a:effectLst>
                  <a:outerShdw blurRad="38100" dist="38100" dir="2700000" algn="tl">
                    <a:srgbClr val="FFFFFF"/>
                  </a:outerShdw>
                </a:effectLst>
                <a:latin typeface="Arial" pitchFamily="34" charset="0"/>
              </a:rPr>
              <a:t>Driver (MD)</a:t>
            </a:r>
          </a:p>
        </p:txBody>
      </p:sp>
      <p:sp>
        <p:nvSpPr>
          <p:cNvPr id="653318" name="Rectangle 6"/>
          <p:cNvSpPr>
            <a:spLocks noChangeArrowheads="1"/>
          </p:cNvSpPr>
          <p:nvPr/>
        </p:nvSpPr>
        <p:spPr bwMode="auto">
          <a:xfrm>
            <a:off x="5910263" y="2170113"/>
            <a:ext cx="1219200" cy="685800"/>
          </a:xfrm>
          <a:prstGeom prst="rect">
            <a:avLst/>
          </a:prstGeom>
          <a:solidFill>
            <a:srgbClr val="FFFF00"/>
          </a:solidFill>
          <a:ln w="28575">
            <a:solidFill>
              <a:srgbClr val="FF3300"/>
            </a:solidFill>
            <a:miter lim="800000"/>
            <a:headEnd/>
            <a:tailEnd/>
          </a:ln>
          <a:effectLst/>
        </p:spPr>
        <p:txBody>
          <a:bodyPr wrap="none" anchor="ctr"/>
          <a:lstStyle/>
          <a:p>
            <a:pPr>
              <a:defRPr/>
            </a:pPr>
            <a:r>
              <a:rPr lang="en-US" sz="1400" b="1">
                <a:effectLst>
                  <a:outerShdw blurRad="38100" dist="38100" dir="2700000" algn="tl">
                    <a:srgbClr val="FFFFFF"/>
                  </a:outerShdw>
                </a:effectLst>
                <a:latin typeface="Arial" pitchFamily="34" charset="0"/>
              </a:rPr>
              <a:t>Rotating</a:t>
            </a:r>
          </a:p>
          <a:p>
            <a:pPr>
              <a:defRPr/>
            </a:pPr>
            <a:r>
              <a:rPr lang="en-US" sz="1400" b="1">
                <a:effectLst>
                  <a:outerShdw blurRad="38100" dist="38100" dir="2700000" algn="tl">
                    <a:srgbClr val="FFFFFF"/>
                  </a:outerShdw>
                </a:effectLst>
                <a:latin typeface="Arial" pitchFamily="34" charset="0"/>
              </a:rPr>
              <a:t>Cutter (RC)</a:t>
            </a:r>
          </a:p>
        </p:txBody>
      </p:sp>
      <p:cxnSp>
        <p:nvCxnSpPr>
          <p:cNvPr id="18440" name="AutoShape 7"/>
          <p:cNvCxnSpPr>
            <a:cxnSpLocks noChangeShapeType="1"/>
            <a:stCxn id="653316" idx="3"/>
            <a:endCxn id="653317" idx="1"/>
          </p:cNvCxnSpPr>
          <p:nvPr/>
        </p:nvCxnSpPr>
        <p:spPr bwMode="auto">
          <a:xfrm>
            <a:off x="1947863" y="2513013"/>
            <a:ext cx="1225550" cy="0"/>
          </a:xfrm>
          <a:prstGeom prst="straightConnector1">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cxnSp>
      <p:cxnSp>
        <p:nvCxnSpPr>
          <p:cNvPr id="18441" name="AutoShape 8"/>
          <p:cNvCxnSpPr>
            <a:cxnSpLocks noChangeShapeType="1"/>
            <a:stCxn id="653317" idx="3"/>
            <a:endCxn id="653318" idx="1"/>
          </p:cNvCxnSpPr>
          <p:nvPr/>
        </p:nvCxnSpPr>
        <p:spPr bwMode="auto">
          <a:xfrm>
            <a:off x="4324350" y="2513013"/>
            <a:ext cx="1571625" cy="0"/>
          </a:xfrm>
          <a:prstGeom prst="straightConnector1">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cxnSp>
      <p:cxnSp>
        <p:nvCxnSpPr>
          <p:cNvPr id="18442" name="AutoShape 9"/>
          <p:cNvCxnSpPr>
            <a:cxnSpLocks noChangeShapeType="1"/>
            <a:stCxn id="653318" idx="3"/>
          </p:cNvCxnSpPr>
          <p:nvPr/>
        </p:nvCxnSpPr>
        <p:spPr bwMode="auto">
          <a:xfrm>
            <a:off x="7143750" y="2513013"/>
            <a:ext cx="500063" cy="3175"/>
          </a:xfrm>
          <a:prstGeom prst="straightConnector1">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cxnSp>
      <p:sp>
        <p:nvSpPr>
          <p:cNvPr id="653322" name="Text Box 10"/>
          <p:cNvSpPr txBox="1">
            <a:spLocks noChangeArrowheads="1"/>
          </p:cNvSpPr>
          <p:nvPr/>
        </p:nvSpPr>
        <p:spPr bwMode="auto">
          <a:xfrm>
            <a:off x="1947863" y="2638425"/>
            <a:ext cx="1141412" cy="730250"/>
          </a:xfrm>
          <a:prstGeom prst="rect">
            <a:avLst/>
          </a:prstGeom>
          <a:noFill/>
          <a:ln w="12700">
            <a:noFill/>
            <a:miter lim="800000"/>
            <a:headEnd/>
            <a:tailEnd/>
          </a:ln>
          <a:effectLst/>
        </p:spPr>
        <p:txBody>
          <a:bodyPr wrap="none">
            <a:spAutoFit/>
          </a:bodyPr>
          <a:lstStyle/>
          <a:p>
            <a:pPr algn="l">
              <a:buFontTx/>
              <a:buChar char="•"/>
              <a:defRPr/>
            </a:pPr>
            <a:r>
              <a:rPr lang="en-US" sz="1400" b="1">
                <a:effectLst>
                  <a:outerShdw blurRad="38100" dist="38100" dir="2700000" algn="tl">
                    <a:srgbClr val="C0C0C0"/>
                  </a:outerShdw>
                </a:effectLst>
                <a:latin typeface="Arial" pitchFamily="34" charset="0"/>
              </a:rPr>
              <a:t>Voltage</a:t>
            </a:r>
          </a:p>
          <a:p>
            <a:pPr algn="l">
              <a:buFontTx/>
              <a:buChar char="•"/>
              <a:defRPr/>
            </a:pPr>
            <a:r>
              <a:rPr lang="en-US" sz="1400" b="1">
                <a:effectLst>
                  <a:outerShdw blurRad="38100" dist="38100" dir="2700000" algn="tl">
                    <a:srgbClr val="C0C0C0"/>
                  </a:outerShdw>
                </a:effectLst>
                <a:latin typeface="Arial" pitchFamily="34" charset="0"/>
              </a:rPr>
              <a:t>Current</a:t>
            </a:r>
          </a:p>
          <a:p>
            <a:pPr algn="l">
              <a:buFontTx/>
              <a:buChar char="•"/>
              <a:defRPr/>
            </a:pPr>
            <a:r>
              <a:rPr lang="en-US" sz="1400" b="1">
                <a:effectLst>
                  <a:outerShdw blurRad="38100" dist="38100" dir="2700000" algn="tl">
                    <a:srgbClr val="C0C0C0"/>
                  </a:outerShdw>
                </a:effectLst>
                <a:latin typeface="Arial" pitchFamily="34" charset="0"/>
              </a:rPr>
              <a:t>Frequency</a:t>
            </a:r>
          </a:p>
        </p:txBody>
      </p:sp>
      <p:sp>
        <p:nvSpPr>
          <p:cNvPr id="653323" name="Text Box 11"/>
          <p:cNvSpPr txBox="1">
            <a:spLocks noChangeArrowheads="1"/>
          </p:cNvSpPr>
          <p:nvPr/>
        </p:nvSpPr>
        <p:spPr bwMode="auto">
          <a:xfrm>
            <a:off x="4310063" y="2627313"/>
            <a:ext cx="1544637" cy="942975"/>
          </a:xfrm>
          <a:prstGeom prst="rect">
            <a:avLst/>
          </a:prstGeom>
          <a:noFill/>
          <a:ln w="12700">
            <a:noFill/>
            <a:miter lim="800000"/>
            <a:headEnd/>
            <a:tailEnd/>
          </a:ln>
          <a:effectLst/>
        </p:spPr>
        <p:txBody>
          <a:bodyPr wrap="none">
            <a:spAutoFit/>
          </a:bodyPr>
          <a:lstStyle/>
          <a:p>
            <a:pPr algn="l">
              <a:buFontTx/>
              <a:buChar char="•"/>
              <a:defRPr/>
            </a:pPr>
            <a:r>
              <a:rPr lang="en-US" sz="1400" b="1">
                <a:effectLst>
                  <a:outerShdw blurRad="38100" dist="38100" dir="2700000" algn="tl">
                    <a:srgbClr val="C0C0C0"/>
                  </a:outerShdw>
                </a:effectLst>
                <a:latin typeface="Arial" pitchFamily="34" charset="0"/>
              </a:rPr>
              <a:t>Torque</a:t>
            </a:r>
          </a:p>
          <a:p>
            <a:pPr algn="l">
              <a:buFontTx/>
              <a:buChar char="•"/>
              <a:defRPr/>
            </a:pPr>
            <a:r>
              <a:rPr lang="en-US" sz="1400" b="1">
                <a:effectLst>
                  <a:outerShdw blurRad="38100" dist="38100" dir="2700000" algn="tl">
                    <a:srgbClr val="C0C0C0"/>
                  </a:outerShdw>
                </a:effectLst>
                <a:latin typeface="Arial" pitchFamily="34" charset="0"/>
              </a:rPr>
              <a:t>Rotation Speed</a:t>
            </a:r>
          </a:p>
          <a:p>
            <a:pPr algn="l">
              <a:buFontTx/>
              <a:buChar char="•"/>
              <a:defRPr/>
            </a:pPr>
            <a:r>
              <a:rPr lang="en-US" sz="1400" b="1">
                <a:effectLst>
                  <a:outerShdw blurRad="38100" dist="38100" dir="2700000" algn="tl">
                    <a:srgbClr val="C0C0C0"/>
                  </a:outerShdw>
                </a:effectLst>
                <a:latin typeface="Arial" pitchFamily="34" charset="0"/>
              </a:rPr>
              <a:t>Weight</a:t>
            </a:r>
          </a:p>
          <a:p>
            <a:pPr algn="l">
              <a:buFontTx/>
              <a:buChar char="•"/>
              <a:defRPr/>
            </a:pPr>
            <a:r>
              <a:rPr lang="en-US" sz="1400" b="1">
                <a:effectLst>
                  <a:outerShdw blurRad="38100" dist="38100" dir="2700000" algn="tl">
                    <a:srgbClr val="C0C0C0"/>
                  </a:outerShdw>
                </a:effectLst>
                <a:latin typeface="Arial" pitchFamily="34" charset="0"/>
              </a:rPr>
              <a:t>Size</a:t>
            </a:r>
          </a:p>
        </p:txBody>
      </p:sp>
      <p:sp>
        <p:nvSpPr>
          <p:cNvPr id="653324" name="Text Box 12"/>
          <p:cNvSpPr txBox="1">
            <a:spLocks noChangeArrowheads="1"/>
          </p:cNvSpPr>
          <p:nvPr/>
        </p:nvSpPr>
        <p:spPr bwMode="auto">
          <a:xfrm>
            <a:off x="7205663" y="2627313"/>
            <a:ext cx="1173162" cy="942975"/>
          </a:xfrm>
          <a:prstGeom prst="rect">
            <a:avLst/>
          </a:prstGeom>
          <a:noFill/>
          <a:ln w="12700">
            <a:noFill/>
            <a:miter lim="800000"/>
            <a:headEnd/>
            <a:tailEnd/>
          </a:ln>
          <a:effectLst/>
        </p:spPr>
        <p:txBody>
          <a:bodyPr wrap="none">
            <a:spAutoFit/>
          </a:bodyPr>
          <a:lstStyle/>
          <a:p>
            <a:pPr algn="l">
              <a:buFontTx/>
              <a:buChar char="•"/>
              <a:defRPr/>
            </a:pPr>
            <a:r>
              <a:rPr lang="en-US" sz="1400" b="1">
                <a:effectLst>
                  <a:outerShdw blurRad="38100" dist="38100" dir="2700000" algn="tl">
                    <a:srgbClr val="C0C0C0"/>
                  </a:outerShdw>
                </a:effectLst>
                <a:latin typeface="Arial" pitchFamily="34" charset="0"/>
              </a:rPr>
              <a:t>Torque</a:t>
            </a:r>
          </a:p>
          <a:p>
            <a:pPr algn="l">
              <a:buFontTx/>
              <a:buChar char="•"/>
              <a:defRPr/>
            </a:pPr>
            <a:r>
              <a:rPr lang="en-US" sz="1400" b="1">
                <a:effectLst>
                  <a:outerShdw blurRad="38100" dist="38100" dir="2700000" algn="tl">
                    <a:srgbClr val="C0C0C0"/>
                  </a:outerShdw>
                </a:effectLst>
                <a:latin typeface="Arial" pitchFamily="34" charset="0"/>
              </a:rPr>
              <a:t>Speed</a:t>
            </a:r>
          </a:p>
          <a:p>
            <a:pPr algn="l">
              <a:buFontTx/>
              <a:buChar char="•"/>
              <a:defRPr/>
            </a:pPr>
            <a:r>
              <a:rPr lang="en-US" sz="1400" b="1">
                <a:effectLst>
                  <a:outerShdw blurRad="38100" dist="38100" dir="2700000" algn="tl">
                    <a:srgbClr val="C0C0C0"/>
                  </a:outerShdw>
                </a:effectLst>
                <a:latin typeface="Arial" pitchFamily="34" charset="0"/>
              </a:rPr>
              <a:t>Cutter Size</a:t>
            </a:r>
          </a:p>
          <a:p>
            <a:pPr algn="l">
              <a:buFontTx/>
              <a:buChar char="•"/>
              <a:defRPr/>
            </a:pPr>
            <a:endParaRPr lang="en-US" sz="1400" b="1">
              <a:effectLst>
                <a:outerShdw blurRad="38100" dist="38100" dir="2700000" algn="tl">
                  <a:srgbClr val="C0C0C0"/>
                </a:outerShdw>
              </a:effectLst>
              <a:latin typeface="Arial" pitchFamily="34" charset="0"/>
            </a:endParaRPr>
          </a:p>
        </p:txBody>
      </p:sp>
      <p:sp>
        <p:nvSpPr>
          <p:cNvPr id="653325" name="Rectangle 13"/>
          <p:cNvSpPr>
            <a:spLocks noChangeArrowheads="1"/>
          </p:cNvSpPr>
          <p:nvPr/>
        </p:nvSpPr>
        <p:spPr bwMode="auto">
          <a:xfrm>
            <a:off x="688975" y="5456238"/>
            <a:ext cx="6705600" cy="330200"/>
          </a:xfrm>
          <a:prstGeom prst="rect">
            <a:avLst/>
          </a:prstGeom>
          <a:noFill/>
          <a:ln w="19050">
            <a:solidFill>
              <a:schemeClr val="tx1"/>
            </a:solidFill>
            <a:miter lim="800000"/>
            <a:headEnd/>
            <a:tailEnd/>
          </a:ln>
          <a:effectLst/>
        </p:spPr>
        <p:txBody>
          <a:bodyPr wrap="none" anchor="ctr"/>
          <a:lstStyle/>
          <a:p>
            <a:pPr algn="l">
              <a:defRPr/>
            </a:pPr>
            <a:r>
              <a:rPr lang="en-US" sz="1400" b="1">
                <a:effectLst>
                  <a:outerShdw blurRad="38100" dist="38100" dir="2700000" algn="tl">
                    <a:srgbClr val="C0C0C0"/>
                  </a:outerShdw>
                </a:effectLst>
                <a:latin typeface="Arial" pitchFamily="34" charset="0"/>
              </a:rPr>
              <a:t>Cutting Speed</a:t>
            </a:r>
          </a:p>
        </p:txBody>
      </p:sp>
      <p:sp>
        <p:nvSpPr>
          <p:cNvPr id="653326" name="Rectangle 14"/>
          <p:cNvSpPr>
            <a:spLocks noChangeArrowheads="1"/>
          </p:cNvSpPr>
          <p:nvPr/>
        </p:nvSpPr>
        <p:spPr bwMode="auto">
          <a:xfrm>
            <a:off x="688975" y="5786438"/>
            <a:ext cx="6705600" cy="330200"/>
          </a:xfrm>
          <a:prstGeom prst="rect">
            <a:avLst/>
          </a:prstGeom>
          <a:noFill/>
          <a:ln w="19050">
            <a:solidFill>
              <a:schemeClr val="tx1"/>
            </a:solidFill>
            <a:miter lim="800000"/>
            <a:headEnd/>
            <a:tailEnd/>
          </a:ln>
          <a:effectLst/>
        </p:spPr>
        <p:txBody>
          <a:bodyPr wrap="none" anchor="ctr"/>
          <a:lstStyle/>
          <a:p>
            <a:pPr algn="l">
              <a:defRPr/>
            </a:pPr>
            <a:r>
              <a:rPr lang="en-US" sz="1400" b="1">
                <a:effectLst>
                  <a:outerShdw blurRad="38100" dist="38100" dir="2700000" algn="tl">
                    <a:srgbClr val="C0C0C0"/>
                  </a:outerShdw>
                </a:effectLst>
                <a:latin typeface="Arial" pitchFamily="34" charset="0"/>
              </a:rPr>
              <a:t>Other Product Requirements</a:t>
            </a:r>
          </a:p>
        </p:txBody>
      </p:sp>
      <p:sp>
        <p:nvSpPr>
          <p:cNvPr id="18448" name="Rectangle 15"/>
          <p:cNvSpPr>
            <a:spLocks noChangeArrowheads="1"/>
          </p:cNvSpPr>
          <p:nvPr/>
        </p:nvSpPr>
        <p:spPr bwMode="auto">
          <a:xfrm>
            <a:off x="688975" y="6116638"/>
            <a:ext cx="6705600" cy="330200"/>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8449" name="AutoShape 16"/>
          <p:cNvSpPr>
            <a:spLocks noChangeArrowheads="1"/>
          </p:cNvSpPr>
          <p:nvPr/>
        </p:nvSpPr>
        <p:spPr bwMode="auto">
          <a:xfrm>
            <a:off x="3279775" y="3703638"/>
            <a:ext cx="4953000" cy="1752600"/>
          </a:xfrm>
          <a:prstGeom prst="parallelogram">
            <a:avLst>
              <a:gd name="adj" fmla="val 47821"/>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8450" name="Line 17"/>
          <p:cNvSpPr>
            <a:spLocks noChangeShapeType="1"/>
          </p:cNvSpPr>
          <p:nvPr/>
        </p:nvSpPr>
        <p:spPr bwMode="auto">
          <a:xfrm>
            <a:off x="3281363" y="5456238"/>
            <a:ext cx="0" cy="98742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1" name="Line 18"/>
          <p:cNvSpPr>
            <a:spLocks noChangeShapeType="1"/>
          </p:cNvSpPr>
          <p:nvPr/>
        </p:nvSpPr>
        <p:spPr bwMode="auto">
          <a:xfrm>
            <a:off x="4005263" y="3932238"/>
            <a:ext cx="41148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3331" name="Text Box 19"/>
          <p:cNvSpPr txBox="1">
            <a:spLocks noChangeArrowheads="1"/>
          </p:cNvSpPr>
          <p:nvPr/>
        </p:nvSpPr>
        <p:spPr bwMode="auto">
          <a:xfrm>
            <a:off x="4071938" y="3662363"/>
            <a:ext cx="3986212" cy="274637"/>
          </a:xfrm>
          <a:prstGeom prst="rect">
            <a:avLst/>
          </a:prstGeom>
          <a:noFill/>
          <a:ln w="12700">
            <a:noFill/>
            <a:miter lim="800000"/>
            <a:headEnd/>
            <a:tailEnd/>
          </a:ln>
          <a:effectLst/>
        </p:spPr>
        <p:txBody>
          <a:bodyPr>
            <a:spAutoFit/>
          </a:bodyPr>
          <a:lstStyle/>
          <a:p>
            <a:pPr algn="l">
              <a:defRPr/>
            </a:pPr>
            <a:r>
              <a:rPr lang="en-US" sz="1200" b="1">
                <a:effectLst>
                  <a:outerShdw blurRad="38100" dist="38100" dir="2700000" algn="tl">
                    <a:srgbClr val="C0C0C0"/>
                  </a:outerShdw>
                </a:effectLst>
                <a:latin typeface="Arial" pitchFamily="34" charset="0"/>
              </a:rPr>
              <a:t>Pwr. Supply	     Motor Driver            Rotating Cutter</a:t>
            </a:r>
          </a:p>
        </p:txBody>
      </p:sp>
      <p:sp>
        <p:nvSpPr>
          <p:cNvPr id="653332" name="Text Box 20"/>
          <p:cNvSpPr txBox="1">
            <a:spLocks noChangeArrowheads="1"/>
          </p:cNvSpPr>
          <p:nvPr/>
        </p:nvSpPr>
        <p:spPr bwMode="auto">
          <a:xfrm rot="39275713">
            <a:off x="3286919" y="4864894"/>
            <a:ext cx="823912"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Arial" pitchFamily="34" charset="0"/>
              </a:rPr>
              <a:t>Voltage</a:t>
            </a:r>
          </a:p>
        </p:txBody>
      </p:sp>
      <p:sp>
        <p:nvSpPr>
          <p:cNvPr id="653333" name="Text Box 21"/>
          <p:cNvSpPr txBox="1">
            <a:spLocks noChangeArrowheads="1"/>
          </p:cNvSpPr>
          <p:nvPr/>
        </p:nvSpPr>
        <p:spPr bwMode="auto">
          <a:xfrm rot="-3929303">
            <a:off x="3636963" y="4864100"/>
            <a:ext cx="825500"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Arial" pitchFamily="34" charset="0"/>
              </a:rPr>
              <a:t>Current</a:t>
            </a:r>
          </a:p>
        </p:txBody>
      </p:sp>
      <p:sp>
        <p:nvSpPr>
          <p:cNvPr id="653334" name="Text Box 22"/>
          <p:cNvSpPr txBox="1">
            <a:spLocks noChangeArrowheads="1"/>
          </p:cNvSpPr>
          <p:nvPr/>
        </p:nvSpPr>
        <p:spPr bwMode="auto">
          <a:xfrm rot="-3929303">
            <a:off x="3908425" y="4749800"/>
            <a:ext cx="1079500"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Arial" pitchFamily="34" charset="0"/>
              </a:rPr>
              <a:t>Frequency</a:t>
            </a:r>
          </a:p>
        </p:txBody>
      </p:sp>
      <p:sp>
        <p:nvSpPr>
          <p:cNvPr id="653335" name="Text Box 23"/>
          <p:cNvSpPr txBox="1">
            <a:spLocks noChangeArrowheads="1"/>
          </p:cNvSpPr>
          <p:nvPr/>
        </p:nvSpPr>
        <p:spPr bwMode="auto">
          <a:xfrm rot="-3929303">
            <a:off x="4356100" y="4883151"/>
            <a:ext cx="784225"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Arial" pitchFamily="34" charset="0"/>
              </a:rPr>
              <a:t>Torque</a:t>
            </a:r>
          </a:p>
        </p:txBody>
      </p:sp>
      <p:sp>
        <p:nvSpPr>
          <p:cNvPr id="653336" name="Text Box 24"/>
          <p:cNvSpPr txBox="1">
            <a:spLocks noChangeArrowheads="1"/>
          </p:cNvSpPr>
          <p:nvPr/>
        </p:nvSpPr>
        <p:spPr bwMode="auto">
          <a:xfrm rot="-3929303">
            <a:off x="5422900" y="4995863"/>
            <a:ext cx="539750"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Arial" pitchFamily="34" charset="0"/>
              </a:rPr>
              <a:t>Size</a:t>
            </a:r>
          </a:p>
        </p:txBody>
      </p:sp>
      <p:sp>
        <p:nvSpPr>
          <p:cNvPr id="653337" name="Text Box 25"/>
          <p:cNvSpPr txBox="1">
            <a:spLocks noChangeArrowheads="1"/>
          </p:cNvSpPr>
          <p:nvPr/>
        </p:nvSpPr>
        <p:spPr bwMode="auto">
          <a:xfrm rot="-3929303">
            <a:off x="4460875" y="4562476"/>
            <a:ext cx="1482725"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Arial" pitchFamily="34" charset="0"/>
              </a:rPr>
              <a:t>Rotation Speed</a:t>
            </a:r>
          </a:p>
        </p:txBody>
      </p:sp>
      <p:sp>
        <p:nvSpPr>
          <p:cNvPr id="653338" name="Text Box 26"/>
          <p:cNvSpPr txBox="1">
            <a:spLocks noChangeArrowheads="1"/>
          </p:cNvSpPr>
          <p:nvPr/>
        </p:nvSpPr>
        <p:spPr bwMode="auto">
          <a:xfrm rot="-3929303">
            <a:off x="5006975" y="4884738"/>
            <a:ext cx="774700"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Arial" pitchFamily="34" charset="0"/>
              </a:rPr>
              <a:t>Weight</a:t>
            </a:r>
          </a:p>
        </p:txBody>
      </p:sp>
      <p:sp>
        <p:nvSpPr>
          <p:cNvPr id="653339" name="Text Box 27"/>
          <p:cNvSpPr txBox="1">
            <a:spLocks noChangeArrowheads="1"/>
          </p:cNvSpPr>
          <p:nvPr/>
        </p:nvSpPr>
        <p:spPr bwMode="auto">
          <a:xfrm rot="-3929303">
            <a:off x="5718175" y="4883151"/>
            <a:ext cx="784225"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Arial" pitchFamily="34" charset="0"/>
              </a:rPr>
              <a:t>Torque</a:t>
            </a:r>
          </a:p>
        </p:txBody>
      </p:sp>
      <p:sp>
        <p:nvSpPr>
          <p:cNvPr id="653340" name="Text Box 28"/>
          <p:cNvSpPr txBox="1">
            <a:spLocks noChangeArrowheads="1"/>
          </p:cNvSpPr>
          <p:nvPr/>
        </p:nvSpPr>
        <p:spPr bwMode="auto">
          <a:xfrm rot="39275713">
            <a:off x="6053932" y="4912519"/>
            <a:ext cx="715962"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Arial" pitchFamily="34" charset="0"/>
              </a:rPr>
              <a:t>Speed</a:t>
            </a:r>
          </a:p>
        </p:txBody>
      </p:sp>
      <p:sp>
        <p:nvSpPr>
          <p:cNvPr id="653341" name="Text Box 29"/>
          <p:cNvSpPr txBox="1">
            <a:spLocks noChangeArrowheads="1"/>
          </p:cNvSpPr>
          <p:nvPr/>
        </p:nvSpPr>
        <p:spPr bwMode="auto">
          <a:xfrm rot="-3929303">
            <a:off x="6261100" y="4735513"/>
            <a:ext cx="1111250" cy="304800"/>
          </a:xfrm>
          <a:prstGeom prst="rect">
            <a:avLst/>
          </a:prstGeom>
          <a:noFill/>
          <a:ln w="12700">
            <a:noFill/>
            <a:miter lim="800000"/>
            <a:headEnd/>
            <a:tailEnd/>
          </a:ln>
          <a:effectLst/>
        </p:spPr>
        <p:txBody>
          <a:bodyPr wrap="none">
            <a:spAutoFit/>
          </a:bodyPr>
          <a:lstStyle/>
          <a:p>
            <a:pPr algn="dist">
              <a:defRPr/>
            </a:pPr>
            <a:r>
              <a:rPr lang="en-US" sz="1400" b="1">
                <a:effectLst>
                  <a:outerShdw blurRad="38100" dist="38100" dir="2700000" algn="tl">
                    <a:srgbClr val="C0C0C0"/>
                  </a:outerShdw>
                </a:effectLst>
                <a:latin typeface="Arial" pitchFamily="34" charset="0"/>
              </a:rPr>
              <a:t>Cutter Size</a:t>
            </a:r>
          </a:p>
        </p:txBody>
      </p:sp>
      <p:sp>
        <p:nvSpPr>
          <p:cNvPr id="18463" name="Line 30"/>
          <p:cNvSpPr>
            <a:spLocks noChangeShapeType="1"/>
          </p:cNvSpPr>
          <p:nvPr/>
        </p:nvSpPr>
        <p:spPr bwMode="auto">
          <a:xfrm flipV="1">
            <a:off x="3684588" y="3932238"/>
            <a:ext cx="723900" cy="152717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64" name="Line 31"/>
          <p:cNvSpPr>
            <a:spLocks noChangeShapeType="1"/>
          </p:cNvSpPr>
          <p:nvPr/>
        </p:nvSpPr>
        <p:spPr bwMode="auto">
          <a:xfrm flipV="1">
            <a:off x="4035425" y="3925888"/>
            <a:ext cx="723900" cy="152717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65" name="Line 32"/>
          <p:cNvSpPr>
            <a:spLocks noChangeShapeType="1"/>
          </p:cNvSpPr>
          <p:nvPr/>
        </p:nvSpPr>
        <p:spPr bwMode="auto">
          <a:xfrm flipV="1">
            <a:off x="4410075" y="3725863"/>
            <a:ext cx="819150" cy="172878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66" name="Line 33"/>
          <p:cNvSpPr>
            <a:spLocks noChangeShapeType="1"/>
          </p:cNvSpPr>
          <p:nvPr/>
        </p:nvSpPr>
        <p:spPr bwMode="auto">
          <a:xfrm flipV="1">
            <a:off x="4737100" y="3921125"/>
            <a:ext cx="723900" cy="152717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67" name="Line 34"/>
          <p:cNvSpPr>
            <a:spLocks noChangeShapeType="1"/>
          </p:cNvSpPr>
          <p:nvPr/>
        </p:nvSpPr>
        <p:spPr bwMode="auto">
          <a:xfrm flipV="1">
            <a:off x="5064125" y="3930650"/>
            <a:ext cx="723900" cy="152717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68" name="Line 35"/>
          <p:cNvSpPr>
            <a:spLocks noChangeShapeType="1"/>
          </p:cNvSpPr>
          <p:nvPr/>
        </p:nvSpPr>
        <p:spPr bwMode="auto">
          <a:xfrm flipV="1">
            <a:off x="5414963" y="3924300"/>
            <a:ext cx="723900" cy="152717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69" name="Line 36"/>
          <p:cNvSpPr>
            <a:spLocks noChangeShapeType="1"/>
          </p:cNvSpPr>
          <p:nvPr/>
        </p:nvSpPr>
        <p:spPr bwMode="auto">
          <a:xfrm flipV="1">
            <a:off x="5773738" y="3709988"/>
            <a:ext cx="825500" cy="174307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70" name="Line 37"/>
          <p:cNvSpPr>
            <a:spLocks noChangeShapeType="1"/>
          </p:cNvSpPr>
          <p:nvPr/>
        </p:nvSpPr>
        <p:spPr bwMode="auto">
          <a:xfrm flipV="1">
            <a:off x="6092825" y="3935413"/>
            <a:ext cx="723900" cy="152717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71" name="Line 38"/>
          <p:cNvSpPr>
            <a:spLocks noChangeShapeType="1"/>
          </p:cNvSpPr>
          <p:nvPr/>
        </p:nvSpPr>
        <p:spPr bwMode="auto">
          <a:xfrm flipV="1">
            <a:off x="6411913" y="3921125"/>
            <a:ext cx="723900" cy="152717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72" name="Line 39"/>
          <p:cNvSpPr>
            <a:spLocks noChangeShapeType="1"/>
          </p:cNvSpPr>
          <p:nvPr/>
        </p:nvSpPr>
        <p:spPr bwMode="auto">
          <a:xfrm flipV="1">
            <a:off x="6826250" y="3922713"/>
            <a:ext cx="723900" cy="152717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73" name="Line 40"/>
          <p:cNvSpPr>
            <a:spLocks noChangeShapeType="1"/>
          </p:cNvSpPr>
          <p:nvPr/>
        </p:nvSpPr>
        <p:spPr bwMode="auto">
          <a:xfrm>
            <a:off x="3683000" y="5449888"/>
            <a:ext cx="0" cy="99218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74" name="Line 41"/>
          <p:cNvSpPr>
            <a:spLocks noChangeShapeType="1"/>
          </p:cNvSpPr>
          <p:nvPr/>
        </p:nvSpPr>
        <p:spPr bwMode="auto">
          <a:xfrm>
            <a:off x="4033838" y="5451475"/>
            <a:ext cx="0" cy="9921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75" name="Line 42"/>
          <p:cNvSpPr>
            <a:spLocks noChangeShapeType="1"/>
          </p:cNvSpPr>
          <p:nvPr/>
        </p:nvSpPr>
        <p:spPr bwMode="auto">
          <a:xfrm>
            <a:off x="4424363" y="5453063"/>
            <a:ext cx="0" cy="99218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76" name="Line 43"/>
          <p:cNvSpPr>
            <a:spLocks noChangeShapeType="1"/>
          </p:cNvSpPr>
          <p:nvPr/>
        </p:nvSpPr>
        <p:spPr bwMode="auto">
          <a:xfrm>
            <a:off x="4735513" y="5462588"/>
            <a:ext cx="0" cy="99218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77" name="Line 44"/>
          <p:cNvSpPr>
            <a:spLocks noChangeShapeType="1"/>
          </p:cNvSpPr>
          <p:nvPr/>
        </p:nvSpPr>
        <p:spPr bwMode="auto">
          <a:xfrm>
            <a:off x="5078413" y="5448300"/>
            <a:ext cx="0" cy="9921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78" name="Line 45"/>
          <p:cNvSpPr>
            <a:spLocks noChangeShapeType="1"/>
          </p:cNvSpPr>
          <p:nvPr/>
        </p:nvSpPr>
        <p:spPr bwMode="auto">
          <a:xfrm>
            <a:off x="5421313" y="5449888"/>
            <a:ext cx="0" cy="99218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79" name="Line 46"/>
          <p:cNvSpPr>
            <a:spLocks noChangeShapeType="1"/>
          </p:cNvSpPr>
          <p:nvPr/>
        </p:nvSpPr>
        <p:spPr bwMode="auto">
          <a:xfrm>
            <a:off x="5788025" y="5451475"/>
            <a:ext cx="0" cy="9921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80" name="Line 47"/>
          <p:cNvSpPr>
            <a:spLocks noChangeShapeType="1"/>
          </p:cNvSpPr>
          <p:nvPr/>
        </p:nvSpPr>
        <p:spPr bwMode="auto">
          <a:xfrm>
            <a:off x="6107113" y="5453063"/>
            <a:ext cx="0" cy="99218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81" name="Line 48"/>
          <p:cNvSpPr>
            <a:spLocks noChangeShapeType="1"/>
          </p:cNvSpPr>
          <p:nvPr/>
        </p:nvSpPr>
        <p:spPr bwMode="auto">
          <a:xfrm>
            <a:off x="6418263" y="5454650"/>
            <a:ext cx="0" cy="9921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82" name="Line 49"/>
          <p:cNvSpPr>
            <a:spLocks noChangeShapeType="1"/>
          </p:cNvSpPr>
          <p:nvPr/>
        </p:nvSpPr>
        <p:spPr bwMode="auto">
          <a:xfrm>
            <a:off x="6824663" y="5448300"/>
            <a:ext cx="0" cy="9921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18483" name="Group 50"/>
          <p:cNvGrpSpPr>
            <a:grpSpLocks/>
          </p:cNvGrpSpPr>
          <p:nvPr/>
        </p:nvGrpSpPr>
        <p:grpSpPr bwMode="auto">
          <a:xfrm>
            <a:off x="3386138" y="5508625"/>
            <a:ext cx="193675" cy="195263"/>
            <a:chOff x="1968" y="2496"/>
            <a:chExt cx="144" cy="144"/>
          </a:xfrm>
        </p:grpSpPr>
        <p:sp>
          <p:nvSpPr>
            <p:cNvPr id="18524" name="Oval 51"/>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8525" name="Oval 52"/>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p>
          </p:txBody>
        </p:sp>
      </p:grpSp>
      <p:sp>
        <p:nvSpPr>
          <p:cNvPr id="18484" name="Oval 53"/>
          <p:cNvSpPr>
            <a:spLocks noChangeArrowheads="1"/>
          </p:cNvSpPr>
          <p:nvPr/>
        </p:nvSpPr>
        <p:spPr bwMode="auto">
          <a:xfrm>
            <a:off x="668338" y="5140325"/>
            <a:ext cx="193675" cy="195263"/>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18485" name="Group 54"/>
          <p:cNvGrpSpPr>
            <a:grpSpLocks/>
          </p:cNvGrpSpPr>
          <p:nvPr/>
        </p:nvGrpSpPr>
        <p:grpSpPr bwMode="auto">
          <a:xfrm>
            <a:off x="3744913" y="5510213"/>
            <a:ext cx="193675" cy="195262"/>
            <a:chOff x="1968" y="2496"/>
            <a:chExt cx="144" cy="144"/>
          </a:xfrm>
        </p:grpSpPr>
        <p:sp>
          <p:nvSpPr>
            <p:cNvPr id="18522" name="Oval 55"/>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8523" name="Oval 56"/>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p>
          </p:txBody>
        </p:sp>
      </p:grpSp>
      <p:grpSp>
        <p:nvGrpSpPr>
          <p:cNvPr id="18486" name="Group 57"/>
          <p:cNvGrpSpPr>
            <a:grpSpLocks/>
          </p:cNvGrpSpPr>
          <p:nvPr/>
        </p:nvGrpSpPr>
        <p:grpSpPr bwMode="auto">
          <a:xfrm>
            <a:off x="4111625" y="5511800"/>
            <a:ext cx="193675" cy="195263"/>
            <a:chOff x="1968" y="2496"/>
            <a:chExt cx="144" cy="144"/>
          </a:xfrm>
        </p:grpSpPr>
        <p:sp>
          <p:nvSpPr>
            <p:cNvPr id="18520" name="Oval 58"/>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8521" name="Oval 59"/>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p>
          </p:txBody>
        </p:sp>
      </p:grpSp>
      <p:grpSp>
        <p:nvGrpSpPr>
          <p:cNvPr id="18487" name="Group 60"/>
          <p:cNvGrpSpPr>
            <a:grpSpLocks/>
          </p:cNvGrpSpPr>
          <p:nvPr/>
        </p:nvGrpSpPr>
        <p:grpSpPr bwMode="auto">
          <a:xfrm>
            <a:off x="4478338" y="5513388"/>
            <a:ext cx="193675" cy="195262"/>
            <a:chOff x="1968" y="2496"/>
            <a:chExt cx="144" cy="144"/>
          </a:xfrm>
        </p:grpSpPr>
        <p:sp>
          <p:nvSpPr>
            <p:cNvPr id="18518" name="Oval 61"/>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8519" name="Oval 62"/>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p>
          </p:txBody>
        </p:sp>
      </p:grpSp>
      <p:grpSp>
        <p:nvGrpSpPr>
          <p:cNvPr id="18488" name="Group 63"/>
          <p:cNvGrpSpPr>
            <a:grpSpLocks/>
          </p:cNvGrpSpPr>
          <p:nvPr/>
        </p:nvGrpSpPr>
        <p:grpSpPr bwMode="auto">
          <a:xfrm>
            <a:off x="4821238" y="5514975"/>
            <a:ext cx="193675" cy="195263"/>
            <a:chOff x="1968" y="2496"/>
            <a:chExt cx="144" cy="144"/>
          </a:xfrm>
        </p:grpSpPr>
        <p:sp>
          <p:nvSpPr>
            <p:cNvPr id="18516" name="Oval 64"/>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8517" name="Oval 65"/>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p>
          </p:txBody>
        </p:sp>
      </p:grpSp>
      <p:grpSp>
        <p:nvGrpSpPr>
          <p:cNvPr id="18489" name="Group 66"/>
          <p:cNvGrpSpPr>
            <a:grpSpLocks/>
          </p:cNvGrpSpPr>
          <p:nvPr/>
        </p:nvGrpSpPr>
        <p:grpSpPr bwMode="auto">
          <a:xfrm>
            <a:off x="5846763" y="5508625"/>
            <a:ext cx="193675" cy="195263"/>
            <a:chOff x="1968" y="2496"/>
            <a:chExt cx="144" cy="144"/>
          </a:xfrm>
        </p:grpSpPr>
        <p:sp>
          <p:nvSpPr>
            <p:cNvPr id="18514" name="Oval 67"/>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8515" name="Oval 68"/>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p>
          </p:txBody>
        </p:sp>
      </p:grpSp>
      <p:grpSp>
        <p:nvGrpSpPr>
          <p:cNvPr id="18490" name="Group 69"/>
          <p:cNvGrpSpPr>
            <a:grpSpLocks/>
          </p:cNvGrpSpPr>
          <p:nvPr/>
        </p:nvGrpSpPr>
        <p:grpSpPr bwMode="auto">
          <a:xfrm>
            <a:off x="6157913" y="5510213"/>
            <a:ext cx="193675" cy="195262"/>
            <a:chOff x="1968" y="2496"/>
            <a:chExt cx="144" cy="144"/>
          </a:xfrm>
        </p:grpSpPr>
        <p:sp>
          <p:nvSpPr>
            <p:cNvPr id="18512" name="Oval 70"/>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8513" name="Oval 71"/>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p>
          </p:txBody>
        </p:sp>
      </p:grpSp>
      <p:sp>
        <p:nvSpPr>
          <p:cNvPr id="18491" name="Oval 72"/>
          <p:cNvSpPr>
            <a:spLocks noChangeArrowheads="1"/>
          </p:cNvSpPr>
          <p:nvPr/>
        </p:nvSpPr>
        <p:spPr bwMode="auto">
          <a:xfrm>
            <a:off x="6515100" y="5514975"/>
            <a:ext cx="193675" cy="195263"/>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18492" name="Group 73"/>
          <p:cNvGrpSpPr>
            <a:grpSpLocks/>
          </p:cNvGrpSpPr>
          <p:nvPr/>
        </p:nvGrpSpPr>
        <p:grpSpPr bwMode="auto">
          <a:xfrm>
            <a:off x="5156200" y="5842000"/>
            <a:ext cx="193675" cy="195263"/>
            <a:chOff x="1968" y="2496"/>
            <a:chExt cx="144" cy="144"/>
          </a:xfrm>
        </p:grpSpPr>
        <p:sp>
          <p:nvSpPr>
            <p:cNvPr id="18510" name="Oval 74"/>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8511" name="Oval 75"/>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p>
          </p:txBody>
        </p:sp>
      </p:grpSp>
      <p:grpSp>
        <p:nvGrpSpPr>
          <p:cNvPr id="18493" name="Group 76"/>
          <p:cNvGrpSpPr>
            <a:grpSpLocks/>
          </p:cNvGrpSpPr>
          <p:nvPr/>
        </p:nvGrpSpPr>
        <p:grpSpPr bwMode="auto">
          <a:xfrm>
            <a:off x="5507038" y="5843588"/>
            <a:ext cx="193675" cy="195262"/>
            <a:chOff x="1968" y="2496"/>
            <a:chExt cx="144" cy="144"/>
          </a:xfrm>
        </p:grpSpPr>
        <p:sp>
          <p:nvSpPr>
            <p:cNvPr id="18508" name="Oval 77"/>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8509" name="Oval 78"/>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p>
          </p:txBody>
        </p:sp>
      </p:grpSp>
      <p:grpSp>
        <p:nvGrpSpPr>
          <p:cNvPr id="18494" name="Group 79"/>
          <p:cNvGrpSpPr>
            <a:grpSpLocks/>
          </p:cNvGrpSpPr>
          <p:nvPr/>
        </p:nvGrpSpPr>
        <p:grpSpPr bwMode="auto">
          <a:xfrm>
            <a:off x="6508750" y="5845175"/>
            <a:ext cx="193675" cy="195263"/>
            <a:chOff x="1968" y="2496"/>
            <a:chExt cx="144" cy="144"/>
          </a:xfrm>
        </p:grpSpPr>
        <p:sp>
          <p:nvSpPr>
            <p:cNvPr id="18506" name="Oval 80"/>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8507" name="Oval 81"/>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p>
          </p:txBody>
        </p:sp>
      </p:grpSp>
      <p:grpSp>
        <p:nvGrpSpPr>
          <p:cNvPr id="18495" name="Group 82"/>
          <p:cNvGrpSpPr>
            <a:grpSpLocks/>
          </p:cNvGrpSpPr>
          <p:nvPr/>
        </p:nvGrpSpPr>
        <p:grpSpPr bwMode="auto">
          <a:xfrm>
            <a:off x="668338" y="4830763"/>
            <a:ext cx="193675" cy="195262"/>
            <a:chOff x="1968" y="2496"/>
            <a:chExt cx="144" cy="144"/>
          </a:xfrm>
        </p:grpSpPr>
        <p:sp>
          <p:nvSpPr>
            <p:cNvPr id="18504" name="Oval 83"/>
            <p:cNvSpPr>
              <a:spLocks noChangeArrowheads="1"/>
            </p:cNvSpPr>
            <p:nvPr/>
          </p:nvSpPr>
          <p:spPr bwMode="auto">
            <a:xfrm>
              <a:off x="1968" y="2496"/>
              <a:ext cx="144" cy="144"/>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8505" name="Oval 84"/>
            <p:cNvSpPr>
              <a:spLocks noChangeArrowheads="1"/>
            </p:cNvSpPr>
            <p:nvPr/>
          </p:nvSpPr>
          <p:spPr bwMode="auto">
            <a:xfrm>
              <a:off x="2016" y="2544"/>
              <a:ext cx="48" cy="48"/>
            </a:xfrm>
            <a:prstGeom prst="ellipse">
              <a:avLst/>
            </a:prstGeom>
            <a:solidFill>
              <a:schemeClr val="tx1"/>
            </a:solidFill>
            <a:ln w="25400">
              <a:solidFill>
                <a:schemeClr val="tx1"/>
              </a:solidFill>
              <a:round/>
              <a:headEnd/>
              <a:tailEnd/>
            </a:ln>
          </p:spPr>
          <p:txBody>
            <a:bodyPr wrap="none" anchor="ctr"/>
            <a:lstStyle/>
            <a:p>
              <a:endParaRPr lang="en-US"/>
            </a:p>
          </p:txBody>
        </p:sp>
      </p:grpSp>
      <p:sp>
        <p:nvSpPr>
          <p:cNvPr id="653397" name="Text Box 85"/>
          <p:cNvSpPr txBox="1">
            <a:spLocks noChangeArrowheads="1"/>
          </p:cNvSpPr>
          <p:nvPr/>
        </p:nvSpPr>
        <p:spPr bwMode="auto">
          <a:xfrm>
            <a:off x="822325" y="4778375"/>
            <a:ext cx="1828800" cy="592138"/>
          </a:xfrm>
          <a:prstGeom prst="rect">
            <a:avLst/>
          </a:prstGeom>
          <a:noFill/>
          <a:ln w="12700">
            <a:noFill/>
            <a:miter lim="800000"/>
            <a:headEnd/>
            <a:tailEnd/>
          </a:ln>
          <a:effectLst/>
        </p:spPr>
        <p:txBody>
          <a:bodyPr wrap="none">
            <a:spAutoFit/>
          </a:bodyPr>
          <a:lstStyle/>
          <a:p>
            <a:pPr algn="l">
              <a:spcAft>
                <a:spcPct val="35000"/>
              </a:spcAft>
              <a:buFontTx/>
              <a:buChar char="-"/>
              <a:defRPr/>
            </a:pPr>
            <a:r>
              <a:rPr lang="en-US" sz="1400" b="1">
                <a:effectLst>
                  <a:outerShdw blurRad="38100" dist="38100" dir="2700000" algn="tl">
                    <a:srgbClr val="C0C0C0"/>
                  </a:outerShdw>
                </a:effectLst>
                <a:latin typeface="Arial" pitchFamily="34" charset="0"/>
              </a:rPr>
              <a:t>Strong or Direct</a:t>
            </a:r>
          </a:p>
          <a:p>
            <a:pPr algn="l">
              <a:spcAft>
                <a:spcPct val="35000"/>
              </a:spcAft>
              <a:buFontTx/>
              <a:buChar char="-"/>
              <a:defRPr/>
            </a:pPr>
            <a:r>
              <a:rPr lang="en-US" sz="1400" b="1">
                <a:effectLst>
                  <a:outerShdw blurRad="38100" dist="38100" dir="2700000" algn="tl">
                    <a:srgbClr val="C0C0C0"/>
                  </a:outerShdw>
                </a:effectLst>
                <a:latin typeface="Arial" pitchFamily="34" charset="0"/>
              </a:rPr>
              <a:t>Medium or Indirect</a:t>
            </a:r>
          </a:p>
        </p:txBody>
      </p:sp>
      <p:sp>
        <p:nvSpPr>
          <p:cNvPr id="653398" name="Text Box 86"/>
          <p:cNvSpPr txBox="1">
            <a:spLocks noChangeArrowheads="1"/>
          </p:cNvSpPr>
          <p:nvPr/>
        </p:nvSpPr>
        <p:spPr bwMode="auto">
          <a:xfrm>
            <a:off x="201613" y="4456113"/>
            <a:ext cx="1304925" cy="304800"/>
          </a:xfrm>
          <a:prstGeom prst="rect">
            <a:avLst/>
          </a:prstGeom>
          <a:noFill/>
          <a:ln w="12700">
            <a:noFill/>
            <a:miter lim="800000"/>
            <a:headEnd/>
            <a:tailEnd/>
          </a:ln>
          <a:effectLst/>
        </p:spPr>
        <p:txBody>
          <a:bodyPr wrap="none">
            <a:spAutoFit/>
          </a:bodyPr>
          <a:lstStyle/>
          <a:p>
            <a:pPr algn="l">
              <a:defRPr/>
            </a:pPr>
            <a:r>
              <a:rPr lang="en-US" sz="1400" b="1">
                <a:effectLst>
                  <a:outerShdw blurRad="38100" dist="38100" dir="2700000" algn="tl">
                    <a:srgbClr val="C0C0C0"/>
                  </a:outerShdw>
                </a:effectLst>
                <a:latin typeface="Arial" pitchFamily="34" charset="0"/>
              </a:rPr>
              <a:t>Relationship:</a:t>
            </a:r>
          </a:p>
        </p:txBody>
      </p:sp>
      <p:sp>
        <p:nvSpPr>
          <p:cNvPr id="653399" name="Text Box 87"/>
          <p:cNvSpPr txBox="1">
            <a:spLocks noChangeArrowheads="1"/>
          </p:cNvSpPr>
          <p:nvPr/>
        </p:nvSpPr>
        <p:spPr bwMode="auto">
          <a:xfrm>
            <a:off x="7629525" y="5233988"/>
            <a:ext cx="1313180" cy="369332"/>
          </a:xfrm>
          <a:prstGeom prst="rect">
            <a:avLst/>
          </a:prstGeom>
          <a:solidFill>
            <a:srgbClr val="00B050"/>
          </a:solidFill>
          <a:ln w="28575">
            <a:solidFill>
              <a:srgbClr val="FF3300"/>
            </a:solidFill>
            <a:miter lim="800000"/>
            <a:headEnd/>
            <a:tailEnd/>
          </a:ln>
          <a:effectLst>
            <a:outerShdw dist="107763" dir="2700000" algn="ctr" rotWithShape="0">
              <a:schemeClr val="bg2">
                <a:alpha val="50000"/>
              </a:schemeClr>
            </a:outerShdw>
          </a:effectLst>
        </p:spPr>
        <p:txBody>
          <a:bodyPr wrap="none">
            <a:spAutoFit/>
          </a:bodyPr>
          <a:lstStyle/>
          <a:p>
            <a:pPr algn="l">
              <a:defRPr/>
            </a:pPr>
            <a:r>
              <a:rPr lang="en-US" sz="1800" b="1">
                <a:solidFill>
                  <a:schemeClr val="bg1"/>
                </a:solidFill>
                <a:effectLst>
                  <a:outerShdw blurRad="38100" dist="38100" dir="2700000" algn="tl">
                    <a:srgbClr val="C0C0C0"/>
                  </a:outerShdw>
                </a:effectLst>
                <a:latin typeface="Arial" pitchFamily="34" charset="0"/>
              </a:rPr>
              <a:t>House “2”</a:t>
            </a:r>
          </a:p>
        </p:txBody>
      </p:sp>
      <p:sp>
        <p:nvSpPr>
          <p:cNvPr id="653400" name="AutoShape 88"/>
          <p:cNvSpPr>
            <a:spLocks noChangeArrowheads="1"/>
          </p:cNvSpPr>
          <p:nvPr/>
        </p:nvSpPr>
        <p:spPr bwMode="auto">
          <a:xfrm>
            <a:off x="7545992" y="1177003"/>
            <a:ext cx="1295400" cy="762000"/>
          </a:xfrm>
          <a:prstGeom prst="irregularSeal1">
            <a:avLst/>
          </a:prstGeom>
          <a:solidFill>
            <a:schemeClr val="accent2"/>
          </a:solidFill>
          <a:ln w="9525">
            <a:solidFill>
              <a:schemeClr val="tx1"/>
            </a:solidFill>
            <a:miter lim="800000"/>
            <a:headEnd/>
            <a:tailEnd/>
          </a:ln>
        </p:spPr>
        <p:txBody>
          <a:bodyPr wrap="none" anchor="ctr"/>
          <a:lstStyle/>
          <a:p>
            <a:pPr algn="ctr"/>
            <a:r>
              <a:rPr lang="en-US">
                <a:solidFill>
                  <a:schemeClr val="bg1"/>
                </a:solidFill>
                <a:latin typeface="+mn-lt"/>
              </a:rPr>
              <a:t>CTQ</a:t>
            </a:r>
          </a:p>
        </p:txBody>
      </p:sp>
      <p:grpSp>
        <p:nvGrpSpPr>
          <p:cNvPr id="13" name="Group 89"/>
          <p:cNvGrpSpPr>
            <a:grpSpLocks/>
          </p:cNvGrpSpPr>
          <p:nvPr/>
        </p:nvGrpSpPr>
        <p:grpSpPr bwMode="auto">
          <a:xfrm>
            <a:off x="304800" y="3276600"/>
            <a:ext cx="7010400" cy="2514600"/>
            <a:chOff x="192" y="2064"/>
            <a:chExt cx="4416" cy="1584"/>
          </a:xfrm>
        </p:grpSpPr>
        <p:sp>
          <p:nvSpPr>
            <p:cNvPr id="18501" name="Text Box 90"/>
            <p:cNvSpPr txBox="1">
              <a:spLocks noChangeArrowheads="1"/>
            </p:cNvSpPr>
            <p:nvPr/>
          </p:nvSpPr>
          <p:spPr bwMode="auto">
            <a:xfrm>
              <a:off x="192" y="2064"/>
              <a:ext cx="2256" cy="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l">
                <a:spcBef>
                  <a:spcPct val="50000"/>
                </a:spcBef>
              </a:pPr>
              <a:r>
                <a:rPr lang="en-US" sz="1800" i="1">
                  <a:solidFill>
                    <a:schemeClr val="accent2"/>
                  </a:solidFill>
                  <a:latin typeface="Microsoft Sans Serif" pitchFamily="34" charset="0"/>
                </a:rPr>
                <a:t>Relationships are </a:t>
              </a:r>
              <a:r>
                <a:rPr lang="en-US" sz="1800" b="1" i="1">
                  <a:solidFill>
                    <a:schemeClr val="accent2"/>
                  </a:solidFill>
                  <a:latin typeface="Microsoft Sans Serif" pitchFamily="34" charset="0"/>
                </a:rPr>
                <a:t>qualitative</a:t>
              </a:r>
              <a:r>
                <a:rPr lang="en-US" sz="1800" i="1">
                  <a:solidFill>
                    <a:schemeClr val="accent2"/>
                  </a:solidFill>
                  <a:latin typeface="Microsoft Sans Serif" pitchFamily="34" charset="0"/>
                </a:rPr>
                <a:t>; Transfer Function describes </a:t>
              </a:r>
              <a:r>
                <a:rPr lang="en-US" sz="1800" b="1" i="1">
                  <a:solidFill>
                    <a:schemeClr val="accent2"/>
                  </a:solidFill>
                  <a:latin typeface="Microsoft Sans Serif" pitchFamily="34" charset="0"/>
                </a:rPr>
                <a:t>quantitative</a:t>
              </a:r>
              <a:r>
                <a:rPr lang="en-US" sz="1800" i="1">
                  <a:solidFill>
                    <a:schemeClr val="accent2"/>
                  </a:solidFill>
                  <a:latin typeface="Microsoft Sans Serif" pitchFamily="34" charset="0"/>
                </a:rPr>
                <a:t>… </a:t>
              </a:r>
            </a:p>
            <a:p>
              <a:pPr algn="l">
                <a:spcBef>
                  <a:spcPct val="50000"/>
                </a:spcBef>
              </a:pPr>
              <a:r>
                <a:rPr lang="en-US" sz="1200" i="1">
                  <a:solidFill>
                    <a:schemeClr val="accent2"/>
                  </a:solidFill>
                  <a:latin typeface="Microsoft Sans Serif" pitchFamily="34" charset="0"/>
                </a:rPr>
                <a:t>Ex. Torque and Rotation Speed</a:t>
              </a:r>
            </a:p>
          </p:txBody>
        </p:sp>
        <p:sp>
          <p:nvSpPr>
            <p:cNvPr id="18502" name="Oval 91"/>
            <p:cNvSpPr>
              <a:spLocks noChangeArrowheads="1"/>
            </p:cNvSpPr>
            <p:nvPr/>
          </p:nvSpPr>
          <p:spPr bwMode="auto">
            <a:xfrm>
              <a:off x="1920" y="3408"/>
              <a:ext cx="2688" cy="240"/>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8503" name="Line 92"/>
            <p:cNvSpPr>
              <a:spLocks noChangeShapeType="1"/>
            </p:cNvSpPr>
            <p:nvPr/>
          </p:nvSpPr>
          <p:spPr bwMode="auto">
            <a:xfrm flipH="1" flipV="1">
              <a:off x="1632" y="2736"/>
              <a:ext cx="336" cy="768"/>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Tree>
    <p:extLst>
      <p:ext uri="{BB962C8B-B14F-4D97-AF65-F5344CB8AC3E}">
        <p14:creationId xmlns:p14="http://schemas.microsoft.com/office/powerpoint/2010/main" val="24740864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5340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3400" grpId="0" animBg="1" autoUpdateAnimBg="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4"/>
          <p:cNvSpPr>
            <a:spLocks noChangeArrowheads="1"/>
          </p:cNvSpPr>
          <p:nvPr/>
        </p:nvSpPr>
        <p:spPr bwMode="auto">
          <a:xfrm>
            <a:off x="1349376" y="1372348"/>
            <a:ext cx="717176" cy="717176"/>
          </a:xfrm>
          <a:prstGeom prst="rect">
            <a:avLst/>
          </a:prstGeom>
          <a:gradFill rotWithShape="0">
            <a:gsLst>
              <a:gs pos="0">
                <a:srgbClr val="00FFCC"/>
              </a:gs>
              <a:gs pos="100000">
                <a:srgbClr val="FFFFFF"/>
              </a:gs>
            </a:gsLst>
            <a:lin ang="5400000" scaled="1"/>
          </a:gradFill>
          <a:ln w="9525">
            <a:solidFill>
              <a:schemeClr val="tx1"/>
            </a:solidFill>
            <a:miter lim="800000"/>
            <a:headEnd/>
            <a:tailEnd/>
          </a:ln>
          <a:effectLst>
            <a:outerShdw dist="107763" dir="2700000" algn="ctr" rotWithShape="0">
              <a:schemeClr val="bg2"/>
            </a:outerShdw>
          </a:effectLst>
        </p:spPr>
        <p:txBody>
          <a:bodyPr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600">
                <a:latin typeface="AvantGarde" pitchFamily="34" charset="0"/>
              </a:rPr>
              <a:t>Start Component Design</a:t>
            </a:r>
          </a:p>
        </p:txBody>
      </p:sp>
      <p:sp>
        <p:nvSpPr>
          <p:cNvPr id="2051" name="Rectangle 5"/>
          <p:cNvSpPr>
            <a:spLocks noChangeArrowheads="1"/>
          </p:cNvSpPr>
          <p:nvPr/>
        </p:nvSpPr>
        <p:spPr bwMode="auto">
          <a:xfrm>
            <a:off x="94316" y="1372348"/>
            <a:ext cx="672353" cy="717176"/>
          </a:xfrm>
          <a:prstGeom prst="rect">
            <a:avLst/>
          </a:prstGeom>
          <a:gradFill rotWithShape="0">
            <a:gsLst>
              <a:gs pos="0">
                <a:srgbClr val="66CCFF"/>
              </a:gs>
              <a:gs pos="100000">
                <a:srgbClr val="FFFFFF"/>
              </a:gs>
            </a:gsLst>
            <a:lin ang="5400000" scaled="1"/>
          </a:gradFill>
          <a:ln w="9525">
            <a:solidFill>
              <a:schemeClr val="tx1"/>
            </a:solidFill>
            <a:miter lim="800000"/>
            <a:headEnd/>
            <a:tailEnd/>
          </a:ln>
          <a:effectLst>
            <a:outerShdw dist="107763" dir="2700000" algn="ctr" rotWithShape="0">
              <a:schemeClr val="bg2"/>
            </a:outerShdw>
          </a:effectLst>
        </p:spPr>
        <p:txBody>
          <a:bodyPr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600">
                <a:latin typeface="AvantGarde" pitchFamily="34" charset="0"/>
              </a:rPr>
              <a:t>Project Start</a:t>
            </a:r>
          </a:p>
        </p:txBody>
      </p:sp>
      <p:sp>
        <p:nvSpPr>
          <p:cNvPr id="2052" name="Rectangle 6"/>
          <p:cNvSpPr>
            <a:spLocks noChangeArrowheads="1"/>
          </p:cNvSpPr>
          <p:nvPr/>
        </p:nvSpPr>
        <p:spPr bwMode="auto">
          <a:xfrm>
            <a:off x="6551706" y="1372348"/>
            <a:ext cx="717176" cy="717176"/>
          </a:xfrm>
          <a:prstGeom prst="rect">
            <a:avLst/>
          </a:prstGeom>
          <a:gradFill rotWithShape="0">
            <a:gsLst>
              <a:gs pos="0">
                <a:srgbClr val="FF9900"/>
              </a:gs>
              <a:gs pos="100000">
                <a:srgbClr val="FFFFFF"/>
              </a:gs>
            </a:gsLst>
            <a:lin ang="5400000" scaled="1"/>
          </a:gradFill>
          <a:ln w="9525">
            <a:solidFill>
              <a:schemeClr val="tx1"/>
            </a:solidFill>
            <a:miter lim="800000"/>
            <a:headEnd/>
            <a:tailEnd/>
          </a:ln>
          <a:effectLst>
            <a:outerShdw dist="107763" dir="2700000" algn="ctr" rotWithShape="0">
              <a:schemeClr val="bg2"/>
            </a:outerShdw>
          </a:effectLst>
        </p:spPr>
        <p:txBody>
          <a:bodyPr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600">
                <a:latin typeface="AvantGarde" pitchFamily="34" charset="0"/>
              </a:rPr>
              <a:t>Component/Characterization &amp;  Qualification</a:t>
            </a:r>
          </a:p>
        </p:txBody>
      </p:sp>
      <p:sp>
        <p:nvSpPr>
          <p:cNvPr id="2053" name="Rectangle 7"/>
          <p:cNvSpPr>
            <a:spLocks noChangeArrowheads="1"/>
          </p:cNvSpPr>
          <p:nvPr/>
        </p:nvSpPr>
        <p:spPr bwMode="auto">
          <a:xfrm>
            <a:off x="3949140" y="1372348"/>
            <a:ext cx="717176" cy="717176"/>
          </a:xfrm>
          <a:prstGeom prst="rect">
            <a:avLst/>
          </a:prstGeom>
          <a:gradFill rotWithShape="0">
            <a:gsLst>
              <a:gs pos="0">
                <a:srgbClr val="CCFF33"/>
              </a:gs>
              <a:gs pos="100000">
                <a:srgbClr val="FFFFFF"/>
              </a:gs>
            </a:gsLst>
            <a:lin ang="5400000" scaled="1"/>
          </a:gradFill>
          <a:ln w="9525">
            <a:solidFill>
              <a:schemeClr val="tx1"/>
            </a:solidFill>
            <a:miter lim="800000"/>
            <a:headEnd/>
            <a:tailEnd/>
          </a:ln>
          <a:effectLst>
            <a:outerShdw dist="107763" dir="2700000" algn="ctr" rotWithShape="0">
              <a:schemeClr val="bg2"/>
            </a:outerShdw>
          </a:effectLst>
        </p:spPr>
        <p:txBody>
          <a:bodyPr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600">
                <a:latin typeface="AvantGarde" pitchFamily="34" charset="0"/>
              </a:rPr>
              <a:t>Cut Steel</a:t>
            </a:r>
          </a:p>
        </p:txBody>
      </p:sp>
      <p:sp>
        <p:nvSpPr>
          <p:cNvPr id="2054" name="Rectangle 8"/>
          <p:cNvSpPr>
            <a:spLocks noChangeArrowheads="1"/>
          </p:cNvSpPr>
          <p:nvPr/>
        </p:nvSpPr>
        <p:spPr bwMode="auto">
          <a:xfrm>
            <a:off x="7845052" y="1372348"/>
            <a:ext cx="715309" cy="717176"/>
          </a:xfrm>
          <a:prstGeom prst="rect">
            <a:avLst/>
          </a:prstGeom>
          <a:gradFill rotWithShape="0">
            <a:gsLst>
              <a:gs pos="0">
                <a:srgbClr val="CC0000"/>
              </a:gs>
              <a:gs pos="100000">
                <a:srgbClr val="FFFFFF"/>
              </a:gs>
            </a:gsLst>
            <a:lin ang="5400000" scaled="1"/>
          </a:gradFill>
          <a:ln w="9525">
            <a:solidFill>
              <a:schemeClr val="tx1"/>
            </a:solidFill>
            <a:miter lim="800000"/>
            <a:headEnd/>
            <a:tailEnd/>
          </a:ln>
          <a:effectLst>
            <a:outerShdw dist="107763" dir="2700000" algn="ctr" rotWithShape="0">
              <a:schemeClr val="bg2"/>
            </a:outerShdw>
          </a:effectLst>
        </p:spPr>
        <p:txBody>
          <a:bodyPr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600">
                <a:latin typeface="AvantGarde" pitchFamily="34" charset="0"/>
              </a:rPr>
              <a:t>Component Qualified</a:t>
            </a:r>
          </a:p>
        </p:txBody>
      </p:sp>
      <p:sp>
        <p:nvSpPr>
          <p:cNvPr id="2055" name="Rectangle 9"/>
          <p:cNvSpPr>
            <a:spLocks noChangeArrowheads="1"/>
          </p:cNvSpPr>
          <p:nvPr/>
        </p:nvSpPr>
        <p:spPr bwMode="auto">
          <a:xfrm>
            <a:off x="5247155" y="1372348"/>
            <a:ext cx="717176" cy="717176"/>
          </a:xfrm>
          <a:prstGeom prst="rect">
            <a:avLst/>
          </a:prstGeom>
          <a:gradFill rotWithShape="0">
            <a:gsLst>
              <a:gs pos="0">
                <a:srgbClr val="FFFF00"/>
              </a:gs>
              <a:gs pos="100000">
                <a:srgbClr val="FFFFFF"/>
              </a:gs>
            </a:gsLst>
            <a:lin ang="5400000" scaled="1"/>
          </a:gradFill>
          <a:ln w="9525">
            <a:solidFill>
              <a:schemeClr val="tx1"/>
            </a:solidFill>
            <a:miter lim="800000"/>
            <a:headEnd/>
            <a:tailEnd/>
          </a:ln>
          <a:effectLst>
            <a:outerShdw dist="107763" dir="2700000" algn="ctr" rotWithShape="0">
              <a:schemeClr val="bg2"/>
            </a:outerShdw>
          </a:effectLst>
        </p:spPr>
        <p:txBody>
          <a:bodyPr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600">
                <a:latin typeface="AvantGarde" pitchFamily="34" charset="0"/>
              </a:rPr>
              <a:t>Tool Qualification</a:t>
            </a:r>
          </a:p>
        </p:txBody>
      </p:sp>
      <p:sp>
        <p:nvSpPr>
          <p:cNvPr id="2056" name="Rectangle 10"/>
          <p:cNvSpPr>
            <a:spLocks noChangeArrowheads="1"/>
          </p:cNvSpPr>
          <p:nvPr/>
        </p:nvSpPr>
        <p:spPr bwMode="auto">
          <a:xfrm>
            <a:off x="2649258" y="1372348"/>
            <a:ext cx="717176" cy="717176"/>
          </a:xfrm>
          <a:prstGeom prst="rect">
            <a:avLst/>
          </a:prstGeom>
          <a:gradFill rotWithShape="0">
            <a:gsLst>
              <a:gs pos="0">
                <a:srgbClr val="00FF00"/>
              </a:gs>
              <a:gs pos="100000">
                <a:srgbClr val="FFFFFF"/>
              </a:gs>
            </a:gsLst>
            <a:lin ang="5400000" scaled="1"/>
          </a:gradFill>
          <a:ln w="9525">
            <a:solidFill>
              <a:schemeClr val="tx1"/>
            </a:solidFill>
            <a:miter lim="800000"/>
            <a:headEnd/>
            <a:tailEnd/>
          </a:ln>
          <a:effectLst>
            <a:outerShdw dist="107763" dir="2700000" algn="ctr" rotWithShape="0">
              <a:schemeClr val="bg2"/>
            </a:outerShdw>
          </a:effectLst>
        </p:spPr>
        <p:txBody>
          <a:bodyPr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600">
                <a:latin typeface="AvantGarde" pitchFamily="34" charset="0"/>
              </a:rPr>
              <a:t>Start Concept Tool Design</a:t>
            </a:r>
          </a:p>
        </p:txBody>
      </p:sp>
      <p:sp>
        <p:nvSpPr>
          <p:cNvPr id="2057" name="AutoShape 11"/>
          <p:cNvSpPr>
            <a:spLocks noChangeArrowheads="1"/>
          </p:cNvSpPr>
          <p:nvPr/>
        </p:nvSpPr>
        <p:spPr bwMode="auto">
          <a:xfrm>
            <a:off x="2066552" y="1506818"/>
            <a:ext cx="582706" cy="493059"/>
          </a:xfrm>
          <a:prstGeom prst="rightArrow">
            <a:avLst>
              <a:gd name="adj1" fmla="val 50000"/>
              <a:gd name="adj2" fmla="val 29545"/>
            </a:avLst>
          </a:prstGeom>
          <a:gradFill rotWithShape="0">
            <a:gsLst>
              <a:gs pos="0">
                <a:srgbClr val="00FFCC"/>
              </a:gs>
              <a:gs pos="100000">
                <a:srgbClr val="00FF00"/>
              </a:gs>
            </a:gsLst>
            <a:lin ang="0" scaled="1"/>
          </a:gradFill>
          <a:ln w="9525">
            <a:solidFill>
              <a:schemeClr val="tx1"/>
            </a:solidFill>
            <a:miter lim="800000"/>
            <a:headEnd/>
            <a:tailEnd/>
          </a:ln>
        </p:spPr>
        <p:txBody>
          <a:bodyPr wrap="none"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600">
                <a:latin typeface="AvantGarde" pitchFamily="34" charset="0"/>
              </a:rPr>
              <a:t>Inputs</a:t>
            </a:r>
          </a:p>
        </p:txBody>
      </p:sp>
      <p:sp>
        <p:nvSpPr>
          <p:cNvPr id="2058" name="AutoShape 12"/>
          <p:cNvSpPr>
            <a:spLocks noChangeArrowheads="1"/>
          </p:cNvSpPr>
          <p:nvPr/>
        </p:nvSpPr>
        <p:spPr bwMode="auto">
          <a:xfrm>
            <a:off x="3366434" y="1506818"/>
            <a:ext cx="582706" cy="493059"/>
          </a:xfrm>
          <a:prstGeom prst="rightArrow">
            <a:avLst>
              <a:gd name="adj1" fmla="val 50000"/>
              <a:gd name="adj2" fmla="val 29545"/>
            </a:avLst>
          </a:prstGeom>
          <a:gradFill rotWithShape="0">
            <a:gsLst>
              <a:gs pos="0">
                <a:srgbClr val="00FF00"/>
              </a:gs>
              <a:gs pos="100000">
                <a:srgbClr val="CCFF33"/>
              </a:gs>
            </a:gsLst>
            <a:lin ang="0" scaled="1"/>
          </a:gradFill>
          <a:ln w="9525">
            <a:solidFill>
              <a:schemeClr val="tx1"/>
            </a:solidFill>
            <a:miter lim="800000"/>
            <a:headEnd/>
            <a:tailEnd/>
          </a:ln>
        </p:spPr>
        <p:txBody>
          <a:bodyPr wrap="none"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600">
                <a:latin typeface="AvantGarde" pitchFamily="34" charset="0"/>
              </a:rPr>
              <a:t>Inputs</a:t>
            </a:r>
          </a:p>
        </p:txBody>
      </p:sp>
      <p:sp>
        <p:nvSpPr>
          <p:cNvPr id="2059" name="AutoShape 13"/>
          <p:cNvSpPr>
            <a:spLocks noChangeArrowheads="1"/>
          </p:cNvSpPr>
          <p:nvPr/>
        </p:nvSpPr>
        <p:spPr bwMode="auto">
          <a:xfrm>
            <a:off x="4666317" y="1506818"/>
            <a:ext cx="580838" cy="493059"/>
          </a:xfrm>
          <a:prstGeom prst="rightArrow">
            <a:avLst>
              <a:gd name="adj1" fmla="val 50000"/>
              <a:gd name="adj2" fmla="val 29451"/>
            </a:avLst>
          </a:prstGeom>
          <a:gradFill rotWithShape="0">
            <a:gsLst>
              <a:gs pos="0">
                <a:srgbClr val="CCFF33"/>
              </a:gs>
              <a:gs pos="100000">
                <a:srgbClr val="FFFF00"/>
              </a:gs>
            </a:gsLst>
            <a:lin ang="0" scaled="1"/>
          </a:gradFill>
          <a:ln w="9525">
            <a:solidFill>
              <a:schemeClr val="tx1"/>
            </a:solidFill>
            <a:miter lim="800000"/>
            <a:headEnd/>
            <a:tailEnd/>
          </a:ln>
        </p:spPr>
        <p:txBody>
          <a:bodyPr wrap="none"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600">
                <a:latin typeface="AvantGarde" pitchFamily="34" charset="0"/>
              </a:rPr>
              <a:t>Inputs</a:t>
            </a:r>
          </a:p>
        </p:txBody>
      </p:sp>
      <p:sp>
        <p:nvSpPr>
          <p:cNvPr id="2060" name="AutoShape 14"/>
          <p:cNvSpPr>
            <a:spLocks noChangeArrowheads="1"/>
          </p:cNvSpPr>
          <p:nvPr/>
        </p:nvSpPr>
        <p:spPr bwMode="auto">
          <a:xfrm>
            <a:off x="7264214" y="1506818"/>
            <a:ext cx="580838" cy="493059"/>
          </a:xfrm>
          <a:prstGeom prst="rightArrow">
            <a:avLst>
              <a:gd name="adj1" fmla="val 50000"/>
              <a:gd name="adj2" fmla="val 29451"/>
            </a:avLst>
          </a:prstGeom>
          <a:gradFill rotWithShape="0">
            <a:gsLst>
              <a:gs pos="0">
                <a:srgbClr val="FF9900"/>
              </a:gs>
              <a:gs pos="100000">
                <a:srgbClr val="CC0000"/>
              </a:gs>
            </a:gsLst>
            <a:lin ang="0" scaled="1"/>
          </a:gradFill>
          <a:ln w="9525">
            <a:solidFill>
              <a:schemeClr val="tx1"/>
            </a:solidFill>
            <a:miter lim="800000"/>
            <a:headEnd/>
            <a:tailEnd/>
          </a:ln>
        </p:spPr>
        <p:txBody>
          <a:bodyPr wrap="none"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600">
                <a:latin typeface="AvantGarde" pitchFamily="34" charset="0"/>
              </a:rPr>
              <a:t>Inputs</a:t>
            </a:r>
          </a:p>
        </p:txBody>
      </p:sp>
      <p:sp>
        <p:nvSpPr>
          <p:cNvPr id="2061" name="AutoShape 15"/>
          <p:cNvSpPr>
            <a:spLocks noChangeArrowheads="1"/>
          </p:cNvSpPr>
          <p:nvPr/>
        </p:nvSpPr>
        <p:spPr bwMode="auto">
          <a:xfrm>
            <a:off x="5964332" y="1506818"/>
            <a:ext cx="580838" cy="493059"/>
          </a:xfrm>
          <a:prstGeom prst="rightArrow">
            <a:avLst>
              <a:gd name="adj1" fmla="val 50000"/>
              <a:gd name="adj2" fmla="val 29451"/>
            </a:avLst>
          </a:prstGeom>
          <a:gradFill rotWithShape="0">
            <a:gsLst>
              <a:gs pos="0">
                <a:srgbClr val="FFFF00"/>
              </a:gs>
              <a:gs pos="100000">
                <a:srgbClr val="FF9900"/>
              </a:gs>
            </a:gsLst>
            <a:lin ang="0" scaled="1"/>
          </a:gradFill>
          <a:ln w="9525">
            <a:solidFill>
              <a:schemeClr val="tx1"/>
            </a:solidFill>
            <a:miter lim="800000"/>
            <a:headEnd/>
            <a:tailEnd/>
          </a:ln>
        </p:spPr>
        <p:txBody>
          <a:bodyPr wrap="none"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600">
                <a:latin typeface="AvantGarde" pitchFamily="34" charset="0"/>
              </a:rPr>
              <a:t>Inputs</a:t>
            </a:r>
          </a:p>
        </p:txBody>
      </p:sp>
      <p:sp>
        <p:nvSpPr>
          <p:cNvPr id="2062" name="Rectangle 18"/>
          <p:cNvSpPr>
            <a:spLocks noChangeArrowheads="1"/>
          </p:cNvSpPr>
          <p:nvPr/>
        </p:nvSpPr>
        <p:spPr bwMode="auto">
          <a:xfrm>
            <a:off x="778809" y="3796553"/>
            <a:ext cx="493059" cy="179294"/>
          </a:xfrm>
          <a:prstGeom prst="rect">
            <a:avLst/>
          </a:prstGeom>
          <a:gradFill rotWithShape="0">
            <a:gsLst>
              <a:gs pos="0">
                <a:srgbClr val="66CCFF"/>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CAR Estimates</a:t>
            </a:r>
          </a:p>
        </p:txBody>
      </p:sp>
      <p:sp>
        <p:nvSpPr>
          <p:cNvPr id="2063" name="Rectangle 19"/>
          <p:cNvSpPr>
            <a:spLocks noChangeArrowheads="1"/>
          </p:cNvSpPr>
          <p:nvPr/>
        </p:nvSpPr>
        <p:spPr bwMode="auto">
          <a:xfrm>
            <a:off x="94316" y="2223994"/>
            <a:ext cx="582706" cy="403412"/>
          </a:xfrm>
          <a:prstGeom prst="rect">
            <a:avLst/>
          </a:prstGeom>
          <a:gradFill rotWithShape="0">
            <a:gsLst>
              <a:gs pos="0">
                <a:srgbClr val="66CCFF"/>
              </a:gs>
              <a:gs pos="100000">
                <a:srgbClr val="FFFFFF"/>
              </a:gs>
            </a:gsLst>
            <a:lin ang="0" scaled="1"/>
          </a:gra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Review Charter</a:t>
            </a:r>
          </a:p>
        </p:txBody>
      </p:sp>
      <p:sp>
        <p:nvSpPr>
          <p:cNvPr id="2064" name="Rectangle 20"/>
          <p:cNvSpPr>
            <a:spLocks noChangeArrowheads="1"/>
          </p:cNvSpPr>
          <p:nvPr/>
        </p:nvSpPr>
        <p:spPr bwMode="auto">
          <a:xfrm>
            <a:off x="778809" y="3975847"/>
            <a:ext cx="493059" cy="224118"/>
          </a:xfrm>
          <a:prstGeom prst="rect">
            <a:avLst/>
          </a:prstGeom>
          <a:gradFill rotWithShape="0">
            <a:gsLst>
              <a:gs pos="0">
                <a:srgbClr val="66CCFF"/>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COGS Estimates</a:t>
            </a:r>
          </a:p>
        </p:txBody>
      </p:sp>
      <p:sp>
        <p:nvSpPr>
          <p:cNvPr id="2065" name="Rectangle 22"/>
          <p:cNvSpPr>
            <a:spLocks noChangeArrowheads="1"/>
          </p:cNvSpPr>
          <p:nvPr/>
        </p:nvSpPr>
        <p:spPr bwMode="auto">
          <a:xfrm>
            <a:off x="778809" y="4200899"/>
            <a:ext cx="493059" cy="447301"/>
          </a:xfrm>
          <a:prstGeom prst="rect">
            <a:avLst/>
          </a:prstGeom>
          <a:gradFill rotWithShape="0">
            <a:gsLst>
              <a:gs pos="0">
                <a:srgbClr val="66CCFF"/>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Component Dev.</a:t>
            </a:r>
          </a:p>
          <a:p>
            <a:pPr algn="ctr" eaLnBrk="1" hangingPunct="1">
              <a:spcBef>
                <a:spcPct val="0"/>
              </a:spcBef>
              <a:buFontTx/>
              <a:buNone/>
            </a:pPr>
            <a:r>
              <a:rPr lang="en-US" altLang="en-US" sz="400">
                <a:latin typeface="AvantGarde" pitchFamily="34" charset="0"/>
              </a:rPr>
              <a:t>Roadmap into Project Schedule</a:t>
            </a:r>
          </a:p>
        </p:txBody>
      </p:sp>
      <p:sp>
        <p:nvSpPr>
          <p:cNvPr id="2066" name="Rectangle 24"/>
          <p:cNvSpPr>
            <a:spLocks noChangeArrowheads="1"/>
          </p:cNvSpPr>
          <p:nvPr/>
        </p:nvSpPr>
        <p:spPr bwMode="auto">
          <a:xfrm>
            <a:off x="1349376" y="2223994"/>
            <a:ext cx="627529" cy="403412"/>
          </a:xfrm>
          <a:prstGeom prst="rect">
            <a:avLst/>
          </a:prstGeom>
          <a:gradFill rotWithShape="0">
            <a:gsLst>
              <a:gs pos="0">
                <a:srgbClr val="00FFCC"/>
              </a:gs>
              <a:gs pos="100000">
                <a:srgbClr val="FFFFFF"/>
              </a:gs>
            </a:gsLst>
            <a:lin ang="0" scaled="1"/>
          </a:gra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Design</a:t>
            </a:r>
          </a:p>
        </p:txBody>
      </p:sp>
      <p:sp>
        <p:nvSpPr>
          <p:cNvPr id="2067" name="Rectangle 25"/>
          <p:cNvSpPr>
            <a:spLocks noChangeArrowheads="1"/>
          </p:cNvSpPr>
          <p:nvPr/>
        </p:nvSpPr>
        <p:spPr bwMode="auto">
          <a:xfrm>
            <a:off x="2069353" y="2234267"/>
            <a:ext cx="493059" cy="179294"/>
          </a:xfrm>
          <a:prstGeom prst="rect">
            <a:avLst/>
          </a:prstGeom>
          <a:gradFill rotWithShape="0">
            <a:gsLst>
              <a:gs pos="0">
                <a:srgbClr val="00FFCC"/>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Material Selection</a:t>
            </a:r>
          </a:p>
        </p:txBody>
      </p:sp>
      <p:sp>
        <p:nvSpPr>
          <p:cNvPr id="2068" name="Rectangle 28"/>
          <p:cNvSpPr>
            <a:spLocks noChangeArrowheads="1"/>
          </p:cNvSpPr>
          <p:nvPr/>
        </p:nvSpPr>
        <p:spPr bwMode="auto">
          <a:xfrm>
            <a:off x="2063750" y="2839385"/>
            <a:ext cx="493059" cy="169022"/>
          </a:xfrm>
          <a:prstGeom prst="rect">
            <a:avLst/>
          </a:prstGeom>
          <a:gradFill rotWithShape="0">
            <a:gsLst>
              <a:gs pos="0">
                <a:srgbClr val="00FFCC"/>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DFM / DFA</a:t>
            </a:r>
          </a:p>
        </p:txBody>
      </p:sp>
      <p:sp>
        <p:nvSpPr>
          <p:cNvPr id="2069" name="Rectangle 30"/>
          <p:cNvSpPr>
            <a:spLocks noChangeArrowheads="1"/>
          </p:cNvSpPr>
          <p:nvPr/>
        </p:nvSpPr>
        <p:spPr bwMode="auto">
          <a:xfrm>
            <a:off x="2067485" y="3012141"/>
            <a:ext cx="493059" cy="224118"/>
          </a:xfrm>
          <a:prstGeom prst="rect">
            <a:avLst/>
          </a:prstGeom>
          <a:gradFill rotWithShape="0">
            <a:gsLst>
              <a:gs pos="0">
                <a:srgbClr val="00FFCC"/>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FEA Sim/ Part Fill Analysis</a:t>
            </a:r>
          </a:p>
        </p:txBody>
      </p:sp>
      <p:sp>
        <p:nvSpPr>
          <p:cNvPr id="2070" name="Rectangle 31"/>
          <p:cNvSpPr>
            <a:spLocks noChangeArrowheads="1"/>
          </p:cNvSpPr>
          <p:nvPr/>
        </p:nvSpPr>
        <p:spPr bwMode="auto">
          <a:xfrm>
            <a:off x="2066552" y="3662083"/>
            <a:ext cx="493059" cy="190500"/>
          </a:xfrm>
          <a:prstGeom prst="rect">
            <a:avLst/>
          </a:prstGeom>
          <a:gradFill rotWithShape="0">
            <a:gsLst>
              <a:gs pos="0">
                <a:srgbClr val="00FFCC"/>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Design Frozen</a:t>
            </a:r>
          </a:p>
        </p:txBody>
      </p:sp>
      <p:sp>
        <p:nvSpPr>
          <p:cNvPr id="2071" name="Rectangle 32"/>
          <p:cNvSpPr>
            <a:spLocks noChangeArrowheads="1"/>
          </p:cNvSpPr>
          <p:nvPr/>
        </p:nvSpPr>
        <p:spPr bwMode="auto">
          <a:xfrm>
            <a:off x="2069353" y="3239994"/>
            <a:ext cx="493059" cy="268941"/>
          </a:xfrm>
          <a:prstGeom prst="rect">
            <a:avLst/>
          </a:prstGeom>
          <a:gradFill rotWithShape="0">
            <a:gsLst>
              <a:gs pos="0">
                <a:srgbClr val="00FFCC"/>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NSR Dwgs </a:t>
            </a:r>
            <a:r>
              <a:rPr lang="en-US" altLang="en-US" sz="400">
                <a:latin typeface="Symbol" panose="05050102010706020507" pitchFamily="18" charset="2"/>
              </a:rPr>
              <a:t>D</a:t>
            </a:r>
            <a:r>
              <a:rPr lang="en-US" altLang="en-US" sz="400">
                <a:latin typeface="AvantGarde" pitchFamily="34" charset="0"/>
              </a:rPr>
              <a:t>E’s Identified                          </a:t>
            </a:r>
          </a:p>
        </p:txBody>
      </p:sp>
      <p:sp>
        <p:nvSpPr>
          <p:cNvPr id="2072" name="Rectangle 34"/>
          <p:cNvSpPr>
            <a:spLocks noChangeArrowheads="1"/>
          </p:cNvSpPr>
          <p:nvPr/>
        </p:nvSpPr>
        <p:spPr bwMode="auto">
          <a:xfrm>
            <a:off x="2067485" y="3506135"/>
            <a:ext cx="493059" cy="156882"/>
          </a:xfrm>
          <a:prstGeom prst="rect">
            <a:avLst/>
          </a:prstGeom>
          <a:gradFill rotWithShape="0">
            <a:gsLst>
              <a:gs pos="0">
                <a:srgbClr val="00FFCC"/>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Final Model / Database</a:t>
            </a:r>
          </a:p>
        </p:txBody>
      </p:sp>
      <p:sp>
        <p:nvSpPr>
          <p:cNvPr id="2073" name="Rectangle 35"/>
          <p:cNvSpPr>
            <a:spLocks noChangeArrowheads="1"/>
          </p:cNvSpPr>
          <p:nvPr/>
        </p:nvSpPr>
        <p:spPr bwMode="auto">
          <a:xfrm>
            <a:off x="2069353" y="2413561"/>
            <a:ext cx="493059" cy="258669"/>
          </a:xfrm>
          <a:prstGeom prst="rect">
            <a:avLst/>
          </a:prstGeom>
          <a:gradFill rotWithShape="0">
            <a:gsLst>
              <a:gs pos="0">
                <a:srgbClr val="00FFCC"/>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Tolerance Stacks/</a:t>
            </a:r>
          </a:p>
          <a:p>
            <a:pPr algn="ctr" eaLnBrk="1" hangingPunct="1">
              <a:spcBef>
                <a:spcPct val="0"/>
              </a:spcBef>
              <a:buFontTx/>
              <a:buNone/>
            </a:pPr>
            <a:r>
              <a:rPr lang="en-US" altLang="en-US" sz="400">
                <a:latin typeface="AvantGarde" pitchFamily="34" charset="0"/>
              </a:rPr>
              <a:t>Budgeting</a:t>
            </a:r>
          </a:p>
        </p:txBody>
      </p:sp>
      <p:sp>
        <p:nvSpPr>
          <p:cNvPr id="2074" name="Rectangle 37"/>
          <p:cNvSpPr>
            <a:spLocks noChangeArrowheads="1"/>
          </p:cNvSpPr>
          <p:nvPr/>
        </p:nvSpPr>
        <p:spPr bwMode="auto">
          <a:xfrm>
            <a:off x="1349376" y="4267200"/>
            <a:ext cx="627529" cy="381000"/>
          </a:xfrm>
          <a:prstGeom prst="rect">
            <a:avLst/>
          </a:prstGeom>
          <a:gradFill rotWithShape="0">
            <a:gsLst>
              <a:gs pos="0">
                <a:srgbClr val="00FFCC"/>
              </a:gs>
              <a:gs pos="100000">
                <a:srgbClr val="FFFFFF"/>
              </a:gs>
            </a:gsLst>
            <a:lin ang="0" scaled="1"/>
          </a:gra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Tooling/ Process Development</a:t>
            </a:r>
          </a:p>
        </p:txBody>
      </p:sp>
      <p:sp>
        <p:nvSpPr>
          <p:cNvPr id="2075" name="Rectangle 40"/>
          <p:cNvSpPr>
            <a:spLocks noChangeArrowheads="1"/>
          </p:cNvSpPr>
          <p:nvPr/>
        </p:nvSpPr>
        <p:spPr bwMode="auto">
          <a:xfrm>
            <a:off x="2056279" y="5996641"/>
            <a:ext cx="493059" cy="175559"/>
          </a:xfrm>
          <a:prstGeom prst="rect">
            <a:avLst/>
          </a:prstGeom>
          <a:gradFill rotWithShape="0">
            <a:gsLst>
              <a:gs pos="0">
                <a:srgbClr val="00FFCC"/>
              </a:gs>
              <a:gs pos="100000">
                <a:srgbClr val="FFFFFF"/>
              </a:gs>
            </a:gsLst>
            <a:lin ang="27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Tooling/Capacity Plan</a:t>
            </a:r>
          </a:p>
        </p:txBody>
      </p:sp>
      <p:sp>
        <p:nvSpPr>
          <p:cNvPr id="2076" name="Rectangle 42"/>
          <p:cNvSpPr>
            <a:spLocks noChangeArrowheads="1"/>
          </p:cNvSpPr>
          <p:nvPr/>
        </p:nvSpPr>
        <p:spPr bwMode="auto">
          <a:xfrm>
            <a:off x="2051611" y="5130987"/>
            <a:ext cx="493059" cy="194235"/>
          </a:xfrm>
          <a:prstGeom prst="rect">
            <a:avLst/>
          </a:prstGeom>
          <a:gradFill rotWithShape="0">
            <a:gsLst>
              <a:gs pos="0">
                <a:srgbClr val="00FFCC"/>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Refined RFQ Issue PO</a:t>
            </a:r>
          </a:p>
        </p:txBody>
      </p:sp>
      <p:sp>
        <p:nvSpPr>
          <p:cNvPr id="2077" name="Rectangle 43"/>
          <p:cNvSpPr>
            <a:spLocks noChangeArrowheads="1"/>
          </p:cNvSpPr>
          <p:nvPr/>
        </p:nvSpPr>
        <p:spPr bwMode="auto">
          <a:xfrm>
            <a:off x="2048809" y="5846296"/>
            <a:ext cx="493059" cy="144742"/>
          </a:xfrm>
          <a:prstGeom prst="rect">
            <a:avLst/>
          </a:prstGeom>
          <a:gradFill rotWithShape="0">
            <a:gsLst>
              <a:gs pos="0">
                <a:srgbClr val="00FFCC"/>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TCOGS assess</a:t>
            </a:r>
          </a:p>
        </p:txBody>
      </p:sp>
      <p:sp>
        <p:nvSpPr>
          <p:cNvPr id="2078" name="Rectangle 44"/>
          <p:cNvSpPr>
            <a:spLocks noChangeArrowheads="1"/>
          </p:cNvSpPr>
          <p:nvPr/>
        </p:nvSpPr>
        <p:spPr bwMode="auto">
          <a:xfrm>
            <a:off x="2051611" y="4910605"/>
            <a:ext cx="493059" cy="216647"/>
          </a:xfrm>
          <a:prstGeom prst="rect">
            <a:avLst/>
          </a:prstGeom>
          <a:gradFill rotWithShape="0">
            <a:gsLst>
              <a:gs pos="0">
                <a:srgbClr val="00FFCC"/>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Supplier Selection Finalization</a:t>
            </a:r>
          </a:p>
        </p:txBody>
      </p:sp>
      <p:sp>
        <p:nvSpPr>
          <p:cNvPr id="2079" name="Rectangle 45"/>
          <p:cNvSpPr>
            <a:spLocks noChangeArrowheads="1"/>
          </p:cNvSpPr>
          <p:nvPr/>
        </p:nvSpPr>
        <p:spPr bwMode="auto">
          <a:xfrm>
            <a:off x="2053479" y="4355914"/>
            <a:ext cx="491191" cy="186765"/>
          </a:xfrm>
          <a:prstGeom prst="rect">
            <a:avLst/>
          </a:prstGeom>
          <a:gradFill rotWithShape="0">
            <a:gsLst>
              <a:gs pos="0">
                <a:srgbClr val="00FFCC"/>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Technology Select - final</a:t>
            </a:r>
          </a:p>
        </p:txBody>
      </p:sp>
      <p:sp>
        <p:nvSpPr>
          <p:cNvPr id="2080" name="Rectangle 51"/>
          <p:cNvSpPr>
            <a:spLocks noChangeArrowheads="1"/>
          </p:cNvSpPr>
          <p:nvPr/>
        </p:nvSpPr>
        <p:spPr bwMode="auto">
          <a:xfrm>
            <a:off x="2048809" y="5332694"/>
            <a:ext cx="500529" cy="506132"/>
          </a:xfrm>
          <a:prstGeom prst="rect">
            <a:avLst/>
          </a:prstGeom>
          <a:gradFill rotWithShape="0">
            <a:gsLst>
              <a:gs pos="0">
                <a:srgbClr val="00FFCC"/>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CRR with:</a:t>
            </a:r>
          </a:p>
          <a:p>
            <a:pPr algn="ctr" eaLnBrk="1" hangingPunct="1">
              <a:spcBef>
                <a:spcPct val="0"/>
              </a:spcBef>
              <a:buFontTx/>
              <a:buNone/>
            </a:pPr>
            <a:r>
              <a:rPr lang="en-US" altLang="en-US" sz="400">
                <a:latin typeface="AvantGarde" pitchFamily="34" charset="0"/>
              </a:rPr>
              <a:t>TRR, -Gaging strat- Process Map-Equipment ER (if needed)</a:t>
            </a:r>
          </a:p>
        </p:txBody>
      </p:sp>
      <p:sp>
        <p:nvSpPr>
          <p:cNvPr id="2081" name="Rectangle 53"/>
          <p:cNvSpPr>
            <a:spLocks noChangeArrowheads="1"/>
          </p:cNvSpPr>
          <p:nvPr/>
        </p:nvSpPr>
        <p:spPr bwMode="auto">
          <a:xfrm>
            <a:off x="2646456" y="3602318"/>
            <a:ext cx="627529" cy="403412"/>
          </a:xfrm>
          <a:prstGeom prst="rect">
            <a:avLst/>
          </a:prstGeom>
          <a:gradFill rotWithShape="0">
            <a:gsLst>
              <a:gs pos="0">
                <a:srgbClr val="00FF00"/>
              </a:gs>
              <a:gs pos="100000">
                <a:srgbClr val="FFFFFF"/>
              </a:gs>
            </a:gsLst>
            <a:lin ang="0" scaled="1"/>
          </a:gra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Gaging</a:t>
            </a:r>
          </a:p>
        </p:txBody>
      </p:sp>
      <p:sp>
        <p:nvSpPr>
          <p:cNvPr id="2082" name="Rectangle 54"/>
          <p:cNvSpPr>
            <a:spLocks noChangeArrowheads="1"/>
          </p:cNvSpPr>
          <p:nvPr/>
        </p:nvSpPr>
        <p:spPr bwMode="auto">
          <a:xfrm>
            <a:off x="3372971" y="3663017"/>
            <a:ext cx="493059" cy="336176"/>
          </a:xfrm>
          <a:prstGeom prst="rect">
            <a:avLst/>
          </a:prstGeom>
          <a:gradFill rotWithShape="0">
            <a:gsLst>
              <a:gs pos="0">
                <a:srgbClr val="00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Gage Concept Design /Review</a:t>
            </a:r>
          </a:p>
        </p:txBody>
      </p:sp>
      <p:sp>
        <p:nvSpPr>
          <p:cNvPr id="2083" name="Rectangle 62"/>
          <p:cNvSpPr>
            <a:spLocks noChangeArrowheads="1"/>
          </p:cNvSpPr>
          <p:nvPr/>
        </p:nvSpPr>
        <p:spPr bwMode="auto">
          <a:xfrm>
            <a:off x="3361765" y="3173693"/>
            <a:ext cx="493059" cy="179294"/>
          </a:xfrm>
          <a:prstGeom prst="rect">
            <a:avLst/>
          </a:prstGeom>
          <a:gradFill rotWithShape="0">
            <a:gsLst>
              <a:gs pos="0">
                <a:srgbClr val="00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Tooling Spare Parts</a:t>
            </a:r>
          </a:p>
        </p:txBody>
      </p:sp>
      <p:sp>
        <p:nvSpPr>
          <p:cNvPr id="2084" name="Rectangle 64"/>
          <p:cNvSpPr>
            <a:spLocks noChangeArrowheads="1"/>
          </p:cNvSpPr>
          <p:nvPr/>
        </p:nvSpPr>
        <p:spPr bwMode="auto">
          <a:xfrm>
            <a:off x="3361765" y="2994399"/>
            <a:ext cx="493059" cy="179294"/>
          </a:xfrm>
          <a:prstGeom prst="rect">
            <a:avLst/>
          </a:prstGeom>
          <a:gradFill rotWithShape="0">
            <a:gsLst>
              <a:gs pos="0">
                <a:srgbClr val="00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TFMEA</a:t>
            </a:r>
          </a:p>
        </p:txBody>
      </p:sp>
      <p:sp>
        <p:nvSpPr>
          <p:cNvPr id="2085" name="Rectangle 65"/>
          <p:cNvSpPr>
            <a:spLocks noChangeArrowheads="1"/>
          </p:cNvSpPr>
          <p:nvPr/>
        </p:nvSpPr>
        <p:spPr bwMode="auto">
          <a:xfrm>
            <a:off x="3361765" y="2764678"/>
            <a:ext cx="493059" cy="224118"/>
          </a:xfrm>
          <a:prstGeom prst="rect">
            <a:avLst/>
          </a:prstGeom>
          <a:gradFill rotWithShape="0">
            <a:gsLst>
              <a:gs pos="0">
                <a:srgbClr val="00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Tool Design Concept / Approval</a:t>
            </a:r>
          </a:p>
        </p:txBody>
      </p:sp>
      <p:sp>
        <p:nvSpPr>
          <p:cNvPr id="2086" name="Rectangle 66"/>
          <p:cNvSpPr>
            <a:spLocks noChangeArrowheads="1"/>
          </p:cNvSpPr>
          <p:nvPr/>
        </p:nvSpPr>
        <p:spPr bwMode="auto">
          <a:xfrm>
            <a:off x="2649258" y="2223994"/>
            <a:ext cx="627529" cy="403412"/>
          </a:xfrm>
          <a:prstGeom prst="rect">
            <a:avLst/>
          </a:prstGeom>
          <a:gradFill rotWithShape="0">
            <a:gsLst>
              <a:gs pos="0">
                <a:srgbClr val="00FF00"/>
              </a:gs>
              <a:gs pos="100000">
                <a:srgbClr val="FFFFFF"/>
              </a:gs>
            </a:gsLst>
            <a:lin ang="0" scaled="1"/>
          </a:gra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Tooling</a:t>
            </a:r>
          </a:p>
        </p:txBody>
      </p:sp>
      <p:sp>
        <p:nvSpPr>
          <p:cNvPr id="2087" name="Rectangle 67"/>
          <p:cNvSpPr>
            <a:spLocks noChangeArrowheads="1"/>
          </p:cNvSpPr>
          <p:nvPr/>
        </p:nvSpPr>
        <p:spPr bwMode="auto">
          <a:xfrm>
            <a:off x="2646456" y="4364318"/>
            <a:ext cx="627529" cy="403412"/>
          </a:xfrm>
          <a:prstGeom prst="rect">
            <a:avLst/>
          </a:prstGeom>
          <a:gradFill rotWithShape="0">
            <a:gsLst>
              <a:gs pos="0">
                <a:srgbClr val="00FF00"/>
              </a:gs>
              <a:gs pos="100000">
                <a:srgbClr val="FFFFFF"/>
              </a:gs>
            </a:gsLst>
            <a:lin ang="0" scaled="1"/>
          </a:gra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Process</a:t>
            </a:r>
          </a:p>
          <a:p>
            <a:pPr algn="ctr" eaLnBrk="1" hangingPunct="1">
              <a:spcBef>
                <a:spcPct val="0"/>
              </a:spcBef>
              <a:buFontTx/>
              <a:buNone/>
            </a:pPr>
            <a:r>
              <a:rPr lang="en-US" altLang="en-US" sz="500">
                <a:latin typeface="AvantGarde" pitchFamily="34" charset="0"/>
              </a:rPr>
              <a:t>Development</a:t>
            </a:r>
          </a:p>
        </p:txBody>
      </p:sp>
      <p:sp>
        <p:nvSpPr>
          <p:cNvPr id="2088" name="Rectangle 68"/>
          <p:cNvSpPr>
            <a:spLocks noChangeArrowheads="1"/>
          </p:cNvSpPr>
          <p:nvPr/>
        </p:nvSpPr>
        <p:spPr bwMode="auto">
          <a:xfrm>
            <a:off x="4666317" y="2223994"/>
            <a:ext cx="494926" cy="179294"/>
          </a:xfrm>
          <a:prstGeom prst="rect">
            <a:avLst/>
          </a:prstGeom>
          <a:gradFill rotWithShape="0">
            <a:gsLst>
              <a:gs pos="0">
                <a:srgbClr val="CCFF33"/>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Tool Construction</a:t>
            </a:r>
          </a:p>
        </p:txBody>
      </p:sp>
      <p:sp>
        <p:nvSpPr>
          <p:cNvPr id="2089" name="Rectangle 69"/>
          <p:cNvSpPr>
            <a:spLocks noChangeArrowheads="1"/>
          </p:cNvSpPr>
          <p:nvPr/>
        </p:nvSpPr>
        <p:spPr bwMode="auto">
          <a:xfrm>
            <a:off x="3949140" y="2223994"/>
            <a:ext cx="629397" cy="403412"/>
          </a:xfrm>
          <a:prstGeom prst="rect">
            <a:avLst/>
          </a:prstGeom>
          <a:gradFill rotWithShape="0">
            <a:gsLst>
              <a:gs pos="0">
                <a:srgbClr val="CCFF33"/>
              </a:gs>
              <a:gs pos="100000">
                <a:srgbClr val="FFFFFF"/>
              </a:gs>
            </a:gsLst>
            <a:lin ang="0" scaled="1"/>
          </a:gra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Tooling</a:t>
            </a:r>
          </a:p>
        </p:txBody>
      </p:sp>
      <p:sp>
        <p:nvSpPr>
          <p:cNvPr id="2090" name="Rectangle 70"/>
          <p:cNvSpPr>
            <a:spLocks noChangeArrowheads="1"/>
          </p:cNvSpPr>
          <p:nvPr/>
        </p:nvSpPr>
        <p:spPr bwMode="auto">
          <a:xfrm>
            <a:off x="5964331" y="2223994"/>
            <a:ext cx="493059" cy="179294"/>
          </a:xfrm>
          <a:prstGeom prst="rect">
            <a:avLst/>
          </a:prstGeom>
          <a:gradFill rotWithShape="0">
            <a:gsLst>
              <a:gs pos="0">
                <a:srgbClr val="FF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Tool Break-in</a:t>
            </a:r>
          </a:p>
        </p:txBody>
      </p:sp>
      <p:sp>
        <p:nvSpPr>
          <p:cNvPr id="2091" name="Rectangle 71"/>
          <p:cNvSpPr>
            <a:spLocks noChangeArrowheads="1"/>
          </p:cNvSpPr>
          <p:nvPr/>
        </p:nvSpPr>
        <p:spPr bwMode="auto">
          <a:xfrm>
            <a:off x="5247155" y="2223994"/>
            <a:ext cx="629397" cy="403412"/>
          </a:xfrm>
          <a:prstGeom prst="rect">
            <a:avLst/>
          </a:prstGeom>
          <a:gradFill rotWithShape="0">
            <a:gsLst>
              <a:gs pos="0">
                <a:srgbClr val="FFFF00"/>
              </a:gs>
              <a:gs pos="100000">
                <a:srgbClr val="FFFFFF"/>
              </a:gs>
            </a:gsLst>
            <a:lin ang="0" scaled="1"/>
          </a:gra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Tooling</a:t>
            </a:r>
          </a:p>
        </p:txBody>
      </p:sp>
      <p:sp>
        <p:nvSpPr>
          <p:cNvPr id="2092" name="Rectangle 72"/>
          <p:cNvSpPr>
            <a:spLocks noChangeArrowheads="1"/>
          </p:cNvSpPr>
          <p:nvPr/>
        </p:nvSpPr>
        <p:spPr bwMode="auto">
          <a:xfrm>
            <a:off x="6547037" y="2223994"/>
            <a:ext cx="629397" cy="403412"/>
          </a:xfrm>
          <a:prstGeom prst="rect">
            <a:avLst/>
          </a:prstGeom>
          <a:gradFill rotWithShape="0">
            <a:gsLst>
              <a:gs pos="0">
                <a:srgbClr val="FF9900"/>
              </a:gs>
              <a:gs pos="100000">
                <a:srgbClr val="FFFFFF"/>
              </a:gs>
            </a:gsLst>
            <a:lin ang="0" scaled="1"/>
          </a:gra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Process Verification</a:t>
            </a:r>
          </a:p>
        </p:txBody>
      </p:sp>
      <p:sp>
        <p:nvSpPr>
          <p:cNvPr id="2093" name="Rectangle 73"/>
          <p:cNvSpPr>
            <a:spLocks noChangeArrowheads="1"/>
          </p:cNvSpPr>
          <p:nvPr/>
        </p:nvSpPr>
        <p:spPr bwMode="auto">
          <a:xfrm>
            <a:off x="7264214" y="2223994"/>
            <a:ext cx="494926" cy="179294"/>
          </a:xfrm>
          <a:prstGeom prst="rect">
            <a:avLst/>
          </a:prstGeom>
          <a:gradFill rotWithShape="0">
            <a:gsLst>
              <a:gs pos="0">
                <a:srgbClr val="FF99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Short Term Cap Study</a:t>
            </a:r>
          </a:p>
        </p:txBody>
      </p:sp>
      <p:sp>
        <p:nvSpPr>
          <p:cNvPr id="2094" name="Rectangle 75"/>
          <p:cNvSpPr>
            <a:spLocks noChangeArrowheads="1"/>
          </p:cNvSpPr>
          <p:nvPr/>
        </p:nvSpPr>
        <p:spPr bwMode="auto">
          <a:xfrm>
            <a:off x="7845052" y="2223994"/>
            <a:ext cx="629397" cy="403412"/>
          </a:xfrm>
          <a:prstGeom prst="rect">
            <a:avLst/>
          </a:prstGeom>
          <a:gradFill rotWithShape="0">
            <a:gsLst>
              <a:gs pos="0">
                <a:srgbClr val="CC0000"/>
              </a:gs>
              <a:gs pos="100000">
                <a:srgbClr val="FFFFFF"/>
              </a:gs>
            </a:gsLst>
            <a:lin ang="0" scaled="1"/>
          </a:gra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Plant Component Documentation</a:t>
            </a:r>
          </a:p>
        </p:txBody>
      </p:sp>
      <p:sp>
        <p:nvSpPr>
          <p:cNvPr id="2095" name="Rectangle 76"/>
          <p:cNvSpPr>
            <a:spLocks noChangeArrowheads="1"/>
          </p:cNvSpPr>
          <p:nvPr/>
        </p:nvSpPr>
        <p:spPr bwMode="auto">
          <a:xfrm>
            <a:off x="8562229" y="2223994"/>
            <a:ext cx="494926" cy="179294"/>
          </a:xfrm>
          <a:prstGeom prst="rect">
            <a:avLst/>
          </a:prstGeom>
          <a:gradFill rotWithShape="0">
            <a:gsLst>
              <a:gs pos="0">
                <a:srgbClr val="CC00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I Sheets</a:t>
            </a:r>
          </a:p>
        </p:txBody>
      </p:sp>
      <p:sp>
        <p:nvSpPr>
          <p:cNvPr id="2096" name="Rectangle 77"/>
          <p:cNvSpPr>
            <a:spLocks noChangeArrowheads="1"/>
          </p:cNvSpPr>
          <p:nvPr/>
        </p:nvSpPr>
        <p:spPr bwMode="auto">
          <a:xfrm>
            <a:off x="4666317" y="2403289"/>
            <a:ext cx="494926" cy="177426"/>
          </a:xfrm>
          <a:prstGeom prst="rect">
            <a:avLst/>
          </a:prstGeom>
          <a:gradFill rotWithShape="0">
            <a:gsLst>
              <a:gs pos="0">
                <a:srgbClr val="CCFF33"/>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Tool Metrology</a:t>
            </a:r>
          </a:p>
        </p:txBody>
      </p:sp>
      <p:sp>
        <p:nvSpPr>
          <p:cNvPr id="2097" name="Rectangle 78"/>
          <p:cNvSpPr>
            <a:spLocks noChangeArrowheads="1"/>
          </p:cNvSpPr>
          <p:nvPr/>
        </p:nvSpPr>
        <p:spPr bwMode="auto">
          <a:xfrm>
            <a:off x="3943537" y="3065370"/>
            <a:ext cx="629397" cy="403412"/>
          </a:xfrm>
          <a:prstGeom prst="rect">
            <a:avLst/>
          </a:prstGeom>
          <a:gradFill rotWithShape="0">
            <a:gsLst>
              <a:gs pos="0">
                <a:srgbClr val="CCFF33"/>
              </a:gs>
              <a:gs pos="100000">
                <a:srgbClr val="FFFFFF"/>
              </a:gs>
            </a:gsLst>
            <a:lin ang="0" scaled="1"/>
          </a:gra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Gaging</a:t>
            </a:r>
          </a:p>
        </p:txBody>
      </p:sp>
      <p:sp>
        <p:nvSpPr>
          <p:cNvPr id="2098" name="Rectangle 79"/>
          <p:cNvSpPr>
            <a:spLocks noChangeArrowheads="1"/>
          </p:cNvSpPr>
          <p:nvPr/>
        </p:nvSpPr>
        <p:spPr bwMode="auto">
          <a:xfrm>
            <a:off x="4666317" y="3082179"/>
            <a:ext cx="494926" cy="177426"/>
          </a:xfrm>
          <a:prstGeom prst="rect">
            <a:avLst/>
          </a:prstGeom>
          <a:gradFill rotWithShape="0">
            <a:gsLst>
              <a:gs pos="0">
                <a:srgbClr val="CCFF33"/>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Gage Construction</a:t>
            </a:r>
          </a:p>
        </p:txBody>
      </p:sp>
      <p:sp>
        <p:nvSpPr>
          <p:cNvPr id="2099" name="Rectangle 82"/>
          <p:cNvSpPr>
            <a:spLocks noChangeArrowheads="1"/>
          </p:cNvSpPr>
          <p:nvPr/>
        </p:nvSpPr>
        <p:spPr bwMode="auto">
          <a:xfrm>
            <a:off x="5961529" y="4364318"/>
            <a:ext cx="493059" cy="357655"/>
          </a:xfrm>
          <a:prstGeom prst="rect">
            <a:avLst/>
          </a:prstGeom>
          <a:gradFill rotWithShape="0">
            <a:gsLst>
              <a:gs pos="0">
                <a:srgbClr val="FF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Process Characterization &amp; optimization</a:t>
            </a:r>
          </a:p>
        </p:txBody>
      </p:sp>
      <p:sp>
        <p:nvSpPr>
          <p:cNvPr id="2100" name="Rectangle 83"/>
          <p:cNvSpPr>
            <a:spLocks noChangeArrowheads="1"/>
          </p:cNvSpPr>
          <p:nvPr/>
        </p:nvSpPr>
        <p:spPr bwMode="auto">
          <a:xfrm>
            <a:off x="5967132" y="3308164"/>
            <a:ext cx="493059" cy="177426"/>
          </a:xfrm>
          <a:prstGeom prst="rect">
            <a:avLst/>
          </a:prstGeom>
          <a:gradFill rotWithShape="0">
            <a:gsLst>
              <a:gs pos="0">
                <a:srgbClr val="FF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GR&amp;R</a:t>
            </a:r>
          </a:p>
        </p:txBody>
      </p:sp>
      <p:sp>
        <p:nvSpPr>
          <p:cNvPr id="2101" name="Rectangle 84"/>
          <p:cNvSpPr>
            <a:spLocks noChangeArrowheads="1"/>
          </p:cNvSpPr>
          <p:nvPr/>
        </p:nvSpPr>
        <p:spPr bwMode="auto">
          <a:xfrm>
            <a:off x="5964331" y="2582582"/>
            <a:ext cx="493059" cy="224118"/>
          </a:xfrm>
          <a:prstGeom prst="rect">
            <a:avLst/>
          </a:prstGeom>
          <a:gradFill rotWithShape="0">
            <a:gsLst>
              <a:gs pos="0">
                <a:srgbClr val="FF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Tool Capability Study</a:t>
            </a:r>
          </a:p>
        </p:txBody>
      </p:sp>
      <p:sp>
        <p:nvSpPr>
          <p:cNvPr id="2102" name="Rectangle 85"/>
          <p:cNvSpPr>
            <a:spLocks noChangeArrowheads="1"/>
          </p:cNvSpPr>
          <p:nvPr/>
        </p:nvSpPr>
        <p:spPr bwMode="auto">
          <a:xfrm>
            <a:off x="5964331" y="2403289"/>
            <a:ext cx="493059" cy="179294"/>
          </a:xfrm>
          <a:prstGeom prst="rect">
            <a:avLst/>
          </a:prstGeom>
          <a:gradFill rotWithShape="0">
            <a:gsLst>
              <a:gs pos="0">
                <a:srgbClr val="FF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Preventative Maint. Plan</a:t>
            </a:r>
          </a:p>
        </p:txBody>
      </p:sp>
      <p:sp>
        <p:nvSpPr>
          <p:cNvPr id="2103" name="Rectangle 86"/>
          <p:cNvSpPr>
            <a:spLocks noChangeArrowheads="1"/>
          </p:cNvSpPr>
          <p:nvPr/>
        </p:nvSpPr>
        <p:spPr bwMode="auto">
          <a:xfrm>
            <a:off x="5247155" y="3254935"/>
            <a:ext cx="629397" cy="403412"/>
          </a:xfrm>
          <a:prstGeom prst="rect">
            <a:avLst/>
          </a:prstGeom>
          <a:gradFill rotWithShape="0">
            <a:gsLst>
              <a:gs pos="0">
                <a:srgbClr val="FFFF00"/>
              </a:gs>
              <a:gs pos="100000">
                <a:srgbClr val="FFFFFF"/>
              </a:gs>
            </a:gsLst>
            <a:lin ang="0" scaled="1"/>
          </a:gra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Gaging</a:t>
            </a:r>
          </a:p>
        </p:txBody>
      </p:sp>
      <p:sp>
        <p:nvSpPr>
          <p:cNvPr id="2104" name="Rectangle 87"/>
          <p:cNvSpPr>
            <a:spLocks noChangeArrowheads="1"/>
          </p:cNvSpPr>
          <p:nvPr/>
        </p:nvSpPr>
        <p:spPr bwMode="auto">
          <a:xfrm>
            <a:off x="5244353" y="4364318"/>
            <a:ext cx="629397" cy="403412"/>
          </a:xfrm>
          <a:prstGeom prst="rect">
            <a:avLst/>
          </a:prstGeom>
          <a:gradFill rotWithShape="0">
            <a:gsLst>
              <a:gs pos="0">
                <a:srgbClr val="FFFF00"/>
              </a:gs>
              <a:gs pos="100000">
                <a:srgbClr val="FFFFFF"/>
              </a:gs>
            </a:gsLst>
            <a:lin ang="0" scaled="1"/>
          </a:gra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Process Development</a:t>
            </a:r>
          </a:p>
        </p:txBody>
      </p:sp>
      <p:sp>
        <p:nvSpPr>
          <p:cNvPr id="2105" name="Rectangle 88"/>
          <p:cNvSpPr>
            <a:spLocks noChangeArrowheads="1"/>
          </p:cNvSpPr>
          <p:nvPr/>
        </p:nvSpPr>
        <p:spPr bwMode="auto">
          <a:xfrm>
            <a:off x="7264214" y="3439833"/>
            <a:ext cx="494926" cy="239993"/>
          </a:xfrm>
          <a:prstGeom prst="rect">
            <a:avLst/>
          </a:prstGeom>
          <a:gradFill rotWithShape="0">
            <a:gsLst>
              <a:gs pos="0">
                <a:srgbClr val="FF99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Long Term Capability Est</a:t>
            </a:r>
          </a:p>
        </p:txBody>
      </p:sp>
      <p:sp>
        <p:nvSpPr>
          <p:cNvPr id="2106" name="Rectangle 89"/>
          <p:cNvSpPr>
            <a:spLocks noChangeArrowheads="1"/>
          </p:cNvSpPr>
          <p:nvPr/>
        </p:nvSpPr>
        <p:spPr bwMode="auto">
          <a:xfrm>
            <a:off x="7264214" y="3069105"/>
            <a:ext cx="494926" cy="268941"/>
          </a:xfrm>
          <a:prstGeom prst="rect">
            <a:avLst/>
          </a:prstGeom>
          <a:gradFill rotWithShape="0">
            <a:gsLst>
              <a:gs pos="0">
                <a:srgbClr val="FF99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G10002 Submission &amp; Approval</a:t>
            </a:r>
          </a:p>
        </p:txBody>
      </p:sp>
      <p:sp>
        <p:nvSpPr>
          <p:cNvPr id="2107" name="Rectangle 90"/>
          <p:cNvSpPr>
            <a:spLocks noChangeArrowheads="1"/>
          </p:cNvSpPr>
          <p:nvPr/>
        </p:nvSpPr>
        <p:spPr bwMode="auto">
          <a:xfrm>
            <a:off x="7264214" y="3338046"/>
            <a:ext cx="494926" cy="100853"/>
          </a:xfrm>
          <a:prstGeom prst="rect">
            <a:avLst/>
          </a:prstGeom>
          <a:gradFill rotWithShape="0">
            <a:gsLst>
              <a:gs pos="0">
                <a:srgbClr val="FF99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SR  Drawing</a:t>
            </a:r>
          </a:p>
        </p:txBody>
      </p:sp>
      <p:sp>
        <p:nvSpPr>
          <p:cNvPr id="2108" name="Rectangle 91"/>
          <p:cNvSpPr>
            <a:spLocks noChangeArrowheads="1"/>
          </p:cNvSpPr>
          <p:nvPr/>
        </p:nvSpPr>
        <p:spPr bwMode="auto">
          <a:xfrm>
            <a:off x="7264214" y="2806700"/>
            <a:ext cx="494926" cy="262405"/>
          </a:xfrm>
          <a:prstGeom prst="rect">
            <a:avLst/>
          </a:prstGeom>
          <a:gradFill rotWithShape="0">
            <a:gsLst>
              <a:gs pos="0">
                <a:srgbClr val="FF99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Process Flow/Map Diagram</a:t>
            </a:r>
          </a:p>
        </p:txBody>
      </p:sp>
      <p:sp>
        <p:nvSpPr>
          <p:cNvPr id="2109" name="Rectangle 92"/>
          <p:cNvSpPr>
            <a:spLocks noChangeArrowheads="1"/>
          </p:cNvSpPr>
          <p:nvPr/>
        </p:nvSpPr>
        <p:spPr bwMode="auto">
          <a:xfrm>
            <a:off x="7264214" y="2672229"/>
            <a:ext cx="494926" cy="134471"/>
          </a:xfrm>
          <a:prstGeom prst="rect">
            <a:avLst/>
          </a:prstGeom>
          <a:gradFill rotWithShape="0">
            <a:gsLst>
              <a:gs pos="0">
                <a:srgbClr val="FF99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Control Plan</a:t>
            </a:r>
          </a:p>
        </p:txBody>
      </p:sp>
      <p:sp>
        <p:nvSpPr>
          <p:cNvPr id="2110" name="Rectangle 93"/>
          <p:cNvSpPr>
            <a:spLocks noChangeArrowheads="1"/>
          </p:cNvSpPr>
          <p:nvPr/>
        </p:nvSpPr>
        <p:spPr bwMode="auto">
          <a:xfrm>
            <a:off x="7264214" y="2582583"/>
            <a:ext cx="494926" cy="89647"/>
          </a:xfrm>
          <a:prstGeom prst="rect">
            <a:avLst/>
          </a:prstGeom>
          <a:gradFill rotWithShape="0">
            <a:gsLst>
              <a:gs pos="0">
                <a:srgbClr val="FF99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First Article</a:t>
            </a:r>
          </a:p>
        </p:txBody>
      </p:sp>
      <p:sp>
        <p:nvSpPr>
          <p:cNvPr id="2111" name="Rectangle 94"/>
          <p:cNvSpPr>
            <a:spLocks noChangeArrowheads="1"/>
          </p:cNvSpPr>
          <p:nvPr/>
        </p:nvSpPr>
        <p:spPr bwMode="auto">
          <a:xfrm>
            <a:off x="7264214" y="2403289"/>
            <a:ext cx="494926" cy="179294"/>
          </a:xfrm>
          <a:prstGeom prst="rect">
            <a:avLst/>
          </a:prstGeom>
          <a:gradFill rotWithShape="0">
            <a:gsLst>
              <a:gs pos="0">
                <a:srgbClr val="FF99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Stability Study</a:t>
            </a:r>
          </a:p>
        </p:txBody>
      </p:sp>
      <p:sp>
        <p:nvSpPr>
          <p:cNvPr id="2112" name="Rectangle 97"/>
          <p:cNvSpPr>
            <a:spLocks noChangeArrowheads="1"/>
          </p:cNvSpPr>
          <p:nvPr/>
        </p:nvSpPr>
        <p:spPr bwMode="auto">
          <a:xfrm>
            <a:off x="7845052" y="2997200"/>
            <a:ext cx="629397" cy="403412"/>
          </a:xfrm>
          <a:prstGeom prst="rect">
            <a:avLst/>
          </a:prstGeom>
          <a:gradFill rotWithShape="0">
            <a:gsLst>
              <a:gs pos="0">
                <a:srgbClr val="CC0000"/>
              </a:gs>
              <a:gs pos="100000">
                <a:srgbClr val="FFFFFF"/>
              </a:gs>
            </a:gsLst>
            <a:lin ang="0" scaled="1"/>
          </a:gra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Tooling/Process Documentation</a:t>
            </a:r>
          </a:p>
        </p:txBody>
      </p:sp>
      <p:sp>
        <p:nvSpPr>
          <p:cNvPr id="2113" name="Rectangle 99"/>
          <p:cNvSpPr>
            <a:spLocks noChangeArrowheads="1"/>
          </p:cNvSpPr>
          <p:nvPr/>
        </p:nvSpPr>
        <p:spPr bwMode="auto">
          <a:xfrm>
            <a:off x="8562229" y="3008406"/>
            <a:ext cx="494926" cy="268941"/>
          </a:xfrm>
          <a:prstGeom prst="rect">
            <a:avLst/>
          </a:prstGeom>
          <a:gradFill rotWithShape="0">
            <a:gsLst>
              <a:gs pos="0">
                <a:srgbClr val="CC00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Tool /Process Doc. Package</a:t>
            </a:r>
          </a:p>
        </p:txBody>
      </p:sp>
      <p:sp>
        <p:nvSpPr>
          <p:cNvPr id="2115" name="Rectangle 134"/>
          <p:cNvSpPr>
            <a:spLocks noChangeArrowheads="1"/>
          </p:cNvSpPr>
          <p:nvPr/>
        </p:nvSpPr>
        <p:spPr bwMode="auto">
          <a:xfrm>
            <a:off x="3366434" y="4843369"/>
            <a:ext cx="493059" cy="224118"/>
          </a:xfrm>
          <a:prstGeom prst="rect">
            <a:avLst/>
          </a:prstGeom>
          <a:gradFill rotWithShape="0">
            <a:gsLst>
              <a:gs pos="0">
                <a:srgbClr val="00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Start PFMEA</a:t>
            </a:r>
          </a:p>
        </p:txBody>
      </p:sp>
      <p:sp>
        <p:nvSpPr>
          <p:cNvPr id="2116" name="AutoShape 3"/>
          <p:cNvSpPr>
            <a:spLocks noChangeArrowheads="1"/>
          </p:cNvSpPr>
          <p:nvPr/>
        </p:nvSpPr>
        <p:spPr bwMode="auto">
          <a:xfrm>
            <a:off x="766669" y="1506818"/>
            <a:ext cx="582706" cy="493059"/>
          </a:xfrm>
          <a:prstGeom prst="rightArrow">
            <a:avLst>
              <a:gd name="adj1" fmla="val 50000"/>
              <a:gd name="adj2" fmla="val 29545"/>
            </a:avLst>
          </a:prstGeom>
          <a:gradFill rotWithShape="0">
            <a:gsLst>
              <a:gs pos="0">
                <a:srgbClr val="66CCFF"/>
              </a:gs>
              <a:gs pos="100000">
                <a:srgbClr val="00FFCC"/>
              </a:gs>
            </a:gsLst>
            <a:lin ang="0" scaled="1"/>
          </a:gradFill>
          <a:ln w="9525">
            <a:solidFill>
              <a:schemeClr val="tx1"/>
            </a:solidFill>
            <a:miter lim="800000"/>
            <a:headEnd/>
            <a:tailEnd/>
          </a:ln>
        </p:spPr>
        <p:txBody>
          <a:bodyPr wrap="none"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600">
                <a:latin typeface="AvantGarde" pitchFamily="34" charset="0"/>
              </a:rPr>
              <a:t>Inputs</a:t>
            </a:r>
          </a:p>
        </p:txBody>
      </p:sp>
      <p:sp>
        <p:nvSpPr>
          <p:cNvPr id="2119" name="Rectangle 140"/>
          <p:cNvSpPr>
            <a:spLocks noChangeArrowheads="1"/>
          </p:cNvSpPr>
          <p:nvPr/>
        </p:nvSpPr>
        <p:spPr bwMode="auto">
          <a:xfrm>
            <a:off x="2051611" y="4721973"/>
            <a:ext cx="493059" cy="194235"/>
          </a:xfrm>
          <a:prstGeom prst="rect">
            <a:avLst/>
          </a:prstGeom>
          <a:gradFill rotWithShape="0">
            <a:gsLst>
              <a:gs pos="0">
                <a:srgbClr val="00FFCC"/>
              </a:gs>
              <a:gs pos="100000">
                <a:srgbClr val="FFFFFF"/>
              </a:gs>
            </a:gsLst>
            <a:lin ang="27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Supplier Assessments</a:t>
            </a:r>
          </a:p>
        </p:txBody>
      </p:sp>
      <p:sp>
        <p:nvSpPr>
          <p:cNvPr id="2120" name="Rectangle 142"/>
          <p:cNvSpPr>
            <a:spLocks noChangeArrowheads="1"/>
          </p:cNvSpPr>
          <p:nvPr/>
        </p:nvSpPr>
        <p:spPr bwMode="auto">
          <a:xfrm>
            <a:off x="3368302" y="2231465"/>
            <a:ext cx="493059" cy="314699"/>
          </a:xfrm>
          <a:prstGeom prst="rect">
            <a:avLst/>
          </a:prstGeom>
          <a:gradFill rotWithShape="0">
            <a:gsLst>
              <a:gs pos="0">
                <a:srgbClr val="00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VSIM/FEA  Process Modeling Simulation</a:t>
            </a:r>
          </a:p>
        </p:txBody>
      </p:sp>
      <p:sp>
        <p:nvSpPr>
          <p:cNvPr id="83" name="Rounded Rectangle 82"/>
          <p:cNvSpPr/>
          <p:nvPr/>
        </p:nvSpPr>
        <p:spPr bwMode="auto">
          <a:xfrm>
            <a:off x="91515" y="1143561"/>
            <a:ext cx="311897" cy="179294"/>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anchor="ctr"/>
          <a:lstStyle/>
          <a:p>
            <a:pPr>
              <a:defRPr/>
            </a:pPr>
            <a:r>
              <a:rPr lang="en-US" sz="700" b="1" dirty="0">
                <a:solidFill>
                  <a:schemeClr val="tx1"/>
                </a:solidFill>
                <a:latin typeface="AvantGarde" pitchFamily="34" charset="0"/>
              </a:rPr>
              <a:t>Define</a:t>
            </a:r>
          </a:p>
        </p:txBody>
      </p:sp>
      <p:sp>
        <p:nvSpPr>
          <p:cNvPr id="84" name="Rounded Rectangle 83"/>
          <p:cNvSpPr/>
          <p:nvPr/>
        </p:nvSpPr>
        <p:spPr bwMode="auto">
          <a:xfrm>
            <a:off x="403412" y="1143561"/>
            <a:ext cx="360456" cy="179294"/>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anchor="ctr"/>
          <a:lstStyle/>
          <a:p>
            <a:pPr>
              <a:defRPr/>
            </a:pPr>
            <a:r>
              <a:rPr lang="en-US" sz="700" b="1" dirty="0">
                <a:solidFill>
                  <a:schemeClr val="tx1"/>
                </a:solidFill>
                <a:latin typeface="AvantGarde" pitchFamily="34" charset="0"/>
              </a:rPr>
              <a:t>Measure</a:t>
            </a:r>
          </a:p>
        </p:txBody>
      </p:sp>
      <p:sp>
        <p:nvSpPr>
          <p:cNvPr id="85" name="Rounded Rectangle 84"/>
          <p:cNvSpPr/>
          <p:nvPr/>
        </p:nvSpPr>
        <p:spPr bwMode="auto">
          <a:xfrm>
            <a:off x="763868" y="1143561"/>
            <a:ext cx="584574" cy="179294"/>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anchor="ctr"/>
          <a:lstStyle/>
          <a:p>
            <a:pPr>
              <a:defRPr/>
            </a:pPr>
            <a:r>
              <a:rPr lang="en-US" sz="700" b="1" dirty="0">
                <a:solidFill>
                  <a:schemeClr val="tx1"/>
                </a:solidFill>
                <a:latin typeface="AvantGarde" pitchFamily="34" charset="0"/>
              </a:rPr>
              <a:t>Explore</a:t>
            </a:r>
          </a:p>
        </p:txBody>
      </p:sp>
      <p:sp>
        <p:nvSpPr>
          <p:cNvPr id="86" name="Rounded Rectangle 85"/>
          <p:cNvSpPr/>
          <p:nvPr/>
        </p:nvSpPr>
        <p:spPr bwMode="auto">
          <a:xfrm>
            <a:off x="1346574" y="1143561"/>
            <a:ext cx="3897779" cy="179294"/>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anchor="ctr"/>
          <a:lstStyle/>
          <a:p>
            <a:pPr>
              <a:defRPr/>
            </a:pPr>
            <a:r>
              <a:rPr lang="en-US" sz="700" b="1" dirty="0">
                <a:solidFill>
                  <a:schemeClr val="tx1"/>
                </a:solidFill>
                <a:latin typeface="AvantGarde" pitchFamily="34" charset="0"/>
              </a:rPr>
              <a:t>Design</a:t>
            </a:r>
          </a:p>
        </p:txBody>
      </p:sp>
      <p:sp>
        <p:nvSpPr>
          <p:cNvPr id="87" name="Rounded Rectangle 86"/>
          <p:cNvSpPr/>
          <p:nvPr/>
        </p:nvSpPr>
        <p:spPr bwMode="auto">
          <a:xfrm>
            <a:off x="5244353" y="1143561"/>
            <a:ext cx="3810000" cy="179294"/>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anchor="ctr"/>
          <a:lstStyle/>
          <a:p>
            <a:pPr>
              <a:defRPr/>
            </a:pPr>
            <a:r>
              <a:rPr lang="en-US" sz="700" b="1" dirty="0">
                <a:solidFill>
                  <a:schemeClr val="tx1"/>
                </a:solidFill>
                <a:latin typeface="AvantGarde" pitchFamily="34" charset="0"/>
              </a:rPr>
              <a:t>Verify &amp; Validate</a:t>
            </a:r>
          </a:p>
        </p:txBody>
      </p:sp>
      <p:sp>
        <p:nvSpPr>
          <p:cNvPr id="2127" name="Rectangle 31"/>
          <p:cNvSpPr>
            <a:spLocks noChangeArrowheads="1"/>
          </p:cNvSpPr>
          <p:nvPr/>
        </p:nvSpPr>
        <p:spPr bwMode="auto">
          <a:xfrm>
            <a:off x="2069353" y="3853517"/>
            <a:ext cx="493059" cy="109257"/>
          </a:xfrm>
          <a:prstGeom prst="rect">
            <a:avLst/>
          </a:prstGeom>
          <a:gradFill rotWithShape="0">
            <a:gsLst>
              <a:gs pos="0">
                <a:srgbClr val="00FFCC"/>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BOM</a:t>
            </a:r>
          </a:p>
        </p:txBody>
      </p:sp>
      <p:sp>
        <p:nvSpPr>
          <p:cNvPr id="2128" name="Rectangle 31"/>
          <p:cNvSpPr>
            <a:spLocks noChangeArrowheads="1"/>
          </p:cNvSpPr>
          <p:nvPr/>
        </p:nvSpPr>
        <p:spPr bwMode="auto">
          <a:xfrm>
            <a:off x="2069353" y="3966509"/>
            <a:ext cx="493059" cy="272676"/>
          </a:xfrm>
          <a:prstGeom prst="rect">
            <a:avLst/>
          </a:prstGeom>
          <a:gradFill rotWithShape="0">
            <a:gsLst>
              <a:gs pos="0">
                <a:srgbClr val="00FFCC"/>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Refined Demand Forecast</a:t>
            </a:r>
          </a:p>
        </p:txBody>
      </p:sp>
      <p:sp>
        <p:nvSpPr>
          <p:cNvPr id="2129" name="Rectangle 31"/>
          <p:cNvSpPr>
            <a:spLocks noChangeArrowheads="1"/>
          </p:cNvSpPr>
          <p:nvPr/>
        </p:nvSpPr>
        <p:spPr bwMode="auto">
          <a:xfrm>
            <a:off x="2051611" y="4536141"/>
            <a:ext cx="493059" cy="190500"/>
          </a:xfrm>
          <a:prstGeom prst="rect">
            <a:avLst/>
          </a:prstGeom>
          <a:gradFill rotWithShape="0">
            <a:gsLst>
              <a:gs pos="0">
                <a:srgbClr val="00FFCC"/>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CP0110 Sourcing Risk</a:t>
            </a:r>
          </a:p>
        </p:txBody>
      </p:sp>
      <p:sp>
        <p:nvSpPr>
          <p:cNvPr id="2130" name="Rectangle 88"/>
          <p:cNvSpPr>
            <a:spLocks noChangeArrowheads="1"/>
          </p:cNvSpPr>
          <p:nvPr/>
        </p:nvSpPr>
        <p:spPr bwMode="auto">
          <a:xfrm>
            <a:off x="7267015" y="4058024"/>
            <a:ext cx="494926" cy="250265"/>
          </a:xfrm>
          <a:prstGeom prst="rect">
            <a:avLst/>
          </a:prstGeom>
          <a:gradFill rotWithShape="0">
            <a:gsLst>
              <a:gs pos="0">
                <a:srgbClr val="FF99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Updated C/Matrix-Control Plan</a:t>
            </a:r>
          </a:p>
        </p:txBody>
      </p:sp>
      <p:sp>
        <p:nvSpPr>
          <p:cNvPr id="2131" name="Rectangle 88"/>
          <p:cNvSpPr>
            <a:spLocks noChangeArrowheads="1"/>
          </p:cNvSpPr>
          <p:nvPr/>
        </p:nvSpPr>
        <p:spPr bwMode="auto">
          <a:xfrm>
            <a:off x="7266082" y="3679826"/>
            <a:ext cx="494926" cy="177426"/>
          </a:xfrm>
          <a:prstGeom prst="rect">
            <a:avLst/>
          </a:prstGeom>
          <a:gradFill rotWithShape="0">
            <a:gsLst>
              <a:gs pos="0">
                <a:srgbClr val="FF99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Software Validation</a:t>
            </a:r>
          </a:p>
        </p:txBody>
      </p:sp>
      <p:sp>
        <p:nvSpPr>
          <p:cNvPr id="2132" name="Rectangle 83"/>
          <p:cNvSpPr>
            <a:spLocks noChangeArrowheads="1"/>
          </p:cNvSpPr>
          <p:nvPr/>
        </p:nvSpPr>
        <p:spPr bwMode="auto">
          <a:xfrm>
            <a:off x="5967132" y="3480921"/>
            <a:ext cx="493059" cy="177426"/>
          </a:xfrm>
          <a:prstGeom prst="rect">
            <a:avLst/>
          </a:prstGeom>
          <a:gradFill rotWithShape="0">
            <a:gsLst>
              <a:gs pos="0">
                <a:srgbClr val="FF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Compatibilit</a:t>
            </a:r>
            <a:r>
              <a:rPr lang="en-US" altLang="en-US" sz="300">
                <a:latin typeface="AvantGarde" pitchFamily="34" charset="0"/>
              </a:rPr>
              <a:t>y </a:t>
            </a:r>
          </a:p>
        </p:txBody>
      </p:sp>
      <p:sp>
        <p:nvSpPr>
          <p:cNvPr id="2133" name="Rectangle 31"/>
          <p:cNvSpPr>
            <a:spLocks noChangeArrowheads="1"/>
          </p:cNvSpPr>
          <p:nvPr/>
        </p:nvSpPr>
        <p:spPr bwMode="auto">
          <a:xfrm>
            <a:off x="2069353" y="2684370"/>
            <a:ext cx="493059" cy="158750"/>
          </a:xfrm>
          <a:prstGeom prst="rect">
            <a:avLst/>
          </a:prstGeom>
          <a:gradFill rotWithShape="0">
            <a:gsLst>
              <a:gs pos="0">
                <a:srgbClr val="00FFCC"/>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Refined CTQ’s</a:t>
            </a:r>
          </a:p>
        </p:txBody>
      </p:sp>
      <p:sp>
        <p:nvSpPr>
          <p:cNvPr id="2134" name="Rectangle 18"/>
          <p:cNvSpPr>
            <a:spLocks noChangeArrowheads="1"/>
          </p:cNvSpPr>
          <p:nvPr/>
        </p:nvSpPr>
        <p:spPr bwMode="auto">
          <a:xfrm>
            <a:off x="773206" y="3267076"/>
            <a:ext cx="493059" cy="299757"/>
          </a:xfrm>
          <a:prstGeom prst="rect">
            <a:avLst/>
          </a:prstGeom>
          <a:gradFill rotWithShape="0">
            <a:gsLst>
              <a:gs pos="0">
                <a:srgbClr val="66CCFF"/>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Screening RFQ’s- w/early Delta’s</a:t>
            </a:r>
          </a:p>
        </p:txBody>
      </p:sp>
      <p:sp>
        <p:nvSpPr>
          <p:cNvPr id="2135" name="Rectangle 18"/>
          <p:cNvSpPr>
            <a:spLocks noChangeArrowheads="1"/>
          </p:cNvSpPr>
          <p:nvPr/>
        </p:nvSpPr>
        <p:spPr bwMode="auto">
          <a:xfrm>
            <a:off x="778809" y="2980392"/>
            <a:ext cx="493059" cy="286684"/>
          </a:xfrm>
          <a:prstGeom prst="rect">
            <a:avLst/>
          </a:prstGeom>
          <a:gradFill rotWithShape="0">
            <a:gsLst>
              <a:gs pos="0">
                <a:srgbClr val="66CCFF"/>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Initial DFM-Technology  Select</a:t>
            </a:r>
          </a:p>
        </p:txBody>
      </p:sp>
      <p:sp>
        <p:nvSpPr>
          <p:cNvPr id="2136" name="Rectangle 18"/>
          <p:cNvSpPr>
            <a:spLocks noChangeArrowheads="1"/>
          </p:cNvSpPr>
          <p:nvPr/>
        </p:nvSpPr>
        <p:spPr bwMode="auto">
          <a:xfrm>
            <a:off x="778809" y="3566832"/>
            <a:ext cx="493059" cy="225052"/>
          </a:xfrm>
          <a:prstGeom prst="rect">
            <a:avLst/>
          </a:prstGeom>
          <a:gradFill rotWithShape="0">
            <a:gsLst>
              <a:gs pos="0">
                <a:srgbClr val="66CCFF"/>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Early Supplier Engagement</a:t>
            </a:r>
          </a:p>
        </p:txBody>
      </p:sp>
      <p:sp>
        <p:nvSpPr>
          <p:cNvPr id="2137" name="Rectangle 18"/>
          <p:cNvSpPr>
            <a:spLocks noChangeArrowheads="1"/>
          </p:cNvSpPr>
          <p:nvPr/>
        </p:nvSpPr>
        <p:spPr bwMode="auto">
          <a:xfrm>
            <a:off x="772272" y="2414494"/>
            <a:ext cx="493059" cy="179294"/>
          </a:xfrm>
          <a:prstGeom prst="rect">
            <a:avLst/>
          </a:prstGeom>
          <a:gradFill rotWithShape="0">
            <a:gsLst>
              <a:gs pos="0">
                <a:srgbClr val="66CCFF"/>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Initial CTQ’s</a:t>
            </a:r>
          </a:p>
        </p:txBody>
      </p:sp>
      <p:sp>
        <p:nvSpPr>
          <p:cNvPr id="2138" name="Rectangle 18"/>
          <p:cNvSpPr>
            <a:spLocks noChangeArrowheads="1"/>
          </p:cNvSpPr>
          <p:nvPr/>
        </p:nvSpPr>
        <p:spPr bwMode="auto">
          <a:xfrm>
            <a:off x="772272" y="2235200"/>
            <a:ext cx="493059" cy="179294"/>
          </a:xfrm>
          <a:prstGeom prst="rect">
            <a:avLst/>
          </a:prstGeom>
          <a:gradFill rotWithShape="0">
            <a:gsLst>
              <a:gs pos="0">
                <a:srgbClr val="66CCFF"/>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Initial Concepts</a:t>
            </a:r>
          </a:p>
        </p:txBody>
      </p:sp>
      <p:sp>
        <p:nvSpPr>
          <p:cNvPr id="2139" name="Rectangle 18"/>
          <p:cNvSpPr>
            <a:spLocks noChangeArrowheads="1"/>
          </p:cNvSpPr>
          <p:nvPr/>
        </p:nvSpPr>
        <p:spPr bwMode="auto">
          <a:xfrm>
            <a:off x="770405" y="2594723"/>
            <a:ext cx="493059" cy="179294"/>
          </a:xfrm>
          <a:prstGeom prst="rect">
            <a:avLst/>
          </a:prstGeom>
          <a:gradFill rotWithShape="0">
            <a:gsLst>
              <a:gs pos="0">
                <a:srgbClr val="66CCFF"/>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Initial BOM</a:t>
            </a:r>
          </a:p>
        </p:txBody>
      </p:sp>
      <p:sp>
        <p:nvSpPr>
          <p:cNvPr id="2140" name="Rectangle 18"/>
          <p:cNvSpPr>
            <a:spLocks noChangeArrowheads="1"/>
          </p:cNvSpPr>
          <p:nvPr/>
        </p:nvSpPr>
        <p:spPr bwMode="auto">
          <a:xfrm>
            <a:off x="773206" y="2773082"/>
            <a:ext cx="493059" cy="212912"/>
          </a:xfrm>
          <a:prstGeom prst="rect">
            <a:avLst/>
          </a:prstGeom>
          <a:gradFill rotWithShape="0">
            <a:gsLst>
              <a:gs pos="0">
                <a:srgbClr val="66CCFF"/>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Initial Demand  Forecast</a:t>
            </a:r>
          </a:p>
        </p:txBody>
      </p:sp>
      <p:sp>
        <p:nvSpPr>
          <p:cNvPr id="2141" name="Rectangle 142"/>
          <p:cNvSpPr>
            <a:spLocks noChangeArrowheads="1"/>
          </p:cNvSpPr>
          <p:nvPr/>
        </p:nvSpPr>
        <p:spPr bwMode="auto">
          <a:xfrm>
            <a:off x="3362699" y="2551767"/>
            <a:ext cx="493059" cy="205441"/>
          </a:xfrm>
          <a:prstGeom prst="rect">
            <a:avLst/>
          </a:prstGeom>
          <a:gradFill rotWithShape="0">
            <a:gsLst>
              <a:gs pos="0">
                <a:srgbClr val="00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Predicted </a:t>
            </a:r>
            <a:r>
              <a:rPr lang="en-US" altLang="en-US" sz="400">
                <a:latin typeface="Symbol" panose="05050102010706020507" pitchFamily="18" charset="2"/>
              </a:rPr>
              <a:t>D</a:t>
            </a:r>
            <a:r>
              <a:rPr lang="en-US" altLang="en-US" sz="400">
                <a:latin typeface="AvantGarde" pitchFamily="34" charset="0"/>
              </a:rPr>
              <a:t>P’s Identified</a:t>
            </a:r>
          </a:p>
        </p:txBody>
      </p:sp>
      <p:sp>
        <p:nvSpPr>
          <p:cNvPr id="2142" name="Rectangle 83"/>
          <p:cNvSpPr>
            <a:spLocks noChangeArrowheads="1"/>
          </p:cNvSpPr>
          <p:nvPr/>
        </p:nvSpPr>
        <p:spPr bwMode="auto">
          <a:xfrm>
            <a:off x="5967132" y="4721973"/>
            <a:ext cx="493059" cy="156882"/>
          </a:xfrm>
          <a:prstGeom prst="rect">
            <a:avLst/>
          </a:prstGeom>
          <a:gradFill rotWithShape="0">
            <a:gsLst>
              <a:gs pos="0">
                <a:srgbClr val="FF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Symbol" panose="05050102010706020507" pitchFamily="18" charset="2"/>
              </a:rPr>
              <a:t>D</a:t>
            </a:r>
            <a:r>
              <a:rPr lang="en-US" altLang="en-US" sz="400">
                <a:latin typeface="AvantGarde" pitchFamily="34" charset="0"/>
              </a:rPr>
              <a:t>P’s confirmed </a:t>
            </a:r>
          </a:p>
        </p:txBody>
      </p:sp>
      <p:sp>
        <p:nvSpPr>
          <p:cNvPr id="2143" name="Rectangle 76"/>
          <p:cNvSpPr>
            <a:spLocks noChangeArrowheads="1"/>
          </p:cNvSpPr>
          <p:nvPr/>
        </p:nvSpPr>
        <p:spPr bwMode="auto">
          <a:xfrm>
            <a:off x="8559427" y="2409826"/>
            <a:ext cx="494926" cy="179294"/>
          </a:xfrm>
          <a:prstGeom prst="rect">
            <a:avLst/>
          </a:prstGeom>
          <a:gradFill rotWithShape="0">
            <a:gsLst>
              <a:gs pos="0">
                <a:srgbClr val="CC00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Customs</a:t>
            </a:r>
          </a:p>
        </p:txBody>
      </p:sp>
      <p:sp>
        <p:nvSpPr>
          <p:cNvPr id="2144" name="Rectangle 89"/>
          <p:cNvSpPr>
            <a:spLocks noChangeArrowheads="1"/>
          </p:cNvSpPr>
          <p:nvPr/>
        </p:nvSpPr>
        <p:spPr bwMode="auto">
          <a:xfrm>
            <a:off x="7267015" y="4848039"/>
            <a:ext cx="506132" cy="268941"/>
          </a:xfrm>
          <a:prstGeom prst="rect">
            <a:avLst/>
          </a:prstGeom>
          <a:gradFill rotWithShape="0">
            <a:gsLst>
              <a:gs pos="0">
                <a:srgbClr val="FF99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Supplier Approval Letter</a:t>
            </a:r>
          </a:p>
        </p:txBody>
      </p:sp>
      <p:sp>
        <p:nvSpPr>
          <p:cNvPr id="2145" name="Rectangle 97"/>
          <p:cNvSpPr>
            <a:spLocks noChangeArrowheads="1"/>
          </p:cNvSpPr>
          <p:nvPr/>
        </p:nvSpPr>
        <p:spPr bwMode="auto">
          <a:xfrm>
            <a:off x="7845986" y="3736788"/>
            <a:ext cx="629397" cy="403412"/>
          </a:xfrm>
          <a:prstGeom prst="rect">
            <a:avLst/>
          </a:prstGeom>
          <a:gradFill rotWithShape="0">
            <a:gsLst>
              <a:gs pos="0">
                <a:srgbClr val="FF0000"/>
              </a:gs>
              <a:gs pos="100000">
                <a:srgbClr val="FFFFFF"/>
              </a:gs>
            </a:gsLst>
            <a:lin ang="5400000" scaled="1"/>
          </a:gra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Stabilization/ LCM</a:t>
            </a:r>
          </a:p>
        </p:txBody>
      </p:sp>
      <p:sp>
        <p:nvSpPr>
          <p:cNvPr id="2146" name="Rectangle 99"/>
          <p:cNvSpPr>
            <a:spLocks noChangeArrowheads="1"/>
          </p:cNvSpPr>
          <p:nvPr/>
        </p:nvSpPr>
        <p:spPr bwMode="auto">
          <a:xfrm>
            <a:off x="8557559" y="4005730"/>
            <a:ext cx="494926" cy="268941"/>
          </a:xfrm>
          <a:prstGeom prst="rect">
            <a:avLst/>
          </a:prstGeom>
          <a:gradFill rotWithShape="0">
            <a:gsLst>
              <a:gs pos="0">
                <a:srgbClr val="FF00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Perf Metric monitoring</a:t>
            </a:r>
          </a:p>
        </p:txBody>
      </p:sp>
      <p:sp>
        <p:nvSpPr>
          <p:cNvPr id="2147" name="Rectangle 99"/>
          <p:cNvSpPr>
            <a:spLocks noChangeArrowheads="1"/>
          </p:cNvSpPr>
          <p:nvPr/>
        </p:nvSpPr>
        <p:spPr bwMode="auto">
          <a:xfrm>
            <a:off x="8562229" y="4542679"/>
            <a:ext cx="494926" cy="268941"/>
          </a:xfrm>
          <a:prstGeom prst="rect">
            <a:avLst/>
          </a:prstGeom>
          <a:gradFill rotWithShape="0">
            <a:gsLst>
              <a:gs pos="0">
                <a:srgbClr val="FF00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Lessons learned </a:t>
            </a:r>
          </a:p>
        </p:txBody>
      </p:sp>
      <p:sp>
        <p:nvSpPr>
          <p:cNvPr id="2148" name="Rectangle 89"/>
          <p:cNvSpPr>
            <a:spLocks noChangeArrowheads="1"/>
          </p:cNvSpPr>
          <p:nvPr/>
        </p:nvSpPr>
        <p:spPr bwMode="auto">
          <a:xfrm>
            <a:off x="7266082" y="3857252"/>
            <a:ext cx="494926" cy="198904"/>
          </a:xfrm>
          <a:prstGeom prst="rect">
            <a:avLst/>
          </a:prstGeom>
          <a:gradFill rotWithShape="0">
            <a:gsLst>
              <a:gs pos="0">
                <a:srgbClr val="FF99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Master Setup  Doc’s</a:t>
            </a:r>
          </a:p>
        </p:txBody>
      </p:sp>
      <p:sp>
        <p:nvSpPr>
          <p:cNvPr id="2149" name="Rectangle 99"/>
          <p:cNvSpPr>
            <a:spLocks noChangeArrowheads="1"/>
          </p:cNvSpPr>
          <p:nvPr/>
        </p:nvSpPr>
        <p:spPr bwMode="auto">
          <a:xfrm>
            <a:off x="8559427" y="3731186"/>
            <a:ext cx="494926" cy="274544"/>
          </a:xfrm>
          <a:prstGeom prst="rect">
            <a:avLst/>
          </a:prstGeom>
          <a:gradFill rotWithShape="0">
            <a:gsLst>
              <a:gs pos="0">
                <a:srgbClr val="FF00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 Prod.cap. = Demand +20%</a:t>
            </a:r>
          </a:p>
        </p:txBody>
      </p:sp>
      <p:sp>
        <p:nvSpPr>
          <p:cNvPr id="2150" name="Rectangle 134"/>
          <p:cNvSpPr>
            <a:spLocks noChangeArrowheads="1"/>
          </p:cNvSpPr>
          <p:nvPr/>
        </p:nvSpPr>
        <p:spPr bwMode="auto">
          <a:xfrm>
            <a:off x="3366434" y="5065619"/>
            <a:ext cx="493059" cy="224118"/>
          </a:xfrm>
          <a:prstGeom prst="rect">
            <a:avLst/>
          </a:prstGeom>
          <a:gradFill rotWithShape="0">
            <a:gsLst>
              <a:gs pos="0">
                <a:srgbClr val="00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Start Process Control Plans</a:t>
            </a:r>
          </a:p>
        </p:txBody>
      </p:sp>
      <p:sp>
        <p:nvSpPr>
          <p:cNvPr id="2151" name="Rectangle 83"/>
          <p:cNvSpPr>
            <a:spLocks noChangeArrowheads="1"/>
          </p:cNvSpPr>
          <p:nvPr/>
        </p:nvSpPr>
        <p:spPr bwMode="auto">
          <a:xfrm>
            <a:off x="5967132" y="4878855"/>
            <a:ext cx="493059" cy="239992"/>
          </a:xfrm>
          <a:prstGeom prst="rect">
            <a:avLst/>
          </a:prstGeom>
          <a:gradFill rotWithShape="0">
            <a:gsLst>
              <a:gs pos="0">
                <a:srgbClr val="FF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Process Lean Evaluations</a:t>
            </a:r>
          </a:p>
        </p:txBody>
      </p:sp>
      <p:sp>
        <p:nvSpPr>
          <p:cNvPr id="2152" name="Rectangle 134"/>
          <p:cNvSpPr>
            <a:spLocks noChangeArrowheads="1"/>
          </p:cNvSpPr>
          <p:nvPr/>
        </p:nvSpPr>
        <p:spPr bwMode="auto">
          <a:xfrm>
            <a:off x="3370169" y="5289737"/>
            <a:ext cx="493059" cy="224118"/>
          </a:xfrm>
          <a:prstGeom prst="rect">
            <a:avLst/>
          </a:prstGeom>
          <a:gradFill rotWithShape="0">
            <a:gsLst>
              <a:gs pos="0">
                <a:srgbClr val="00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Start Packaging strategy</a:t>
            </a:r>
          </a:p>
        </p:txBody>
      </p:sp>
      <p:sp>
        <p:nvSpPr>
          <p:cNvPr id="2153" name="Rectangle 134"/>
          <p:cNvSpPr>
            <a:spLocks noChangeArrowheads="1"/>
          </p:cNvSpPr>
          <p:nvPr/>
        </p:nvSpPr>
        <p:spPr bwMode="auto">
          <a:xfrm>
            <a:off x="7268882" y="4306421"/>
            <a:ext cx="493059" cy="224118"/>
          </a:xfrm>
          <a:prstGeom prst="rect">
            <a:avLst/>
          </a:prstGeom>
          <a:gradFill rotWithShape="0">
            <a:gsLst>
              <a:gs pos="0">
                <a:srgbClr val="FF99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Packaging confirmed.</a:t>
            </a:r>
          </a:p>
        </p:txBody>
      </p:sp>
      <p:sp>
        <p:nvSpPr>
          <p:cNvPr id="2154" name="Rectangle 134"/>
          <p:cNvSpPr>
            <a:spLocks noChangeArrowheads="1"/>
          </p:cNvSpPr>
          <p:nvPr/>
        </p:nvSpPr>
        <p:spPr bwMode="auto">
          <a:xfrm>
            <a:off x="7264214" y="4534274"/>
            <a:ext cx="508934" cy="316566"/>
          </a:xfrm>
          <a:prstGeom prst="rect">
            <a:avLst/>
          </a:prstGeom>
          <a:gradFill rotWithShape="0">
            <a:gsLst>
              <a:gs pos="0">
                <a:srgbClr val="FF99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 E-One Lot size confirmation  </a:t>
            </a:r>
          </a:p>
        </p:txBody>
      </p:sp>
      <p:sp>
        <p:nvSpPr>
          <p:cNvPr id="2155" name="Rectangle 83"/>
          <p:cNvSpPr>
            <a:spLocks noChangeArrowheads="1"/>
          </p:cNvSpPr>
          <p:nvPr/>
        </p:nvSpPr>
        <p:spPr bwMode="auto">
          <a:xfrm>
            <a:off x="5967132" y="5116980"/>
            <a:ext cx="493059" cy="239993"/>
          </a:xfrm>
          <a:prstGeom prst="rect">
            <a:avLst/>
          </a:prstGeom>
          <a:gradFill rotWithShape="0">
            <a:gsLst>
              <a:gs pos="0">
                <a:srgbClr val="FF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C/Matriix/ PFMEA/ Cplan linked</a:t>
            </a:r>
          </a:p>
        </p:txBody>
      </p:sp>
      <p:sp>
        <p:nvSpPr>
          <p:cNvPr id="2156" name="Rectangle 134"/>
          <p:cNvSpPr>
            <a:spLocks noChangeArrowheads="1"/>
          </p:cNvSpPr>
          <p:nvPr/>
        </p:nvSpPr>
        <p:spPr bwMode="auto">
          <a:xfrm>
            <a:off x="3363632" y="4390465"/>
            <a:ext cx="493059" cy="224118"/>
          </a:xfrm>
          <a:prstGeom prst="rect">
            <a:avLst/>
          </a:prstGeom>
          <a:gradFill rotWithShape="0">
            <a:gsLst>
              <a:gs pos="0">
                <a:srgbClr val="00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Revised CRR-as needed</a:t>
            </a:r>
          </a:p>
        </p:txBody>
      </p:sp>
      <p:sp>
        <p:nvSpPr>
          <p:cNvPr id="2157" name="Rectangle 78"/>
          <p:cNvSpPr>
            <a:spLocks noChangeArrowheads="1"/>
          </p:cNvSpPr>
          <p:nvPr/>
        </p:nvSpPr>
        <p:spPr bwMode="auto">
          <a:xfrm>
            <a:off x="3976221" y="4308288"/>
            <a:ext cx="629397" cy="403412"/>
          </a:xfrm>
          <a:prstGeom prst="rect">
            <a:avLst/>
          </a:prstGeom>
          <a:gradFill rotWithShape="0">
            <a:gsLst>
              <a:gs pos="0">
                <a:srgbClr val="CCFF33"/>
              </a:gs>
              <a:gs pos="100000">
                <a:srgbClr val="FFFFFF"/>
              </a:gs>
            </a:gsLst>
            <a:lin ang="0" scaled="1"/>
          </a:gradFill>
          <a:ln w="9525">
            <a:solidFill>
              <a:schemeClr val="tx1"/>
            </a:solidFill>
            <a:miter lim="800000"/>
            <a:headEnd/>
            <a:tailEnd/>
          </a:ln>
          <a:effectLst>
            <a:outerShdw dist="107763" dir="2700000" algn="ctr" rotWithShape="0">
              <a:schemeClr val="bg2"/>
            </a:outerShdw>
          </a:effectLst>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500">
                <a:latin typeface="AvantGarde" pitchFamily="34" charset="0"/>
              </a:rPr>
              <a:t>Sub assy equipment   (as needed)</a:t>
            </a:r>
          </a:p>
        </p:txBody>
      </p:sp>
      <p:sp>
        <p:nvSpPr>
          <p:cNvPr id="2158" name="Rectangle 68"/>
          <p:cNvSpPr>
            <a:spLocks noChangeArrowheads="1"/>
          </p:cNvSpPr>
          <p:nvPr/>
        </p:nvSpPr>
        <p:spPr bwMode="auto">
          <a:xfrm>
            <a:off x="4671920" y="4330700"/>
            <a:ext cx="494926" cy="179294"/>
          </a:xfrm>
          <a:prstGeom prst="rect">
            <a:avLst/>
          </a:prstGeom>
          <a:gradFill rotWithShape="0">
            <a:gsLst>
              <a:gs pos="0">
                <a:srgbClr val="CCFF33"/>
              </a:gs>
              <a:gs pos="100000">
                <a:srgbClr val="FFFFFF"/>
              </a:gs>
            </a:gsLst>
            <a:lin ang="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Equip. Construction</a:t>
            </a:r>
          </a:p>
        </p:txBody>
      </p:sp>
      <p:sp>
        <p:nvSpPr>
          <p:cNvPr id="2159" name="Rectangle 77"/>
          <p:cNvSpPr>
            <a:spLocks noChangeArrowheads="1"/>
          </p:cNvSpPr>
          <p:nvPr/>
        </p:nvSpPr>
        <p:spPr bwMode="auto">
          <a:xfrm>
            <a:off x="4671920" y="4509995"/>
            <a:ext cx="494926" cy="177426"/>
          </a:xfrm>
          <a:prstGeom prst="rect">
            <a:avLst/>
          </a:prstGeom>
          <a:gradFill rotWithShape="0">
            <a:gsLst>
              <a:gs pos="0">
                <a:srgbClr val="CCFF33"/>
              </a:gs>
              <a:gs pos="100000">
                <a:srgbClr val="FFFFFF"/>
              </a:gs>
            </a:gsLst>
            <a:lin ang="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Equip Safety review</a:t>
            </a:r>
          </a:p>
        </p:txBody>
      </p:sp>
      <p:sp>
        <p:nvSpPr>
          <p:cNvPr id="2160" name="Rectangle 62"/>
          <p:cNvSpPr>
            <a:spLocks noChangeArrowheads="1"/>
          </p:cNvSpPr>
          <p:nvPr/>
        </p:nvSpPr>
        <p:spPr bwMode="auto">
          <a:xfrm>
            <a:off x="3358963" y="3352987"/>
            <a:ext cx="493059" cy="179294"/>
          </a:xfrm>
          <a:prstGeom prst="rect">
            <a:avLst/>
          </a:prstGeom>
          <a:gradFill rotWithShape="0">
            <a:gsLst>
              <a:gs pos="0">
                <a:srgbClr val="00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Verify Model to Tooling</a:t>
            </a:r>
          </a:p>
        </p:txBody>
      </p:sp>
      <p:sp>
        <p:nvSpPr>
          <p:cNvPr id="2161" name="Rectangle 22"/>
          <p:cNvSpPr>
            <a:spLocks noChangeArrowheads="1"/>
          </p:cNvSpPr>
          <p:nvPr/>
        </p:nvSpPr>
        <p:spPr bwMode="auto">
          <a:xfrm>
            <a:off x="776008" y="4648200"/>
            <a:ext cx="495860" cy="230655"/>
          </a:xfrm>
          <a:prstGeom prst="rect">
            <a:avLst/>
          </a:prstGeom>
          <a:gradFill rotWithShape="0">
            <a:gsLst>
              <a:gs pos="0">
                <a:srgbClr val="66CCFF"/>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Prototype parts</a:t>
            </a:r>
          </a:p>
        </p:txBody>
      </p:sp>
      <p:sp>
        <p:nvSpPr>
          <p:cNvPr id="2162" name="Rectangle 134"/>
          <p:cNvSpPr>
            <a:spLocks noChangeArrowheads="1"/>
          </p:cNvSpPr>
          <p:nvPr/>
        </p:nvSpPr>
        <p:spPr bwMode="auto">
          <a:xfrm>
            <a:off x="3363632" y="4617384"/>
            <a:ext cx="493059" cy="224118"/>
          </a:xfrm>
          <a:prstGeom prst="rect">
            <a:avLst/>
          </a:prstGeom>
          <a:gradFill rotWithShape="0">
            <a:gsLst>
              <a:gs pos="0">
                <a:srgbClr val="00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Start Process Char. Matrix</a:t>
            </a:r>
          </a:p>
        </p:txBody>
      </p:sp>
      <p:sp>
        <p:nvSpPr>
          <p:cNvPr id="2163" name="Rectangle 76"/>
          <p:cNvSpPr>
            <a:spLocks noChangeArrowheads="1"/>
          </p:cNvSpPr>
          <p:nvPr/>
        </p:nvSpPr>
        <p:spPr bwMode="auto">
          <a:xfrm>
            <a:off x="8562229" y="2593789"/>
            <a:ext cx="494926" cy="179294"/>
          </a:xfrm>
          <a:prstGeom prst="rect">
            <a:avLst/>
          </a:prstGeom>
          <a:gradFill rotWithShape="0">
            <a:gsLst>
              <a:gs pos="0">
                <a:srgbClr val="FF00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E-1 Setup</a:t>
            </a:r>
          </a:p>
        </p:txBody>
      </p:sp>
      <p:sp>
        <p:nvSpPr>
          <p:cNvPr id="2164" name="Rectangle 99"/>
          <p:cNvSpPr>
            <a:spLocks noChangeArrowheads="1"/>
          </p:cNvSpPr>
          <p:nvPr/>
        </p:nvSpPr>
        <p:spPr bwMode="auto">
          <a:xfrm>
            <a:off x="8559427" y="4275605"/>
            <a:ext cx="494926" cy="268941"/>
          </a:xfrm>
          <a:prstGeom prst="rect">
            <a:avLst/>
          </a:prstGeom>
          <a:gradFill rotWithShape="0">
            <a:gsLst>
              <a:gs pos="0">
                <a:srgbClr val="FF00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Tooling continuity plans-Bridge</a:t>
            </a:r>
          </a:p>
        </p:txBody>
      </p:sp>
      <p:sp>
        <p:nvSpPr>
          <p:cNvPr id="2165" name="Rectangle 99"/>
          <p:cNvSpPr>
            <a:spLocks noChangeArrowheads="1"/>
          </p:cNvSpPr>
          <p:nvPr/>
        </p:nvSpPr>
        <p:spPr bwMode="auto">
          <a:xfrm>
            <a:off x="8562229" y="4811620"/>
            <a:ext cx="494926" cy="278279"/>
          </a:xfrm>
          <a:prstGeom prst="rect">
            <a:avLst/>
          </a:prstGeom>
          <a:gradFill rotWithShape="0">
            <a:gsLst>
              <a:gs pos="0">
                <a:srgbClr val="FF00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Stability Tasks</a:t>
            </a:r>
          </a:p>
        </p:txBody>
      </p:sp>
      <p:sp>
        <p:nvSpPr>
          <p:cNvPr id="2166" name="Rectangle 77"/>
          <p:cNvSpPr>
            <a:spLocks noChangeArrowheads="1"/>
          </p:cNvSpPr>
          <p:nvPr/>
        </p:nvSpPr>
        <p:spPr bwMode="auto">
          <a:xfrm>
            <a:off x="4671920" y="2589120"/>
            <a:ext cx="494926" cy="254000"/>
          </a:xfrm>
          <a:prstGeom prst="rect">
            <a:avLst/>
          </a:prstGeom>
          <a:gradFill rotWithShape="0">
            <a:gsLst>
              <a:gs pos="0">
                <a:srgbClr val="CCFF33"/>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Tool Design documentation</a:t>
            </a:r>
          </a:p>
        </p:txBody>
      </p:sp>
      <p:sp>
        <p:nvSpPr>
          <p:cNvPr id="2167" name="Rectangle 84"/>
          <p:cNvSpPr>
            <a:spLocks noChangeArrowheads="1"/>
          </p:cNvSpPr>
          <p:nvPr/>
        </p:nvSpPr>
        <p:spPr bwMode="auto">
          <a:xfrm>
            <a:off x="5961529" y="2813237"/>
            <a:ext cx="493059" cy="224118"/>
          </a:xfrm>
          <a:prstGeom prst="rect">
            <a:avLst/>
          </a:prstGeom>
          <a:gradFill rotWithShape="0">
            <a:gsLst>
              <a:gs pos="0">
                <a:srgbClr val="FF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Tool Capacity verification</a:t>
            </a:r>
          </a:p>
        </p:txBody>
      </p:sp>
      <p:sp>
        <p:nvSpPr>
          <p:cNvPr id="2168" name="Rectangle 134"/>
          <p:cNvSpPr>
            <a:spLocks noChangeArrowheads="1"/>
          </p:cNvSpPr>
          <p:nvPr/>
        </p:nvSpPr>
        <p:spPr bwMode="auto">
          <a:xfrm>
            <a:off x="3372971" y="5513855"/>
            <a:ext cx="493059" cy="224118"/>
          </a:xfrm>
          <a:prstGeom prst="rect">
            <a:avLst/>
          </a:prstGeom>
          <a:gradFill rotWithShape="0">
            <a:gsLst>
              <a:gs pos="0">
                <a:srgbClr val="00FF00"/>
              </a:gs>
              <a:gs pos="100000">
                <a:srgbClr val="FFFFFF"/>
              </a:gs>
            </a:gsLst>
            <a:lin ang="5400000" scaled="1"/>
          </a:gradFill>
          <a:ln w="9525">
            <a:solidFill>
              <a:schemeClr val="tx1"/>
            </a:solidFill>
            <a:miter lim="800000"/>
            <a:headEnd/>
            <a:tailEnd/>
          </a:ln>
        </p:spPr>
        <p:txBody>
          <a:bodyPr lIns="0" rIns="0" anchor="ctr"/>
          <a:lstStyle>
            <a:lvl1pPr algn="l" eaLnBrk="0" hangingPunct="0">
              <a:spcBef>
                <a:spcPct val="20000"/>
              </a:spcBef>
              <a:buChar char="•"/>
              <a:defRPr sz="5100">
                <a:solidFill>
                  <a:schemeClr val="tx1"/>
                </a:solidFill>
                <a:latin typeface="Times New Roman" panose="02020603050405020304" pitchFamily="18" charset="0"/>
                <a:cs typeface="Times New Roman" panose="02020603050405020304" pitchFamily="18" charset="0"/>
              </a:defRPr>
            </a:lvl1pPr>
            <a:lvl2pPr marL="742950" indent="-285750" algn="l" eaLnBrk="0" hangingPunct="0">
              <a:spcBef>
                <a:spcPct val="20000"/>
              </a:spcBef>
              <a:buChar char="–"/>
              <a:defRPr sz="4500">
                <a:solidFill>
                  <a:schemeClr val="tx1"/>
                </a:solidFill>
                <a:latin typeface="Times New Roman" panose="02020603050405020304" pitchFamily="18" charset="0"/>
                <a:cs typeface="Times New Roman" panose="02020603050405020304" pitchFamily="18" charset="0"/>
              </a:defRPr>
            </a:lvl2pPr>
            <a:lvl3pPr marL="1143000" indent="-228600" algn="l" eaLnBrk="0" hangingPunct="0">
              <a:spcBef>
                <a:spcPct val="20000"/>
              </a:spcBef>
              <a:buChar char="•"/>
              <a:defRPr sz="3800">
                <a:solidFill>
                  <a:schemeClr val="tx1"/>
                </a:solidFill>
                <a:latin typeface="Times New Roman" panose="02020603050405020304" pitchFamily="18" charset="0"/>
                <a:cs typeface="Times New Roman" panose="02020603050405020304" pitchFamily="18" charset="0"/>
              </a:defRPr>
            </a:lvl3pPr>
            <a:lvl4pPr marL="16002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lgn="l"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00">
                <a:latin typeface="AvantGarde" pitchFamily="34" charset="0"/>
              </a:rPr>
              <a:t>Lean eval/lot sizing.</a:t>
            </a:r>
          </a:p>
        </p:txBody>
      </p:sp>
      <p:sp>
        <p:nvSpPr>
          <p:cNvPr id="2" name="Title 1"/>
          <p:cNvSpPr>
            <a:spLocks noGrp="1"/>
          </p:cNvSpPr>
          <p:nvPr>
            <p:ph type="title"/>
          </p:nvPr>
        </p:nvSpPr>
        <p:spPr/>
        <p:txBody>
          <a:bodyPr/>
          <a:lstStyle/>
          <a:p>
            <a:r>
              <a:rPr lang="en-US" altLang="en-US" sz="2000" dirty="0">
                <a:latin typeface="AvantGarde" pitchFamily="34" charset="0"/>
              </a:rPr>
              <a:t>COMPONENT DEVELOPMENT ROADMAP</a:t>
            </a:r>
            <a:endParaRPr lang="en-US" sz="2000" dirty="0"/>
          </a:p>
        </p:txBody>
      </p:sp>
      <p:sp>
        <p:nvSpPr>
          <p:cNvPr id="120" name="AutoShape 4"/>
          <p:cNvSpPr>
            <a:spLocks noChangeArrowheads="1"/>
          </p:cNvSpPr>
          <p:nvPr/>
        </p:nvSpPr>
        <p:spPr bwMode="auto">
          <a:xfrm>
            <a:off x="969869" y="2391430"/>
            <a:ext cx="7543800" cy="2819400"/>
          </a:xfrm>
          <a:prstGeom prst="rightArrow">
            <a:avLst>
              <a:gd name="adj1" fmla="val 50000"/>
              <a:gd name="adj2" fmla="val 66892"/>
            </a:avLst>
          </a:prstGeom>
          <a:solidFill>
            <a:srgbClr val="FFC000"/>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p>
            <a:pPr>
              <a:defRPr/>
            </a:pPr>
            <a:r>
              <a:rPr lang="en-US" sz="4800" b="1" i="1" dirty="0">
                <a:latin typeface="Arial" pitchFamily="34" charset="0"/>
              </a:rPr>
              <a:t>Component Design</a:t>
            </a:r>
          </a:p>
        </p:txBody>
      </p:sp>
    </p:spTree>
    <p:extLst>
      <p:ext uri="{BB962C8B-B14F-4D97-AF65-F5344CB8AC3E}">
        <p14:creationId xmlns:p14="http://schemas.microsoft.com/office/powerpoint/2010/main" val="1342726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wipe(left)">
                                      <p:cBhvr>
                                        <p:cTn id="7" dur="10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Lst>
  </p:timing>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sz="13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sz="1300" b="0" i="0" u="none" strike="noStrike" cap="none" normalizeH="0" baseline="0" smtClean="0">
            <a:ln>
              <a:noFill/>
            </a:ln>
            <a:solidFill>
              <a:schemeClr val="tx1"/>
            </a:solidFill>
            <a:effectLst/>
            <a:latin typeface="Times New Roman" pitchFamily="18" charset="0"/>
          </a:defRPr>
        </a:defPPr>
      </a:lstStyle>
    </a:lnDef>
    <a:txDef>
      <a:spPr>
        <a:noFill/>
      </a:spPr>
      <a:bodyPr wrap="none" rtlCol="0">
        <a:spAutoFit/>
      </a:bodyPr>
      <a:lstStyle>
        <a:defPPr>
          <a:defRPr dirty="0" smtClean="0">
            <a:latin typeface="+mn-lt"/>
          </a:defRPr>
        </a:defPPr>
      </a:lstStyle>
    </a:tx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21632</TotalTime>
  <Words>9897</Words>
  <Application>Microsoft Office PowerPoint</Application>
  <PresentationFormat>On-screen Show (4:3)</PresentationFormat>
  <Paragraphs>1967</Paragraphs>
  <Slides>117</Slides>
  <Notes>103</Notes>
  <HiddenSlides>1</HiddenSlides>
  <MMClips>0</MMClips>
  <ScaleCrop>false</ScaleCrop>
  <HeadingPairs>
    <vt:vector size="8" baseType="variant">
      <vt:variant>
        <vt:lpstr>Fonts Used</vt:lpstr>
      </vt:variant>
      <vt:variant>
        <vt:i4>13</vt:i4>
      </vt:variant>
      <vt:variant>
        <vt:lpstr>Theme</vt:lpstr>
      </vt:variant>
      <vt:variant>
        <vt:i4>1</vt:i4>
      </vt:variant>
      <vt:variant>
        <vt:lpstr>Embedded OLE Servers</vt:lpstr>
      </vt:variant>
      <vt:variant>
        <vt:i4>2</vt:i4>
      </vt:variant>
      <vt:variant>
        <vt:lpstr>Slide Titles</vt:lpstr>
      </vt:variant>
      <vt:variant>
        <vt:i4>117</vt:i4>
      </vt:variant>
    </vt:vector>
  </HeadingPairs>
  <TitlesOfParts>
    <vt:vector size="133" baseType="lpstr">
      <vt:lpstr>Aptos</vt:lpstr>
      <vt:lpstr>Arial</vt:lpstr>
      <vt:lpstr>AvantGarde</vt:lpstr>
      <vt:lpstr>Cambria Math</vt:lpstr>
      <vt:lpstr>Copperplate Gothic Bold</vt:lpstr>
      <vt:lpstr>Courier New</vt:lpstr>
      <vt:lpstr>Helvetica</vt:lpstr>
      <vt:lpstr>Microsoft Sans Serif</vt:lpstr>
      <vt:lpstr>Monotype Sorts</vt:lpstr>
      <vt:lpstr>Symbol</vt:lpstr>
      <vt:lpstr>Times</vt:lpstr>
      <vt:lpstr>Times New Roman</vt:lpstr>
      <vt:lpstr>Wingdings</vt:lpstr>
      <vt:lpstr>JPMorgan</vt:lpstr>
      <vt:lpstr>VISIO</vt:lpstr>
      <vt:lpstr>Worksheet</vt:lpstr>
      <vt:lpstr>PowerPoint Presentation</vt:lpstr>
      <vt:lpstr>Agenda</vt:lpstr>
      <vt:lpstr>Why QFD?</vt:lpstr>
      <vt:lpstr>Some Notable Product Failures</vt:lpstr>
      <vt:lpstr>Why Quality Function Deployment?</vt:lpstr>
      <vt:lpstr>Some Notable Product Failures</vt:lpstr>
      <vt:lpstr>QFD IN PRODUCT AND PROCESS DESIGN</vt:lpstr>
      <vt:lpstr>The DMEDV Development Process</vt:lpstr>
      <vt:lpstr>Defining Product &amp; Process Requirements</vt:lpstr>
      <vt:lpstr>Driving Requirements Into Product Design</vt:lpstr>
      <vt:lpstr>BUILDING THE FIRST HOUSE OF QUALITY</vt:lpstr>
      <vt:lpstr>“Good” Requirements</vt:lpstr>
      <vt:lpstr>QFD Deliverables</vt:lpstr>
      <vt:lpstr>Performance Requirement Components</vt:lpstr>
      <vt:lpstr>Exercise: “Good” &amp; “Bad” Requirements</vt:lpstr>
      <vt:lpstr>Requirements Exercise</vt:lpstr>
      <vt:lpstr>House Of Quality:  Core QFD Deliverable</vt:lpstr>
      <vt:lpstr>A VoC to Requirements Process</vt:lpstr>
      <vt:lpstr>QFD Example – Project “Crab Claw”</vt:lpstr>
      <vt:lpstr>The House of Quality</vt:lpstr>
      <vt:lpstr>Customer Needs:  Room 1</vt:lpstr>
      <vt:lpstr>Process Observations</vt:lpstr>
      <vt:lpstr>Use Environments</vt:lpstr>
      <vt:lpstr>Select Users/Customer Segments</vt:lpstr>
      <vt:lpstr>User/Customer Segmentation</vt:lpstr>
      <vt:lpstr>What Do We Still Need to Know?</vt:lpstr>
      <vt:lpstr>Consider Entire Consumption Life-Cycle</vt:lpstr>
      <vt:lpstr>Exercise: Case Study Research Gaps </vt:lpstr>
      <vt:lpstr>QFD Case Study Choices</vt:lpstr>
      <vt:lpstr>What Types of User Input?</vt:lpstr>
      <vt:lpstr>Generic Interview Guide</vt:lpstr>
      <vt:lpstr>Crohn's Disease Surgeon Discussion Guide</vt:lpstr>
      <vt:lpstr>Exercise: Develop an Interview Guide</vt:lpstr>
      <vt:lpstr>Respect the Customer but Probe!</vt:lpstr>
      <vt:lpstr>Exercise: Gathering Customer Needs</vt:lpstr>
      <vt:lpstr>Develop Customer Requirements (Solution Open)</vt:lpstr>
      <vt:lpstr>Customer Requirement Elements</vt:lpstr>
      <vt:lpstr>Translation Process &amp; Example</vt:lpstr>
      <vt:lpstr>Translation Guidelines</vt:lpstr>
      <vt:lpstr>Focusing the QFD</vt:lpstr>
      <vt:lpstr>Project “Crab Claw” – QFD Room 1</vt:lpstr>
      <vt:lpstr>Exercise: Develop Customer Requirements</vt:lpstr>
      <vt:lpstr>The House of Quality</vt:lpstr>
      <vt:lpstr>Customer Rating:  Room 2</vt:lpstr>
      <vt:lpstr>Self-Stated Importance/Satisfaction Surveys</vt:lpstr>
      <vt:lpstr>Importance/Satisfaction Survey</vt:lpstr>
      <vt:lpstr>Project “Crab Claw” – QFD Room 2</vt:lpstr>
      <vt:lpstr>Exercise: Develop Room 2</vt:lpstr>
      <vt:lpstr>Customer Rating:  Room 2</vt:lpstr>
      <vt:lpstr>The House of Quality</vt:lpstr>
      <vt:lpstr>Performance Requirements:  Room 3</vt:lpstr>
      <vt:lpstr>Performance Level Requirement Statements</vt:lpstr>
      <vt:lpstr>Verbs Have Meaning!</vt:lpstr>
      <vt:lpstr>Translation Process – CR to PR</vt:lpstr>
      <vt:lpstr>Performance Level Requirements: Room 3</vt:lpstr>
      <vt:lpstr>Performance Requirements:  Room 3</vt:lpstr>
      <vt:lpstr>Relationships:  Room 4</vt:lpstr>
      <vt:lpstr>Relationships:  Room 4</vt:lpstr>
      <vt:lpstr>Project “Crab Claw”: Relationships:  Room 4</vt:lpstr>
      <vt:lpstr>Exercise: Develop Requirements</vt:lpstr>
      <vt:lpstr>Requirement Rationale</vt:lpstr>
      <vt:lpstr>Rationale - Points</vt:lpstr>
      <vt:lpstr>Requirement Verification/Validation Strategy</vt:lpstr>
      <vt:lpstr>Example – Validation &amp; Verification Strategy</vt:lpstr>
      <vt:lpstr>How Could These PLRs be Verified?</vt:lpstr>
      <vt:lpstr>The House of Quality</vt:lpstr>
      <vt:lpstr>Technical Evaluation:  Room 5</vt:lpstr>
      <vt:lpstr>Example: Technical Evaluation:  Room 5</vt:lpstr>
      <vt:lpstr>Technical Evaluation:  Room 5</vt:lpstr>
      <vt:lpstr>CTQ Elements - Targets &amp; Specifications:  Room 6</vt:lpstr>
      <vt:lpstr>Setting Targets/Specifications</vt:lpstr>
      <vt:lpstr>Setting Specifications for Measures</vt:lpstr>
      <vt:lpstr>Performance Level Requirements – Targets</vt:lpstr>
      <vt:lpstr>Allowable Defect Rates</vt:lpstr>
      <vt:lpstr>Targets and Specifications:  Room 6</vt:lpstr>
      <vt:lpstr>Example: Targets and Specifications:  Room 6</vt:lpstr>
      <vt:lpstr>Correlation:  Room 7 - The “Roof”</vt:lpstr>
      <vt:lpstr>Correlation:  Room 7: "The Roof"</vt:lpstr>
      <vt:lpstr>Correlation:  Room 7</vt:lpstr>
      <vt:lpstr>CTQ Correlations – Project “Crab Claw”</vt:lpstr>
      <vt:lpstr>Completing the House</vt:lpstr>
      <vt:lpstr>Project “Crab Claw” House of Quality</vt:lpstr>
      <vt:lpstr>QFD Analysis – “Living In Your House!”</vt:lpstr>
      <vt:lpstr>QFD Approach to Developing CRs/PRs</vt:lpstr>
      <vt:lpstr>Analyzing Your “House”</vt:lpstr>
      <vt:lpstr>Analyzing the House</vt:lpstr>
      <vt:lpstr>Critical to quality Requirements (CTQ)</vt:lpstr>
      <vt:lpstr>CTQ Definition &amp; Selection</vt:lpstr>
      <vt:lpstr>PowerPoint Presentation</vt:lpstr>
      <vt:lpstr>Perform CTQ Risk Analysis</vt:lpstr>
      <vt:lpstr>Exercise: CTQ or Not CTQ?</vt:lpstr>
      <vt:lpstr>At A Meeting A While Back . .</vt:lpstr>
      <vt:lpstr>Review Team Charter</vt:lpstr>
      <vt:lpstr>THE NEXT FEW HOUSES</vt:lpstr>
      <vt:lpstr>Systems Engineering Process</vt:lpstr>
      <vt:lpstr>Cascade &amp; Optimization – Flow-Down &amp; Flow-Up</vt:lpstr>
      <vt:lpstr>Design Relationships – a Model</vt:lpstr>
      <vt:lpstr>“Simple” Cascade Example</vt:lpstr>
      <vt:lpstr>COMPONENT DEVELOPMENT ROADMAP</vt:lpstr>
      <vt:lpstr>“Simple” Cascade Example</vt:lpstr>
      <vt:lpstr>ASSEMBLY PROCESS &amp; EQUIPMENT DEVELOPMENT ROADMAP</vt:lpstr>
      <vt:lpstr>“Simple” Cascade Example</vt:lpstr>
      <vt:lpstr>QFD Strategies</vt:lpstr>
      <vt:lpstr>QFD Pitfalls</vt:lpstr>
      <vt:lpstr>PREDICTION, VERIFICATION &amp; VALIDATION</vt:lpstr>
      <vt:lpstr>Variation Prediction Philosophy</vt:lpstr>
      <vt:lpstr>CTQs – Managing Customer-Perceived Variability</vt:lpstr>
      <vt:lpstr>Variation Prediction Purpose</vt:lpstr>
      <vt:lpstr>Variation Prediction “Schematic”</vt:lpstr>
      <vt:lpstr>Scorecard Structure</vt:lpstr>
      <vt:lpstr>CTQ Scorecard “Maturity” - Prediction</vt:lpstr>
      <vt:lpstr>CTQ Scorecard “Maturity” - Verification</vt:lpstr>
      <vt:lpstr>Prediction Exercise</vt:lpstr>
      <vt:lpstr>Design Scorecard Exercise</vt:lpstr>
      <vt:lpstr>PowerPoint Presentation</vt:lpstr>
      <vt:lpstr>QFD References</vt:lpstr>
      <vt:lpstr>Revision Control</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206</cp:revision>
  <cp:lastPrinted>2026-08-03T16:39:03Z</cp:lastPrinted>
  <dcterms:created xsi:type="dcterms:W3CDTF">1998-10-26T20:45:45Z</dcterms:created>
  <dcterms:modified xsi:type="dcterms:W3CDTF">2026-08-04T17:59:03Z</dcterms:modified>
</cp:coreProperties>
</file>