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56" r:id="rId2"/>
    <p:sldId id="257" r:id="rId3"/>
    <p:sldId id="321" r:id="rId4"/>
    <p:sldId id="318" r:id="rId5"/>
    <p:sldId id="260" r:id="rId6"/>
    <p:sldId id="335" r:id="rId7"/>
    <p:sldId id="337" r:id="rId8"/>
    <p:sldId id="322" r:id="rId9"/>
    <p:sldId id="268" r:id="rId10"/>
    <p:sldId id="328" r:id="rId11"/>
    <p:sldId id="326" r:id="rId12"/>
    <p:sldId id="297" r:id="rId13"/>
    <p:sldId id="298" r:id="rId14"/>
    <p:sldId id="310" r:id="rId15"/>
    <p:sldId id="320" r:id="rId16"/>
    <p:sldId id="329" r:id="rId17"/>
    <p:sldId id="330" r:id="rId18"/>
    <p:sldId id="331" r:id="rId19"/>
    <p:sldId id="332" r:id="rId20"/>
    <p:sldId id="333" r:id="rId21"/>
    <p:sldId id="290" r:id="rId22"/>
    <p:sldId id="311" r:id="rId23"/>
    <p:sldId id="336" r:id="rId24"/>
    <p:sldId id="313" r:id="rId25"/>
    <p:sldId id="323" r:id="rId26"/>
    <p:sldId id="280" r:id="rId27"/>
    <p:sldId id="319" r:id="rId28"/>
    <p:sldId id="317" r:id="rId29"/>
    <p:sldId id="324" r:id="rId30"/>
    <p:sldId id="282" r:id="rId31"/>
    <p:sldId id="327" r:id="rId32"/>
    <p:sldId id="325" r:id="rId33"/>
    <p:sldId id="301" r:id="rId34"/>
    <p:sldId id="302" r:id="rId35"/>
    <p:sldId id="316" r:id="rId36"/>
    <p:sldId id="303" r:id="rId37"/>
    <p:sldId id="315" r:id="rId38"/>
    <p:sldId id="314" r:id="rId39"/>
    <p:sldId id="300" r:id="rId40"/>
    <p:sldId id="287" r:id="rId41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99FFCC"/>
    <a:srgbClr val="FFFFCC"/>
    <a:srgbClr val="FF9966"/>
    <a:srgbClr val="6699FF"/>
    <a:srgbClr val="FF0000"/>
    <a:srgbClr val="B2B2B2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165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782"/>
    </p:cViewPr>
  </p:sorterViewPr>
  <p:notesViewPr>
    <p:cSldViewPr snapToGrid="0">
      <p:cViewPr varScale="1">
        <p:scale>
          <a:sx n="57" d="100"/>
          <a:sy n="57" d="100"/>
        </p:scale>
        <p:origin x="-1806" y="-90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29.xml"/><Relationship Id="rId3" Type="http://schemas.openxmlformats.org/officeDocument/2006/relationships/slide" Target="slides/slide3.xml"/><Relationship Id="rId7" Type="http://schemas.openxmlformats.org/officeDocument/2006/relationships/slide" Target="slides/slide25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22.xml"/><Relationship Id="rId5" Type="http://schemas.openxmlformats.org/officeDocument/2006/relationships/slide" Target="slides/slide14.xml"/><Relationship Id="rId10" Type="http://schemas.openxmlformats.org/officeDocument/2006/relationships/slide" Target="slides/slide35.xml"/><Relationship Id="rId4" Type="http://schemas.openxmlformats.org/officeDocument/2006/relationships/slide" Target="slides/slide8.xml"/><Relationship Id="rId9" Type="http://schemas.openxmlformats.org/officeDocument/2006/relationships/slide" Target="slides/slide3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CE825EA8-D175-4E71-A095-5FB2A8F5601E}"/>
    <pc:docChg chg="modSld">
      <pc:chgData name="John O'Neill" userId="a4336b72f0c0be49" providerId="LiveId" clId="{CE825EA8-D175-4E71-A095-5FB2A8F5601E}" dt="2026-07-29T21:00:36.565" v="3" actId="6549"/>
      <pc:docMkLst>
        <pc:docMk/>
      </pc:docMkLst>
      <pc:sldChg chg="modSp mod">
        <pc:chgData name="John O'Neill" userId="a4336b72f0c0be49" providerId="LiveId" clId="{CE825EA8-D175-4E71-A095-5FB2A8F5601E}" dt="2026-07-29T21:00:36.565" v="3" actId="6549"/>
        <pc:sldMkLst>
          <pc:docMk/>
          <pc:sldMk cId="0" sldId="256"/>
        </pc:sldMkLst>
        <pc:spChg chg="mod">
          <ac:chgData name="John O'Neill" userId="a4336b72f0c0be49" providerId="LiveId" clId="{CE825EA8-D175-4E71-A095-5FB2A8F5601E}" dt="2026-07-29T21:00:36.565" v="3" actId="6549"/>
          <ac:spMkLst>
            <pc:docMk/>
            <pc:sldMk cId="0" sldId="256"/>
            <ac:spMk id="2054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CB6DC2B-123A-4CED-9DB0-4FDDFAD1C5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9458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This type is Arial, 10 Pt.</a:t>
            </a:r>
          </a:p>
          <a:p>
            <a:pPr lvl="0"/>
            <a:r>
              <a:rPr lang="en-US" noProof="0"/>
              <a:t>Use sentence structure.</a:t>
            </a:r>
          </a:p>
          <a:p>
            <a:pPr lvl="0"/>
            <a:r>
              <a:rPr lang="en-US" noProof="0"/>
              <a:t>Bullets are Wingdings square (n) size is 75% of the text.</a:t>
            </a:r>
          </a:p>
          <a:p>
            <a:pPr lvl="1"/>
            <a:r>
              <a:rPr lang="en-US" noProof="0"/>
              <a:t>Dashes are option dashes and are 100% of the text size.</a:t>
            </a:r>
          </a:p>
          <a:p>
            <a:pPr lvl="1"/>
            <a:r>
              <a:rPr lang="en-US" noProof="0"/>
              <a:t>Dashes Should have a tighter line spacing than the bullets.</a:t>
            </a:r>
          </a:p>
          <a:p>
            <a:pPr lvl="0"/>
            <a:r>
              <a:rPr lang="en-US" noProof="0"/>
              <a:t>Line spacing is .9 on .5 after.</a:t>
            </a:r>
          </a:p>
          <a:p>
            <a:pPr lvl="0"/>
            <a:r>
              <a:rPr lang="en-US" noProof="0"/>
              <a:t>Use periods on note pages.</a:t>
            </a:r>
          </a:p>
          <a:p>
            <a:pPr lvl="0"/>
            <a:r>
              <a:rPr lang="en-US" noProof="0"/>
              <a:t>Print file without pure black and white.</a:t>
            </a:r>
          </a:p>
        </p:txBody>
      </p:sp>
      <p:sp>
        <p:nvSpPr>
          <p:cNvPr id="44036" name="Line 4"/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037" name="Line 5"/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7A622023-FA1D-42BF-ADE3-EF5C997EFD6A}" type="slidenum">
              <a:rPr lang="en-US" sz="1200" b="1">
                <a:latin typeface="Arial" pitchFamily="34" charset="0"/>
              </a:rPr>
              <a:pPr algn="ctr" eaLnBrk="0" hangingPunct="0"/>
              <a:t>‹#›</a:t>
            </a:fld>
            <a:endParaRPr lang="en-US" sz="1200" b="1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9863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8088" y="1209675"/>
            <a:ext cx="5240337" cy="3930650"/>
          </a:xfr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8088" y="1209675"/>
            <a:ext cx="5240337" cy="3930650"/>
          </a:xfr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25475" y="788988"/>
            <a:ext cx="5943600" cy="44577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5254625"/>
            <a:ext cx="6096000" cy="3443288"/>
          </a:xfrm>
          <a:noFill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6938" y="4397375"/>
            <a:ext cx="5083175" cy="4170363"/>
          </a:xfrm>
          <a:noFill/>
        </p:spPr>
        <p:txBody>
          <a:bodyPr lIns="90425" tIns="45213" rIns="90425" bIns="45213"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96913" y="876300"/>
            <a:ext cx="5799137" cy="4351338"/>
          </a:xfrm>
          <a:ln>
            <a:solidFill>
              <a:schemeClr val="bg1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0" y="682625"/>
            <a:ext cx="4649788" cy="3487738"/>
          </a:xfrm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8525" y="4397375"/>
            <a:ext cx="5011738" cy="4170363"/>
          </a:xfrm>
          <a:noFill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0" y="682625"/>
            <a:ext cx="4649788" cy="3487738"/>
          </a:xfrm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8525" y="4397375"/>
            <a:ext cx="5011738" cy="4170363"/>
          </a:xfrm>
          <a:noFill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0" y="682625"/>
            <a:ext cx="4649788" cy="3487738"/>
          </a:xfrm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8525" y="4397375"/>
            <a:ext cx="5011738" cy="4170363"/>
          </a:xfrm>
          <a:noFill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96913" y="876300"/>
            <a:ext cx="5799137" cy="4351338"/>
          </a:xfr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25463" y="306388"/>
            <a:ext cx="6118225" cy="4589462"/>
          </a:xfrm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8488" y="4694238"/>
            <a:ext cx="5668962" cy="4011612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>
                <a:latin typeface="Arial" pitchFamily="34" charset="0"/>
              </a:rPr>
              <a:t>Notice the airline-related examples:</a:t>
            </a:r>
          </a:p>
          <a:p>
            <a:pPr eaLnBrk="1" hangingPunct="1">
              <a:lnSpc>
                <a:spcPct val="90000"/>
              </a:lnSpc>
            </a:pPr>
            <a:r>
              <a:rPr lang="en-US">
                <a:latin typeface="Arial" pitchFamily="34" charset="0"/>
              </a:rPr>
              <a:t>On-time flight arrivals—a process sigma just over 2</a:t>
            </a:r>
          </a:p>
          <a:p>
            <a:pPr eaLnBrk="1" hangingPunct="1">
              <a:lnSpc>
                <a:spcPct val="90000"/>
              </a:lnSpc>
            </a:pPr>
            <a:r>
              <a:rPr lang="en-US">
                <a:latin typeface="Arial" pitchFamily="34" charset="0"/>
              </a:rPr>
              <a:t>Mishandled baggage—a process sigma nearly 4</a:t>
            </a:r>
          </a:p>
          <a:p>
            <a:pPr eaLnBrk="1" hangingPunct="1">
              <a:lnSpc>
                <a:spcPct val="90000"/>
              </a:lnSpc>
            </a:pPr>
            <a:r>
              <a:rPr lang="en-US">
                <a:latin typeface="Arial" pitchFamily="34" charset="0"/>
              </a:rPr>
              <a:t>Domestic airline fatality rate—a process sigma over 6</a:t>
            </a:r>
          </a:p>
          <a:p>
            <a:pPr eaLnBrk="1" hangingPunct="1">
              <a:lnSpc>
                <a:spcPct val="90000"/>
              </a:lnSpc>
            </a:pPr>
            <a:r>
              <a:rPr lang="en-US" b="1">
                <a:latin typeface="Arial" pitchFamily="34" charset="0"/>
              </a:rPr>
              <a:t>Do the airlines have their priorities right?</a:t>
            </a:r>
          </a:p>
          <a:p>
            <a:pPr eaLnBrk="1" hangingPunct="1">
              <a:lnSpc>
                <a:spcPct val="90000"/>
              </a:lnSpc>
            </a:pPr>
            <a:endParaRPr lang="en-US" b="1">
              <a:latin typeface="Arial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>
                <a:latin typeface="Arial" pitchFamily="34" charset="0"/>
              </a:rPr>
              <a:t>Notice the soft drink quality in North America is between 3 and 4 sigma.</a:t>
            </a:r>
          </a:p>
          <a:p>
            <a:pPr eaLnBrk="1" hangingPunct="1">
              <a:lnSpc>
                <a:spcPct val="90000"/>
              </a:lnSpc>
            </a:pPr>
            <a:r>
              <a:rPr lang="en-US" b="1">
                <a:latin typeface="Arial" pitchFamily="34" charset="0"/>
              </a:rPr>
              <a:t>Is this good enough?</a:t>
            </a:r>
          </a:p>
          <a:p>
            <a:pPr eaLnBrk="1" hangingPunct="1">
              <a:lnSpc>
                <a:spcPct val="90000"/>
              </a:lnSpc>
            </a:pPr>
            <a:endParaRPr lang="en-US" b="1">
              <a:latin typeface="Arial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b="1">
                <a:latin typeface="Arial" pitchFamily="34" charset="0"/>
              </a:rPr>
              <a:t>Should you set a process sigma goal of 6 in your business?</a:t>
            </a:r>
          </a:p>
          <a:p>
            <a:pPr eaLnBrk="1" hangingPunct="1">
              <a:lnSpc>
                <a:spcPct val="90000"/>
              </a:lnSpc>
            </a:pPr>
            <a:r>
              <a:rPr lang="en-US">
                <a:latin typeface="Arial" pitchFamily="34" charset="0"/>
              </a:rPr>
              <a:t>You must first, determine your current process sigma.</a:t>
            </a:r>
          </a:p>
          <a:p>
            <a:pPr eaLnBrk="1" hangingPunct="1">
              <a:lnSpc>
                <a:spcPct val="90000"/>
              </a:lnSpc>
            </a:pPr>
            <a:endParaRPr lang="en-US">
              <a:latin typeface="Arial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>
                <a:latin typeface="Arial" pitchFamily="34" charset="0"/>
              </a:rPr>
              <a:t>Source: Some of this data comes from government reports. Other data points are referenced in Mikel Harry, The Vision of Six Sigma: A Roadmap for Breakthrough (Phoenix, AZ: Sigma Publishing Company, 1994).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25475" y="788988"/>
            <a:ext cx="5943600" cy="4457700"/>
          </a:xfrm>
          <a:ln>
            <a:solidFill>
              <a:schemeClr val="bg1"/>
            </a:solidFill>
            <a:miter lim="800000"/>
            <a:headEnd/>
            <a:tailEnd/>
          </a:ln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7550" y="5405438"/>
            <a:ext cx="5737225" cy="3463925"/>
          </a:xfrm>
          <a:noFill/>
          <a:ln>
            <a:solidFill>
              <a:schemeClr val="bg1"/>
            </a:solidFill>
            <a:miter lim="800000"/>
            <a:headEnd/>
            <a:tailEnd/>
          </a:ln>
        </p:spPr>
        <p:txBody>
          <a:bodyPr lIns="91826" tIns="45914" rIns="91826" bIns="45914"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8088" y="1209675"/>
            <a:ext cx="5240337" cy="3930650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0749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3693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40701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6378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0485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1205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28176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19363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4552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8543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881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54" tIns="45578" rIns="91154" bIns="4557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54" tIns="45578" rIns="91154" bIns="455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Line 4"/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11"/>
          <p:cNvSpPr>
            <a:spLocks noChangeArrowheads="1"/>
          </p:cNvSpPr>
          <p:nvPr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08" tIns="41306" rIns="82608" bIns="41306" anchor="ctr"/>
          <a:lstStyle/>
          <a:p>
            <a:pPr algn="ctr" defTabSz="820738" eaLnBrk="0" hangingPunct="0"/>
            <a:r>
              <a:rPr lang="en-US" b="1">
                <a:solidFill>
                  <a:schemeClr val="bg1"/>
                </a:solidFill>
                <a:latin typeface="Copperplate Gothic Bold" pitchFamily="34" charset="0"/>
              </a:rPr>
              <a:t>Sigma Quality Management</a:t>
            </a:r>
          </a:p>
          <a:p>
            <a:pPr algn="ctr" defTabSz="820738" eaLnBrk="0" hangingPunct="0"/>
            <a:r>
              <a:rPr lang="en-US" sz="1600" b="1" i="1">
                <a:solidFill>
                  <a:schemeClr val="bg1"/>
                </a:solidFill>
                <a:latin typeface="Arial" pitchFamily="34" charset="0"/>
              </a:rPr>
              <a:t>Lean Thinking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Symbol" pitchFamily="18" charset="2"/>
        <a:buChar char="·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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wmf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160"/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2058" name="Line 4"/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grpSp>
          <p:nvGrpSpPr>
            <p:cNvPr id="2059" name="Group 151"/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2068" name="Rectangle 5"/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69" name="Rectangle 6"/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70" name="Line 7"/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71" name="Line 8"/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72" name="Line 9"/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73" name="Line 10"/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74" name="Line 11"/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75" name="Line 12"/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76" name="Line 13"/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77" name="Line 14"/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78" name="Line 15"/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79" name="Line 16"/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80" name="Line 17"/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81" name="Line 18"/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82" name="Line 19"/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83" name="Line 20"/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84" name="Line 21"/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85" name="Line 22"/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86" name="Line 23"/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87" name="Line 24"/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88" name="Line 25"/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89" name="Freeform 26"/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90" name="Line 27"/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91" name="Line 28"/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92" name="Line 29"/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93" name="Freeform 30"/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94" name="Line 31"/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95" name="Line 32"/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96" name="Line 33"/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97" name="Line 34"/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98" name="Line 35"/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99" name="Line 36"/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00" name="Line 37"/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01" name="Line 38"/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02" name="Line 39"/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03" name="Line 40"/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04" name="Line 41"/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05" name="Line 42"/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06" name="Line 43"/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07" name="Line 44"/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08" name="Line 45"/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09" name="Line 46"/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10" name="Line 47"/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11" name="Line 48"/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12" name="Line 49"/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13" name="Line 50"/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14" name="Line 51"/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15" name="Line 52"/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16" name="Line 53"/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17" name="Line 54"/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18" name="Line 55"/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19" name="Line 56"/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20" name="Line 57"/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21" name="Line 58"/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22" name="Freeform 59"/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23" name="Line 60"/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24" name="Freeform 61"/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25" name="Line 62"/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26" name="Line 63"/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27" name="Line 64"/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28" name="Line 65"/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29" name="Line 66"/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30" name="Line 67"/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31" name="Line 68"/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32" name="Line 69"/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33" name="Freeform 70"/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34" name="Line 71"/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35" name="Line 72"/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36" name="Freeform 73"/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37" name="Freeform 74"/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38" name="Freeform 75"/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39" name="Freeform 76"/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40" name="Line 77"/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41" name="Line 78"/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42" name="Freeform 79"/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43" name="Line 80"/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44" name="Line 81"/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45" name="Line 82"/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46" name="Line 83"/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47" name="Line 84"/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48" name="Line 85"/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49" name="Line 86"/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50" name="Line 87"/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51" name="Freeform 88"/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52" name="Line 89"/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53" name="Freeform 90"/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54" name="Line 91"/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55" name="Line 92"/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56" name="Line 93"/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57" name="Line 94"/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58" name="Line 95"/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59" name="Line 96"/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60" name="Line 97"/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61" name="Line 98"/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62" name="Line 99"/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63" name="Line 100"/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64" name="Line 101"/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65" name="Line 102"/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66" name="Line 103"/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67" name="Line 104"/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68" name="Line 105"/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69" name="Line 106"/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70" name="Line 107"/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71" name="Line 108"/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72" name="Line 109"/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73" name="Line 110"/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74" name="Line 111"/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75" name="Line 112"/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76" name="Line 113"/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77" name="Line 114"/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78" name="Line 115"/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79" name="Line 116"/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80" name="Line 117"/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81" name="Line 118"/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82" name="Freeform 119"/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83" name="Line 120"/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84" name="Line 121"/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85" name="Line 122"/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86" name="Freeform 123"/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87" name="Line 124"/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88" name="Line 125"/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89" name="Line 126"/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90" name="Line 127"/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91" name="Line 128"/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92" name="Line 129"/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93" name="Line 130"/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94" name="Line 131"/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95" name="Line 132"/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96" name="Line 133"/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97" name="Line 134"/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98" name="Rectangle 135"/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99" name="Rectangle 136"/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  <a:latin typeface="Arial" pitchFamily="34" charset="0"/>
                  </a:rPr>
                  <a:t>-6</a:t>
                </a:r>
              </a:p>
            </p:txBody>
          </p:sp>
          <p:sp>
            <p:nvSpPr>
              <p:cNvPr id="2200" name="Rectangle 137"/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01" name="Rectangle 138"/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  <a:latin typeface="Arial" pitchFamily="34" charset="0"/>
                  </a:rPr>
                  <a:t>-4</a:t>
                </a:r>
              </a:p>
            </p:txBody>
          </p:sp>
          <p:sp>
            <p:nvSpPr>
              <p:cNvPr id="2202" name="Rectangle 139"/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03" name="Rectangle 140"/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  <a:latin typeface="Arial" pitchFamily="34" charset="0"/>
                  </a:rPr>
                  <a:t>-2</a:t>
                </a:r>
              </a:p>
            </p:txBody>
          </p:sp>
          <p:sp>
            <p:nvSpPr>
              <p:cNvPr id="2204" name="Rectangle 141"/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05" name="Rectangle 142"/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4" cy="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  <a:latin typeface="Arial" pitchFamily="34" charset="0"/>
                  </a:rPr>
                  <a:t>0</a:t>
                </a:r>
              </a:p>
            </p:txBody>
          </p:sp>
          <p:sp>
            <p:nvSpPr>
              <p:cNvPr id="2206" name="Rectangle 143"/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07" name="Rectangle 144"/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  <a:latin typeface="Arial" pitchFamily="34" charset="0"/>
                  </a:rPr>
                  <a:t>2</a:t>
                </a:r>
              </a:p>
            </p:txBody>
          </p:sp>
          <p:sp>
            <p:nvSpPr>
              <p:cNvPr id="2208" name="Rectangle 145"/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09" name="Rectangle 146"/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  <a:latin typeface="Arial" pitchFamily="34" charset="0"/>
                  </a:rPr>
                  <a:t>4</a:t>
                </a:r>
              </a:p>
            </p:txBody>
          </p:sp>
          <p:sp>
            <p:nvSpPr>
              <p:cNvPr id="2210" name="Rectangle 147"/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11" name="Rectangle 148"/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820738" eaLnBrk="0" hangingPunct="0"/>
                <a:r>
                  <a:rPr lang="en-US" sz="700">
                    <a:solidFill>
                      <a:srgbClr val="000000"/>
                    </a:solidFill>
                    <a:latin typeface="Arial" pitchFamily="34" charset="0"/>
                  </a:rPr>
                  <a:t>6</a:t>
                </a:r>
              </a:p>
            </p:txBody>
          </p:sp>
          <p:sp>
            <p:nvSpPr>
              <p:cNvPr id="2212" name="Line 149"/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13" name="Rectangle 150"/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2060" name="Rectangle 152"/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061" name="Rectangle 153"/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062" name="Rectangle 154"/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063" name="Rectangle 155"/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064" name="Freeform 156"/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065" name="Line 157"/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066" name="Line 158"/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067" name="Line 159"/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</p:grpSp>
      <p:pic>
        <p:nvPicPr>
          <p:cNvPr id="2051" name="Picture 161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/>
          <p:cNvSpPr>
            <a:spLocks noChangeArrowheads="1"/>
          </p:cNvSpPr>
          <p:nvPr/>
        </p:nvSpPr>
        <p:spPr bwMode="auto">
          <a:xfrm>
            <a:off x="1016000" y="2778125"/>
            <a:ext cx="424815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39" tIns="41020" rIns="82039" bIns="41020">
            <a:spAutoFit/>
          </a:bodyPr>
          <a:lstStyle/>
          <a:p>
            <a:pPr defTabSz="820738">
              <a:defRPr/>
            </a:pPr>
            <a:r>
              <a:rPr lang="en-US" sz="33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Six Sigma Overview</a:t>
            </a:r>
            <a:r>
              <a:rPr 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 </a:t>
            </a:r>
          </a:p>
        </p:txBody>
      </p:sp>
      <p:grpSp>
        <p:nvGrpSpPr>
          <p:cNvPr id="2053" name="Group 170"/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2055" name="Line 171"/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6" name="Rectangle 172"/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18" tIns="45709" rIns="91418" bIns="45709" anchor="ctr">
              <a:spAutoFit/>
            </a:bodyPr>
            <a:lstStyle/>
            <a:p>
              <a:pPr eaLnBrk="0" hangingPunct="0"/>
              <a:r>
                <a:rPr lang="en-US" sz="1700">
                  <a:latin typeface="Copperplate Gothic Bold" pitchFamily="34" charset="0"/>
                </a:rPr>
                <a:t>Sigma Quality Management</a:t>
              </a:r>
            </a:p>
          </p:txBody>
        </p:sp>
        <p:pic>
          <p:nvPicPr>
            <p:cNvPr id="2057" name="Picture 173" descr="SQM Logo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4" name="Text Box 183"/>
          <p:cNvSpPr txBox="1">
            <a:spLocks noChangeArrowheads="1"/>
          </p:cNvSpPr>
          <p:nvPr/>
        </p:nvSpPr>
        <p:spPr bwMode="auto">
          <a:xfrm>
            <a:off x="152400" y="6499225"/>
            <a:ext cx="2648482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820738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820738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820738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820738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300" dirty="0"/>
              <a:t>© Sigma Quality Management,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Four Key Principles</a:t>
            </a:r>
          </a:p>
        </p:txBody>
      </p:sp>
      <p:grpSp>
        <p:nvGrpSpPr>
          <p:cNvPr id="682011" name="Group 27"/>
          <p:cNvGrpSpPr>
            <a:grpSpLocks/>
          </p:cNvGrpSpPr>
          <p:nvPr/>
        </p:nvGrpSpPr>
        <p:grpSpPr bwMode="auto">
          <a:xfrm>
            <a:off x="5181600" y="3960813"/>
            <a:ext cx="3962400" cy="2019300"/>
            <a:chOff x="3264" y="2495"/>
            <a:chExt cx="2496" cy="1272"/>
          </a:xfrm>
        </p:grpSpPr>
        <p:sp>
          <p:nvSpPr>
            <p:cNvPr id="10261" name="Rectangle 6"/>
            <p:cNvSpPr>
              <a:spLocks noChangeArrowheads="1"/>
            </p:cNvSpPr>
            <p:nvPr/>
          </p:nvSpPr>
          <p:spPr bwMode="auto">
            <a:xfrm>
              <a:off x="3264" y="2495"/>
              <a:ext cx="2496" cy="3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154" tIns="45578" rIns="91154" bIns="45578"/>
            <a:lstStyle/>
            <a:p>
              <a:pPr marL="342900" indent="-342900">
                <a:spcBef>
                  <a:spcPct val="20000"/>
                </a:spcBef>
                <a:buClr>
                  <a:schemeClr val="accent2"/>
                </a:buClr>
                <a:buFont typeface="Symbol" pitchFamily="18" charset="2"/>
                <a:buNone/>
              </a:pPr>
              <a:r>
                <a:rPr lang="en-US" sz="2800" b="1" i="1">
                  <a:latin typeface="Arial" pitchFamily="34" charset="0"/>
                </a:rPr>
                <a:t>Respect for People</a:t>
              </a:r>
            </a:p>
          </p:txBody>
        </p:sp>
        <p:pic>
          <p:nvPicPr>
            <p:cNvPr id="10262" name="Picture 9" descr="MPj03994390000[1]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2" y="2842"/>
              <a:ext cx="617" cy="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82010" name="Group 26"/>
          <p:cNvGrpSpPr>
            <a:grpSpLocks/>
          </p:cNvGrpSpPr>
          <p:nvPr/>
        </p:nvGrpSpPr>
        <p:grpSpPr bwMode="auto">
          <a:xfrm>
            <a:off x="5181600" y="977900"/>
            <a:ext cx="3568700" cy="2106613"/>
            <a:chOff x="3264" y="616"/>
            <a:chExt cx="2248" cy="1327"/>
          </a:xfrm>
        </p:grpSpPr>
        <p:sp>
          <p:nvSpPr>
            <p:cNvPr id="10259" name="Rectangle 4"/>
            <p:cNvSpPr>
              <a:spLocks noChangeArrowheads="1"/>
            </p:cNvSpPr>
            <p:nvPr/>
          </p:nvSpPr>
          <p:spPr bwMode="auto">
            <a:xfrm>
              <a:off x="3264" y="616"/>
              <a:ext cx="2248" cy="3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154" tIns="45578" rIns="91154" bIns="45578"/>
            <a:lstStyle/>
            <a:p>
              <a:pPr marL="342900" indent="-342900">
                <a:spcBef>
                  <a:spcPct val="20000"/>
                </a:spcBef>
                <a:buClr>
                  <a:schemeClr val="accent2"/>
                </a:buClr>
                <a:buFont typeface="Symbol" pitchFamily="18" charset="2"/>
                <a:buNone/>
              </a:pPr>
              <a:r>
                <a:rPr lang="en-US" sz="2800" b="1" i="1">
                  <a:latin typeface="Arial" pitchFamily="34" charset="0"/>
                </a:rPr>
                <a:t>Manage By Facts</a:t>
              </a:r>
            </a:p>
          </p:txBody>
        </p:sp>
        <p:pic>
          <p:nvPicPr>
            <p:cNvPr id="10260" name="Picture 13" descr="MCPE02671_0000[1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4" y="936"/>
              <a:ext cx="1024" cy="1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82012" name="Group 28"/>
          <p:cNvGrpSpPr>
            <a:grpSpLocks/>
          </p:cNvGrpSpPr>
          <p:nvPr/>
        </p:nvGrpSpPr>
        <p:grpSpPr bwMode="auto">
          <a:xfrm>
            <a:off x="204788" y="3960813"/>
            <a:ext cx="4664075" cy="2000250"/>
            <a:chOff x="129" y="2495"/>
            <a:chExt cx="2938" cy="1260"/>
          </a:xfrm>
        </p:grpSpPr>
        <p:sp>
          <p:nvSpPr>
            <p:cNvPr id="10249" name="Rectangle 5"/>
            <p:cNvSpPr>
              <a:spLocks noChangeArrowheads="1"/>
            </p:cNvSpPr>
            <p:nvPr/>
          </p:nvSpPr>
          <p:spPr bwMode="auto">
            <a:xfrm>
              <a:off x="129" y="2495"/>
              <a:ext cx="2938" cy="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154" tIns="45578" rIns="91154" bIns="45578"/>
            <a:lstStyle/>
            <a:p>
              <a:pPr marL="342900" indent="-342900">
                <a:spcBef>
                  <a:spcPct val="20000"/>
                </a:spcBef>
                <a:buClr>
                  <a:schemeClr val="accent2"/>
                </a:buClr>
                <a:buFont typeface="Symbol" pitchFamily="18" charset="2"/>
                <a:buNone/>
              </a:pPr>
              <a:r>
                <a:rPr lang="en-US" sz="2800" b="1" i="1">
                  <a:latin typeface="Arial" pitchFamily="34" charset="0"/>
                </a:rPr>
                <a:t>Continuous Improvement</a:t>
              </a:r>
            </a:p>
          </p:txBody>
        </p:sp>
        <p:grpSp>
          <p:nvGrpSpPr>
            <p:cNvPr id="10250" name="Group 23"/>
            <p:cNvGrpSpPr>
              <a:grpSpLocks/>
            </p:cNvGrpSpPr>
            <p:nvPr/>
          </p:nvGrpSpPr>
          <p:grpSpPr bwMode="auto">
            <a:xfrm>
              <a:off x="958" y="2828"/>
              <a:ext cx="923" cy="927"/>
              <a:chOff x="4261" y="2002"/>
              <a:chExt cx="923" cy="927"/>
            </a:xfrm>
          </p:grpSpPr>
          <p:sp>
            <p:nvSpPr>
              <p:cNvPr id="10251" name="Oval 15"/>
              <p:cNvSpPr>
                <a:spLocks noChangeArrowheads="1"/>
              </p:cNvSpPr>
              <p:nvPr/>
            </p:nvSpPr>
            <p:spPr bwMode="auto">
              <a:xfrm>
                <a:off x="4261" y="2013"/>
                <a:ext cx="909" cy="909"/>
              </a:xfrm>
              <a:prstGeom prst="ellipse">
                <a:avLst/>
              </a:prstGeom>
              <a:solidFill>
                <a:srgbClr val="FFFF00"/>
              </a:solidFill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52" name="Text Box 16"/>
              <p:cNvSpPr txBox="1">
                <a:spLocks noChangeArrowheads="1"/>
              </p:cNvSpPr>
              <p:nvPr/>
            </p:nvSpPr>
            <p:spPr bwMode="auto">
              <a:xfrm>
                <a:off x="4717" y="2180"/>
                <a:ext cx="353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>
                    <a:latin typeface="Forte" pitchFamily="66" charset="0"/>
                  </a:rPr>
                  <a:t>Plan</a:t>
                </a:r>
              </a:p>
            </p:txBody>
          </p:sp>
          <p:sp>
            <p:nvSpPr>
              <p:cNvPr id="10253" name="Text Box 17"/>
              <p:cNvSpPr txBox="1">
                <a:spLocks noChangeArrowheads="1"/>
              </p:cNvSpPr>
              <p:nvPr/>
            </p:nvSpPr>
            <p:spPr bwMode="auto">
              <a:xfrm>
                <a:off x="4758" y="2518"/>
                <a:ext cx="253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>
                    <a:latin typeface="Forte" pitchFamily="66" charset="0"/>
                  </a:rPr>
                  <a:t>Do</a:t>
                </a:r>
              </a:p>
            </p:txBody>
          </p:sp>
          <p:sp>
            <p:nvSpPr>
              <p:cNvPr id="10254" name="Text Box 18"/>
              <p:cNvSpPr txBox="1">
                <a:spLocks noChangeArrowheads="1"/>
              </p:cNvSpPr>
              <p:nvPr/>
            </p:nvSpPr>
            <p:spPr bwMode="auto">
              <a:xfrm>
                <a:off x="4306" y="2518"/>
                <a:ext cx="38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>
                    <a:latin typeface="Forte" pitchFamily="66" charset="0"/>
                  </a:rPr>
                  <a:t>Check</a:t>
                </a:r>
              </a:p>
            </p:txBody>
          </p:sp>
          <p:sp>
            <p:nvSpPr>
              <p:cNvPr id="10255" name="Text Box 19"/>
              <p:cNvSpPr txBox="1">
                <a:spLocks noChangeArrowheads="1"/>
              </p:cNvSpPr>
              <p:nvPr/>
            </p:nvSpPr>
            <p:spPr bwMode="auto">
              <a:xfrm>
                <a:off x="4362" y="2180"/>
                <a:ext cx="280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>
                    <a:latin typeface="Forte" pitchFamily="66" charset="0"/>
                  </a:rPr>
                  <a:t>Act</a:t>
                </a:r>
              </a:p>
            </p:txBody>
          </p:sp>
          <p:sp>
            <p:nvSpPr>
              <p:cNvPr id="10256" name="Freeform 20"/>
              <p:cNvSpPr>
                <a:spLocks/>
              </p:cNvSpPr>
              <p:nvPr/>
            </p:nvSpPr>
            <p:spPr bwMode="auto">
              <a:xfrm>
                <a:off x="4733" y="2002"/>
                <a:ext cx="451" cy="108"/>
              </a:xfrm>
              <a:custGeom>
                <a:avLst/>
                <a:gdLst>
                  <a:gd name="T0" fmla="*/ 0 w 451"/>
                  <a:gd name="T1" fmla="*/ 4 h 108"/>
                  <a:gd name="T2" fmla="*/ 264 w 451"/>
                  <a:gd name="T3" fmla="*/ 17 h 108"/>
                  <a:gd name="T4" fmla="*/ 451 w 451"/>
                  <a:gd name="T5" fmla="*/ 108 h 10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51" h="108">
                    <a:moveTo>
                      <a:pt x="0" y="4"/>
                    </a:moveTo>
                    <a:cubicBezTo>
                      <a:pt x="94" y="2"/>
                      <a:pt x="189" y="0"/>
                      <a:pt x="264" y="17"/>
                    </a:cubicBezTo>
                    <a:cubicBezTo>
                      <a:pt x="339" y="34"/>
                      <a:pt x="420" y="93"/>
                      <a:pt x="451" y="108"/>
                    </a:cubicBezTo>
                  </a:path>
                </a:pathLst>
              </a:custGeom>
              <a:noFill/>
              <a:ln w="2857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7" name="Line 21"/>
              <p:cNvSpPr>
                <a:spLocks noChangeShapeType="1"/>
              </p:cNvSpPr>
              <p:nvPr/>
            </p:nvSpPr>
            <p:spPr bwMode="auto">
              <a:xfrm>
                <a:off x="4705" y="2006"/>
                <a:ext cx="0" cy="9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8" name="Line 22"/>
              <p:cNvSpPr>
                <a:spLocks noChangeShapeType="1"/>
              </p:cNvSpPr>
              <p:nvPr/>
            </p:nvSpPr>
            <p:spPr bwMode="auto">
              <a:xfrm>
                <a:off x="4268" y="2464"/>
                <a:ext cx="909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682009" name="Group 25"/>
          <p:cNvGrpSpPr>
            <a:grpSpLocks/>
          </p:cNvGrpSpPr>
          <p:nvPr/>
        </p:nvGrpSpPr>
        <p:grpSpPr bwMode="auto">
          <a:xfrm>
            <a:off x="236538" y="977900"/>
            <a:ext cx="4556125" cy="2244725"/>
            <a:chOff x="149" y="616"/>
            <a:chExt cx="2870" cy="1414"/>
          </a:xfrm>
        </p:grpSpPr>
        <p:pic>
          <p:nvPicPr>
            <p:cNvPr id="10247" name="Picture 11" descr="MCj02805170000[1]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1" y="964"/>
              <a:ext cx="1085" cy="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8" name="Rectangle 24"/>
            <p:cNvSpPr>
              <a:spLocks noChangeArrowheads="1"/>
            </p:cNvSpPr>
            <p:nvPr/>
          </p:nvSpPr>
          <p:spPr bwMode="auto">
            <a:xfrm>
              <a:off x="149" y="616"/>
              <a:ext cx="2870" cy="3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154" tIns="45578" rIns="91154" bIns="45578"/>
            <a:lstStyle/>
            <a:p>
              <a:pPr marL="342900" indent="-342900">
                <a:spcBef>
                  <a:spcPct val="20000"/>
                </a:spcBef>
                <a:buClr>
                  <a:schemeClr val="accent2"/>
                </a:buClr>
                <a:buFont typeface="Symbol" pitchFamily="18" charset="2"/>
                <a:buNone/>
              </a:pPr>
              <a:r>
                <a:rPr lang="en-US" sz="2800" b="1" i="1">
                  <a:latin typeface="Arial" pitchFamily="34" charset="0"/>
                </a:rPr>
                <a:t>Customer Satisfaction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8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8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682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68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 rot="-2863533">
            <a:off x="3733800" y="2112963"/>
            <a:ext cx="1954213" cy="827087"/>
          </a:xfrm>
          <a:prstGeom prst="rightArrow">
            <a:avLst>
              <a:gd name="adj1" fmla="val 49259"/>
              <a:gd name="adj2" fmla="val 87236"/>
            </a:avLst>
          </a:prstGeom>
          <a:solidFill>
            <a:srgbClr val="6699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419100" y="322263"/>
            <a:ext cx="872490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7" tIns="45704" rIns="91407" bIns="45704"/>
          <a:lstStyle/>
          <a:p>
            <a:pPr algn="ctr" eaLnBrk="0" hangingPunct="0"/>
            <a:r>
              <a:rPr lang="en-US" sz="4000">
                <a:latin typeface="Arial" pitchFamily="34" charset="0"/>
              </a:rPr>
              <a:t>  </a:t>
            </a:r>
          </a:p>
        </p:txBody>
      </p:sp>
      <p:sp>
        <p:nvSpPr>
          <p:cNvPr id="678916" name="AutoShape 4"/>
          <p:cNvSpPr>
            <a:spLocks noChangeArrowheads="1"/>
          </p:cNvSpPr>
          <p:nvPr/>
        </p:nvSpPr>
        <p:spPr bwMode="auto">
          <a:xfrm>
            <a:off x="1851025" y="2765425"/>
            <a:ext cx="4745038" cy="2603500"/>
          </a:xfrm>
          <a:prstGeom prst="triangle">
            <a:avLst>
              <a:gd name="adj" fmla="val 50000"/>
            </a:avLst>
          </a:prstGeom>
          <a:solidFill>
            <a:srgbClr val="6699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1407" tIns="45704" rIns="91407" bIns="45704" anchor="ctr"/>
          <a:lstStyle/>
          <a:p>
            <a:pPr algn="ctr" eaLnBrk="0" hangingPunct="0">
              <a:defRPr/>
            </a:pPr>
            <a:r>
              <a:rPr lang="en-US" sz="40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Six Sigma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 rot="-2873766">
            <a:off x="1135063" y="3697288"/>
            <a:ext cx="3314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400" b="1">
                <a:solidFill>
                  <a:schemeClr val="tx2"/>
                </a:solidFill>
                <a:latin typeface="Arial" pitchFamily="34" charset="0"/>
              </a:rPr>
              <a:t>Design For Six Sigma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 rot="2827912">
            <a:off x="4360069" y="3725069"/>
            <a:ext cx="24876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400" b="1">
                <a:solidFill>
                  <a:schemeClr val="tx2"/>
                </a:solidFill>
                <a:latin typeface="Arial" pitchFamily="34" charset="0"/>
              </a:rPr>
              <a:t>DMAIEC &amp; Lean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2422525" y="5430838"/>
            <a:ext cx="33194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400" b="1">
                <a:solidFill>
                  <a:schemeClr val="tx2"/>
                </a:solidFill>
                <a:latin typeface="Arial" pitchFamily="34" charset="0"/>
              </a:rPr>
              <a:t>Process Management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5486400" y="2565400"/>
            <a:ext cx="357505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7" tIns="45704" rIns="91407" bIns="45704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n-US" sz="2000" b="1" i="1">
                <a:latin typeface="Arial" pitchFamily="34" charset="0"/>
              </a:rPr>
              <a:t>Improve </a:t>
            </a:r>
            <a:r>
              <a:rPr lang="en-US" sz="2000" b="1" i="1">
                <a:solidFill>
                  <a:schemeClr val="tx2"/>
                </a:solidFill>
                <a:latin typeface="Arial" pitchFamily="34" charset="0"/>
              </a:rPr>
              <a:t>existing</a:t>
            </a:r>
            <a:r>
              <a:rPr lang="en-US" sz="2000" b="1" i="1">
                <a:latin typeface="Arial" pitchFamily="34" charset="0"/>
              </a:rPr>
              <a:t> processes </a:t>
            </a:r>
            <a:br>
              <a:rPr lang="en-US" sz="2000" b="1" i="1">
                <a:latin typeface="Arial" pitchFamily="34" charset="0"/>
              </a:rPr>
            </a:br>
            <a:r>
              <a:rPr lang="en-US" sz="2000" b="1" i="1">
                <a:latin typeface="Arial" pitchFamily="34" charset="0"/>
              </a:rPr>
              <a:t>so that their outputs meet</a:t>
            </a:r>
          </a:p>
          <a:p>
            <a:pPr algn="r"/>
            <a:r>
              <a:rPr lang="en-US" sz="2000" b="1" i="1">
                <a:latin typeface="Arial" pitchFamily="34" charset="0"/>
              </a:rPr>
              <a:t>customer requirements; eliminate non-value added activities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1230313" y="5956300"/>
            <a:ext cx="57308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7" tIns="45704" rIns="91407" bIns="45704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2000" b="1" i="1">
                <a:latin typeface="Arial" pitchFamily="34" charset="0"/>
              </a:rPr>
              <a:t>Control and Manage </a:t>
            </a:r>
            <a:r>
              <a:rPr lang="en-US" sz="2000" b="1" i="1">
                <a:solidFill>
                  <a:schemeClr val="tx2"/>
                </a:solidFill>
                <a:latin typeface="Arial" pitchFamily="34" charset="0"/>
              </a:rPr>
              <a:t>cross-functional</a:t>
            </a:r>
            <a:r>
              <a:rPr lang="en-US" sz="2000" b="1" i="1">
                <a:latin typeface="Arial" pitchFamily="34" charset="0"/>
              </a:rPr>
              <a:t> processes to meet business goals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50800" y="2632075"/>
            <a:ext cx="33448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000" b="1" i="1">
                <a:latin typeface="Arial" pitchFamily="34" charset="0"/>
              </a:rPr>
              <a:t>Design </a:t>
            </a:r>
            <a:r>
              <a:rPr lang="en-US" sz="2000" b="1" i="1">
                <a:solidFill>
                  <a:schemeClr val="tx2"/>
                </a:solidFill>
                <a:latin typeface="Arial" pitchFamily="34" charset="0"/>
              </a:rPr>
              <a:t>new</a:t>
            </a:r>
            <a:r>
              <a:rPr lang="en-US" sz="2000" b="1" i="1">
                <a:latin typeface="Arial" pitchFamily="34" charset="0"/>
              </a:rPr>
              <a:t> products and </a:t>
            </a:r>
            <a:br>
              <a:rPr lang="en-US" sz="2000" b="1" i="1">
                <a:latin typeface="Arial" pitchFamily="34" charset="0"/>
              </a:rPr>
            </a:br>
            <a:r>
              <a:rPr lang="en-US" sz="2000" b="1" i="1">
                <a:latin typeface="Arial" pitchFamily="34" charset="0"/>
              </a:rPr>
              <a:t>processes that meet </a:t>
            </a:r>
          </a:p>
          <a:p>
            <a:r>
              <a:rPr lang="en-US" sz="2000" b="1" i="1">
                <a:latin typeface="Arial" pitchFamily="34" charset="0"/>
              </a:rPr>
              <a:t>customer needs</a:t>
            </a:r>
          </a:p>
        </p:txBody>
      </p:sp>
      <p:sp>
        <p:nvSpPr>
          <p:cNvPr id="678923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900"/>
              <a:t>Six Sigma Management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3756025" y="1085850"/>
            <a:ext cx="48180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7" tIns="45704" rIns="91407" bIns="45704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n-US" sz="2000" b="1" i="1">
                <a:solidFill>
                  <a:schemeClr val="tx2"/>
                </a:solidFill>
                <a:latin typeface="Arial" pitchFamily="34" charset="0"/>
              </a:rPr>
              <a:t>Alignment</a:t>
            </a:r>
            <a:r>
              <a:rPr lang="en-US" sz="2000" b="1" i="1">
                <a:latin typeface="Arial" pitchFamily="34" charset="0"/>
              </a:rPr>
              <a:t> &amp; </a:t>
            </a:r>
            <a:r>
              <a:rPr lang="en-US" sz="2000" b="1" i="1">
                <a:solidFill>
                  <a:schemeClr val="tx2"/>
                </a:solidFill>
                <a:latin typeface="Arial" pitchFamily="34" charset="0"/>
              </a:rPr>
              <a:t>Linkage</a:t>
            </a:r>
            <a:r>
              <a:rPr lang="en-US" sz="2000" b="1" i="1">
                <a:latin typeface="Arial" pitchFamily="34" charset="0"/>
              </a:rPr>
              <a:t> to Business Strategy &amp; Transformation Objectives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blackWhite">
          <a:xfrm>
            <a:off x="982663" y="985838"/>
            <a:ext cx="2133600" cy="151130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609283" name="Text Box 3"/>
          <p:cNvSpPr txBox="1">
            <a:spLocks noChangeArrowheads="1"/>
          </p:cNvSpPr>
          <p:nvPr/>
        </p:nvSpPr>
        <p:spPr bwMode="auto">
          <a:xfrm>
            <a:off x="1314450" y="1436688"/>
            <a:ext cx="147161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PRACTICAL</a:t>
            </a:r>
            <a:br>
              <a:rPr 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</a:br>
            <a:r>
              <a:rPr 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PROBLEM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blackWhite">
          <a:xfrm>
            <a:off x="982663" y="2814638"/>
            <a:ext cx="2133600" cy="151130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609285" name="Text Box 5"/>
          <p:cNvSpPr txBox="1">
            <a:spLocks noChangeArrowheads="1"/>
          </p:cNvSpPr>
          <p:nvPr/>
        </p:nvSpPr>
        <p:spPr bwMode="auto">
          <a:xfrm>
            <a:off x="1314450" y="3265488"/>
            <a:ext cx="147161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PRACTICAL</a:t>
            </a:r>
            <a:br>
              <a:rPr 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</a:br>
            <a:r>
              <a:rPr 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SOLUTION</a:t>
            </a:r>
          </a:p>
        </p:txBody>
      </p:sp>
      <p:sp>
        <p:nvSpPr>
          <p:cNvPr id="609286" name="Text Box 6"/>
          <p:cNvSpPr txBox="1">
            <a:spLocks noChangeArrowheads="1"/>
          </p:cNvSpPr>
          <p:nvPr/>
        </p:nvSpPr>
        <p:spPr bwMode="auto">
          <a:xfrm>
            <a:off x="336550" y="5613400"/>
            <a:ext cx="8483600" cy="73025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91407" tIns="45704" rIns="91407" bIns="45704">
            <a:spAutoFit/>
          </a:bodyPr>
          <a:lstStyle/>
          <a:p>
            <a:pPr algn="ctr" eaLnBrk="0" hangingPunct="0">
              <a:defRPr/>
            </a:pPr>
            <a:r>
              <a:rPr 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In some cases, effective . . . But can result in fire fighting and in recurring problems.</a:t>
            </a:r>
          </a:p>
        </p:txBody>
      </p:sp>
      <p:sp>
        <p:nvSpPr>
          <p:cNvPr id="609287" name="Text Box 7"/>
          <p:cNvSpPr txBox="1">
            <a:spLocks noChangeArrowheads="1"/>
          </p:cNvSpPr>
          <p:nvPr/>
        </p:nvSpPr>
        <p:spPr bwMode="auto">
          <a:xfrm>
            <a:off x="733425" y="4751388"/>
            <a:ext cx="2633663" cy="449262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6D92C"/>
                  </a:outerShdw>
                </a:effectLst>
              </a14:hiddenEffects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NEXT PROBLEM</a:t>
            </a:r>
          </a:p>
        </p:txBody>
      </p:sp>
      <p:sp>
        <p:nvSpPr>
          <p:cNvPr id="12296" name="Line 8"/>
          <p:cNvSpPr>
            <a:spLocks noChangeShapeType="1"/>
          </p:cNvSpPr>
          <p:nvPr/>
        </p:nvSpPr>
        <p:spPr bwMode="auto">
          <a:xfrm>
            <a:off x="2044700" y="2497138"/>
            <a:ext cx="0" cy="44450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stealth" w="lg" len="lg"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7" name="Line 9"/>
          <p:cNvSpPr>
            <a:spLocks noChangeShapeType="1"/>
          </p:cNvSpPr>
          <p:nvPr/>
        </p:nvSpPr>
        <p:spPr bwMode="auto">
          <a:xfrm>
            <a:off x="2044700" y="4325938"/>
            <a:ext cx="0" cy="44450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stealth" w="lg" len="lg"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9290" name="Rectangle 10"/>
          <p:cNvSpPr>
            <a:spLocks noChangeArrowheads="1"/>
          </p:cNvSpPr>
          <p:nvPr/>
        </p:nvSpPr>
        <p:spPr bwMode="auto">
          <a:xfrm>
            <a:off x="0" y="233363"/>
            <a:ext cx="5957888" cy="43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7" tIns="45704" rIns="91407" bIns="45704"/>
          <a:lstStyle/>
          <a:p>
            <a:pPr marL="204788" defTabSz="820738">
              <a:defRPr/>
            </a:pPr>
            <a:r>
              <a:rPr lang="en-US"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Attacking Problems—Pre-Six Sigma</a:t>
            </a:r>
          </a:p>
        </p:txBody>
      </p:sp>
      <p:sp>
        <p:nvSpPr>
          <p:cNvPr id="609291" name="Text Box 11"/>
          <p:cNvSpPr txBox="1">
            <a:spLocks noChangeArrowheads="1"/>
          </p:cNvSpPr>
          <p:nvPr/>
        </p:nvSpPr>
        <p:spPr bwMode="auto">
          <a:xfrm>
            <a:off x="3292475" y="919163"/>
            <a:ext cx="5503863" cy="183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TRW Example:</a:t>
            </a:r>
            <a:br>
              <a:rPr 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</a:br>
            <a:r>
              <a:rPr 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Our monthly Treasury invoice is inaccurate!  This impacts our invoiced revenue and our award fee (based, in part, on billing accuracy).  </a:t>
            </a:r>
          </a:p>
          <a:p>
            <a:pPr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Research leads to identification of missing Service Request Numbers, tied to monthly maintenance fee for Treasury equipment.</a:t>
            </a:r>
          </a:p>
        </p:txBody>
      </p:sp>
      <p:sp>
        <p:nvSpPr>
          <p:cNvPr id="609292" name="Text Box 12"/>
          <p:cNvSpPr txBox="1">
            <a:spLocks noChangeArrowheads="1"/>
          </p:cNvSpPr>
          <p:nvPr/>
        </p:nvSpPr>
        <p:spPr bwMode="auto">
          <a:xfrm>
            <a:off x="3292475" y="3330575"/>
            <a:ext cx="5503863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Engineers research missing SR numbers and re-enter them in data base (cost: $2M in engineering hours)</a:t>
            </a:r>
            <a:endParaRPr lang="en-US" sz="1600" b="1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09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609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9291" grpId="0"/>
      <p:bldP spid="6092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330" name="Rectangle 2"/>
          <p:cNvSpPr>
            <a:spLocks noChangeArrowheads="1"/>
          </p:cNvSpPr>
          <p:nvPr/>
        </p:nvSpPr>
        <p:spPr bwMode="auto">
          <a:xfrm>
            <a:off x="-55563" y="233363"/>
            <a:ext cx="9144001" cy="43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7" tIns="45704" rIns="91407" bIns="45704"/>
          <a:lstStyle/>
          <a:p>
            <a:pPr marL="204788" defTabSz="820738">
              <a:defRPr/>
            </a:pPr>
            <a:r>
              <a:rPr lang="en-US"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The Six Sigma Way to Attack Problems</a:t>
            </a:r>
          </a:p>
        </p:txBody>
      </p:sp>
      <p:sp>
        <p:nvSpPr>
          <p:cNvPr id="611331" name="Text Box 3"/>
          <p:cNvSpPr txBox="1">
            <a:spLocks noChangeArrowheads="1"/>
          </p:cNvSpPr>
          <p:nvPr/>
        </p:nvSpPr>
        <p:spPr bwMode="auto">
          <a:xfrm>
            <a:off x="2044700" y="5688013"/>
            <a:ext cx="2019300" cy="358775"/>
          </a:xfrm>
          <a:prstGeom prst="rect">
            <a:avLst/>
          </a:prstGeom>
          <a:solidFill>
            <a:schemeClr val="hlink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none" lIns="91407" tIns="45704" rIns="91407" bIns="45704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NEXT PROBLEM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 rot="5400000">
            <a:off x="2328069" y="4575969"/>
            <a:ext cx="1452562" cy="742950"/>
          </a:xfrm>
          <a:prstGeom prst="rightArrow">
            <a:avLst>
              <a:gd name="adj1" fmla="val 50000"/>
              <a:gd name="adj2" fmla="val 48878"/>
            </a:avLst>
          </a:prstGeom>
          <a:solidFill>
            <a:schemeClr val="tx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blackWhite">
          <a:xfrm>
            <a:off x="5248275" y="3373438"/>
            <a:ext cx="1697038" cy="866775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3318" name="AutoShape 7"/>
          <p:cNvSpPr>
            <a:spLocks noChangeArrowheads="1"/>
          </p:cNvSpPr>
          <p:nvPr/>
        </p:nvSpPr>
        <p:spPr bwMode="auto">
          <a:xfrm rot="5400000">
            <a:off x="5415756" y="2307432"/>
            <a:ext cx="1362075" cy="744538"/>
          </a:xfrm>
          <a:prstGeom prst="rightArrow">
            <a:avLst>
              <a:gd name="adj1" fmla="val 50000"/>
              <a:gd name="adj2" fmla="val 45736"/>
            </a:avLst>
          </a:prstGeom>
          <a:solidFill>
            <a:schemeClr val="tx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3319" name="Rectangle 9"/>
          <p:cNvSpPr>
            <a:spLocks noChangeArrowheads="1"/>
          </p:cNvSpPr>
          <p:nvPr/>
        </p:nvSpPr>
        <p:spPr bwMode="blackWhite">
          <a:xfrm>
            <a:off x="2206625" y="3373438"/>
            <a:ext cx="1695450" cy="866775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611338" name="Text Box 10"/>
          <p:cNvSpPr txBox="1">
            <a:spLocks noChangeArrowheads="1"/>
          </p:cNvSpPr>
          <p:nvPr/>
        </p:nvSpPr>
        <p:spPr bwMode="auto">
          <a:xfrm>
            <a:off x="2468563" y="3527425"/>
            <a:ext cx="1169987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PRACTICAL</a:t>
            </a:r>
            <a:b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</a:b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SOLUTION</a:t>
            </a:r>
          </a:p>
        </p:txBody>
      </p:sp>
      <p:sp>
        <p:nvSpPr>
          <p:cNvPr id="13321" name="AutoShape 11"/>
          <p:cNvSpPr>
            <a:spLocks noChangeArrowheads="1"/>
          </p:cNvSpPr>
          <p:nvPr/>
        </p:nvSpPr>
        <p:spPr bwMode="auto">
          <a:xfrm flipH="1">
            <a:off x="3886200" y="3435350"/>
            <a:ext cx="1362075" cy="742950"/>
          </a:xfrm>
          <a:prstGeom prst="rightArrow">
            <a:avLst>
              <a:gd name="adj1" fmla="val 50000"/>
              <a:gd name="adj2" fmla="val 45833"/>
            </a:avLst>
          </a:prstGeom>
          <a:solidFill>
            <a:schemeClr val="tx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3322" name="Rectangle 13"/>
          <p:cNvSpPr>
            <a:spLocks noChangeArrowheads="1"/>
          </p:cNvSpPr>
          <p:nvPr/>
        </p:nvSpPr>
        <p:spPr bwMode="blackWhite">
          <a:xfrm>
            <a:off x="2206625" y="1135063"/>
            <a:ext cx="1695450" cy="866775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611342" name="Text Box 14"/>
          <p:cNvSpPr txBox="1">
            <a:spLocks noChangeArrowheads="1"/>
          </p:cNvSpPr>
          <p:nvPr/>
        </p:nvSpPr>
        <p:spPr bwMode="auto">
          <a:xfrm>
            <a:off x="2468563" y="1270000"/>
            <a:ext cx="1169987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PRACTICAL</a:t>
            </a:r>
            <a:b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</a:b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PROBLEM</a:t>
            </a:r>
          </a:p>
        </p:txBody>
      </p:sp>
      <p:sp>
        <p:nvSpPr>
          <p:cNvPr id="13324" name="Rectangle 16"/>
          <p:cNvSpPr>
            <a:spLocks noChangeArrowheads="1"/>
          </p:cNvSpPr>
          <p:nvPr/>
        </p:nvSpPr>
        <p:spPr bwMode="blackWhite">
          <a:xfrm>
            <a:off x="5248275" y="1135063"/>
            <a:ext cx="1697038" cy="866775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611345" name="Text Box 17"/>
          <p:cNvSpPr txBox="1">
            <a:spLocks noChangeArrowheads="1"/>
          </p:cNvSpPr>
          <p:nvPr/>
        </p:nvSpPr>
        <p:spPr bwMode="auto">
          <a:xfrm>
            <a:off x="5408613" y="1192213"/>
            <a:ext cx="1374775" cy="74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"/>
              </a:spcBef>
              <a:buSzPct val="80000"/>
              <a:buFont typeface="Marlett" pitchFamily="2" charset="2"/>
              <a:buNone/>
              <a:defRPr/>
            </a:pP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STATISTICAL/</a:t>
            </a:r>
          </a:p>
          <a:p>
            <a:pPr algn="ctr">
              <a:spcBef>
                <a:spcPct val="5000"/>
              </a:spcBef>
              <a:buSzPct val="80000"/>
              <a:buFont typeface="Marlett" pitchFamily="2" charset="2"/>
              <a:buNone/>
              <a:defRPr/>
            </a:pP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PROCESS</a:t>
            </a:r>
            <a:b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</a:b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PROBLEM</a:t>
            </a:r>
          </a:p>
        </p:txBody>
      </p:sp>
      <p:sp>
        <p:nvSpPr>
          <p:cNvPr id="13326" name="AutoShape 19"/>
          <p:cNvSpPr>
            <a:spLocks noChangeArrowheads="1"/>
          </p:cNvSpPr>
          <p:nvPr/>
        </p:nvSpPr>
        <p:spPr bwMode="auto">
          <a:xfrm>
            <a:off x="3908425" y="1196975"/>
            <a:ext cx="1362075" cy="742950"/>
          </a:xfrm>
          <a:prstGeom prst="rightArrow">
            <a:avLst>
              <a:gd name="adj1" fmla="val 50000"/>
              <a:gd name="adj2" fmla="val 45833"/>
            </a:avLst>
          </a:prstGeom>
          <a:solidFill>
            <a:schemeClr val="tx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3327" name="AutoShape 20"/>
          <p:cNvSpPr>
            <a:spLocks noChangeArrowheads="1"/>
          </p:cNvSpPr>
          <p:nvPr/>
        </p:nvSpPr>
        <p:spPr bwMode="auto">
          <a:xfrm rot="16200000" flipV="1">
            <a:off x="2373312" y="2317751"/>
            <a:ext cx="1362075" cy="742950"/>
          </a:xfrm>
          <a:prstGeom prst="rightArrow">
            <a:avLst>
              <a:gd name="adj1" fmla="val 50000"/>
              <a:gd name="adj2" fmla="val 45833"/>
            </a:avLst>
          </a:prstGeom>
          <a:solidFill>
            <a:schemeClr val="tx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3328" name="Text Box 22"/>
          <p:cNvSpPr txBox="1">
            <a:spLocks noChangeArrowheads="1"/>
          </p:cNvSpPr>
          <p:nvPr/>
        </p:nvSpPr>
        <p:spPr bwMode="auto">
          <a:xfrm>
            <a:off x="4849813" y="5110163"/>
            <a:ext cx="4037012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7" tIns="45704" rIns="91407" bIns="45704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2400" b="1" i="1">
                <a:latin typeface="Arial" pitchFamily="34" charset="0"/>
              </a:rPr>
              <a:t>What Factors Drive Performance?</a:t>
            </a:r>
          </a:p>
          <a:p>
            <a:pPr algn="ctr"/>
            <a:r>
              <a:rPr lang="en-US" sz="2400" b="1" i="1">
                <a:latin typeface="Arial" pitchFamily="34" charset="0"/>
              </a:rPr>
              <a:t>How Can We Prevent Problem Reoccurrence?</a:t>
            </a:r>
          </a:p>
        </p:txBody>
      </p:sp>
      <p:sp>
        <p:nvSpPr>
          <p:cNvPr id="611352" name="Text Box 24"/>
          <p:cNvSpPr txBox="1">
            <a:spLocks noChangeArrowheads="1"/>
          </p:cNvSpPr>
          <p:nvPr/>
        </p:nvSpPr>
        <p:spPr bwMode="auto">
          <a:xfrm>
            <a:off x="5413375" y="3432175"/>
            <a:ext cx="1374775" cy="74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"/>
              </a:spcBef>
              <a:buSzPct val="80000"/>
              <a:buFont typeface="Marlett" pitchFamily="2" charset="2"/>
              <a:buNone/>
              <a:defRPr/>
            </a:pP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STATISTICAL/</a:t>
            </a:r>
          </a:p>
          <a:p>
            <a:pPr algn="ctr">
              <a:spcBef>
                <a:spcPct val="5000"/>
              </a:spcBef>
              <a:buSzPct val="80000"/>
              <a:buFont typeface="Marlett" pitchFamily="2" charset="2"/>
              <a:buNone/>
              <a:defRPr/>
            </a:pP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PROCESS</a:t>
            </a:r>
            <a:b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</a:b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SOLUTION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04800" y="2116138"/>
            <a:ext cx="1209675" cy="319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68" tIns="44440" rIns="90468" bIns="44440">
            <a:spAutoFit/>
          </a:bodyPr>
          <a:lstStyle/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Launch The</a:t>
            </a:r>
          </a:p>
          <a:p>
            <a:pPr defTabSz="820738"/>
            <a:r>
              <a:rPr lang="en-US" altLang="ko-KR" sz="1200" b="1">
                <a:latin typeface="Arial" pitchFamily="34" charset="0"/>
                <a:ea typeface="Batang" pitchFamily="18" charset="-127"/>
              </a:rPr>
              <a:t> Project</a:t>
            </a:r>
          </a:p>
          <a:p>
            <a:pPr defTabSz="820738"/>
            <a:r>
              <a:rPr lang="en-US" altLang="ko-KR" sz="1200" b="1">
                <a:latin typeface="Arial" pitchFamily="34" charset="0"/>
                <a:ea typeface="Batang" pitchFamily="18" charset="-127"/>
              </a:rPr>
              <a:t>	</a:t>
            </a: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Define </a:t>
            </a:r>
          </a:p>
          <a:p>
            <a:pPr defTabSz="820738"/>
            <a:r>
              <a:rPr lang="en-US" altLang="ko-KR" sz="1200" b="1">
                <a:latin typeface="Arial" pitchFamily="34" charset="0"/>
                <a:ea typeface="Batang" pitchFamily="18" charset="-127"/>
              </a:rPr>
              <a:t> Outcomes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Identify Stakeholders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Select Team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Determine Project </a:t>
            </a:r>
          </a:p>
          <a:p>
            <a:pPr defTabSz="820738"/>
            <a:r>
              <a:rPr lang="en-US" altLang="ko-KR" sz="1200" b="1">
                <a:latin typeface="Arial" pitchFamily="34" charset="0"/>
                <a:ea typeface="Batang" pitchFamily="18" charset="-127"/>
              </a:rPr>
              <a:t>Approach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Create Project Plan</a:t>
            </a:r>
            <a:endParaRPr lang="en-US" sz="1300">
              <a:latin typeface="Arial" pitchFamily="34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447800" y="2116138"/>
            <a:ext cx="1524000" cy="355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68" tIns="44440" rIns="90468" bIns="44440">
            <a:spAutoFit/>
          </a:bodyPr>
          <a:lstStyle/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Define The Current Process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Address “Low-Hanging Fruit”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Obtain Customer CTQ’s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Gather Initial Metrics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Determine Current </a:t>
            </a:r>
          </a:p>
          <a:p>
            <a:pPr defTabSz="820738"/>
            <a:r>
              <a:rPr lang="en-US" altLang="ko-KR" sz="1200" b="1">
                <a:latin typeface="Arial" pitchFamily="34" charset="0"/>
                <a:ea typeface="Batang" pitchFamily="18" charset="-127"/>
              </a:rPr>
              <a:t>“Sigma”  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Stratify Data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Determine Initial Value Proposition</a:t>
            </a:r>
            <a:endParaRPr lang="en-US" sz="1300">
              <a:latin typeface="Arial" pitchFamily="34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895600" y="2116138"/>
            <a:ext cx="1155700" cy="209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68" tIns="44440" rIns="90468" bIns="44440">
            <a:spAutoFit/>
          </a:bodyPr>
          <a:lstStyle/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Develop Cause &amp; Effect Hypotheses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Gather Causal Data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Determine &amp; Validate Root Causes (X’s)</a:t>
            </a:r>
            <a:endParaRPr lang="en-US" sz="1300">
              <a:latin typeface="Arial" pitchFamily="34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4340225" y="2116138"/>
            <a:ext cx="1374775" cy="264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68" tIns="44440" rIns="90468" bIns="44440">
            <a:spAutoFit/>
          </a:bodyPr>
          <a:lstStyle/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Identify Breakthroughs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Select Practical Approaches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Design Future State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Predict New “Sigma” 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Perform C/B &amp; Risk Analysis</a:t>
            </a:r>
            <a:endParaRPr lang="en-US" sz="1300">
              <a:latin typeface="Arial" pitchFamily="34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5916613" y="2116138"/>
            <a:ext cx="1398587" cy="302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68" tIns="44440" rIns="90468" bIns="44440">
            <a:spAutoFit/>
          </a:bodyPr>
          <a:lstStyle/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Develop Control </a:t>
            </a:r>
          </a:p>
          <a:p>
            <a:pPr defTabSz="820738"/>
            <a:r>
              <a:rPr lang="en-US" altLang="ko-KR" sz="1200" b="1">
                <a:latin typeface="Arial" pitchFamily="34" charset="0"/>
                <a:ea typeface="Batang" pitchFamily="18" charset="-127"/>
              </a:rPr>
              <a:t>Methods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Develop Dashboards and Scorecards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Train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Execute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Measure Results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Manage </a:t>
            </a:r>
          </a:p>
          <a:p>
            <a:pPr defTabSz="820738"/>
            <a:r>
              <a:rPr lang="en-US" altLang="ko-KR" sz="1200" b="1">
                <a:latin typeface="Arial" pitchFamily="34" charset="0"/>
                <a:ea typeface="Batang" pitchFamily="18" charset="-127"/>
              </a:rPr>
              <a:t> Change</a:t>
            </a:r>
          </a:p>
          <a:p>
            <a:pPr defTabSz="820738"/>
            <a:endParaRPr lang="en-US" sz="1300">
              <a:latin typeface="Arial" pitchFamily="34" charset="0"/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7391400" y="2116138"/>
            <a:ext cx="1373188" cy="282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68" tIns="44440" rIns="90468" bIns="44440">
            <a:spAutoFit/>
          </a:bodyPr>
          <a:lstStyle/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Report Dashboard and Scorecard Data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Create Feedback Loop &amp; Adjust Process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Identify Replication Opportunities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Develop Future Plans</a:t>
            </a:r>
            <a:endParaRPr lang="en-US" sz="1300">
              <a:latin typeface="Arial" pitchFamily="34" charset="0"/>
            </a:endParaRPr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auto">
          <a:xfrm>
            <a:off x="304800" y="990600"/>
            <a:ext cx="1219200" cy="939800"/>
          </a:xfrm>
          <a:prstGeom prst="homePlate">
            <a:avLst>
              <a:gd name="adj" fmla="val 32432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lIns="91418" tIns="45709" rIns="91418" bIns="45709" anchor="ctr"/>
          <a:lstStyle/>
          <a:p>
            <a:pPr algn="ctr" defTabSz="820738"/>
            <a:r>
              <a:rPr lang="en-US" altLang="ko-KR" sz="2000" b="1">
                <a:solidFill>
                  <a:srgbClr val="FFFF00"/>
                </a:solidFill>
                <a:latin typeface="Arial" pitchFamily="34" charset="0"/>
                <a:ea typeface="Batang" pitchFamily="18" charset="-127"/>
              </a:rPr>
              <a:t>Define</a:t>
            </a:r>
            <a:endParaRPr lang="en-US" sz="1300" b="1">
              <a:latin typeface="Arial" pitchFamily="34" charset="0"/>
            </a:endParaRPr>
          </a:p>
        </p:txBody>
      </p:sp>
      <p:sp>
        <p:nvSpPr>
          <p:cNvPr id="14345" name="AutoShape 9"/>
          <p:cNvSpPr>
            <a:spLocks noChangeArrowheads="1"/>
          </p:cNvSpPr>
          <p:nvPr/>
        </p:nvSpPr>
        <p:spPr bwMode="auto">
          <a:xfrm>
            <a:off x="1339850" y="990600"/>
            <a:ext cx="1516063" cy="939800"/>
          </a:xfrm>
          <a:prstGeom prst="chevron">
            <a:avLst>
              <a:gd name="adj" fmla="val 2060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lIns="91418" tIns="45709" rIns="91418" bIns="45709" anchor="ctr"/>
          <a:lstStyle/>
          <a:p>
            <a:pPr algn="r" defTabSz="820738"/>
            <a:r>
              <a:rPr lang="en-US" altLang="ko-KR" sz="2000" b="1">
                <a:solidFill>
                  <a:srgbClr val="FFFF00"/>
                </a:solidFill>
                <a:latin typeface="Arial" pitchFamily="34" charset="0"/>
                <a:ea typeface="Batang" pitchFamily="18" charset="-127"/>
              </a:rPr>
              <a:t>   Measure</a:t>
            </a:r>
            <a:endParaRPr lang="en-US" sz="1300" b="1">
              <a:latin typeface="Arial" pitchFamily="34" charset="0"/>
            </a:endParaRPr>
          </a:p>
        </p:txBody>
      </p:sp>
      <p:sp>
        <p:nvSpPr>
          <p:cNvPr id="14346" name="AutoShape 10"/>
          <p:cNvSpPr>
            <a:spLocks noChangeArrowheads="1"/>
          </p:cNvSpPr>
          <p:nvPr/>
        </p:nvSpPr>
        <p:spPr bwMode="auto">
          <a:xfrm>
            <a:off x="2743200" y="990600"/>
            <a:ext cx="1676400" cy="939800"/>
          </a:xfrm>
          <a:prstGeom prst="chevron">
            <a:avLst>
              <a:gd name="adj" fmla="val 2415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lIns="91418" tIns="45709" rIns="91418" bIns="45709" anchor="ctr"/>
          <a:lstStyle/>
          <a:p>
            <a:pPr algn="ctr" defTabSz="820738"/>
            <a:r>
              <a:rPr lang="en-US" altLang="ko-KR" sz="2000" b="1">
                <a:solidFill>
                  <a:srgbClr val="FFFF00"/>
                </a:solidFill>
                <a:latin typeface="Arial" pitchFamily="34" charset="0"/>
                <a:ea typeface="Batang" pitchFamily="18" charset="-127"/>
              </a:rPr>
              <a:t>  Analyze</a:t>
            </a:r>
            <a:endParaRPr lang="en-US" sz="1300" b="1">
              <a:latin typeface="Arial" pitchFamily="34" charset="0"/>
            </a:endParaRPr>
          </a:p>
        </p:txBody>
      </p:sp>
      <p:sp>
        <p:nvSpPr>
          <p:cNvPr id="14347" name="AutoShape 11"/>
          <p:cNvSpPr>
            <a:spLocks noChangeArrowheads="1"/>
          </p:cNvSpPr>
          <p:nvPr/>
        </p:nvSpPr>
        <p:spPr bwMode="auto">
          <a:xfrm>
            <a:off x="4270375" y="990600"/>
            <a:ext cx="1520825" cy="939800"/>
          </a:xfrm>
          <a:prstGeom prst="chevron">
            <a:avLst>
              <a:gd name="adj" fmla="val 25337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lIns="91418" tIns="45709" rIns="91418" bIns="45709" anchor="ctr"/>
          <a:lstStyle/>
          <a:p>
            <a:pPr algn="ctr" defTabSz="820738"/>
            <a:r>
              <a:rPr lang="en-US" altLang="ko-KR" sz="2000" b="1">
                <a:solidFill>
                  <a:srgbClr val="FFFF00"/>
                </a:solidFill>
                <a:latin typeface="Arial" pitchFamily="34" charset="0"/>
                <a:ea typeface="Batang" pitchFamily="18" charset="-127"/>
              </a:rPr>
              <a:t>     Identify</a:t>
            </a:r>
            <a:endParaRPr lang="en-US" sz="1300" b="1">
              <a:latin typeface="Arial" pitchFamily="34" charset="0"/>
            </a:endParaRPr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auto">
          <a:xfrm>
            <a:off x="5599113" y="990600"/>
            <a:ext cx="2020887" cy="939800"/>
          </a:xfrm>
          <a:prstGeom prst="chevron">
            <a:avLst>
              <a:gd name="adj" fmla="val 29896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lIns="91418" tIns="45709" rIns="91418" bIns="45709" anchor="ctr"/>
          <a:lstStyle/>
          <a:p>
            <a:pPr algn="ctr" defTabSz="820738"/>
            <a:r>
              <a:rPr lang="en-US" altLang="ko-KR" sz="2000" b="1">
                <a:solidFill>
                  <a:srgbClr val="FFFF00"/>
                </a:solidFill>
                <a:latin typeface="Arial" pitchFamily="34" charset="0"/>
                <a:ea typeface="Batang" pitchFamily="18" charset="-127"/>
              </a:rPr>
              <a:t>   Execute</a:t>
            </a:r>
            <a:endParaRPr lang="en-US" sz="1300" b="1">
              <a:latin typeface="Arial" pitchFamily="34" charset="0"/>
            </a:endParaRPr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>
            <a:off x="7391400" y="990600"/>
            <a:ext cx="1524000" cy="939800"/>
          </a:xfrm>
          <a:prstGeom prst="chevron">
            <a:avLst>
              <a:gd name="adj" fmla="val 30068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lIns="91418" tIns="45709" rIns="91418" bIns="45709" anchor="ctr"/>
          <a:lstStyle/>
          <a:p>
            <a:pPr algn="ctr" defTabSz="820738"/>
            <a:r>
              <a:rPr lang="en-US" altLang="ko-KR" sz="2000" b="1">
                <a:solidFill>
                  <a:srgbClr val="FFFF00"/>
                </a:solidFill>
                <a:latin typeface="Arial" pitchFamily="34" charset="0"/>
                <a:ea typeface="Batang" pitchFamily="18" charset="-127"/>
              </a:rPr>
              <a:t>     Control</a:t>
            </a:r>
            <a:endParaRPr lang="en-US" sz="1300" b="1">
              <a:latin typeface="Arial" pitchFamily="34" charset="0"/>
            </a:endParaRPr>
          </a:p>
        </p:txBody>
      </p:sp>
      <p:sp>
        <p:nvSpPr>
          <p:cNvPr id="650254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DMAIEC Improvement Process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241300"/>
            <a:ext cx="6442075" cy="457200"/>
          </a:xfrm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>
            <a:spAutoFit/>
          </a:bodyPr>
          <a:lstStyle/>
          <a:p>
            <a:pPr marL="103188" defTabSz="820738" eaLnBrk="1" hangingPunct="1">
              <a:defRPr/>
            </a:pPr>
            <a:r>
              <a:rPr lang="en-US"/>
              <a:t>The DMAIEC Way to Attack Problems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84188" y="862013"/>
            <a:ext cx="1778000" cy="965200"/>
          </a:xfrm>
          <a:prstGeom prst="rect">
            <a:avLst/>
          </a:prstGeom>
          <a:solidFill>
            <a:schemeClr val="hlink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666628" name="Text Box 4"/>
          <p:cNvSpPr txBox="1">
            <a:spLocks noChangeArrowheads="1"/>
          </p:cNvSpPr>
          <p:nvPr/>
        </p:nvSpPr>
        <p:spPr bwMode="auto">
          <a:xfrm>
            <a:off x="712788" y="1069975"/>
            <a:ext cx="13208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PRACTICAL</a:t>
            </a:r>
            <a:br>
              <a:rPr 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</a:br>
            <a:r>
              <a:rPr 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PROBLEM</a:t>
            </a:r>
          </a:p>
        </p:txBody>
      </p:sp>
      <p:sp>
        <p:nvSpPr>
          <p:cNvPr id="666629" name="Text Box 5"/>
          <p:cNvSpPr txBox="1">
            <a:spLocks noChangeArrowheads="1"/>
          </p:cNvSpPr>
          <p:nvPr/>
        </p:nvSpPr>
        <p:spPr bwMode="auto">
          <a:xfrm>
            <a:off x="2493963" y="893763"/>
            <a:ext cx="6372225" cy="97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DEFINE:</a:t>
            </a:r>
            <a:br>
              <a:rPr 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</a:br>
            <a:r>
              <a:rPr 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Our monthly Treasury invoice is inaccurate!  This impacts our invoiced revenue and our award fee (based, in part, on billing accuracy).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484188" y="2171700"/>
            <a:ext cx="1778000" cy="965200"/>
          </a:xfrm>
          <a:prstGeom prst="rect">
            <a:avLst/>
          </a:prstGeom>
          <a:solidFill>
            <a:schemeClr val="hlink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666632" name="Text Box 8"/>
          <p:cNvSpPr txBox="1">
            <a:spLocks noChangeArrowheads="1"/>
          </p:cNvSpPr>
          <p:nvPr/>
        </p:nvSpPr>
        <p:spPr bwMode="auto">
          <a:xfrm>
            <a:off x="2503488" y="2073275"/>
            <a:ext cx="6427787" cy="122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MEASURE:</a:t>
            </a:r>
            <a:br>
              <a:rPr 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</a:br>
            <a:r>
              <a:rPr 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13% of Service Request (SR) Numbers are missing from their equipment information – preventing billing for monthly maintenance charges. Dollar impact - $763k in lost revenue (last 12 months)</a:t>
            </a:r>
          </a:p>
        </p:txBody>
      </p:sp>
      <p:sp>
        <p:nvSpPr>
          <p:cNvPr id="15368" name="Rectangle 9"/>
          <p:cNvSpPr>
            <a:spLocks noChangeArrowheads="1"/>
          </p:cNvSpPr>
          <p:nvPr/>
        </p:nvSpPr>
        <p:spPr bwMode="auto">
          <a:xfrm>
            <a:off x="484188" y="3611563"/>
            <a:ext cx="1778000" cy="965200"/>
          </a:xfrm>
          <a:prstGeom prst="rect">
            <a:avLst/>
          </a:prstGeom>
          <a:solidFill>
            <a:schemeClr val="hlink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666635" name="Text Box 11"/>
          <p:cNvSpPr txBox="1">
            <a:spLocks noChangeArrowheads="1"/>
          </p:cNvSpPr>
          <p:nvPr/>
        </p:nvSpPr>
        <p:spPr bwMode="auto">
          <a:xfrm>
            <a:off x="2493963" y="3465513"/>
            <a:ext cx="6372225" cy="1344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ANALYZE:</a:t>
            </a:r>
            <a:br>
              <a:rPr 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</a:br>
            <a:r>
              <a:rPr lang="en-US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Process Analysis</a:t>
            </a:r>
            <a:r>
              <a:rPr 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 – SR numbers being over-written on equipment log-in at Warehouse! </a:t>
            </a:r>
          </a:p>
          <a:p>
            <a:pPr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Why – </a:t>
            </a:r>
            <a:r>
              <a:rPr 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warehouse staff perception of equipment as generic part, not linking SR number to billing</a:t>
            </a:r>
          </a:p>
        </p:txBody>
      </p:sp>
      <p:sp>
        <p:nvSpPr>
          <p:cNvPr id="15370" name="Rectangle 12"/>
          <p:cNvSpPr>
            <a:spLocks noChangeArrowheads="1"/>
          </p:cNvSpPr>
          <p:nvPr/>
        </p:nvSpPr>
        <p:spPr bwMode="auto">
          <a:xfrm>
            <a:off x="484188" y="5216525"/>
            <a:ext cx="1778000" cy="965200"/>
          </a:xfrm>
          <a:prstGeom prst="rect">
            <a:avLst/>
          </a:prstGeom>
          <a:solidFill>
            <a:schemeClr val="hlink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666637" name="Text Box 13"/>
          <p:cNvSpPr txBox="1">
            <a:spLocks noChangeArrowheads="1"/>
          </p:cNvSpPr>
          <p:nvPr/>
        </p:nvSpPr>
        <p:spPr bwMode="auto">
          <a:xfrm>
            <a:off x="712788" y="5424488"/>
            <a:ext cx="13208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PRACTICAL</a:t>
            </a:r>
            <a:br>
              <a:rPr 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</a:br>
            <a:r>
              <a:rPr 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SOLUTION</a:t>
            </a:r>
          </a:p>
        </p:txBody>
      </p:sp>
      <p:sp>
        <p:nvSpPr>
          <p:cNvPr id="666638" name="Text Box 14"/>
          <p:cNvSpPr txBox="1">
            <a:spLocks noChangeArrowheads="1"/>
          </p:cNvSpPr>
          <p:nvPr/>
        </p:nvSpPr>
        <p:spPr bwMode="auto">
          <a:xfrm>
            <a:off x="2493963" y="5033963"/>
            <a:ext cx="6303962" cy="158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IDENTIFY/EXECUTE AND CONTROL:</a:t>
            </a:r>
            <a:br>
              <a:rPr 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</a:br>
            <a:r>
              <a:rPr lang="en-US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Immediate Fix: </a:t>
            </a:r>
            <a:r>
              <a:rPr 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Instruct warehouse staff to </a:t>
            </a:r>
            <a:r>
              <a:rPr lang="en-US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not</a:t>
            </a:r>
            <a:r>
              <a:rPr 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 delete SR number from returned equipment, research equipment with missing SR#’s and back-bill for monthly maintenance charges</a:t>
            </a:r>
          </a:p>
          <a:p>
            <a:pPr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Prevent Reoccurrence: </a:t>
            </a:r>
            <a:r>
              <a:rPr 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Fixed Software Transaction Process – prevents SR#’s from being deleted</a:t>
            </a:r>
            <a:endParaRPr lang="en-US" sz="1600" b="1" i="1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666639" name="Text Box 15"/>
          <p:cNvSpPr txBox="1">
            <a:spLocks noChangeArrowheads="1"/>
          </p:cNvSpPr>
          <p:nvPr/>
        </p:nvSpPr>
        <p:spPr bwMode="auto">
          <a:xfrm>
            <a:off x="676275" y="2278063"/>
            <a:ext cx="1374775" cy="74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"/>
              </a:spcBef>
              <a:buSzPct val="80000"/>
              <a:buFont typeface="Marlett" pitchFamily="2" charset="2"/>
              <a:buNone/>
              <a:defRPr/>
            </a:pP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STATISTICAL/</a:t>
            </a:r>
          </a:p>
          <a:p>
            <a:pPr algn="ctr">
              <a:spcBef>
                <a:spcPct val="5000"/>
              </a:spcBef>
              <a:buSzPct val="80000"/>
              <a:buFont typeface="Marlett" pitchFamily="2" charset="2"/>
              <a:buNone/>
              <a:defRPr/>
            </a:pP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PROCESS</a:t>
            </a:r>
            <a:b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</a:b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PROBLEM</a:t>
            </a:r>
          </a:p>
        </p:txBody>
      </p:sp>
      <p:sp>
        <p:nvSpPr>
          <p:cNvPr id="666640" name="Text Box 16"/>
          <p:cNvSpPr txBox="1">
            <a:spLocks noChangeArrowheads="1"/>
          </p:cNvSpPr>
          <p:nvPr/>
        </p:nvSpPr>
        <p:spPr bwMode="auto">
          <a:xfrm>
            <a:off x="668338" y="3729038"/>
            <a:ext cx="1374775" cy="74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"/>
              </a:spcBef>
              <a:buSzPct val="80000"/>
              <a:buFont typeface="Marlett" pitchFamily="2" charset="2"/>
              <a:buNone/>
              <a:defRPr/>
            </a:pP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STATISTICAL/</a:t>
            </a:r>
          </a:p>
          <a:p>
            <a:pPr algn="ctr">
              <a:spcBef>
                <a:spcPct val="5000"/>
              </a:spcBef>
              <a:buSzPct val="80000"/>
              <a:buFont typeface="Marlett" pitchFamily="2" charset="2"/>
              <a:buNone/>
              <a:defRPr/>
            </a:pP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PROCESS</a:t>
            </a:r>
            <a:b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</a:br>
            <a:r>
              <a:rPr 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SOLUTION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064" name="Rectangle 8"/>
          <p:cNvSpPr>
            <a:spLocks noGrp="1" noChangeArrowheads="1"/>
          </p:cNvSpPr>
          <p:nvPr>
            <p:ph type="title"/>
          </p:nvPr>
        </p:nvSpPr>
        <p:spPr>
          <a:xfrm>
            <a:off x="346075" y="201613"/>
            <a:ext cx="6442075" cy="436562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/>
              <a:t>Six Sigma Project - Warranty Cost Reduction</a:t>
            </a:r>
          </a:p>
        </p:txBody>
      </p:sp>
      <p:sp>
        <p:nvSpPr>
          <p:cNvPr id="16387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itchFamily="18" charset="2"/>
              <a:buNone/>
            </a:pPr>
            <a:r>
              <a:rPr lang="en-US" b="1"/>
              <a:t>Background</a:t>
            </a:r>
          </a:p>
          <a:p>
            <a:pPr eaLnBrk="1" hangingPunct="1"/>
            <a:r>
              <a:rPr lang="en-US"/>
              <a:t>New Product Introduction: Large Industrial Compressor</a:t>
            </a:r>
          </a:p>
          <a:p>
            <a:pPr eaLnBrk="1" hangingPunct="1"/>
            <a:r>
              <a:rPr lang="en-US"/>
              <a:t>Final testing identified an average of 6 defects/compressor</a:t>
            </a:r>
          </a:p>
          <a:p>
            <a:pPr eaLnBrk="1" hangingPunct="1"/>
            <a:endParaRPr lang="en-US"/>
          </a:p>
          <a:p>
            <a:pPr eaLnBrk="1" hangingPunct="1">
              <a:buFont typeface="Symbol" pitchFamily="18" charset="2"/>
              <a:buNone/>
            </a:pPr>
            <a:r>
              <a:rPr lang="en-US" b="1"/>
              <a:t>Goal</a:t>
            </a:r>
          </a:p>
          <a:p>
            <a:pPr eaLnBrk="1" hangingPunct="1"/>
            <a:r>
              <a:rPr lang="en-US"/>
              <a:t>Reduce final test defects to average of 1/compressor</a:t>
            </a:r>
          </a:p>
          <a:p>
            <a:pPr eaLnBrk="1" hangingPunct="1"/>
            <a:endParaRPr lang="en-US"/>
          </a:p>
          <a:p>
            <a:pPr eaLnBrk="1" hangingPunct="1">
              <a:buFont typeface="Symbol" pitchFamily="18" charset="2"/>
              <a:buNone/>
            </a:pPr>
            <a:r>
              <a:rPr lang="en-US" b="1"/>
              <a:t>Analysis Method</a:t>
            </a:r>
          </a:p>
          <a:p>
            <a:pPr eaLnBrk="1" hangingPunct="1"/>
            <a:r>
              <a:rPr lang="en-US"/>
              <a:t>Pareto analysis of final test defects</a:t>
            </a:r>
          </a:p>
          <a:p>
            <a:pPr eaLnBrk="1" hangingPunct="1"/>
            <a:r>
              <a:rPr lang="en-US"/>
              <a:t>Wiring and Connections defects determined to be most frequent source</a:t>
            </a:r>
          </a:p>
          <a:p>
            <a:pPr eaLnBrk="1" hangingPunct="1"/>
            <a:r>
              <a:rPr lang="en-US"/>
              <a:t>Root Cause Analysis of defects led to supplier and testing process factors identification</a:t>
            </a:r>
          </a:p>
          <a:p>
            <a:pPr eaLnBrk="1" hangingPunct="1"/>
            <a:endParaRPr lang="en-US"/>
          </a:p>
          <a:p>
            <a:pPr eaLnBrk="1" hangingPunct="1"/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itchFamily="18" charset="2"/>
              <a:buNone/>
            </a:pPr>
            <a:r>
              <a:rPr lang="en-US" b="1"/>
              <a:t>Process Changes:</a:t>
            </a:r>
          </a:p>
          <a:p>
            <a:pPr eaLnBrk="1" hangingPunct="1"/>
            <a:r>
              <a:rPr lang="en-US"/>
              <a:t>Supplier specifications changed (incorrect supplied by manufacturer) </a:t>
            </a:r>
          </a:p>
          <a:p>
            <a:pPr eaLnBrk="1" hangingPunct="1"/>
            <a:r>
              <a:rPr lang="en-US"/>
              <a:t>Test process sequence changed</a:t>
            </a:r>
          </a:p>
          <a:p>
            <a:pPr eaLnBrk="1" hangingPunct="1"/>
            <a:r>
              <a:rPr lang="en-US"/>
              <a:t>Test rig improvement</a:t>
            </a:r>
          </a:p>
          <a:p>
            <a:pPr eaLnBrk="1" hangingPunct="1"/>
            <a:r>
              <a:rPr lang="en-US"/>
              <a:t>Testers trained in proper testing technique</a:t>
            </a:r>
          </a:p>
          <a:p>
            <a:pPr eaLnBrk="1" hangingPunct="1"/>
            <a:endParaRPr lang="en-US" b="1" u="sng"/>
          </a:p>
          <a:p>
            <a:pPr eaLnBrk="1" hangingPunct="1">
              <a:buFont typeface="Symbol" pitchFamily="18" charset="2"/>
              <a:buNone/>
            </a:pPr>
            <a:r>
              <a:rPr lang="en-US" b="1"/>
              <a:t>Results:</a:t>
            </a:r>
          </a:p>
          <a:p>
            <a:pPr eaLnBrk="1" hangingPunct="1"/>
            <a:r>
              <a:rPr lang="en-US"/>
              <a:t>Defects averaging 1/compressor</a:t>
            </a:r>
          </a:p>
          <a:p>
            <a:pPr eaLnBrk="1" hangingPunct="1"/>
            <a:r>
              <a:rPr lang="en-US"/>
              <a:t>Savings of $37k</a:t>
            </a:r>
          </a:p>
          <a:p>
            <a:pPr eaLnBrk="1" hangingPunct="1"/>
            <a:endParaRPr lang="en-US"/>
          </a:p>
        </p:txBody>
      </p:sp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963613" y="839788"/>
            <a:ext cx="7772400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/>
          <a:p>
            <a:endParaRPr lang="en-US" sz="2800">
              <a:solidFill>
                <a:schemeClr val="tx2"/>
              </a:solidFill>
              <a:latin typeface="UniversS 57 Condensed"/>
            </a:endParaRPr>
          </a:p>
        </p:txBody>
      </p:sp>
      <p:sp>
        <p:nvSpPr>
          <p:cNvPr id="68608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000"/>
              <a:t>Six Sigma Project - Warranty Cost Reduction</a:t>
            </a:r>
          </a:p>
        </p:txBody>
      </p:sp>
      <p:pic>
        <p:nvPicPr>
          <p:cNvPr id="17413" name="Picture 8" descr="MCj0252215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213" y="3429000"/>
            <a:ext cx="2559050" cy="266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11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Customer-Supplier “Win-Win” - GE Railcar</a:t>
            </a:r>
          </a:p>
        </p:txBody>
      </p:sp>
      <p:sp>
        <p:nvSpPr>
          <p:cNvPr id="18435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itchFamily="18" charset="2"/>
              <a:buNone/>
            </a:pPr>
            <a:r>
              <a:rPr lang="en-US" b="1"/>
              <a:t>Background</a:t>
            </a:r>
          </a:p>
          <a:p>
            <a:pPr eaLnBrk="1" hangingPunct="1"/>
            <a:r>
              <a:rPr lang="en-US"/>
              <a:t>Key Railcar Customer ($22M/yr.) approached Company with request for $2M rent reduction</a:t>
            </a:r>
          </a:p>
          <a:p>
            <a:pPr eaLnBrk="1" hangingPunct="1"/>
            <a:r>
              <a:rPr lang="en-US"/>
              <a:t>Current Company Fleet near record utilization</a:t>
            </a:r>
          </a:p>
          <a:p>
            <a:pPr eaLnBrk="1" hangingPunct="1"/>
            <a:r>
              <a:rPr lang="en-US"/>
              <a:t>Customer’s rates already below market</a:t>
            </a:r>
          </a:p>
          <a:p>
            <a:pPr eaLnBrk="1" hangingPunct="1"/>
            <a:endParaRPr lang="en-US" b="1" u="sng"/>
          </a:p>
          <a:p>
            <a:pPr eaLnBrk="1" hangingPunct="1">
              <a:buFont typeface="Symbol" pitchFamily="18" charset="2"/>
              <a:buNone/>
            </a:pPr>
            <a:r>
              <a:rPr lang="en-US" b="1"/>
              <a:t>Goal</a:t>
            </a:r>
          </a:p>
          <a:p>
            <a:pPr eaLnBrk="1" hangingPunct="1"/>
            <a:r>
              <a:rPr lang="en-US"/>
              <a:t>Reduce costs for customer </a:t>
            </a:r>
            <a:r>
              <a:rPr lang="en-US" i="1"/>
              <a:t>without</a:t>
            </a:r>
            <a:r>
              <a:rPr lang="en-US"/>
              <a:t> rent reduction</a:t>
            </a:r>
          </a:p>
          <a:p>
            <a:pPr eaLnBrk="1" hangingPunct="1"/>
            <a:endParaRPr lang="en-US" b="1" u="sng"/>
          </a:p>
          <a:p>
            <a:pPr eaLnBrk="1" hangingPunct="1">
              <a:buFont typeface="Symbol" pitchFamily="18" charset="2"/>
              <a:buNone/>
            </a:pPr>
            <a:r>
              <a:rPr lang="en-US" b="1"/>
              <a:t>Analysis Method</a:t>
            </a:r>
          </a:p>
          <a:p>
            <a:pPr eaLnBrk="1" hangingPunct="1"/>
            <a:r>
              <a:rPr lang="en-US"/>
              <a:t>Identify current problems experienced by customer – finding of car supply and quality problems, including car distribution process failures, car cleaning/repair delays</a:t>
            </a:r>
          </a:p>
          <a:p>
            <a:pPr eaLnBrk="1" hangingPunct="1"/>
            <a:r>
              <a:rPr lang="en-US"/>
              <a:t>Process Analysis identifies root causes of problems</a:t>
            </a:r>
          </a:p>
          <a:p>
            <a:pPr eaLnBrk="1" hangingPunct="1"/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13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GE Railcar Example (Continued)</a:t>
            </a:r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itchFamily="18" charset="2"/>
              <a:buNone/>
            </a:pPr>
            <a:r>
              <a:rPr lang="en-US" b="1"/>
              <a:t>Process Changes:</a:t>
            </a:r>
          </a:p>
          <a:p>
            <a:pPr eaLnBrk="1" hangingPunct="1"/>
            <a:r>
              <a:rPr lang="en-US"/>
              <a:t>Redesign inspection &amp; cleaning/repair process</a:t>
            </a:r>
          </a:p>
          <a:p>
            <a:pPr eaLnBrk="1" hangingPunct="1"/>
            <a:r>
              <a:rPr lang="en-US"/>
              <a:t>Established maintenance contract with preferred supplier</a:t>
            </a:r>
          </a:p>
          <a:p>
            <a:pPr eaLnBrk="1" hangingPunct="1"/>
            <a:endParaRPr lang="en-US" b="1" u="sng"/>
          </a:p>
          <a:p>
            <a:pPr eaLnBrk="1" hangingPunct="1">
              <a:buFont typeface="Symbol" pitchFamily="18" charset="2"/>
              <a:buNone/>
            </a:pPr>
            <a:r>
              <a:rPr lang="en-US" b="1"/>
              <a:t>Results:</a:t>
            </a:r>
          </a:p>
          <a:p>
            <a:pPr eaLnBrk="1" hangingPunct="1"/>
            <a:r>
              <a:rPr lang="en-US" i="1"/>
              <a:t>Customer Gain:</a:t>
            </a:r>
            <a:r>
              <a:rPr lang="en-US"/>
              <a:t> Repair cycle time reduction (3 days/car), reduced switching/ handling of cars, added 4 serviceable car days per cycle – </a:t>
            </a:r>
            <a:r>
              <a:rPr lang="en-US" i="1"/>
              <a:t>Net Value Gain of $3.5M</a:t>
            </a:r>
          </a:p>
          <a:p>
            <a:pPr eaLnBrk="1" hangingPunct="1"/>
            <a:r>
              <a:rPr lang="en-US" i="1"/>
              <a:t>Company Gain:</a:t>
            </a:r>
            <a:r>
              <a:rPr lang="en-US"/>
              <a:t> Re-pricing on railcars, additional rent on released cars, repair cost reduction, elimination of bad order reclaim – </a:t>
            </a:r>
            <a:r>
              <a:rPr lang="en-US" i="1"/>
              <a:t>Net Benefit of $2.4M ($1.3M Revenue, $1.1M Savings)</a:t>
            </a:r>
            <a:endParaRPr lang="en-US" b="1" u="sng"/>
          </a:p>
          <a:p>
            <a:pPr eaLnBrk="1" hangingPunct="1"/>
            <a:endParaRPr lang="en-US"/>
          </a:p>
        </p:txBody>
      </p:sp>
      <p:sp>
        <p:nvSpPr>
          <p:cNvPr id="688132" name="Text Box 4"/>
          <p:cNvSpPr txBox="1">
            <a:spLocks noChangeArrowheads="1"/>
          </p:cNvSpPr>
          <p:nvPr/>
        </p:nvSpPr>
        <p:spPr bwMode="auto">
          <a:xfrm>
            <a:off x="400050" y="5391150"/>
            <a:ext cx="82184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7620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620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620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620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620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2800" b="1">
                <a:solidFill>
                  <a:schemeClr val="accent2"/>
                </a:solidFill>
                <a:latin typeface="Arial" pitchFamily="34" charset="0"/>
              </a:rPr>
              <a:t>Total Project Benefit (Customer &amp; GE): </a:t>
            </a:r>
            <a:r>
              <a:rPr lang="en-US" sz="3600" b="1">
                <a:solidFill>
                  <a:schemeClr val="accent2"/>
                </a:solidFill>
                <a:latin typeface="Arial" pitchFamily="34" charset="0"/>
              </a:rPr>
              <a:t>$5.9M</a:t>
            </a:r>
            <a:r>
              <a:rPr lang="en-US" sz="2800" b="1">
                <a:solidFill>
                  <a:schemeClr val="accent2"/>
                </a:solidFill>
                <a:latin typeface="Arial" pitchFamily="34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8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81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7" name="Text Box 3"/>
          <p:cNvSpPr txBox="1">
            <a:spLocks noChangeArrowheads="1"/>
          </p:cNvSpPr>
          <p:nvPr/>
        </p:nvSpPr>
        <p:spPr bwMode="auto">
          <a:xfrm>
            <a:off x="554038" y="1055688"/>
            <a:ext cx="6561137" cy="3078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39" tIns="41020" rIns="82039" bIns="41020">
            <a:spAutoFit/>
          </a:bodyPr>
          <a:lstStyle>
            <a:lvl1pPr marL="255588" indent="-255588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Aft>
                <a:spcPct val="30000"/>
              </a:spcAft>
              <a:defRPr/>
            </a:pPr>
            <a:r>
              <a:rPr lang="en-US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is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What’s the Problem?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How does Six Sigma work?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are the benefits of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are the main Adoption challenges?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will it take?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16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Black Belts In Various Industries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71450" y="3719513"/>
            <a:ext cx="4314825" cy="211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sz="1800" b="1" i="1">
                <a:latin typeface="Arial" pitchFamily="34" charset="0"/>
              </a:rPr>
              <a:t>Commercial Bank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Error Reduction in:</a:t>
            </a:r>
          </a:p>
          <a:p>
            <a:pPr marL="568325" lvl="1" indent="-111125" eaLnBrk="0" hangingPunct="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90000"/>
              <a:buFontTx/>
              <a:buChar char="•"/>
            </a:pPr>
            <a:r>
              <a:rPr lang="en-US" sz="1600" b="1">
                <a:latin typeface="Arial" pitchFamily="34" charset="0"/>
              </a:rPr>
              <a:t>Equity New Issues </a:t>
            </a:r>
          </a:p>
          <a:p>
            <a:pPr marL="568325" lvl="1" indent="-111125" eaLnBrk="0" hangingPunct="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90000"/>
              <a:buFontTx/>
              <a:buChar char="•"/>
            </a:pPr>
            <a:r>
              <a:rPr lang="en-US" sz="1600" b="1">
                <a:latin typeface="Arial" pitchFamily="34" charset="0"/>
              </a:rPr>
              <a:t>Global Hedge Funds</a:t>
            </a:r>
          </a:p>
          <a:p>
            <a:pPr marL="568325" lvl="1" indent="-111125" eaLnBrk="0" hangingPunct="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90000"/>
              <a:buFontTx/>
              <a:buChar char="•"/>
            </a:pPr>
            <a:r>
              <a:rPr lang="en-US" sz="1600" b="1">
                <a:latin typeface="Arial" pitchFamily="34" charset="0"/>
              </a:rPr>
              <a:t>Liquidity Management</a:t>
            </a:r>
          </a:p>
          <a:p>
            <a:pPr marL="568325" lvl="1" indent="-111125" eaLnBrk="0" hangingPunct="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90000"/>
              <a:buFontTx/>
              <a:buChar char="•"/>
            </a:pPr>
            <a:r>
              <a:rPr lang="en-US" sz="1600" b="1">
                <a:latin typeface="Arial" pitchFamily="34" charset="0"/>
              </a:rPr>
              <a:t>Government Bond Trading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Minimizing Transaction Costs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Investment Service Design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Transaction Execution Failure Reduction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71450" y="812800"/>
            <a:ext cx="4046538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None/>
            </a:pPr>
            <a:r>
              <a:rPr lang="en-US" sz="1800" b="1" i="1">
                <a:latin typeface="Arial" pitchFamily="34" charset="0"/>
              </a:rPr>
              <a:t>Manufacturing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Warranty Cost Reduction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“5S” Blitz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Brazing Defect Reduction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Offal Reduction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Throughput Improvement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Product Design Improvement/ New Product Introduction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Personnel Injury Reduction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4529138" y="3719513"/>
            <a:ext cx="4429125" cy="160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None/>
            </a:pPr>
            <a:r>
              <a:rPr lang="en-US" sz="1800" b="1" i="1">
                <a:latin typeface="Arial" pitchFamily="34" charset="0"/>
              </a:rPr>
              <a:t>Electric Utility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Forced Outage Root Cause Analysis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Operations Error Reduction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Supplier Process Improvement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Nuclear Safety System Reliability Improvement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Optimization of Maintenance Activities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Customer Minutes Interrupted Reduction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Employee Safety Improvements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4529138" y="812800"/>
            <a:ext cx="4151312" cy="193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None/>
            </a:pPr>
            <a:r>
              <a:rPr lang="en-US" sz="1800" b="1" i="1">
                <a:latin typeface="Arial" pitchFamily="34" charset="0"/>
              </a:rPr>
              <a:t>Financial Services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Repair Process Improvement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Customer Retention Analysis/Improvement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Transaction Cost Reduction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Backroom Consolidation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Transaction Cycle Time Reduction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Data Entry Error Reduction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Char char="s"/>
            </a:pPr>
            <a:r>
              <a:rPr lang="en-US" sz="1600" b="1">
                <a:latin typeface="Arial" pitchFamily="34" charset="0"/>
              </a:rPr>
              <a:t>New Venture Design/Launch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610" name="Rectangle 2"/>
          <p:cNvSpPr>
            <a:spLocks noGrp="1" noChangeArrowheads="1"/>
          </p:cNvSpPr>
          <p:nvPr>
            <p:ph type="title"/>
          </p:nvPr>
        </p:nvSpPr>
        <p:spPr>
          <a:xfrm>
            <a:off x="69850" y="201613"/>
            <a:ext cx="7772400" cy="490537"/>
          </a:xfrm>
        </p:spPr>
        <p:txBody>
          <a:bodyPr/>
          <a:lstStyle/>
          <a:p>
            <a:pPr eaLnBrk="1" hangingPunct="1">
              <a:defRPr/>
            </a:pPr>
            <a:r>
              <a:rPr lang="en-US"/>
              <a:t>Design For Six Sigma (DFSS)…What is it??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344613"/>
            <a:ext cx="7908925" cy="4564062"/>
          </a:xfrm>
        </p:spPr>
        <p:txBody>
          <a:bodyPr/>
          <a:lstStyle/>
          <a:p>
            <a:pPr marL="307975" indent="-307975" defTabSz="820738" eaLnBrk="1" hangingPunct="1"/>
            <a:r>
              <a:rPr lang="en-US" sz="2200"/>
              <a:t>A process -  a more structured approach to design </a:t>
            </a:r>
          </a:p>
          <a:p>
            <a:pPr marL="307975" indent="-307975" defTabSz="820738" eaLnBrk="1" hangingPunct="1"/>
            <a:r>
              <a:rPr lang="en-US" sz="2200"/>
              <a:t>A tool set</a:t>
            </a:r>
          </a:p>
          <a:p>
            <a:pPr marL="307975" indent="-307975" defTabSz="820738" eaLnBrk="1" hangingPunct="1"/>
            <a:r>
              <a:rPr lang="en-US" sz="2200"/>
              <a:t>An enhancement to our current design process</a:t>
            </a:r>
          </a:p>
          <a:p>
            <a:pPr marL="307975" indent="-307975" defTabSz="820738" eaLnBrk="1" hangingPunct="1"/>
            <a:r>
              <a:rPr lang="en-US" sz="2200"/>
              <a:t>A tool for assessing and mitigating risk</a:t>
            </a:r>
          </a:p>
          <a:p>
            <a:pPr marL="307975" indent="-307975" defTabSz="820738" eaLnBrk="1" hangingPunct="1"/>
            <a:r>
              <a:rPr lang="en-US" sz="2200"/>
              <a:t>Teamwork</a:t>
            </a:r>
          </a:p>
          <a:p>
            <a:pPr marL="307975" indent="-307975" defTabSz="820738" eaLnBrk="1" hangingPunct="1"/>
            <a:r>
              <a:rPr lang="en-US" sz="2200"/>
              <a:t>Customer focused </a:t>
            </a:r>
          </a:p>
          <a:p>
            <a:pPr marL="307975" indent="-307975" defTabSz="820738" eaLnBrk="1" hangingPunct="1"/>
            <a:r>
              <a:rPr lang="en-US" sz="2200"/>
              <a:t>A culture change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98463" y="4819650"/>
            <a:ext cx="84375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7" tIns="45704" rIns="91407" bIns="45704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i="1">
                <a:latin typeface="Arial" pitchFamily="34" charset="0"/>
              </a:rPr>
              <a:t>“…a continuation of the six sigma tool set being applied specifically to process, product, or service design.”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DFSS – “50,000 foot” View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5791200" y="6153150"/>
            <a:ext cx="1981200" cy="4762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304800" y="2116138"/>
            <a:ext cx="1222375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68" tIns="44440" rIns="90468" bIns="44440">
            <a:spAutoFit/>
          </a:bodyPr>
          <a:lstStyle/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Launch The</a:t>
            </a:r>
          </a:p>
          <a:p>
            <a:pPr defTabSz="820738"/>
            <a:r>
              <a:rPr lang="en-US" altLang="ko-KR" sz="1200" b="1">
                <a:latin typeface="Arial" pitchFamily="34" charset="0"/>
                <a:ea typeface="Batang" pitchFamily="18" charset="-127"/>
              </a:rPr>
              <a:t> Project</a:t>
            </a:r>
          </a:p>
          <a:p>
            <a:pPr defTabSz="820738"/>
            <a:r>
              <a:rPr lang="en-US" altLang="ko-KR" sz="1200" b="1">
                <a:latin typeface="Arial" pitchFamily="34" charset="0"/>
                <a:ea typeface="Batang" pitchFamily="18" charset="-127"/>
              </a:rPr>
              <a:t>	</a:t>
            </a: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Define </a:t>
            </a:r>
          </a:p>
          <a:p>
            <a:pPr defTabSz="820738"/>
            <a:r>
              <a:rPr lang="en-US" altLang="ko-KR" sz="1200" b="1">
                <a:latin typeface="Arial" pitchFamily="34" charset="0"/>
                <a:ea typeface="Batang" pitchFamily="18" charset="-127"/>
              </a:rPr>
              <a:t>Outcomes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Scope Project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Identify Stakeholders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Select Team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Determine Project </a:t>
            </a:r>
          </a:p>
          <a:p>
            <a:pPr defTabSz="820738"/>
            <a:r>
              <a:rPr lang="en-US" altLang="ko-KR" sz="1200" b="1">
                <a:latin typeface="Arial" pitchFamily="34" charset="0"/>
                <a:ea typeface="Batang" pitchFamily="18" charset="-127"/>
              </a:rPr>
              <a:t>Approach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Create Project Plan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Define Project Controls</a:t>
            </a:r>
            <a:endParaRPr lang="en-US" sz="1300">
              <a:latin typeface="Arial" pitchFamily="34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447800" y="2116138"/>
            <a:ext cx="1447800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68" tIns="44440" rIns="90468" bIns="44440">
            <a:spAutoFit/>
          </a:bodyPr>
          <a:lstStyle/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Identify Customers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Define State of Current Customer Knowledge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Develop &amp; Implement Customer Research Plan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Translate Customer Needs to Product/Service CTQ’s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Specify Targets, Tolerance Limits &amp; Sigma Targets</a:t>
            </a:r>
            <a:endParaRPr lang="en-US" sz="1300">
              <a:latin typeface="Arial" pitchFamily="34" charset="0"/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2870200" y="2116138"/>
            <a:ext cx="1447800" cy="319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68" tIns="44440" rIns="90468" bIns="44440">
            <a:spAutoFit/>
          </a:bodyPr>
          <a:lstStyle/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Develop Product/ Service Necessary Functions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Develop Conceptual Product/ Service Designs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Develop High-Level Production Processes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Predict Capability &amp; Evaluate Gaps</a:t>
            </a:r>
            <a:endParaRPr lang="en-US" sz="1300">
              <a:latin typeface="Arial" pitchFamily="34" charset="0"/>
            </a:endParaRP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4352925" y="2116138"/>
            <a:ext cx="1520825" cy="282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68" tIns="44440" rIns="90468" bIns="44440">
            <a:spAutoFit/>
          </a:bodyPr>
          <a:lstStyle/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Develop Detailed Product &amp; Service Designs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Develop Detailed Production Processes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Refine Capability &amp; Gap Evaluation, Perform Tradeoffs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Develop Process Control &amp; Validation Plans</a:t>
            </a:r>
            <a:endParaRPr lang="en-US" sz="1300">
              <a:latin typeface="Arial" pitchFamily="34" charset="0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5916613" y="2116138"/>
            <a:ext cx="1398587" cy="374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68" tIns="44440" rIns="90468" bIns="44440">
            <a:spAutoFit/>
          </a:bodyPr>
          <a:lstStyle/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Build Pilot Processes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Validate Pilot Readiness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Perform Pilot Testing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Analyze Gaps, Determine Root Causes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Evaluate Scale-up Potential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Develop Implementation &amp; Transition Plans</a:t>
            </a:r>
            <a:endParaRPr lang="en-US" sz="1300">
              <a:latin typeface="Arial" pitchFamily="34" charset="0"/>
            </a:endParaRP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7315200" y="2116138"/>
            <a:ext cx="1504950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68" tIns="44440" rIns="90468" bIns="44440">
            <a:spAutoFit/>
          </a:bodyPr>
          <a:lstStyle/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Build Full-Scale Processes, Train Staff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Perform Start-up Testing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Analyze Gaps, Determine Root Causes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Transition to Process Owners</a:t>
            </a:r>
          </a:p>
          <a:p>
            <a:pPr defTabSz="820738"/>
            <a:endParaRPr lang="en-US" altLang="ko-KR" sz="1200" b="1">
              <a:latin typeface="Arial" pitchFamily="34" charset="0"/>
              <a:ea typeface="Batang" pitchFamily="18" charset="-127"/>
            </a:endParaRPr>
          </a:p>
          <a:p>
            <a:pPr defTabSz="820738">
              <a:buSzPts val="1200"/>
              <a:buFont typeface="Arial" pitchFamily="34" charset="0"/>
              <a:buNone/>
            </a:pPr>
            <a:r>
              <a:rPr lang="en-US" altLang="ko-KR" sz="1200" b="1">
                <a:latin typeface="Arial" pitchFamily="34" charset="0"/>
                <a:ea typeface="Batang" pitchFamily="18" charset="-127"/>
              </a:rPr>
              <a:t>Evaluate &amp; Close Design Project</a:t>
            </a:r>
            <a:endParaRPr lang="en-US" sz="1300">
              <a:latin typeface="Arial" pitchFamily="34" charset="0"/>
            </a:endParaRPr>
          </a:p>
        </p:txBody>
      </p:sp>
      <p:sp>
        <p:nvSpPr>
          <p:cNvPr id="22538" name="AutoShape 10"/>
          <p:cNvSpPr>
            <a:spLocks noChangeArrowheads="1"/>
          </p:cNvSpPr>
          <p:nvPr/>
        </p:nvSpPr>
        <p:spPr bwMode="auto">
          <a:xfrm>
            <a:off x="381000" y="884238"/>
            <a:ext cx="1219200" cy="993775"/>
          </a:xfrm>
          <a:prstGeom prst="homePlate">
            <a:avLst>
              <a:gd name="adj" fmla="val 29393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lIns="91418" tIns="45709" rIns="91418" bIns="45709" anchor="ctr"/>
          <a:lstStyle/>
          <a:p>
            <a:pPr algn="ctr" defTabSz="820738"/>
            <a:r>
              <a:rPr lang="en-US" sz="2000" b="1">
                <a:solidFill>
                  <a:srgbClr val="FFFF00"/>
                </a:solidFill>
                <a:latin typeface="Arial" pitchFamily="34" charset="0"/>
                <a:ea typeface="Batang" pitchFamily="18" charset="-127"/>
              </a:rPr>
              <a:t>Define</a:t>
            </a:r>
            <a:endParaRPr lang="en-US" sz="1300">
              <a:latin typeface="Arial" pitchFamily="34" charset="0"/>
            </a:endParaRPr>
          </a:p>
        </p:txBody>
      </p:sp>
      <p:sp>
        <p:nvSpPr>
          <p:cNvPr id="22539" name="AutoShape 11"/>
          <p:cNvSpPr>
            <a:spLocks noChangeArrowheads="1"/>
          </p:cNvSpPr>
          <p:nvPr/>
        </p:nvSpPr>
        <p:spPr bwMode="auto">
          <a:xfrm>
            <a:off x="1371600" y="884238"/>
            <a:ext cx="1600200" cy="993775"/>
          </a:xfrm>
          <a:prstGeom prst="chevron">
            <a:avLst>
              <a:gd name="adj" fmla="val 29871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lIns="91418" tIns="45709" rIns="0" bIns="45709" anchor="ctr"/>
          <a:lstStyle/>
          <a:p>
            <a:pPr algn="r" defTabSz="820738"/>
            <a:r>
              <a:rPr lang="en-US" sz="2000" b="1" dirty="0">
                <a:solidFill>
                  <a:srgbClr val="FFFF00"/>
                </a:solidFill>
                <a:latin typeface="Arial" pitchFamily="34" charset="0"/>
                <a:ea typeface="Batang" pitchFamily="18" charset="-127"/>
              </a:rPr>
              <a:t>           Measure</a:t>
            </a:r>
            <a:endParaRPr lang="en-US" sz="1300" dirty="0">
              <a:latin typeface="Arial" pitchFamily="34" charset="0"/>
            </a:endParaRPr>
          </a:p>
        </p:txBody>
      </p:sp>
      <p:sp>
        <p:nvSpPr>
          <p:cNvPr id="22540" name="AutoShape 12"/>
          <p:cNvSpPr>
            <a:spLocks noChangeArrowheads="1"/>
          </p:cNvSpPr>
          <p:nvPr/>
        </p:nvSpPr>
        <p:spPr bwMode="auto">
          <a:xfrm>
            <a:off x="2743200" y="884238"/>
            <a:ext cx="1676400" cy="993775"/>
          </a:xfrm>
          <a:prstGeom prst="chevron">
            <a:avLst>
              <a:gd name="adj" fmla="val 29872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lIns="91418" tIns="45709" rIns="91418" bIns="45709" anchor="ctr"/>
          <a:lstStyle/>
          <a:p>
            <a:pPr algn="ctr" defTabSz="820738"/>
            <a:r>
              <a:rPr lang="en-US" sz="2000" b="1">
                <a:solidFill>
                  <a:srgbClr val="FFFF00"/>
                </a:solidFill>
                <a:latin typeface="Arial" pitchFamily="34" charset="0"/>
                <a:ea typeface="Batang" pitchFamily="18" charset="-127"/>
              </a:rPr>
              <a:t>   Explore</a:t>
            </a:r>
            <a:endParaRPr lang="en-US" sz="1300">
              <a:latin typeface="Arial" pitchFamily="34" charset="0"/>
            </a:endParaRPr>
          </a:p>
        </p:txBody>
      </p:sp>
      <p:sp>
        <p:nvSpPr>
          <p:cNvPr id="22541" name="AutoShape 13"/>
          <p:cNvSpPr>
            <a:spLocks noChangeArrowheads="1"/>
          </p:cNvSpPr>
          <p:nvPr/>
        </p:nvSpPr>
        <p:spPr bwMode="auto">
          <a:xfrm>
            <a:off x="4083050" y="884238"/>
            <a:ext cx="1781175" cy="993775"/>
          </a:xfrm>
          <a:prstGeom prst="chevron">
            <a:avLst>
              <a:gd name="adj" fmla="val 2912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lIns="91418" tIns="45709" rIns="91418" bIns="45709" anchor="ctr"/>
          <a:lstStyle/>
          <a:p>
            <a:pPr algn="ctr" defTabSz="820738"/>
            <a:r>
              <a:rPr lang="en-US" sz="2000" b="1" dirty="0">
                <a:solidFill>
                  <a:srgbClr val="FFFF00"/>
                </a:solidFill>
                <a:latin typeface="Arial" pitchFamily="34" charset="0"/>
                <a:ea typeface="Batang" pitchFamily="18" charset="-127"/>
              </a:rPr>
              <a:t>  Design</a:t>
            </a:r>
            <a:endParaRPr lang="en-US" sz="1300" dirty="0">
              <a:latin typeface="Arial" pitchFamily="34" charset="0"/>
            </a:endParaRPr>
          </a:p>
        </p:txBody>
      </p:sp>
      <p:sp>
        <p:nvSpPr>
          <p:cNvPr id="22542" name="AutoShape 14"/>
          <p:cNvSpPr>
            <a:spLocks noChangeArrowheads="1"/>
          </p:cNvSpPr>
          <p:nvPr/>
        </p:nvSpPr>
        <p:spPr bwMode="auto">
          <a:xfrm>
            <a:off x="5715000" y="884238"/>
            <a:ext cx="1524000" cy="993775"/>
          </a:xfrm>
          <a:prstGeom prst="chevron">
            <a:avLst>
              <a:gd name="adj" fmla="val 27796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lIns="91418" tIns="45709" rIns="0" bIns="45709" anchor="ctr"/>
          <a:lstStyle/>
          <a:p>
            <a:pPr algn="r" defTabSz="820738"/>
            <a:r>
              <a:rPr lang="en-US" sz="2000" b="1">
                <a:solidFill>
                  <a:srgbClr val="FFFF00"/>
                </a:solidFill>
                <a:latin typeface="Arial" pitchFamily="34" charset="0"/>
                <a:ea typeface="Batang" pitchFamily="18" charset="-127"/>
              </a:rPr>
              <a:t>   Validate</a:t>
            </a:r>
            <a:endParaRPr lang="en-US" sz="1300">
              <a:latin typeface="Arial" pitchFamily="34" charset="0"/>
            </a:endParaRPr>
          </a:p>
        </p:txBody>
      </p:sp>
      <p:sp>
        <p:nvSpPr>
          <p:cNvPr id="22543" name="AutoShape 15"/>
          <p:cNvSpPr>
            <a:spLocks noChangeArrowheads="1"/>
          </p:cNvSpPr>
          <p:nvPr/>
        </p:nvSpPr>
        <p:spPr bwMode="auto">
          <a:xfrm>
            <a:off x="7010400" y="884238"/>
            <a:ext cx="1905000" cy="993775"/>
          </a:xfrm>
          <a:prstGeom prst="chevron">
            <a:avLst>
              <a:gd name="adj" fmla="val 29073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lIns="91418" tIns="45709" rIns="91418" bIns="45709" anchor="ctr"/>
          <a:lstStyle/>
          <a:p>
            <a:pPr algn="ctr" defTabSz="820738"/>
            <a:r>
              <a:rPr lang="en-US" sz="2000" b="1">
                <a:solidFill>
                  <a:srgbClr val="FFFF00"/>
                </a:solidFill>
                <a:latin typeface="Arial" pitchFamily="34" charset="0"/>
                <a:ea typeface="Batang" pitchFamily="18" charset="-127"/>
              </a:rPr>
              <a:t>      Implement</a:t>
            </a:r>
            <a:endParaRPr lang="en-US" sz="1300">
              <a:latin typeface="Arial" pitchFamily="34" charset="0"/>
            </a:endParaRPr>
          </a:p>
        </p:txBody>
      </p:sp>
      <p:sp>
        <p:nvSpPr>
          <p:cNvPr id="22544" name="AutoShape 16"/>
          <p:cNvSpPr>
            <a:spLocks noChangeArrowheads="1"/>
          </p:cNvSpPr>
          <p:nvPr/>
        </p:nvSpPr>
        <p:spPr bwMode="auto">
          <a:xfrm>
            <a:off x="1192213" y="1879600"/>
            <a:ext cx="319087" cy="244475"/>
          </a:xfrm>
          <a:prstGeom prst="flowChartDecision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5" name="AutoShape 17"/>
          <p:cNvSpPr>
            <a:spLocks noChangeArrowheads="1"/>
          </p:cNvSpPr>
          <p:nvPr/>
        </p:nvSpPr>
        <p:spPr bwMode="auto">
          <a:xfrm>
            <a:off x="2530475" y="1879600"/>
            <a:ext cx="319088" cy="244475"/>
          </a:xfrm>
          <a:prstGeom prst="flowChartDecision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6" name="AutoShape 18"/>
          <p:cNvSpPr>
            <a:spLocks noChangeArrowheads="1"/>
          </p:cNvSpPr>
          <p:nvPr/>
        </p:nvSpPr>
        <p:spPr bwMode="auto">
          <a:xfrm>
            <a:off x="3948113" y="1879600"/>
            <a:ext cx="319087" cy="244475"/>
          </a:xfrm>
          <a:prstGeom prst="flowChartDecision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7" name="AutoShape 19"/>
          <p:cNvSpPr>
            <a:spLocks noChangeArrowheads="1"/>
          </p:cNvSpPr>
          <p:nvPr/>
        </p:nvSpPr>
        <p:spPr bwMode="auto">
          <a:xfrm>
            <a:off x="5527675" y="1879600"/>
            <a:ext cx="319088" cy="244475"/>
          </a:xfrm>
          <a:prstGeom prst="flowChartDecision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8" name="AutoShape 20"/>
          <p:cNvSpPr>
            <a:spLocks noChangeArrowheads="1"/>
          </p:cNvSpPr>
          <p:nvPr/>
        </p:nvSpPr>
        <p:spPr bwMode="auto">
          <a:xfrm>
            <a:off x="6778625" y="1879600"/>
            <a:ext cx="319088" cy="244475"/>
          </a:xfrm>
          <a:prstGeom prst="flowChartDecision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9" name="AutoShape 21"/>
          <p:cNvSpPr>
            <a:spLocks noChangeArrowheads="1"/>
          </p:cNvSpPr>
          <p:nvPr/>
        </p:nvSpPr>
        <p:spPr bwMode="auto">
          <a:xfrm>
            <a:off x="6029325" y="6265863"/>
            <a:ext cx="317500" cy="244475"/>
          </a:xfrm>
          <a:prstGeom prst="flowChartDecision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50" name="Text Box 22"/>
          <p:cNvSpPr txBox="1">
            <a:spLocks noChangeArrowheads="1"/>
          </p:cNvSpPr>
          <p:nvPr/>
        </p:nvSpPr>
        <p:spPr bwMode="auto">
          <a:xfrm>
            <a:off x="6384925" y="6272213"/>
            <a:ext cx="1311275" cy="2381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8" tIns="45709" rIns="91418" bIns="45709"/>
          <a:lstStyle>
            <a:lvl1pPr defTabSz="820738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820738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820738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820738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820738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ko-KR" sz="1200">
                <a:latin typeface="Arial" pitchFamily="34" charset="0"/>
                <a:ea typeface="Batang" pitchFamily="18" charset="-127"/>
              </a:rPr>
              <a:t>- Design Review</a:t>
            </a:r>
            <a:endParaRPr lang="en-US" sz="130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A Small Start for GE Medical Systems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17913" y="1738313"/>
            <a:ext cx="5180012" cy="4851400"/>
          </a:xfrm>
        </p:spPr>
        <p:txBody>
          <a:bodyPr/>
          <a:lstStyle/>
          <a:p>
            <a:pPr marL="171450" indent="-171450" defTabSz="584200" eaLnBrk="1" hangingPunct="1"/>
            <a:r>
              <a:rPr lang="en-US">
                <a:latin typeface="Times New Roman" pitchFamily="18" charset="0"/>
                <a:cs typeface="Times New Roman" pitchFamily="18" charset="0"/>
              </a:rPr>
              <a:t>First GE product to be developed employing Design for Six Sigma (DFSS) techniques. </a:t>
            </a:r>
          </a:p>
          <a:p>
            <a:pPr marL="171450" indent="-171450" defTabSz="584200" eaLnBrk="1" hangingPunct="1"/>
            <a:r>
              <a:rPr lang="en-US">
                <a:latin typeface="Times New Roman" pitchFamily="18" charset="0"/>
                <a:cs typeface="Times New Roman" pitchFamily="18" charset="0"/>
              </a:rPr>
              <a:t>Provides a nearly </a:t>
            </a:r>
            <a:r>
              <a:rPr lang="en-US">
                <a:solidFill>
                  <a:schemeClr val="accent2"/>
                </a:solidFill>
                <a:cs typeface="Arial" pitchFamily="34" charset="0"/>
              </a:rPr>
              <a:t>10-fold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increase in </a:t>
            </a:r>
            <a:r>
              <a:rPr lang="en-US">
                <a:solidFill>
                  <a:schemeClr val="accent2"/>
                </a:solidFill>
                <a:cs typeface="Arial" pitchFamily="34" charset="0"/>
              </a:rPr>
              <a:t>service life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over its predecessor:	</a:t>
            </a:r>
          </a:p>
          <a:p>
            <a:pPr marL="650875" lvl="1" indent="-236538" defTabSz="584200" eaLnBrk="1" hangingPunct="1"/>
            <a:r>
              <a:rPr lang="en-US">
                <a:latin typeface="Times New Roman" pitchFamily="18" charset="0"/>
                <a:cs typeface="Times New Roman" pitchFamily="18" charset="0"/>
              </a:rPr>
              <a:t>Increased machine "</a:t>
            </a:r>
            <a:r>
              <a:rPr lang="en-US">
                <a:solidFill>
                  <a:schemeClr val="accent2"/>
                </a:solidFill>
                <a:cs typeface="Arial" pitchFamily="34" charset="0"/>
              </a:rPr>
              <a:t>uptime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" </a:t>
            </a:r>
          </a:p>
          <a:p>
            <a:pPr marL="650875" lvl="1" indent="-236538" defTabSz="584200" eaLnBrk="1" hangingPunct="1"/>
            <a:r>
              <a:rPr lang="en-US">
                <a:latin typeface="Times New Roman" pitchFamily="18" charset="0"/>
                <a:cs typeface="Times New Roman" pitchFamily="18" charset="0"/>
              </a:rPr>
              <a:t>Increased Hospital </a:t>
            </a:r>
            <a:r>
              <a:rPr lang="en-US">
                <a:solidFill>
                  <a:schemeClr val="accent2"/>
                </a:solidFill>
                <a:cs typeface="Arial" pitchFamily="34" charset="0"/>
              </a:rPr>
              <a:t>profitability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and </a:t>
            </a:r>
          </a:p>
          <a:p>
            <a:pPr marL="650875" lvl="1" indent="-236538" defTabSz="584200" eaLnBrk="1" hangingPunct="1"/>
            <a:r>
              <a:rPr lang="en-US">
                <a:latin typeface="Times New Roman" pitchFamily="18" charset="0"/>
                <a:cs typeface="Times New Roman" pitchFamily="18" charset="0"/>
              </a:rPr>
              <a:t>Improved level of </a:t>
            </a:r>
            <a:r>
              <a:rPr lang="en-US">
                <a:solidFill>
                  <a:schemeClr val="accent2"/>
                </a:solidFill>
                <a:cs typeface="Arial" pitchFamily="34" charset="0"/>
              </a:rPr>
              <a:t>patient care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3556" name="Picture 4" descr="Performix 630 x-ray tu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38" y="1600200"/>
            <a:ext cx="30305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233363" y="990600"/>
            <a:ext cx="8137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278" tIns="43639" rIns="87278" bIns="43639">
            <a:spAutoFit/>
          </a:bodyPr>
          <a:lstStyle/>
          <a:p>
            <a:pPr defTabSz="728663" eaLnBrk="0" hangingPunct="0"/>
            <a:r>
              <a:rPr lang="en-US" sz="2300">
                <a:cs typeface="Times New Roman" pitchFamily="18" charset="0"/>
              </a:rPr>
              <a:t>Performix 630 X-Ray Tube for Computed Tomography (CT) Scanners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211138" y="5791200"/>
            <a:ext cx="86518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278" tIns="43639" rIns="87278" bIns="43639">
            <a:spAutoFit/>
          </a:bodyPr>
          <a:lstStyle/>
          <a:p>
            <a:pPr defTabSz="728663" eaLnBrk="0" hangingPunct="0">
              <a:spcBef>
                <a:spcPct val="20000"/>
              </a:spcBef>
            </a:pPr>
            <a:r>
              <a:rPr lang="en-US" sz="1900">
                <a:cs typeface="Times New Roman" pitchFamily="18" charset="0"/>
              </a:rPr>
              <a:t>CRD's Mark Vermilyea (left) and Lembit Salasoo </a:t>
            </a:r>
          </a:p>
          <a:p>
            <a:pPr defTabSz="728663" eaLnBrk="0" hangingPunct="0">
              <a:spcBef>
                <a:spcPct val="20000"/>
              </a:spcBef>
            </a:pPr>
            <a:r>
              <a:rPr lang="en-US" sz="1900">
                <a:cs typeface="Times New Roman" pitchFamily="18" charset="0"/>
              </a:rPr>
              <a:t>- members of the GEMS-CRD team responsible for the product.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Six Sigma and Strategy</a:t>
            </a:r>
          </a:p>
        </p:txBody>
      </p:sp>
      <p:grpSp>
        <p:nvGrpSpPr>
          <p:cNvPr id="656446" name="Group 62"/>
          <p:cNvGrpSpPr>
            <a:grpSpLocks/>
          </p:cNvGrpSpPr>
          <p:nvPr/>
        </p:nvGrpSpPr>
        <p:grpSpPr bwMode="auto">
          <a:xfrm>
            <a:off x="219075" y="1319213"/>
            <a:ext cx="8370888" cy="4186237"/>
            <a:chOff x="138" y="831"/>
            <a:chExt cx="5273" cy="2637"/>
          </a:xfrm>
        </p:grpSpPr>
        <p:sp>
          <p:nvSpPr>
            <p:cNvPr id="26629" name="Text Box 3"/>
            <p:cNvSpPr txBox="1">
              <a:spLocks noChangeArrowheads="1"/>
            </p:cNvSpPr>
            <p:nvPr/>
          </p:nvSpPr>
          <p:spPr bwMode="auto">
            <a:xfrm>
              <a:off x="545" y="831"/>
              <a:ext cx="967" cy="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en-US" sz="1300" b="1" i="1">
                  <a:latin typeface="Arial" pitchFamily="34" charset="0"/>
                </a:rPr>
                <a:t>Strategy</a:t>
              </a:r>
            </a:p>
            <a:p>
              <a:pPr algn="ctr" eaLnBrk="1" hangingPunct="1"/>
              <a:r>
                <a:rPr lang="en-US" sz="1300" b="1" i="1" u="sng">
                  <a:latin typeface="Arial" pitchFamily="34" charset="0"/>
                </a:rPr>
                <a:t>Formulation</a:t>
              </a:r>
            </a:p>
          </p:txBody>
        </p:sp>
        <p:sp>
          <p:nvSpPr>
            <p:cNvPr id="26630" name="Text Box 4"/>
            <p:cNvSpPr txBox="1">
              <a:spLocks noChangeArrowheads="1"/>
            </p:cNvSpPr>
            <p:nvPr/>
          </p:nvSpPr>
          <p:spPr bwMode="auto">
            <a:xfrm>
              <a:off x="1777" y="831"/>
              <a:ext cx="1153" cy="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en-US" sz="1300" b="1" i="1">
                  <a:latin typeface="Arial" pitchFamily="34" charset="0"/>
                </a:rPr>
                <a:t>Business </a:t>
              </a:r>
              <a:r>
                <a:rPr lang="en-US" sz="1300" b="1" i="1" u="sng">
                  <a:latin typeface="Arial" pitchFamily="34" charset="0"/>
                </a:rPr>
                <a:t>Deployment</a:t>
              </a:r>
            </a:p>
          </p:txBody>
        </p:sp>
        <p:sp>
          <p:nvSpPr>
            <p:cNvPr id="26631" name="Text Box 5"/>
            <p:cNvSpPr txBox="1">
              <a:spLocks noChangeArrowheads="1"/>
            </p:cNvSpPr>
            <p:nvPr/>
          </p:nvSpPr>
          <p:spPr bwMode="auto">
            <a:xfrm>
              <a:off x="3151" y="831"/>
              <a:ext cx="975" cy="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en-US" sz="1300" b="1" i="1">
                  <a:latin typeface="Arial" pitchFamily="34" charset="0"/>
                </a:rPr>
                <a:t>Projects &amp; </a:t>
              </a:r>
              <a:r>
                <a:rPr lang="en-US" sz="1300" b="1" i="1" u="sng">
                  <a:latin typeface="Arial" pitchFamily="34" charset="0"/>
                </a:rPr>
                <a:t>Process</a:t>
              </a:r>
            </a:p>
          </p:txBody>
        </p:sp>
        <p:sp>
          <p:nvSpPr>
            <p:cNvPr id="26632" name="Text Box 6"/>
            <p:cNvSpPr txBox="1">
              <a:spLocks noChangeArrowheads="1"/>
            </p:cNvSpPr>
            <p:nvPr/>
          </p:nvSpPr>
          <p:spPr bwMode="auto">
            <a:xfrm>
              <a:off x="4392" y="831"/>
              <a:ext cx="842" cy="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en-US" sz="1300" b="1" i="1">
                  <a:latin typeface="Arial" pitchFamily="34" charset="0"/>
                </a:rPr>
                <a:t>Tools &amp; </a:t>
              </a:r>
              <a:r>
                <a:rPr lang="en-US" sz="1300" b="1" i="1" u="sng">
                  <a:latin typeface="Arial" pitchFamily="34" charset="0"/>
                </a:rPr>
                <a:t>Methods</a:t>
              </a:r>
            </a:p>
          </p:txBody>
        </p:sp>
        <p:sp>
          <p:nvSpPr>
            <p:cNvPr id="26633" name="AutoShape 7"/>
            <p:cNvSpPr>
              <a:spLocks noChangeArrowheads="1"/>
            </p:cNvSpPr>
            <p:nvPr/>
          </p:nvSpPr>
          <p:spPr bwMode="auto">
            <a:xfrm>
              <a:off x="1467" y="975"/>
              <a:ext cx="399" cy="192"/>
            </a:xfrm>
            <a:prstGeom prst="rightArrow">
              <a:avLst>
                <a:gd name="adj1" fmla="val 50000"/>
                <a:gd name="adj2" fmla="val 51953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4" name="AutoShape 8"/>
            <p:cNvSpPr>
              <a:spLocks noChangeArrowheads="1"/>
            </p:cNvSpPr>
            <p:nvPr/>
          </p:nvSpPr>
          <p:spPr bwMode="auto">
            <a:xfrm>
              <a:off x="2841" y="975"/>
              <a:ext cx="399" cy="192"/>
            </a:xfrm>
            <a:prstGeom prst="rightArrow">
              <a:avLst>
                <a:gd name="adj1" fmla="val 50000"/>
                <a:gd name="adj2" fmla="val 51953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5" name="AutoShape 9"/>
            <p:cNvSpPr>
              <a:spLocks noChangeArrowheads="1"/>
            </p:cNvSpPr>
            <p:nvPr/>
          </p:nvSpPr>
          <p:spPr bwMode="auto">
            <a:xfrm>
              <a:off x="4037" y="975"/>
              <a:ext cx="399" cy="192"/>
            </a:xfrm>
            <a:prstGeom prst="rightArrow">
              <a:avLst>
                <a:gd name="adj1" fmla="val 50000"/>
                <a:gd name="adj2" fmla="val 51953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6" name="Text Box 10"/>
            <p:cNvSpPr txBox="1">
              <a:spLocks noChangeArrowheads="1"/>
            </p:cNvSpPr>
            <p:nvPr/>
          </p:nvSpPr>
          <p:spPr bwMode="auto">
            <a:xfrm>
              <a:off x="183" y="1787"/>
              <a:ext cx="842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en-US" sz="1300" b="1" i="1">
                  <a:latin typeface="Arial" pitchFamily="34" charset="0"/>
                </a:rPr>
                <a:t>Customer</a:t>
              </a:r>
              <a:endParaRPr lang="en-US" sz="1300" b="1" i="1" u="sng">
                <a:latin typeface="Arial" pitchFamily="34" charset="0"/>
              </a:endParaRPr>
            </a:p>
          </p:txBody>
        </p:sp>
        <p:sp>
          <p:nvSpPr>
            <p:cNvPr id="26637" name="Text Box 11"/>
            <p:cNvSpPr txBox="1">
              <a:spLocks noChangeArrowheads="1"/>
            </p:cNvSpPr>
            <p:nvPr/>
          </p:nvSpPr>
          <p:spPr bwMode="auto">
            <a:xfrm>
              <a:off x="138" y="2315"/>
              <a:ext cx="842" cy="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en-US" sz="1300" b="1" i="1">
                  <a:latin typeface="Arial" pitchFamily="34" charset="0"/>
                </a:rPr>
                <a:t>Share</a:t>
              </a:r>
            </a:p>
            <a:p>
              <a:pPr algn="ctr" eaLnBrk="1" hangingPunct="1"/>
              <a:r>
                <a:rPr lang="en-US" sz="1300" b="1" i="1">
                  <a:latin typeface="Arial" pitchFamily="34" charset="0"/>
                </a:rPr>
                <a:t>Holder</a:t>
              </a:r>
              <a:endParaRPr lang="en-US" sz="1300" b="1" i="1" u="sng">
                <a:latin typeface="Arial" pitchFamily="34" charset="0"/>
              </a:endParaRPr>
            </a:p>
          </p:txBody>
        </p:sp>
        <p:sp>
          <p:nvSpPr>
            <p:cNvPr id="26638" name="Line 12"/>
            <p:cNvSpPr>
              <a:spLocks noChangeShapeType="1"/>
            </p:cNvSpPr>
            <p:nvPr/>
          </p:nvSpPr>
          <p:spPr bwMode="auto">
            <a:xfrm>
              <a:off x="582" y="2027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39" name="Line 13"/>
            <p:cNvSpPr>
              <a:spLocks noChangeShapeType="1"/>
            </p:cNvSpPr>
            <p:nvPr/>
          </p:nvSpPr>
          <p:spPr bwMode="auto">
            <a:xfrm>
              <a:off x="582" y="2171"/>
              <a:ext cx="3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40" name="Line 14"/>
            <p:cNvSpPr>
              <a:spLocks noChangeShapeType="1"/>
            </p:cNvSpPr>
            <p:nvPr/>
          </p:nvSpPr>
          <p:spPr bwMode="auto">
            <a:xfrm>
              <a:off x="935" y="1547"/>
              <a:ext cx="0" cy="17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41" name="Line 15"/>
            <p:cNvSpPr>
              <a:spLocks noChangeShapeType="1"/>
            </p:cNvSpPr>
            <p:nvPr/>
          </p:nvSpPr>
          <p:spPr bwMode="auto">
            <a:xfrm>
              <a:off x="935" y="1547"/>
              <a:ext cx="1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42" name="Line 16"/>
            <p:cNvSpPr>
              <a:spLocks noChangeShapeType="1"/>
            </p:cNvSpPr>
            <p:nvPr/>
          </p:nvSpPr>
          <p:spPr bwMode="auto">
            <a:xfrm>
              <a:off x="935" y="2747"/>
              <a:ext cx="1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43" name="Line 17"/>
            <p:cNvSpPr>
              <a:spLocks noChangeShapeType="1"/>
            </p:cNvSpPr>
            <p:nvPr/>
          </p:nvSpPr>
          <p:spPr bwMode="auto">
            <a:xfrm>
              <a:off x="935" y="3354"/>
              <a:ext cx="1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44" name="Text Box 18"/>
            <p:cNvSpPr txBox="1">
              <a:spLocks noChangeArrowheads="1"/>
            </p:cNvSpPr>
            <p:nvPr/>
          </p:nvSpPr>
          <p:spPr bwMode="auto">
            <a:xfrm>
              <a:off x="935" y="1307"/>
              <a:ext cx="842" cy="4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en-US" sz="1300" b="1" i="1">
                  <a:latin typeface="Arial" pitchFamily="34" charset="0"/>
                </a:rPr>
                <a:t>Reduce</a:t>
              </a:r>
            </a:p>
            <a:p>
              <a:pPr algn="ctr" eaLnBrk="1" hangingPunct="1"/>
              <a:r>
                <a:rPr lang="en-US" sz="1300" b="1" i="1">
                  <a:latin typeface="Arial" pitchFamily="34" charset="0"/>
                </a:rPr>
                <a:t>Warranty</a:t>
              </a:r>
            </a:p>
            <a:p>
              <a:pPr algn="ctr" eaLnBrk="1" hangingPunct="1"/>
              <a:r>
                <a:rPr lang="en-US" sz="1300" b="1" i="1">
                  <a:latin typeface="Arial" pitchFamily="34" charset="0"/>
                </a:rPr>
                <a:t>Costs</a:t>
              </a:r>
              <a:endParaRPr lang="en-US" sz="1300" b="1" i="1" u="sng">
                <a:latin typeface="Arial" pitchFamily="34" charset="0"/>
              </a:endParaRPr>
            </a:p>
          </p:txBody>
        </p:sp>
        <p:sp>
          <p:nvSpPr>
            <p:cNvPr id="26645" name="Text Box 19"/>
            <p:cNvSpPr txBox="1">
              <a:spLocks noChangeArrowheads="1"/>
            </p:cNvSpPr>
            <p:nvPr/>
          </p:nvSpPr>
          <p:spPr bwMode="auto">
            <a:xfrm>
              <a:off x="935" y="2467"/>
              <a:ext cx="842" cy="4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en-US" sz="1300" b="1" i="1">
                  <a:latin typeface="Arial" pitchFamily="34" charset="0"/>
                </a:rPr>
                <a:t>Improve</a:t>
              </a:r>
            </a:p>
            <a:p>
              <a:pPr algn="ctr" eaLnBrk="1" hangingPunct="1"/>
              <a:r>
                <a:rPr lang="en-US" sz="1300" b="1" i="1">
                  <a:latin typeface="Arial" pitchFamily="34" charset="0"/>
                </a:rPr>
                <a:t>Product</a:t>
              </a:r>
            </a:p>
            <a:p>
              <a:pPr algn="ctr" eaLnBrk="1" hangingPunct="1"/>
              <a:r>
                <a:rPr lang="en-US" sz="1300" b="1" i="1">
                  <a:latin typeface="Arial" pitchFamily="34" charset="0"/>
                </a:rPr>
                <a:t>Delivery</a:t>
              </a:r>
              <a:endParaRPr lang="en-US" sz="1300" b="1" i="1" u="sng">
                <a:latin typeface="Arial" pitchFamily="34" charset="0"/>
              </a:endParaRPr>
            </a:p>
          </p:txBody>
        </p:sp>
        <p:sp>
          <p:nvSpPr>
            <p:cNvPr id="26646" name="Text Box 20"/>
            <p:cNvSpPr txBox="1">
              <a:spLocks noChangeArrowheads="1"/>
            </p:cNvSpPr>
            <p:nvPr/>
          </p:nvSpPr>
          <p:spPr bwMode="auto">
            <a:xfrm>
              <a:off x="1014" y="3164"/>
              <a:ext cx="841" cy="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en-US" sz="1300" b="1" i="1">
                  <a:latin typeface="Arial" pitchFamily="34" charset="0"/>
                </a:rPr>
                <a:t>Introduce</a:t>
              </a:r>
            </a:p>
            <a:p>
              <a:pPr algn="ctr" eaLnBrk="1" hangingPunct="1"/>
              <a:r>
                <a:rPr lang="en-US" sz="1300" b="1" i="1">
                  <a:latin typeface="Arial" pitchFamily="34" charset="0"/>
                </a:rPr>
                <a:t>New Products</a:t>
              </a:r>
              <a:endParaRPr lang="en-US" sz="1300" b="1" i="1" u="sng">
                <a:latin typeface="Arial" pitchFamily="34" charset="0"/>
              </a:endParaRPr>
            </a:p>
          </p:txBody>
        </p:sp>
        <p:sp>
          <p:nvSpPr>
            <p:cNvPr id="26647" name="Line 21"/>
            <p:cNvSpPr>
              <a:spLocks noChangeShapeType="1"/>
            </p:cNvSpPr>
            <p:nvPr/>
          </p:nvSpPr>
          <p:spPr bwMode="auto">
            <a:xfrm>
              <a:off x="1645" y="1547"/>
              <a:ext cx="1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48" name="Line 22"/>
            <p:cNvSpPr>
              <a:spLocks noChangeShapeType="1"/>
            </p:cNvSpPr>
            <p:nvPr/>
          </p:nvSpPr>
          <p:spPr bwMode="auto">
            <a:xfrm>
              <a:off x="1777" y="1307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49" name="Line 23"/>
            <p:cNvSpPr>
              <a:spLocks noChangeShapeType="1"/>
            </p:cNvSpPr>
            <p:nvPr/>
          </p:nvSpPr>
          <p:spPr bwMode="auto">
            <a:xfrm>
              <a:off x="1777" y="1307"/>
              <a:ext cx="1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50" name="Text Box 24"/>
            <p:cNvSpPr txBox="1">
              <a:spLocks noChangeArrowheads="1"/>
            </p:cNvSpPr>
            <p:nvPr/>
          </p:nvSpPr>
          <p:spPr bwMode="auto">
            <a:xfrm>
              <a:off x="1911" y="1191"/>
              <a:ext cx="842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300" b="1" i="1">
                  <a:latin typeface="Arial" pitchFamily="34" charset="0"/>
                </a:rPr>
                <a:t>Design</a:t>
              </a:r>
              <a:endParaRPr lang="en-US" sz="1300" b="1" i="1" u="sng">
                <a:latin typeface="Arial" pitchFamily="34" charset="0"/>
              </a:endParaRPr>
            </a:p>
          </p:txBody>
        </p:sp>
        <p:sp>
          <p:nvSpPr>
            <p:cNvPr id="26651" name="Text Box 25"/>
            <p:cNvSpPr txBox="1">
              <a:spLocks noChangeArrowheads="1"/>
            </p:cNvSpPr>
            <p:nvPr/>
          </p:nvSpPr>
          <p:spPr bwMode="auto">
            <a:xfrm>
              <a:off x="1911" y="1623"/>
              <a:ext cx="974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300" b="1" i="1">
                  <a:latin typeface="Arial" pitchFamily="34" charset="0"/>
                </a:rPr>
                <a:t>Manufacturing</a:t>
              </a:r>
              <a:endParaRPr lang="en-US" sz="1300" b="1" i="1" u="sng">
                <a:latin typeface="Arial" pitchFamily="34" charset="0"/>
              </a:endParaRPr>
            </a:p>
          </p:txBody>
        </p:sp>
        <p:sp>
          <p:nvSpPr>
            <p:cNvPr id="26652" name="Text Box 26"/>
            <p:cNvSpPr txBox="1">
              <a:spLocks noChangeArrowheads="1"/>
            </p:cNvSpPr>
            <p:nvPr/>
          </p:nvSpPr>
          <p:spPr bwMode="auto">
            <a:xfrm>
              <a:off x="1911" y="2199"/>
              <a:ext cx="974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300" b="1" i="1">
                  <a:latin typeface="Arial" pitchFamily="34" charset="0"/>
                </a:rPr>
                <a:t>Suppliers</a:t>
              </a:r>
              <a:endParaRPr lang="en-US" sz="1300" b="1" i="1" u="sng">
                <a:latin typeface="Arial" pitchFamily="34" charset="0"/>
              </a:endParaRPr>
            </a:p>
          </p:txBody>
        </p:sp>
        <p:sp>
          <p:nvSpPr>
            <p:cNvPr id="26653" name="Line 27"/>
            <p:cNvSpPr>
              <a:spLocks noChangeShapeType="1"/>
            </p:cNvSpPr>
            <p:nvPr/>
          </p:nvSpPr>
          <p:spPr bwMode="auto">
            <a:xfrm>
              <a:off x="1777" y="1739"/>
              <a:ext cx="1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54" name="Line 28"/>
            <p:cNvSpPr>
              <a:spLocks noChangeShapeType="1"/>
            </p:cNvSpPr>
            <p:nvPr/>
          </p:nvSpPr>
          <p:spPr bwMode="auto">
            <a:xfrm>
              <a:off x="1777" y="2315"/>
              <a:ext cx="1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55" name="Line 29"/>
            <p:cNvSpPr>
              <a:spLocks noChangeShapeType="1"/>
            </p:cNvSpPr>
            <p:nvPr/>
          </p:nvSpPr>
          <p:spPr bwMode="auto">
            <a:xfrm>
              <a:off x="1645" y="2747"/>
              <a:ext cx="1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56" name="Line 30"/>
            <p:cNvSpPr>
              <a:spLocks noChangeShapeType="1"/>
            </p:cNvSpPr>
            <p:nvPr/>
          </p:nvSpPr>
          <p:spPr bwMode="auto">
            <a:xfrm>
              <a:off x="1777" y="2507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57" name="Line 31"/>
            <p:cNvSpPr>
              <a:spLocks noChangeShapeType="1"/>
            </p:cNvSpPr>
            <p:nvPr/>
          </p:nvSpPr>
          <p:spPr bwMode="auto">
            <a:xfrm>
              <a:off x="1777" y="2507"/>
              <a:ext cx="1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58" name="Line 32"/>
            <p:cNvSpPr>
              <a:spLocks noChangeShapeType="1"/>
            </p:cNvSpPr>
            <p:nvPr/>
          </p:nvSpPr>
          <p:spPr bwMode="auto">
            <a:xfrm>
              <a:off x="1777" y="2843"/>
              <a:ext cx="1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59" name="Line 33"/>
            <p:cNvSpPr>
              <a:spLocks noChangeShapeType="1"/>
            </p:cNvSpPr>
            <p:nvPr/>
          </p:nvSpPr>
          <p:spPr bwMode="auto">
            <a:xfrm>
              <a:off x="1777" y="3131"/>
              <a:ext cx="1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60" name="Line 34"/>
            <p:cNvSpPr>
              <a:spLocks noChangeShapeType="1"/>
            </p:cNvSpPr>
            <p:nvPr/>
          </p:nvSpPr>
          <p:spPr bwMode="auto">
            <a:xfrm>
              <a:off x="2443" y="1307"/>
              <a:ext cx="6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61" name="Line 35"/>
            <p:cNvSpPr>
              <a:spLocks noChangeShapeType="1"/>
            </p:cNvSpPr>
            <p:nvPr/>
          </p:nvSpPr>
          <p:spPr bwMode="auto">
            <a:xfrm>
              <a:off x="3107" y="1211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62" name="Line 36"/>
            <p:cNvSpPr>
              <a:spLocks noChangeShapeType="1"/>
            </p:cNvSpPr>
            <p:nvPr/>
          </p:nvSpPr>
          <p:spPr bwMode="auto">
            <a:xfrm>
              <a:off x="3107" y="1211"/>
              <a:ext cx="1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63" name="Line 37"/>
            <p:cNvSpPr>
              <a:spLocks noChangeShapeType="1"/>
            </p:cNvSpPr>
            <p:nvPr/>
          </p:nvSpPr>
          <p:spPr bwMode="auto">
            <a:xfrm>
              <a:off x="3107" y="1499"/>
              <a:ext cx="1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64" name="Line 38"/>
            <p:cNvSpPr>
              <a:spLocks noChangeShapeType="1"/>
            </p:cNvSpPr>
            <p:nvPr/>
          </p:nvSpPr>
          <p:spPr bwMode="auto">
            <a:xfrm>
              <a:off x="2796" y="1739"/>
              <a:ext cx="31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65" name="Line 39"/>
            <p:cNvSpPr>
              <a:spLocks noChangeShapeType="1"/>
            </p:cNvSpPr>
            <p:nvPr/>
          </p:nvSpPr>
          <p:spPr bwMode="auto">
            <a:xfrm>
              <a:off x="3107" y="1691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66" name="Line 40"/>
            <p:cNvSpPr>
              <a:spLocks noChangeShapeType="1"/>
            </p:cNvSpPr>
            <p:nvPr/>
          </p:nvSpPr>
          <p:spPr bwMode="auto">
            <a:xfrm>
              <a:off x="2575" y="2315"/>
              <a:ext cx="1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67" name="Line 41"/>
            <p:cNvSpPr>
              <a:spLocks noChangeShapeType="1"/>
            </p:cNvSpPr>
            <p:nvPr/>
          </p:nvSpPr>
          <p:spPr bwMode="auto">
            <a:xfrm>
              <a:off x="2708" y="2075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68" name="Line 42"/>
            <p:cNvSpPr>
              <a:spLocks noChangeShapeType="1"/>
            </p:cNvSpPr>
            <p:nvPr/>
          </p:nvSpPr>
          <p:spPr bwMode="auto">
            <a:xfrm>
              <a:off x="2708" y="2075"/>
              <a:ext cx="1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69" name="Line 43"/>
            <p:cNvSpPr>
              <a:spLocks noChangeShapeType="1"/>
            </p:cNvSpPr>
            <p:nvPr/>
          </p:nvSpPr>
          <p:spPr bwMode="auto">
            <a:xfrm>
              <a:off x="2708" y="2411"/>
              <a:ext cx="1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70" name="Line 44"/>
            <p:cNvSpPr>
              <a:spLocks noChangeShapeType="1"/>
            </p:cNvSpPr>
            <p:nvPr/>
          </p:nvSpPr>
          <p:spPr bwMode="auto">
            <a:xfrm>
              <a:off x="2708" y="2699"/>
              <a:ext cx="1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71" name="Line 45"/>
            <p:cNvSpPr>
              <a:spLocks noChangeShapeType="1"/>
            </p:cNvSpPr>
            <p:nvPr/>
          </p:nvSpPr>
          <p:spPr bwMode="auto">
            <a:xfrm>
              <a:off x="3107" y="1691"/>
              <a:ext cx="1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72" name="Line 46"/>
            <p:cNvSpPr>
              <a:spLocks noChangeShapeType="1"/>
            </p:cNvSpPr>
            <p:nvPr/>
          </p:nvSpPr>
          <p:spPr bwMode="auto">
            <a:xfrm>
              <a:off x="3107" y="1931"/>
              <a:ext cx="1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73" name="Line 47"/>
            <p:cNvSpPr>
              <a:spLocks noChangeShapeType="1"/>
            </p:cNvSpPr>
            <p:nvPr/>
          </p:nvSpPr>
          <p:spPr bwMode="auto">
            <a:xfrm>
              <a:off x="3107" y="2315"/>
              <a:ext cx="1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74" name="Line 48"/>
            <p:cNvSpPr>
              <a:spLocks noChangeShapeType="1"/>
            </p:cNvSpPr>
            <p:nvPr/>
          </p:nvSpPr>
          <p:spPr bwMode="auto">
            <a:xfrm>
              <a:off x="3107" y="2651"/>
              <a:ext cx="1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675" name="Text Box 49"/>
            <p:cNvSpPr txBox="1">
              <a:spLocks noChangeArrowheads="1"/>
            </p:cNvSpPr>
            <p:nvPr/>
          </p:nvSpPr>
          <p:spPr bwMode="auto">
            <a:xfrm>
              <a:off x="3285" y="1115"/>
              <a:ext cx="1062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300" b="1" i="1">
                  <a:latin typeface="Arial" pitchFamily="34" charset="0"/>
                </a:rPr>
                <a:t>Redesign Seals</a:t>
              </a:r>
              <a:endParaRPr lang="en-US" sz="1300" b="1" i="1" u="sng">
                <a:latin typeface="Arial" pitchFamily="34" charset="0"/>
              </a:endParaRPr>
            </a:p>
          </p:txBody>
        </p:sp>
        <p:sp>
          <p:nvSpPr>
            <p:cNvPr id="26676" name="Text Box 50"/>
            <p:cNvSpPr txBox="1">
              <a:spLocks noChangeArrowheads="1"/>
            </p:cNvSpPr>
            <p:nvPr/>
          </p:nvSpPr>
          <p:spPr bwMode="auto">
            <a:xfrm>
              <a:off x="3285" y="1383"/>
              <a:ext cx="1196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300" b="1" i="1">
                  <a:latin typeface="Arial" pitchFamily="34" charset="0"/>
                </a:rPr>
                <a:t>Redesign Controls</a:t>
              </a:r>
              <a:endParaRPr lang="en-US" sz="1300" b="1" i="1" u="sng">
                <a:latin typeface="Arial" pitchFamily="34" charset="0"/>
              </a:endParaRPr>
            </a:p>
          </p:txBody>
        </p:sp>
        <p:sp>
          <p:nvSpPr>
            <p:cNvPr id="26677" name="Text Box 51"/>
            <p:cNvSpPr txBox="1">
              <a:spLocks noChangeArrowheads="1"/>
            </p:cNvSpPr>
            <p:nvPr/>
          </p:nvSpPr>
          <p:spPr bwMode="auto">
            <a:xfrm>
              <a:off x="3285" y="1575"/>
              <a:ext cx="1062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300" b="1" i="1">
                  <a:latin typeface="Arial" pitchFamily="34" charset="0"/>
                </a:rPr>
                <a:t>Leak Reduction</a:t>
              </a:r>
              <a:endParaRPr lang="en-US" sz="1300" b="1" i="1" u="sng">
                <a:latin typeface="Arial" pitchFamily="34" charset="0"/>
              </a:endParaRPr>
            </a:p>
          </p:txBody>
        </p:sp>
        <p:sp>
          <p:nvSpPr>
            <p:cNvPr id="26678" name="Text Box 52"/>
            <p:cNvSpPr txBox="1">
              <a:spLocks noChangeArrowheads="1"/>
            </p:cNvSpPr>
            <p:nvPr/>
          </p:nvSpPr>
          <p:spPr bwMode="auto">
            <a:xfrm>
              <a:off x="3285" y="1815"/>
              <a:ext cx="1196" cy="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300" b="1" i="1">
                  <a:latin typeface="Arial" pitchFamily="34" charset="0"/>
                </a:rPr>
                <a:t>Assembly Defect Reduction</a:t>
              </a:r>
              <a:endParaRPr lang="en-US" sz="1300" b="1" i="1" u="sng">
                <a:latin typeface="Arial" pitchFamily="34" charset="0"/>
              </a:endParaRPr>
            </a:p>
          </p:txBody>
        </p:sp>
        <p:sp>
          <p:nvSpPr>
            <p:cNvPr id="26679" name="Text Box 53"/>
            <p:cNvSpPr txBox="1">
              <a:spLocks noChangeArrowheads="1"/>
            </p:cNvSpPr>
            <p:nvPr/>
          </p:nvSpPr>
          <p:spPr bwMode="auto">
            <a:xfrm>
              <a:off x="3285" y="2189"/>
              <a:ext cx="1107" cy="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300" b="1" i="1">
                  <a:latin typeface="Arial" pitchFamily="34" charset="0"/>
                </a:rPr>
                <a:t>Packing Damage Reduction</a:t>
              </a:r>
              <a:endParaRPr lang="en-US" sz="1300" b="1" i="1" u="sng">
                <a:latin typeface="Arial" pitchFamily="34" charset="0"/>
              </a:endParaRPr>
            </a:p>
          </p:txBody>
        </p:sp>
        <p:sp>
          <p:nvSpPr>
            <p:cNvPr id="26680" name="Text Box 54"/>
            <p:cNvSpPr txBox="1">
              <a:spLocks noChangeArrowheads="1"/>
            </p:cNvSpPr>
            <p:nvPr/>
          </p:nvSpPr>
          <p:spPr bwMode="auto">
            <a:xfrm>
              <a:off x="3285" y="2573"/>
              <a:ext cx="974" cy="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300" b="1" i="1">
                  <a:latin typeface="Arial" pitchFamily="34" charset="0"/>
                </a:rPr>
                <a:t>Control Test Processes</a:t>
              </a:r>
              <a:endParaRPr lang="en-US" sz="1300" b="1" i="1" u="sng">
                <a:latin typeface="Arial" pitchFamily="34" charset="0"/>
              </a:endParaRPr>
            </a:p>
          </p:txBody>
        </p:sp>
        <p:sp>
          <p:nvSpPr>
            <p:cNvPr id="26681" name="Text Box 55"/>
            <p:cNvSpPr txBox="1">
              <a:spLocks noChangeArrowheads="1"/>
            </p:cNvSpPr>
            <p:nvPr/>
          </p:nvSpPr>
          <p:spPr bwMode="auto">
            <a:xfrm>
              <a:off x="4436" y="1115"/>
              <a:ext cx="887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300" b="1" i="1">
                  <a:latin typeface="Arial" pitchFamily="34" charset="0"/>
                </a:rPr>
                <a:t>DMEDVI/DOE</a:t>
              </a:r>
              <a:endParaRPr lang="en-US" sz="1300" b="1" i="1" u="sng">
                <a:latin typeface="Arial" pitchFamily="34" charset="0"/>
              </a:endParaRPr>
            </a:p>
          </p:txBody>
        </p:sp>
        <p:sp>
          <p:nvSpPr>
            <p:cNvPr id="26682" name="Text Box 56"/>
            <p:cNvSpPr txBox="1">
              <a:spLocks noChangeArrowheads="1"/>
            </p:cNvSpPr>
            <p:nvPr/>
          </p:nvSpPr>
          <p:spPr bwMode="auto">
            <a:xfrm>
              <a:off x="4436" y="1383"/>
              <a:ext cx="887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300" b="1" i="1">
                  <a:latin typeface="Arial" pitchFamily="34" charset="0"/>
                </a:rPr>
                <a:t>DMEDVI/RCA</a:t>
              </a:r>
              <a:endParaRPr lang="en-US" sz="1300" b="1" i="1" u="sng">
                <a:latin typeface="Arial" pitchFamily="34" charset="0"/>
              </a:endParaRPr>
            </a:p>
          </p:txBody>
        </p:sp>
        <p:sp>
          <p:nvSpPr>
            <p:cNvPr id="26683" name="Text Box 57"/>
            <p:cNvSpPr txBox="1">
              <a:spLocks noChangeArrowheads="1"/>
            </p:cNvSpPr>
            <p:nvPr/>
          </p:nvSpPr>
          <p:spPr bwMode="auto">
            <a:xfrm>
              <a:off x="4436" y="1575"/>
              <a:ext cx="887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300" b="1" i="1">
                  <a:latin typeface="Arial" pitchFamily="34" charset="0"/>
                </a:rPr>
                <a:t>DMAIEC/RCA</a:t>
              </a:r>
              <a:endParaRPr lang="en-US" sz="1300" b="1" i="1" u="sng">
                <a:latin typeface="Arial" pitchFamily="34" charset="0"/>
              </a:endParaRPr>
            </a:p>
          </p:txBody>
        </p:sp>
        <p:sp>
          <p:nvSpPr>
            <p:cNvPr id="26684" name="Text Box 58"/>
            <p:cNvSpPr txBox="1">
              <a:spLocks noChangeArrowheads="1"/>
            </p:cNvSpPr>
            <p:nvPr/>
          </p:nvSpPr>
          <p:spPr bwMode="auto">
            <a:xfrm>
              <a:off x="4436" y="1815"/>
              <a:ext cx="887" cy="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300" b="1" i="1">
                  <a:latin typeface="Arial" pitchFamily="34" charset="0"/>
                </a:rPr>
                <a:t>DMAIEC/ Pareto</a:t>
              </a:r>
              <a:endParaRPr lang="en-US" sz="1300" b="1" i="1" u="sng">
                <a:latin typeface="Arial" pitchFamily="34" charset="0"/>
              </a:endParaRPr>
            </a:p>
          </p:txBody>
        </p:sp>
        <p:sp>
          <p:nvSpPr>
            <p:cNvPr id="26685" name="Text Box 59"/>
            <p:cNvSpPr txBox="1">
              <a:spLocks noChangeArrowheads="1"/>
            </p:cNvSpPr>
            <p:nvPr/>
          </p:nvSpPr>
          <p:spPr bwMode="auto">
            <a:xfrm>
              <a:off x="4436" y="2189"/>
              <a:ext cx="975" cy="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300" b="1" i="1">
                  <a:latin typeface="Arial" pitchFamily="34" charset="0"/>
                </a:rPr>
                <a:t>DMAIEC/ Process Anal.</a:t>
              </a:r>
              <a:endParaRPr lang="en-US" sz="1300" b="1" i="1" u="sng">
                <a:latin typeface="Arial" pitchFamily="34" charset="0"/>
              </a:endParaRPr>
            </a:p>
          </p:txBody>
        </p:sp>
        <p:sp>
          <p:nvSpPr>
            <p:cNvPr id="26686" name="Text Box 60"/>
            <p:cNvSpPr txBox="1">
              <a:spLocks noChangeArrowheads="1"/>
            </p:cNvSpPr>
            <p:nvPr/>
          </p:nvSpPr>
          <p:spPr bwMode="auto">
            <a:xfrm>
              <a:off x="4436" y="2573"/>
              <a:ext cx="975" cy="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7268" tIns="43634" rIns="87268" bIns="43634">
              <a:spAutoFit/>
            </a:bodyPr>
            <a:lstStyle>
              <a:lvl1pPr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873125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1300" b="1" i="1">
                  <a:latin typeface="Arial" pitchFamily="34" charset="0"/>
                </a:rPr>
                <a:t>PDCA/Control Charts</a:t>
              </a:r>
              <a:endParaRPr lang="en-US" sz="1300" b="1" i="1" u="sng">
                <a:latin typeface="Arial" pitchFamily="34" charset="0"/>
              </a:endParaRPr>
            </a:p>
          </p:txBody>
        </p:sp>
      </p:grpSp>
      <p:sp>
        <p:nvSpPr>
          <p:cNvPr id="656445" name="AutoShape 61"/>
          <p:cNvSpPr>
            <a:spLocks noChangeArrowheads="1"/>
          </p:cNvSpPr>
          <p:nvPr/>
        </p:nvSpPr>
        <p:spPr bwMode="auto">
          <a:xfrm>
            <a:off x="1635125" y="5926138"/>
            <a:ext cx="6986588" cy="534987"/>
          </a:xfrm>
          <a:prstGeom prst="bevel">
            <a:avLst>
              <a:gd name="adj" fmla="val 12500"/>
            </a:avLst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268" tIns="43634" rIns="87268" bIns="43634"/>
          <a:lstStyle/>
          <a:p>
            <a:pPr algn="ctr" defTabSz="873125">
              <a:spcBef>
                <a:spcPct val="20000"/>
              </a:spcBef>
              <a:buClr>
                <a:srgbClr val="FF0000"/>
              </a:buClr>
              <a:buSzPct val="75000"/>
              <a:buFont typeface="Symbol" pitchFamily="18" charset="2"/>
              <a:buNone/>
            </a:pPr>
            <a:r>
              <a:rPr lang="en-US" sz="2500" b="1" i="1">
                <a:latin typeface="Arial" pitchFamily="34" charset="0"/>
              </a:rPr>
              <a:t>Linking Strategy to Projects &amp; Results!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65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56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644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770" name="Text Box 2"/>
          <p:cNvSpPr txBox="1">
            <a:spLocks noChangeArrowheads="1"/>
          </p:cNvSpPr>
          <p:nvPr/>
        </p:nvSpPr>
        <p:spPr bwMode="auto">
          <a:xfrm>
            <a:off x="554038" y="1055688"/>
            <a:ext cx="6561137" cy="3078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39" tIns="41020" rIns="82039" bIns="41020">
            <a:spAutoFit/>
          </a:bodyPr>
          <a:lstStyle>
            <a:lvl1pPr marL="255588" indent="-255588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Aft>
                <a:spcPct val="30000"/>
              </a:spcAft>
              <a:defRPr/>
            </a:pPr>
            <a:r>
              <a:rPr lang="en-US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is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What’s the Problem?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How does Six Sigma work?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are the benefits of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are the main Adoption challenges?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will it take?</a:t>
            </a:r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auto">
          <a:xfrm>
            <a:off x="6708775" y="2657475"/>
            <a:ext cx="1219200" cy="533400"/>
          </a:xfrm>
          <a:prstGeom prst="leftArrow">
            <a:avLst>
              <a:gd name="adj1" fmla="val 50000"/>
              <a:gd name="adj2" fmla="val 57143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4025" y="263525"/>
            <a:ext cx="5475288" cy="533400"/>
          </a:xfrm>
        </p:spPr>
        <p:txBody>
          <a:bodyPr/>
          <a:lstStyle/>
          <a:p>
            <a:pPr eaLnBrk="1" hangingPunct="1">
              <a:defRPr/>
            </a:pPr>
            <a:r>
              <a:rPr lang="en-GB">
                <a:solidFill>
                  <a:srgbClr val="263582"/>
                </a:solidFill>
              </a:rPr>
              <a:t>Six Sigma’s Broad Application</a:t>
            </a:r>
            <a:endParaRPr lang="en-US">
              <a:solidFill>
                <a:srgbClr val="263582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5475" y="2924175"/>
            <a:ext cx="7908925" cy="3629025"/>
          </a:xfrm>
        </p:spPr>
        <p:txBody>
          <a:bodyPr/>
          <a:lstStyle/>
          <a:p>
            <a:pPr marL="307975" indent="-307975" defTabSz="820738" eaLnBrk="1" hangingPunct="1"/>
            <a:r>
              <a:rPr lang="en-US" sz="1800"/>
              <a:t>Six Sigma &amp; Lean projects often reveal that less than 10% of total service process time is devoted to </a:t>
            </a:r>
            <a:r>
              <a:rPr lang="en-US" sz="1800" i="1"/>
              <a:t>value-added</a:t>
            </a:r>
            <a:r>
              <a:rPr lang="en-US" sz="1800"/>
              <a:t> work. </a:t>
            </a:r>
          </a:p>
          <a:p>
            <a:pPr marL="307975" indent="-307975" defTabSz="820738" eaLnBrk="1" hangingPunct="1"/>
            <a:r>
              <a:rPr lang="en-US" sz="1800"/>
              <a:t>Measuring the “soft stuff” becomes not only possible but profitable. </a:t>
            </a:r>
          </a:p>
          <a:p>
            <a:pPr marL="666750" lvl="1" indent="-257175" defTabSz="820738" eaLnBrk="1" hangingPunct="1"/>
            <a:r>
              <a:rPr lang="en-US" sz="1800" i="1"/>
              <a:t>Quality of Deal teams.</a:t>
            </a:r>
            <a:r>
              <a:rPr lang="en-US" sz="1800"/>
              <a:t> VOC says experience in industry and size of deal were the decisive factors in which firm to engage for an IPO.  Quantified &amp; easily measured.</a:t>
            </a:r>
          </a:p>
          <a:p>
            <a:pPr marL="666750" lvl="1" indent="-257175" defTabSz="820738" eaLnBrk="1" hangingPunct="1"/>
            <a:r>
              <a:rPr lang="en-US" sz="1800" i="1"/>
              <a:t>Quality of Communications in a leasing business.</a:t>
            </a:r>
            <a:r>
              <a:rPr lang="en-US" sz="1800"/>
              <a:t> Do you notify me of changes in schedule, do I have a designated rep, do you return calls, emails etc within 8 hours? Quantified &amp; easily measured.</a:t>
            </a:r>
          </a:p>
          <a:p>
            <a:pPr marL="666750" lvl="1" indent="-257175" defTabSz="820738" eaLnBrk="1" hangingPunct="1"/>
            <a:r>
              <a:rPr lang="en-US" sz="1800" i="1"/>
              <a:t>Quality of Customer Contact.</a:t>
            </a:r>
            <a:r>
              <a:rPr lang="en-US" sz="1800"/>
              <a:t> Red Robin adopts “first-available server” policy – meals to customers </a:t>
            </a:r>
            <a:r>
              <a:rPr lang="en-US" sz="1800" i="1"/>
              <a:t>faster.</a:t>
            </a:r>
            <a:endParaRPr lang="en-US"/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1989138" y="923925"/>
            <a:ext cx="6719887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7" tIns="45704" rIns="91407" bIns="45704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50000"/>
              </a:lnSpc>
              <a:buFontTx/>
              <a:buChar char="•"/>
            </a:pPr>
            <a:r>
              <a:rPr lang="en-US" sz="1800">
                <a:solidFill>
                  <a:schemeClr val="tx2"/>
                </a:solidFill>
                <a:latin typeface="Arial" pitchFamily="34" charset="0"/>
              </a:rPr>
              <a:t> J&amp;J over $1 Billion in 2 years</a:t>
            </a:r>
          </a:p>
          <a:p>
            <a:pPr>
              <a:lnSpc>
                <a:spcPct val="150000"/>
              </a:lnSpc>
              <a:buFontTx/>
              <a:buChar char="•"/>
            </a:pPr>
            <a:r>
              <a:rPr lang="en-US" sz="1800">
                <a:solidFill>
                  <a:schemeClr val="tx2"/>
                </a:solidFill>
                <a:latin typeface="Arial" pitchFamily="34" charset="0"/>
              </a:rPr>
              <a:t> GE Capital over $1 Billion in value in 1996.</a:t>
            </a:r>
          </a:p>
          <a:p>
            <a:pPr>
              <a:lnSpc>
                <a:spcPct val="150000"/>
              </a:lnSpc>
              <a:buFontTx/>
              <a:buChar char="•"/>
            </a:pPr>
            <a:r>
              <a:rPr lang="en-US" sz="1800">
                <a:solidFill>
                  <a:schemeClr val="tx2"/>
                </a:solidFill>
                <a:latin typeface="Arial" pitchFamily="34" charset="0"/>
              </a:rPr>
              <a:t> JP Morgan created $510 Million in value in year one</a:t>
            </a:r>
          </a:p>
          <a:p>
            <a:pPr>
              <a:lnSpc>
                <a:spcPct val="150000"/>
              </a:lnSpc>
              <a:buFontTx/>
              <a:buChar char="•"/>
            </a:pPr>
            <a:r>
              <a:rPr lang="en-US" sz="1800">
                <a:solidFill>
                  <a:schemeClr val="tx2"/>
                </a:solidFill>
                <a:latin typeface="Arial" pitchFamily="34" charset="0"/>
              </a:rPr>
              <a:t> AIG found $38 million in revenue from one of first nine projects</a:t>
            </a:r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533400" y="1258888"/>
            <a:ext cx="1201738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400" i="1">
                <a:solidFill>
                  <a:schemeClr val="tx2"/>
                </a:solidFill>
                <a:latin typeface="Optima"/>
              </a:rPr>
              <a:t>Six</a:t>
            </a:r>
          </a:p>
          <a:p>
            <a:r>
              <a:rPr lang="en-US" sz="2400" i="1">
                <a:solidFill>
                  <a:schemeClr val="tx2"/>
                </a:solidFill>
                <a:latin typeface="Optima"/>
              </a:rPr>
              <a:t>Sigma </a:t>
            </a:r>
          </a:p>
          <a:p>
            <a:r>
              <a:rPr lang="en-US" sz="2400" i="1">
                <a:solidFill>
                  <a:schemeClr val="tx2"/>
                </a:solidFill>
                <a:latin typeface="Optima"/>
              </a:rPr>
              <a:t>Results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41350" y="214313"/>
            <a:ext cx="5878513" cy="585787"/>
          </a:xfrm>
        </p:spPr>
        <p:txBody>
          <a:bodyPr/>
          <a:lstStyle/>
          <a:p>
            <a:pPr eaLnBrk="1" hangingPunct="1">
              <a:defRPr/>
            </a:pPr>
            <a:r>
              <a:rPr lang="en-US"/>
              <a:t>How Can Six Sigma Help Us?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5450" y="1362075"/>
            <a:ext cx="8439150" cy="4724400"/>
          </a:xfrm>
        </p:spPr>
        <p:txBody>
          <a:bodyPr/>
          <a:lstStyle/>
          <a:p>
            <a:pPr marL="358775" indent="-358775" defTabSz="820738" eaLnBrk="1" hangingPunct="1">
              <a:spcAft>
                <a:spcPct val="70000"/>
              </a:spcAft>
            </a:pPr>
            <a:r>
              <a:rPr lang="en-US" sz="2400"/>
              <a:t>Helps establish customer focus</a:t>
            </a:r>
          </a:p>
          <a:p>
            <a:pPr marL="358775" indent="-358775" defTabSz="820738" eaLnBrk="1" hangingPunct="1">
              <a:spcAft>
                <a:spcPct val="70000"/>
              </a:spcAft>
            </a:pPr>
            <a:r>
              <a:rPr lang="en-US" sz="2400"/>
              <a:t>Establishes a common language</a:t>
            </a:r>
          </a:p>
          <a:p>
            <a:pPr marL="358775" indent="-358775" defTabSz="820738" eaLnBrk="1" hangingPunct="1">
              <a:spcAft>
                <a:spcPct val="70000"/>
              </a:spcAft>
            </a:pPr>
            <a:r>
              <a:rPr lang="en-US" sz="2400"/>
              <a:t>Aligns organizational and process goals </a:t>
            </a:r>
          </a:p>
          <a:p>
            <a:pPr marL="358775" indent="-358775" defTabSz="820738" eaLnBrk="1" hangingPunct="1">
              <a:spcAft>
                <a:spcPct val="70000"/>
              </a:spcAft>
            </a:pPr>
            <a:r>
              <a:rPr lang="en-US" sz="2400"/>
              <a:t>Makes processes transparent, manageable </a:t>
            </a:r>
          </a:p>
          <a:p>
            <a:pPr marL="358775" indent="-358775" defTabSz="820738" eaLnBrk="1" hangingPunct="1">
              <a:spcAft>
                <a:spcPct val="70000"/>
              </a:spcAft>
            </a:pPr>
            <a:r>
              <a:rPr lang="en-US" sz="2400"/>
              <a:t>Provides a standard toolkit to improve business processes</a:t>
            </a:r>
          </a:p>
          <a:p>
            <a:pPr marL="358775" indent="-358775" defTabSz="820738" eaLnBrk="1" hangingPunct="1">
              <a:spcAft>
                <a:spcPct val="70000"/>
              </a:spcAft>
            </a:pPr>
            <a:r>
              <a:rPr lang="en-US" sz="2400"/>
              <a:t>Enables fact-based decision making</a:t>
            </a:r>
          </a:p>
          <a:p>
            <a:pPr marL="358775" indent="-358775" defTabSz="820738" eaLnBrk="1" hangingPunct="1">
              <a:spcAft>
                <a:spcPct val="70000"/>
              </a:spcAft>
            </a:pPr>
            <a:r>
              <a:rPr lang="en-US" sz="2400"/>
              <a:t>Provides a platform for profitable growth</a:t>
            </a:r>
          </a:p>
        </p:txBody>
      </p:sp>
    </p:spTree>
  </p:cSld>
  <p:clrMapOvr>
    <a:masterClrMapping/>
  </p:clrMapOvr>
  <p:transition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Our Favorite Kind of Feedback . . .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6075" y="914400"/>
            <a:ext cx="8451850" cy="5513388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Symbol" pitchFamily="18" charset="2"/>
              <a:buNone/>
            </a:pPr>
            <a:r>
              <a:rPr lang="en-US" sz="1600"/>
              <a:t>Cecila Shallenberger is a Black Belt at TRW Systems, a defense and government contractor.  We received this email from her:</a:t>
            </a:r>
            <a:endParaRPr lang="en-US" sz="1600" i="1"/>
          </a:p>
          <a:p>
            <a:pPr marL="0" indent="0" eaLnBrk="1" hangingPunct="1">
              <a:lnSpc>
                <a:spcPct val="90000"/>
              </a:lnSpc>
              <a:buFont typeface="Symbol" pitchFamily="18" charset="2"/>
              <a:buNone/>
            </a:pPr>
            <a:r>
              <a:rPr lang="en-US" sz="1600" i="1"/>
              <a:t>“I trust all is well with you.  All is well here.</a:t>
            </a:r>
          </a:p>
          <a:p>
            <a:pPr marL="0" indent="0" eaLnBrk="1" hangingPunct="1">
              <a:lnSpc>
                <a:spcPct val="90000"/>
              </a:lnSpc>
              <a:buFont typeface="Symbol" pitchFamily="18" charset="2"/>
              <a:buNone/>
            </a:pPr>
            <a:br>
              <a:rPr lang="en-US" sz="1600" i="1"/>
            </a:br>
            <a:r>
              <a:rPr lang="en-US" sz="1600" i="1"/>
              <a:t>I realize Six Sigma is all about teamwork, but just this once I thought I'd brag just a little.  I certainly do realize that the following could not have been accomplished without the help of many, many people.</a:t>
            </a:r>
          </a:p>
          <a:p>
            <a:pPr marL="0" indent="0" eaLnBrk="1" hangingPunct="1">
              <a:lnSpc>
                <a:spcPct val="90000"/>
              </a:lnSpc>
              <a:buFont typeface="Symbol" pitchFamily="18" charset="2"/>
              <a:buNone/>
            </a:pPr>
            <a:br>
              <a:rPr lang="en-US" sz="1600" i="1"/>
            </a:br>
            <a:r>
              <a:rPr lang="en-US" sz="1600" i="1"/>
              <a:t>I closed 10 charters last year, total benefit $11.84M (although the books show a conservative $10.6M).  62 GBs were trained, and 44 of those were certified.  So far this year, I've got 5 charters in process, and 5 being drafted as we speak.  3 of those include the customer as GBs on the teams.</a:t>
            </a:r>
          </a:p>
          <a:p>
            <a:pPr marL="0" indent="0" eaLnBrk="1" hangingPunct="1">
              <a:lnSpc>
                <a:spcPct val="90000"/>
              </a:lnSpc>
              <a:buFont typeface="Symbol" pitchFamily="18" charset="2"/>
              <a:buNone/>
            </a:pPr>
            <a:br>
              <a:rPr lang="en-US" sz="1600" i="1"/>
            </a:br>
            <a:r>
              <a:rPr lang="en-US" sz="1600" i="1"/>
              <a:t>I have about 32 people left on the TCS contract to get onto charters and through training.  GBs are kicking down my door wanting to lead charters.</a:t>
            </a:r>
          </a:p>
          <a:p>
            <a:pPr marL="0" indent="0" eaLnBrk="1" hangingPunct="1">
              <a:lnSpc>
                <a:spcPct val="90000"/>
              </a:lnSpc>
              <a:buFont typeface="Symbol" pitchFamily="18" charset="2"/>
              <a:buNone/>
            </a:pPr>
            <a:br>
              <a:rPr lang="en-US" sz="1600" i="1"/>
            </a:br>
            <a:r>
              <a:rPr lang="en-US" sz="1600" i="1"/>
              <a:t>This year, my focus is on creating a lead GB community with 3 BBs being mentored - they will lead the charters, I will lead them.  As you can see, we're doing well.   I'm now going after my BB certification through ASQ to compliment the TRW cert.</a:t>
            </a:r>
          </a:p>
          <a:p>
            <a:pPr marL="0" indent="0" eaLnBrk="1" hangingPunct="1">
              <a:lnSpc>
                <a:spcPct val="90000"/>
              </a:lnSpc>
              <a:buFont typeface="Symbol" pitchFamily="18" charset="2"/>
              <a:buNone/>
            </a:pPr>
            <a:br>
              <a:rPr lang="en-US" sz="1600" i="1"/>
            </a:br>
            <a:r>
              <a:rPr lang="en-US" sz="1600" i="1"/>
              <a:t>My thanks go to you for your inspiration. You've created a monster!!!</a:t>
            </a:r>
          </a:p>
          <a:p>
            <a:pPr marL="0" indent="0" eaLnBrk="1" hangingPunct="1">
              <a:lnSpc>
                <a:spcPct val="90000"/>
              </a:lnSpc>
              <a:buFont typeface="Symbol" pitchFamily="18" charset="2"/>
              <a:buNone/>
            </a:pPr>
            <a:br>
              <a:rPr lang="en-US" sz="1600" i="1"/>
            </a:br>
            <a:r>
              <a:rPr lang="en-US" sz="1600" i="1"/>
              <a:t>PS  We won 100% of our award fee, . . . ”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818" name="Text Box 2"/>
          <p:cNvSpPr txBox="1">
            <a:spLocks noChangeArrowheads="1"/>
          </p:cNvSpPr>
          <p:nvPr/>
        </p:nvSpPr>
        <p:spPr bwMode="auto">
          <a:xfrm>
            <a:off x="554038" y="1055688"/>
            <a:ext cx="6561137" cy="3078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39" tIns="41020" rIns="82039" bIns="41020">
            <a:spAutoFit/>
          </a:bodyPr>
          <a:lstStyle>
            <a:lvl1pPr marL="255588" indent="-255588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Aft>
                <a:spcPct val="30000"/>
              </a:spcAft>
              <a:defRPr/>
            </a:pPr>
            <a:r>
              <a:rPr lang="en-US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is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What’s the Problem?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How does Six Sigma work?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are the benefits of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are the main Adoption challenges?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will it take?</a:t>
            </a:r>
          </a:p>
        </p:txBody>
      </p:sp>
      <p:sp>
        <p:nvSpPr>
          <p:cNvPr id="31747" name="AutoShape 3"/>
          <p:cNvSpPr>
            <a:spLocks noChangeArrowheads="1"/>
          </p:cNvSpPr>
          <p:nvPr/>
        </p:nvSpPr>
        <p:spPr bwMode="auto">
          <a:xfrm>
            <a:off x="7143750" y="3206750"/>
            <a:ext cx="1219200" cy="533400"/>
          </a:xfrm>
          <a:prstGeom prst="leftArrow">
            <a:avLst>
              <a:gd name="adj1" fmla="val 50000"/>
              <a:gd name="adj2" fmla="val 57143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674" name="Text Box 2"/>
          <p:cNvSpPr txBox="1">
            <a:spLocks noChangeArrowheads="1"/>
          </p:cNvSpPr>
          <p:nvPr/>
        </p:nvSpPr>
        <p:spPr bwMode="auto">
          <a:xfrm>
            <a:off x="554038" y="1055688"/>
            <a:ext cx="6561137" cy="3078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39" tIns="41020" rIns="82039" bIns="41020">
            <a:spAutoFit/>
          </a:bodyPr>
          <a:lstStyle>
            <a:lvl1pPr marL="255588" indent="-255588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Aft>
                <a:spcPct val="30000"/>
              </a:spcAft>
              <a:defRPr/>
            </a:pPr>
            <a:r>
              <a:rPr lang="en-US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is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What’s the Problem?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How does Six Sigma work?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are the benefits of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are the main Adoption challenges?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will it take?</a:t>
            </a:r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4248150" y="1666875"/>
            <a:ext cx="1219200" cy="533400"/>
          </a:xfrm>
          <a:prstGeom prst="leftArrow">
            <a:avLst>
              <a:gd name="adj1" fmla="val 50000"/>
              <a:gd name="adj2" fmla="val 57143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226" name="Rectangle 2"/>
          <p:cNvSpPr>
            <a:spLocks noGrp="1" noChangeArrowheads="1"/>
          </p:cNvSpPr>
          <p:nvPr>
            <p:ph type="title"/>
          </p:nvPr>
        </p:nvSpPr>
        <p:spPr>
          <a:xfrm>
            <a:off x="9525" y="134938"/>
            <a:ext cx="8486775" cy="665162"/>
          </a:xfrm>
        </p:spPr>
        <p:txBody>
          <a:bodyPr/>
          <a:lstStyle/>
          <a:p>
            <a:pPr marL="155575" indent="-3175" defTabSz="820738" eaLnBrk="1" hangingPunct="1">
              <a:defRPr/>
            </a:pPr>
            <a:r>
              <a:rPr lang="en-US"/>
              <a:t>Six Sigma Challenges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0" y="1028700"/>
            <a:ext cx="8315325" cy="4267200"/>
          </a:xfrm>
        </p:spPr>
        <p:txBody>
          <a:bodyPr/>
          <a:lstStyle/>
          <a:p>
            <a:pPr marL="307975" indent="-307975" defTabSz="820738" eaLnBrk="1" hangingPunct="1">
              <a:buFont typeface="Symbol" pitchFamily="18" charset="2"/>
              <a:buNone/>
            </a:pPr>
            <a:r>
              <a:rPr lang="en-US" sz="2300">
                <a:solidFill>
                  <a:schemeClr val="tx2"/>
                </a:solidFill>
              </a:rPr>
              <a:t>New (?) Ways of Thinking...</a:t>
            </a:r>
            <a:endParaRPr lang="en-US" sz="2300"/>
          </a:p>
          <a:p>
            <a:pPr marL="307975" indent="-307975" defTabSz="820738" eaLnBrk="1" hangingPunct="1"/>
            <a:r>
              <a:rPr lang="en-US"/>
              <a:t>Customer Thinking (customer specs)</a:t>
            </a:r>
          </a:p>
          <a:p>
            <a:pPr marL="307975" indent="-307975" defTabSz="820738" eaLnBrk="1" hangingPunct="1"/>
            <a:r>
              <a:rPr lang="en-US"/>
              <a:t>Process Thinking (leading indicators)</a:t>
            </a:r>
          </a:p>
          <a:p>
            <a:pPr marL="307975" indent="-307975" defTabSz="820738" eaLnBrk="1" hangingPunct="1"/>
            <a:r>
              <a:rPr lang="en-US"/>
              <a:t>Statistical Thinking (variation)</a:t>
            </a:r>
          </a:p>
          <a:p>
            <a:pPr marL="307975" indent="-307975" defTabSz="820738" eaLnBrk="1" hangingPunct="1"/>
            <a:r>
              <a:rPr lang="en-US"/>
              <a:t>Causal Thinking [y = </a:t>
            </a:r>
            <a:r>
              <a:rPr lang="en-US">
                <a:sym typeface="Symbol" pitchFamily="18" charset="2"/>
              </a:rPr>
              <a:t>(x</a:t>
            </a:r>
            <a:r>
              <a:rPr lang="en-US" baseline="-25000">
                <a:sym typeface="Symbol" pitchFamily="18" charset="2"/>
              </a:rPr>
              <a:t>1</a:t>
            </a:r>
            <a:r>
              <a:rPr lang="en-US">
                <a:sym typeface="Symbol" pitchFamily="18" charset="2"/>
              </a:rPr>
              <a:t>, x</a:t>
            </a:r>
            <a:r>
              <a:rPr lang="en-US" baseline="-25000">
                <a:sym typeface="Symbol" pitchFamily="18" charset="2"/>
              </a:rPr>
              <a:t>2</a:t>
            </a:r>
            <a:r>
              <a:rPr lang="en-US">
                <a:sym typeface="Symbol" pitchFamily="18" charset="2"/>
              </a:rPr>
              <a:t>, x</a:t>
            </a:r>
            <a:r>
              <a:rPr lang="en-US" baseline="-25000">
                <a:sym typeface="Symbol" pitchFamily="18" charset="2"/>
              </a:rPr>
              <a:t>3</a:t>
            </a:r>
            <a:r>
              <a:rPr lang="en-US">
                <a:sym typeface="Symbol" pitchFamily="18" charset="2"/>
              </a:rPr>
              <a:t> … x</a:t>
            </a:r>
            <a:r>
              <a:rPr lang="en-US" baseline="-25000">
                <a:sym typeface="Symbol" pitchFamily="18" charset="2"/>
              </a:rPr>
              <a:t>n</a:t>
            </a:r>
            <a:r>
              <a:rPr lang="en-US">
                <a:sym typeface="Symbol" pitchFamily="18" charset="2"/>
              </a:rPr>
              <a:t>)]</a:t>
            </a:r>
            <a:endParaRPr lang="en-US"/>
          </a:p>
          <a:p>
            <a:pPr marL="307975" indent="-307975" defTabSz="820738" eaLnBrk="1" hangingPunct="1"/>
            <a:r>
              <a:rPr lang="en-US"/>
              <a:t>Experimental Thinking (data-driven hypothesis testing)</a:t>
            </a:r>
          </a:p>
          <a:p>
            <a:pPr marL="307975" indent="-307975" defTabSz="820738" eaLnBrk="1" hangingPunct="1"/>
            <a:r>
              <a:rPr lang="en-US"/>
              <a:t>Control Thinking</a:t>
            </a:r>
          </a:p>
          <a:p>
            <a:pPr marL="307975" indent="-307975" defTabSz="820738" eaLnBrk="1" hangingPunct="1"/>
            <a:r>
              <a:rPr lang="en-US"/>
              <a:t>Stretch Thinking</a:t>
            </a:r>
          </a:p>
          <a:p>
            <a:pPr marL="307975" indent="-307975" defTabSz="820738" eaLnBrk="1" hangingPunct="1"/>
            <a:r>
              <a:rPr lang="en-US"/>
              <a:t>Adopting Common language/way of thinking about problems</a:t>
            </a:r>
          </a:p>
          <a:p>
            <a:pPr marL="307975" indent="-307975" defTabSz="820738" eaLnBrk="1" hangingPunct="1"/>
            <a:r>
              <a:rPr lang="en-US"/>
              <a:t>Accountability Thinking</a:t>
            </a:r>
          </a:p>
        </p:txBody>
      </p:sp>
      <p:sp>
        <p:nvSpPr>
          <p:cNvPr id="564228" name="Text Box 4"/>
          <p:cNvSpPr txBox="1">
            <a:spLocks noChangeArrowheads="1"/>
          </p:cNvSpPr>
          <p:nvPr/>
        </p:nvSpPr>
        <p:spPr bwMode="auto">
          <a:xfrm>
            <a:off x="1136650" y="5578475"/>
            <a:ext cx="7075488" cy="1031875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12" tIns="137112" rIns="137112" bIns="137112">
            <a:spAutoFit/>
          </a:bodyPr>
          <a:lstStyle/>
          <a:p>
            <a:pPr algn="ctr" eaLnBrk="0" hangingPunct="0">
              <a:defRPr/>
            </a:pPr>
            <a: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The real Six Sigma advantage…</a:t>
            </a:r>
            <a:b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</a:br>
            <a: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the transformation of the culture.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Six Sigma Challenges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/>
              <a:t>Big company vs. Small/Medium Enterprise – Resource Dedication</a:t>
            </a:r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Reluctance to “make it mandatory” (GE vs. J&amp;J)</a:t>
            </a:r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Infrastructure Investments – data collection, Voice of Customer</a:t>
            </a:r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Rewards &amp; Recognition (Six Sigma behaviors vs. rewards, Jack Welch’s 4 kinds of manager)</a:t>
            </a:r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Leadership changes (the FPL problem)</a:t>
            </a:r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Integrating Six Sigma with existing business practices</a:t>
            </a:r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Sustaining Six Sigma – the long-term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866" name="Text Box 2"/>
          <p:cNvSpPr txBox="1">
            <a:spLocks noChangeArrowheads="1"/>
          </p:cNvSpPr>
          <p:nvPr/>
        </p:nvSpPr>
        <p:spPr bwMode="auto">
          <a:xfrm>
            <a:off x="554038" y="1055688"/>
            <a:ext cx="6561137" cy="3078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39" tIns="41020" rIns="82039" bIns="41020">
            <a:spAutoFit/>
          </a:bodyPr>
          <a:lstStyle>
            <a:lvl1pPr marL="255588" indent="-255588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Aft>
                <a:spcPct val="30000"/>
              </a:spcAft>
              <a:defRPr/>
            </a:pPr>
            <a:r>
              <a:rPr lang="en-US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is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What’s the Problem?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How does Six Sigma work?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are the benefits of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are the main Adoption challenges?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will it take?</a:t>
            </a:r>
          </a:p>
        </p:txBody>
      </p:sp>
      <p:sp>
        <p:nvSpPr>
          <p:cNvPr id="34819" name="AutoShape 3"/>
          <p:cNvSpPr>
            <a:spLocks noChangeArrowheads="1"/>
          </p:cNvSpPr>
          <p:nvPr/>
        </p:nvSpPr>
        <p:spPr bwMode="auto">
          <a:xfrm>
            <a:off x="4038600" y="3657600"/>
            <a:ext cx="1219200" cy="533400"/>
          </a:xfrm>
          <a:prstGeom prst="leftArrow">
            <a:avLst>
              <a:gd name="adj1" fmla="val 50000"/>
              <a:gd name="adj2" fmla="val 57143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304800" y="1295400"/>
            <a:ext cx="86106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8" tIns="45709" rIns="91418" bIns="45709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3600">
                <a:solidFill>
                  <a:schemeClr val="tx2"/>
                </a:solidFill>
                <a:latin typeface="Arial" pitchFamily="34" charset="0"/>
              </a:rPr>
              <a:t>“Senior leadership, especially Jack Welch, provided unyielding commitment to get the initiative going and ensure its continued success.  This will not be easy for other companies to copy.”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066800" y="4648200"/>
            <a:ext cx="67214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8" tIns="45709" rIns="91418" bIns="45709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400">
                <a:latin typeface="Arial" pitchFamily="34" charset="0"/>
                <a:cs typeface="Times New Roman" pitchFamily="18" charset="0"/>
              </a:rPr>
              <a:t>Hoerl, Roger (2002), “An Inside Look at Six Sigma at GE,” </a:t>
            </a:r>
            <a:r>
              <a:rPr lang="en-US" sz="2400" i="1">
                <a:latin typeface="Arial" pitchFamily="34" charset="0"/>
                <a:cs typeface="Times New Roman" pitchFamily="18" charset="0"/>
              </a:rPr>
              <a:t>Six Sigma Forum Magazine</a:t>
            </a:r>
            <a:r>
              <a:rPr lang="en-US" sz="2400">
                <a:latin typeface="Arial" pitchFamily="34" charset="0"/>
                <a:cs typeface="Times New Roman" pitchFamily="18" charset="0"/>
              </a:rPr>
              <a:t>, Vol. 1, No. 3, May, pages 35-44.</a:t>
            </a:r>
            <a:r>
              <a:rPr lang="en-US" sz="2400">
                <a:latin typeface="Arial" pitchFamily="34" charset="0"/>
              </a:rPr>
              <a:t> </a:t>
            </a:r>
          </a:p>
        </p:txBody>
      </p:sp>
      <p:sp>
        <p:nvSpPr>
          <p:cNvPr id="6338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General Electric – The Benchmark!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228600" y="990600"/>
            <a:ext cx="86868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8" tIns="45709" rIns="91418" bIns="45709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3600">
                <a:solidFill>
                  <a:schemeClr val="tx2"/>
                </a:solidFill>
                <a:latin typeface="Arial" pitchFamily="34" charset="0"/>
              </a:rPr>
              <a:t>“Six Sigma was directed toward specific, tangible objectives, including financial objectives.  The culture changed as a result of delivering tangible benefits, not because of a focus on the culture itself.”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066800" y="4648200"/>
            <a:ext cx="70104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8" tIns="45709" rIns="91418" bIns="45709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400">
                <a:latin typeface="Arial" pitchFamily="34" charset="0"/>
                <a:cs typeface="Times New Roman" pitchFamily="18" charset="0"/>
              </a:rPr>
              <a:t>Hoerl, Roger (2002), “An Inside Look at Six Sigma at GE,” </a:t>
            </a:r>
            <a:r>
              <a:rPr lang="en-US" sz="2400" i="1">
                <a:latin typeface="Arial" pitchFamily="34" charset="0"/>
                <a:cs typeface="Times New Roman" pitchFamily="18" charset="0"/>
              </a:rPr>
              <a:t>Six Sigma Forum Magazine</a:t>
            </a:r>
            <a:r>
              <a:rPr lang="en-US" sz="2400">
                <a:latin typeface="Arial" pitchFamily="34" charset="0"/>
                <a:cs typeface="Times New Roman" pitchFamily="18" charset="0"/>
              </a:rPr>
              <a:t>, Vol. 1, No. 3, May, pages 35-44.</a:t>
            </a:r>
            <a:r>
              <a:rPr lang="en-US" sz="2400">
                <a:latin typeface="Arial" pitchFamily="34" charset="0"/>
              </a:rPr>
              <a:t> </a:t>
            </a:r>
          </a:p>
        </p:txBody>
      </p:sp>
      <p:sp>
        <p:nvSpPr>
          <p:cNvPr id="6359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General Electric – The Benchmark!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Roles and Responsibilities</a:t>
            </a:r>
          </a:p>
        </p:txBody>
      </p:sp>
      <p:sp>
        <p:nvSpPr>
          <p:cNvPr id="37891" name="Line 3"/>
          <p:cNvSpPr>
            <a:spLocks noChangeShapeType="1"/>
          </p:cNvSpPr>
          <p:nvPr/>
        </p:nvSpPr>
        <p:spPr bwMode="auto">
          <a:xfrm>
            <a:off x="2425700" y="3209925"/>
            <a:ext cx="455613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892" name="Oval 4"/>
          <p:cNvSpPr>
            <a:spLocks noChangeArrowheads="1"/>
          </p:cNvSpPr>
          <p:nvPr/>
        </p:nvSpPr>
        <p:spPr bwMode="auto">
          <a:xfrm>
            <a:off x="3251200" y="1149350"/>
            <a:ext cx="2462213" cy="757238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/>
          <a:p>
            <a:pPr algn="ctr" defTabSz="820738"/>
            <a:endParaRPr lang="en-US" sz="1300">
              <a:latin typeface="Arial" pitchFamily="34" charset="0"/>
            </a:endParaRPr>
          </a:p>
        </p:txBody>
      </p:sp>
      <p:sp>
        <p:nvSpPr>
          <p:cNvPr id="37893" name="Oval 5"/>
          <p:cNvSpPr>
            <a:spLocks noChangeArrowheads="1"/>
          </p:cNvSpPr>
          <p:nvPr/>
        </p:nvSpPr>
        <p:spPr bwMode="auto">
          <a:xfrm>
            <a:off x="3205163" y="2336800"/>
            <a:ext cx="2532062" cy="71755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/>
          <a:p>
            <a:pPr algn="ctr" defTabSz="820738"/>
            <a:endParaRPr lang="en-US" sz="1300">
              <a:latin typeface="Arial" pitchFamily="34" charset="0"/>
            </a:endParaRPr>
          </a:p>
        </p:txBody>
      </p:sp>
      <p:sp>
        <p:nvSpPr>
          <p:cNvPr id="37894" name="Oval 6"/>
          <p:cNvSpPr>
            <a:spLocks noChangeArrowheads="1"/>
          </p:cNvSpPr>
          <p:nvPr/>
        </p:nvSpPr>
        <p:spPr bwMode="auto">
          <a:xfrm>
            <a:off x="3205163" y="3467100"/>
            <a:ext cx="2532062" cy="758825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/>
          <a:p>
            <a:pPr algn="ctr" defTabSz="820738"/>
            <a:endParaRPr lang="en-US" sz="1300">
              <a:latin typeface="Arial" pitchFamily="34" charset="0"/>
            </a:endParaRPr>
          </a:p>
        </p:txBody>
      </p:sp>
      <p:sp>
        <p:nvSpPr>
          <p:cNvPr id="37895" name="Oval 7"/>
          <p:cNvSpPr>
            <a:spLocks noChangeArrowheads="1"/>
          </p:cNvSpPr>
          <p:nvPr/>
        </p:nvSpPr>
        <p:spPr bwMode="auto">
          <a:xfrm>
            <a:off x="762000" y="2667000"/>
            <a:ext cx="1677988" cy="10668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/>
          <a:p>
            <a:pPr algn="ctr" defTabSz="820738"/>
            <a:endParaRPr lang="en-US" sz="1300">
              <a:latin typeface="Arial" pitchFamily="34" charset="0"/>
            </a:endParaRPr>
          </a:p>
        </p:txBody>
      </p:sp>
      <p:sp>
        <p:nvSpPr>
          <p:cNvPr id="37896" name="Oval 8"/>
          <p:cNvSpPr>
            <a:spLocks noChangeArrowheads="1"/>
          </p:cNvSpPr>
          <p:nvPr/>
        </p:nvSpPr>
        <p:spPr bwMode="auto">
          <a:xfrm>
            <a:off x="6296025" y="2819400"/>
            <a:ext cx="1824038" cy="8382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/>
          <a:p>
            <a:pPr algn="ctr" defTabSz="820738"/>
            <a:endParaRPr lang="en-US" sz="1300">
              <a:latin typeface="Arial" pitchFamily="34" charset="0"/>
            </a:endParaRPr>
          </a:p>
        </p:txBody>
      </p:sp>
      <p:grpSp>
        <p:nvGrpSpPr>
          <p:cNvPr id="37897" name="Group 9"/>
          <p:cNvGrpSpPr>
            <a:grpSpLocks/>
          </p:cNvGrpSpPr>
          <p:nvPr/>
        </p:nvGrpSpPr>
        <p:grpSpPr bwMode="auto">
          <a:xfrm flipH="1">
            <a:off x="4400550" y="4295775"/>
            <a:ext cx="74613" cy="406400"/>
            <a:chOff x="3168" y="2925"/>
            <a:chExt cx="0" cy="83"/>
          </a:xfrm>
        </p:grpSpPr>
        <p:sp>
          <p:nvSpPr>
            <p:cNvPr id="37922" name="Line 10"/>
            <p:cNvSpPr>
              <a:spLocks noChangeShapeType="1"/>
            </p:cNvSpPr>
            <p:nvPr/>
          </p:nvSpPr>
          <p:spPr bwMode="auto">
            <a:xfrm>
              <a:off x="3168" y="2970"/>
              <a:ext cx="0" cy="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923" name="Line 11"/>
            <p:cNvSpPr>
              <a:spLocks noChangeShapeType="1"/>
            </p:cNvSpPr>
            <p:nvPr/>
          </p:nvSpPr>
          <p:spPr bwMode="auto">
            <a:xfrm>
              <a:off x="3168" y="2925"/>
              <a:ext cx="0" cy="83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7898" name="Group 12"/>
          <p:cNvGrpSpPr>
            <a:grpSpLocks/>
          </p:cNvGrpSpPr>
          <p:nvPr/>
        </p:nvGrpSpPr>
        <p:grpSpPr bwMode="auto">
          <a:xfrm>
            <a:off x="4400550" y="1947863"/>
            <a:ext cx="74613" cy="384175"/>
            <a:chOff x="3168" y="1392"/>
            <a:chExt cx="0" cy="84"/>
          </a:xfrm>
        </p:grpSpPr>
        <p:sp>
          <p:nvSpPr>
            <p:cNvPr id="37920" name="Line 13"/>
            <p:cNvSpPr>
              <a:spLocks noChangeShapeType="1"/>
            </p:cNvSpPr>
            <p:nvPr/>
          </p:nvSpPr>
          <p:spPr bwMode="auto">
            <a:xfrm>
              <a:off x="3168" y="1437"/>
              <a:ext cx="0" cy="3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921" name="Line 14"/>
            <p:cNvSpPr>
              <a:spLocks noChangeShapeType="1"/>
            </p:cNvSpPr>
            <p:nvPr/>
          </p:nvSpPr>
          <p:spPr bwMode="auto">
            <a:xfrm>
              <a:off x="3168" y="1392"/>
              <a:ext cx="0" cy="84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7899" name="Group 15"/>
          <p:cNvGrpSpPr>
            <a:grpSpLocks/>
          </p:cNvGrpSpPr>
          <p:nvPr/>
        </p:nvGrpSpPr>
        <p:grpSpPr bwMode="auto">
          <a:xfrm>
            <a:off x="4400550" y="3092450"/>
            <a:ext cx="74613" cy="371475"/>
            <a:chOff x="3168" y="2258"/>
            <a:chExt cx="0" cy="83"/>
          </a:xfrm>
        </p:grpSpPr>
        <p:sp>
          <p:nvSpPr>
            <p:cNvPr id="37918" name="Line 16"/>
            <p:cNvSpPr>
              <a:spLocks noChangeShapeType="1"/>
            </p:cNvSpPr>
            <p:nvPr/>
          </p:nvSpPr>
          <p:spPr bwMode="auto">
            <a:xfrm>
              <a:off x="3168" y="2303"/>
              <a:ext cx="0" cy="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919" name="Line 17"/>
            <p:cNvSpPr>
              <a:spLocks noChangeShapeType="1"/>
            </p:cNvSpPr>
            <p:nvPr/>
          </p:nvSpPr>
          <p:spPr bwMode="auto">
            <a:xfrm>
              <a:off x="3168" y="2258"/>
              <a:ext cx="0" cy="83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7900" name="Freeform 18"/>
          <p:cNvSpPr>
            <a:spLocks/>
          </p:cNvSpPr>
          <p:nvPr/>
        </p:nvSpPr>
        <p:spPr bwMode="auto">
          <a:xfrm>
            <a:off x="2900363" y="3225800"/>
            <a:ext cx="300037" cy="625475"/>
          </a:xfrm>
          <a:custGeom>
            <a:avLst/>
            <a:gdLst>
              <a:gd name="T0" fmla="*/ 0 w 155"/>
              <a:gd name="T1" fmla="*/ 0 h 465"/>
              <a:gd name="T2" fmla="*/ 0 w 155"/>
              <a:gd name="T3" fmla="*/ 624130 h 465"/>
              <a:gd name="T4" fmla="*/ 298101 w 155"/>
              <a:gd name="T5" fmla="*/ 624130 h 46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5" h="465">
                <a:moveTo>
                  <a:pt x="0" y="0"/>
                </a:moveTo>
                <a:lnTo>
                  <a:pt x="0" y="464"/>
                </a:lnTo>
                <a:lnTo>
                  <a:pt x="154" y="464"/>
                </a:lnTo>
              </a:path>
            </a:pathLst>
          </a:custGeom>
          <a:noFill/>
          <a:ln w="57150" cap="rnd" cmpd="sng">
            <a:solidFill>
              <a:srgbClr val="0000FF"/>
            </a:solidFill>
            <a:prstDash val="solid"/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01" name="Freeform 19"/>
          <p:cNvSpPr>
            <a:spLocks/>
          </p:cNvSpPr>
          <p:nvPr/>
        </p:nvSpPr>
        <p:spPr bwMode="auto">
          <a:xfrm>
            <a:off x="2900363" y="2667000"/>
            <a:ext cx="312737" cy="561975"/>
          </a:xfrm>
          <a:custGeom>
            <a:avLst/>
            <a:gdLst>
              <a:gd name="T0" fmla="*/ 0 w 155"/>
              <a:gd name="T1" fmla="*/ 560631 h 418"/>
              <a:gd name="T2" fmla="*/ 0 w 155"/>
              <a:gd name="T3" fmla="*/ 0 h 418"/>
              <a:gd name="T4" fmla="*/ 310719 w 155"/>
              <a:gd name="T5" fmla="*/ 0 h 41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5" h="418">
                <a:moveTo>
                  <a:pt x="0" y="417"/>
                </a:moveTo>
                <a:lnTo>
                  <a:pt x="0" y="0"/>
                </a:lnTo>
                <a:lnTo>
                  <a:pt x="154" y="0"/>
                </a:lnTo>
              </a:path>
            </a:pathLst>
          </a:custGeom>
          <a:noFill/>
          <a:ln w="57150" cap="rnd" cmpd="sng">
            <a:solidFill>
              <a:srgbClr val="0000FF"/>
            </a:solidFill>
            <a:prstDash val="solid"/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02" name="Freeform 20"/>
          <p:cNvSpPr>
            <a:spLocks/>
          </p:cNvSpPr>
          <p:nvPr/>
        </p:nvSpPr>
        <p:spPr bwMode="auto">
          <a:xfrm>
            <a:off x="5724525" y="2692400"/>
            <a:ext cx="368300" cy="623888"/>
          </a:xfrm>
          <a:custGeom>
            <a:avLst/>
            <a:gdLst>
              <a:gd name="T0" fmla="*/ 366521 w 207"/>
              <a:gd name="T1" fmla="*/ 622546 h 465"/>
              <a:gd name="T2" fmla="*/ 366521 w 207"/>
              <a:gd name="T3" fmla="*/ 0 h 465"/>
              <a:gd name="T4" fmla="*/ 0 w 207"/>
              <a:gd name="T5" fmla="*/ 0 h 46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7" h="465">
                <a:moveTo>
                  <a:pt x="206" y="464"/>
                </a:moveTo>
                <a:lnTo>
                  <a:pt x="206" y="0"/>
                </a:lnTo>
                <a:lnTo>
                  <a:pt x="0" y="0"/>
                </a:lnTo>
              </a:path>
            </a:pathLst>
          </a:custGeom>
          <a:noFill/>
          <a:ln w="57150" cap="rnd" cmpd="sng">
            <a:solidFill>
              <a:srgbClr val="0000FF"/>
            </a:solidFill>
            <a:prstDash val="solid"/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03" name="Freeform 21"/>
          <p:cNvSpPr>
            <a:spLocks/>
          </p:cNvSpPr>
          <p:nvPr/>
        </p:nvSpPr>
        <p:spPr bwMode="auto">
          <a:xfrm>
            <a:off x="5748338" y="3316288"/>
            <a:ext cx="344487" cy="560387"/>
          </a:xfrm>
          <a:custGeom>
            <a:avLst/>
            <a:gdLst>
              <a:gd name="T0" fmla="*/ 342823 w 207"/>
              <a:gd name="T1" fmla="*/ 0 h 418"/>
              <a:gd name="T2" fmla="*/ 342823 w 207"/>
              <a:gd name="T3" fmla="*/ 559046 h 418"/>
              <a:gd name="T4" fmla="*/ 0 w 207"/>
              <a:gd name="T5" fmla="*/ 559046 h 41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7" h="418">
                <a:moveTo>
                  <a:pt x="206" y="0"/>
                </a:moveTo>
                <a:lnTo>
                  <a:pt x="206" y="417"/>
                </a:lnTo>
                <a:lnTo>
                  <a:pt x="0" y="417"/>
                </a:lnTo>
              </a:path>
            </a:pathLst>
          </a:custGeom>
          <a:noFill/>
          <a:ln w="57150" cap="rnd" cmpd="sng">
            <a:solidFill>
              <a:srgbClr val="0000FF"/>
            </a:solidFill>
            <a:prstDash val="solid"/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04" name="Line 22"/>
          <p:cNvSpPr>
            <a:spLocks noChangeShapeType="1"/>
          </p:cNvSpPr>
          <p:nvPr/>
        </p:nvSpPr>
        <p:spPr bwMode="auto">
          <a:xfrm>
            <a:off x="6100763" y="3251200"/>
            <a:ext cx="19050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59479" name="Text Box 23"/>
          <p:cNvSpPr txBox="1">
            <a:spLocks noChangeArrowheads="1"/>
          </p:cNvSpPr>
          <p:nvPr/>
        </p:nvSpPr>
        <p:spPr bwMode="auto">
          <a:xfrm>
            <a:off x="3816350" y="1204913"/>
            <a:ext cx="1301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Batang" pitchFamily="18" charset="-127"/>
                <a:cs typeface="+mn-cs"/>
              </a:rPr>
              <a:t>Business</a:t>
            </a:r>
          </a:p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Batang" pitchFamily="18" charset="-127"/>
                <a:cs typeface="+mn-cs"/>
              </a:rPr>
              <a:t>Champion</a:t>
            </a:r>
            <a:endParaRPr lang="en-US" sz="1300">
              <a:latin typeface="Arial" charset="0"/>
              <a:cs typeface="+mn-cs"/>
            </a:endParaRPr>
          </a:p>
        </p:txBody>
      </p:sp>
      <p:sp>
        <p:nvSpPr>
          <p:cNvPr id="659480" name="Text Box 24"/>
          <p:cNvSpPr txBox="1">
            <a:spLocks noChangeArrowheads="1"/>
          </p:cNvSpPr>
          <p:nvPr/>
        </p:nvSpPr>
        <p:spPr bwMode="auto">
          <a:xfrm>
            <a:off x="3911600" y="2374900"/>
            <a:ext cx="1111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Batang" pitchFamily="18" charset="-127"/>
                <a:cs typeface="+mn-cs"/>
              </a:rPr>
              <a:t>Project</a:t>
            </a:r>
          </a:p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Batang" pitchFamily="18" charset="-127"/>
                <a:cs typeface="+mn-cs"/>
              </a:rPr>
              <a:t>Sponsor</a:t>
            </a:r>
            <a:endParaRPr lang="en-US" sz="1300">
              <a:latin typeface="Arial" charset="0"/>
              <a:cs typeface="+mn-cs"/>
            </a:endParaRPr>
          </a:p>
        </p:txBody>
      </p:sp>
      <p:sp>
        <p:nvSpPr>
          <p:cNvPr id="659481" name="Text Box 25"/>
          <p:cNvSpPr txBox="1">
            <a:spLocks noChangeArrowheads="1"/>
          </p:cNvSpPr>
          <p:nvPr/>
        </p:nvSpPr>
        <p:spPr bwMode="auto">
          <a:xfrm>
            <a:off x="1036638" y="2784475"/>
            <a:ext cx="10858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Batang" pitchFamily="18" charset="-127"/>
                <a:cs typeface="+mn-cs"/>
              </a:rPr>
              <a:t>Business</a:t>
            </a:r>
          </a:p>
          <a:p>
            <a:pPr algn="ctr" eaLnBrk="1" hangingPunct="1">
              <a:defRPr/>
            </a:pPr>
            <a:r>
              <a:rPr lang="en-US" altLang="ko-KR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Batang" pitchFamily="18" charset="-127"/>
                <a:cs typeface="+mn-cs"/>
              </a:rPr>
              <a:t>Quality</a:t>
            </a:r>
          </a:p>
          <a:p>
            <a:pPr algn="ctr" eaLnBrk="1" hangingPunct="1">
              <a:defRPr/>
            </a:pPr>
            <a:r>
              <a:rPr lang="en-US" altLang="ko-KR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Batang" pitchFamily="18" charset="-127"/>
                <a:cs typeface="+mn-cs"/>
              </a:rPr>
              <a:t>Leader</a:t>
            </a:r>
            <a:endParaRPr lang="en-US" sz="1300">
              <a:latin typeface="Arial" charset="0"/>
              <a:cs typeface="+mn-cs"/>
            </a:endParaRPr>
          </a:p>
        </p:txBody>
      </p:sp>
      <p:sp>
        <p:nvSpPr>
          <p:cNvPr id="659482" name="Text Box 26"/>
          <p:cNvSpPr txBox="1">
            <a:spLocks noChangeArrowheads="1"/>
          </p:cNvSpPr>
          <p:nvPr/>
        </p:nvSpPr>
        <p:spPr bwMode="auto">
          <a:xfrm>
            <a:off x="6673850" y="2955925"/>
            <a:ext cx="116681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Batang" pitchFamily="18" charset="-127"/>
                <a:cs typeface="+mn-cs"/>
              </a:rPr>
              <a:t>Master</a:t>
            </a:r>
          </a:p>
          <a:p>
            <a:pPr algn="ctr" eaLnBrk="1" hangingPunct="1">
              <a:defRPr/>
            </a:pPr>
            <a:r>
              <a:rPr lang="en-US" altLang="ko-KR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Batang" pitchFamily="18" charset="-127"/>
                <a:cs typeface="+mn-cs"/>
              </a:rPr>
              <a:t>Black Belt</a:t>
            </a:r>
            <a:endParaRPr lang="en-US" sz="1300">
              <a:latin typeface="Arial" charset="0"/>
              <a:cs typeface="+mn-cs"/>
            </a:endParaRPr>
          </a:p>
        </p:txBody>
      </p:sp>
      <p:sp>
        <p:nvSpPr>
          <p:cNvPr id="659483" name="Text Box 27"/>
          <p:cNvSpPr txBox="1">
            <a:spLocks noChangeArrowheads="1"/>
          </p:cNvSpPr>
          <p:nvPr/>
        </p:nvSpPr>
        <p:spPr bwMode="auto">
          <a:xfrm>
            <a:off x="3333750" y="3646488"/>
            <a:ext cx="2305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Batang" pitchFamily="18" charset="-127"/>
                <a:cs typeface="+mn-cs"/>
              </a:rPr>
              <a:t>Black or Green Belt</a:t>
            </a:r>
            <a:endParaRPr lang="en-US" sz="1300">
              <a:latin typeface="Arial" charset="0"/>
              <a:cs typeface="+mn-cs"/>
            </a:endParaRPr>
          </a:p>
        </p:txBody>
      </p:sp>
      <p:sp>
        <p:nvSpPr>
          <p:cNvPr id="659484" name="Rectangle 28"/>
          <p:cNvSpPr>
            <a:spLocks noChangeArrowheads="1"/>
          </p:cNvSpPr>
          <p:nvPr/>
        </p:nvSpPr>
        <p:spPr bwMode="auto">
          <a:xfrm>
            <a:off x="3252788" y="4711700"/>
            <a:ext cx="2295525" cy="506413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defTabSz="820738">
              <a:defRPr/>
            </a:pPr>
            <a:r>
              <a:rPr lang="en-US" altLang="ko-KR" sz="22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Batang" pitchFamily="18" charset="-127"/>
                <a:cs typeface="+mn-cs"/>
              </a:rPr>
              <a:t>Team Members</a:t>
            </a:r>
            <a:endParaRPr lang="en-US" sz="1300">
              <a:latin typeface="Arial" charset="0"/>
              <a:cs typeface="+mn-cs"/>
            </a:endParaRPr>
          </a:p>
        </p:txBody>
      </p:sp>
      <p:sp>
        <p:nvSpPr>
          <p:cNvPr id="659485" name="Rectangle 29"/>
          <p:cNvSpPr>
            <a:spLocks noChangeArrowheads="1"/>
          </p:cNvSpPr>
          <p:nvPr/>
        </p:nvSpPr>
        <p:spPr bwMode="auto">
          <a:xfrm>
            <a:off x="884238" y="5783263"/>
            <a:ext cx="1824037" cy="630237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defTabSz="820738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Batang" pitchFamily="18" charset="-127"/>
                <a:cs typeface="+mn-cs"/>
              </a:rPr>
              <a:t>Subject Matter</a:t>
            </a:r>
          </a:p>
          <a:p>
            <a:pPr algn="ctr" defTabSz="820738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Batang" pitchFamily="18" charset="-127"/>
                <a:cs typeface="+mn-cs"/>
              </a:rPr>
              <a:t>Experts</a:t>
            </a:r>
            <a:endParaRPr lang="en-US" sz="1300">
              <a:latin typeface="Arial" charset="0"/>
              <a:cs typeface="+mn-cs"/>
            </a:endParaRPr>
          </a:p>
        </p:txBody>
      </p:sp>
      <p:sp>
        <p:nvSpPr>
          <p:cNvPr id="659486" name="Rectangle 30"/>
          <p:cNvSpPr>
            <a:spLocks noChangeArrowheads="1"/>
          </p:cNvSpPr>
          <p:nvPr/>
        </p:nvSpPr>
        <p:spPr bwMode="auto">
          <a:xfrm>
            <a:off x="3559175" y="5783263"/>
            <a:ext cx="1849438" cy="630237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defTabSz="820738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Batang" pitchFamily="18" charset="-127"/>
                <a:cs typeface="+mn-cs"/>
              </a:rPr>
              <a:t>Line Managers</a:t>
            </a:r>
          </a:p>
          <a:p>
            <a:pPr algn="ctr" defTabSz="820738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Batang" pitchFamily="18" charset="-127"/>
                <a:cs typeface="+mn-cs"/>
              </a:rPr>
              <a:t>&amp; Staff</a:t>
            </a:r>
            <a:endParaRPr lang="en-US" sz="1300">
              <a:latin typeface="Arial" charset="0"/>
              <a:cs typeface="+mn-cs"/>
            </a:endParaRPr>
          </a:p>
        </p:txBody>
      </p:sp>
      <p:sp>
        <p:nvSpPr>
          <p:cNvPr id="659487" name="Rectangle 31"/>
          <p:cNvSpPr>
            <a:spLocks noChangeArrowheads="1"/>
          </p:cNvSpPr>
          <p:nvPr/>
        </p:nvSpPr>
        <p:spPr bwMode="auto">
          <a:xfrm>
            <a:off x="6323013" y="5783263"/>
            <a:ext cx="1874837" cy="630237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defTabSz="820738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Batang" pitchFamily="18" charset="-127"/>
                <a:cs typeface="+mn-cs"/>
              </a:rPr>
              <a:t>Green Belts</a:t>
            </a:r>
            <a:endParaRPr lang="en-US" sz="1300">
              <a:latin typeface="Arial" charset="0"/>
              <a:cs typeface="+mn-cs"/>
            </a:endParaRPr>
          </a:p>
        </p:txBody>
      </p:sp>
      <p:sp>
        <p:nvSpPr>
          <p:cNvPr id="37914" name="Line 32"/>
          <p:cNvSpPr>
            <a:spLocks noChangeShapeType="1"/>
          </p:cNvSpPr>
          <p:nvPr/>
        </p:nvSpPr>
        <p:spPr bwMode="auto">
          <a:xfrm>
            <a:off x="1739900" y="5381625"/>
            <a:ext cx="0" cy="3937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915" name="Line 33"/>
          <p:cNvSpPr>
            <a:spLocks noChangeShapeType="1"/>
          </p:cNvSpPr>
          <p:nvPr/>
        </p:nvSpPr>
        <p:spPr bwMode="auto">
          <a:xfrm>
            <a:off x="4437063" y="5233988"/>
            <a:ext cx="0" cy="541337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916" name="Line 34"/>
          <p:cNvSpPr>
            <a:spLocks noChangeShapeType="1"/>
          </p:cNvSpPr>
          <p:nvPr/>
        </p:nvSpPr>
        <p:spPr bwMode="auto">
          <a:xfrm>
            <a:off x="7259638" y="5381625"/>
            <a:ext cx="0" cy="3937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917" name="Line 35"/>
          <p:cNvSpPr>
            <a:spLocks noChangeShapeType="1"/>
          </p:cNvSpPr>
          <p:nvPr/>
        </p:nvSpPr>
        <p:spPr bwMode="auto">
          <a:xfrm>
            <a:off x="1730375" y="5376863"/>
            <a:ext cx="5514975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Six Sigma At 3M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143000"/>
            <a:ext cx="8382000" cy="35655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900">
                <a:solidFill>
                  <a:schemeClr val="tx2"/>
                </a:solidFill>
              </a:rPr>
              <a:t>500 Black Belts and Master Black Belts “for ever and ever”</a:t>
            </a:r>
          </a:p>
          <a:p>
            <a:pPr eaLnBrk="1" hangingPunct="1">
              <a:lnSpc>
                <a:spcPct val="90000"/>
              </a:lnSpc>
            </a:pPr>
            <a:r>
              <a:rPr lang="en-US" sz="2900">
                <a:solidFill>
                  <a:schemeClr val="tx2"/>
                </a:solidFill>
              </a:rPr>
              <a:t>Each has a two-year assignment.</a:t>
            </a:r>
          </a:p>
          <a:p>
            <a:pPr eaLnBrk="1" hangingPunct="1">
              <a:lnSpc>
                <a:spcPct val="90000"/>
              </a:lnSpc>
            </a:pPr>
            <a:r>
              <a:rPr lang="en-US" sz="2900">
                <a:solidFill>
                  <a:schemeClr val="tx2"/>
                </a:solidFill>
              </a:rPr>
              <a:t>All 28,000 salaried and technical people trained at least at Green Belt level.  Many hourly people selected also for Green Belt training.</a:t>
            </a:r>
          </a:p>
          <a:p>
            <a:pPr eaLnBrk="1" hangingPunct="1">
              <a:lnSpc>
                <a:spcPct val="90000"/>
              </a:lnSpc>
            </a:pPr>
            <a:r>
              <a:rPr lang="en-US" sz="2900">
                <a:solidFill>
                  <a:schemeClr val="tx2"/>
                </a:solidFill>
              </a:rPr>
              <a:t>Major goal is to have for first time common approach to problem solving, new product development, and measurement across entire company.</a:t>
            </a:r>
          </a:p>
          <a:p>
            <a:pPr eaLnBrk="1" hangingPunct="1">
              <a:lnSpc>
                <a:spcPct val="90000"/>
              </a:lnSpc>
              <a:buFont typeface="Symbol" pitchFamily="18" charset="2"/>
              <a:buNone/>
            </a:pPr>
            <a:endParaRPr lang="en-US" sz="290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Symbol" pitchFamily="18" charset="2"/>
              <a:buNone/>
            </a:pPr>
            <a:r>
              <a:rPr lang="en-US" sz="2100">
                <a:cs typeface="Times New Roman" pitchFamily="18" charset="0"/>
              </a:rPr>
              <a:t>W. James McNerney, Jr. CEO, 3M Company, 25 June 2002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Six Sigma Success Factors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4188" y="1143000"/>
            <a:ext cx="8175625" cy="4765675"/>
          </a:xfrm>
        </p:spPr>
        <p:txBody>
          <a:bodyPr lIns="77276" tIns="37881" rIns="77276" bIns="37881"/>
          <a:lstStyle/>
          <a:p>
            <a:pPr marL="454025" lvl="1" indent="-339725" defTabSz="584200" eaLnBrk="1" hangingPunct="1">
              <a:lnSpc>
                <a:spcPct val="90000"/>
              </a:lnSpc>
              <a:spcBef>
                <a:spcPct val="0"/>
              </a:spcBef>
              <a:buClr>
                <a:srgbClr val="FF0000"/>
              </a:buClr>
              <a:buFont typeface="Symbol" pitchFamily="18" charset="2"/>
              <a:buChar char="s"/>
              <a:tabLst>
                <a:tab pos="635000" algn="l"/>
              </a:tabLst>
            </a:pPr>
            <a:r>
              <a:rPr lang="en-US" sz="2200"/>
              <a:t>Six Sigma is a strategic imperative.</a:t>
            </a:r>
          </a:p>
          <a:p>
            <a:pPr marL="454025" lvl="1" indent="-339725" defTabSz="584200" eaLnBrk="1" hangingPunct="1">
              <a:lnSpc>
                <a:spcPct val="90000"/>
              </a:lnSpc>
              <a:spcBef>
                <a:spcPct val="0"/>
              </a:spcBef>
              <a:buClr>
                <a:srgbClr val="FF0000"/>
              </a:buClr>
              <a:buFont typeface="Symbol" pitchFamily="18" charset="2"/>
              <a:buChar char="s"/>
              <a:tabLst>
                <a:tab pos="635000" algn="l"/>
              </a:tabLst>
            </a:pPr>
            <a:endParaRPr lang="en-US" sz="2200"/>
          </a:p>
          <a:p>
            <a:pPr marL="454025" lvl="1" indent="-339725" defTabSz="584200" eaLnBrk="1" hangingPunct="1">
              <a:lnSpc>
                <a:spcPct val="90000"/>
              </a:lnSpc>
              <a:spcBef>
                <a:spcPct val="0"/>
              </a:spcBef>
              <a:buClr>
                <a:srgbClr val="FF0000"/>
              </a:buClr>
              <a:buFont typeface="Symbol" pitchFamily="18" charset="2"/>
              <a:buChar char="s"/>
              <a:tabLst>
                <a:tab pos="635000" algn="l"/>
              </a:tabLst>
            </a:pPr>
            <a:r>
              <a:rPr lang="en-US" sz="2200"/>
              <a:t>Goals should be anchored in client satisfaction -- </a:t>
            </a:r>
            <a:r>
              <a:rPr lang="en-US" sz="2200" i="1"/>
              <a:t>Completely Satisfy Customer Needs Profitably.</a:t>
            </a:r>
            <a:endParaRPr lang="en-US" sz="2200" i="1" u="sng"/>
          </a:p>
          <a:p>
            <a:pPr marL="300038" indent="-300038" defTabSz="584200" eaLnBrk="1" hangingPunct="1">
              <a:lnSpc>
                <a:spcPct val="90000"/>
              </a:lnSpc>
              <a:spcBef>
                <a:spcPct val="0"/>
              </a:spcBef>
              <a:buClr>
                <a:srgbClr val="FF0000"/>
              </a:buClr>
              <a:buFont typeface="Symbol" pitchFamily="18" charset="2"/>
              <a:buChar char="s"/>
              <a:tabLst>
                <a:tab pos="635000" algn="l"/>
              </a:tabLst>
            </a:pPr>
            <a:endParaRPr lang="en-US" sz="2200" i="1" u="sng"/>
          </a:p>
          <a:p>
            <a:pPr marL="454025" lvl="1" indent="-339725" defTabSz="584200" eaLnBrk="1" hangingPunct="1">
              <a:lnSpc>
                <a:spcPct val="90000"/>
              </a:lnSpc>
              <a:spcBef>
                <a:spcPct val="0"/>
              </a:spcBef>
              <a:buClr>
                <a:srgbClr val="FF0000"/>
              </a:buClr>
              <a:buFont typeface="Symbol" pitchFamily="18" charset="2"/>
              <a:buChar char="s"/>
              <a:tabLst>
                <a:tab pos="635000" algn="l"/>
              </a:tabLst>
            </a:pPr>
            <a:r>
              <a:rPr lang="en-US" sz="2200"/>
              <a:t>Relentless leadership commitment and intensive communication are necessities.</a:t>
            </a:r>
          </a:p>
          <a:p>
            <a:pPr marL="454025" lvl="1" indent="-339725" defTabSz="584200" eaLnBrk="1" hangingPunct="1">
              <a:lnSpc>
                <a:spcPct val="90000"/>
              </a:lnSpc>
              <a:spcBef>
                <a:spcPct val="0"/>
              </a:spcBef>
              <a:buClr>
                <a:srgbClr val="FF0000"/>
              </a:buClr>
              <a:buFont typeface="Symbol" pitchFamily="18" charset="2"/>
              <a:buChar char="s"/>
              <a:tabLst>
                <a:tab pos="635000" algn="l"/>
              </a:tabLst>
            </a:pPr>
            <a:endParaRPr lang="en-US" sz="2200"/>
          </a:p>
          <a:p>
            <a:pPr marL="454025" lvl="1" indent="-339725" defTabSz="584200" eaLnBrk="1" hangingPunct="1">
              <a:lnSpc>
                <a:spcPct val="90000"/>
              </a:lnSpc>
              <a:spcBef>
                <a:spcPct val="0"/>
              </a:spcBef>
              <a:buClr>
                <a:srgbClr val="FF0000"/>
              </a:buClr>
              <a:buFont typeface="Symbol" pitchFamily="18" charset="2"/>
              <a:buChar char="s"/>
              <a:tabLst>
                <a:tab pos="635000" algn="l"/>
              </a:tabLst>
            </a:pPr>
            <a:r>
              <a:rPr lang="en-US" sz="2200"/>
              <a:t>Measurement is not an option -- it must be pervasive and it must have teeth.</a:t>
            </a:r>
          </a:p>
          <a:p>
            <a:pPr marL="454025" lvl="1" indent="-339725" defTabSz="584200" eaLnBrk="1" hangingPunct="1">
              <a:lnSpc>
                <a:spcPct val="90000"/>
              </a:lnSpc>
              <a:spcBef>
                <a:spcPct val="0"/>
              </a:spcBef>
              <a:buClr>
                <a:srgbClr val="FF0000"/>
              </a:buClr>
              <a:buFont typeface="Symbol" pitchFamily="18" charset="2"/>
              <a:buChar char="s"/>
              <a:tabLst>
                <a:tab pos="635000" algn="l"/>
              </a:tabLst>
            </a:pPr>
            <a:endParaRPr lang="en-US" sz="2200"/>
          </a:p>
          <a:p>
            <a:pPr marL="454025" lvl="1" indent="-339725" defTabSz="584200" eaLnBrk="1" hangingPunct="1">
              <a:lnSpc>
                <a:spcPct val="90000"/>
              </a:lnSpc>
              <a:spcBef>
                <a:spcPct val="0"/>
              </a:spcBef>
              <a:buClr>
                <a:srgbClr val="FF0000"/>
              </a:buClr>
              <a:buFont typeface="Symbol" pitchFamily="18" charset="2"/>
              <a:buChar char="s"/>
              <a:tabLst>
                <a:tab pos="635000" algn="l"/>
              </a:tabLst>
            </a:pPr>
            <a:r>
              <a:rPr lang="en-US" sz="2200"/>
              <a:t>The best talent has to be put on the case (e.g full-time BBs).</a:t>
            </a:r>
          </a:p>
          <a:p>
            <a:pPr marL="454025" lvl="1" indent="-339725" defTabSz="584200" eaLnBrk="1" hangingPunct="1">
              <a:lnSpc>
                <a:spcPct val="90000"/>
              </a:lnSpc>
              <a:spcBef>
                <a:spcPct val="0"/>
              </a:spcBef>
              <a:buClr>
                <a:srgbClr val="FF0000"/>
              </a:buClr>
              <a:buFont typeface="Symbol" pitchFamily="18" charset="2"/>
              <a:buChar char="s"/>
              <a:tabLst>
                <a:tab pos="635000" algn="l"/>
              </a:tabLst>
            </a:pPr>
            <a:endParaRPr lang="en-US" sz="2200"/>
          </a:p>
          <a:p>
            <a:pPr marL="454025" lvl="1" indent="-339725" defTabSz="584200" eaLnBrk="1" hangingPunct="1">
              <a:lnSpc>
                <a:spcPct val="90000"/>
              </a:lnSpc>
              <a:spcBef>
                <a:spcPct val="0"/>
              </a:spcBef>
              <a:buClr>
                <a:srgbClr val="FF0000"/>
              </a:buClr>
              <a:buFont typeface="Symbol" pitchFamily="18" charset="2"/>
              <a:buChar char="s"/>
              <a:tabLst>
                <a:tab pos="635000" algn="l"/>
              </a:tabLst>
            </a:pPr>
            <a:r>
              <a:rPr lang="en-US" sz="2200"/>
              <a:t>Incentives must be explicitly linked to training, action leadership, and results.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How </a:t>
            </a:r>
            <a:r>
              <a:rPr lang="en-US" i="0"/>
              <a:t>Not</a:t>
            </a:r>
            <a:r>
              <a:rPr lang="en-US"/>
              <a:t> to Get to Six Sigma!</a:t>
            </a: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277813" y="1008063"/>
            <a:ext cx="7032625" cy="564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278" tIns="43639" rIns="87278" bIns="43639">
            <a:spAutoFit/>
          </a:bodyPr>
          <a:lstStyle>
            <a:lvl1pPr marL="215900" indent="-215900" defTabSz="873125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436563" defTabSz="873125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873125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873125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873125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20000"/>
              </a:spcBef>
              <a:buClr>
                <a:srgbClr val="FF0000"/>
              </a:buClr>
              <a:buFont typeface="Symbol" pitchFamily="18" charset="2"/>
              <a:buChar char="s"/>
            </a:pPr>
            <a:r>
              <a:rPr lang="en-US" sz="2200">
                <a:latin typeface="Arial" pitchFamily="34" charset="0"/>
              </a:rPr>
              <a:t>Think of Six Sigma as just Projects </a:t>
            </a:r>
          </a:p>
          <a:p>
            <a:pPr lvl="1">
              <a:spcBef>
                <a:spcPct val="20000"/>
              </a:spcBef>
              <a:buClr>
                <a:srgbClr val="FF0000"/>
              </a:buClr>
              <a:buFont typeface="Symbol" pitchFamily="18" charset="2"/>
              <a:buNone/>
            </a:pPr>
            <a:r>
              <a:rPr lang="en-US" sz="2200">
                <a:latin typeface="Arial" pitchFamily="34" charset="0"/>
              </a:rPr>
              <a:t>– </a:t>
            </a:r>
            <a:r>
              <a:rPr lang="en-US" sz="2200" i="1">
                <a:latin typeface="Arial" pitchFamily="34" charset="0"/>
              </a:rPr>
              <a:t>It’s Your Business!</a:t>
            </a:r>
            <a:endParaRPr lang="en-US" sz="2200">
              <a:latin typeface="Arial" pitchFamily="34" charset="0"/>
            </a:endParaRPr>
          </a:p>
          <a:p>
            <a:pPr>
              <a:spcBef>
                <a:spcPct val="20000"/>
              </a:spcBef>
              <a:buClr>
                <a:srgbClr val="FF0000"/>
              </a:buClr>
              <a:buFont typeface="Symbol" pitchFamily="18" charset="2"/>
              <a:buChar char="s"/>
            </a:pPr>
            <a:r>
              <a:rPr lang="en-US" sz="2200">
                <a:latin typeface="Arial" pitchFamily="34" charset="0"/>
              </a:rPr>
              <a:t>Select projects without considering your strategy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Font typeface="Symbol" pitchFamily="18" charset="2"/>
              <a:buChar char="s"/>
            </a:pPr>
            <a:r>
              <a:rPr lang="en-US" sz="2200">
                <a:latin typeface="Arial" pitchFamily="34" charset="0"/>
              </a:rPr>
              <a:t>Assign low value projects to Black Belts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Font typeface="Symbol" pitchFamily="18" charset="2"/>
              <a:buChar char="s"/>
            </a:pPr>
            <a:r>
              <a:rPr lang="en-US" sz="2200">
                <a:latin typeface="Arial" pitchFamily="34" charset="0"/>
              </a:rPr>
              <a:t>Assign projects and forget about them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Font typeface="Symbol" pitchFamily="18" charset="2"/>
              <a:buChar char="s"/>
            </a:pPr>
            <a:r>
              <a:rPr lang="en-US" sz="2200">
                <a:latin typeface="Arial" pitchFamily="34" charset="0"/>
              </a:rPr>
              <a:t>Hire a large, permanent quality staff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Font typeface="Symbol" pitchFamily="18" charset="2"/>
              <a:buChar char="s"/>
            </a:pPr>
            <a:r>
              <a:rPr lang="en-US" sz="2200">
                <a:latin typeface="Arial" pitchFamily="34" charset="0"/>
              </a:rPr>
              <a:t>Just hire Black Belts from GE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Font typeface="Symbol" pitchFamily="18" charset="2"/>
              <a:buChar char="s"/>
            </a:pPr>
            <a:r>
              <a:rPr lang="en-US" sz="2200">
                <a:latin typeface="Arial" pitchFamily="34" charset="0"/>
              </a:rPr>
              <a:t>Ask “Who can we spare to be the Black Belt?”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Font typeface="Symbol" pitchFamily="18" charset="2"/>
              <a:buChar char="s"/>
            </a:pPr>
            <a:r>
              <a:rPr lang="en-US" sz="2200">
                <a:latin typeface="Arial" pitchFamily="34" charset="0"/>
              </a:rPr>
              <a:t>Sheep-dip everyone in “Awareness Training”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Font typeface="Symbol" pitchFamily="18" charset="2"/>
              <a:buChar char="s"/>
            </a:pPr>
            <a:r>
              <a:rPr lang="en-US" sz="2200">
                <a:latin typeface="Arial" pitchFamily="34" charset="0"/>
              </a:rPr>
              <a:t>Train without support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Font typeface="Symbol" pitchFamily="18" charset="2"/>
              <a:buChar char="s"/>
            </a:pPr>
            <a:r>
              <a:rPr lang="en-US" sz="2200">
                <a:latin typeface="Arial" pitchFamily="34" charset="0"/>
              </a:rPr>
              <a:t>Don’t measure (corollary: only measure financials)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Font typeface="Symbol" pitchFamily="18" charset="2"/>
              <a:buChar char="s"/>
            </a:pPr>
            <a:r>
              <a:rPr lang="en-US" sz="2200">
                <a:latin typeface="Arial" pitchFamily="34" charset="0"/>
              </a:rPr>
              <a:t>Focus on average performance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Font typeface="Symbol" pitchFamily="18" charset="2"/>
              <a:buChar char="s"/>
            </a:pPr>
            <a:r>
              <a:rPr lang="en-US" sz="2200">
                <a:latin typeface="Arial" pitchFamily="34" charset="0"/>
              </a:rPr>
              <a:t>Don’t change rewards and recognition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Font typeface="Symbol" pitchFamily="18" charset="2"/>
              <a:buChar char="s"/>
            </a:pPr>
            <a:r>
              <a:rPr lang="en-US" sz="2200">
                <a:latin typeface="Arial" pitchFamily="34" charset="0"/>
              </a:rPr>
              <a:t>Be patient – expect results in ten years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 rot="-1696451">
            <a:off x="6026150" y="2151063"/>
            <a:ext cx="2855913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278" tIns="43639" rIns="87278" bIns="43639">
            <a:spAutoFit/>
          </a:bodyPr>
          <a:lstStyle>
            <a:lvl1pPr defTabSz="728663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28663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28663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28663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28663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2866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2866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2866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2866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500" b="1" i="1">
                <a:solidFill>
                  <a:schemeClr val="accent2"/>
                </a:solidFill>
                <a:latin typeface="Arial" pitchFamily="34" charset="0"/>
              </a:rPr>
              <a:t>If the rate of change outside your company is greater than that inside, you’re not going to be around for long – J. Welch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20075" cy="819150"/>
          </a:xfrm>
        </p:spPr>
        <p:txBody>
          <a:bodyPr/>
          <a:lstStyle/>
          <a:p>
            <a:pPr marL="157163" defTabSz="820738" eaLnBrk="1" hangingPunct="1">
              <a:defRPr/>
            </a:pPr>
            <a:r>
              <a:rPr lang="en-US"/>
              <a:t>Six Sigma – Getting Going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3225" y="942975"/>
            <a:ext cx="8461375" cy="4619625"/>
          </a:xfrm>
        </p:spPr>
        <p:txBody>
          <a:bodyPr/>
          <a:lstStyle/>
          <a:p>
            <a:pPr marL="258763" indent="-258763" defTabSz="820738" eaLnBrk="1" hangingPunct="1"/>
            <a:r>
              <a:rPr lang="en-US" sz="1800"/>
              <a:t>Start with a prioritized list of customer </a:t>
            </a:r>
            <a:r>
              <a:rPr lang="en-US" sz="1800" i="1"/>
              <a:t>and business</a:t>
            </a:r>
            <a:r>
              <a:rPr lang="en-US" sz="1800"/>
              <a:t> requirements and specifications</a:t>
            </a:r>
          </a:p>
          <a:p>
            <a:pPr marL="258763" indent="-258763" defTabSz="820738" eaLnBrk="1" hangingPunct="1"/>
            <a:endParaRPr lang="en-US" sz="1800"/>
          </a:p>
          <a:p>
            <a:pPr marL="258763" indent="-258763" defTabSz="820738" eaLnBrk="1" hangingPunct="1"/>
            <a:r>
              <a:rPr lang="en-US" sz="1800"/>
              <a:t>Have a clear sense of </a:t>
            </a:r>
            <a:r>
              <a:rPr lang="en-US" sz="1800" i="1"/>
              <a:t>process owners</a:t>
            </a:r>
          </a:p>
          <a:p>
            <a:pPr marL="258763" indent="-258763" defTabSz="820738" eaLnBrk="1" hangingPunct="1">
              <a:spcBef>
                <a:spcPct val="150000"/>
              </a:spcBef>
            </a:pPr>
            <a:r>
              <a:rPr lang="en-US" sz="1800"/>
              <a:t>Track performance over time</a:t>
            </a:r>
          </a:p>
          <a:p>
            <a:pPr marL="258763" indent="-258763" defTabSz="820738" eaLnBrk="1" hangingPunct="1">
              <a:spcBef>
                <a:spcPct val="150000"/>
              </a:spcBef>
            </a:pPr>
            <a:r>
              <a:rPr lang="en-US" sz="1800"/>
              <a:t>Analyze causes of process and output variation with statistical and process analysis tools</a:t>
            </a:r>
          </a:p>
          <a:p>
            <a:pPr marL="258763" indent="-258763" defTabSz="820738" eaLnBrk="1" hangingPunct="1">
              <a:spcBef>
                <a:spcPct val="150000"/>
              </a:spcBef>
            </a:pPr>
            <a:r>
              <a:rPr lang="en-US" sz="1800"/>
              <a:t>Think systematically about solutions and determine financial return (the ROI may not be there to move from 4.5 to 6.0 Sigma)</a:t>
            </a:r>
          </a:p>
          <a:p>
            <a:pPr marL="258763" indent="-258763" defTabSz="820738" eaLnBrk="1" hangingPunct="1">
              <a:spcBef>
                <a:spcPct val="150000"/>
              </a:spcBef>
            </a:pPr>
            <a:r>
              <a:rPr lang="en-US" sz="1800"/>
              <a:t>Standardize processes to hold the gains</a:t>
            </a:r>
          </a:p>
        </p:txBody>
      </p:sp>
      <p:sp>
        <p:nvSpPr>
          <p:cNvPr id="615428" name="Text Box 4"/>
          <p:cNvSpPr txBox="1">
            <a:spLocks noChangeArrowheads="1"/>
          </p:cNvSpPr>
          <p:nvPr/>
        </p:nvSpPr>
        <p:spPr bwMode="auto">
          <a:xfrm>
            <a:off x="795338" y="5676900"/>
            <a:ext cx="7559675" cy="73025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91407" tIns="45704" rIns="91407" bIns="45704">
            <a:spAutoFit/>
          </a:bodyPr>
          <a:lstStyle/>
          <a:p>
            <a:pPr algn="ctr" eaLnBrk="0" hangingPunct="0">
              <a:defRPr/>
            </a:pPr>
            <a:r>
              <a:rPr 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Six Sigma is prioritized, disciplined problem solving to deliver on-target performance with minimum variation.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28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42"/>
          <p:cNvSpPr>
            <a:spLocks noChangeArrowheads="1"/>
          </p:cNvSpPr>
          <p:nvPr/>
        </p:nvSpPr>
        <p:spPr bwMode="auto">
          <a:xfrm flipH="1" flipV="1">
            <a:off x="6424613" y="2284413"/>
            <a:ext cx="2011362" cy="4124325"/>
          </a:xfrm>
          <a:prstGeom prst="rtTriangle">
            <a:avLst/>
          </a:prstGeom>
          <a:solidFill>
            <a:srgbClr val="33CC33"/>
          </a:solidFill>
          <a:ln w="12700">
            <a:solidFill>
              <a:srgbClr val="33CC33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3" name="AutoShape 41"/>
          <p:cNvSpPr>
            <a:spLocks noChangeArrowheads="1"/>
          </p:cNvSpPr>
          <p:nvPr/>
        </p:nvSpPr>
        <p:spPr bwMode="auto">
          <a:xfrm flipV="1">
            <a:off x="401638" y="2295525"/>
            <a:ext cx="2011362" cy="4124325"/>
          </a:xfrm>
          <a:prstGeom prst="rtTriangle">
            <a:avLst/>
          </a:prstGeom>
          <a:solidFill>
            <a:srgbClr val="33CC33"/>
          </a:solidFill>
          <a:ln w="12700">
            <a:solidFill>
              <a:srgbClr val="33CC33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25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The Daily Newspaper &amp; Variation</a:t>
            </a:r>
          </a:p>
        </p:txBody>
      </p:sp>
      <p:sp>
        <p:nvSpPr>
          <p:cNvPr id="5125" name="AutoShape 5"/>
          <p:cNvSpPr>
            <a:spLocks noChangeArrowheads="1"/>
          </p:cNvSpPr>
          <p:nvPr/>
        </p:nvSpPr>
        <p:spPr bwMode="auto">
          <a:xfrm flipV="1">
            <a:off x="400050" y="2284413"/>
            <a:ext cx="8040688" cy="4121150"/>
          </a:xfrm>
          <a:custGeom>
            <a:avLst/>
            <a:gdLst>
              <a:gd name="T0" fmla="*/ 7035602 w 21600"/>
              <a:gd name="T1" fmla="*/ 2060575 h 21600"/>
              <a:gd name="T2" fmla="*/ 4020344 w 21600"/>
              <a:gd name="T3" fmla="*/ 4121150 h 21600"/>
              <a:gd name="T4" fmla="*/ 1005086 w 21600"/>
              <a:gd name="T5" fmla="*/ 2060575 h 21600"/>
              <a:gd name="T6" fmla="*/ 4020344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folHlink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b"/>
          <a:lstStyle/>
          <a:p>
            <a:pPr algn="ctr"/>
            <a:r>
              <a:rPr lang="en-US" sz="3600">
                <a:latin typeface="Forte" pitchFamily="66" charset="0"/>
              </a:rPr>
              <a:t>Driveway</a:t>
            </a:r>
          </a:p>
        </p:txBody>
      </p:sp>
      <p:pic>
        <p:nvPicPr>
          <p:cNvPr id="662534" name="Picture 6" descr="MCj0371064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988" y="1968500"/>
            <a:ext cx="1284287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AutoShape 8"/>
          <p:cNvSpPr>
            <a:spLocks noChangeAspect="1" noChangeArrowheads="1" noTextEdit="1"/>
          </p:cNvSpPr>
          <p:nvPr/>
        </p:nvSpPr>
        <p:spPr bwMode="auto">
          <a:xfrm>
            <a:off x="6827838" y="2176463"/>
            <a:ext cx="1582737" cy="181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62557" name="Picture 29" descr="MCj0371064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038" y="1981200"/>
            <a:ext cx="1284287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2558" name="Picture 30" descr="MCj0371064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1876425"/>
            <a:ext cx="1284288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2559" name="Picture 31" descr="MCj0371064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188" y="2251075"/>
            <a:ext cx="1284287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2563" name="Freeform 35"/>
          <p:cNvSpPr>
            <a:spLocks noChangeAspect="1"/>
          </p:cNvSpPr>
          <p:nvPr/>
        </p:nvSpPr>
        <p:spPr bwMode="auto">
          <a:xfrm>
            <a:off x="747713" y="1709738"/>
            <a:ext cx="7451725" cy="2276475"/>
          </a:xfrm>
          <a:custGeom>
            <a:avLst/>
            <a:gdLst>
              <a:gd name="T0" fmla="*/ 0 w 2486"/>
              <a:gd name="T1" fmla="*/ 2264727 h 1744"/>
              <a:gd name="T2" fmla="*/ 137884 w 2486"/>
              <a:gd name="T3" fmla="*/ 2247758 h 1744"/>
              <a:gd name="T4" fmla="*/ 329722 w 2486"/>
              <a:gd name="T5" fmla="*/ 2182492 h 1744"/>
              <a:gd name="T6" fmla="*/ 728387 w 2486"/>
              <a:gd name="T7" fmla="*/ 1965809 h 1744"/>
              <a:gd name="T8" fmla="*/ 1369846 w 2486"/>
              <a:gd name="T9" fmla="*/ 1514169 h 1744"/>
              <a:gd name="T10" fmla="*/ 3054428 w 2486"/>
              <a:gd name="T11" fmla="*/ 217988 h 1744"/>
              <a:gd name="T12" fmla="*/ 4010623 w 2486"/>
              <a:gd name="T13" fmla="*/ 206240 h 1744"/>
              <a:gd name="T14" fmla="*/ 5668227 w 2486"/>
              <a:gd name="T15" fmla="*/ 1345783 h 1744"/>
              <a:gd name="T16" fmla="*/ 6762306 w 2486"/>
              <a:gd name="T17" fmla="*/ 1993221 h 1744"/>
              <a:gd name="T18" fmla="*/ 7145982 w 2486"/>
              <a:gd name="T19" fmla="*/ 2175965 h 1744"/>
              <a:gd name="T20" fmla="*/ 7451725 w 2486"/>
              <a:gd name="T21" fmla="*/ 2276475 h 17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486" h="1744">
                <a:moveTo>
                  <a:pt x="0" y="1735"/>
                </a:moveTo>
                <a:cubicBezTo>
                  <a:pt x="7" y="1733"/>
                  <a:pt x="28" y="1733"/>
                  <a:pt x="46" y="1722"/>
                </a:cubicBezTo>
                <a:cubicBezTo>
                  <a:pt x="65" y="1712"/>
                  <a:pt x="77" y="1708"/>
                  <a:pt x="110" y="1672"/>
                </a:cubicBezTo>
                <a:cubicBezTo>
                  <a:pt x="143" y="1636"/>
                  <a:pt x="186" y="1591"/>
                  <a:pt x="243" y="1506"/>
                </a:cubicBezTo>
                <a:cubicBezTo>
                  <a:pt x="301" y="1421"/>
                  <a:pt x="328" y="1383"/>
                  <a:pt x="457" y="1160"/>
                </a:cubicBezTo>
                <a:cubicBezTo>
                  <a:pt x="587" y="937"/>
                  <a:pt x="872" y="334"/>
                  <a:pt x="1019" y="167"/>
                </a:cubicBezTo>
                <a:cubicBezTo>
                  <a:pt x="1166" y="0"/>
                  <a:pt x="1193" y="14"/>
                  <a:pt x="1338" y="158"/>
                </a:cubicBezTo>
                <a:cubicBezTo>
                  <a:pt x="1483" y="302"/>
                  <a:pt x="1738" y="803"/>
                  <a:pt x="1891" y="1031"/>
                </a:cubicBezTo>
                <a:cubicBezTo>
                  <a:pt x="2044" y="1259"/>
                  <a:pt x="2174" y="1421"/>
                  <a:pt x="2256" y="1527"/>
                </a:cubicBezTo>
                <a:cubicBezTo>
                  <a:pt x="2338" y="1633"/>
                  <a:pt x="2346" y="1631"/>
                  <a:pt x="2384" y="1667"/>
                </a:cubicBezTo>
                <a:cubicBezTo>
                  <a:pt x="2422" y="1703"/>
                  <a:pt x="2465" y="1728"/>
                  <a:pt x="2486" y="1744"/>
                </a:cubicBezTo>
              </a:path>
            </a:pathLst>
          </a:custGeom>
          <a:solidFill>
            <a:srgbClr val="99FFCC">
              <a:alpha val="50195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7753" tIns="23876" rIns="47753" bIns="23876">
            <a:spAutoFit/>
          </a:bodyPr>
          <a:lstStyle/>
          <a:p>
            <a:endParaRPr lang="en-US"/>
          </a:p>
        </p:txBody>
      </p:sp>
      <p:grpSp>
        <p:nvGrpSpPr>
          <p:cNvPr id="662568" name="Group 40"/>
          <p:cNvGrpSpPr>
            <a:grpSpLocks/>
          </p:cNvGrpSpPr>
          <p:nvPr/>
        </p:nvGrpSpPr>
        <p:grpSpPr bwMode="auto">
          <a:xfrm>
            <a:off x="738188" y="1201738"/>
            <a:ext cx="7354887" cy="1046162"/>
            <a:chOff x="465" y="757"/>
            <a:chExt cx="4633" cy="659"/>
          </a:xfrm>
        </p:grpSpPr>
        <p:sp>
          <p:nvSpPr>
            <p:cNvPr id="5133" name="Line 36"/>
            <p:cNvSpPr>
              <a:spLocks noChangeShapeType="1"/>
            </p:cNvSpPr>
            <p:nvPr/>
          </p:nvSpPr>
          <p:spPr bwMode="auto">
            <a:xfrm flipV="1">
              <a:off x="1502" y="832"/>
              <a:ext cx="0" cy="584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" name="Line 37"/>
            <p:cNvSpPr>
              <a:spLocks noChangeShapeType="1"/>
            </p:cNvSpPr>
            <p:nvPr/>
          </p:nvSpPr>
          <p:spPr bwMode="auto">
            <a:xfrm flipV="1">
              <a:off x="4050" y="832"/>
              <a:ext cx="0" cy="584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" name="Text Box 38"/>
            <p:cNvSpPr txBox="1">
              <a:spLocks noChangeArrowheads="1"/>
            </p:cNvSpPr>
            <p:nvPr/>
          </p:nvSpPr>
          <p:spPr bwMode="auto">
            <a:xfrm>
              <a:off x="4137" y="757"/>
              <a:ext cx="96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000" b="1">
                  <a:latin typeface="Forte" pitchFamily="66" charset="0"/>
                </a:rPr>
                <a:t>Limit or Spec</a:t>
              </a:r>
            </a:p>
          </p:txBody>
        </p:sp>
        <p:sp>
          <p:nvSpPr>
            <p:cNvPr id="5136" name="Text Box 39"/>
            <p:cNvSpPr txBox="1">
              <a:spLocks noChangeArrowheads="1"/>
            </p:cNvSpPr>
            <p:nvPr/>
          </p:nvSpPr>
          <p:spPr bwMode="auto">
            <a:xfrm>
              <a:off x="465" y="757"/>
              <a:ext cx="96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000" b="1">
                  <a:latin typeface="Forte" pitchFamily="66" charset="0"/>
                </a:rPr>
                <a:t>Limit or Spec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66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66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256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110000"/>
              </a:lnSpc>
              <a:defRPr/>
            </a:pPr>
            <a:br>
              <a:rPr lang="en-US" sz="1800" i="0">
                <a:solidFill>
                  <a:schemeClr val="tx2"/>
                </a:solidFill>
              </a:rPr>
            </a:br>
            <a:endParaRPr lang="en-US" sz="1800" i="0">
              <a:solidFill>
                <a:schemeClr val="tx2"/>
              </a:solidFill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4338" y="1138238"/>
            <a:ext cx="8305800" cy="4857750"/>
          </a:xfrm>
        </p:spPr>
        <p:txBody>
          <a:bodyPr/>
          <a:lstStyle/>
          <a:p>
            <a:pPr marL="409575" indent="-409575" defTabSz="820738" eaLnBrk="1" hangingPunct="1">
              <a:spcAft>
                <a:spcPct val="50000"/>
              </a:spcAft>
              <a:buFont typeface="Marlett" pitchFamily="2" charset="2"/>
              <a:buAutoNum type="arabicPeriod"/>
            </a:pPr>
            <a:r>
              <a:rPr lang="en-US"/>
              <a:t>What are the Your Company Business Objectives/Opportunities?</a:t>
            </a:r>
          </a:p>
          <a:p>
            <a:pPr marL="409575" indent="-409575" defTabSz="820738" eaLnBrk="1" hangingPunct="1">
              <a:spcAft>
                <a:spcPct val="50000"/>
              </a:spcAft>
              <a:buFont typeface="Marlett" pitchFamily="2" charset="2"/>
              <a:buAutoNum type="arabicPeriod"/>
            </a:pPr>
            <a:endParaRPr lang="en-US"/>
          </a:p>
          <a:p>
            <a:pPr marL="409575" indent="-409575" defTabSz="820738" eaLnBrk="1" hangingPunct="1">
              <a:spcAft>
                <a:spcPct val="50000"/>
              </a:spcAft>
              <a:buFont typeface="Marlett" pitchFamily="2" charset="2"/>
              <a:buAutoNum type="arabicPeriod"/>
            </a:pPr>
            <a:r>
              <a:rPr lang="en-US"/>
              <a:t>How can the Six Sigma Approach help You Achieve the Business Objectives?</a:t>
            </a:r>
          </a:p>
          <a:p>
            <a:pPr marL="409575" indent="-409575" defTabSz="820738" eaLnBrk="1" hangingPunct="1">
              <a:spcAft>
                <a:spcPct val="50000"/>
              </a:spcAft>
              <a:buFont typeface="Marlett" pitchFamily="2" charset="2"/>
              <a:buAutoNum type="arabicPeriod"/>
            </a:pPr>
            <a:endParaRPr lang="en-US"/>
          </a:p>
          <a:p>
            <a:pPr marL="409575" indent="-409575" defTabSz="820738" eaLnBrk="1" hangingPunct="1">
              <a:spcAft>
                <a:spcPct val="50000"/>
              </a:spcAft>
              <a:buFont typeface="Marlett" pitchFamily="2" charset="2"/>
              <a:buAutoNum type="arabicPeriod"/>
            </a:pPr>
            <a:r>
              <a:rPr lang="en-US"/>
              <a:t>What will Six Sigma </a:t>
            </a:r>
            <a:r>
              <a:rPr lang="en-US" i="1"/>
              <a:t>not </a:t>
            </a:r>
            <a:r>
              <a:rPr lang="en-US"/>
              <a:t>achieve, relative to the Objectives?</a:t>
            </a:r>
          </a:p>
          <a:p>
            <a:pPr marL="409575" indent="-409575" defTabSz="820738" eaLnBrk="1" hangingPunct="1">
              <a:spcAft>
                <a:spcPct val="50000"/>
              </a:spcAft>
              <a:buFont typeface="Marlett" pitchFamily="2" charset="2"/>
              <a:buAutoNum type="arabicPeriod"/>
            </a:pPr>
            <a:endParaRPr lang="en-US"/>
          </a:p>
          <a:p>
            <a:pPr marL="409575" indent="-409575" defTabSz="820738" eaLnBrk="1" hangingPunct="1">
              <a:spcAft>
                <a:spcPct val="50000"/>
              </a:spcAft>
              <a:buFont typeface="Marlett" pitchFamily="2" charset="2"/>
              <a:buAutoNum type="arabicPeriod"/>
            </a:pPr>
            <a:r>
              <a:rPr lang="en-US"/>
              <a:t>What First Steps (and when) will you take?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465138" y="196850"/>
            <a:ext cx="54975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2400" b="1">
                <a:latin typeface="Arial" pitchFamily="34" charset="0"/>
              </a:rPr>
              <a:t>Using 6</a:t>
            </a:r>
            <a:r>
              <a:rPr lang="en-US" sz="2400" b="1">
                <a:latin typeface="Arial" pitchFamily="34" charset="0"/>
                <a:sym typeface="Symbol" pitchFamily="18" charset="2"/>
              </a:rPr>
              <a:t> </a:t>
            </a:r>
            <a:r>
              <a:rPr lang="en-US" sz="2400" b="1">
                <a:latin typeface="Arial" pitchFamily="34" charset="0"/>
              </a:rPr>
              <a:t>to Achieve Your Objectives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07963" y="215900"/>
            <a:ext cx="6650037" cy="522288"/>
          </a:xfrm>
        </p:spPr>
        <p:txBody>
          <a:bodyPr/>
          <a:lstStyle/>
          <a:p>
            <a:pPr eaLnBrk="1" hangingPunct="1">
              <a:defRPr/>
            </a:pPr>
            <a:r>
              <a:rPr lang="en-US"/>
              <a:t>Sigma Is a Measure of Process Variation...</a:t>
            </a:r>
          </a:p>
        </p:txBody>
      </p:sp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339725" y="1354138"/>
            <a:ext cx="1098550" cy="286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2400" b="1">
                <a:solidFill>
                  <a:schemeClr val="tx2"/>
                </a:solidFill>
                <a:latin typeface="Arial" pitchFamily="34" charset="0"/>
              </a:rPr>
              <a:t>Sigma</a:t>
            </a:r>
          </a:p>
          <a:p>
            <a:pPr algn="ctr"/>
            <a:endParaRPr lang="en-US" b="1">
              <a:latin typeface="Arial" pitchFamily="34" charset="0"/>
            </a:endParaRPr>
          </a:p>
          <a:p>
            <a:pPr algn="ctr"/>
            <a:r>
              <a:rPr lang="en-US" sz="2400" b="1">
                <a:latin typeface="Arial" pitchFamily="34" charset="0"/>
              </a:rPr>
              <a:t>1</a:t>
            </a:r>
          </a:p>
          <a:p>
            <a:pPr algn="ctr"/>
            <a:r>
              <a:rPr lang="en-US" sz="2400" b="1">
                <a:latin typeface="Arial" pitchFamily="34" charset="0"/>
              </a:rPr>
              <a:t>2</a:t>
            </a:r>
          </a:p>
          <a:p>
            <a:pPr algn="ctr"/>
            <a:r>
              <a:rPr lang="en-US" sz="2400" b="1">
                <a:latin typeface="Arial" pitchFamily="34" charset="0"/>
              </a:rPr>
              <a:t>3</a:t>
            </a:r>
          </a:p>
          <a:p>
            <a:pPr algn="ctr"/>
            <a:r>
              <a:rPr lang="en-US" sz="2400" b="1">
                <a:latin typeface="Arial" pitchFamily="34" charset="0"/>
              </a:rPr>
              <a:t>4</a:t>
            </a:r>
          </a:p>
          <a:p>
            <a:pPr algn="ctr"/>
            <a:r>
              <a:rPr lang="en-US" sz="2400" b="1">
                <a:latin typeface="Arial" pitchFamily="34" charset="0"/>
              </a:rPr>
              <a:t>5</a:t>
            </a:r>
          </a:p>
          <a:p>
            <a:pPr algn="ctr"/>
            <a:r>
              <a:rPr lang="en-US" sz="2400" b="1">
                <a:latin typeface="Arial" pitchFamily="34" charset="0"/>
              </a:rPr>
              <a:t>6</a:t>
            </a: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1751013" y="1374775"/>
            <a:ext cx="10985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400" b="1">
                <a:solidFill>
                  <a:schemeClr val="tx2"/>
                </a:solidFill>
                <a:latin typeface="Arial" pitchFamily="34" charset="0"/>
              </a:rPr>
              <a:t>DPMO</a:t>
            </a:r>
          </a:p>
          <a:p>
            <a:endParaRPr lang="en-US" sz="2400" b="1">
              <a:latin typeface="Arial" pitchFamily="34" charset="0"/>
            </a:endParaRPr>
          </a:p>
        </p:txBody>
      </p:sp>
      <p:sp>
        <p:nvSpPr>
          <p:cNvPr id="6149" name="Text Box 6"/>
          <p:cNvSpPr txBox="1">
            <a:spLocks noChangeArrowheads="1"/>
          </p:cNvSpPr>
          <p:nvPr/>
        </p:nvSpPr>
        <p:spPr bwMode="auto">
          <a:xfrm>
            <a:off x="1628775" y="1928813"/>
            <a:ext cx="1287463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n-US" sz="2400" b="1">
                <a:latin typeface="Arial" pitchFamily="34" charset="0"/>
              </a:rPr>
              <a:t>680,000</a:t>
            </a:r>
          </a:p>
          <a:p>
            <a:pPr algn="r"/>
            <a:r>
              <a:rPr lang="en-US" sz="2400" b="1">
                <a:latin typeface="Arial" pitchFamily="34" charset="0"/>
              </a:rPr>
              <a:t>298,000</a:t>
            </a:r>
          </a:p>
          <a:p>
            <a:pPr algn="r"/>
            <a:r>
              <a:rPr lang="en-US" sz="2400" b="1">
                <a:latin typeface="Arial" pitchFamily="34" charset="0"/>
              </a:rPr>
              <a:t>67,000</a:t>
            </a:r>
          </a:p>
          <a:p>
            <a:pPr algn="r"/>
            <a:r>
              <a:rPr lang="en-US" sz="2400" b="1">
                <a:latin typeface="Arial" pitchFamily="34" charset="0"/>
              </a:rPr>
              <a:t>6,000</a:t>
            </a:r>
          </a:p>
          <a:p>
            <a:pPr algn="r"/>
            <a:r>
              <a:rPr lang="en-US" sz="2400" b="1">
                <a:latin typeface="Arial" pitchFamily="34" charset="0"/>
              </a:rPr>
              <a:t>400</a:t>
            </a:r>
          </a:p>
          <a:p>
            <a:pPr algn="r"/>
            <a:r>
              <a:rPr lang="en-US" sz="2400" b="1">
                <a:latin typeface="Arial" pitchFamily="34" charset="0"/>
              </a:rPr>
              <a:t>3.4</a:t>
            </a:r>
          </a:p>
        </p:txBody>
      </p:sp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3773488" y="915988"/>
            <a:ext cx="1492250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42" tIns="23871" rIns="47742" bIns="23871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>
                <a:solidFill>
                  <a:schemeClr val="tx2"/>
                </a:solidFill>
                <a:latin typeface="Arial" pitchFamily="34" charset="0"/>
              </a:rPr>
              <a:t>Customer</a:t>
            </a:r>
          </a:p>
          <a:p>
            <a:r>
              <a:rPr lang="en-US" sz="1800" b="1">
                <a:solidFill>
                  <a:schemeClr val="tx2"/>
                </a:solidFill>
                <a:latin typeface="Arial" pitchFamily="34" charset="0"/>
              </a:rPr>
              <a:t>Requirement</a:t>
            </a:r>
          </a:p>
        </p:txBody>
      </p:sp>
      <p:sp>
        <p:nvSpPr>
          <p:cNvPr id="6151" name="Text Box 9"/>
          <p:cNvSpPr txBox="1">
            <a:spLocks noChangeArrowheads="1"/>
          </p:cNvSpPr>
          <p:nvPr/>
        </p:nvSpPr>
        <p:spPr bwMode="auto">
          <a:xfrm>
            <a:off x="4170363" y="2703513"/>
            <a:ext cx="265112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42" tIns="23871" rIns="47742" bIns="23871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400" b="1">
                <a:solidFill>
                  <a:schemeClr val="tx2"/>
                </a:solidFill>
                <a:latin typeface="Arial" pitchFamily="34" charset="0"/>
              </a:rPr>
              <a:t>1</a:t>
            </a:r>
          </a:p>
        </p:txBody>
      </p:sp>
      <p:sp>
        <p:nvSpPr>
          <p:cNvPr id="6152" name="Text Box 10"/>
          <p:cNvSpPr txBox="1">
            <a:spLocks noChangeArrowheads="1"/>
          </p:cNvSpPr>
          <p:nvPr/>
        </p:nvSpPr>
        <p:spPr bwMode="auto">
          <a:xfrm>
            <a:off x="4911725" y="2289175"/>
            <a:ext cx="265113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42" tIns="23871" rIns="47742" bIns="23871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400" b="1">
                <a:solidFill>
                  <a:schemeClr val="tx2"/>
                </a:solidFill>
                <a:latin typeface="Arial" pitchFamily="34" charset="0"/>
              </a:rPr>
              <a:t>2</a:t>
            </a:r>
          </a:p>
        </p:txBody>
      </p:sp>
      <p:sp>
        <p:nvSpPr>
          <p:cNvPr id="6153" name="Text Box 11"/>
          <p:cNvSpPr txBox="1">
            <a:spLocks noChangeArrowheads="1"/>
          </p:cNvSpPr>
          <p:nvPr/>
        </p:nvSpPr>
        <p:spPr bwMode="auto">
          <a:xfrm>
            <a:off x="5568950" y="1963738"/>
            <a:ext cx="265113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42" tIns="23871" rIns="47742" bIns="23871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400" b="1">
                <a:solidFill>
                  <a:schemeClr val="tx2"/>
                </a:solidFill>
                <a:latin typeface="Arial" pitchFamily="34" charset="0"/>
              </a:rPr>
              <a:t>3</a:t>
            </a:r>
          </a:p>
        </p:txBody>
      </p:sp>
      <p:sp>
        <p:nvSpPr>
          <p:cNvPr id="6154" name="Text Box 12"/>
          <p:cNvSpPr txBox="1">
            <a:spLocks noChangeArrowheads="1"/>
          </p:cNvSpPr>
          <p:nvPr/>
        </p:nvSpPr>
        <p:spPr bwMode="auto">
          <a:xfrm>
            <a:off x="6256338" y="1476375"/>
            <a:ext cx="265112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42" tIns="23871" rIns="47742" bIns="23871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400" b="1">
                <a:solidFill>
                  <a:schemeClr val="tx2"/>
                </a:solidFill>
                <a:latin typeface="Arial" pitchFamily="34" charset="0"/>
              </a:rPr>
              <a:t>4</a:t>
            </a:r>
          </a:p>
        </p:txBody>
      </p:sp>
      <p:sp>
        <p:nvSpPr>
          <p:cNvPr id="6155" name="Text Box 13"/>
          <p:cNvSpPr txBox="1">
            <a:spLocks noChangeArrowheads="1"/>
          </p:cNvSpPr>
          <p:nvPr/>
        </p:nvSpPr>
        <p:spPr bwMode="auto">
          <a:xfrm>
            <a:off x="7043738" y="1263650"/>
            <a:ext cx="265112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42" tIns="23871" rIns="47742" bIns="23871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400" b="1">
                <a:solidFill>
                  <a:schemeClr val="tx2"/>
                </a:solidFill>
                <a:latin typeface="Arial" pitchFamily="34" charset="0"/>
              </a:rPr>
              <a:t>5</a:t>
            </a:r>
          </a:p>
        </p:txBody>
      </p:sp>
      <p:sp>
        <p:nvSpPr>
          <p:cNvPr id="6156" name="Text Box 14"/>
          <p:cNvSpPr txBox="1">
            <a:spLocks noChangeArrowheads="1"/>
          </p:cNvSpPr>
          <p:nvPr/>
        </p:nvSpPr>
        <p:spPr bwMode="auto">
          <a:xfrm>
            <a:off x="7613650" y="955675"/>
            <a:ext cx="265113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42" tIns="23871" rIns="47742" bIns="23871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400" b="1">
                <a:solidFill>
                  <a:schemeClr val="tx2"/>
                </a:solidFill>
                <a:latin typeface="Arial" pitchFamily="34" charset="0"/>
              </a:rPr>
              <a:t>6</a:t>
            </a:r>
          </a:p>
        </p:txBody>
      </p:sp>
      <p:sp>
        <p:nvSpPr>
          <p:cNvPr id="6157" name="Freeform 15"/>
          <p:cNvSpPr>
            <a:spLocks noChangeAspect="1"/>
          </p:cNvSpPr>
          <p:nvPr/>
        </p:nvSpPr>
        <p:spPr bwMode="auto">
          <a:xfrm>
            <a:off x="3163888" y="3105150"/>
            <a:ext cx="2916237" cy="996950"/>
          </a:xfrm>
          <a:custGeom>
            <a:avLst/>
            <a:gdLst>
              <a:gd name="T0" fmla="*/ 0 w 1837"/>
              <a:gd name="T1" fmla="*/ 996950 h 628"/>
              <a:gd name="T2" fmla="*/ 90487 w 1837"/>
              <a:gd name="T3" fmla="*/ 974725 h 628"/>
              <a:gd name="T4" fmla="*/ 158750 w 1837"/>
              <a:gd name="T5" fmla="*/ 947738 h 628"/>
              <a:gd name="T6" fmla="*/ 244475 w 1837"/>
              <a:gd name="T7" fmla="*/ 892175 h 628"/>
              <a:gd name="T8" fmla="*/ 355600 w 1837"/>
              <a:gd name="T9" fmla="*/ 800100 h 628"/>
              <a:gd name="T10" fmla="*/ 506412 w 1837"/>
              <a:gd name="T11" fmla="*/ 619125 h 628"/>
              <a:gd name="T12" fmla="*/ 909637 w 1837"/>
              <a:gd name="T13" fmla="*/ 101600 h 628"/>
              <a:gd name="T14" fmla="*/ 1525587 w 1837"/>
              <a:gd name="T15" fmla="*/ 74613 h 628"/>
              <a:gd name="T16" fmla="*/ 2030412 w 1837"/>
              <a:gd name="T17" fmla="*/ 546100 h 628"/>
              <a:gd name="T18" fmla="*/ 2390775 w 1837"/>
              <a:gd name="T19" fmla="*/ 796925 h 628"/>
              <a:gd name="T20" fmla="*/ 2916237 w 1837"/>
              <a:gd name="T21" fmla="*/ 989013 h 6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837" h="628">
                <a:moveTo>
                  <a:pt x="0" y="628"/>
                </a:moveTo>
                <a:cubicBezTo>
                  <a:pt x="9" y="626"/>
                  <a:pt x="40" y="619"/>
                  <a:pt x="57" y="614"/>
                </a:cubicBezTo>
                <a:cubicBezTo>
                  <a:pt x="74" y="609"/>
                  <a:pt x="84" y="606"/>
                  <a:pt x="100" y="597"/>
                </a:cubicBezTo>
                <a:cubicBezTo>
                  <a:pt x="116" y="588"/>
                  <a:pt x="133" y="577"/>
                  <a:pt x="154" y="562"/>
                </a:cubicBezTo>
                <a:cubicBezTo>
                  <a:pt x="175" y="547"/>
                  <a:pt x="197" y="533"/>
                  <a:pt x="224" y="504"/>
                </a:cubicBezTo>
                <a:cubicBezTo>
                  <a:pt x="251" y="475"/>
                  <a:pt x="261" y="463"/>
                  <a:pt x="319" y="390"/>
                </a:cubicBezTo>
                <a:cubicBezTo>
                  <a:pt x="377" y="317"/>
                  <a:pt x="466" y="121"/>
                  <a:pt x="573" y="64"/>
                </a:cubicBezTo>
                <a:cubicBezTo>
                  <a:pt x="679" y="7"/>
                  <a:pt x="844" y="0"/>
                  <a:pt x="961" y="47"/>
                </a:cubicBezTo>
                <a:cubicBezTo>
                  <a:pt x="1079" y="94"/>
                  <a:pt x="1189" y="269"/>
                  <a:pt x="1279" y="344"/>
                </a:cubicBezTo>
                <a:cubicBezTo>
                  <a:pt x="1370" y="420"/>
                  <a:pt x="1413" y="456"/>
                  <a:pt x="1506" y="502"/>
                </a:cubicBezTo>
                <a:cubicBezTo>
                  <a:pt x="1599" y="548"/>
                  <a:pt x="1768" y="598"/>
                  <a:pt x="1837" y="623"/>
                </a:cubicBezTo>
              </a:path>
            </a:pathLst>
          </a:custGeom>
          <a:solidFill>
            <a:srgbClr val="FF0000">
              <a:alpha val="50195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6158" name="Freeform 16"/>
          <p:cNvSpPr>
            <a:spLocks noChangeAspect="1"/>
          </p:cNvSpPr>
          <p:nvPr/>
        </p:nvSpPr>
        <p:spPr bwMode="auto">
          <a:xfrm>
            <a:off x="3746500" y="2689225"/>
            <a:ext cx="3014663" cy="1408113"/>
          </a:xfrm>
          <a:custGeom>
            <a:avLst/>
            <a:gdLst>
              <a:gd name="T0" fmla="*/ 14356 w 2310"/>
              <a:gd name="T1" fmla="*/ 1385928 h 1079"/>
              <a:gd name="T2" fmla="*/ 14356 w 2310"/>
              <a:gd name="T3" fmla="*/ 1389843 h 1079"/>
              <a:gd name="T4" fmla="*/ 104404 w 2310"/>
              <a:gd name="T5" fmla="*/ 1354607 h 1079"/>
              <a:gd name="T6" fmla="*/ 317127 w 2310"/>
              <a:gd name="T7" fmla="*/ 1224106 h 1079"/>
              <a:gd name="T8" fmla="*/ 546815 w 2310"/>
              <a:gd name="T9" fmla="*/ 978763 h 1079"/>
              <a:gd name="T10" fmla="*/ 1105376 w 2310"/>
              <a:gd name="T11" fmla="*/ 165737 h 1079"/>
              <a:gd name="T12" fmla="*/ 1597380 w 2310"/>
              <a:gd name="T13" fmla="*/ 114841 h 1079"/>
              <a:gd name="T14" fmla="*/ 2175517 w 2310"/>
              <a:gd name="T15" fmla="*/ 857396 h 1079"/>
              <a:gd name="T16" fmla="*/ 2623148 w 2310"/>
              <a:gd name="T17" fmla="*/ 1273696 h 1079"/>
              <a:gd name="T18" fmla="*/ 3014663 w 2310"/>
              <a:gd name="T19" fmla="*/ 1408113 h 10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310" h="1079">
                <a:moveTo>
                  <a:pt x="11" y="1062"/>
                </a:moveTo>
                <a:cubicBezTo>
                  <a:pt x="11" y="1062"/>
                  <a:pt x="0" y="1069"/>
                  <a:pt x="11" y="1065"/>
                </a:cubicBezTo>
                <a:cubicBezTo>
                  <a:pt x="22" y="1061"/>
                  <a:pt x="41" y="1059"/>
                  <a:pt x="80" y="1038"/>
                </a:cubicBezTo>
                <a:cubicBezTo>
                  <a:pt x="119" y="1017"/>
                  <a:pt x="186" y="986"/>
                  <a:pt x="243" y="938"/>
                </a:cubicBezTo>
                <a:cubicBezTo>
                  <a:pt x="300" y="890"/>
                  <a:pt x="318" y="885"/>
                  <a:pt x="419" y="750"/>
                </a:cubicBezTo>
                <a:cubicBezTo>
                  <a:pt x="520" y="615"/>
                  <a:pt x="713" y="237"/>
                  <a:pt x="847" y="127"/>
                </a:cubicBezTo>
                <a:cubicBezTo>
                  <a:pt x="981" y="17"/>
                  <a:pt x="1087" y="0"/>
                  <a:pt x="1224" y="88"/>
                </a:cubicBezTo>
                <a:cubicBezTo>
                  <a:pt x="1361" y="176"/>
                  <a:pt x="1536" y="509"/>
                  <a:pt x="1667" y="657"/>
                </a:cubicBezTo>
                <a:cubicBezTo>
                  <a:pt x="1798" y="805"/>
                  <a:pt x="1903" y="906"/>
                  <a:pt x="2010" y="976"/>
                </a:cubicBezTo>
                <a:cubicBezTo>
                  <a:pt x="2117" y="1046"/>
                  <a:pt x="2248" y="1058"/>
                  <a:pt x="2310" y="1079"/>
                </a:cubicBezTo>
              </a:path>
            </a:pathLst>
          </a:custGeom>
          <a:solidFill>
            <a:srgbClr val="FF9966">
              <a:alpha val="50195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6159" name="Freeform 17"/>
          <p:cNvSpPr>
            <a:spLocks noChangeAspect="1"/>
          </p:cNvSpPr>
          <p:nvPr/>
        </p:nvSpPr>
        <p:spPr bwMode="auto">
          <a:xfrm>
            <a:off x="4251325" y="2366963"/>
            <a:ext cx="3449638" cy="1736725"/>
          </a:xfrm>
          <a:custGeom>
            <a:avLst/>
            <a:gdLst>
              <a:gd name="T0" fmla="*/ 0 w 2491"/>
              <a:gd name="T1" fmla="*/ 1735420 h 1331"/>
              <a:gd name="T2" fmla="*/ 343440 w 2491"/>
              <a:gd name="T3" fmla="*/ 1430091 h 1331"/>
              <a:gd name="T4" fmla="*/ 1575949 w 2491"/>
              <a:gd name="T5" fmla="*/ 2610 h 1331"/>
              <a:gd name="T6" fmla="*/ 2775221 w 2491"/>
              <a:gd name="T7" fmla="*/ 1417042 h 1331"/>
              <a:gd name="T8" fmla="*/ 3449638 w 2491"/>
              <a:gd name="T9" fmla="*/ 1736725 h 1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91" h="1331">
                <a:moveTo>
                  <a:pt x="0" y="1330"/>
                </a:moveTo>
                <a:cubicBezTo>
                  <a:pt x="41" y="1292"/>
                  <a:pt x="58" y="1317"/>
                  <a:pt x="248" y="1096"/>
                </a:cubicBezTo>
                <a:cubicBezTo>
                  <a:pt x="438" y="875"/>
                  <a:pt x="845" y="4"/>
                  <a:pt x="1138" y="2"/>
                </a:cubicBezTo>
                <a:cubicBezTo>
                  <a:pt x="1430" y="0"/>
                  <a:pt x="1779" y="865"/>
                  <a:pt x="2004" y="1086"/>
                </a:cubicBezTo>
                <a:cubicBezTo>
                  <a:pt x="2230" y="1307"/>
                  <a:pt x="2410" y="1290"/>
                  <a:pt x="2491" y="1331"/>
                </a:cubicBezTo>
              </a:path>
            </a:pathLst>
          </a:custGeom>
          <a:solidFill>
            <a:srgbClr val="FFFFCC">
              <a:alpha val="50195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6160" name="Line 18"/>
          <p:cNvSpPr>
            <a:spLocks noChangeAspect="1" noChangeShapeType="1"/>
          </p:cNvSpPr>
          <p:nvPr/>
        </p:nvSpPr>
        <p:spPr bwMode="auto">
          <a:xfrm>
            <a:off x="3017838" y="4106863"/>
            <a:ext cx="58689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6161" name="Freeform 19"/>
          <p:cNvSpPr>
            <a:spLocks noChangeAspect="1"/>
          </p:cNvSpPr>
          <p:nvPr/>
        </p:nvSpPr>
        <p:spPr bwMode="auto">
          <a:xfrm>
            <a:off x="4910138" y="1830388"/>
            <a:ext cx="3243262" cy="2276475"/>
          </a:xfrm>
          <a:custGeom>
            <a:avLst/>
            <a:gdLst>
              <a:gd name="T0" fmla="*/ 0 w 2486"/>
              <a:gd name="T1" fmla="*/ 2264727 h 1744"/>
              <a:gd name="T2" fmla="*/ 60012 w 2486"/>
              <a:gd name="T3" fmla="*/ 2247758 h 1744"/>
              <a:gd name="T4" fmla="*/ 143507 w 2486"/>
              <a:gd name="T5" fmla="*/ 2182492 h 1744"/>
              <a:gd name="T6" fmla="*/ 317020 w 2486"/>
              <a:gd name="T7" fmla="*/ 1965809 h 1744"/>
              <a:gd name="T8" fmla="*/ 596207 w 2486"/>
              <a:gd name="T9" fmla="*/ 1514169 h 1744"/>
              <a:gd name="T10" fmla="*/ 1329398 w 2486"/>
              <a:gd name="T11" fmla="*/ 217988 h 1744"/>
              <a:gd name="T12" fmla="*/ 1745569 w 2486"/>
              <a:gd name="T13" fmla="*/ 206240 h 1744"/>
              <a:gd name="T14" fmla="*/ 2467019 w 2486"/>
              <a:gd name="T15" fmla="*/ 1345783 h 1744"/>
              <a:gd name="T16" fmla="*/ 2943202 w 2486"/>
              <a:gd name="T17" fmla="*/ 1993221 h 1744"/>
              <a:gd name="T18" fmla="*/ 3110192 w 2486"/>
              <a:gd name="T19" fmla="*/ 2175965 h 1744"/>
              <a:gd name="T20" fmla="*/ 3243262 w 2486"/>
              <a:gd name="T21" fmla="*/ 2276475 h 17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486" h="1744">
                <a:moveTo>
                  <a:pt x="0" y="1735"/>
                </a:moveTo>
                <a:cubicBezTo>
                  <a:pt x="7" y="1733"/>
                  <a:pt x="28" y="1733"/>
                  <a:pt x="46" y="1722"/>
                </a:cubicBezTo>
                <a:cubicBezTo>
                  <a:pt x="65" y="1712"/>
                  <a:pt x="77" y="1708"/>
                  <a:pt x="110" y="1672"/>
                </a:cubicBezTo>
                <a:cubicBezTo>
                  <a:pt x="143" y="1636"/>
                  <a:pt x="186" y="1591"/>
                  <a:pt x="243" y="1506"/>
                </a:cubicBezTo>
                <a:cubicBezTo>
                  <a:pt x="301" y="1421"/>
                  <a:pt x="328" y="1383"/>
                  <a:pt x="457" y="1160"/>
                </a:cubicBezTo>
                <a:cubicBezTo>
                  <a:pt x="587" y="937"/>
                  <a:pt x="872" y="334"/>
                  <a:pt x="1019" y="167"/>
                </a:cubicBezTo>
                <a:cubicBezTo>
                  <a:pt x="1166" y="0"/>
                  <a:pt x="1193" y="14"/>
                  <a:pt x="1338" y="158"/>
                </a:cubicBezTo>
                <a:cubicBezTo>
                  <a:pt x="1483" y="302"/>
                  <a:pt x="1738" y="803"/>
                  <a:pt x="1891" y="1031"/>
                </a:cubicBezTo>
                <a:cubicBezTo>
                  <a:pt x="2044" y="1259"/>
                  <a:pt x="2174" y="1421"/>
                  <a:pt x="2256" y="1527"/>
                </a:cubicBezTo>
                <a:cubicBezTo>
                  <a:pt x="2338" y="1633"/>
                  <a:pt x="2346" y="1631"/>
                  <a:pt x="2384" y="1667"/>
                </a:cubicBezTo>
                <a:cubicBezTo>
                  <a:pt x="2422" y="1703"/>
                  <a:pt x="2465" y="1728"/>
                  <a:pt x="2486" y="1744"/>
                </a:cubicBezTo>
              </a:path>
            </a:pathLst>
          </a:custGeom>
          <a:solidFill>
            <a:srgbClr val="99FFCC">
              <a:alpha val="50195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6162" name="Freeform 20"/>
          <p:cNvSpPr>
            <a:spLocks noChangeAspect="1"/>
          </p:cNvSpPr>
          <p:nvPr/>
        </p:nvSpPr>
        <p:spPr bwMode="auto">
          <a:xfrm>
            <a:off x="5583238" y="1624013"/>
            <a:ext cx="3008312" cy="2482850"/>
          </a:xfrm>
          <a:custGeom>
            <a:avLst/>
            <a:gdLst>
              <a:gd name="T0" fmla="*/ 0 w 2307"/>
              <a:gd name="T1" fmla="*/ 2482850 h 1902"/>
              <a:gd name="T2" fmla="*/ 187775 w 2307"/>
              <a:gd name="T3" fmla="*/ 2403221 h 1902"/>
              <a:gd name="T4" fmla="*/ 768052 w 2307"/>
              <a:gd name="T5" fmla="*/ 2015521 h 1902"/>
              <a:gd name="T6" fmla="*/ 1122738 w 2307"/>
              <a:gd name="T7" fmla="*/ 1400682 h 1902"/>
              <a:gd name="T8" fmla="*/ 1314425 w 2307"/>
              <a:gd name="T9" fmla="*/ 874611 h 1902"/>
              <a:gd name="T10" fmla="*/ 1363977 w 2307"/>
              <a:gd name="T11" fmla="*/ 720575 h 1902"/>
              <a:gd name="T12" fmla="*/ 1618255 w 2307"/>
              <a:gd name="T13" fmla="*/ 60048 h 1902"/>
              <a:gd name="T14" fmla="*/ 1811246 w 2307"/>
              <a:gd name="T15" fmla="*/ 361593 h 1902"/>
              <a:gd name="T16" fmla="*/ 2035533 w 2307"/>
              <a:gd name="T17" fmla="*/ 1083473 h 1902"/>
              <a:gd name="T18" fmla="*/ 2353707 w 2307"/>
              <a:gd name="T19" fmla="*/ 1781856 h 1902"/>
              <a:gd name="T20" fmla="*/ 2690138 w 2307"/>
              <a:gd name="T21" fmla="*/ 2247880 h 1902"/>
              <a:gd name="T22" fmla="*/ 3008312 w 2307"/>
              <a:gd name="T23" fmla="*/ 2471101 h 19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307" h="1902">
                <a:moveTo>
                  <a:pt x="0" y="1902"/>
                </a:moveTo>
                <a:cubicBezTo>
                  <a:pt x="24" y="1892"/>
                  <a:pt x="46" y="1901"/>
                  <a:pt x="144" y="1841"/>
                </a:cubicBezTo>
                <a:cubicBezTo>
                  <a:pt x="242" y="1781"/>
                  <a:pt x="470" y="1672"/>
                  <a:pt x="589" y="1544"/>
                </a:cubicBezTo>
                <a:cubicBezTo>
                  <a:pt x="708" y="1416"/>
                  <a:pt x="791" y="1219"/>
                  <a:pt x="861" y="1073"/>
                </a:cubicBezTo>
                <a:cubicBezTo>
                  <a:pt x="931" y="927"/>
                  <a:pt x="977" y="757"/>
                  <a:pt x="1008" y="670"/>
                </a:cubicBezTo>
                <a:cubicBezTo>
                  <a:pt x="1039" y="583"/>
                  <a:pt x="1007" y="656"/>
                  <a:pt x="1046" y="552"/>
                </a:cubicBezTo>
                <a:cubicBezTo>
                  <a:pt x="1085" y="448"/>
                  <a:pt x="1184" y="92"/>
                  <a:pt x="1241" y="46"/>
                </a:cubicBezTo>
                <a:cubicBezTo>
                  <a:pt x="1298" y="0"/>
                  <a:pt x="1336" y="146"/>
                  <a:pt x="1389" y="277"/>
                </a:cubicBezTo>
                <a:cubicBezTo>
                  <a:pt x="1442" y="408"/>
                  <a:pt x="1492" y="649"/>
                  <a:pt x="1561" y="830"/>
                </a:cubicBezTo>
                <a:cubicBezTo>
                  <a:pt x="1630" y="1011"/>
                  <a:pt x="1721" y="1216"/>
                  <a:pt x="1805" y="1365"/>
                </a:cubicBezTo>
                <a:cubicBezTo>
                  <a:pt x="1889" y="1514"/>
                  <a:pt x="1979" y="1634"/>
                  <a:pt x="2063" y="1722"/>
                </a:cubicBezTo>
                <a:cubicBezTo>
                  <a:pt x="2147" y="1810"/>
                  <a:pt x="2256" y="1857"/>
                  <a:pt x="2307" y="1893"/>
                </a:cubicBezTo>
              </a:path>
            </a:pathLst>
          </a:custGeom>
          <a:solidFill>
            <a:srgbClr val="66FF99">
              <a:alpha val="50195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6163" name="Freeform 21"/>
          <p:cNvSpPr>
            <a:spLocks noChangeAspect="1"/>
          </p:cNvSpPr>
          <p:nvPr/>
        </p:nvSpPr>
        <p:spPr bwMode="auto">
          <a:xfrm>
            <a:off x="6954838" y="1295400"/>
            <a:ext cx="1887537" cy="2814638"/>
          </a:xfrm>
          <a:custGeom>
            <a:avLst/>
            <a:gdLst>
              <a:gd name="T0" fmla="*/ 0 w 1447"/>
              <a:gd name="T1" fmla="*/ 2814638 h 2157"/>
              <a:gd name="T2" fmla="*/ 170883 w 1447"/>
              <a:gd name="T3" fmla="*/ 2652832 h 2157"/>
              <a:gd name="T4" fmla="*/ 305241 w 1447"/>
              <a:gd name="T5" fmla="*/ 2347489 h 2157"/>
              <a:gd name="T6" fmla="*/ 392639 w 1447"/>
              <a:gd name="T7" fmla="*/ 1979511 h 2157"/>
              <a:gd name="T8" fmla="*/ 530911 w 1447"/>
              <a:gd name="T9" fmla="*/ 1237031 h 2157"/>
              <a:gd name="T10" fmla="*/ 677009 w 1447"/>
              <a:gd name="T11" fmla="*/ 305343 h 2157"/>
              <a:gd name="T12" fmla="*/ 937898 w 1447"/>
              <a:gd name="T13" fmla="*/ 236184 h 2157"/>
              <a:gd name="T14" fmla="*/ 1284882 w 1447"/>
              <a:gd name="T15" fmla="*/ 1725059 h 2157"/>
              <a:gd name="T16" fmla="*/ 1616212 w 1447"/>
              <a:gd name="T17" fmla="*/ 2564100 h 2157"/>
              <a:gd name="T18" fmla="*/ 1887537 w 1447"/>
              <a:gd name="T19" fmla="*/ 2802894 h 215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447" h="2157">
                <a:moveTo>
                  <a:pt x="0" y="2157"/>
                </a:moveTo>
                <a:cubicBezTo>
                  <a:pt x="22" y="2137"/>
                  <a:pt x="92" y="2093"/>
                  <a:pt x="131" y="2033"/>
                </a:cubicBezTo>
                <a:cubicBezTo>
                  <a:pt x="170" y="1973"/>
                  <a:pt x="206" y="1885"/>
                  <a:pt x="234" y="1799"/>
                </a:cubicBezTo>
                <a:cubicBezTo>
                  <a:pt x="262" y="1713"/>
                  <a:pt x="272" y="1659"/>
                  <a:pt x="301" y="1517"/>
                </a:cubicBezTo>
                <a:cubicBezTo>
                  <a:pt x="330" y="1375"/>
                  <a:pt x="371" y="1162"/>
                  <a:pt x="407" y="948"/>
                </a:cubicBezTo>
                <a:cubicBezTo>
                  <a:pt x="443" y="734"/>
                  <a:pt x="467" y="362"/>
                  <a:pt x="519" y="234"/>
                </a:cubicBezTo>
                <a:cubicBezTo>
                  <a:pt x="571" y="106"/>
                  <a:pt x="641" y="0"/>
                  <a:pt x="719" y="181"/>
                </a:cubicBezTo>
                <a:cubicBezTo>
                  <a:pt x="797" y="362"/>
                  <a:pt x="898" y="1025"/>
                  <a:pt x="985" y="1322"/>
                </a:cubicBezTo>
                <a:cubicBezTo>
                  <a:pt x="1072" y="1619"/>
                  <a:pt x="1162" y="1827"/>
                  <a:pt x="1239" y="1965"/>
                </a:cubicBezTo>
                <a:cubicBezTo>
                  <a:pt x="1316" y="2103"/>
                  <a:pt x="1404" y="2110"/>
                  <a:pt x="1447" y="2148"/>
                </a:cubicBezTo>
              </a:path>
            </a:pathLst>
          </a:custGeom>
          <a:solidFill>
            <a:srgbClr val="00CC00">
              <a:alpha val="50195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6164" name="Line 22"/>
          <p:cNvSpPr>
            <a:spLocks noChangeShapeType="1"/>
          </p:cNvSpPr>
          <p:nvPr/>
        </p:nvSpPr>
        <p:spPr bwMode="auto">
          <a:xfrm flipV="1">
            <a:off x="4619625" y="1504950"/>
            <a:ext cx="0" cy="26098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6165" name="Text Box 1028"/>
          <p:cNvSpPr txBox="1">
            <a:spLocks noChangeArrowheads="1"/>
          </p:cNvSpPr>
          <p:nvPr/>
        </p:nvSpPr>
        <p:spPr bwMode="auto">
          <a:xfrm>
            <a:off x="293688" y="4240213"/>
            <a:ext cx="34766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18" tIns="45709" rIns="91418" bIns="45709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>
                <a:latin typeface="Arial" pitchFamily="34" charset="0"/>
              </a:rPr>
              <a:t>DPMO – Defects per Million Opportunities</a:t>
            </a:r>
          </a:p>
        </p:txBody>
      </p:sp>
      <p:sp>
        <p:nvSpPr>
          <p:cNvPr id="6166" name="Rectangle 1029"/>
          <p:cNvSpPr>
            <a:spLocks noChangeArrowheads="1"/>
          </p:cNvSpPr>
          <p:nvPr/>
        </p:nvSpPr>
        <p:spPr bwMode="auto">
          <a:xfrm>
            <a:off x="500063" y="4719638"/>
            <a:ext cx="8321675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8" tIns="45709" rIns="91418" bIns="45709">
            <a:spAutoFit/>
          </a:bodyPr>
          <a:lstStyle/>
          <a:p>
            <a:pPr marL="398463" indent="-398463"/>
            <a:r>
              <a:rPr lang="en-US" sz="2400" b="1" i="1">
                <a:latin typeface="Arial" pitchFamily="34" charset="0"/>
              </a:rPr>
              <a:t>Minimizing Process Variation leads to:</a:t>
            </a:r>
          </a:p>
          <a:p>
            <a:pPr marL="398463" indent="-398463">
              <a:buFontTx/>
              <a:buChar char="•"/>
            </a:pPr>
            <a:r>
              <a:rPr lang="en-US" sz="2400">
                <a:latin typeface="Arial" pitchFamily="34" charset="0"/>
              </a:rPr>
              <a:t>Greater process predictability</a:t>
            </a:r>
          </a:p>
          <a:p>
            <a:pPr marL="398463" indent="-398463">
              <a:buFontTx/>
              <a:buChar char="•"/>
            </a:pPr>
            <a:r>
              <a:rPr lang="en-US" sz="2400">
                <a:latin typeface="Arial" pitchFamily="34" charset="0"/>
              </a:rPr>
              <a:t>Less waste and rework, which lowers costs</a:t>
            </a:r>
          </a:p>
          <a:p>
            <a:pPr marL="398463" indent="-398463">
              <a:buFontTx/>
              <a:buChar char="•"/>
            </a:pPr>
            <a:r>
              <a:rPr lang="en-US" sz="2400">
                <a:latin typeface="Arial" pitchFamily="34" charset="0"/>
              </a:rPr>
              <a:t>Products and services that perform better</a:t>
            </a:r>
          </a:p>
          <a:p>
            <a:pPr marL="398463" indent="-398463">
              <a:buFontTx/>
              <a:buChar char="•"/>
            </a:pPr>
            <a:r>
              <a:rPr lang="en-US" sz="2400">
                <a:latin typeface="Arial" pitchFamily="34" charset="0"/>
              </a:rPr>
              <a:t>Happier customers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Where Are Businesses Today?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577850" y="2489200"/>
            <a:ext cx="49530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 b="1">
                <a:solidFill>
                  <a:srgbClr val="000000"/>
                </a:solidFill>
                <a:latin typeface="Arial" pitchFamily="34" charset="0"/>
              </a:rPr>
              <a:t>DPMO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1530350" y="2806700"/>
            <a:ext cx="1588" cy="27622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1530350" y="5568950"/>
            <a:ext cx="593407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1411288" y="5568950"/>
            <a:ext cx="100012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175" name="Group 7"/>
          <p:cNvGrpSpPr>
            <a:grpSpLocks/>
          </p:cNvGrpSpPr>
          <p:nvPr/>
        </p:nvGrpSpPr>
        <p:grpSpPr bwMode="auto">
          <a:xfrm>
            <a:off x="1411288" y="2806700"/>
            <a:ext cx="219075" cy="2363788"/>
            <a:chOff x="1058" y="1943"/>
            <a:chExt cx="138" cy="1489"/>
          </a:xfrm>
        </p:grpSpPr>
        <p:sp>
          <p:nvSpPr>
            <p:cNvPr id="7224" name="Line 8"/>
            <p:cNvSpPr>
              <a:spLocks noChangeShapeType="1"/>
            </p:cNvSpPr>
            <p:nvPr/>
          </p:nvSpPr>
          <p:spPr bwMode="auto">
            <a:xfrm>
              <a:off x="1058" y="3431"/>
              <a:ext cx="138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25" name="Line 9"/>
            <p:cNvSpPr>
              <a:spLocks noChangeShapeType="1"/>
            </p:cNvSpPr>
            <p:nvPr/>
          </p:nvSpPr>
          <p:spPr bwMode="auto">
            <a:xfrm>
              <a:off x="1058" y="3178"/>
              <a:ext cx="138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26" name="Line 10"/>
            <p:cNvSpPr>
              <a:spLocks noChangeShapeType="1"/>
            </p:cNvSpPr>
            <p:nvPr/>
          </p:nvSpPr>
          <p:spPr bwMode="auto">
            <a:xfrm>
              <a:off x="1058" y="2935"/>
              <a:ext cx="138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27" name="Line 11"/>
            <p:cNvSpPr>
              <a:spLocks noChangeShapeType="1"/>
            </p:cNvSpPr>
            <p:nvPr/>
          </p:nvSpPr>
          <p:spPr bwMode="auto">
            <a:xfrm>
              <a:off x="1058" y="2682"/>
              <a:ext cx="138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28" name="Line 12"/>
            <p:cNvSpPr>
              <a:spLocks noChangeShapeType="1"/>
            </p:cNvSpPr>
            <p:nvPr/>
          </p:nvSpPr>
          <p:spPr bwMode="auto">
            <a:xfrm>
              <a:off x="1058" y="2439"/>
              <a:ext cx="138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29" name="Line 13"/>
            <p:cNvSpPr>
              <a:spLocks noChangeShapeType="1"/>
            </p:cNvSpPr>
            <p:nvPr/>
          </p:nvSpPr>
          <p:spPr bwMode="auto">
            <a:xfrm>
              <a:off x="1058" y="2186"/>
              <a:ext cx="138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30" name="Line 14"/>
            <p:cNvSpPr>
              <a:spLocks noChangeShapeType="1"/>
            </p:cNvSpPr>
            <p:nvPr/>
          </p:nvSpPr>
          <p:spPr bwMode="auto">
            <a:xfrm>
              <a:off x="1058" y="1943"/>
              <a:ext cx="138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6" name="Line 15"/>
          <p:cNvSpPr>
            <a:spLocks noChangeShapeType="1"/>
          </p:cNvSpPr>
          <p:nvPr/>
        </p:nvSpPr>
        <p:spPr bwMode="auto">
          <a:xfrm flipV="1">
            <a:off x="1530350" y="2806700"/>
            <a:ext cx="1588" cy="27622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7" name="Line 16"/>
          <p:cNvSpPr>
            <a:spLocks noChangeShapeType="1"/>
          </p:cNvSpPr>
          <p:nvPr/>
        </p:nvSpPr>
        <p:spPr bwMode="auto">
          <a:xfrm>
            <a:off x="1530350" y="5583238"/>
            <a:ext cx="1588" cy="539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178" name="Group 17"/>
          <p:cNvGrpSpPr>
            <a:grpSpLocks/>
          </p:cNvGrpSpPr>
          <p:nvPr/>
        </p:nvGrpSpPr>
        <p:grpSpPr bwMode="auto">
          <a:xfrm>
            <a:off x="2384425" y="5568950"/>
            <a:ext cx="5081588" cy="68263"/>
            <a:chOff x="1671" y="3683"/>
            <a:chExt cx="3201" cy="43"/>
          </a:xfrm>
        </p:grpSpPr>
        <p:sp>
          <p:nvSpPr>
            <p:cNvPr id="7217" name="Line 18"/>
            <p:cNvSpPr>
              <a:spLocks noChangeShapeType="1"/>
            </p:cNvSpPr>
            <p:nvPr/>
          </p:nvSpPr>
          <p:spPr bwMode="auto">
            <a:xfrm>
              <a:off x="1671" y="3683"/>
              <a:ext cx="1" cy="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18" name="Line 19"/>
            <p:cNvSpPr>
              <a:spLocks noChangeShapeType="1"/>
            </p:cNvSpPr>
            <p:nvPr/>
          </p:nvSpPr>
          <p:spPr bwMode="auto">
            <a:xfrm>
              <a:off x="2196" y="3683"/>
              <a:ext cx="1" cy="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19" name="Line 20"/>
            <p:cNvSpPr>
              <a:spLocks noChangeShapeType="1"/>
            </p:cNvSpPr>
            <p:nvPr/>
          </p:nvSpPr>
          <p:spPr bwMode="auto">
            <a:xfrm>
              <a:off x="2733" y="3683"/>
              <a:ext cx="1" cy="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20" name="Line 21"/>
            <p:cNvSpPr>
              <a:spLocks noChangeShapeType="1"/>
            </p:cNvSpPr>
            <p:nvPr/>
          </p:nvSpPr>
          <p:spPr bwMode="auto">
            <a:xfrm>
              <a:off x="3271" y="3683"/>
              <a:ext cx="1" cy="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21" name="Line 22"/>
            <p:cNvSpPr>
              <a:spLocks noChangeShapeType="1"/>
            </p:cNvSpPr>
            <p:nvPr/>
          </p:nvSpPr>
          <p:spPr bwMode="auto">
            <a:xfrm>
              <a:off x="3808" y="3683"/>
              <a:ext cx="1" cy="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22" name="Line 23"/>
            <p:cNvSpPr>
              <a:spLocks noChangeShapeType="1"/>
            </p:cNvSpPr>
            <p:nvPr/>
          </p:nvSpPr>
          <p:spPr bwMode="auto">
            <a:xfrm>
              <a:off x="4333" y="3683"/>
              <a:ext cx="1" cy="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23" name="Line 24"/>
            <p:cNvSpPr>
              <a:spLocks noChangeShapeType="1"/>
            </p:cNvSpPr>
            <p:nvPr/>
          </p:nvSpPr>
          <p:spPr bwMode="auto">
            <a:xfrm>
              <a:off x="4871" y="3683"/>
              <a:ext cx="1" cy="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9" name="Line 25"/>
          <p:cNvSpPr>
            <a:spLocks noChangeShapeType="1"/>
          </p:cNvSpPr>
          <p:nvPr/>
        </p:nvSpPr>
        <p:spPr bwMode="auto">
          <a:xfrm>
            <a:off x="1530350" y="5568950"/>
            <a:ext cx="593407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0" name="Rectangle 26"/>
          <p:cNvSpPr>
            <a:spLocks noChangeArrowheads="1"/>
          </p:cNvSpPr>
          <p:nvPr/>
        </p:nvSpPr>
        <p:spPr bwMode="auto">
          <a:xfrm>
            <a:off x="1292225" y="5486400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Arial" pitchFamily="34" charset="0"/>
              </a:rPr>
              <a:t>0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181" name="Rectangle 27"/>
          <p:cNvSpPr>
            <a:spLocks noChangeArrowheads="1"/>
          </p:cNvSpPr>
          <p:nvPr/>
        </p:nvSpPr>
        <p:spPr bwMode="auto">
          <a:xfrm>
            <a:off x="1252538" y="5084763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Arial" pitchFamily="34" charset="0"/>
              </a:rPr>
              <a:t>1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182" name="Rectangle 28"/>
          <p:cNvSpPr>
            <a:spLocks noChangeArrowheads="1"/>
          </p:cNvSpPr>
          <p:nvPr/>
        </p:nvSpPr>
        <p:spPr bwMode="auto">
          <a:xfrm>
            <a:off x="1193800" y="468471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Arial" pitchFamily="34" charset="0"/>
              </a:rPr>
              <a:t>10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183" name="Rectangle 29"/>
          <p:cNvSpPr>
            <a:spLocks noChangeArrowheads="1"/>
          </p:cNvSpPr>
          <p:nvPr/>
        </p:nvSpPr>
        <p:spPr bwMode="auto">
          <a:xfrm>
            <a:off x="1035050" y="4297363"/>
            <a:ext cx="2333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Arial" pitchFamily="34" charset="0"/>
              </a:rPr>
              <a:t>100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184" name="Rectangle 30"/>
          <p:cNvSpPr>
            <a:spLocks noChangeArrowheads="1"/>
          </p:cNvSpPr>
          <p:nvPr/>
        </p:nvSpPr>
        <p:spPr bwMode="auto">
          <a:xfrm>
            <a:off x="955675" y="3897313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Arial" pitchFamily="34" charset="0"/>
              </a:rPr>
              <a:t>1000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836613" y="3509963"/>
            <a:ext cx="3889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Arial" pitchFamily="34" charset="0"/>
              </a:rPr>
              <a:t>10000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186" name="Rectangle 32"/>
          <p:cNvSpPr>
            <a:spLocks noChangeArrowheads="1"/>
          </p:cNvSpPr>
          <p:nvPr/>
        </p:nvSpPr>
        <p:spPr bwMode="auto">
          <a:xfrm>
            <a:off x="757238" y="3109913"/>
            <a:ext cx="4667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Arial" pitchFamily="34" charset="0"/>
              </a:rPr>
              <a:t>100000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187" name="Rectangle 33"/>
          <p:cNvSpPr>
            <a:spLocks noChangeArrowheads="1"/>
          </p:cNvSpPr>
          <p:nvPr/>
        </p:nvSpPr>
        <p:spPr bwMode="auto">
          <a:xfrm>
            <a:off x="617538" y="2724150"/>
            <a:ext cx="5445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Arial" pitchFamily="34" charset="0"/>
              </a:rPr>
              <a:t>1000000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188" name="Rectangle 34"/>
          <p:cNvSpPr>
            <a:spLocks noChangeArrowheads="1"/>
          </p:cNvSpPr>
          <p:nvPr/>
        </p:nvSpPr>
        <p:spPr bwMode="auto">
          <a:xfrm>
            <a:off x="1471613" y="5665788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Arial" pitchFamily="34" charset="0"/>
              </a:rPr>
              <a:t>0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189" name="Rectangle 35"/>
          <p:cNvSpPr>
            <a:spLocks noChangeArrowheads="1"/>
          </p:cNvSpPr>
          <p:nvPr/>
        </p:nvSpPr>
        <p:spPr bwMode="auto">
          <a:xfrm>
            <a:off x="2305050" y="5665788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Arial" pitchFamily="34" charset="0"/>
              </a:rPr>
              <a:t>1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190" name="Rectangle 36"/>
          <p:cNvSpPr>
            <a:spLocks noChangeArrowheads="1"/>
          </p:cNvSpPr>
          <p:nvPr/>
        </p:nvSpPr>
        <p:spPr bwMode="auto">
          <a:xfrm>
            <a:off x="3157538" y="5665788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Arial" pitchFamily="34" charset="0"/>
              </a:rPr>
              <a:t>2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191" name="Rectangle 37"/>
          <p:cNvSpPr>
            <a:spLocks noChangeArrowheads="1"/>
          </p:cNvSpPr>
          <p:nvPr/>
        </p:nvSpPr>
        <p:spPr bwMode="auto">
          <a:xfrm>
            <a:off x="3990975" y="5665788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Arial" pitchFamily="34" charset="0"/>
              </a:rPr>
              <a:t>3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192" name="Rectangle 38"/>
          <p:cNvSpPr>
            <a:spLocks noChangeArrowheads="1"/>
          </p:cNvSpPr>
          <p:nvPr/>
        </p:nvSpPr>
        <p:spPr bwMode="auto">
          <a:xfrm>
            <a:off x="4864100" y="5665788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Arial" pitchFamily="34" charset="0"/>
              </a:rPr>
              <a:t>4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193" name="Rectangle 39"/>
          <p:cNvSpPr>
            <a:spLocks noChangeArrowheads="1"/>
          </p:cNvSpPr>
          <p:nvPr/>
        </p:nvSpPr>
        <p:spPr bwMode="auto">
          <a:xfrm>
            <a:off x="5697538" y="5665788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Arial" pitchFamily="34" charset="0"/>
              </a:rPr>
              <a:t>5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194" name="Rectangle 40"/>
          <p:cNvSpPr>
            <a:spLocks noChangeArrowheads="1"/>
          </p:cNvSpPr>
          <p:nvPr/>
        </p:nvSpPr>
        <p:spPr bwMode="auto">
          <a:xfrm>
            <a:off x="6551613" y="5665788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Arial" pitchFamily="34" charset="0"/>
              </a:rPr>
              <a:t>6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195" name="Rectangle 41"/>
          <p:cNvSpPr>
            <a:spLocks noChangeArrowheads="1"/>
          </p:cNvSpPr>
          <p:nvPr/>
        </p:nvSpPr>
        <p:spPr bwMode="auto">
          <a:xfrm>
            <a:off x="7385050" y="5665788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Arial" pitchFamily="34" charset="0"/>
              </a:rPr>
              <a:t>7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196" name="Rectangle 42"/>
          <p:cNvSpPr>
            <a:spLocks noChangeArrowheads="1"/>
          </p:cNvSpPr>
          <p:nvPr/>
        </p:nvSpPr>
        <p:spPr bwMode="auto">
          <a:xfrm>
            <a:off x="3654425" y="5873750"/>
            <a:ext cx="118427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 b="1">
                <a:solidFill>
                  <a:srgbClr val="000000"/>
                </a:solidFill>
                <a:latin typeface="Arial" pitchFamily="34" charset="0"/>
              </a:rPr>
              <a:t>Process Sigma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197" name="Freeform 43"/>
          <p:cNvSpPr>
            <a:spLocks/>
          </p:cNvSpPr>
          <p:nvPr/>
        </p:nvSpPr>
        <p:spPr bwMode="auto">
          <a:xfrm>
            <a:off x="1728788" y="2819400"/>
            <a:ext cx="5060950" cy="2667000"/>
          </a:xfrm>
          <a:custGeom>
            <a:avLst/>
            <a:gdLst>
              <a:gd name="T0" fmla="*/ 0 w 3188"/>
              <a:gd name="T1" fmla="*/ 0 h 1680"/>
              <a:gd name="T2" fmla="*/ 139700 w 3188"/>
              <a:gd name="T3" fmla="*/ 0 h 1680"/>
              <a:gd name="T4" fmla="*/ 277813 w 3188"/>
              <a:gd name="T5" fmla="*/ 0 h 1680"/>
              <a:gd name="T6" fmla="*/ 417513 w 3188"/>
              <a:gd name="T7" fmla="*/ 0 h 1680"/>
              <a:gd name="T8" fmla="*/ 555625 w 3188"/>
              <a:gd name="T9" fmla="*/ 28575 h 1680"/>
              <a:gd name="T10" fmla="*/ 814388 w 3188"/>
              <a:gd name="T11" fmla="*/ 42863 h 1680"/>
              <a:gd name="T12" fmla="*/ 1071563 w 3188"/>
              <a:gd name="T13" fmla="*/ 84138 h 1680"/>
              <a:gd name="T14" fmla="*/ 1389063 w 3188"/>
              <a:gd name="T15" fmla="*/ 138113 h 1680"/>
              <a:gd name="T16" fmla="*/ 1706563 w 3188"/>
              <a:gd name="T17" fmla="*/ 222250 h 1680"/>
              <a:gd name="T18" fmla="*/ 2044700 w 3188"/>
              <a:gd name="T19" fmla="*/ 319088 h 1680"/>
              <a:gd name="T20" fmla="*/ 2182813 w 3188"/>
              <a:gd name="T21" fmla="*/ 373063 h 1680"/>
              <a:gd name="T22" fmla="*/ 2362200 w 3188"/>
              <a:gd name="T23" fmla="*/ 442913 h 1680"/>
              <a:gd name="T24" fmla="*/ 2600325 w 3188"/>
              <a:gd name="T25" fmla="*/ 539750 h 1680"/>
              <a:gd name="T26" fmla="*/ 2817813 w 3188"/>
              <a:gd name="T27" fmla="*/ 622300 h 1680"/>
              <a:gd name="T28" fmla="*/ 3016250 w 3188"/>
              <a:gd name="T29" fmla="*/ 719138 h 1680"/>
              <a:gd name="T30" fmla="*/ 3235325 w 3188"/>
              <a:gd name="T31" fmla="*/ 857250 h 1680"/>
              <a:gd name="T32" fmla="*/ 3532188 w 3188"/>
              <a:gd name="T33" fmla="*/ 1050925 h 1680"/>
              <a:gd name="T34" fmla="*/ 3671888 w 3188"/>
              <a:gd name="T35" fmla="*/ 1147763 h 1680"/>
              <a:gd name="T36" fmla="*/ 3830638 w 3188"/>
              <a:gd name="T37" fmla="*/ 1257300 h 1680"/>
              <a:gd name="T38" fmla="*/ 4048125 w 3188"/>
              <a:gd name="T39" fmla="*/ 1409700 h 1680"/>
              <a:gd name="T40" fmla="*/ 4267200 w 3188"/>
              <a:gd name="T41" fmla="*/ 1574800 h 1680"/>
              <a:gd name="T42" fmla="*/ 4465638 w 3188"/>
              <a:gd name="T43" fmla="*/ 1741488 h 1680"/>
              <a:gd name="T44" fmla="*/ 4545013 w 3188"/>
              <a:gd name="T45" fmla="*/ 1809750 h 1680"/>
              <a:gd name="T46" fmla="*/ 4643438 w 3188"/>
              <a:gd name="T47" fmla="*/ 1906588 h 1680"/>
              <a:gd name="T48" fmla="*/ 4743450 w 3188"/>
              <a:gd name="T49" fmla="*/ 2017713 h 1680"/>
              <a:gd name="T50" fmla="*/ 4841875 w 3188"/>
              <a:gd name="T51" fmla="*/ 2127250 h 1680"/>
              <a:gd name="T52" fmla="*/ 4921250 w 3188"/>
              <a:gd name="T53" fmla="*/ 2279650 h 1680"/>
              <a:gd name="T54" fmla="*/ 4981575 w 3188"/>
              <a:gd name="T55" fmla="*/ 2446338 h 1680"/>
              <a:gd name="T56" fmla="*/ 5000625 w 3188"/>
              <a:gd name="T57" fmla="*/ 2541588 h 1680"/>
              <a:gd name="T58" fmla="*/ 5021263 w 3188"/>
              <a:gd name="T59" fmla="*/ 2584450 h 1680"/>
              <a:gd name="T60" fmla="*/ 5060950 w 3188"/>
              <a:gd name="T61" fmla="*/ 2667000 h 168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188" h="1680">
                <a:moveTo>
                  <a:pt x="0" y="0"/>
                </a:moveTo>
                <a:lnTo>
                  <a:pt x="88" y="0"/>
                </a:lnTo>
                <a:lnTo>
                  <a:pt x="175" y="0"/>
                </a:lnTo>
                <a:lnTo>
                  <a:pt x="263" y="0"/>
                </a:lnTo>
                <a:lnTo>
                  <a:pt x="350" y="18"/>
                </a:lnTo>
                <a:lnTo>
                  <a:pt x="513" y="27"/>
                </a:lnTo>
                <a:lnTo>
                  <a:pt x="675" y="53"/>
                </a:lnTo>
                <a:lnTo>
                  <a:pt x="875" y="87"/>
                </a:lnTo>
                <a:lnTo>
                  <a:pt x="1075" y="140"/>
                </a:lnTo>
                <a:lnTo>
                  <a:pt x="1288" y="201"/>
                </a:lnTo>
                <a:lnTo>
                  <a:pt x="1375" y="235"/>
                </a:lnTo>
                <a:lnTo>
                  <a:pt x="1488" y="279"/>
                </a:lnTo>
                <a:lnTo>
                  <a:pt x="1638" y="340"/>
                </a:lnTo>
                <a:lnTo>
                  <a:pt x="1775" y="392"/>
                </a:lnTo>
                <a:lnTo>
                  <a:pt x="1900" y="453"/>
                </a:lnTo>
                <a:lnTo>
                  <a:pt x="2038" y="540"/>
                </a:lnTo>
                <a:lnTo>
                  <a:pt x="2225" y="662"/>
                </a:lnTo>
                <a:lnTo>
                  <a:pt x="2313" y="723"/>
                </a:lnTo>
                <a:lnTo>
                  <a:pt x="2413" y="792"/>
                </a:lnTo>
                <a:lnTo>
                  <a:pt x="2550" y="888"/>
                </a:lnTo>
                <a:lnTo>
                  <a:pt x="2688" y="992"/>
                </a:lnTo>
                <a:lnTo>
                  <a:pt x="2813" y="1097"/>
                </a:lnTo>
                <a:lnTo>
                  <a:pt x="2863" y="1140"/>
                </a:lnTo>
                <a:lnTo>
                  <a:pt x="2925" y="1201"/>
                </a:lnTo>
                <a:lnTo>
                  <a:pt x="2988" y="1271"/>
                </a:lnTo>
                <a:lnTo>
                  <a:pt x="3050" y="1340"/>
                </a:lnTo>
                <a:lnTo>
                  <a:pt x="3100" y="1436"/>
                </a:lnTo>
                <a:lnTo>
                  <a:pt x="3138" y="1541"/>
                </a:lnTo>
                <a:lnTo>
                  <a:pt x="3150" y="1601"/>
                </a:lnTo>
                <a:lnTo>
                  <a:pt x="3163" y="1628"/>
                </a:lnTo>
                <a:lnTo>
                  <a:pt x="3188" y="168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8" name="Line 44"/>
          <p:cNvSpPr>
            <a:spLocks noChangeShapeType="1"/>
          </p:cNvSpPr>
          <p:nvPr/>
        </p:nvSpPr>
        <p:spPr bwMode="auto">
          <a:xfrm flipV="1">
            <a:off x="6789738" y="5486400"/>
            <a:ext cx="1587" cy="127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9" name="Oval 45"/>
          <p:cNvSpPr>
            <a:spLocks noChangeArrowheads="1"/>
          </p:cNvSpPr>
          <p:nvPr/>
        </p:nvSpPr>
        <p:spPr bwMode="auto">
          <a:xfrm>
            <a:off x="2116138" y="2801938"/>
            <a:ext cx="139700" cy="104775"/>
          </a:xfrm>
          <a:prstGeom prst="ellipse">
            <a:avLst/>
          </a:prstGeom>
          <a:solidFill>
            <a:srgbClr val="000000"/>
          </a:solidFill>
          <a:ln w="19050">
            <a:solidFill>
              <a:srgbClr val="B3B3B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00" name="Rectangle 46"/>
          <p:cNvSpPr>
            <a:spLocks noChangeArrowheads="1"/>
          </p:cNvSpPr>
          <p:nvPr/>
        </p:nvSpPr>
        <p:spPr bwMode="auto">
          <a:xfrm rot="-2700000">
            <a:off x="1984375" y="1905000"/>
            <a:ext cx="223043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sz="1200">
                <a:solidFill>
                  <a:srgbClr val="000000"/>
                </a:solidFill>
                <a:latin typeface="Arial" pitchFamily="34" charset="0"/>
              </a:rPr>
              <a:t>IRS answers 21% of calls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201" name="Oval 47"/>
          <p:cNvSpPr>
            <a:spLocks noChangeArrowheads="1"/>
          </p:cNvSpPr>
          <p:nvPr/>
        </p:nvSpPr>
        <p:spPr bwMode="auto">
          <a:xfrm>
            <a:off x="3325813" y="2995613"/>
            <a:ext cx="139700" cy="104775"/>
          </a:xfrm>
          <a:prstGeom prst="ellipse">
            <a:avLst/>
          </a:prstGeom>
          <a:solidFill>
            <a:srgbClr val="01228B"/>
          </a:solidFill>
          <a:ln w="19050">
            <a:solidFill>
              <a:srgbClr val="B3B3B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02" name="Rectangle 48"/>
          <p:cNvSpPr>
            <a:spLocks noChangeArrowheads="1"/>
          </p:cNvSpPr>
          <p:nvPr/>
        </p:nvSpPr>
        <p:spPr bwMode="auto">
          <a:xfrm rot="-2700000">
            <a:off x="3111500" y="1966913"/>
            <a:ext cx="2643188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sz="1200" b="1">
                <a:solidFill>
                  <a:srgbClr val="01228B"/>
                </a:solidFill>
                <a:latin typeface="Arial" pitchFamily="34" charset="0"/>
              </a:rPr>
              <a:t>On-time flight arrivals (all carriers)</a:t>
            </a:r>
            <a:endParaRPr lang="en-US" sz="2400" b="1">
              <a:solidFill>
                <a:srgbClr val="01228B"/>
              </a:solidFill>
              <a:latin typeface="Arial" pitchFamily="34" charset="0"/>
            </a:endParaRPr>
          </a:p>
        </p:txBody>
      </p:sp>
      <p:sp>
        <p:nvSpPr>
          <p:cNvPr id="7203" name="Oval 49"/>
          <p:cNvSpPr>
            <a:spLocks noChangeArrowheads="1"/>
          </p:cNvSpPr>
          <p:nvPr/>
        </p:nvSpPr>
        <p:spPr bwMode="auto">
          <a:xfrm>
            <a:off x="4833938" y="3603625"/>
            <a:ext cx="139700" cy="104775"/>
          </a:xfrm>
          <a:prstGeom prst="ellipse">
            <a:avLst/>
          </a:prstGeom>
          <a:solidFill>
            <a:srgbClr val="01228B"/>
          </a:solidFill>
          <a:ln w="19050">
            <a:solidFill>
              <a:srgbClr val="B3B3B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04" name="Rectangle 50"/>
          <p:cNvSpPr>
            <a:spLocks noChangeArrowheads="1"/>
          </p:cNvSpPr>
          <p:nvPr/>
        </p:nvSpPr>
        <p:spPr bwMode="auto">
          <a:xfrm rot="-2700000">
            <a:off x="4522788" y="2338388"/>
            <a:ext cx="331152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sz="1200" b="1">
                <a:solidFill>
                  <a:srgbClr val="01228B"/>
                </a:solidFill>
                <a:latin typeface="Arial" pitchFamily="34" charset="0"/>
              </a:rPr>
              <a:t>Mishandled baggage (all carriers)</a:t>
            </a:r>
            <a:endParaRPr lang="en-US" sz="2400" b="1">
              <a:solidFill>
                <a:srgbClr val="01228B"/>
              </a:solidFill>
              <a:latin typeface="Arial" pitchFamily="34" charset="0"/>
            </a:endParaRPr>
          </a:p>
        </p:txBody>
      </p:sp>
      <p:sp>
        <p:nvSpPr>
          <p:cNvPr id="7205" name="Oval 51"/>
          <p:cNvSpPr>
            <a:spLocks noChangeArrowheads="1"/>
          </p:cNvSpPr>
          <p:nvPr/>
        </p:nvSpPr>
        <p:spPr bwMode="auto">
          <a:xfrm>
            <a:off x="4046538" y="3240088"/>
            <a:ext cx="139700" cy="106362"/>
          </a:xfrm>
          <a:prstGeom prst="ellipse">
            <a:avLst/>
          </a:prstGeom>
          <a:solidFill>
            <a:srgbClr val="000000"/>
          </a:solidFill>
          <a:ln w="19050">
            <a:solidFill>
              <a:srgbClr val="B3B3B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06" name="Rectangle 52"/>
          <p:cNvSpPr>
            <a:spLocks noChangeArrowheads="1"/>
          </p:cNvSpPr>
          <p:nvPr/>
        </p:nvSpPr>
        <p:spPr bwMode="auto">
          <a:xfrm rot="-2700000">
            <a:off x="3692525" y="2009775"/>
            <a:ext cx="32289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sz="1200">
                <a:solidFill>
                  <a:srgbClr val="000000"/>
                </a:solidFill>
                <a:latin typeface="Arial" pitchFamily="34" charset="0"/>
              </a:rPr>
              <a:t>Overnight delivery of 1st Class Mail</a:t>
            </a:r>
          </a:p>
        </p:txBody>
      </p:sp>
      <p:sp>
        <p:nvSpPr>
          <p:cNvPr id="7207" name="Oval 53"/>
          <p:cNvSpPr>
            <a:spLocks noChangeArrowheads="1"/>
          </p:cNvSpPr>
          <p:nvPr/>
        </p:nvSpPr>
        <p:spPr bwMode="auto">
          <a:xfrm>
            <a:off x="3841750" y="3148013"/>
            <a:ext cx="139700" cy="104775"/>
          </a:xfrm>
          <a:prstGeom prst="ellipse">
            <a:avLst/>
          </a:prstGeom>
          <a:solidFill>
            <a:srgbClr val="000000"/>
          </a:solidFill>
          <a:ln w="19050">
            <a:solidFill>
              <a:srgbClr val="B3B3B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08" name="Rectangle 54"/>
          <p:cNvSpPr>
            <a:spLocks noChangeArrowheads="1"/>
          </p:cNvSpPr>
          <p:nvPr/>
        </p:nvSpPr>
        <p:spPr bwMode="auto">
          <a:xfrm rot="-2700000">
            <a:off x="3562350" y="1979613"/>
            <a:ext cx="296545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sz="1200">
                <a:solidFill>
                  <a:srgbClr val="000000"/>
                </a:solidFill>
                <a:latin typeface="Arial" pitchFamily="34" charset="0"/>
              </a:rPr>
              <a:t>Correct legal advice from IRS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209" name="Oval 55"/>
          <p:cNvSpPr>
            <a:spLocks noChangeArrowheads="1"/>
          </p:cNvSpPr>
          <p:nvPr/>
        </p:nvSpPr>
        <p:spPr bwMode="auto">
          <a:xfrm>
            <a:off x="5151438" y="3768725"/>
            <a:ext cx="139700" cy="104775"/>
          </a:xfrm>
          <a:prstGeom prst="ellipse">
            <a:avLst/>
          </a:prstGeom>
          <a:solidFill>
            <a:srgbClr val="000000"/>
          </a:solidFill>
          <a:ln w="19050">
            <a:solidFill>
              <a:srgbClr val="B3B3B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10" name="Rectangle 56"/>
          <p:cNvSpPr>
            <a:spLocks noChangeArrowheads="1"/>
          </p:cNvSpPr>
          <p:nvPr/>
        </p:nvSpPr>
        <p:spPr bwMode="auto">
          <a:xfrm rot="-2700000">
            <a:off x="5062538" y="3063875"/>
            <a:ext cx="166528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sz="1200">
                <a:solidFill>
                  <a:srgbClr val="000000"/>
                </a:solidFill>
                <a:latin typeface="Arial" pitchFamily="34" charset="0"/>
              </a:rPr>
              <a:t>Wire transfers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211" name="Oval 57"/>
          <p:cNvSpPr>
            <a:spLocks noChangeArrowheads="1"/>
          </p:cNvSpPr>
          <p:nvPr/>
        </p:nvSpPr>
        <p:spPr bwMode="auto">
          <a:xfrm>
            <a:off x="4505325" y="3411538"/>
            <a:ext cx="139700" cy="106362"/>
          </a:xfrm>
          <a:prstGeom prst="ellipse">
            <a:avLst/>
          </a:prstGeom>
          <a:solidFill>
            <a:srgbClr val="000000"/>
          </a:solidFill>
          <a:ln w="19050">
            <a:solidFill>
              <a:srgbClr val="B3B3B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12" name="Rectangle 58"/>
          <p:cNvSpPr>
            <a:spLocks noChangeArrowheads="1"/>
          </p:cNvSpPr>
          <p:nvPr/>
        </p:nvSpPr>
        <p:spPr bwMode="auto">
          <a:xfrm rot="-2700000">
            <a:off x="4402138" y="2671763"/>
            <a:ext cx="180022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sz="1200">
                <a:solidFill>
                  <a:srgbClr val="000000"/>
                </a:solidFill>
                <a:latin typeface="Arial" pitchFamily="34" charset="0"/>
              </a:rPr>
              <a:t>Restaurant bills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213" name="Oval 59"/>
          <p:cNvSpPr>
            <a:spLocks noChangeArrowheads="1"/>
          </p:cNvSpPr>
          <p:nvPr/>
        </p:nvSpPr>
        <p:spPr bwMode="auto">
          <a:xfrm>
            <a:off x="4676775" y="3508375"/>
            <a:ext cx="139700" cy="104775"/>
          </a:xfrm>
          <a:prstGeom prst="ellipse">
            <a:avLst/>
          </a:prstGeom>
          <a:solidFill>
            <a:srgbClr val="000000"/>
          </a:solidFill>
          <a:ln w="19050">
            <a:solidFill>
              <a:srgbClr val="B3B3B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14" name="Rectangle 60"/>
          <p:cNvSpPr>
            <a:spLocks noChangeArrowheads="1"/>
          </p:cNvSpPr>
          <p:nvPr/>
        </p:nvSpPr>
        <p:spPr bwMode="auto">
          <a:xfrm rot="-2700000">
            <a:off x="4518025" y="2635250"/>
            <a:ext cx="2160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sz="1200">
                <a:solidFill>
                  <a:srgbClr val="000000"/>
                </a:solidFill>
                <a:latin typeface="Arial" pitchFamily="34" charset="0"/>
              </a:rPr>
              <a:t>Payroll processing</a:t>
            </a:r>
            <a:endParaRPr lang="en-US" sz="2400" b="1">
              <a:latin typeface="Arial" pitchFamily="34" charset="0"/>
            </a:endParaRPr>
          </a:p>
        </p:txBody>
      </p:sp>
      <p:sp>
        <p:nvSpPr>
          <p:cNvPr id="7215" name="Oval 61"/>
          <p:cNvSpPr>
            <a:spLocks noChangeArrowheads="1"/>
          </p:cNvSpPr>
          <p:nvPr/>
        </p:nvSpPr>
        <p:spPr bwMode="auto">
          <a:xfrm>
            <a:off x="6719888" y="5399088"/>
            <a:ext cx="139700" cy="104775"/>
          </a:xfrm>
          <a:prstGeom prst="ellipse">
            <a:avLst/>
          </a:prstGeom>
          <a:solidFill>
            <a:srgbClr val="01228B"/>
          </a:solidFill>
          <a:ln w="19050">
            <a:solidFill>
              <a:srgbClr val="B3B3B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16" name="Rectangle 62"/>
          <p:cNvSpPr>
            <a:spLocks noChangeArrowheads="1"/>
          </p:cNvSpPr>
          <p:nvPr/>
        </p:nvSpPr>
        <p:spPr bwMode="auto">
          <a:xfrm rot="-2700000">
            <a:off x="6656388" y="4514850"/>
            <a:ext cx="203041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228600" indent="-228600" eaLnBrk="0" hangingPunct="0"/>
            <a:r>
              <a:rPr lang="en-US" sz="1200" b="1">
                <a:solidFill>
                  <a:srgbClr val="01228B"/>
                </a:solidFill>
                <a:latin typeface="Arial" pitchFamily="34" charset="0"/>
              </a:rPr>
              <a:t>Domestic airline fatality rate</a:t>
            </a:r>
            <a:br>
              <a:rPr lang="en-US" sz="1200" b="1">
                <a:solidFill>
                  <a:srgbClr val="01228B"/>
                </a:solidFill>
                <a:latin typeface="Arial" pitchFamily="34" charset="0"/>
              </a:rPr>
            </a:br>
            <a:r>
              <a:rPr lang="en-US" sz="1200" b="1">
                <a:solidFill>
                  <a:srgbClr val="01228B"/>
                </a:solidFill>
                <a:latin typeface="Arial" pitchFamily="34" charset="0"/>
              </a:rPr>
              <a:t>(0.43ppm)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Six Sigma &amp; The Law of Probabilities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50190" y="942647"/>
            <a:ext cx="8757796" cy="2535678"/>
            <a:chOff x="250190" y="942647"/>
            <a:chExt cx="8757796" cy="2535678"/>
          </a:xfrm>
        </p:grpSpPr>
        <p:pic>
          <p:nvPicPr>
            <p:cNvPr id="74757" name="Picture 5" descr="Apple iPhone 4S 16GB Black 3G Cell Phone w/ 8 MP Camera / A5 Processor For AT&amp;T (MC918LL/A)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33" r="25778"/>
            <a:stretch/>
          </p:blipFill>
          <p:spPr bwMode="auto">
            <a:xfrm>
              <a:off x="250190" y="942647"/>
              <a:ext cx="1517650" cy="2535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1767839" y="1029045"/>
              <a:ext cx="718021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latin typeface="+mn-lt"/>
                </a:rPr>
                <a:t>If each component has a 99.99% Quality-Level, and there are 300 components, what’s the System’s Quality-Level?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/>
                <p:cNvSpPr txBox="1"/>
                <p:nvPr/>
              </p:nvSpPr>
              <p:spPr>
                <a:xfrm>
                  <a:off x="1702525" y="2438751"/>
                  <a:ext cx="7305461" cy="64203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𝑄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/>
                            </a:rPr>
                            <m:t>𝑆𝑦𝑠</m:t>
                          </m:r>
                        </m:sub>
                      </m:sSub>
                      <m:r>
                        <a:rPr lang="en-US" sz="32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Sup>
                            <m:sSubSupPr>
                              <m:ctrlP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3200" b="0" i="1" smtClean="0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3200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n-US" sz="3200" b="0" i="1" smtClean="0">
                                  <a:latin typeface="Cambria Math"/>
                                </a:rPr>
                                <m:t>𝐶𝑜𝑚𝑝</m:t>
                              </m:r>
                            </m:sub>
                            <m:sup/>
                          </m:sSubSup>
                          <m:r>
                            <a:rPr lang="en-US" sz="32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/>
                            </a:rPr>
                            <m:t>300</m:t>
                          </m:r>
                        </m:sup>
                      </m:sSup>
                      <m:r>
                        <a:rPr lang="en-US" sz="3200" b="0" i="1" smtClean="0">
                          <a:latin typeface="Cambria Math"/>
                        </a:rPr>
                        <m:t>=</m:t>
                      </m:r>
                    </m:oMath>
                  </a14:m>
                  <a:r>
                    <a:rPr lang="en-US" sz="3200" dirty="0"/>
                    <a:t>0.97 ~ 3% Defective</a:t>
                  </a:r>
                </a:p>
              </p:txBody>
            </p:sp>
          </mc:Choice>
          <mc:Fallback xmlns="">
            <p:sp>
              <p:nvSpPr>
                <p:cNvPr id="4" name="TextBox 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02525" y="2438751"/>
                  <a:ext cx="7305461" cy="642035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t="-12381" r="-1084" b="-2190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" name="Rectangle 4"/>
          <p:cNvSpPr/>
          <p:nvPr/>
        </p:nvSpPr>
        <p:spPr bwMode="auto">
          <a:xfrm>
            <a:off x="250190" y="3478325"/>
            <a:ext cx="8757796" cy="141175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50190" y="3734145"/>
            <a:ext cx="8850266" cy="2463506"/>
            <a:chOff x="250190" y="3734145"/>
            <a:chExt cx="8850266" cy="2463506"/>
          </a:xfrm>
        </p:grpSpPr>
        <p:sp>
          <p:nvSpPr>
            <p:cNvPr id="9" name="TextBox 8"/>
            <p:cNvSpPr txBox="1"/>
            <p:nvPr/>
          </p:nvSpPr>
          <p:spPr>
            <a:xfrm>
              <a:off x="2451100" y="3734145"/>
              <a:ext cx="664935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latin typeface="+mn-lt"/>
                </a:rPr>
                <a:t>If each process step  has a 99% Quality-Level, and there are 20 steps, what’s the Process’ Quality-Level?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/>
                <p:cNvSpPr txBox="1"/>
                <p:nvPr/>
              </p:nvSpPr>
              <p:spPr>
                <a:xfrm>
                  <a:off x="1009015" y="5555616"/>
                  <a:ext cx="7994753" cy="64203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𝑄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/>
                            </a:rPr>
                            <m:t>𝑃𝑟𝑜𝑐𝑒𝑠𝑠</m:t>
                          </m:r>
                        </m:sub>
                      </m:sSub>
                      <m:r>
                        <a:rPr lang="en-US" sz="32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Sup>
                            <m:sSubSupPr>
                              <m:ctrlP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3200" b="0" i="1" smtClean="0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3200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n-US" sz="3200" b="0" i="1" smtClean="0">
                                  <a:latin typeface="Cambria Math"/>
                                </a:rPr>
                                <m:t>𝑆𝑡𝑒𝑝</m:t>
                              </m:r>
                            </m:sub>
                            <m:sup/>
                          </m:sSubSup>
                          <m:r>
                            <a:rPr lang="en-US" sz="32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/>
                            </a:rPr>
                            <m:t>20</m:t>
                          </m:r>
                        </m:sup>
                      </m:sSup>
                      <m:r>
                        <a:rPr lang="en-US" sz="3200" b="0" i="1" smtClean="0">
                          <a:latin typeface="Cambria Math"/>
                        </a:rPr>
                        <m:t>=</m:t>
                      </m:r>
                    </m:oMath>
                  </a14:m>
                  <a:r>
                    <a:rPr lang="en-US" sz="3200" dirty="0"/>
                    <a:t>0.82 ~ 20% Defective</a:t>
                  </a:r>
                </a:p>
              </p:txBody>
            </p:sp>
          </mc:Choice>
          <mc:Fallback xmlns="">
            <p:sp>
              <p:nvSpPr>
                <p:cNvPr id="10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9015" y="5555616"/>
                  <a:ext cx="7994753" cy="642035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t="-12264" b="-2075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74759" name="Picture 7" descr="C:\Users\John\AppData\Local\Microsoft\Windows\Temporary Internet Files\Content.IE5\YNMJC7P0\MC900060143[1]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190" y="3828796"/>
              <a:ext cx="1829714" cy="14356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2776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722" name="Text Box 2"/>
          <p:cNvSpPr txBox="1">
            <a:spLocks noChangeArrowheads="1"/>
          </p:cNvSpPr>
          <p:nvPr/>
        </p:nvSpPr>
        <p:spPr bwMode="auto">
          <a:xfrm>
            <a:off x="554038" y="1055688"/>
            <a:ext cx="6561137" cy="3078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39" tIns="41020" rIns="82039" bIns="41020">
            <a:spAutoFit/>
          </a:bodyPr>
          <a:lstStyle>
            <a:lvl1pPr marL="255588" indent="-255588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Aft>
                <a:spcPct val="30000"/>
              </a:spcAft>
              <a:defRPr/>
            </a:pPr>
            <a:r>
              <a:rPr lang="en-US" sz="3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is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What’s the Problem?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How does Six Sigma work?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are the benefits of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are the main Adoption challenges?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sz="25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What will it take?</a:t>
            </a:r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5211763" y="2179638"/>
            <a:ext cx="1219200" cy="533400"/>
          </a:xfrm>
          <a:prstGeom prst="leftArrow">
            <a:avLst>
              <a:gd name="adj1" fmla="val 50000"/>
              <a:gd name="adj2" fmla="val 57143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Sigma Metrics as Improvement Driver</a:t>
            </a:r>
          </a:p>
        </p:txBody>
      </p:sp>
      <p:sp>
        <p:nvSpPr>
          <p:cNvPr id="9219" name="Freeform 5"/>
          <p:cNvSpPr>
            <a:spLocks/>
          </p:cNvSpPr>
          <p:nvPr/>
        </p:nvSpPr>
        <p:spPr bwMode="auto">
          <a:xfrm>
            <a:off x="4610100" y="1560513"/>
            <a:ext cx="2687638" cy="1881187"/>
          </a:xfrm>
          <a:custGeom>
            <a:avLst/>
            <a:gdLst>
              <a:gd name="T0" fmla="*/ 0 w 1693"/>
              <a:gd name="T1" fmla="*/ 1870075 h 1185"/>
              <a:gd name="T2" fmla="*/ 528638 w 1693"/>
              <a:gd name="T3" fmla="*/ 1871662 h 1185"/>
              <a:gd name="T4" fmla="*/ 939800 w 1693"/>
              <a:gd name="T5" fmla="*/ 1847850 h 1185"/>
              <a:gd name="T6" fmla="*/ 1109663 w 1693"/>
              <a:gd name="T7" fmla="*/ 1746250 h 1185"/>
              <a:gd name="T8" fmla="*/ 1182688 w 1693"/>
              <a:gd name="T9" fmla="*/ 1619250 h 1185"/>
              <a:gd name="T10" fmla="*/ 1235075 w 1693"/>
              <a:gd name="T11" fmla="*/ 800100 h 1185"/>
              <a:gd name="T12" fmla="*/ 1254125 w 1693"/>
              <a:gd name="T13" fmla="*/ 528637 h 1185"/>
              <a:gd name="T14" fmla="*/ 1262063 w 1693"/>
              <a:gd name="T15" fmla="*/ 400050 h 1185"/>
              <a:gd name="T16" fmla="*/ 1271588 w 1693"/>
              <a:gd name="T17" fmla="*/ 280987 h 1185"/>
              <a:gd name="T18" fmla="*/ 1290638 w 1693"/>
              <a:gd name="T19" fmla="*/ 160337 h 1185"/>
              <a:gd name="T20" fmla="*/ 1311275 w 1693"/>
              <a:gd name="T21" fmla="*/ 66675 h 1185"/>
              <a:gd name="T22" fmla="*/ 1381125 w 1693"/>
              <a:gd name="T23" fmla="*/ 0 h 1185"/>
              <a:gd name="T24" fmla="*/ 1462088 w 1693"/>
              <a:gd name="T25" fmla="*/ 71437 h 1185"/>
              <a:gd name="T26" fmla="*/ 1549400 w 1693"/>
              <a:gd name="T27" fmla="*/ 379412 h 1185"/>
              <a:gd name="T28" fmla="*/ 1585913 w 1693"/>
              <a:gd name="T29" fmla="*/ 690562 h 1185"/>
              <a:gd name="T30" fmla="*/ 1609725 w 1693"/>
              <a:gd name="T31" fmla="*/ 955675 h 1185"/>
              <a:gd name="T32" fmla="*/ 1633538 w 1693"/>
              <a:gd name="T33" fmla="*/ 1143000 h 1185"/>
              <a:gd name="T34" fmla="*/ 1654175 w 1693"/>
              <a:gd name="T35" fmla="*/ 1303337 h 1185"/>
              <a:gd name="T36" fmla="*/ 1682750 w 1693"/>
              <a:gd name="T37" fmla="*/ 1489075 h 1185"/>
              <a:gd name="T38" fmla="*/ 1714500 w 1693"/>
              <a:gd name="T39" fmla="*/ 1652587 h 1185"/>
              <a:gd name="T40" fmla="*/ 1773238 w 1693"/>
              <a:gd name="T41" fmla="*/ 1804987 h 1185"/>
              <a:gd name="T42" fmla="*/ 1852613 w 1693"/>
              <a:gd name="T43" fmla="*/ 1860550 h 1185"/>
              <a:gd name="T44" fmla="*/ 2044700 w 1693"/>
              <a:gd name="T45" fmla="*/ 1876425 h 1185"/>
              <a:gd name="T46" fmla="*/ 2233613 w 1693"/>
              <a:gd name="T47" fmla="*/ 1876425 h 1185"/>
              <a:gd name="T48" fmla="*/ 2373313 w 1693"/>
              <a:gd name="T49" fmla="*/ 1870075 h 1185"/>
              <a:gd name="T50" fmla="*/ 2687638 w 1693"/>
              <a:gd name="T51" fmla="*/ 1874837 h 118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3" h="1185">
                <a:moveTo>
                  <a:pt x="0" y="1178"/>
                </a:moveTo>
                <a:cubicBezTo>
                  <a:pt x="88" y="1178"/>
                  <a:pt x="219" y="1178"/>
                  <a:pt x="333" y="1179"/>
                </a:cubicBezTo>
                <a:cubicBezTo>
                  <a:pt x="447" y="1176"/>
                  <a:pt x="561" y="1184"/>
                  <a:pt x="592" y="1164"/>
                </a:cubicBezTo>
                <a:cubicBezTo>
                  <a:pt x="655" y="1145"/>
                  <a:pt x="672" y="1131"/>
                  <a:pt x="699" y="1100"/>
                </a:cubicBezTo>
                <a:cubicBezTo>
                  <a:pt x="726" y="1065"/>
                  <a:pt x="735" y="1055"/>
                  <a:pt x="745" y="1020"/>
                </a:cubicBezTo>
                <a:cubicBezTo>
                  <a:pt x="758" y="999"/>
                  <a:pt x="777" y="552"/>
                  <a:pt x="778" y="504"/>
                </a:cubicBezTo>
                <a:cubicBezTo>
                  <a:pt x="781" y="450"/>
                  <a:pt x="787" y="376"/>
                  <a:pt x="790" y="333"/>
                </a:cubicBezTo>
                <a:cubicBezTo>
                  <a:pt x="793" y="291"/>
                  <a:pt x="793" y="278"/>
                  <a:pt x="795" y="252"/>
                </a:cubicBezTo>
                <a:cubicBezTo>
                  <a:pt x="798" y="218"/>
                  <a:pt x="797" y="200"/>
                  <a:pt x="801" y="177"/>
                </a:cubicBezTo>
                <a:cubicBezTo>
                  <a:pt x="805" y="157"/>
                  <a:pt x="805" y="119"/>
                  <a:pt x="813" y="101"/>
                </a:cubicBezTo>
                <a:cubicBezTo>
                  <a:pt x="816" y="95"/>
                  <a:pt x="819" y="59"/>
                  <a:pt x="826" y="42"/>
                </a:cubicBezTo>
                <a:cubicBezTo>
                  <a:pt x="837" y="15"/>
                  <a:pt x="840" y="9"/>
                  <a:pt x="870" y="0"/>
                </a:cubicBezTo>
                <a:cubicBezTo>
                  <a:pt x="912" y="8"/>
                  <a:pt x="906" y="17"/>
                  <a:pt x="921" y="45"/>
                </a:cubicBezTo>
                <a:cubicBezTo>
                  <a:pt x="946" y="90"/>
                  <a:pt x="964" y="186"/>
                  <a:pt x="976" y="239"/>
                </a:cubicBezTo>
                <a:cubicBezTo>
                  <a:pt x="981" y="256"/>
                  <a:pt x="990" y="370"/>
                  <a:pt x="999" y="435"/>
                </a:cubicBezTo>
                <a:cubicBezTo>
                  <a:pt x="1002" y="520"/>
                  <a:pt x="1011" y="573"/>
                  <a:pt x="1014" y="602"/>
                </a:cubicBezTo>
                <a:cubicBezTo>
                  <a:pt x="1018" y="645"/>
                  <a:pt x="1026" y="698"/>
                  <a:pt x="1029" y="720"/>
                </a:cubicBezTo>
                <a:cubicBezTo>
                  <a:pt x="1035" y="774"/>
                  <a:pt x="1036" y="795"/>
                  <a:pt x="1042" y="821"/>
                </a:cubicBezTo>
                <a:cubicBezTo>
                  <a:pt x="1049" y="874"/>
                  <a:pt x="1052" y="887"/>
                  <a:pt x="1060" y="938"/>
                </a:cubicBezTo>
                <a:cubicBezTo>
                  <a:pt x="1070" y="1001"/>
                  <a:pt x="1069" y="993"/>
                  <a:pt x="1080" y="1041"/>
                </a:cubicBezTo>
                <a:cubicBezTo>
                  <a:pt x="1084" y="1080"/>
                  <a:pt x="1103" y="1115"/>
                  <a:pt x="1117" y="1137"/>
                </a:cubicBezTo>
                <a:cubicBezTo>
                  <a:pt x="1131" y="1159"/>
                  <a:pt x="1139" y="1165"/>
                  <a:pt x="1167" y="1172"/>
                </a:cubicBezTo>
                <a:cubicBezTo>
                  <a:pt x="1203" y="1184"/>
                  <a:pt x="1233" y="1185"/>
                  <a:pt x="1288" y="1182"/>
                </a:cubicBezTo>
                <a:cubicBezTo>
                  <a:pt x="1323" y="1182"/>
                  <a:pt x="1383" y="1179"/>
                  <a:pt x="1407" y="1182"/>
                </a:cubicBezTo>
                <a:cubicBezTo>
                  <a:pt x="1437" y="1184"/>
                  <a:pt x="1478" y="1180"/>
                  <a:pt x="1495" y="1178"/>
                </a:cubicBezTo>
                <a:cubicBezTo>
                  <a:pt x="1585" y="1184"/>
                  <a:pt x="1652" y="1181"/>
                  <a:pt x="1693" y="1181"/>
                </a:cubicBezTo>
              </a:path>
            </a:pathLst>
          </a:custGeom>
          <a:solidFill>
            <a:schemeClr val="hlink"/>
          </a:solidFill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/>
          <a:p>
            <a:endParaRPr lang="en-US"/>
          </a:p>
        </p:txBody>
      </p:sp>
      <p:sp>
        <p:nvSpPr>
          <p:cNvPr id="9220" name="Freeform 7"/>
          <p:cNvSpPr>
            <a:spLocks/>
          </p:cNvSpPr>
          <p:nvPr/>
        </p:nvSpPr>
        <p:spPr bwMode="auto">
          <a:xfrm>
            <a:off x="5326063" y="1598613"/>
            <a:ext cx="2667000" cy="1838325"/>
          </a:xfrm>
          <a:custGeom>
            <a:avLst/>
            <a:gdLst>
              <a:gd name="T0" fmla="*/ 0 w 1854"/>
              <a:gd name="T1" fmla="*/ 0 h 1158"/>
              <a:gd name="T2" fmla="*/ 0 w 1854"/>
              <a:gd name="T3" fmla="*/ 1838325 h 1158"/>
              <a:gd name="T4" fmla="*/ 2667000 w 1854"/>
              <a:gd name="T5" fmla="*/ 1838325 h 115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854" h="1158">
                <a:moveTo>
                  <a:pt x="0" y="0"/>
                </a:moveTo>
                <a:lnTo>
                  <a:pt x="0" y="1158"/>
                </a:lnTo>
                <a:lnTo>
                  <a:pt x="1854" y="1158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/>
          <a:p>
            <a:endParaRPr lang="en-US"/>
          </a:p>
        </p:txBody>
      </p:sp>
      <p:sp>
        <p:nvSpPr>
          <p:cNvPr id="9221" name="Text Box 8"/>
          <p:cNvSpPr txBox="1">
            <a:spLocks noChangeArrowheads="1"/>
          </p:cNvSpPr>
          <p:nvPr/>
        </p:nvSpPr>
        <p:spPr bwMode="auto">
          <a:xfrm>
            <a:off x="5573713" y="3476625"/>
            <a:ext cx="2058987" cy="25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14" tIns="36806" rIns="73614" bIns="36806">
            <a:spAutoFit/>
          </a:bodyPr>
          <a:lstStyle>
            <a:lvl1pPr eaLnBrk="0" hangingPunct="0">
              <a:tabLst>
                <a:tab pos="400050" algn="l"/>
                <a:tab pos="742950" algn="l"/>
                <a:tab pos="1085850" algn="l"/>
                <a:tab pos="14859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400050" algn="l"/>
                <a:tab pos="742950" algn="l"/>
                <a:tab pos="1085850" algn="l"/>
                <a:tab pos="14859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400050" algn="l"/>
                <a:tab pos="742950" algn="l"/>
                <a:tab pos="1085850" algn="l"/>
                <a:tab pos="14859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400050" algn="l"/>
                <a:tab pos="742950" algn="l"/>
                <a:tab pos="1085850" algn="l"/>
                <a:tab pos="14859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400050" algn="l"/>
                <a:tab pos="742950" algn="l"/>
                <a:tab pos="1085850" algn="l"/>
                <a:tab pos="14859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00050" algn="l"/>
                <a:tab pos="742950" algn="l"/>
                <a:tab pos="1085850" algn="l"/>
                <a:tab pos="14859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00050" algn="l"/>
                <a:tab pos="742950" algn="l"/>
                <a:tab pos="1085850" algn="l"/>
                <a:tab pos="14859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00050" algn="l"/>
                <a:tab pos="742950" algn="l"/>
                <a:tab pos="1085850" algn="l"/>
                <a:tab pos="14859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00050" algn="l"/>
                <a:tab pos="742950" algn="l"/>
                <a:tab pos="1085850" algn="l"/>
                <a:tab pos="14859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200" b="1">
                <a:latin typeface="Arial" pitchFamily="34" charset="0"/>
              </a:rPr>
              <a:t>1	2	3	4	5	6</a:t>
            </a:r>
            <a:endParaRPr lang="en-US" sz="2400">
              <a:latin typeface="Arial" pitchFamily="34" charset="0"/>
            </a:endParaRPr>
          </a:p>
        </p:txBody>
      </p:sp>
      <p:sp>
        <p:nvSpPr>
          <p:cNvPr id="9222" name="Text Box 9"/>
          <p:cNvSpPr txBox="1">
            <a:spLocks noChangeArrowheads="1"/>
          </p:cNvSpPr>
          <p:nvPr/>
        </p:nvSpPr>
        <p:spPr bwMode="auto">
          <a:xfrm rot="-5400000">
            <a:off x="4434681" y="2421732"/>
            <a:ext cx="1101725" cy="25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14" tIns="36806" rIns="73614" bIns="36806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200" b="1">
                <a:solidFill>
                  <a:schemeClr val="tx2"/>
                </a:solidFill>
                <a:latin typeface="Arial" pitchFamily="34" charset="0"/>
              </a:rPr>
              <a:t>FREQUENCY</a:t>
            </a:r>
            <a:endParaRPr lang="en-US" sz="240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9223" name="Text Box 10"/>
          <p:cNvSpPr txBox="1">
            <a:spLocks noChangeArrowheads="1"/>
          </p:cNvSpPr>
          <p:nvPr/>
        </p:nvSpPr>
        <p:spPr bwMode="auto">
          <a:xfrm>
            <a:off x="6008688" y="3663950"/>
            <a:ext cx="2400300" cy="25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14" tIns="36806" rIns="73614" bIns="36806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200" b="1">
                <a:solidFill>
                  <a:schemeClr val="tx2"/>
                </a:solidFill>
                <a:latin typeface="Arial" pitchFamily="34" charset="0"/>
              </a:rPr>
              <a:t>Time to Service Equipment (hr)</a:t>
            </a:r>
            <a:endParaRPr lang="en-US" sz="240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9224" name="AutoShape 11"/>
          <p:cNvSpPr>
            <a:spLocks noChangeArrowheads="1"/>
          </p:cNvSpPr>
          <p:nvPr/>
        </p:nvSpPr>
        <p:spPr bwMode="auto">
          <a:xfrm>
            <a:off x="3819525" y="2360613"/>
            <a:ext cx="762000" cy="514350"/>
          </a:xfrm>
          <a:prstGeom prst="rightArrow">
            <a:avLst>
              <a:gd name="adj1" fmla="val 50000"/>
              <a:gd name="adj2" fmla="val 37037"/>
            </a:avLst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5564" name="Text Box 12"/>
          <p:cNvSpPr txBox="1">
            <a:spLocks noChangeArrowheads="1"/>
          </p:cNvSpPr>
          <p:nvPr/>
        </p:nvSpPr>
        <p:spPr bwMode="auto">
          <a:xfrm>
            <a:off x="473075" y="4446588"/>
            <a:ext cx="8323263" cy="1216025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91407" tIns="45704" rIns="91407" bIns="45704">
            <a:spAutoFit/>
          </a:bodyPr>
          <a:lstStyle/>
          <a:p>
            <a:pPr algn="ctr" eaLnBrk="0" hangingPunct="0">
              <a:defRPr/>
            </a:pPr>
            <a: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Getting better requires reducing the variation and</a:t>
            </a:r>
            <a:b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</a:br>
            <a: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moving the average away from the spec limit – reducing defects experienced by the customer!</a:t>
            </a:r>
          </a:p>
        </p:txBody>
      </p:sp>
      <p:sp>
        <p:nvSpPr>
          <p:cNvPr id="9226" name="Freeform 14"/>
          <p:cNvSpPr>
            <a:spLocks/>
          </p:cNvSpPr>
          <p:nvPr/>
        </p:nvSpPr>
        <p:spPr bwMode="auto">
          <a:xfrm>
            <a:off x="881063" y="1563688"/>
            <a:ext cx="2682875" cy="1878012"/>
          </a:xfrm>
          <a:custGeom>
            <a:avLst/>
            <a:gdLst>
              <a:gd name="T0" fmla="*/ 0 w 1690"/>
              <a:gd name="T1" fmla="*/ 1844675 h 1183"/>
              <a:gd name="T2" fmla="*/ 501650 w 1690"/>
              <a:gd name="T3" fmla="*/ 1778000 h 1183"/>
              <a:gd name="T4" fmla="*/ 588963 w 1690"/>
              <a:gd name="T5" fmla="*/ 1682750 h 1183"/>
              <a:gd name="T6" fmla="*/ 731838 w 1690"/>
              <a:gd name="T7" fmla="*/ 1444625 h 1183"/>
              <a:gd name="T8" fmla="*/ 835025 w 1690"/>
              <a:gd name="T9" fmla="*/ 1225550 h 1183"/>
              <a:gd name="T10" fmla="*/ 995363 w 1690"/>
              <a:gd name="T11" fmla="*/ 773112 h 1183"/>
              <a:gd name="T12" fmla="*/ 1068388 w 1690"/>
              <a:gd name="T13" fmla="*/ 530225 h 1183"/>
              <a:gd name="T14" fmla="*/ 1133475 w 1690"/>
              <a:gd name="T15" fmla="*/ 292100 h 1183"/>
              <a:gd name="T16" fmla="*/ 1174750 w 1690"/>
              <a:gd name="T17" fmla="*/ 185737 h 1183"/>
              <a:gd name="T18" fmla="*/ 1236663 w 1690"/>
              <a:gd name="T19" fmla="*/ 77787 h 1183"/>
              <a:gd name="T20" fmla="*/ 1331913 w 1690"/>
              <a:gd name="T21" fmla="*/ 0 h 1183"/>
              <a:gd name="T22" fmla="*/ 1457325 w 1690"/>
              <a:gd name="T23" fmla="*/ 68262 h 1183"/>
              <a:gd name="T24" fmla="*/ 1544638 w 1690"/>
              <a:gd name="T25" fmla="*/ 376237 h 1183"/>
              <a:gd name="T26" fmla="*/ 1581150 w 1690"/>
              <a:gd name="T27" fmla="*/ 687387 h 1183"/>
              <a:gd name="T28" fmla="*/ 1604963 w 1690"/>
              <a:gd name="T29" fmla="*/ 952500 h 1183"/>
              <a:gd name="T30" fmla="*/ 1628775 w 1690"/>
              <a:gd name="T31" fmla="*/ 1139825 h 1183"/>
              <a:gd name="T32" fmla="*/ 1649413 w 1690"/>
              <a:gd name="T33" fmla="*/ 1300162 h 1183"/>
              <a:gd name="T34" fmla="*/ 1677988 w 1690"/>
              <a:gd name="T35" fmla="*/ 1485900 h 1183"/>
              <a:gd name="T36" fmla="*/ 1709738 w 1690"/>
              <a:gd name="T37" fmla="*/ 1649412 h 1183"/>
              <a:gd name="T38" fmla="*/ 1768475 w 1690"/>
              <a:gd name="T39" fmla="*/ 1801812 h 1183"/>
              <a:gd name="T40" fmla="*/ 1847850 w 1690"/>
              <a:gd name="T41" fmla="*/ 1857375 h 1183"/>
              <a:gd name="T42" fmla="*/ 2039938 w 1690"/>
              <a:gd name="T43" fmla="*/ 1873250 h 1183"/>
              <a:gd name="T44" fmla="*/ 2228850 w 1690"/>
              <a:gd name="T45" fmla="*/ 1873250 h 1183"/>
              <a:gd name="T46" fmla="*/ 2368550 w 1690"/>
              <a:gd name="T47" fmla="*/ 1866900 h 1183"/>
              <a:gd name="T48" fmla="*/ 2682875 w 1690"/>
              <a:gd name="T49" fmla="*/ 1871662 h 118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690" h="1183">
                <a:moveTo>
                  <a:pt x="0" y="1162"/>
                </a:moveTo>
                <a:cubicBezTo>
                  <a:pt x="89" y="1157"/>
                  <a:pt x="256" y="1171"/>
                  <a:pt x="316" y="1120"/>
                </a:cubicBezTo>
                <a:cubicBezTo>
                  <a:pt x="345" y="1099"/>
                  <a:pt x="350" y="1083"/>
                  <a:pt x="371" y="1060"/>
                </a:cubicBezTo>
                <a:cubicBezTo>
                  <a:pt x="414" y="997"/>
                  <a:pt x="395" y="1018"/>
                  <a:pt x="461" y="910"/>
                </a:cubicBezTo>
                <a:cubicBezTo>
                  <a:pt x="472" y="886"/>
                  <a:pt x="504" y="832"/>
                  <a:pt x="526" y="772"/>
                </a:cubicBezTo>
                <a:cubicBezTo>
                  <a:pt x="539" y="751"/>
                  <a:pt x="620" y="512"/>
                  <a:pt x="627" y="487"/>
                </a:cubicBezTo>
                <a:cubicBezTo>
                  <a:pt x="651" y="406"/>
                  <a:pt x="654" y="406"/>
                  <a:pt x="673" y="334"/>
                </a:cubicBezTo>
                <a:cubicBezTo>
                  <a:pt x="680" y="312"/>
                  <a:pt x="710" y="207"/>
                  <a:pt x="714" y="184"/>
                </a:cubicBezTo>
                <a:cubicBezTo>
                  <a:pt x="718" y="164"/>
                  <a:pt x="732" y="135"/>
                  <a:pt x="740" y="117"/>
                </a:cubicBezTo>
                <a:cubicBezTo>
                  <a:pt x="743" y="111"/>
                  <a:pt x="772" y="52"/>
                  <a:pt x="779" y="49"/>
                </a:cubicBezTo>
                <a:cubicBezTo>
                  <a:pt x="807" y="14"/>
                  <a:pt x="812" y="16"/>
                  <a:pt x="839" y="0"/>
                </a:cubicBezTo>
                <a:cubicBezTo>
                  <a:pt x="880" y="0"/>
                  <a:pt x="897" y="18"/>
                  <a:pt x="918" y="43"/>
                </a:cubicBezTo>
                <a:cubicBezTo>
                  <a:pt x="947" y="82"/>
                  <a:pt x="961" y="184"/>
                  <a:pt x="973" y="237"/>
                </a:cubicBezTo>
                <a:cubicBezTo>
                  <a:pt x="978" y="254"/>
                  <a:pt x="987" y="368"/>
                  <a:pt x="996" y="433"/>
                </a:cubicBezTo>
                <a:cubicBezTo>
                  <a:pt x="999" y="518"/>
                  <a:pt x="1008" y="571"/>
                  <a:pt x="1011" y="600"/>
                </a:cubicBezTo>
                <a:cubicBezTo>
                  <a:pt x="1015" y="643"/>
                  <a:pt x="1023" y="696"/>
                  <a:pt x="1026" y="718"/>
                </a:cubicBezTo>
                <a:cubicBezTo>
                  <a:pt x="1032" y="772"/>
                  <a:pt x="1033" y="793"/>
                  <a:pt x="1039" y="819"/>
                </a:cubicBezTo>
                <a:cubicBezTo>
                  <a:pt x="1046" y="872"/>
                  <a:pt x="1049" y="885"/>
                  <a:pt x="1057" y="936"/>
                </a:cubicBezTo>
                <a:cubicBezTo>
                  <a:pt x="1067" y="999"/>
                  <a:pt x="1066" y="991"/>
                  <a:pt x="1077" y="1039"/>
                </a:cubicBezTo>
                <a:cubicBezTo>
                  <a:pt x="1081" y="1078"/>
                  <a:pt x="1100" y="1113"/>
                  <a:pt x="1114" y="1135"/>
                </a:cubicBezTo>
                <a:cubicBezTo>
                  <a:pt x="1128" y="1157"/>
                  <a:pt x="1136" y="1163"/>
                  <a:pt x="1164" y="1170"/>
                </a:cubicBezTo>
                <a:cubicBezTo>
                  <a:pt x="1200" y="1182"/>
                  <a:pt x="1230" y="1183"/>
                  <a:pt x="1285" y="1180"/>
                </a:cubicBezTo>
                <a:cubicBezTo>
                  <a:pt x="1320" y="1180"/>
                  <a:pt x="1380" y="1177"/>
                  <a:pt x="1404" y="1180"/>
                </a:cubicBezTo>
                <a:cubicBezTo>
                  <a:pt x="1434" y="1182"/>
                  <a:pt x="1475" y="1178"/>
                  <a:pt x="1492" y="1176"/>
                </a:cubicBezTo>
                <a:cubicBezTo>
                  <a:pt x="1582" y="1182"/>
                  <a:pt x="1649" y="1179"/>
                  <a:pt x="1690" y="1179"/>
                </a:cubicBezTo>
              </a:path>
            </a:pathLst>
          </a:custGeom>
          <a:solidFill>
            <a:schemeClr val="hlink"/>
          </a:solidFill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  <p:sp>
        <p:nvSpPr>
          <p:cNvPr id="9227" name="Freeform 15" descr="Wide upward diagonal"/>
          <p:cNvSpPr>
            <a:spLocks/>
          </p:cNvSpPr>
          <p:nvPr/>
        </p:nvSpPr>
        <p:spPr bwMode="auto">
          <a:xfrm>
            <a:off x="1090613" y="1611313"/>
            <a:ext cx="1054100" cy="1830387"/>
          </a:xfrm>
          <a:custGeom>
            <a:avLst/>
            <a:gdLst>
              <a:gd name="T0" fmla="*/ 1054100 w 664"/>
              <a:gd name="T1" fmla="*/ 0 h 1153"/>
              <a:gd name="T2" fmla="*/ 1054100 w 664"/>
              <a:gd name="T3" fmla="*/ 1830387 h 1153"/>
              <a:gd name="T4" fmla="*/ 0 w 664"/>
              <a:gd name="T5" fmla="*/ 1830387 h 1153"/>
              <a:gd name="T6" fmla="*/ 23813 w 664"/>
              <a:gd name="T7" fmla="*/ 1801812 h 1153"/>
              <a:gd name="T8" fmla="*/ 192088 w 664"/>
              <a:gd name="T9" fmla="*/ 1778000 h 1153"/>
              <a:gd name="T10" fmla="*/ 233363 w 664"/>
              <a:gd name="T11" fmla="*/ 1762125 h 1153"/>
              <a:gd name="T12" fmla="*/ 285750 w 664"/>
              <a:gd name="T13" fmla="*/ 1738312 h 1153"/>
              <a:gd name="T14" fmla="*/ 319088 w 664"/>
              <a:gd name="T15" fmla="*/ 1711325 h 1153"/>
              <a:gd name="T16" fmla="*/ 342900 w 664"/>
              <a:gd name="T17" fmla="*/ 1687512 h 1153"/>
              <a:gd name="T18" fmla="*/ 387350 w 664"/>
              <a:gd name="T19" fmla="*/ 1633537 h 1153"/>
              <a:gd name="T20" fmla="*/ 404813 w 664"/>
              <a:gd name="T21" fmla="*/ 1601787 h 1153"/>
              <a:gd name="T22" fmla="*/ 433388 w 664"/>
              <a:gd name="T23" fmla="*/ 1558925 h 1153"/>
              <a:gd name="T24" fmla="*/ 447675 w 664"/>
              <a:gd name="T25" fmla="*/ 1538287 h 1153"/>
              <a:gd name="T26" fmla="*/ 461963 w 664"/>
              <a:gd name="T27" fmla="*/ 1504950 h 1153"/>
              <a:gd name="T28" fmla="*/ 482600 w 664"/>
              <a:gd name="T29" fmla="*/ 1481137 h 1153"/>
              <a:gd name="T30" fmla="*/ 495300 w 664"/>
              <a:gd name="T31" fmla="*/ 1454150 h 1153"/>
              <a:gd name="T32" fmla="*/ 523875 w 664"/>
              <a:gd name="T33" fmla="*/ 1400175 h 1153"/>
              <a:gd name="T34" fmla="*/ 534988 w 664"/>
              <a:gd name="T35" fmla="*/ 1377950 h 1153"/>
              <a:gd name="T36" fmla="*/ 557213 w 664"/>
              <a:gd name="T37" fmla="*/ 1333500 h 1153"/>
              <a:gd name="T38" fmla="*/ 571500 w 664"/>
              <a:gd name="T39" fmla="*/ 1309687 h 1153"/>
              <a:gd name="T40" fmla="*/ 581025 w 664"/>
              <a:gd name="T41" fmla="*/ 1287462 h 1153"/>
              <a:gd name="T42" fmla="*/ 595313 w 664"/>
              <a:gd name="T43" fmla="*/ 1258887 h 1153"/>
              <a:gd name="T44" fmla="*/ 609600 w 664"/>
              <a:gd name="T45" fmla="*/ 1228725 h 1153"/>
              <a:gd name="T46" fmla="*/ 619125 w 664"/>
              <a:gd name="T47" fmla="*/ 1206500 h 1153"/>
              <a:gd name="T48" fmla="*/ 638175 w 664"/>
              <a:gd name="T49" fmla="*/ 1162050 h 1153"/>
              <a:gd name="T50" fmla="*/ 647700 w 664"/>
              <a:gd name="T51" fmla="*/ 1138237 h 1153"/>
              <a:gd name="T52" fmla="*/ 661988 w 664"/>
              <a:gd name="T53" fmla="*/ 1104900 h 1153"/>
              <a:gd name="T54" fmla="*/ 671513 w 664"/>
              <a:gd name="T55" fmla="*/ 1073150 h 1153"/>
              <a:gd name="T56" fmla="*/ 685800 w 664"/>
              <a:gd name="T57" fmla="*/ 1028700 h 1153"/>
              <a:gd name="T58" fmla="*/ 695325 w 664"/>
              <a:gd name="T59" fmla="*/ 1006475 h 1153"/>
              <a:gd name="T60" fmla="*/ 711200 w 664"/>
              <a:gd name="T61" fmla="*/ 968375 h 1153"/>
              <a:gd name="T62" fmla="*/ 723900 w 664"/>
              <a:gd name="T63" fmla="*/ 935037 h 1153"/>
              <a:gd name="T64" fmla="*/ 738188 w 664"/>
              <a:gd name="T65" fmla="*/ 887412 h 1153"/>
              <a:gd name="T66" fmla="*/ 752475 w 664"/>
              <a:gd name="T67" fmla="*/ 844550 h 1153"/>
              <a:gd name="T68" fmla="*/ 766763 w 664"/>
              <a:gd name="T69" fmla="*/ 804862 h 1153"/>
              <a:gd name="T70" fmla="*/ 776288 w 664"/>
              <a:gd name="T71" fmla="*/ 766762 h 1153"/>
              <a:gd name="T72" fmla="*/ 792163 w 664"/>
              <a:gd name="T73" fmla="*/ 714375 h 1153"/>
              <a:gd name="T74" fmla="*/ 804863 w 664"/>
              <a:gd name="T75" fmla="*/ 673100 h 1153"/>
              <a:gd name="T76" fmla="*/ 814388 w 664"/>
              <a:gd name="T77" fmla="*/ 642937 h 1153"/>
              <a:gd name="T78" fmla="*/ 825500 w 664"/>
              <a:gd name="T79" fmla="*/ 614362 h 1153"/>
              <a:gd name="T80" fmla="*/ 833438 w 664"/>
              <a:gd name="T81" fmla="*/ 581025 h 1153"/>
              <a:gd name="T82" fmla="*/ 847725 w 664"/>
              <a:gd name="T83" fmla="*/ 523875 h 1153"/>
              <a:gd name="T84" fmla="*/ 862013 w 664"/>
              <a:gd name="T85" fmla="*/ 487362 h 1153"/>
              <a:gd name="T86" fmla="*/ 876300 w 664"/>
              <a:gd name="T87" fmla="*/ 428625 h 1153"/>
              <a:gd name="T88" fmla="*/ 890588 w 664"/>
              <a:gd name="T89" fmla="*/ 382587 h 1153"/>
              <a:gd name="T90" fmla="*/ 904875 w 664"/>
              <a:gd name="T91" fmla="*/ 338137 h 1153"/>
              <a:gd name="T92" fmla="*/ 914400 w 664"/>
              <a:gd name="T93" fmla="*/ 296862 h 1153"/>
              <a:gd name="T94" fmla="*/ 928688 w 664"/>
              <a:gd name="T95" fmla="*/ 233362 h 1153"/>
              <a:gd name="T96" fmla="*/ 947738 w 664"/>
              <a:gd name="T97" fmla="*/ 182562 h 1153"/>
              <a:gd name="T98" fmla="*/ 966788 w 664"/>
              <a:gd name="T99" fmla="*/ 144462 h 1153"/>
              <a:gd name="T100" fmla="*/ 976313 w 664"/>
              <a:gd name="T101" fmla="*/ 120650 h 1153"/>
              <a:gd name="T102" fmla="*/ 987425 w 664"/>
              <a:gd name="T103" fmla="*/ 106362 h 1153"/>
              <a:gd name="T104" fmla="*/ 1000125 w 664"/>
              <a:gd name="T105" fmla="*/ 77787 h 1153"/>
              <a:gd name="T106" fmla="*/ 1038225 w 664"/>
              <a:gd name="T107" fmla="*/ 23812 h 1153"/>
              <a:gd name="T108" fmla="*/ 1052513 w 664"/>
              <a:gd name="T109" fmla="*/ 4762 h 1153"/>
              <a:gd name="T110" fmla="*/ 1054100 w 664"/>
              <a:gd name="T111" fmla="*/ 0 h 115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64" h="1153">
                <a:moveTo>
                  <a:pt x="664" y="0"/>
                </a:moveTo>
                <a:lnTo>
                  <a:pt x="664" y="1153"/>
                </a:lnTo>
                <a:lnTo>
                  <a:pt x="0" y="1153"/>
                </a:lnTo>
                <a:lnTo>
                  <a:pt x="15" y="1135"/>
                </a:lnTo>
                <a:cubicBezTo>
                  <a:pt x="51" y="1132"/>
                  <a:pt x="85" y="1123"/>
                  <a:pt x="121" y="1120"/>
                </a:cubicBezTo>
                <a:cubicBezTo>
                  <a:pt x="131" y="1118"/>
                  <a:pt x="137" y="1112"/>
                  <a:pt x="147" y="1110"/>
                </a:cubicBezTo>
                <a:cubicBezTo>
                  <a:pt x="157" y="1105"/>
                  <a:pt x="170" y="1097"/>
                  <a:pt x="180" y="1095"/>
                </a:cubicBezTo>
                <a:cubicBezTo>
                  <a:pt x="185" y="1087"/>
                  <a:pt x="193" y="1083"/>
                  <a:pt x="201" y="1078"/>
                </a:cubicBezTo>
                <a:cubicBezTo>
                  <a:pt x="205" y="1072"/>
                  <a:pt x="210" y="1067"/>
                  <a:pt x="216" y="1063"/>
                </a:cubicBezTo>
                <a:cubicBezTo>
                  <a:pt x="224" y="1052"/>
                  <a:pt x="234" y="1037"/>
                  <a:pt x="244" y="1029"/>
                </a:cubicBezTo>
                <a:cubicBezTo>
                  <a:pt x="247" y="1022"/>
                  <a:pt x="252" y="1016"/>
                  <a:pt x="255" y="1009"/>
                </a:cubicBezTo>
                <a:cubicBezTo>
                  <a:pt x="256" y="1000"/>
                  <a:pt x="268" y="991"/>
                  <a:pt x="273" y="982"/>
                </a:cubicBezTo>
                <a:cubicBezTo>
                  <a:pt x="274" y="974"/>
                  <a:pt x="278" y="975"/>
                  <a:pt x="282" y="969"/>
                </a:cubicBezTo>
                <a:cubicBezTo>
                  <a:pt x="283" y="961"/>
                  <a:pt x="286" y="955"/>
                  <a:pt x="291" y="948"/>
                </a:cubicBezTo>
                <a:cubicBezTo>
                  <a:pt x="292" y="942"/>
                  <a:pt x="299" y="937"/>
                  <a:pt x="304" y="933"/>
                </a:cubicBezTo>
                <a:cubicBezTo>
                  <a:pt x="306" y="927"/>
                  <a:pt x="309" y="922"/>
                  <a:pt x="312" y="916"/>
                </a:cubicBezTo>
                <a:cubicBezTo>
                  <a:pt x="314" y="906"/>
                  <a:pt x="324" y="891"/>
                  <a:pt x="330" y="882"/>
                </a:cubicBezTo>
                <a:cubicBezTo>
                  <a:pt x="331" y="876"/>
                  <a:pt x="333" y="873"/>
                  <a:pt x="337" y="868"/>
                </a:cubicBezTo>
                <a:cubicBezTo>
                  <a:pt x="340" y="858"/>
                  <a:pt x="345" y="848"/>
                  <a:pt x="351" y="840"/>
                </a:cubicBezTo>
                <a:cubicBezTo>
                  <a:pt x="352" y="834"/>
                  <a:pt x="360" y="825"/>
                  <a:pt x="360" y="825"/>
                </a:cubicBezTo>
                <a:cubicBezTo>
                  <a:pt x="361" y="819"/>
                  <a:pt x="363" y="816"/>
                  <a:pt x="366" y="811"/>
                </a:cubicBezTo>
                <a:cubicBezTo>
                  <a:pt x="367" y="803"/>
                  <a:pt x="368" y="797"/>
                  <a:pt x="375" y="793"/>
                </a:cubicBezTo>
                <a:cubicBezTo>
                  <a:pt x="376" y="786"/>
                  <a:pt x="380" y="780"/>
                  <a:pt x="384" y="774"/>
                </a:cubicBezTo>
                <a:cubicBezTo>
                  <a:pt x="385" y="768"/>
                  <a:pt x="388" y="765"/>
                  <a:pt x="390" y="760"/>
                </a:cubicBezTo>
                <a:cubicBezTo>
                  <a:pt x="391" y="751"/>
                  <a:pt x="395" y="737"/>
                  <a:pt x="402" y="732"/>
                </a:cubicBezTo>
                <a:cubicBezTo>
                  <a:pt x="403" y="726"/>
                  <a:pt x="404" y="722"/>
                  <a:pt x="408" y="717"/>
                </a:cubicBezTo>
                <a:cubicBezTo>
                  <a:pt x="409" y="708"/>
                  <a:pt x="412" y="703"/>
                  <a:pt x="417" y="696"/>
                </a:cubicBezTo>
                <a:cubicBezTo>
                  <a:pt x="418" y="688"/>
                  <a:pt x="419" y="683"/>
                  <a:pt x="423" y="676"/>
                </a:cubicBezTo>
                <a:cubicBezTo>
                  <a:pt x="424" y="666"/>
                  <a:pt x="427" y="657"/>
                  <a:pt x="432" y="648"/>
                </a:cubicBezTo>
                <a:cubicBezTo>
                  <a:pt x="433" y="642"/>
                  <a:pt x="436" y="639"/>
                  <a:pt x="438" y="634"/>
                </a:cubicBezTo>
                <a:cubicBezTo>
                  <a:pt x="439" y="625"/>
                  <a:pt x="442" y="617"/>
                  <a:pt x="448" y="610"/>
                </a:cubicBezTo>
                <a:cubicBezTo>
                  <a:pt x="450" y="602"/>
                  <a:pt x="452" y="596"/>
                  <a:pt x="456" y="589"/>
                </a:cubicBezTo>
                <a:cubicBezTo>
                  <a:pt x="457" y="575"/>
                  <a:pt x="459" y="571"/>
                  <a:pt x="465" y="559"/>
                </a:cubicBezTo>
                <a:cubicBezTo>
                  <a:pt x="467" y="549"/>
                  <a:pt x="467" y="539"/>
                  <a:pt x="474" y="532"/>
                </a:cubicBezTo>
                <a:cubicBezTo>
                  <a:pt x="475" y="523"/>
                  <a:pt x="477" y="514"/>
                  <a:pt x="483" y="507"/>
                </a:cubicBezTo>
                <a:cubicBezTo>
                  <a:pt x="484" y="499"/>
                  <a:pt x="485" y="490"/>
                  <a:pt x="489" y="483"/>
                </a:cubicBezTo>
                <a:cubicBezTo>
                  <a:pt x="491" y="472"/>
                  <a:pt x="491" y="458"/>
                  <a:pt x="499" y="450"/>
                </a:cubicBezTo>
                <a:cubicBezTo>
                  <a:pt x="503" y="441"/>
                  <a:pt x="503" y="433"/>
                  <a:pt x="507" y="424"/>
                </a:cubicBezTo>
                <a:cubicBezTo>
                  <a:pt x="508" y="418"/>
                  <a:pt x="510" y="411"/>
                  <a:pt x="513" y="405"/>
                </a:cubicBezTo>
                <a:cubicBezTo>
                  <a:pt x="514" y="399"/>
                  <a:pt x="516" y="392"/>
                  <a:pt x="520" y="387"/>
                </a:cubicBezTo>
                <a:cubicBezTo>
                  <a:pt x="523" y="369"/>
                  <a:pt x="520" y="375"/>
                  <a:pt x="525" y="366"/>
                </a:cubicBezTo>
                <a:cubicBezTo>
                  <a:pt x="527" y="354"/>
                  <a:pt x="529" y="341"/>
                  <a:pt x="534" y="330"/>
                </a:cubicBezTo>
                <a:cubicBezTo>
                  <a:pt x="536" y="322"/>
                  <a:pt x="539" y="314"/>
                  <a:pt x="543" y="307"/>
                </a:cubicBezTo>
                <a:cubicBezTo>
                  <a:pt x="544" y="295"/>
                  <a:pt x="547" y="281"/>
                  <a:pt x="552" y="270"/>
                </a:cubicBezTo>
                <a:cubicBezTo>
                  <a:pt x="554" y="258"/>
                  <a:pt x="555" y="251"/>
                  <a:pt x="561" y="241"/>
                </a:cubicBezTo>
                <a:cubicBezTo>
                  <a:pt x="563" y="232"/>
                  <a:pt x="564" y="221"/>
                  <a:pt x="570" y="213"/>
                </a:cubicBezTo>
                <a:cubicBezTo>
                  <a:pt x="572" y="204"/>
                  <a:pt x="573" y="195"/>
                  <a:pt x="576" y="187"/>
                </a:cubicBezTo>
                <a:cubicBezTo>
                  <a:pt x="578" y="175"/>
                  <a:pt x="579" y="159"/>
                  <a:pt x="585" y="147"/>
                </a:cubicBezTo>
                <a:cubicBezTo>
                  <a:pt x="587" y="135"/>
                  <a:pt x="592" y="126"/>
                  <a:pt x="597" y="115"/>
                </a:cubicBezTo>
                <a:cubicBezTo>
                  <a:pt x="598" y="106"/>
                  <a:pt x="604" y="99"/>
                  <a:pt x="609" y="91"/>
                </a:cubicBezTo>
                <a:cubicBezTo>
                  <a:pt x="610" y="86"/>
                  <a:pt x="612" y="81"/>
                  <a:pt x="615" y="76"/>
                </a:cubicBezTo>
                <a:cubicBezTo>
                  <a:pt x="617" y="73"/>
                  <a:pt x="622" y="67"/>
                  <a:pt x="622" y="67"/>
                </a:cubicBezTo>
                <a:cubicBezTo>
                  <a:pt x="624" y="58"/>
                  <a:pt x="626" y="56"/>
                  <a:pt x="630" y="49"/>
                </a:cubicBezTo>
                <a:cubicBezTo>
                  <a:pt x="632" y="36"/>
                  <a:pt x="645" y="24"/>
                  <a:pt x="654" y="15"/>
                </a:cubicBezTo>
                <a:cubicBezTo>
                  <a:pt x="655" y="8"/>
                  <a:pt x="657" y="7"/>
                  <a:pt x="663" y="3"/>
                </a:cubicBezTo>
                <a:cubicBezTo>
                  <a:pt x="663" y="3"/>
                  <a:pt x="664" y="1"/>
                  <a:pt x="664" y="0"/>
                </a:cubicBezTo>
                <a:close/>
              </a:path>
            </a:pathLst>
          </a:custGeom>
          <a:pattFill prst="wdUpDiag">
            <a:fgClr>
              <a:schemeClr val="hlink"/>
            </a:fgClr>
            <a:bgClr>
              <a:schemeClr val="bg1"/>
            </a:bgClr>
          </a:pattFill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  <p:sp>
        <p:nvSpPr>
          <p:cNvPr id="9228" name="Freeform 16"/>
          <p:cNvSpPr>
            <a:spLocks/>
          </p:cNvSpPr>
          <p:nvPr/>
        </p:nvSpPr>
        <p:spPr bwMode="auto">
          <a:xfrm>
            <a:off x="868363" y="1598613"/>
            <a:ext cx="2667000" cy="1838325"/>
          </a:xfrm>
          <a:custGeom>
            <a:avLst/>
            <a:gdLst>
              <a:gd name="T0" fmla="*/ 0 w 1854"/>
              <a:gd name="T1" fmla="*/ 0 h 1158"/>
              <a:gd name="T2" fmla="*/ 0 w 1854"/>
              <a:gd name="T3" fmla="*/ 1838325 h 1158"/>
              <a:gd name="T4" fmla="*/ 2667000 w 1854"/>
              <a:gd name="T5" fmla="*/ 1838325 h 115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854" h="1158">
                <a:moveTo>
                  <a:pt x="0" y="0"/>
                </a:moveTo>
                <a:lnTo>
                  <a:pt x="0" y="1158"/>
                </a:lnTo>
                <a:lnTo>
                  <a:pt x="1854" y="1158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  <p:sp>
        <p:nvSpPr>
          <p:cNvPr id="9229" name="Text Box 17"/>
          <p:cNvSpPr txBox="1">
            <a:spLocks noChangeArrowheads="1"/>
          </p:cNvSpPr>
          <p:nvPr/>
        </p:nvSpPr>
        <p:spPr bwMode="auto">
          <a:xfrm>
            <a:off x="900113" y="3451225"/>
            <a:ext cx="2046287" cy="24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60" tIns="33030" rIns="66060" bIns="33030">
            <a:spAutoFit/>
          </a:bodyPr>
          <a:lstStyle>
            <a:lvl1pPr eaLnBrk="0" hangingPunct="0">
              <a:tabLst>
                <a:tab pos="400050" algn="l"/>
                <a:tab pos="742950" algn="l"/>
                <a:tab pos="1085850" algn="l"/>
                <a:tab pos="14859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400050" algn="l"/>
                <a:tab pos="742950" algn="l"/>
                <a:tab pos="1085850" algn="l"/>
                <a:tab pos="14859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400050" algn="l"/>
                <a:tab pos="742950" algn="l"/>
                <a:tab pos="1085850" algn="l"/>
                <a:tab pos="14859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400050" algn="l"/>
                <a:tab pos="742950" algn="l"/>
                <a:tab pos="1085850" algn="l"/>
                <a:tab pos="14859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400050" algn="l"/>
                <a:tab pos="742950" algn="l"/>
                <a:tab pos="1085850" algn="l"/>
                <a:tab pos="14859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00050" algn="l"/>
                <a:tab pos="742950" algn="l"/>
                <a:tab pos="1085850" algn="l"/>
                <a:tab pos="14859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00050" algn="l"/>
                <a:tab pos="742950" algn="l"/>
                <a:tab pos="1085850" algn="l"/>
                <a:tab pos="14859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00050" algn="l"/>
                <a:tab pos="742950" algn="l"/>
                <a:tab pos="1085850" algn="l"/>
                <a:tab pos="14859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00050" algn="l"/>
                <a:tab pos="742950" algn="l"/>
                <a:tab pos="1085850" algn="l"/>
                <a:tab pos="14859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200" b="1">
                <a:latin typeface="Arial" pitchFamily="34" charset="0"/>
              </a:rPr>
              <a:t>1 	2	3	4	5	6</a:t>
            </a:r>
            <a:endParaRPr lang="en-US" sz="2400">
              <a:latin typeface="Arial" pitchFamily="34" charset="0"/>
            </a:endParaRPr>
          </a:p>
        </p:txBody>
      </p:sp>
      <p:sp>
        <p:nvSpPr>
          <p:cNvPr id="9230" name="Text Box 18"/>
          <p:cNvSpPr txBox="1">
            <a:spLocks noChangeArrowheads="1"/>
          </p:cNvSpPr>
          <p:nvPr/>
        </p:nvSpPr>
        <p:spPr bwMode="auto">
          <a:xfrm rot="-5400000">
            <a:off x="111919" y="2431257"/>
            <a:ext cx="108902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60" tIns="33030" rIns="66060" bIns="33030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200" b="1">
                <a:solidFill>
                  <a:schemeClr val="tx2"/>
                </a:solidFill>
                <a:latin typeface="Arial" pitchFamily="34" charset="0"/>
              </a:rPr>
              <a:t>FREQUENCY</a:t>
            </a:r>
            <a:endParaRPr lang="en-US" sz="240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9231" name="Text Box 19"/>
          <p:cNvSpPr txBox="1">
            <a:spLocks noChangeArrowheads="1"/>
          </p:cNvSpPr>
          <p:nvPr/>
        </p:nvSpPr>
        <p:spPr bwMode="auto">
          <a:xfrm>
            <a:off x="1800225" y="3686175"/>
            <a:ext cx="2387600" cy="24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60" tIns="33030" rIns="66060" bIns="33030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200" b="1">
                <a:solidFill>
                  <a:schemeClr val="tx2"/>
                </a:solidFill>
                <a:latin typeface="Arial" pitchFamily="34" charset="0"/>
              </a:rPr>
              <a:t>Time to Service Equipment (hr)</a:t>
            </a:r>
            <a:endParaRPr lang="en-US" sz="240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9232" name="Text Box 20"/>
          <p:cNvSpPr txBox="1">
            <a:spLocks noChangeArrowheads="1"/>
          </p:cNvSpPr>
          <p:nvPr/>
        </p:nvSpPr>
        <p:spPr bwMode="auto">
          <a:xfrm>
            <a:off x="2420938" y="1293813"/>
            <a:ext cx="1582737" cy="27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6060" tIns="33030" rIns="66060" bIns="33030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b="1">
                <a:solidFill>
                  <a:schemeClr val="tx2"/>
                </a:solidFill>
                <a:latin typeface="Arial" pitchFamily="34" charset="0"/>
              </a:rPr>
              <a:t>Customer spec</a:t>
            </a:r>
            <a:endParaRPr lang="en-US" sz="240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9233" name="Line 21"/>
          <p:cNvSpPr>
            <a:spLocks noChangeShapeType="1"/>
          </p:cNvSpPr>
          <p:nvPr/>
        </p:nvSpPr>
        <p:spPr bwMode="auto">
          <a:xfrm flipV="1">
            <a:off x="2144713" y="1265238"/>
            <a:ext cx="0" cy="2162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  <p:sp>
        <p:nvSpPr>
          <p:cNvPr id="9234" name="Line 22"/>
          <p:cNvSpPr>
            <a:spLocks noChangeShapeType="1"/>
          </p:cNvSpPr>
          <p:nvPr/>
        </p:nvSpPr>
        <p:spPr bwMode="auto">
          <a:xfrm flipH="1">
            <a:off x="2181225" y="1427163"/>
            <a:ext cx="2762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  <p:sp>
        <p:nvSpPr>
          <p:cNvPr id="9235" name="Line 24"/>
          <p:cNvSpPr>
            <a:spLocks noChangeShapeType="1"/>
          </p:cNvSpPr>
          <p:nvPr/>
        </p:nvSpPr>
        <p:spPr bwMode="auto">
          <a:xfrm flipV="1">
            <a:off x="6781800" y="1246188"/>
            <a:ext cx="0" cy="2162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  <p:sp>
        <p:nvSpPr>
          <p:cNvPr id="9236" name="Text Box 28"/>
          <p:cNvSpPr txBox="1">
            <a:spLocks noChangeArrowheads="1"/>
          </p:cNvSpPr>
          <p:nvPr/>
        </p:nvSpPr>
        <p:spPr bwMode="auto">
          <a:xfrm>
            <a:off x="7045325" y="1338263"/>
            <a:ext cx="1582738" cy="27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6060" tIns="33030" rIns="66060" bIns="33030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b="1">
                <a:solidFill>
                  <a:schemeClr val="tx2"/>
                </a:solidFill>
                <a:latin typeface="Arial" pitchFamily="34" charset="0"/>
              </a:rPr>
              <a:t>Customer spec</a:t>
            </a:r>
            <a:endParaRPr lang="en-US" sz="240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9237" name="Line 29"/>
          <p:cNvSpPr>
            <a:spLocks noChangeShapeType="1"/>
          </p:cNvSpPr>
          <p:nvPr/>
        </p:nvSpPr>
        <p:spPr bwMode="auto">
          <a:xfrm flipH="1">
            <a:off x="6805613" y="1471613"/>
            <a:ext cx="2762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10150</TotalTime>
  <Words>3195</Words>
  <Application>Microsoft Office PowerPoint</Application>
  <PresentationFormat>On-screen Show (4:3)</PresentationFormat>
  <Paragraphs>586</Paragraphs>
  <Slides>40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0" baseType="lpstr">
      <vt:lpstr>Arial</vt:lpstr>
      <vt:lpstr>Cambria Math</vt:lpstr>
      <vt:lpstr>Copperplate Gothic Bold</vt:lpstr>
      <vt:lpstr>Forte</vt:lpstr>
      <vt:lpstr>Marlett</vt:lpstr>
      <vt:lpstr>Optima</vt:lpstr>
      <vt:lpstr>Symbol</vt:lpstr>
      <vt:lpstr>Times New Roman</vt:lpstr>
      <vt:lpstr>UniversS 57 Condensed</vt:lpstr>
      <vt:lpstr>JPMorgan</vt:lpstr>
      <vt:lpstr>PowerPoint Presentation</vt:lpstr>
      <vt:lpstr>PowerPoint Presentation</vt:lpstr>
      <vt:lpstr>PowerPoint Presentation</vt:lpstr>
      <vt:lpstr>The Daily Newspaper &amp; Variation</vt:lpstr>
      <vt:lpstr>Sigma Is a Measure of Process Variation...</vt:lpstr>
      <vt:lpstr>Where Are Businesses Today?</vt:lpstr>
      <vt:lpstr>Six Sigma &amp; The Law of Probabilities</vt:lpstr>
      <vt:lpstr>PowerPoint Presentation</vt:lpstr>
      <vt:lpstr>Sigma Metrics as Improvement Driver</vt:lpstr>
      <vt:lpstr>Four Key Principles</vt:lpstr>
      <vt:lpstr>Six Sigma Management</vt:lpstr>
      <vt:lpstr>PowerPoint Presentation</vt:lpstr>
      <vt:lpstr>PowerPoint Presentation</vt:lpstr>
      <vt:lpstr>DMAIEC Improvement Process</vt:lpstr>
      <vt:lpstr>The DMAIEC Way to Attack Problems</vt:lpstr>
      <vt:lpstr>Six Sigma Project - Warranty Cost Reduction</vt:lpstr>
      <vt:lpstr>Six Sigma Project - Warranty Cost Reduction</vt:lpstr>
      <vt:lpstr>Customer-Supplier “Win-Win” - GE Railcar</vt:lpstr>
      <vt:lpstr>GE Railcar Example (Continued)</vt:lpstr>
      <vt:lpstr>Black Belts In Various Industries</vt:lpstr>
      <vt:lpstr>Design For Six Sigma (DFSS)…What is it??</vt:lpstr>
      <vt:lpstr>DFSS – “50,000 foot” View</vt:lpstr>
      <vt:lpstr>A Small Start for GE Medical Systems</vt:lpstr>
      <vt:lpstr>Six Sigma and Strategy</vt:lpstr>
      <vt:lpstr>PowerPoint Presentation</vt:lpstr>
      <vt:lpstr>Six Sigma’s Broad Application</vt:lpstr>
      <vt:lpstr>How Can Six Sigma Help Us?</vt:lpstr>
      <vt:lpstr>Our Favorite Kind of Feedback . . .</vt:lpstr>
      <vt:lpstr>PowerPoint Presentation</vt:lpstr>
      <vt:lpstr>Six Sigma Challenges</vt:lpstr>
      <vt:lpstr>Six Sigma Challenges</vt:lpstr>
      <vt:lpstr>PowerPoint Presentation</vt:lpstr>
      <vt:lpstr>General Electric – The Benchmark!</vt:lpstr>
      <vt:lpstr>General Electric – The Benchmark!</vt:lpstr>
      <vt:lpstr>Roles and Responsibilities</vt:lpstr>
      <vt:lpstr>Six Sigma At 3M</vt:lpstr>
      <vt:lpstr>Six Sigma Success Factors</vt:lpstr>
      <vt:lpstr>How Not to Get to Six Sigma!</vt:lpstr>
      <vt:lpstr>Six Sigma – Getting Going</vt:lpstr>
      <vt:lpstr> 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184</cp:revision>
  <cp:lastPrinted>1998-11-12T16:48:12Z</cp:lastPrinted>
  <dcterms:created xsi:type="dcterms:W3CDTF">1998-10-26T20:45:45Z</dcterms:created>
  <dcterms:modified xsi:type="dcterms:W3CDTF">2026-07-29T21:00:46Z</dcterms:modified>
</cp:coreProperties>
</file>