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90"/>
  </p:notesMasterIdLst>
  <p:handoutMasterIdLst>
    <p:handoutMasterId r:id="rId91"/>
  </p:handoutMasterIdLst>
  <p:sldIdLst>
    <p:sldId id="256" r:id="rId2"/>
    <p:sldId id="283" r:id="rId3"/>
    <p:sldId id="284" r:id="rId4"/>
    <p:sldId id="528" r:id="rId5"/>
    <p:sldId id="511" r:id="rId6"/>
    <p:sldId id="296" r:id="rId7"/>
    <p:sldId id="434" r:id="rId8"/>
    <p:sldId id="369" r:id="rId9"/>
    <p:sldId id="432" r:id="rId10"/>
    <p:sldId id="433" r:id="rId11"/>
    <p:sldId id="515" r:id="rId12"/>
    <p:sldId id="516" r:id="rId13"/>
    <p:sldId id="517" r:id="rId14"/>
    <p:sldId id="518" r:id="rId15"/>
    <p:sldId id="519" r:id="rId16"/>
    <p:sldId id="520" r:id="rId17"/>
    <p:sldId id="521" r:id="rId18"/>
    <p:sldId id="522" r:id="rId19"/>
    <p:sldId id="523" r:id="rId20"/>
    <p:sldId id="524" r:id="rId21"/>
    <p:sldId id="525" r:id="rId22"/>
    <p:sldId id="526" r:id="rId23"/>
    <p:sldId id="527" r:id="rId24"/>
    <p:sldId id="514" r:id="rId25"/>
    <p:sldId id="298" r:id="rId26"/>
    <p:sldId id="457" r:id="rId27"/>
    <p:sldId id="508" r:id="rId28"/>
    <p:sldId id="509" r:id="rId29"/>
    <p:sldId id="510" r:id="rId30"/>
    <p:sldId id="376" r:id="rId31"/>
    <p:sldId id="406" r:id="rId32"/>
    <p:sldId id="450" r:id="rId33"/>
    <p:sldId id="377" r:id="rId34"/>
    <p:sldId id="482" r:id="rId35"/>
    <p:sldId id="462" r:id="rId36"/>
    <p:sldId id="464" r:id="rId37"/>
    <p:sldId id="465" r:id="rId38"/>
    <p:sldId id="463" r:id="rId39"/>
    <p:sldId id="466" r:id="rId40"/>
    <p:sldId id="467" r:id="rId41"/>
    <p:sldId id="490" r:id="rId42"/>
    <p:sldId id="483" r:id="rId43"/>
    <p:sldId id="476" r:id="rId44"/>
    <p:sldId id="458" r:id="rId45"/>
    <p:sldId id="478" r:id="rId46"/>
    <p:sldId id="468" r:id="rId47"/>
    <p:sldId id="469" r:id="rId48"/>
    <p:sldId id="470" r:id="rId49"/>
    <p:sldId id="472" r:id="rId50"/>
    <p:sldId id="484" r:id="rId51"/>
    <p:sldId id="485" r:id="rId52"/>
    <p:sldId id="486" r:id="rId53"/>
    <p:sldId id="487" r:id="rId54"/>
    <p:sldId id="383" r:id="rId55"/>
    <p:sldId id="461" r:id="rId56"/>
    <p:sldId id="505" r:id="rId57"/>
    <p:sldId id="382" r:id="rId58"/>
    <p:sldId id="396" r:id="rId59"/>
    <p:sldId id="389" r:id="rId60"/>
    <p:sldId id="507" r:id="rId61"/>
    <p:sldId id="435" r:id="rId62"/>
    <p:sldId id="438" r:id="rId63"/>
    <p:sldId id="440" r:id="rId64"/>
    <p:sldId id="441" r:id="rId65"/>
    <p:sldId id="444" r:id="rId66"/>
    <p:sldId id="447" r:id="rId67"/>
    <p:sldId id="442" r:id="rId68"/>
    <p:sldId id="302" r:id="rId69"/>
    <p:sldId id="489" r:id="rId70"/>
    <p:sldId id="474" r:id="rId71"/>
    <p:sldId id="529" r:id="rId72"/>
    <p:sldId id="303" r:id="rId73"/>
    <p:sldId id="412" r:id="rId74"/>
    <p:sldId id="304" r:id="rId75"/>
    <p:sldId id="294" r:id="rId76"/>
    <p:sldId id="292" r:id="rId77"/>
    <p:sldId id="293" r:id="rId78"/>
    <p:sldId id="295" r:id="rId79"/>
    <p:sldId id="290" r:id="rId80"/>
    <p:sldId id="287" r:id="rId81"/>
    <p:sldId id="414" r:id="rId82"/>
    <p:sldId id="415" r:id="rId83"/>
    <p:sldId id="420" r:id="rId84"/>
    <p:sldId id="416" r:id="rId85"/>
    <p:sldId id="422" r:id="rId86"/>
    <p:sldId id="417" r:id="rId87"/>
    <p:sldId id="418" r:id="rId88"/>
    <p:sldId id="337" r:id="rId89"/>
  </p:sldIdLst>
  <p:sldSz cx="9144000" cy="6858000" type="screen4x3"/>
  <p:notesSz cx="7010400" cy="9296400"/>
  <p:defaultTextStyle>
    <a:defPPr>
      <a:defRPr lang="en-US"/>
    </a:defPPr>
    <a:lvl1pPr algn="l" rtl="0" fontAlgn="base">
      <a:spcBef>
        <a:spcPct val="0"/>
      </a:spcBef>
      <a:spcAft>
        <a:spcPct val="0"/>
      </a:spcAft>
      <a:defRPr sz="1300" kern="1200">
        <a:solidFill>
          <a:schemeClr val="tx1"/>
        </a:solidFill>
        <a:latin typeface="Times New Roman" pitchFamily="18" charset="0"/>
        <a:ea typeface="+mn-ea"/>
        <a:cs typeface="+mn-cs"/>
      </a:defRPr>
    </a:lvl1pPr>
    <a:lvl2pPr marL="457200" algn="l" rtl="0" fontAlgn="base">
      <a:spcBef>
        <a:spcPct val="0"/>
      </a:spcBef>
      <a:spcAft>
        <a:spcPct val="0"/>
      </a:spcAft>
      <a:defRPr sz="1300" kern="1200">
        <a:solidFill>
          <a:schemeClr val="tx1"/>
        </a:solidFill>
        <a:latin typeface="Times New Roman" pitchFamily="18" charset="0"/>
        <a:ea typeface="+mn-ea"/>
        <a:cs typeface="+mn-cs"/>
      </a:defRPr>
    </a:lvl2pPr>
    <a:lvl3pPr marL="914400" algn="l" rtl="0" fontAlgn="base">
      <a:spcBef>
        <a:spcPct val="0"/>
      </a:spcBef>
      <a:spcAft>
        <a:spcPct val="0"/>
      </a:spcAft>
      <a:defRPr sz="1300" kern="1200">
        <a:solidFill>
          <a:schemeClr val="tx1"/>
        </a:solidFill>
        <a:latin typeface="Times New Roman" pitchFamily="18" charset="0"/>
        <a:ea typeface="+mn-ea"/>
        <a:cs typeface="+mn-cs"/>
      </a:defRPr>
    </a:lvl3pPr>
    <a:lvl4pPr marL="1371600" algn="l" rtl="0" fontAlgn="base">
      <a:spcBef>
        <a:spcPct val="0"/>
      </a:spcBef>
      <a:spcAft>
        <a:spcPct val="0"/>
      </a:spcAft>
      <a:defRPr sz="1300" kern="1200">
        <a:solidFill>
          <a:schemeClr val="tx1"/>
        </a:solidFill>
        <a:latin typeface="Times New Roman" pitchFamily="18" charset="0"/>
        <a:ea typeface="+mn-ea"/>
        <a:cs typeface="+mn-cs"/>
      </a:defRPr>
    </a:lvl4pPr>
    <a:lvl5pPr marL="1828800" algn="l" rtl="0" fontAlgn="base">
      <a:spcBef>
        <a:spcPct val="0"/>
      </a:spcBef>
      <a:spcAft>
        <a:spcPct val="0"/>
      </a:spcAft>
      <a:defRPr sz="1300" kern="1200">
        <a:solidFill>
          <a:schemeClr val="tx1"/>
        </a:solidFill>
        <a:latin typeface="Times New Roman" pitchFamily="18" charset="0"/>
        <a:ea typeface="+mn-ea"/>
        <a:cs typeface="+mn-cs"/>
      </a:defRPr>
    </a:lvl5pPr>
    <a:lvl6pPr marL="2286000" algn="l" defTabSz="914400" rtl="0" eaLnBrk="1" latinLnBrk="0" hangingPunct="1">
      <a:defRPr sz="1300" kern="1200">
        <a:solidFill>
          <a:schemeClr val="tx1"/>
        </a:solidFill>
        <a:latin typeface="Times New Roman" pitchFamily="18" charset="0"/>
        <a:ea typeface="+mn-ea"/>
        <a:cs typeface="+mn-cs"/>
      </a:defRPr>
    </a:lvl6pPr>
    <a:lvl7pPr marL="2743200" algn="l" defTabSz="914400" rtl="0" eaLnBrk="1" latinLnBrk="0" hangingPunct="1">
      <a:defRPr sz="1300" kern="1200">
        <a:solidFill>
          <a:schemeClr val="tx1"/>
        </a:solidFill>
        <a:latin typeface="Times New Roman" pitchFamily="18" charset="0"/>
        <a:ea typeface="+mn-ea"/>
        <a:cs typeface="+mn-cs"/>
      </a:defRPr>
    </a:lvl7pPr>
    <a:lvl8pPr marL="3200400" algn="l" defTabSz="914400" rtl="0" eaLnBrk="1" latinLnBrk="0" hangingPunct="1">
      <a:defRPr sz="1300" kern="1200">
        <a:solidFill>
          <a:schemeClr val="tx1"/>
        </a:solidFill>
        <a:latin typeface="Times New Roman" pitchFamily="18" charset="0"/>
        <a:ea typeface="+mn-ea"/>
        <a:cs typeface="+mn-cs"/>
      </a:defRPr>
    </a:lvl8pPr>
    <a:lvl9pPr marL="3657600" algn="l" defTabSz="914400" rtl="0" eaLnBrk="1" latinLnBrk="0" hangingPunct="1">
      <a:defRPr sz="13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64">
          <p15:clr>
            <a:srgbClr val="A4A3A4"/>
          </p15:clr>
        </p15:guide>
        <p15:guide id="2" pos="323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FFFF66"/>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846A8-54A8-4AEF-A02F-ABAAFA9A6C1B}" v="4" dt="2026-07-30T17:06:38.4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700" autoAdjust="0"/>
  </p:normalViewPr>
  <p:slideViewPr>
    <p:cSldViewPr snapToGrid="0">
      <p:cViewPr varScale="1">
        <p:scale>
          <a:sx n="99" d="100"/>
          <a:sy n="99" d="100"/>
        </p:scale>
        <p:origin x="1077" y="45"/>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3" d="2"/>
        <a:sy n="3" d="2"/>
      </p:scale>
      <p:origin x="0" y="0"/>
    </p:cViewPr>
  </p:notesTextViewPr>
  <p:sorterViewPr>
    <p:cViewPr>
      <p:scale>
        <a:sx n="180" d="100"/>
        <a:sy n="180" d="100"/>
      </p:scale>
      <p:origin x="0" y="0"/>
    </p:cViewPr>
  </p:sorterViewPr>
  <p:notesViewPr>
    <p:cSldViewPr snapToGrid="0">
      <p:cViewPr varScale="1">
        <p:scale>
          <a:sx n="82" d="100"/>
          <a:sy n="82" d="100"/>
        </p:scale>
        <p:origin x="-1890" y="-84"/>
      </p:cViewPr>
      <p:guideLst>
        <p:guide orient="horz" pos="2464"/>
        <p:guide pos="323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9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slide" Target="slides/slide46.xml"/><Relationship Id="rId1"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CE825EA8-D175-4E71-A095-5FB2A8F5601E}"/>
    <pc:docChg chg="custSel delSld modSld">
      <pc:chgData name="John O'Neill" userId="a4336b72f0c0be49" providerId="LiveId" clId="{CE825EA8-D175-4E71-A095-5FB2A8F5601E}" dt="2026-07-30T17:07:15.119" v="8"/>
      <pc:docMkLst>
        <pc:docMk/>
      </pc:docMkLst>
      <pc:sldChg chg="addSp modSp mod modAnim">
        <pc:chgData name="John O'Neill" userId="a4336b72f0c0be49" providerId="LiveId" clId="{CE825EA8-D175-4E71-A095-5FB2A8F5601E}" dt="2026-07-30T17:01:18.511" v="3" actId="1076"/>
        <pc:sldMkLst>
          <pc:docMk/>
          <pc:sldMk cId="3115770554" sldId="511"/>
        </pc:sldMkLst>
        <pc:spChg chg="add mod">
          <ac:chgData name="John O'Neill" userId="a4336b72f0c0be49" providerId="LiveId" clId="{CE825EA8-D175-4E71-A095-5FB2A8F5601E}" dt="2026-07-30T17:01:18.511" v="3" actId="1076"/>
          <ac:spMkLst>
            <pc:docMk/>
            <pc:sldMk cId="3115770554" sldId="511"/>
            <ac:spMk id="5" creationId="{241DB31D-E350-3434-95F1-FED1066B881B}"/>
          </ac:spMkLst>
        </pc:spChg>
        <pc:spChg chg="ord">
          <ac:chgData name="John O'Neill" userId="a4336b72f0c0be49" providerId="LiveId" clId="{CE825EA8-D175-4E71-A095-5FB2A8F5601E}" dt="2026-07-30T17:01:14.003" v="2" actId="166"/>
          <ac:spMkLst>
            <pc:docMk/>
            <pc:sldMk cId="3115770554" sldId="511"/>
            <ac:spMk id="11" creationId="{00000000-0000-0000-0000-000000000000}"/>
          </ac:spMkLst>
        </pc:spChg>
      </pc:sldChg>
      <pc:sldChg chg="del">
        <pc:chgData name="John O'Neill" userId="a4336b72f0c0be49" providerId="LiveId" clId="{CE825EA8-D175-4E71-A095-5FB2A8F5601E}" dt="2026-07-30T17:01:22.171" v="4" actId="47"/>
        <pc:sldMkLst>
          <pc:docMk/>
          <pc:sldMk cId="3957763622" sldId="513"/>
        </pc:sldMkLst>
      </pc:sldChg>
      <pc:sldChg chg="addSp delSp modSp mod">
        <pc:chgData name="John O'Neill" userId="a4336b72f0c0be49" providerId="LiveId" clId="{CE825EA8-D175-4E71-A095-5FB2A8F5601E}" dt="2026-07-30T17:07:15.119" v="8"/>
        <pc:sldMkLst>
          <pc:docMk/>
          <pc:sldMk cId="2935372855" sldId="528"/>
        </pc:sldMkLst>
        <pc:spChg chg="mod">
          <ac:chgData name="John O'Neill" userId="a4336b72f0c0be49" providerId="LiveId" clId="{CE825EA8-D175-4E71-A095-5FB2A8F5601E}" dt="2026-07-30T17:07:15.119" v="8"/>
          <ac:spMkLst>
            <pc:docMk/>
            <pc:sldMk cId="2935372855" sldId="528"/>
            <ac:spMk id="5123" creationId="{00000000-0000-0000-0000-000000000000}"/>
          </ac:spMkLst>
        </pc:spChg>
        <pc:graphicFrameChg chg="add mod">
          <ac:chgData name="John O'Neill" userId="a4336b72f0c0be49" providerId="LiveId" clId="{CE825EA8-D175-4E71-A095-5FB2A8F5601E}" dt="2026-07-30T17:06:29.276" v="5"/>
          <ac:graphicFrameMkLst>
            <pc:docMk/>
            <pc:sldMk cId="2935372855" sldId="528"/>
            <ac:graphicFrameMk id="2" creationId="{51288086-F131-CEDB-0649-E87B30EB6BC7}"/>
          </ac:graphicFrameMkLst>
        </pc:graphicFrameChg>
        <pc:graphicFrameChg chg="add del mod">
          <ac:chgData name="John O'Neill" userId="a4336b72f0c0be49" providerId="LiveId" clId="{CE825EA8-D175-4E71-A095-5FB2A8F5601E}" dt="2026-07-30T17:07:07.557" v="7" actId="478"/>
          <ac:graphicFrameMkLst>
            <pc:docMk/>
            <pc:sldMk cId="2935372855" sldId="528"/>
            <ac:graphicFrameMk id="3" creationId="{C34D3FA9-073F-3169-9789-19C36C82597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t" anchorCtr="0" compatLnSpc="1">
            <a:prstTxWarp prst="textNoShape">
              <a:avLst/>
            </a:prstTxWarp>
          </a:bodyPr>
          <a:lstStyle>
            <a:lvl1pPr defTabSz="927100" eaLnBrk="0" hangingPunct="0">
              <a:defRPr sz="1200" smtClean="0"/>
            </a:lvl1pPr>
          </a:lstStyle>
          <a:p>
            <a:pPr>
              <a:defRPr/>
            </a:pPr>
            <a:endParaRPr lang="en-US"/>
          </a:p>
        </p:txBody>
      </p:sp>
      <p:sp>
        <p:nvSpPr>
          <p:cNvPr id="3075" name="Rectangle 3"/>
          <p:cNvSpPr>
            <a:spLocks noGrp="1" noChangeArrowheads="1"/>
          </p:cNvSpPr>
          <p:nvPr>
            <p:ph type="dt" sz="quarter" idx="1"/>
          </p:nvPr>
        </p:nvSpPr>
        <p:spPr bwMode="auto">
          <a:xfrm>
            <a:off x="3971925"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t" anchorCtr="0" compatLnSpc="1">
            <a:prstTxWarp prst="textNoShape">
              <a:avLst/>
            </a:prstTxWarp>
          </a:bodyPr>
          <a:lstStyle>
            <a:lvl1pPr algn="r" defTabSz="927100" eaLnBrk="0" hangingPunct="0">
              <a:defRPr sz="1200" smtClean="0"/>
            </a:lvl1pPr>
          </a:lstStyle>
          <a:p>
            <a:pPr>
              <a:defRPr/>
            </a:pPr>
            <a:endParaRPr lang="en-US"/>
          </a:p>
        </p:txBody>
      </p:sp>
      <p:sp>
        <p:nvSpPr>
          <p:cNvPr id="3076" name="Rectangle 4"/>
          <p:cNvSpPr>
            <a:spLocks noGrp="1" noChangeArrowheads="1"/>
          </p:cNvSpPr>
          <p:nvPr>
            <p:ph type="ftr" sz="quarter" idx="2"/>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b" anchorCtr="0" compatLnSpc="1">
            <a:prstTxWarp prst="textNoShape">
              <a:avLst/>
            </a:prstTxWarp>
          </a:bodyPr>
          <a:lstStyle>
            <a:lvl1pPr defTabSz="927100" eaLnBrk="0" hangingPunct="0">
              <a:defRPr sz="1200" smtClean="0"/>
            </a:lvl1pPr>
          </a:lstStyle>
          <a:p>
            <a:pPr>
              <a:defRPr/>
            </a:pPr>
            <a:endParaRPr lang="en-US"/>
          </a:p>
        </p:txBody>
      </p:sp>
      <p:sp>
        <p:nvSpPr>
          <p:cNvPr id="3077" name="Rectangle 5"/>
          <p:cNvSpPr>
            <a:spLocks noGrp="1" noChangeArrowheads="1"/>
          </p:cNvSpPr>
          <p:nvPr>
            <p:ph type="sldNum" sz="quarter" idx="3"/>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90" tIns="46646" rIns="93290" bIns="46646" numCol="1" anchor="b" anchorCtr="0" compatLnSpc="1">
            <a:prstTxWarp prst="textNoShape">
              <a:avLst/>
            </a:prstTxWarp>
          </a:bodyPr>
          <a:lstStyle>
            <a:lvl1pPr algn="r" defTabSz="927100" eaLnBrk="0" hangingPunct="0">
              <a:defRPr sz="1200" smtClean="0"/>
            </a:lvl1pPr>
          </a:lstStyle>
          <a:p>
            <a:pPr>
              <a:defRPr/>
            </a:pPr>
            <a:fld id="{3984179B-350C-4BE0-A98E-B321C829150C}" type="slidenum">
              <a:rPr lang="en-US"/>
              <a:pPr>
                <a:defRPr/>
              </a:pPr>
              <a:t>‹#›</a:t>
            </a:fld>
            <a:endParaRPr lang="en-US"/>
          </a:p>
        </p:txBody>
      </p:sp>
    </p:spTree>
    <p:extLst>
      <p:ext uri="{BB962C8B-B14F-4D97-AF65-F5344CB8AC3E}">
        <p14:creationId xmlns:p14="http://schemas.microsoft.com/office/powerpoint/2010/main" val="250736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idx="2"/>
          </p:nvPr>
        </p:nvSpPr>
        <p:spPr bwMode="auto">
          <a:xfrm>
            <a:off x="565150" y="311150"/>
            <a:ext cx="6196013" cy="4646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544513" y="5289550"/>
            <a:ext cx="2971800" cy="346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1" tIns="231618" rIns="9651" bIns="231618" numCol="1" anchor="t" anchorCtr="0" compatLnSpc="1">
            <a:prstTxWarp prst="textNoShape">
              <a:avLst/>
            </a:prstTxWarp>
          </a:bodyPr>
          <a:lstStyle/>
          <a:p>
            <a:pPr lvl="0"/>
            <a:r>
              <a:rPr lang="en-US" noProof="0"/>
              <a:t>This type is Arial, 10 Pt.</a:t>
            </a:r>
          </a:p>
          <a:p>
            <a:pPr lvl="0"/>
            <a:r>
              <a:rPr lang="en-US" noProof="0"/>
              <a:t>Use sentence structure.</a:t>
            </a:r>
          </a:p>
          <a:p>
            <a:pPr lvl="0"/>
            <a:r>
              <a:rPr lang="en-US" noProof="0"/>
              <a:t>Bullets are Wingdings square (n) size is 75% of the text.</a:t>
            </a:r>
          </a:p>
          <a:p>
            <a:pPr lvl="1"/>
            <a:r>
              <a:rPr lang="en-US" noProof="0"/>
              <a:t>Dashes are option dashes and are 100% of the text size.</a:t>
            </a:r>
          </a:p>
          <a:p>
            <a:pPr lvl="1"/>
            <a:r>
              <a:rPr lang="en-US" noProof="0"/>
              <a:t>Dashes Should have a tighter line spacing than the bullets.</a:t>
            </a:r>
          </a:p>
          <a:p>
            <a:pPr lvl="0"/>
            <a:r>
              <a:rPr lang="en-US" noProof="0"/>
              <a:t>Line spacing is .9 on .5 after.</a:t>
            </a:r>
          </a:p>
          <a:p>
            <a:pPr lvl="0"/>
            <a:r>
              <a:rPr lang="en-US" noProof="0"/>
              <a:t>Use periods on note pages.</a:t>
            </a:r>
          </a:p>
          <a:p>
            <a:pPr lvl="0"/>
            <a:r>
              <a:rPr lang="en-US" noProof="0"/>
              <a:t>Print file without pure black and white.</a:t>
            </a:r>
          </a:p>
        </p:txBody>
      </p:sp>
      <p:sp>
        <p:nvSpPr>
          <p:cNvPr id="88068" name="Line 4"/>
          <p:cNvSpPr>
            <a:spLocks noChangeShapeType="1"/>
          </p:cNvSpPr>
          <p:nvPr/>
        </p:nvSpPr>
        <p:spPr bwMode="auto">
          <a:xfrm>
            <a:off x="576263" y="5130800"/>
            <a:ext cx="627221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69" name="Line 5"/>
          <p:cNvSpPr>
            <a:spLocks noChangeShapeType="1"/>
          </p:cNvSpPr>
          <p:nvPr/>
        </p:nvSpPr>
        <p:spPr bwMode="auto">
          <a:xfrm>
            <a:off x="588963" y="8950325"/>
            <a:ext cx="627221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0" name="Rectangle 6"/>
          <p:cNvSpPr>
            <a:spLocks noChangeArrowheads="1"/>
          </p:cNvSpPr>
          <p:nvPr/>
        </p:nvSpPr>
        <p:spPr bwMode="auto">
          <a:xfrm>
            <a:off x="3563938" y="9078913"/>
            <a:ext cx="311150"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51" tIns="9651" rIns="9651" bIns="9651" anchor="ctr" anchorCtr="1">
            <a:spAutoFit/>
          </a:bodyPr>
          <a:lstStyle/>
          <a:p>
            <a:pPr algn="ctr" defTabSz="927100" eaLnBrk="0" hangingPunct="0"/>
            <a:fld id="{BBA0A429-F90B-49C4-8DB1-0C6687D4D7EC}" type="slidenum">
              <a:rPr lang="en-US" sz="1200" b="1">
                <a:latin typeface="Arial" charset="0"/>
              </a:rPr>
              <a:pPr algn="ctr" defTabSz="927100" eaLnBrk="0" hangingPunct="0"/>
              <a:t>‹#›</a:t>
            </a:fld>
            <a:endParaRPr lang="en-US" sz="1200" b="1">
              <a:latin typeface="Arial" charset="0"/>
            </a:endParaRPr>
          </a:p>
        </p:txBody>
      </p:sp>
    </p:spTree>
    <p:extLst>
      <p:ext uri="{BB962C8B-B14F-4D97-AF65-F5344CB8AC3E}">
        <p14:creationId xmlns:p14="http://schemas.microsoft.com/office/powerpoint/2010/main" val="34113821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p:sp>
      <p:sp>
        <p:nvSpPr>
          <p:cNvPr id="8909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p:sp>
      <p:sp>
        <p:nvSpPr>
          <p:cNvPr id="11366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p:sp>
      <p:sp>
        <p:nvSpPr>
          <p:cNvPr id="11469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212850" y="736600"/>
            <a:ext cx="4586288" cy="3440113"/>
          </a:xfrm>
        </p:spPr>
      </p:sp>
      <p:sp>
        <p:nvSpPr>
          <p:cNvPr id="115715" name="Rectangle 3"/>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Read quote…comments from group.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p:sp>
      <p:sp>
        <p:nvSpPr>
          <p:cNvPr id="11673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xfrm>
            <a:off x="1212850" y="736600"/>
            <a:ext cx="4586288" cy="3440113"/>
          </a:xfrm>
        </p:spPr>
      </p:sp>
      <p:sp>
        <p:nvSpPr>
          <p:cNvPr id="117763" name="Rectangle 3"/>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Helpful matrix which corresponds specific tools with specific wastes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p:sp>
      <p:sp>
        <p:nvSpPr>
          <p:cNvPr id="118787" name="Rectangle 3"/>
          <p:cNvSpPr>
            <a:spLocks noGrp="1" noChangeArrowheads="1"/>
          </p:cNvSpPr>
          <p:nvPr>
            <p:ph type="body" idx="1"/>
          </p:nvPr>
        </p:nvSpPr>
        <p:spPr>
          <a:xfrm>
            <a:off x="544513" y="5289550"/>
            <a:ext cx="6232525" cy="3465513"/>
          </a:xfrm>
          <a:noFill/>
        </p:spPr>
        <p:txBody>
          <a:bodyPr/>
          <a:lstStyle/>
          <a:p>
            <a:pPr eaLnBrk="1" hangingPunct="1"/>
            <a:endParaRPr lang="en-GB">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p:sp>
      <p:sp>
        <p:nvSpPr>
          <p:cNvPr id="11981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p:sp>
      <p:sp>
        <p:nvSpPr>
          <p:cNvPr id="12083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p:sp>
      <p:sp>
        <p:nvSpPr>
          <p:cNvPr id="12185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p:sp>
      <p:sp>
        <p:nvSpPr>
          <p:cNvPr id="12288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p:sp>
      <p:sp>
        <p:nvSpPr>
          <p:cNvPr id="9011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p:sp>
      <p:sp>
        <p:nvSpPr>
          <p:cNvPr id="12390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p:sp>
      <p:sp>
        <p:nvSpPr>
          <p:cNvPr id="12493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p:sp>
      <p:sp>
        <p:nvSpPr>
          <p:cNvPr id="125955"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p:sp>
      <p:sp>
        <p:nvSpPr>
          <p:cNvPr id="9830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p:sp>
      <p:sp>
        <p:nvSpPr>
          <p:cNvPr id="9933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p:sp>
      <p:sp>
        <p:nvSpPr>
          <p:cNvPr id="10035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p:sp>
      <p:sp>
        <p:nvSpPr>
          <p:cNvPr id="10137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181100" y="696913"/>
            <a:ext cx="4648200" cy="3486150"/>
          </a:xfrm>
        </p:spPr>
      </p:sp>
      <p:sp>
        <p:nvSpPr>
          <p:cNvPr id="102403" name="Rectangle 3"/>
          <p:cNvSpPr>
            <a:spLocks noGrp="1" noChangeArrowheads="1"/>
          </p:cNvSpPr>
          <p:nvPr>
            <p:ph type="body" idx="1"/>
          </p:nvPr>
        </p:nvSpPr>
        <p:spPr>
          <a:xfrm>
            <a:off x="935038" y="4414838"/>
            <a:ext cx="5140325" cy="4184650"/>
          </a:xfrm>
          <a:noFill/>
        </p:spPr>
        <p:txBody>
          <a:bodyPr/>
          <a:lstStyle/>
          <a:p>
            <a:pPr marL="228600" indent="-228600" eaLnBrk="1" hangingPunct="1"/>
            <a:endParaRPr lang="en-US">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190625" y="695325"/>
            <a:ext cx="4629150" cy="3471863"/>
          </a:xfrm>
        </p:spPr>
      </p:sp>
      <p:sp>
        <p:nvSpPr>
          <p:cNvPr id="103427" name="Rectangle 3"/>
          <p:cNvSpPr>
            <a:spLocks noGrp="1" noChangeArrowheads="1"/>
          </p:cNvSpPr>
          <p:nvPr>
            <p:ph type="body" idx="1"/>
          </p:nvPr>
        </p:nvSpPr>
        <p:spPr>
          <a:xfrm>
            <a:off x="935038" y="4776788"/>
            <a:ext cx="5140325" cy="3821112"/>
          </a:xfrm>
          <a:noFill/>
        </p:spPr>
        <p:txBody>
          <a:bodyPr lIns="93944" tIns="46972" rIns="93944" bIns="46972"/>
          <a:lstStyle/>
          <a:p>
            <a:pPr eaLnBrk="1" hangingPunct="1"/>
            <a:r>
              <a:rPr lang="en-US">
                <a:latin typeface="Arial" charset="0"/>
              </a:rPr>
              <a:t>Example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p:sp>
      <p:sp>
        <p:nvSpPr>
          <p:cNvPr id="104451"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p:sp>
      <p:sp>
        <p:nvSpPr>
          <p:cNvPr id="9113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p:sp>
      <p:sp>
        <p:nvSpPr>
          <p:cNvPr id="10547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xfrm>
            <a:off x="1181100" y="696913"/>
            <a:ext cx="4648200" cy="3486150"/>
          </a:xfrm>
        </p:spPr>
      </p:sp>
      <p:sp>
        <p:nvSpPr>
          <p:cNvPr id="106499" name="Rectangle 3"/>
          <p:cNvSpPr>
            <a:spLocks noGrp="1" noChangeArrowheads="1"/>
          </p:cNvSpPr>
          <p:nvPr>
            <p:ph type="body" idx="1"/>
          </p:nvPr>
        </p:nvSpPr>
        <p:spPr>
          <a:xfrm>
            <a:off x="935038" y="4414838"/>
            <a:ext cx="5140325" cy="4184650"/>
          </a:xfrm>
          <a:noFill/>
        </p:spPr>
        <p:txBody>
          <a:bodyPr/>
          <a:lstStyle/>
          <a:p>
            <a:pPr marL="228600" indent="-228600" eaLnBrk="1" hangingPunct="1"/>
            <a:r>
              <a:rPr lang="en-US">
                <a:latin typeface="Arial" charset="0"/>
              </a:rPr>
              <a:t>Having a Lean Manufacturing System in place is only one element of the Shingo Prize Model</a:t>
            </a:r>
          </a:p>
          <a:p>
            <a:pPr marL="228600" indent="-228600" eaLnBrk="1" hangingPunct="1"/>
            <a:endParaRPr lang="en-US">
              <a:latin typeface="Arial" charset="0"/>
            </a:endParaRPr>
          </a:p>
          <a:p>
            <a:pPr marL="228600" indent="-228600" eaLnBrk="1" hangingPunct="1"/>
            <a:r>
              <a:rPr lang="en-US">
                <a:latin typeface="Arial" charset="0"/>
              </a:rPr>
              <a:t>Achieving results is the proof of success, and the requirement to ensure that a company’s improvement process remains in tact and supported.</a:t>
            </a:r>
          </a:p>
          <a:p>
            <a:pPr marL="228600" indent="-228600" eaLnBrk="1" hangingPunct="1"/>
            <a:endParaRPr lang="en-US">
              <a:latin typeface="Arial" charset="0"/>
            </a:endParaRPr>
          </a:p>
          <a:p>
            <a:pPr marL="228600" indent="-228600" eaLnBrk="1" hangingPunct="1"/>
            <a:r>
              <a:rPr lang="en-US">
                <a:latin typeface="Arial" charset="0"/>
              </a:rPr>
              <a:t>Management teams at any company cannot argue that:</a:t>
            </a:r>
          </a:p>
          <a:p>
            <a:pPr marL="228600" indent="-228600" eaLnBrk="1" hangingPunct="1">
              <a:buFontTx/>
              <a:buChar char="•"/>
            </a:pPr>
            <a:r>
              <a:rPr lang="en-US" b="1">
                <a:latin typeface="Arial" charset="0"/>
              </a:rPr>
              <a:t>results</a:t>
            </a:r>
            <a:r>
              <a:rPr lang="en-US">
                <a:latin typeface="Arial" charset="0"/>
              </a:rPr>
              <a:t> to bottom line cost and profitability are what allow them to retain and increase market share, </a:t>
            </a:r>
          </a:p>
          <a:p>
            <a:pPr marL="228600" indent="-228600" eaLnBrk="1" hangingPunct="1">
              <a:buFontTx/>
              <a:buChar char="•"/>
            </a:pPr>
            <a:r>
              <a:rPr lang="en-US">
                <a:latin typeface="Arial" charset="0"/>
              </a:rPr>
              <a:t>cost </a:t>
            </a:r>
            <a:r>
              <a:rPr lang="en-US" b="1">
                <a:latin typeface="Arial" charset="0"/>
              </a:rPr>
              <a:t>savings</a:t>
            </a:r>
            <a:r>
              <a:rPr lang="en-US">
                <a:latin typeface="Arial" charset="0"/>
              </a:rPr>
              <a:t> provide the funds to reward their employees, and </a:t>
            </a:r>
          </a:p>
          <a:p>
            <a:pPr marL="228600" indent="-228600" eaLnBrk="1" hangingPunct="1">
              <a:buFontTx/>
              <a:buChar char="•"/>
            </a:pPr>
            <a:r>
              <a:rPr lang="en-US" b="1">
                <a:latin typeface="Arial" charset="0"/>
              </a:rPr>
              <a:t>reducing waste</a:t>
            </a:r>
            <a:r>
              <a:rPr lang="en-US">
                <a:latin typeface="Arial" charset="0"/>
              </a:rPr>
              <a:t> in all areas in the business create a safer and more productive work environment.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p:sp>
      <p:sp>
        <p:nvSpPr>
          <p:cNvPr id="10752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1212850" y="736600"/>
            <a:ext cx="4586288" cy="3440113"/>
          </a:xfrm>
        </p:spPr>
      </p:sp>
      <p:sp>
        <p:nvSpPr>
          <p:cNvPr id="108547" name="Rectangle 3"/>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This is a critical element…how we define for the organization what’s ‘good’ and what’s ‘bad’ performance relative to our overall strategy?</a:t>
            </a:r>
          </a:p>
          <a:p>
            <a:pPr eaLnBrk="1" hangingPunct="1"/>
            <a:endParaRPr lang="en-US">
              <a:latin typeface="Arial" charset="0"/>
            </a:endParaRPr>
          </a:p>
          <a:p>
            <a:pPr eaLnBrk="1" hangingPunct="1">
              <a:buFontTx/>
              <a:buChar char="•"/>
            </a:pPr>
            <a:r>
              <a:rPr lang="en-US">
                <a:latin typeface="Arial" charset="0"/>
              </a:rPr>
              <a:t>Review bullets and emphasize notion of linkage to top level strategy…reference the earlier slide with the Capital efficient profitable growth linkages.</a:t>
            </a:r>
          </a:p>
          <a:p>
            <a:pPr eaLnBrk="1" hangingPunct="1">
              <a:buFontTx/>
              <a:buChar char="•"/>
            </a:pPr>
            <a:endParaRPr lang="en-US">
              <a:latin typeface="Arial" charset="0"/>
            </a:endParaRPr>
          </a:p>
          <a:p>
            <a:pPr eaLnBrk="1" hangingPunct="1">
              <a:buFontTx/>
              <a:buChar char="•"/>
            </a:pPr>
            <a:r>
              <a:rPr lang="en-US">
                <a:latin typeface="Arial" charset="0"/>
              </a:rPr>
              <a:t>WW78 emerging out of the Frameworks 11 initiative defined the supply chain “Y” level metrics</a:t>
            </a:r>
          </a:p>
          <a:p>
            <a:pPr eaLnBrk="1" hangingPunct="1">
              <a:buFontTx/>
              <a:buChar char="•"/>
            </a:pPr>
            <a:endParaRPr lang="en-US">
              <a:latin typeface="Arial" charset="0"/>
            </a:endParaRPr>
          </a:p>
          <a:p>
            <a:pPr eaLnBrk="1" hangingPunct="1">
              <a:buFontTx/>
              <a:buChar char="•"/>
            </a:pPr>
            <a:r>
              <a:rPr lang="en-US">
                <a:latin typeface="Arial" charset="0"/>
              </a:rPr>
              <a:t>OGSM process and direct linkage to compensation, etc...</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793750" y="795338"/>
            <a:ext cx="5472113" cy="4103687"/>
          </a:xfrm>
        </p:spPr>
      </p:sp>
      <p:sp>
        <p:nvSpPr>
          <p:cNvPr id="109571" name="Text Box 3"/>
          <p:cNvSpPr txBox="1">
            <a:spLocks noChangeArrowheads="1"/>
          </p:cNvSpPr>
          <p:nvPr/>
        </p:nvSpPr>
        <p:spPr bwMode="auto">
          <a:xfrm>
            <a:off x="779463" y="5092700"/>
            <a:ext cx="182562"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731" tIns="46866" rIns="93731" bIns="46866">
            <a:spAutoFit/>
          </a:bodyPr>
          <a:lstStyle>
            <a:lvl1pPr defTabSz="938213" eaLnBrk="0" hangingPunct="0">
              <a:defRPr sz="1300">
                <a:solidFill>
                  <a:schemeClr val="tx1"/>
                </a:solidFill>
                <a:latin typeface="Times New Roman" pitchFamily="18" charset="0"/>
              </a:defRPr>
            </a:lvl1pPr>
            <a:lvl2pPr marL="742950" indent="-285750" defTabSz="938213" eaLnBrk="0" hangingPunct="0">
              <a:defRPr sz="1300">
                <a:solidFill>
                  <a:schemeClr val="tx1"/>
                </a:solidFill>
                <a:latin typeface="Times New Roman" pitchFamily="18" charset="0"/>
              </a:defRPr>
            </a:lvl2pPr>
            <a:lvl3pPr marL="1143000" indent="-228600" defTabSz="938213" eaLnBrk="0" hangingPunct="0">
              <a:defRPr sz="1300">
                <a:solidFill>
                  <a:schemeClr val="tx1"/>
                </a:solidFill>
                <a:latin typeface="Times New Roman" pitchFamily="18" charset="0"/>
              </a:defRPr>
            </a:lvl3pPr>
            <a:lvl4pPr marL="1600200" indent="-228600" defTabSz="938213" eaLnBrk="0" hangingPunct="0">
              <a:defRPr sz="1300">
                <a:solidFill>
                  <a:schemeClr val="tx1"/>
                </a:solidFill>
                <a:latin typeface="Times New Roman" pitchFamily="18" charset="0"/>
              </a:defRPr>
            </a:lvl4pPr>
            <a:lvl5pPr marL="2057400" indent="-228600" defTabSz="938213" eaLnBrk="0" hangingPunct="0">
              <a:defRPr sz="1300">
                <a:solidFill>
                  <a:schemeClr val="tx1"/>
                </a:solidFill>
                <a:latin typeface="Times New Roman" pitchFamily="18" charset="0"/>
              </a:defRPr>
            </a:lvl5pPr>
            <a:lvl6pPr marL="2514600" indent="-228600" defTabSz="938213" eaLnBrk="0" fontAlgn="base" hangingPunct="0">
              <a:spcBef>
                <a:spcPct val="0"/>
              </a:spcBef>
              <a:spcAft>
                <a:spcPct val="0"/>
              </a:spcAft>
              <a:defRPr sz="1300">
                <a:solidFill>
                  <a:schemeClr val="tx1"/>
                </a:solidFill>
                <a:latin typeface="Times New Roman" pitchFamily="18" charset="0"/>
              </a:defRPr>
            </a:lvl6pPr>
            <a:lvl7pPr marL="2971800" indent="-228600" defTabSz="938213" eaLnBrk="0" fontAlgn="base" hangingPunct="0">
              <a:spcBef>
                <a:spcPct val="0"/>
              </a:spcBef>
              <a:spcAft>
                <a:spcPct val="0"/>
              </a:spcAft>
              <a:defRPr sz="1300">
                <a:solidFill>
                  <a:schemeClr val="tx1"/>
                </a:solidFill>
                <a:latin typeface="Times New Roman" pitchFamily="18" charset="0"/>
              </a:defRPr>
            </a:lvl7pPr>
            <a:lvl8pPr marL="3429000" indent="-228600" defTabSz="938213" eaLnBrk="0" fontAlgn="base" hangingPunct="0">
              <a:spcBef>
                <a:spcPct val="0"/>
              </a:spcBef>
              <a:spcAft>
                <a:spcPct val="0"/>
              </a:spcAft>
              <a:defRPr sz="1300">
                <a:solidFill>
                  <a:schemeClr val="tx1"/>
                </a:solidFill>
                <a:latin typeface="Times New Roman" pitchFamily="18" charset="0"/>
              </a:defRPr>
            </a:lvl8pPr>
            <a:lvl9pPr marL="3886200" indent="-228600" defTabSz="938213" eaLnBrk="0" fontAlgn="base" hangingPunct="0">
              <a:spcBef>
                <a:spcPct val="0"/>
              </a:spcBef>
              <a:spcAft>
                <a:spcPct val="0"/>
              </a:spcAft>
              <a:defRPr sz="1300">
                <a:solidFill>
                  <a:schemeClr val="tx1"/>
                </a:solidFill>
                <a:latin typeface="Times New Roman" pitchFamily="18" charset="0"/>
              </a:defRPr>
            </a:lvl9pPr>
          </a:lstStyle>
          <a:p>
            <a:endParaRPr lang="en-GB" sz="2400"/>
          </a:p>
        </p:txBody>
      </p:sp>
      <p:sp>
        <p:nvSpPr>
          <p:cNvPr id="109572" name="Rectangle 4"/>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Review</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781050" y="733425"/>
            <a:ext cx="5497513" cy="4122738"/>
          </a:xfrm>
        </p:spPr>
      </p:sp>
      <p:sp>
        <p:nvSpPr>
          <p:cNvPr id="110595" name="Rectangle 3"/>
          <p:cNvSpPr>
            <a:spLocks noGrp="1" noChangeArrowheads="1"/>
          </p:cNvSpPr>
          <p:nvPr>
            <p:ph type="body" idx="1"/>
          </p:nvPr>
        </p:nvSpPr>
        <p:spPr>
          <a:xfrm>
            <a:off x="925513" y="4422775"/>
            <a:ext cx="5159375" cy="4175125"/>
          </a:xfrm>
          <a:noFill/>
        </p:spPr>
        <p:txBody>
          <a:bodyPr/>
          <a:lstStyle/>
          <a:p>
            <a:pPr eaLnBrk="1" hangingPunct="1"/>
            <a:endParaRPr lang="en-US">
              <a:latin typeface="Arial" charset="0"/>
            </a:endParaRPr>
          </a:p>
          <a:p>
            <a:pPr eaLnBrk="1" hangingPunct="1"/>
            <a:endParaRPr lang="en-US">
              <a:latin typeface="Arial" charset="0"/>
            </a:endParaRPr>
          </a:p>
          <a:p>
            <a:pPr eaLnBrk="1" hangingPunct="1"/>
            <a:endParaRPr lang="en-US">
              <a:latin typeface="Arial" charset="0"/>
            </a:endParaRPr>
          </a:p>
          <a:p>
            <a:pPr eaLnBrk="1" hangingPunct="1"/>
            <a:r>
              <a:rPr lang="en-US">
                <a:latin typeface="Arial" charset="0"/>
              </a:rPr>
              <a:t>Review each Y level metric and emphasize the the X’s will vary depending on the specific operating environment.</a:t>
            </a:r>
          </a:p>
          <a:p>
            <a:pPr eaLnBrk="1" hangingPunct="1"/>
            <a:endParaRPr lang="en-US">
              <a:latin typeface="Arial" charset="0"/>
            </a:endParaRPr>
          </a:p>
          <a:p>
            <a:pPr eaLnBrk="1" hangingPunct="1"/>
            <a:r>
              <a:rPr lang="en-US">
                <a:latin typeface="Arial" charset="0"/>
              </a:rPr>
              <a:t>We define the X’s thru the application of Causal Thinking…Cause Effect analysis for root cause</a:t>
            </a:r>
          </a:p>
          <a:p>
            <a:pPr eaLnBrk="1" hangingPunct="1"/>
            <a:endParaRPr lang="en-US">
              <a:latin typeface="Arial" charset="0"/>
            </a:endParaRPr>
          </a:p>
          <a:p>
            <a:pPr eaLnBrk="1" hangingPunct="1"/>
            <a:r>
              <a:rPr lang="en-US">
                <a:latin typeface="Arial" charset="0"/>
              </a:rPr>
              <a:t>Are the measures absolute? </a:t>
            </a:r>
          </a:p>
          <a:p>
            <a:pPr eaLnBrk="1" hangingPunct="1"/>
            <a:r>
              <a:rPr lang="en-US">
                <a:latin typeface="Arial" charset="0"/>
              </a:rPr>
              <a:t>Example- What does 100 days of supply mean? Is it too much? Not enough? </a:t>
            </a:r>
          </a:p>
          <a:p>
            <a:pPr eaLnBrk="1" hangingPunct="1"/>
            <a:r>
              <a:rPr lang="en-US">
                <a:latin typeface="Arial" charset="0"/>
              </a:rPr>
              <a:t>The important element here is trend …getting the indicators to go in the ‘right’ direction…our performance is dependent on the level of Variability, Flexibility and Efficiency within the system…as we improve these we trend in a positive direction. The key is improvement….</a:t>
            </a:r>
          </a:p>
          <a:p>
            <a:pPr eaLnBrk="1" hangingPunct="1"/>
            <a:endParaRPr lang="en-US">
              <a:latin typeface="Arial" charset="0"/>
            </a:endParaRPr>
          </a:p>
          <a:p>
            <a:pPr eaLnBrk="1" hangingPunct="1"/>
            <a:endParaRPr lang="en-US">
              <a:latin typeface="Arial" charset="0"/>
            </a:endParaRPr>
          </a:p>
          <a:p>
            <a:pPr eaLnBrk="1" hangingPunct="1"/>
            <a:r>
              <a:rPr lang="en-US">
                <a:latin typeface="Arial" charset="0"/>
              </a:rPr>
              <a:t>The final Principle is Continuous Improvement….</a:t>
            </a:r>
          </a:p>
          <a:p>
            <a:pPr eaLnBrk="1" hangingPunct="1"/>
            <a:endParaRPr lang="en-US">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781050" y="733425"/>
            <a:ext cx="5497513" cy="4122738"/>
          </a:xfrm>
        </p:spPr>
      </p:sp>
      <p:sp>
        <p:nvSpPr>
          <p:cNvPr id="111619" name="Rectangle 3"/>
          <p:cNvSpPr>
            <a:spLocks noGrp="1" noChangeArrowheads="1"/>
          </p:cNvSpPr>
          <p:nvPr>
            <p:ph type="body" idx="1"/>
          </p:nvPr>
        </p:nvSpPr>
        <p:spPr>
          <a:xfrm>
            <a:off x="925513" y="4422775"/>
            <a:ext cx="5159375" cy="4175125"/>
          </a:xfrm>
          <a:noFill/>
        </p:spPr>
        <p:txBody>
          <a:bodyPr/>
          <a:lstStyle/>
          <a:p>
            <a:pPr eaLnBrk="1" hangingPunct="1"/>
            <a:endParaRPr lang="en-US">
              <a:latin typeface="Arial" charset="0"/>
            </a:endParaRPr>
          </a:p>
          <a:p>
            <a:pPr eaLnBrk="1" hangingPunct="1"/>
            <a:endParaRPr lang="en-US">
              <a:latin typeface="Arial" charset="0"/>
            </a:endParaRPr>
          </a:p>
          <a:p>
            <a:pPr eaLnBrk="1" hangingPunct="1"/>
            <a:endParaRPr lang="en-US">
              <a:latin typeface="Arial" charset="0"/>
            </a:endParaRPr>
          </a:p>
          <a:p>
            <a:pPr eaLnBrk="1" hangingPunct="1"/>
            <a:r>
              <a:rPr lang="en-US">
                <a:latin typeface="Arial" charset="0"/>
              </a:rPr>
              <a:t>Review each Y level metric and emphasize the the X’s will vary depending on the specific operating environment.</a:t>
            </a:r>
          </a:p>
          <a:p>
            <a:pPr eaLnBrk="1" hangingPunct="1"/>
            <a:endParaRPr lang="en-US">
              <a:latin typeface="Arial" charset="0"/>
            </a:endParaRPr>
          </a:p>
          <a:p>
            <a:pPr eaLnBrk="1" hangingPunct="1"/>
            <a:r>
              <a:rPr lang="en-US">
                <a:latin typeface="Arial" charset="0"/>
              </a:rPr>
              <a:t>We define the X’s thru the application of Causal Thinking…Cause Effect analysis for root cause</a:t>
            </a:r>
          </a:p>
          <a:p>
            <a:pPr eaLnBrk="1" hangingPunct="1"/>
            <a:endParaRPr lang="en-US">
              <a:latin typeface="Arial" charset="0"/>
            </a:endParaRPr>
          </a:p>
          <a:p>
            <a:pPr eaLnBrk="1" hangingPunct="1"/>
            <a:r>
              <a:rPr lang="en-US">
                <a:latin typeface="Arial" charset="0"/>
              </a:rPr>
              <a:t>Are the measures absolute? </a:t>
            </a:r>
          </a:p>
          <a:p>
            <a:pPr eaLnBrk="1" hangingPunct="1"/>
            <a:r>
              <a:rPr lang="en-US">
                <a:latin typeface="Arial" charset="0"/>
              </a:rPr>
              <a:t>Example- What does 100 days of supply mean? Is it too much? Not enough? </a:t>
            </a:r>
          </a:p>
          <a:p>
            <a:pPr eaLnBrk="1" hangingPunct="1"/>
            <a:r>
              <a:rPr lang="en-US">
                <a:latin typeface="Arial" charset="0"/>
              </a:rPr>
              <a:t>The important element here is trend …getting the indicators to go in the ‘right’ direction…our performance is dependent on the level of Variability, Flexibility and Efficiency within the system…as we improve these we trend in a positive direction. The key is improvement….</a:t>
            </a:r>
          </a:p>
          <a:p>
            <a:pPr eaLnBrk="1" hangingPunct="1"/>
            <a:endParaRPr lang="en-US">
              <a:latin typeface="Arial" charset="0"/>
            </a:endParaRPr>
          </a:p>
          <a:p>
            <a:pPr eaLnBrk="1" hangingPunct="1"/>
            <a:endParaRPr lang="en-US">
              <a:latin typeface="Arial" charset="0"/>
            </a:endParaRPr>
          </a:p>
          <a:p>
            <a:pPr eaLnBrk="1" hangingPunct="1"/>
            <a:r>
              <a:rPr lang="en-US">
                <a:latin typeface="Arial" charset="0"/>
              </a:rPr>
              <a:t>The final Principle is Continuous Improvement….</a:t>
            </a:r>
          </a:p>
          <a:p>
            <a:pPr eaLnBrk="1" hangingPunct="1"/>
            <a:endParaRPr lang="en-US">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p:sp>
      <p:sp>
        <p:nvSpPr>
          <p:cNvPr id="112643"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p:sp>
      <p:sp>
        <p:nvSpPr>
          <p:cNvPr id="12902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p:sp>
      <p:sp>
        <p:nvSpPr>
          <p:cNvPr id="13005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p:sp>
      <p:sp>
        <p:nvSpPr>
          <p:cNvPr id="9216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p:sp>
      <p:sp>
        <p:nvSpPr>
          <p:cNvPr id="13107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p:sp>
      <p:sp>
        <p:nvSpPr>
          <p:cNvPr id="13209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855663" y="795338"/>
            <a:ext cx="5308600" cy="3981450"/>
          </a:xfrm>
          <a:ln w="12700" cap="flat">
            <a:solidFill>
              <a:schemeClr val="tx1"/>
            </a:solidFill>
            <a:miter lim="800000"/>
            <a:headEnd/>
            <a:tailEnd/>
          </a:ln>
        </p:spPr>
      </p:sp>
      <p:sp>
        <p:nvSpPr>
          <p:cNvPr id="133123" name="Rectangle 3"/>
          <p:cNvSpPr>
            <a:spLocks noGrp="1" noChangeArrowheads="1"/>
          </p:cNvSpPr>
          <p:nvPr>
            <p:ph type="body" idx="1"/>
          </p:nvPr>
        </p:nvSpPr>
        <p:spPr>
          <a:xfrm>
            <a:off x="388938" y="4935538"/>
            <a:ext cx="6311900" cy="3822700"/>
          </a:xfrm>
          <a:noFill/>
        </p:spPr>
        <p:txBody>
          <a:bodyPr lIns="87425" tIns="41327" rIns="87425" bIns="41327"/>
          <a:lstStyle/>
          <a:p>
            <a:pPr defTabSz="839788" eaLnBrk="1" hangingPunct="1"/>
            <a:r>
              <a:rPr lang="en-US" sz="1100">
                <a:latin typeface="Arial" charset="0"/>
              </a:rPr>
              <a:t>This is the emotional cycle that every team member will go through during a change program.    </a:t>
            </a:r>
          </a:p>
          <a:p>
            <a:pPr defTabSz="839788" eaLnBrk="1" hangingPunct="1"/>
            <a:r>
              <a:rPr lang="en-US" sz="1100">
                <a:latin typeface="Arial" charset="0"/>
              </a:rPr>
              <a:t>Because the diagnostic is very short we will go through this cycle very quickly, but during implementation we are all going to feel this curve. You need to be aware of this curve and where we are...also know that every one else is going through this.  We will implement support tools to manage the impact. We cannot illuminate it completely but we can manage it.  Some of the tools (like check lists, surveys, basically communicate):</a:t>
            </a:r>
          </a:p>
          <a:p>
            <a:pPr marL="441325" lvl="1" defTabSz="839788" eaLnBrk="1" hangingPunct="1"/>
            <a:r>
              <a:rPr lang="en-US" sz="1100">
                <a:latin typeface="Arial" charset="0"/>
              </a:rPr>
              <a:t>Informed pessimism</a:t>
            </a:r>
          </a:p>
          <a:p>
            <a:pPr marL="441325" lvl="1" defTabSz="839788" eaLnBrk="1" hangingPunct="1"/>
            <a:r>
              <a:rPr lang="en-US" sz="1100">
                <a:latin typeface="Arial" charset="0"/>
              </a:rPr>
              <a:t>- To over come this we look for early solutions and will celebrate early wins  </a:t>
            </a:r>
          </a:p>
          <a:p>
            <a:pPr marL="441325" lvl="1" defTabSz="839788" eaLnBrk="1" hangingPunct="1"/>
            <a:r>
              <a:rPr lang="en-US" sz="1100">
                <a:latin typeface="Arial" charset="0"/>
              </a:rPr>
              <a:t>Valley of disappear</a:t>
            </a:r>
          </a:p>
          <a:p>
            <a:pPr marL="441325" lvl="1" defTabSz="839788" eaLnBrk="1" hangingPunct="1"/>
            <a:r>
              <a:rPr lang="en-US" sz="1100">
                <a:latin typeface="Arial" charset="0"/>
              </a:rPr>
              <a:t>- Focus on the person on the goal the vision, the change drivers.  We have have</a:t>
            </a:r>
          </a:p>
          <a:p>
            <a:pPr marL="441325" lvl="1" defTabSz="839788" eaLnBrk="1" hangingPunct="1"/>
            <a:r>
              <a:rPr lang="en-US" sz="1100">
                <a:latin typeface="Arial" charset="0"/>
              </a:rPr>
              <a:t>Acceptance (Ready and willing)</a:t>
            </a:r>
          </a:p>
          <a:p>
            <a:pPr marL="441325" lvl="1" defTabSz="839788" eaLnBrk="1" hangingPunct="1">
              <a:spcBef>
                <a:spcPct val="0"/>
              </a:spcBef>
            </a:pPr>
            <a:r>
              <a:rPr lang="en-US" sz="1100">
                <a:latin typeface="Arial" charset="0"/>
              </a:rPr>
              <a:t>- Encouragement, reinforcement</a:t>
            </a:r>
          </a:p>
          <a:p>
            <a:pPr marL="441325" lvl="1" defTabSz="839788" eaLnBrk="1" hangingPunct="1"/>
            <a:r>
              <a:rPr lang="en-US" sz="1100">
                <a:latin typeface="Arial" charset="0"/>
              </a:rPr>
              <a:t>Passive resistance (Confused)</a:t>
            </a:r>
          </a:p>
          <a:p>
            <a:pPr marL="441325" lvl="1" defTabSz="839788" eaLnBrk="1" hangingPunct="1">
              <a:spcBef>
                <a:spcPct val="0"/>
              </a:spcBef>
            </a:pPr>
            <a:r>
              <a:rPr lang="en-US" sz="1100">
                <a:latin typeface="Arial" charset="0"/>
              </a:rPr>
              <a:t>- Facts and information, planning</a:t>
            </a:r>
          </a:p>
          <a:p>
            <a:pPr marL="441325" lvl="1" defTabSz="839788" eaLnBrk="1" hangingPunct="1"/>
            <a:r>
              <a:rPr lang="en-US" sz="1100">
                <a:latin typeface="Arial" charset="0"/>
              </a:rPr>
              <a:t>Indifference (Withdrawn)</a:t>
            </a:r>
          </a:p>
          <a:p>
            <a:pPr marL="441325" lvl="1" defTabSz="839788" eaLnBrk="1" hangingPunct="1">
              <a:spcBef>
                <a:spcPct val="0"/>
              </a:spcBef>
            </a:pPr>
            <a:r>
              <a:rPr lang="en-US" sz="1100">
                <a:latin typeface="Arial" charset="0"/>
              </a:rPr>
              <a:t>- Personal contact and involvement in vision/strategy</a:t>
            </a:r>
          </a:p>
          <a:p>
            <a:pPr marL="441325" lvl="1" defTabSz="839788" eaLnBrk="1" hangingPunct="1"/>
            <a:r>
              <a:rPr lang="en-US" sz="1100">
                <a:latin typeface="Arial" charset="0"/>
              </a:rPr>
              <a:t>Active Resistance (Angry)</a:t>
            </a:r>
          </a:p>
          <a:p>
            <a:pPr marL="441325" lvl="1" defTabSz="839788" eaLnBrk="1" hangingPunct="1">
              <a:spcBef>
                <a:spcPct val="0"/>
              </a:spcBef>
            </a:pPr>
            <a:r>
              <a:rPr lang="en-US" sz="1100">
                <a:latin typeface="Arial" charset="0"/>
              </a:rPr>
              <a:t>- Needs to be heard/understood, then involved in vision/strategy</a:t>
            </a:r>
          </a:p>
          <a:p>
            <a:pPr marL="441325" lvl="1" defTabSz="839788" eaLnBrk="1" hangingPunct="1">
              <a:spcBef>
                <a:spcPct val="0"/>
              </a:spcBef>
            </a:pPr>
            <a:endParaRPr lang="en-US" sz="110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p:sp>
      <p:sp>
        <p:nvSpPr>
          <p:cNvPr id="13414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xfrm>
            <a:off x="1522413" y="739775"/>
            <a:ext cx="4097337" cy="3073400"/>
          </a:xfrm>
        </p:spPr>
      </p:sp>
      <p:sp>
        <p:nvSpPr>
          <p:cNvPr id="135171" name="Rectangle 3"/>
          <p:cNvSpPr>
            <a:spLocks noGrp="1" noChangeArrowheads="1"/>
          </p:cNvSpPr>
          <p:nvPr>
            <p:ph type="body" idx="1"/>
          </p:nvPr>
        </p:nvSpPr>
        <p:spPr>
          <a:xfrm>
            <a:off x="933450" y="4418013"/>
            <a:ext cx="5143500" cy="4179887"/>
          </a:xfrm>
          <a:noFill/>
        </p:spPr>
        <p:txBody>
          <a:bodyPr lIns="92276" tIns="46139" rIns="92276" bIns="46139"/>
          <a:lstStyle/>
          <a:p>
            <a:pPr eaLnBrk="1" hangingPunct="1"/>
            <a:r>
              <a:rPr lang="en-US">
                <a:latin typeface="Arial" charset="0"/>
              </a:rPr>
              <a:t>If we do this right we won’t eliminate the ‘valley of despair’ but we can minimize and have a steeper ‘recovery.</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p:sp>
      <p:sp>
        <p:nvSpPr>
          <p:cNvPr id="136195"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027113" y="465138"/>
            <a:ext cx="4956175" cy="3717925"/>
          </a:xfrm>
        </p:spPr>
      </p:sp>
      <p:sp>
        <p:nvSpPr>
          <p:cNvPr id="137219" name="Rectangle 3"/>
          <p:cNvSpPr>
            <a:spLocks noGrp="1" noChangeArrowheads="1"/>
          </p:cNvSpPr>
          <p:nvPr>
            <p:ph type="body" idx="1"/>
          </p:nvPr>
        </p:nvSpPr>
        <p:spPr>
          <a:xfrm>
            <a:off x="701675" y="4416425"/>
            <a:ext cx="5607050" cy="4183063"/>
          </a:xfrm>
          <a:noFill/>
        </p:spPr>
        <p:txBody>
          <a:bodyPr/>
          <a:lstStyle/>
          <a:p>
            <a:pPr eaLnBrk="1" hangingPunct="1"/>
            <a:endParaRPr lang="en-US">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xfrm>
            <a:off x="1027113" y="465138"/>
            <a:ext cx="4956175" cy="3717925"/>
          </a:xfrm>
        </p:spPr>
      </p:sp>
      <p:sp>
        <p:nvSpPr>
          <p:cNvPr id="138243" name="Rectangle 3"/>
          <p:cNvSpPr>
            <a:spLocks noGrp="1" noChangeArrowheads="1"/>
          </p:cNvSpPr>
          <p:nvPr>
            <p:ph type="body" idx="1"/>
          </p:nvPr>
        </p:nvSpPr>
        <p:spPr>
          <a:xfrm>
            <a:off x="701675" y="4416425"/>
            <a:ext cx="5607050" cy="4183063"/>
          </a:xfrm>
          <a:noFill/>
        </p:spPr>
        <p:txBody>
          <a:bodyPr/>
          <a:lstStyle/>
          <a:p>
            <a:pPr eaLnBrk="1" hangingPunct="1"/>
            <a:r>
              <a:rPr lang="en-US">
                <a:latin typeface="Arial" charset="0"/>
              </a:rPr>
              <a:t>Technical-Political-Cultural Analysis – Seeks to identify, label and understand sources of resistance as either Technical (sunk costs, lack of skills, lack of critical resources, etc.) Political (issues of power and authority, threats to the “old guard”, etc.), or Cultural (norms, mindsets, habits, etc.). Building off the Key Constituents Map and the Attitude Charting, this tool helps the team to more clearly understand the nature of the resistance they will likely face and begin to develop a strategy to eliminate or lessen it.</a:t>
            </a:r>
            <a:br>
              <a:rPr lang="en-US">
                <a:latin typeface="Arial" charset="0"/>
              </a:rPr>
            </a:br>
            <a:endParaRPr lang="en-US">
              <a:latin typeface="Arial" charset="0"/>
            </a:endParaRPr>
          </a:p>
          <a:p>
            <a:pPr eaLnBrk="1" hangingPunct="1"/>
            <a:r>
              <a:rPr lang="en-US">
                <a:latin typeface="Arial" charset="0"/>
              </a:rPr>
              <a:t>Uses - We often assume that once we’ve identified a given population relative to the “attitude” toward change they currently exhibit, we are ready to develop an effective strategy for winning their support. Too often however, our analysis of the reason is shallow or inaccurate. This tool enables the team to thoroughly understand the nature of resistance and the specific strategy to use to influence and gain support.</a:t>
            </a:r>
            <a:br>
              <a:rPr lang="en-US">
                <a:latin typeface="Arial" charset="0"/>
              </a:rPr>
            </a:br>
            <a:endParaRPr lang="en-US">
              <a:latin typeface="Arial" charset="0"/>
            </a:endParaRPr>
          </a:p>
          <a:p>
            <a:pPr eaLnBrk="1" hangingPunct="1"/>
            <a:r>
              <a:rPr lang="en-US">
                <a:latin typeface="Arial" charset="0"/>
              </a:rPr>
              <a:t>Timing - Though usually used early on in the change initiative cycle, this tool can and should be used whenever a new source of resistance is identified. Even during the final phases of a project, resistance should be expected. This tool can save the team valuable time in understanding the nature of the resistance.</a:t>
            </a:r>
          </a:p>
          <a:p>
            <a:pPr eaLnBrk="1" hangingPunct="1"/>
            <a:endParaRPr lang="en-US">
              <a:latin typeface="Arial" charset="0"/>
            </a:endParaRPr>
          </a:p>
          <a:p>
            <a:pPr eaLnBrk="1" hangingPunct="1"/>
            <a:endParaRPr lang="en-US">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xfrm>
            <a:off x="1027113" y="465138"/>
            <a:ext cx="4956175" cy="3717925"/>
          </a:xfrm>
        </p:spPr>
      </p:sp>
      <p:sp>
        <p:nvSpPr>
          <p:cNvPr id="139267" name="Rectangle 3"/>
          <p:cNvSpPr>
            <a:spLocks noGrp="1" noChangeArrowheads="1"/>
          </p:cNvSpPr>
          <p:nvPr>
            <p:ph type="body" idx="1"/>
          </p:nvPr>
        </p:nvSpPr>
        <p:spPr>
          <a:xfrm>
            <a:off x="701675" y="4416425"/>
            <a:ext cx="5607050" cy="4183063"/>
          </a:xfrm>
          <a:noFill/>
        </p:spPr>
        <p:txBody>
          <a:bodyPr/>
          <a:lstStyle/>
          <a:p>
            <a:pPr eaLnBrk="1" hangingPunct="1"/>
            <a:r>
              <a:rPr lang="en-US">
                <a:latin typeface="Arial" charset="0"/>
              </a:rPr>
              <a:t>Influence Strategy – Once key stakeholders are known and their “political” attitudes have been discussed (and verified), the job turns to one of building an effective strategy for influencing them to strengthen, or at a minimum, maintain their level of support. The team’s task is to determine what their issues and concerns are, who can best influence each individual, and how they are best influenced (one-on-one, informally, demonstrations like site visits, etc.).</a:t>
            </a:r>
            <a:br>
              <a:rPr lang="en-US">
                <a:latin typeface="Arial" charset="0"/>
              </a:rPr>
            </a:br>
            <a:endParaRPr lang="en-US">
              <a:latin typeface="Arial" charset="0"/>
            </a:endParaRPr>
          </a:p>
          <a:p>
            <a:pPr eaLnBrk="1" hangingPunct="1"/>
            <a:r>
              <a:rPr lang="en-US">
                <a:latin typeface="Arial" charset="0"/>
              </a:rPr>
              <a:t>Uses</a:t>
            </a:r>
          </a:p>
          <a:p>
            <a:pPr eaLnBrk="1" hangingPunct="1"/>
            <a:r>
              <a:rPr lang="en-US">
                <a:latin typeface="Arial" charset="0"/>
              </a:rPr>
              <a:t>Once the team knows who the key stakeholders are, the more difficult task of figuring out a strategy to win their support begins. This simple planning tool can help the team assess the issues and concerns of each stakeholder who must be “moved” to a higher level of support for the project, and identify a strategy for doing so. Taking time to talk through the issues and concerns important to each key stakeholder, and validating this with the individual involved, is time consuming but critical to the formulation of a strategy for influence.</a:t>
            </a:r>
          </a:p>
          <a:p>
            <a:pPr eaLnBrk="1" hangingPunct="1"/>
            <a:endParaRPr lang="en-US">
              <a:latin typeface="Arial" charset="0"/>
            </a:endParaRPr>
          </a:p>
          <a:p>
            <a:pPr eaLnBrk="1" hangingPunct="1"/>
            <a:endParaRPr lang="en-US">
              <a:latin typeface="Arial" charset="0"/>
            </a:endParaRPr>
          </a:p>
          <a:p>
            <a:pPr eaLnBrk="1" hangingPunct="1"/>
            <a:endParaRPr lang="en-US">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p:sp>
      <p:sp>
        <p:nvSpPr>
          <p:cNvPr id="14029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p:sp>
      <p:sp>
        <p:nvSpPr>
          <p:cNvPr id="9318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p:sp>
      <p:sp>
        <p:nvSpPr>
          <p:cNvPr id="14131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p:sp>
      <p:sp>
        <p:nvSpPr>
          <p:cNvPr id="14233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p:sp>
      <p:sp>
        <p:nvSpPr>
          <p:cNvPr id="14336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xfrm>
            <a:off x="1530350" y="739775"/>
            <a:ext cx="4100513" cy="3074988"/>
          </a:xfrm>
        </p:spPr>
      </p:sp>
      <p:sp>
        <p:nvSpPr>
          <p:cNvPr id="144387" name="Rectangle 3"/>
          <p:cNvSpPr>
            <a:spLocks noGrp="1" noChangeArrowheads="1"/>
          </p:cNvSpPr>
          <p:nvPr>
            <p:ph type="body" idx="1"/>
          </p:nvPr>
        </p:nvSpPr>
        <p:spPr>
          <a:xfrm>
            <a:off x="933450" y="4418013"/>
            <a:ext cx="5143500" cy="4179887"/>
          </a:xfrm>
          <a:noFill/>
        </p:spPr>
        <p:txBody>
          <a:bodyPr lIns="92486" tIns="46243" rIns="92486" bIns="46243"/>
          <a:lstStyle/>
          <a:p>
            <a:pPr eaLnBrk="1" hangingPunct="1"/>
            <a:r>
              <a:rPr lang="en-US">
                <a:latin typeface="Arial" charset="0"/>
              </a:rPr>
              <a:t>With functional orgs, every time we have a break in the process we need:</a:t>
            </a:r>
          </a:p>
          <a:p>
            <a:pPr eaLnBrk="1" hangingPunct="1">
              <a:buFontTx/>
              <a:buChar char="•"/>
            </a:pPr>
            <a:r>
              <a:rPr lang="en-US">
                <a:latin typeface="Arial" charset="0"/>
              </a:rPr>
              <a:t>coordination</a:t>
            </a:r>
          </a:p>
          <a:p>
            <a:pPr eaLnBrk="1" hangingPunct="1">
              <a:buFontTx/>
              <a:buChar char="•"/>
            </a:pPr>
            <a:r>
              <a:rPr lang="en-US">
                <a:latin typeface="Arial" charset="0"/>
              </a:rPr>
              <a:t>procedures</a:t>
            </a:r>
          </a:p>
          <a:p>
            <a:pPr eaLnBrk="1" hangingPunct="1">
              <a:buFontTx/>
              <a:buChar char="•"/>
            </a:pPr>
            <a:r>
              <a:rPr lang="en-US">
                <a:latin typeface="Arial" charset="0"/>
              </a:rPr>
              <a:t>delays</a:t>
            </a:r>
          </a:p>
          <a:p>
            <a:pPr eaLnBrk="1" hangingPunct="1">
              <a:buFontTx/>
              <a:buChar char="•"/>
            </a:pPr>
            <a:endParaRPr lang="en-US">
              <a:latin typeface="Arial" charset="0"/>
            </a:endParaRPr>
          </a:p>
          <a:p>
            <a:pPr eaLnBrk="1" hangingPunct="1"/>
            <a:r>
              <a:rPr lang="en-US">
                <a:latin typeface="Arial" charset="0"/>
              </a:rPr>
              <a:t>By going to a process based org you will eliminate or reduce these things significantly. Have the organizations represented here moved in this direction?</a:t>
            </a:r>
          </a:p>
          <a:p>
            <a:pPr eaLnBrk="1" hangingPunct="1"/>
            <a:r>
              <a:rPr lang="en-US">
                <a:latin typeface="Arial" charset="0"/>
              </a:rPr>
              <a:t>How did it go? </a:t>
            </a:r>
          </a:p>
          <a:p>
            <a:pPr eaLnBrk="1" hangingPunct="1"/>
            <a:r>
              <a:rPr lang="en-US">
                <a:latin typeface="Arial" charset="0"/>
              </a:rPr>
              <a:t>How difficult was the transition?</a:t>
            </a:r>
          </a:p>
          <a:p>
            <a:pPr eaLnBrk="1" hangingPunct="1"/>
            <a:endParaRPr lang="en-US">
              <a:latin typeface="Arial" charset="0"/>
            </a:endParaRPr>
          </a:p>
          <a:p>
            <a:pPr eaLnBrk="1" hangingPunct="1"/>
            <a:r>
              <a:rPr lang="en-US">
                <a:latin typeface="Arial" charset="0"/>
              </a:rPr>
              <a:t>Consequently the benefits are:</a:t>
            </a:r>
          </a:p>
          <a:p>
            <a:pPr eaLnBrk="1" hangingPunct="1">
              <a:buFontTx/>
              <a:buChar char="•"/>
            </a:pPr>
            <a:r>
              <a:rPr lang="en-US">
                <a:latin typeface="Arial" charset="0"/>
              </a:rPr>
              <a:t>fewer hand-offs</a:t>
            </a:r>
          </a:p>
          <a:p>
            <a:pPr eaLnBrk="1" hangingPunct="1">
              <a:buFontTx/>
              <a:buChar char="•"/>
            </a:pPr>
            <a:r>
              <a:rPr lang="en-US">
                <a:latin typeface="Arial" charset="0"/>
              </a:rPr>
              <a:t>less time and less effort (ie reduction in cycle time)</a:t>
            </a:r>
          </a:p>
          <a:p>
            <a:pPr eaLnBrk="1" hangingPunct="1">
              <a:buFontTx/>
              <a:buChar char="•"/>
            </a:pPr>
            <a:r>
              <a:rPr lang="en-US">
                <a:latin typeface="Arial" charset="0"/>
              </a:rPr>
              <a:t>Less inventory</a:t>
            </a:r>
          </a:p>
          <a:p>
            <a:pPr eaLnBrk="1" hangingPunct="1">
              <a:buFontTx/>
              <a:buChar char="•"/>
            </a:pPr>
            <a:r>
              <a:rPr lang="en-US">
                <a:latin typeface="Arial" charset="0"/>
              </a:rPr>
              <a:t>all this lead to reduction in costs and cycle time</a:t>
            </a:r>
          </a:p>
          <a:p>
            <a:pPr eaLnBrk="1" hangingPunct="1">
              <a:buFontTx/>
              <a:buChar char="•"/>
            </a:pPr>
            <a:endParaRPr lang="en-US">
              <a:latin typeface="Arial" charset="0"/>
            </a:endParaRPr>
          </a:p>
          <a:p>
            <a:pPr eaLnBrk="1" hangingPunct="1">
              <a:buFontTx/>
              <a:buChar char="•"/>
            </a:pPr>
            <a:r>
              <a:rPr lang="en-US">
                <a:latin typeface="Arial" charset="0"/>
              </a:rPr>
              <a:t>Many organizations have moved in this direction both within J&amp;J as well as other companies….the Business Unit concept organized around specific Value Streams greatly facilitates Lean</a:t>
            </a:r>
          </a:p>
          <a:p>
            <a:pPr eaLnBrk="1" hangingPunct="1"/>
            <a:endParaRPr lang="en-US">
              <a:latin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p:sp>
      <p:sp>
        <p:nvSpPr>
          <p:cNvPr id="14541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p:sp>
      <p:sp>
        <p:nvSpPr>
          <p:cNvPr id="14643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p:sp>
      <p:sp>
        <p:nvSpPr>
          <p:cNvPr id="14745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xfrm>
            <a:off x="1181100" y="696913"/>
            <a:ext cx="4648200" cy="3486150"/>
          </a:xfrm>
        </p:spPr>
      </p:sp>
      <p:sp>
        <p:nvSpPr>
          <p:cNvPr id="148483" name="Rectangle 3"/>
          <p:cNvSpPr>
            <a:spLocks noGrp="1" noChangeArrowheads="1"/>
          </p:cNvSpPr>
          <p:nvPr>
            <p:ph type="body" idx="1"/>
          </p:nvPr>
        </p:nvSpPr>
        <p:spPr>
          <a:xfrm>
            <a:off x="935038" y="4414838"/>
            <a:ext cx="5140325" cy="4184650"/>
          </a:xfrm>
          <a:noFill/>
        </p:spPr>
        <p:txBody>
          <a:bodyPr/>
          <a:lstStyle/>
          <a:p>
            <a:pPr indent="228600" eaLnBrk="1" hangingPunct="1">
              <a:buFontTx/>
              <a:buChar char="•"/>
              <a:tabLst>
                <a:tab pos="228600" algn="l"/>
              </a:tabLst>
            </a:pPr>
            <a:r>
              <a:rPr lang="en-US">
                <a:latin typeface="Arial" charset="0"/>
              </a:rPr>
              <a:t>The NORTH AMERICAN Shingo Prize for Excellence in Manufacturing was established nearly 15 years ago at Utah State University.</a:t>
            </a:r>
          </a:p>
          <a:p>
            <a:pPr indent="228600" eaLnBrk="1" hangingPunct="1">
              <a:buFontTx/>
              <a:buChar char="•"/>
              <a:tabLst>
                <a:tab pos="228600" algn="l"/>
              </a:tabLst>
            </a:pPr>
            <a:r>
              <a:rPr lang="en-US">
                <a:latin typeface="Arial" charset="0"/>
              </a:rPr>
              <a:t>Dr. Shigeo Shingo was one of the forefathers of lean manufacturing who spent a great deal of time teaching and mentoring at Toyota.</a:t>
            </a:r>
          </a:p>
          <a:p>
            <a:pPr indent="228600" eaLnBrk="1" hangingPunct="1">
              <a:buFontTx/>
              <a:buChar char="•"/>
              <a:tabLst>
                <a:tab pos="228600" algn="l"/>
              </a:tabLst>
            </a:pPr>
            <a:r>
              <a:rPr lang="en-US">
                <a:latin typeface="Arial" charset="0"/>
              </a:rPr>
              <a:t>The PRIZE was developed to promote an awareness of the teachings of Dr. Shingo, by recognizing manufacturing businesses who embrace the principles of the Toyota Production System.</a:t>
            </a:r>
          </a:p>
          <a:p>
            <a:pPr indent="228600" eaLnBrk="1" hangingPunct="1">
              <a:buFontTx/>
              <a:buChar char="•"/>
              <a:tabLst>
                <a:tab pos="228600" algn="l"/>
              </a:tabLst>
            </a:pPr>
            <a:r>
              <a:rPr lang="en-US">
                <a:latin typeface="Arial" charset="0"/>
              </a:rPr>
              <a:t>To further develop the network of lean practitioners, the North American Shingo Prize was handed down to the state level.  North Carolina is the second state selected to administer the Shingo Prize (followed by Virginia).</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xfrm>
            <a:off x="1181100" y="696913"/>
            <a:ext cx="4648200" cy="3486150"/>
          </a:xfrm>
        </p:spPr>
      </p:sp>
      <p:sp>
        <p:nvSpPr>
          <p:cNvPr id="149507" name="Rectangle 3"/>
          <p:cNvSpPr>
            <a:spLocks noGrp="1" noChangeArrowheads="1"/>
          </p:cNvSpPr>
          <p:nvPr>
            <p:ph type="body" idx="1"/>
          </p:nvPr>
        </p:nvSpPr>
        <p:spPr>
          <a:xfrm>
            <a:off x="935038" y="4414838"/>
            <a:ext cx="5140325" cy="4184650"/>
          </a:xfrm>
          <a:noFill/>
        </p:spPr>
        <p:txBody>
          <a:bodyPr/>
          <a:lstStyle/>
          <a:p>
            <a:pPr marL="228600" indent="-228600" eaLnBrk="1" hangingPunct="1"/>
            <a:r>
              <a:rPr lang="en-US">
                <a:latin typeface="Arial" charset="0"/>
              </a:rPr>
              <a:t>The Mission of the Shingo Prize (both the North American and North Carolina) has three main goals:</a:t>
            </a:r>
          </a:p>
          <a:p>
            <a:pPr marL="228600" indent="-228600" eaLnBrk="1" hangingPunct="1"/>
            <a:endParaRPr lang="en-US">
              <a:latin typeface="Arial" charset="0"/>
            </a:endParaRPr>
          </a:p>
          <a:p>
            <a:pPr marL="228600" indent="-228600" eaLnBrk="1" hangingPunct="1">
              <a:buFontTx/>
              <a:buChar char="•"/>
            </a:pPr>
            <a:r>
              <a:rPr lang="en-US">
                <a:latin typeface="Arial" charset="0"/>
              </a:rPr>
              <a:t>INCREASE AWARENESS of practices that companies have embraced to achieve world-class results in Quality, Delivery, Cost and Profitability.</a:t>
            </a:r>
          </a:p>
          <a:p>
            <a:pPr marL="228600" indent="-228600" eaLnBrk="1" hangingPunct="1">
              <a:buFontTx/>
              <a:buChar char="•"/>
            </a:pPr>
            <a:endParaRPr lang="en-US">
              <a:latin typeface="Arial" charset="0"/>
            </a:endParaRPr>
          </a:p>
          <a:p>
            <a:pPr marL="228600" indent="-228600" eaLnBrk="1" hangingPunct="1">
              <a:buFontTx/>
              <a:buChar char="•"/>
            </a:pPr>
            <a:r>
              <a:rPr lang="en-US">
                <a:latin typeface="Arial" charset="0"/>
              </a:rPr>
              <a:t>Create a forum for SHARING these results and the techniques used to achieve them.  The network of Lean Practitioners benefits from challenging ourselves and our companies to continually improve and strive for perfection.</a:t>
            </a:r>
          </a:p>
          <a:p>
            <a:pPr marL="228600" indent="-228600" eaLnBrk="1" hangingPunct="1">
              <a:buFontTx/>
              <a:buChar char="•"/>
            </a:pPr>
            <a:endParaRPr lang="en-US">
              <a:latin typeface="Arial" charset="0"/>
            </a:endParaRPr>
          </a:p>
          <a:p>
            <a:pPr marL="228600" indent="-228600" eaLnBrk="1" hangingPunct="1">
              <a:buFontTx/>
              <a:buChar char="•"/>
            </a:pPr>
            <a:r>
              <a:rPr lang="en-US">
                <a:latin typeface="Arial" charset="0"/>
              </a:rPr>
              <a:t>AWARD and RECOGNIZE those companies who are doing great things and achieving meritorious results.  They are the benchmark of today.</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xfrm>
            <a:off x="1181100" y="696913"/>
            <a:ext cx="4648200" cy="3486150"/>
          </a:xfrm>
        </p:spPr>
      </p:sp>
      <p:sp>
        <p:nvSpPr>
          <p:cNvPr id="150531" name="Rectangle 3"/>
          <p:cNvSpPr>
            <a:spLocks noGrp="1" noChangeArrowheads="1"/>
          </p:cNvSpPr>
          <p:nvPr>
            <p:ph type="body" idx="1"/>
          </p:nvPr>
        </p:nvSpPr>
        <p:spPr>
          <a:xfrm>
            <a:off x="935038" y="4414838"/>
            <a:ext cx="5140325" cy="4184650"/>
          </a:xfrm>
          <a:noFill/>
        </p:spPr>
        <p:txBody>
          <a:bodyPr/>
          <a:lstStyle/>
          <a:p>
            <a:pPr eaLnBrk="1" hangingPunct="1"/>
            <a:r>
              <a:rPr lang="en-US">
                <a:latin typeface="Arial" charset="0"/>
              </a:rPr>
              <a:t>Masaaki Imai (Mah sock E im eye) is the champion of the concept of kaizen (kI zen) throughout the world and author of Kaizen and Gemba Kaizen.  </a:t>
            </a:r>
          </a:p>
          <a:p>
            <a:pPr eaLnBrk="1" hangingPunct="1"/>
            <a:endParaRPr lang="en-US">
              <a:latin typeface="Arial" charset="0"/>
            </a:endParaRPr>
          </a:p>
          <a:p>
            <a:pPr eaLnBrk="1" hangingPunct="1"/>
            <a:r>
              <a:rPr lang="en-US">
                <a:latin typeface="Arial" charset="0"/>
              </a:rPr>
              <a:t>Kaizen is the philosophy of taking small, incremental steps towards continual improvement.</a:t>
            </a:r>
          </a:p>
          <a:p>
            <a:pPr eaLnBrk="1" hangingPunct="1"/>
            <a:endParaRPr lang="en-US">
              <a:latin typeface="Arial" charset="0"/>
            </a:endParaRPr>
          </a:p>
          <a:p>
            <a:pPr eaLnBrk="1" hangingPunct="1"/>
            <a:r>
              <a:rPr lang="en-US">
                <a:latin typeface="Arial" charset="0"/>
              </a:rPr>
              <a:t>Mr. Imai (im eye) puts the Shingo Prize in context with other recognition that companies may strive for.  He states:</a:t>
            </a:r>
          </a:p>
          <a:p>
            <a:pPr eaLnBrk="1" hangingPunct="1"/>
            <a:endParaRPr lang="en-US">
              <a:latin typeface="Arial" charset="0"/>
            </a:endParaRPr>
          </a:p>
          <a:p>
            <a:pPr eaLnBrk="1" hangingPunct="1"/>
            <a:r>
              <a:rPr lang="en-US">
                <a:latin typeface="Arial" charset="0"/>
              </a:rPr>
              <a:t>“One of the major issues to be dealt with is the concept of </a:t>
            </a:r>
            <a:r>
              <a:rPr lang="en-US" i="1">
                <a:latin typeface="Arial" charset="0"/>
              </a:rPr>
              <a:t>muda (moo duh)</a:t>
            </a:r>
            <a:r>
              <a:rPr lang="en-US">
                <a:latin typeface="Arial" charset="0"/>
              </a:rPr>
              <a:t> or waste.  In no other prize do they question muda.... for that matter alone, I think, the Shingo Prize is very unique and you should be proud of the existence of such an award in the United States.”</a:t>
            </a:r>
          </a:p>
          <a:p>
            <a:pPr eaLnBrk="1" hangingPunct="1"/>
            <a:endParaRPr lang="en-US">
              <a:latin typeface="Arial" charset="0"/>
            </a:endParaRPr>
          </a:p>
          <a:p>
            <a:pPr eaLnBrk="1" hangingPunct="1"/>
            <a:r>
              <a:rPr lang="en-US">
                <a:latin typeface="Arial" charset="0"/>
              </a:rPr>
              <a:t>We are proud.</a:t>
            </a:r>
          </a:p>
          <a:p>
            <a:pPr eaLnBrk="1" hangingPunct="1"/>
            <a:endParaRPr lang="en-US">
              <a:latin typeface="Arial" charset="0"/>
            </a:endParaRPr>
          </a:p>
          <a:p>
            <a:pPr eaLnBrk="1" hangingPunct="1"/>
            <a:endParaRPr lang="en-US">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p:sp>
      <p:sp>
        <p:nvSpPr>
          <p:cNvPr id="9421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1181100" y="696913"/>
            <a:ext cx="4648200" cy="3486150"/>
          </a:xfrm>
        </p:spPr>
      </p:sp>
      <p:sp>
        <p:nvSpPr>
          <p:cNvPr id="151555" name="Rectangle 3"/>
          <p:cNvSpPr>
            <a:spLocks noGrp="1" noChangeArrowheads="1"/>
          </p:cNvSpPr>
          <p:nvPr>
            <p:ph type="body" idx="1"/>
          </p:nvPr>
        </p:nvSpPr>
        <p:spPr>
          <a:xfrm>
            <a:off x="935038" y="4414838"/>
            <a:ext cx="5140325" cy="4184650"/>
          </a:xfrm>
          <a:noFill/>
        </p:spPr>
        <p:txBody>
          <a:bodyPr/>
          <a:lstStyle/>
          <a:p>
            <a:pPr marL="228600" indent="-228600" eaLnBrk="1" hangingPunct="1"/>
            <a:r>
              <a:rPr lang="en-US">
                <a:latin typeface="Arial" charset="0"/>
              </a:rPr>
              <a:t>The time tested Shingo Model provides a framework for evaluating the </a:t>
            </a:r>
            <a:r>
              <a:rPr lang="en-US" b="1">
                <a:latin typeface="Arial" charset="0"/>
              </a:rPr>
              <a:t>entire business</a:t>
            </a:r>
            <a:r>
              <a:rPr lang="en-US">
                <a:latin typeface="Arial" charset="0"/>
              </a:rPr>
              <a:t> – from the management team to the hourly associate, from the business strategy to the results that support the strategy.</a:t>
            </a:r>
          </a:p>
          <a:p>
            <a:pPr marL="228600" indent="-228600" eaLnBrk="1" hangingPunct="1"/>
            <a:endParaRPr lang="en-US">
              <a:latin typeface="Arial" charset="0"/>
            </a:endParaRPr>
          </a:p>
          <a:p>
            <a:pPr marL="228600" indent="-228600" eaLnBrk="1" hangingPunct="1"/>
            <a:r>
              <a:rPr lang="en-US">
                <a:latin typeface="Arial" charset="0"/>
              </a:rPr>
              <a:t>The Shingo Model is based on a 1000 point scale, with points assigned to FIVE major elements:</a:t>
            </a:r>
          </a:p>
          <a:p>
            <a:pPr marL="228600" indent="-228600" eaLnBrk="1" hangingPunct="1">
              <a:buFontTx/>
              <a:buAutoNum type="arabicPeriod"/>
            </a:pPr>
            <a:r>
              <a:rPr lang="en-US" b="1">
                <a:latin typeface="Arial" charset="0"/>
              </a:rPr>
              <a:t>Leadership Culture and Infrastructure:</a:t>
            </a:r>
            <a:r>
              <a:rPr lang="en-US">
                <a:latin typeface="Arial" charset="0"/>
              </a:rPr>
              <a:t> evaluates the strategic planning, participation of the leadership team in the lean process, and the empowerment of every employee.</a:t>
            </a:r>
          </a:p>
          <a:p>
            <a:pPr marL="228600" indent="-228600" eaLnBrk="1" hangingPunct="1">
              <a:buFontTx/>
              <a:buAutoNum type="arabicPeriod"/>
            </a:pPr>
            <a:r>
              <a:rPr lang="en-US" b="1">
                <a:latin typeface="Arial" charset="0"/>
              </a:rPr>
              <a:t>Manufacturing Strategies and System Integration:</a:t>
            </a:r>
            <a:r>
              <a:rPr lang="en-US">
                <a:latin typeface="Arial" charset="0"/>
              </a:rPr>
              <a:t> investigate the use of the tools of lean manufacturing in the entire value stream – from product development and supplier selection through the manufacturing operations to partnering with customers.</a:t>
            </a:r>
          </a:p>
          <a:p>
            <a:pPr marL="228600" indent="-228600" eaLnBrk="1" hangingPunct="1">
              <a:buFontTx/>
              <a:buAutoNum type="arabicPeriod"/>
            </a:pPr>
            <a:r>
              <a:rPr lang="en-US" b="1">
                <a:latin typeface="Arial" charset="0"/>
              </a:rPr>
              <a:t>Non-Manufacturing Support:</a:t>
            </a:r>
            <a:r>
              <a:rPr lang="en-US">
                <a:latin typeface="Arial" charset="0"/>
              </a:rPr>
              <a:t> looks at the extent of lean principles embraced by the non-manufacturing groups, such as Human Resources, Finance, Engineering, and administration.</a:t>
            </a:r>
          </a:p>
          <a:p>
            <a:pPr marL="228600" indent="-228600" eaLnBrk="1" hangingPunct="1">
              <a:buFontTx/>
              <a:buAutoNum type="arabicPeriod"/>
            </a:pPr>
            <a:r>
              <a:rPr lang="en-US" b="1">
                <a:latin typeface="Arial" charset="0"/>
              </a:rPr>
              <a:t>Quality, Cost, and Delivery Results:</a:t>
            </a:r>
            <a:r>
              <a:rPr lang="en-US">
                <a:latin typeface="Arial" charset="0"/>
              </a:rPr>
              <a:t> focuses on seeing three years of improvement in operations metrics, and</a:t>
            </a:r>
          </a:p>
          <a:p>
            <a:pPr marL="228600" indent="-228600" eaLnBrk="1" hangingPunct="1">
              <a:buFontTx/>
              <a:buAutoNum type="arabicPeriod"/>
            </a:pPr>
            <a:r>
              <a:rPr lang="en-US" b="1">
                <a:latin typeface="Arial" charset="0"/>
              </a:rPr>
              <a:t>Business Results: </a:t>
            </a:r>
            <a:r>
              <a:rPr lang="en-US">
                <a:latin typeface="Arial" charset="0"/>
              </a:rPr>
              <a:t>to ensure that the bottom line is affected to posture the company for future successes.</a:t>
            </a:r>
            <a:endParaRPr lang="en-US" b="1">
              <a:latin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1181100" y="696913"/>
            <a:ext cx="4648200" cy="3486150"/>
          </a:xfrm>
        </p:spPr>
      </p:sp>
      <p:sp>
        <p:nvSpPr>
          <p:cNvPr id="152579" name="Rectangle 3"/>
          <p:cNvSpPr>
            <a:spLocks noGrp="1" noChangeArrowheads="1"/>
          </p:cNvSpPr>
          <p:nvPr>
            <p:ph type="body" idx="1"/>
          </p:nvPr>
        </p:nvSpPr>
        <p:spPr>
          <a:xfrm>
            <a:off x="935038" y="4414838"/>
            <a:ext cx="5140325" cy="4184650"/>
          </a:xfrm>
          <a:noFill/>
        </p:spPr>
        <p:txBody>
          <a:bodyPr/>
          <a:lstStyle/>
          <a:p>
            <a:pPr eaLnBrk="1" hangingPunct="1"/>
            <a:r>
              <a:rPr lang="en-US">
                <a:latin typeface="Arial" charset="0"/>
              </a:rPr>
              <a:t>The cost to challenge for the Shingo Prize is dependent upon the size of the challenging company.</a:t>
            </a:r>
          </a:p>
          <a:p>
            <a:pPr eaLnBrk="1" hangingPunct="1"/>
            <a:endParaRPr lang="en-US">
              <a:latin typeface="Arial" charset="0"/>
            </a:endParaRPr>
          </a:p>
          <a:p>
            <a:pPr eaLnBrk="1" hangingPunct="1"/>
            <a:r>
              <a:rPr lang="en-US">
                <a:latin typeface="Arial" charset="0"/>
              </a:rPr>
              <a:t>Small companies are defined as having less than 500 total employees, while large companies have more than 500.</a:t>
            </a:r>
          </a:p>
          <a:p>
            <a:pPr eaLnBrk="1" hangingPunct="1"/>
            <a:endParaRPr lang="en-US">
              <a:latin typeface="Arial" charset="0"/>
            </a:endParaRPr>
          </a:p>
          <a:p>
            <a:pPr eaLnBrk="1" hangingPunct="1"/>
            <a:r>
              <a:rPr lang="en-US">
                <a:latin typeface="Arial" charset="0"/>
              </a:rPr>
              <a:t>If a company becomes a finalist and is to receive a site visit, the company is responsible for travel and lodging costs of the examination team (3-5 people for 2-3 days).</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1181100" y="696913"/>
            <a:ext cx="4648200" cy="3486150"/>
          </a:xfrm>
        </p:spPr>
      </p:sp>
      <p:sp>
        <p:nvSpPr>
          <p:cNvPr id="153603" name="Rectangle 3"/>
          <p:cNvSpPr>
            <a:spLocks noGrp="1" noChangeArrowheads="1"/>
          </p:cNvSpPr>
          <p:nvPr>
            <p:ph type="body" idx="1"/>
          </p:nvPr>
        </p:nvSpPr>
        <p:spPr>
          <a:xfrm>
            <a:off x="935038" y="4414838"/>
            <a:ext cx="5140325" cy="4184650"/>
          </a:xfrm>
          <a:noFill/>
        </p:spPr>
        <p:txBody>
          <a:bodyPr/>
          <a:lstStyle/>
          <a:p>
            <a:pPr eaLnBrk="1" hangingPunct="1"/>
            <a:r>
              <a:rPr lang="en-US">
                <a:latin typeface="Arial" charset="0"/>
              </a:rPr>
              <a:t>Companies have been challenging for the Shingo Prize for Excellence in Manufacturing for over a decade.</a:t>
            </a:r>
          </a:p>
          <a:p>
            <a:pPr eaLnBrk="1" hangingPunct="1"/>
            <a:endParaRPr lang="en-US">
              <a:latin typeface="Arial" charset="0"/>
            </a:endParaRPr>
          </a:p>
          <a:p>
            <a:pPr eaLnBrk="1" hangingPunct="1"/>
            <a:r>
              <a:rPr lang="en-US">
                <a:latin typeface="Arial" charset="0"/>
              </a:rPr>
              <a:t>Here are some of the well known companies who have challenged for and received the prestigious Shingo Prize.</a:t>
            </a:r>
          </a:p>
          <a:p>
            <a:pPr eaLnBrk="1" hangingPunct="1"/>
            <a:endParaRPr lang="en-US">
              <a:latin typeface="Arial" charset="0"/>
            </a:endParaRPr>
          </a:p>
          <a:p>
            <a:pPr eaLnBrk="1" hangingPunct="1"/>
            <a:r>
              <a:rPr lang="en-US">
                <a:latin typeface="Arial" charset="0"/>
              </a:rPr>
              <a:t>The beauty of the Shingo Prize is the variety of industries that have embraced the concepts of the Toyota Production System.  This diversity proves that the principles of Dr. Shingo and the Shingo Prize Model work in large and small businesses, in high volume or make to order production environments.</a:t>
            </a:r>
          </a:p>
          <a:p>
            <a:pPr eaLnBrk="1" hangingPunct="1"/>
            <a:endParaRPr lang="en-US">
              <a:latin typeface="Arial" charset="0"/>
            </a:endParaRPr>
          </a:p>
          <a:p>
            <a:pPr eaLnBrk="1" hangingPunct="1"/>
            <a:r>
              <a:rPr lang="en-US">
                <a:latin typeface="Arial" charset="0"/>
              </a:rPr>
              <a:t>North Carolina is proud to have Baxter Health Care Systems of Marion, NC as a recipient of the North American Shingo Prize in 2000.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p:sp>
      <p:sp>
        <p:nvSpPr>
          <p:cNvPr id="15462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p:sp>
      <p:sp>
        <p:nvSpPr>
          <p:cNvPr id="155651"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p:sp>
      <p:sp>
        <p:nvSpPr>
          <p:cNvPr id="15667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p:sp>
      <p:sp>
        <p:nvSpPr>
          <p:cNvPr id="6147" name="Rectangle 3"/>
          <p:cNvSpPr>
            <a:spLocks noGrp="1" noChangeArrowheads="1"/>
          </p:cNvSpPr>
          <p:nvPr>
            <p:ph type="body" idx="1"/>
          </p:nvPr>
        </p:nvSpPr>
        <p:spPr>
          <a:xfrm>
            <a:off x="545253" y="5288945"/>
            <a:ext cx="6231467" cy="3465778"/>
          </a:xfrm>
          <a:noFill/>
        </p:spPr>
        <p:txBody>
          <a:bodyPr/>
          <a:lstStyle/>
          <a:p>
            <a:pPr lvl="1"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xfrm>
            <a:off x="1212850" y="736600"/>
            <a:ext cx="4586288" cy="3440113"/>
          </a:xfrm>
        </p:spPr>
      </p:sp>
      <p:sp>
        <p:nvSpPr>
          <p:cNvPr id="157699" name="Rectangle 3"/>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Summary slide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p:sp>
      <p:sp>
        <p:nvSpPr>
          <p:cNvPr id="15872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p:sp>
      <p:sp>
        <p:nvSpPr>
          <p:cNvPr id="15974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212850" y="736600"/>
            <a:ext cx="4586288" cy="3440113"/>
          </a:xfrm>
        </p:spPr>
      </p:sp>
      <p:sp>
        <p:nvSpPr>
          <p:cNvPr id="95235" name="Rectangle 3"/>
          <p:cNvSpPr>
            <a:spLocks noGrp="1" noChangeArrowheads="1"/>
          </p:cNvSpPr>
          <p:nvPr>
            <p:ph type="body" idx="1"/>
          </p:nvPr>
        </p:nvSpPr>
        <p:spPr>
          <a:xfrm>
            <a:off x="925513" y="4422775"/>
            <a:ext cx="5159375" cy="4175125"/>
          </a:xfrm>
          <a:noFill/>
        </p:spPr>
        <p:txBody>
          <a:bodyPr/>
          <a:lstStyle/>
          <a:p>
            <a:pPr eaLnBrk="1" hangingPunct="1"/>
            <a:r>
              <a:rPr lang="en-US">
                <a:latin typeface="Arial" charset="0"/>
              </a:rPr>
              <a:t>Definitions ‘fly in’ starting with Value</a:t>
            </a:r>
          </a:p>
          <a:p>
            <a:pPr eaLnBrk="1" hangingPunct="1"/>
            <a:endParaRPr lang="en-US">
              <a:latin typeface="Arial" charset="0"/>
            </a:endParaRPr>
          </a:p>
          <a:p>
            <a:pPr eaLnBrk="1" hangingPunct="1"/>
            <a:r>
              <a:rPr lang="en-US">
                <a:latin typeface="Arial" charset="0"/>
              </a:rPr>
              <a:t>Review each at a high level..don’t go into too much detail as we will be discussing each individually.</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p:sp>
      <p:sp>
        <p:nvSpPr>
          <p:cNvPr id="16077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p:sp>
      <p:sp>
        <p:nvSpPr>
          <p:cNvPr id="16179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p:sp>
      <p:sp>
        <p:nvSpPr>
          <p:cNvPr id="16281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p:sp>
      <p:sp>
        <p:nvSpPr>
          <p:cNvPr id="16384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p:sp>
      <p:sp>
        <p:nvSpPr>
          <p:cNvPr id="16486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p:sp>
      <p:sp>
        <p:nvSpPr>
          <p:cNvPr id="16589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p:sp>
      <p:sp>
        <p:nvSpPr>
          <p:cNvPr id="16691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p:sp>
      <p:sp>
        <p:nvSpPr>
          <p:cNvPr id="16793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p:sp>
      <p:sp>
        <p:nvSpPr>
          <p:cNvPr id="16896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p:sp>
      <p:sp>
        <p:nvSpPr>
          <p:cNvPr id="169987"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p:sp>
      <p:sp>
        <p:nvSpPr>
          <p:cNvPr id="96259" name="Rectangle 3"/>
          <p:cNvSpPr>
            <a:spLocks noGrp="1" noChangeArrowheads="1"/>
          </p:cNvSpPr>
          <p:nvPr>
            <p:ph type="body" idx="1"/>
          </p:nvPr>
        </p:nvSpPr>
        <p:spPr>
          <a:xfrm>
            <a:off x="544513" y="5289550"/>
            <a:ext cx="6232525" cy="3465513"/>
          </a:xfrm>
          <a:noFill/>
        </p:spPr>
        <p:txBody>
          <a:bodyPr/>
          <a:lstStyle/>
          <a:p>
            <a:pPr lvl="1" eaLnBrk="1" hangingPunct="1"/>
            <a:endParaRPr lang="en-US">
              <a:latin typeface="Arial"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p:sp>
      <p:sp>
        <p:nvSpPr>
          <p:cNvPr id="171011"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p:sp>
      <p:sp>
        <p:nvSpPr>
          <p:cNvPr id="172035"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p:sp>
      <p:sp>
        <p:nvSpPr>
          <p:cNvPr id="173059"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p:sp>
      <p:sp>
        <p:nvSpPr>
          <p:cNvPr id="17408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p:sp>
      <p:sp>
        <p:nvSpPr>
          <p:cNvPr id="97283" name="Rectangle 3"/>
          <p:cNvSpPr>
            <a:spLocks noGrp="1" noChangeArrowheads="1"/>
          </p:cNvSpPr>
          <p:nvPr>
            <p:ph type="body" idx="1"/>
          </p:nvPr>
        </p:nvSpPr>
        <p:spPr>
          <a:noFill/>
        </p:spPr>
        <p:txBody>
          <a:bodyPr/>
          <a:lstStyle/>
          <a:p>
            <a:pPr eaLnBrk="1" hangingPunct="1"/>
            <a:endParaRPr 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60026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0641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820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99360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p:cNvSpPr>
            <a:spLocks noGrp="1"/>
          </p:cNvSpPr>
          <p:nvPr>
            <p:ph type="tbl"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3834441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0733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67228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1191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6521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69991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37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723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46237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4"/>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p:cNvSpPr>
            <a:spLocks noChangeArrowheads="1"/>
          </p:cNvSpPr>
          <p:nvPr/>
        </p:nvSpPr>
        <p:spPr bwMode="auto">
          <a:xfrm>
            <a:off x="6858000" y="0"/>
            <a:ext cx="2286000" cy="762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lstStyle/>
          <a:p>
            <a:pPr algn="ctr" defTabSz="820738" eaLnBrk="0" hangingPunct="0"/>
            <a:r>
              <a:rPr lang="en-US" sz="1400" b="1">
                <a:solidFill>
                  <a:schemeClr val="bg1"/>
                </a:solidFill>
                <a:latin typeface="Copperplate Gothic Bold" pitchFamily="34" charset="0"/>
              </a:rPr>
              <a:t>Sigma Quality Management</a:t>
            </a:r>
          </a:p>
          <a:p>
            <a:pPr algn="ctr" defTabSz="820738" eaLnBrk="0" hangingPunct="0"/>
            <a:r>
              <a:rPr lang="en-US" sz="1600" b="1" i="1">
                <a:solidFill>
                  <a:schemeClr val="bg1"/>
                </a:solidFill>
                <a:latin typeface="Arial" charset="0"/>
              </a:rPr>
              <a:t>Lean Thinking</a:t>
            </a:r>
          </a:p>
        </p:txBody>
      </p:sp>
      <p:sp>
        <p:nvSpPr>
          <p:cNvPr id="1030" name="Text Box 6"/>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itchFamily="18" charset="0"/>
              </a:defRPr>
            </a:lvl1pPr>
            <a:lvl2pPr marL="409575" defTabSz="820738" eaLnBrk="0" hangingPunct="0">
              <a:defRPr sz="2400">
                <a:solidFill>
                  <a:schemeClr val="tx1"/>
                </a:solidFill>
                <a:latin typeface="Times New Roman" pitchFamily="18" charset="0"/>
              </a:defRPr>
            </a:lvl2pPr>
            <a:lvl3pPr marL="820738" defTabSz="820738" eaLnBrk="0" hangingPunct="0">
              <a:defRPr sz="2400">
                <a:solidFill>
                  <a:schemeClr val="tx1"/>
                </a:solidFill>
                <a:latin typeface="Times New Roman" pitchFamily="18" charset="0"/>
              </a:defRPr>
            </a:lvl3pPr>
            <a:lvl4pPr marL="1230313" defTabSz="820738" eaLnBrk="0" hangingPunct="0">
              <a:defRPr sz="2400">
                <a:solidFill>
                  <a:schemeClr val="tx1"/>
                </a:solidFill>
                <a:latin typeface="Times New Roman" pitchFamily="18" charset="0"/>
              </a:defRPr>
            </a:lvl4pPr>
            <a:lvl5pPr marL="1641475" defTabSz="820738" eaLnBrk="0" hangingPunct="0">
              <a:defRPr sz="2400">
                <a:solidFill>
                  <a:schemeClr val="tx1"/>
                </a:solidFill>
                <a:latin typeface="Times New Roman" pitchFamily="18" charset="0"/>
              </a:defRPr>
            </a:lvl5pPr>
            <a:lvl6pPr marL="2098675" defTabSz="820738" eaLnBrk="0" fontAlgn="base" hangingPunct="0">
              <a:spcBef>
                <a:spcPct val="0"/>
              </a:spcBef>
              <a:spcAft>
                <a:spcPct val="0"/>
              </a:spcAft>
              <a:defRPr sz="2400">
                <a:solidFill>
                  <a:schemeClr val="tx1"/>
                </a:solidFill>
                <a:latin typeface="Times New Roman" pitchFamily="18" charset="0"/>
              </a:defRPr>
            </a:lvl6pPr>
            <a:lvl7pPr marL="2555875" defTabSz="820738" eaLnBrk="0" fontAlgn="base" hangingPunct="0">
              <a:spcBef>
                <a:spcPct val="0"/>
              </a:spcBef>
              <a:spcAft>
                <a:spcPct val="0"/>
              </a:spcAft>
              <a:defRPr sz="2400">
                <a:solidFill>
                  <a:schemeClr val="tx1"/>
                </a:solidFill>
                <a:latin typeface="Times New Roman" pitchFamily="18" charset="0"/>
              </a:defRPr>
            </a:lvl7pPr>
            <a:lvl8pPr marL="3013075" defTabSz="820738" eaLnBrk="0" fontAlgn="base" hangingPunct="0">
              <a:spcBef>
                <a:spcPct val="0"/>
              </a:spcBef>
              <a:spcAft>
                <a:spcPct val="0"/>
              </a:spcAft>
              <a:defRPr sz="2400">
                <a:solidFill>
                  <a:schemeClr val="tx1"/>
                </a:solidFill>
                <a:latin typeface="Times New Roman" pitchFamily="18" charset="0"/>
              </a:defRPr>
            </a:lvl8pPr>
            <a:lvl9pPr marL="3470275" defTabSz="820738" eaLnBrk="0" fontAlgn="base" hangingPunct="0">
              <a:spcBef>
                <a:spcPct val="0"/>
              </a:spcBef>
              <a:spcAft>
                <a:spcPct val="0"/>
              </a:spcAft>
              <a:defRPr sz="2400">
                <a:solidFill>
                  <a:schemeClr val="tx1"/>
                </a:solidFill>
                <a:latin typeface="Times New Roman" pitchFamily="18" charset="0"/>
              </a:defRPr>
            </a:lvl9pPr>
          </a:lstStyle>
          <a:p>
            <a:pPr eaLnBrk="1" hangingPunct="1">
              <a:defRPr/>
            </a:pPr>
            <a:fld id="{23524F6D-41EE-4300-934B-811175813F1A}" type="slidenum">
              <a:rPr lang="en-US" sz="1300" smtClean="0">
                <a:latin typeface="Arial" pitchFamily="34" charset="0"/>
              </a:rPr>
              <a:pPr eaLnBrk="1" hangingPunct="1">
                <a:defRPr/>
              </a:pPr>
              <a:t>‹#›</a:t>
            </a:fld>
            <a:endParaRPr lang="en-US" sz="1300">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9pPr>
    </p:titleStyle>
    <p:bodyStyle>
      <a:lvl1pPr marL="342900" indent="-342900" algn="l" rtl="0" eaLnBrk="0" fontAlgn="base" hangingPunct="0">
        <a:spcBef>
          <a:spcPct val="20000"/>
        </a:spcBef>
        <a:spcAft>
          <a:spcPct val="0"/>
        </a:spcAft>
        <a:buClr>
          <a:schemeClr val="accent2"/>
        </a:buClr>
        <a:buFont typeface="Symbol"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a:solidFill>
            <a:schemeClr val="tx1"/>
          </a:solidFill>
          <a:latin typeface="+mn-lt"/>
        </a:defRPr>
      </a:lvl2pPr>
      <a:lvl3pPr marL="1143000" indent="-228600" algn="l" rtl="0" eaLnBrk="0" fontAlgn="base" hangingPunct="0">
        <a:spcBef>
          <a:spcPct val="20000"/>
        </a:spcBef>
        <a:spcAft>
          <a:spcPct val="0"/>
        </a:spcAft>
        <a:buClr>
          <a:schemeClr val="accent2"/>
        </a:buClr>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Lean%20References/Lean%20Case%20Studies/Throttle%20Body%20Assembly.pdf"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10.wmf"/><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 Id="rId9" Type="http://schemas.openxmlformats.org/officeDocument/2006/relationships/image" Target="../media/image11.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13.emf"/><Relationship Id="rId11" Type="http://schemas.openxmlformats.org/officeDocument/2006/relationships/image" Target="../media/image15.emf"/><Relationship Id="rId5" Type="http://schemas.openxmlformats.org/officeDocument/2006/relationships/oleObject" Target="../embeddings/oleObject5.bin"/><Relationship Id="rId10" Type="http://schemas.openxmlformats.org/officeDocument/2006/relationships/oleObject" Target="../embeddings/oleObject7.bin"/><Relationship Id="rId4" Type="http://schemas.openxmlformats.org/officeDocument/2006/relationships/image" Target="../media/image12.wmf"/><Relationship Id="rId9" Type="http://schemas.openxmlformats.org/officeDocument/2006/relationships/image" Target="../media/image10.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image" Target="../media/image19.jpeg"/><Relationship Id="rId4" Type="http://schemas.openxmlformats.org/officeDocument/2006/relationships/image" Target="../media/image18.wmf"/></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6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2.xml"/><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hyperlink" Target="http://www.hbsna.com/" TargetMode="Externa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1.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7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3.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60"/>
          <p:cNvGrpSpPr>
            <a:grpSpLocks/>
          </p:cNvGrpSpPr>
          <p:nvPr/>
        </p:nvGrpSpPr>
        <p:grpSpPr bwMode="auto">
          <a:xfrm>
            <a:off x="831850" y="4102100"/>
            <a:ext cx="2705100" cy="2351088"/>
            <a:chOff x="576" y="2929"/>
            <a:chExt cx="1875" cy="1678"/>
          </a:xfrm>
        </p:grpSpPr>
        <p:sp>
          <p:nvSpPr>
            <p:cNvPr id="2058" name="Line 4"/>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059" name="Group 151"/>
            <p:cNvGrpSpPr>
              <a:grpSpLocks/>
            </p:cNvGrpSpPr>
            <p:nvPr/>
          </p:nvGrpSpPr>
          <p:grpSpPr bwMode="auto">
            <a:xfrm>
              <a:off x="576" y="3312"/>
              <a:ext cx="1875" cy="1011"/>
              <a:chOff x="576" y="3312"/>
              <a:chExt cx="1875" cy="1011"/>
            </a:xfrm>
          </p:grpSpPr>
          <p:sp>
            <p:nvSpPr>
              <p:cNvPr id="2068" name="Rectangle 5"/>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9" name="Rectangle 6"/>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0" name="Line 7"/>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1" name="Line 8"/>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2" name="Line 9"/>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3" name="Line 10"/>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4" name="Line 11"/>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5" name="Line 12"/>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6" name="Line 13"/>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7" name="Line 14"/>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8" name="Line 15"/>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9" name="Line 16"/>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0" name="Line 17"/>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1" name="Line 18"/>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2" name="Line 19"/>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3" name="Line 20"/>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4" name="Line 21"/>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5" name="Line 22"/>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6" name="Line 23"/>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7" name="Line 24"/>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8" name="Line 25"/>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9" name="Freeform 26"/>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0" name="Line 27"/>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1" name="Line 28"/>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2" name="Line 29"/>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3" name="Freeform 30"/>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4" name="Line 31"/>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5" name="Line 32"/>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6" name="Line 33"/>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7" name="Line 34"/>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8" name="Line 35"/>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9" name="Line 36"/>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0" name="Line 37"/>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1" name="Line 38"/>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2" name="Line 39"/>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3" name="Line 40"/>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4" name="Line 41"/>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5" name="Line 42"/>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6" name="Line 43"/>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7" name="Line 44"/>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8" name="Line 45"/>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9" name="Line 46"/>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0" name="Line 47"/>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1" name="Line 48"/>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2" name="Line 49"/>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3" name="Line 50"/>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4" name="Line 51"/>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5" name="Line 52"/>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6" name="Line 53"/>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7" name="Line 54"/>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8" name="Line 55"/>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9" name="Line 56"/>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0" name="Line 57"/>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1" name="Line 58"/>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2" name="Freeform 59"/>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3" name="Line 60"/>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4" name="Freeform 61"/>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5" name="Line 62"/>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6" name="Line 63"/>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7" name="Line 64"/>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8" name="Line 65"/>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9" name="Line 66"/>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0" name="Line 67"/>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1" name="Line 68"/>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2" name="Line 69"/>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3" name="Freeform 70"/>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4" name="Line 71"/>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5" name="Line 72"/>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6" name="Freeform 73"/>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7" name="Freeform 74"/>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8" name="Freeform 75"/>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9" name="Freeform 76"/>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 name="Line 77"/>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1" name="Line 78"/>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2" name="Freeform 79"/>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3" name="Line 80"/>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4" name="Line 81"/>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5" name="Line 82"/>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6" name="Line 83"/>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7" name="Line 84"/>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8" name="Line 85"/>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9" name="Line 86"/>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 name="Line 87"/>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 name="Freeform 88"/>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 name="Line 89"/>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 name="Freeform 90"/>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4" name="Line 91"/>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 name="Line 92"/>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 name="Line 93"/>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7" name="Line 94"/>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8" name="Line 95"/>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9" name="Line 96"/>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0" name="Line 97"/>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1" name="Line 98"/>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2" name="Line 99"/>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3" name="Line 100"/>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4" name="Line 101"/>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5" name="Line 102"/>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6" name="Line 103"/>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7" name="Line 104"/>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8" name="Line 105"/>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9" name="Line 106"/>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0" name="Line 107"/>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1" name="Line 108"/>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2" name="Line 109"/>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3" name="Line 110"/>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4" name="Line 111"/>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5" name="Line 112"/>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6" name="Line 113"/>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7" name="Line 114"/>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8" name="Line 115"/>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9" name="Line 116"/>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0" name="Line 117"/>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1" name="Line 118"/>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2" name="Freeform 119"/>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3" name="Line 120"/>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4" name="Line 121"/>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5" name="Line 122"/>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6" name="Freeform 123"/>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7" name="Line 124"/>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8" name="Line 125"/>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9" name="Line 126"/>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0" name="Line 127"/>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1" name="Line 128"/>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2" name="Line 129"/>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3" name="Line 130"/>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4" name="Line 131"/>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5" name="Line 132"/>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6" name="Line 133"/>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7" name="Line 134"/>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8" name="Rectangle 135"/>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9" name="Rectangle 136"/>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-6</a:t>
                </a:r>
              </a:p>
            </p:txBody>
          </p:sp>
          <p:sp>
            <p:nvSpPr>
              <p:cNvPr id="2200" name="Rectangle 137"/>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1" name="Rectangle 138"/>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-4</a:t>
                </a:r>
              </a:p>
            </p:txBody>
          </p:sp>
          <p:sp>
            <p:nvSpPr>
              <p:cNvPr id="2202" name="Rectangle 139"/>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3" name="Rectangle 140"/>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-2</a:t>
                </a:r>
              </a:p>
            </p:txBody>
          </p:sp>
          <p:sp>
            <p:nvSpPr>
              <p:cNvPr id="2204" name="Rectangle 141"/>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5" name="Rectangle 142"/>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0</a:t>
                </a:r>
              </a:p>
            </p:txBody>
          </p:sp>
          <p:sp>
            <p:nvSpPr>
              <p:cNvPr id="2206" name="Rectangle 143"/>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7" name="Rectangle 144"/>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2</a:t>
                </a:r>
              </a:p>
            </p:txBody>
          </p:sp>
          <p:sp>
            <p:nvSpPr>
              <p:cNvPr id="2208" name="Rectangle 145"/>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9" name="Rectangle 146"/>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4</a:t>
                </a:r>
              </a:p>
            </p:txBody>
          </p:sp>
          <p:sp>
            <p:nvSpPr>
              <p:cNvPr id="2210" name="Rectangle 147"/>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1" name="Rectangle 148"/>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charset="0"/>
                  </a:rPr>
                  <a:t>6</a:t>
                </a:r>
              </a:p>
            </p:txBody>
          </p:sp>
          <p:sp>
            <p:nvSpPr>
              <p:cNvPr id="2212" name="Line 149"/>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3" name="Rectangle 150"/>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60" name="Rectangle 152"/>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1" name="Rectangle 153"/>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2" name="Rectangle 154"/>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3" name="Rectangle 155"/>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4" name="Freeform 156"/>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65" name="Line 157"/>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6" name="Line 158"/>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7" name="Line 159"/>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2051" name="Picture 18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29000"/>
            <a:ext cx="87630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78" name="Rectangle 182"/>
          <p:cNvSpPr>
            <a:spLocks noChangeArrowheads="1"/>
          </p:cNvSpPr>
          <p:nvPr/>
        </p:nvSpPr>
        <p:spPr bwMode="auto">
          <a:xfrm>
            <a:off x="304800" y="2438400"/>
            <a:ext cx="8686800"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p>
            <a:pPr defTabSz="820738">
              <a:defRPr/>
            </a:pPr>
            <a:r>
              <a:rPr lang="en-US" sz="2900" b="1" i="1">
                <a:solidFill>
                  <a:schemeClr val="accent2"/>
                </a:solidFill>
                <a:effectLst>
                  <a:outerShdw blurRad="38100" dist="38100" dir="2700000" algn="tl">
                    <a:srgbClr val="C0C0C0"/>
                  </a:outerShdw>
                </a:effectLst>
                <a:latin typeface="Arial" pitchFamily="34" charset="0"/>
              </a:rPr>
              <a:t>Lean Management Module 2</a:t>
            </a:r>
          </a:p>
          <a:p>
            <a:pPr defTabSz="820738">
              <a:defRPr/>
            </a:pPr>
            <a:r>
              <a:rPr lang="en-US" sz="2900" b="1" i="1">
                <a:solidFill>
                  <a:schemeClr val="accent2"/>
                </a:solidFill>
                <a:effectLst>
                  <a:outerShdw blurRad="38100" dist="38100" dir="2700000" algn="tl">
                    <a:srgbClr val="C0C0C0"/>
                  </a:outerShdw>
                </a:effectLst>
                <a:latin typeface="Arial" pitchFamily="34" charset="0"/>
              </a:rPr>
              <a:t>- Implementing Lean</a:t>
            </a:r>
          </a:p>
        </p:txBody>
      </p:sp>
      <p:grpSp>
        <p:nvGrpSpPr>
          <p:cNvPr id="2053" name="Group 184"/>
          <p:cNvGrpSpPr>
            <a:grpSpLocks/>
          </p:cNvGrpSpPr>
          <p:nvPr/>
        </p:nvGrpSpPr>
        <p:grpSpPr bwMode="auto">
          <a:xfrm>
            <a:off x="5181600" y="4953000"/>
            <a:ext cx="3678238" cy="1312863"/>
            <a:chOff x="3312" y="3408"/>
            <a:chExt cx="2317" cy="827"/>
          </a:xfrm>
        </p:grpSpPr>
        <p:sp>
          <p:nvSpPr>
            <p:cNvPr id="2055" name="Line 185"/>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6" name="Rectangle 186"/>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sz="1700">
                  <a:latin typeface="Copperplate Gothic Bold" pitchFamily="34" charset="0"/>
                </a:rPr>
                <a:t>Sigma Quality Management</a:t>
              </a:r>
            </a:p>
          </p:txBody>
        </p:sp>
        <p:pic>
          <p:nvPicPr>
            <p:cNvPr id="2057" name="Picture 187" descr="SQM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 Box 188"/>
          <p:cNvSpPr txBox="1">
            <a:spLocks noChangeArrowheads="1"/>
          </p:cNvSpPr>
          <p:nvPr/>
        </p:nvSpPr>
        <p:spPr bwMode="auto">
          <a:xfrm>
            <a:off x="152400" y="6499225"/>
            <a:ext cx="2648482" cy="2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dirty="0"/>
              <a:t>© Sigma Quality Management, 2013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pPr eaLnBrk="1" hangingPunct="1">
              <a:defRPr/>
            </a:pPr>
            <a:r>
              <a:rPr lang="en-US"/>
              <a:t>What Would You Do If . . .</a:t>
            </a:r>
          </a:p>
        </p:txBody>
      </p:sp>
      <p:sp>
        <p:nvSpPr>
          <p:cNvPr id="817155" name="Rectangle 3"/>
          <p:cNvSpPr>
            <a:spLocks noGrp="1" noChangeArrowheads="1"/>
          </p:cNvSpPr>
          <p:nvPr>
            <p:ph type="body" idx="1"/>
          </p:nvPr>
        </p:nvSpPr>
        <p:spPr>
          <a:xfrm>
            <a:off x="219075" y="885825"/>
            <a:ext cx="8677275" cy="5726113"/>
          </a:xfrm>
        </p:spPr>
        <p:txBody>
          <a:bodyPr/>
          <a:lstStyle/>
          <a:p>
            <a:pPr marL="381000" indent="-381000" eaLnBrk="1" hangingPunct="1">
              <a:spcAft>
                <a:spcPct val="10000"/>
              </a:spcAft>
              <a:buFont typeface="Symbol" pitchFamily="18" charset="2"/>
              <a:buAutoNum type="arabicPeriod"/>
            </a:pPr>
            <a:r>
              <a:rPr lang="en-US" sz="1800"/>
              <a:t>Your factory/office was always late delivering “product?”</a:t>
            </a:r>
          </a:p>
          <a:p>
            <a:pPr marL="381000" indent="-381000" eaLnBrk="1" hangingPunct="1">
              <a:spcAft>
                <a:spcPct val="10000"/>
              </a:spcAft>
              <a:buFont typeface="Symbol" pitchFamily="18" charset="2"/>
              <a:buAutoNum type="arabicPeriod"/>
            </a:pPr>
            <a:r>
              <a:rPr lang="en-US" sz="1800"/>
              <a:t>You walk down the aisles of your factory/office and you see piles of “inventory.”</a:t>
            </a:r>
          </a:p>
          <a:p>
            <a:pPr marL="381000" indent="-381000" eaLnBrk="1" hangingPunct="1">
              <a:spcAft>
                <a:spcPct val="10000"/>
              </a:spcAft>
              <a:buFont typeface="Symbol" pitchFamily="18" charset="2"/>
              <a:buAutoNum type="arabicPeriod"/>
            </a:pPr>
            <a:r>
              <a:rPr lang="en-US" sz="1800"/>
              <a:t>You saw that it took 3 hours to set up a production operation</a:t>
            </a:r>
          </a:p>
          <a:p>
            <a:pPr marL="381000" indent="-381000" eaLnBrk="1" hangingPunct="1">
              <a:spcAft>
                <a:spcPct val="10000"/>
              </a:spcAft>
              <a:buFont typeface="Symbol" pitchFamily="18" charset="2"/>
              <a:buAutoNum type="arabicPeriod"/>
            </a:pPr>
            <a:r>
              <a:rPr lang="en-US" sz="1800"/>
              <a:t>Your purchasing department claims that it’s cheaper to order large batches from suppliers</a:t>
            </a:r>
          </a:p>
          <a:p>
            <a:pPr marL="381000" indent="-381000" eaLnBrk="1" hangingPunct="1">
              <a:spcAft>
                <a:spcPct val="10000"/>
              </a:spcAft>
              <a:buFont typeface="Symbol" pitchFamily="18" charset="2"/>
              <a:buAutoNum type="arabicPeriod"/>
            </a:pPr>
            <a:r>
              <a:rPr lang="en-US" sz="1800"/>
              <a:t>You measure the distance it takes for bar stock to be turned into a finished part in a finished product and it’s 4 miles!</a:t>
            </a:r>
          </a:p>
          <a:p>
            <a:pPr marL="381000" indent="-381000" eaLnBrk="1" hangingPunct="1">
              <a:spcAft>
                <a:spcPct val="10000"/>
              </a:spcAft>
              <a:buFont typeface="Symbol" pitchFamily="18" charset="2"/>
              <a:buAutoNum type="arabicPeriod"/>
            </a:pPr>
            <a:r>
              <a:rPr lang="en-US" sz="1800"/>
              <a:t>You measure the distance a patient is moved/transported in a typical hospital stay and it’s 4 miles!</a:t>
            </a:r>
          </a:p>
          <a:p>
            <a:pPr marL="381000" indent="-381000" eaLnBrk="1" hangingPunct="1">
              <a:spcAft>
                <a:spcPct val="10000"/>
              </a:spcAft>
              <a:buFont typeface="Symbol" pitchFamily="18" charset="2"/>
              <a:buAutoNum type="arabicPeriod"/>
            </a:pPr>
            <a:r>
              <a:rPr lang="en-US" sz="1800"/>
              <a:t>You found that an operator routinely makes 10 parts (when the shop order is for 2) because he knows he’ll need those parts later.</a:t>
            </a:r>
          </a:p>
          <a:p>
            <a:pPr marL="381000" indent="-381000" eaLnBrk="1" hangingPunct="1">
              <a:spcAft>
                <a:spcPct val="10000"/>
              </a:spcAft>
              <a:buFont typeface="Symbol" pitchFamily="18" charset="2"/>
              <a:buAutoNum type="arabicPeriod"/>
            </a:pPr>
            <a:r>
              <a:rPr lang="en-US" sz="1800"/>
              <a:t>The finance department is upset because your attempts to reduce inventory are reducing the company’s book assets.</a:t>
            </a:r>
          </a:p>
          <a:p>
            <a:pPr marL="381000" indent="-381000" eaLnBrk="1" hangingPunct="1">
              <a:spcAft>
                <a:spcPct val="10000"/>
              </a:spcAft>
              <a:buFont typeface="Symbol" pitchFamily="18" charset="2"/>
              <a:buAutoNum type="arabicPeriod"/>
            </a:pPr>
            <a:r>
              <a:rPr lang="en-US" sz="1800"/>
              <a:t>You are drafted into a project to improve the accuracy of sales forecasts in your company.</a:t>
            </a:r>
          </a:p>
          <a:p>
            <a:pPr marL="381000" indent="-381000" eaLnBrk="1" hangingPunct="1">
              <a:spcAft>
                <a:spcPct val="10000"/>
              </a:spcAft>
              <a:buFont typeface="Symbol" pitchFamily="18" charset="2"/>
              <a:buAutoNum type="arabicPeriod"/>
            </a:pPr>
            <a:r>
              <a:rPr lang="en-US" sz="1800"/>
              <a:t>Your production manager says that she needs to keep a “safety stock” of inventory because a critical production machine has a history of failures.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7155">
                                            <p:txEl>
                                              <p:pRg st="0" end="0"/>
                                            </p:txEl>
                                          </p:spTgt>
                                        </p:tgtEl>
                                        <p:attrNameLst>
                                          <p:attrName>style.visibility</p:attrName>
                                        </p:attrNameLst>
                                      </p:cBhvr>
                                      <p:to>
                                        <p:strVal val="visible"/>
                                      </p:to>
                                    </p:set>
                                    <p:animEffect transition="in" filter="wipe(left)">
                                      <p:cBhvr>
                                        <p:cTn id="7" dur="500"/>
                                        <p:tgtEl>
                                          <p:spTgt spid="8171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7155">
                                            <p:txEl>
                                              <p:pRg st="1" end="1"/>
                                            </p:txEl>
                                          </p:spTgt>
                                        </p:tgtEl>
                                        <p:attrNameLst>
                                          <p:attrName>style.visibility</p:attrName>
                                        </p:attrNameLst>
                                      </p:cBhvr>
                                      <p:to>
                                        <p:strVal val="visible"/>
                                      </p:to>
                                    </p:set>
                                    <p:animEffect transition="in" filter="wipe(left)">
                                      <p:cBhvr>
                                        <p:cTn id="12" dur="500"/>
                                        <p:tgtEl>
                                          <p:spTgt spid="8171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7155">
                                            <p:txEl>
                                              <p:pRg st="2" end="2"/>
                                            </p:txEl>
                                          </p:spTgt>
                                        </p:tgtEl>
                                        <p:attrNameLst>
                                          <p:attrName>style.visibility</p:attrName>
                                        </p:attrNameLst>
                                      </p:cBhvr>
                                      <p:to>
                                        <p:strVal val="visible"/>
                                      </p:to>
                                    </p:set>
                                    <p:animEffect transition="in" filter="wipe(left)">
                                      <p:cBhvr>
                                        <p:cTn id="17" dur="500"/>
                                        <p:tgtEl>
                                          <p:spTgt spid="8171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7155">
                                            <p:txEl>
                                              <p:pRg st="3" end="3"/>
                                            </p:txEl>
                                          </p:spTgt>
                                        </p:tgtEl>
                                        <p:attrNameLst>
                                          <p:attrName>style.visibility</p:attrName>
                                        </p:attrNameLst>
                                      </p:cBhvr>
                                      <p:to>
                                        <p:strVal val="visible"/>
                                      </p:to>
                                    </p:set>
                                    <p:animEffect transition="in" filter="wipe(left)">
                                      <p:cBhvr>
                                        <p:cTn id="22" dur="500"/>
                                        <p:tgtEl>
                                          <p:spTgt spid="8171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17155">
                                            <p:txEl>
                                              <p:pRg st="4" end="4"/>
                                            </p:txEl>
                                          </p:spTgt>
                                        </p:tgtEl>
                                        <p:attrNameLst>
                                          <p:attrName>style.visibility</p:attrName>
                                        </p:attrNameLst>
                                      </p:cBhvr>
                                      <p:to>
                                        <p:strVal val="visible"/>
                                      </p:to>
                                    </p:set>
                                    <p:animEffect transition="in" filter="wipe(left)">
                                      <p:cBhvr>
                                        <p:cTn id="27" dur="500"/>
                                        <p:tgtEl>
                                          <p:spTgt spid="8171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17155">
                                            <p:txEl>
                                              <p:pRg st="5" end="5"/>
                                            </p:txEl>
                                          </p:spTgt>
                                        </p:tgtEl>
                                        <p:attrNameLst>
                                          <p:attrName>style.visibility</p:attrName>
                                        </p:attrNameLst>
                                      </p:cBhvr>
                                      <p:to>
                                        <p:strVal val="visible"/>
                                      </p:to>
                                    </p:set>
                                    <p:animEffect transition="in" filter="wipe(left)">
                                      <p:cBhvr>
                                        <p:cTn id="32" dur="500"/>
                                        <p:tgtEl>
                                          <p:spTgt spid="8171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17155">
                                            <p:txEl>
                                              <p:pRg st="6" end="6"/>
                                            </p:txEl>
                                          </p:spTgt>
                                        </p:tgtEl>
                                        <p:attrNameLst>
                                          <p:attrName>style.visibility</p:attrName>
                                        </p:attrNameLst>
                                      </p:cBhvr>
                                      <p:to>
                                        <p:strVal val="visible"/>
                                      </p:to>
                                    </p:set>
                                    <p:animEffect transition="in" filter="wipe(left)">
                                      <p:cBhvr>
                                        <p:cTn id="37" dur="500"/>
                                        <p:tgtEl>
                                          <p:spTgt spid="81715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17155">
                                            <p:txEl>
                                              <p:pRg st="7" end="7"/>
                                            </p:txEl>
                                          </p:spTgt>
                                        </p:tgtEl>
                                        <p:attrNameLst>
                                          <p:attrName>style.visibility</p:attrName>
                                        </p:attrNameLst>
                                      </p:cBhvr>
                                      <p:to>
                                        <p:strVal val="visible"/>
                                      </p:to>
                                    </p:set>
                                    <p:animEffect transition="in" filter="wipe(left)">
                                      <p:cBhvr>
                                        <p:cTn id="42" dur="500"/>
                                        <p:tgtEl>
                                          <p:spTgt spid="81715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17155">
                                            <p:txEl>
                                              <p:pRg st="8" end="8"/>
                                            </p:txEl>
                                          </p:spTgt>
                                        </p:tgtEl>
                                        <p:attrNameLst>
                                          <p:attrName>style.visibility</p:attrName>
                                        </p:attrNameLst>
                                      </p:cBhvr>
                                      <p:to>
                                        <p:strVal val="visible"/>
                                      </p:to>
                                    </p:set>
                                    <p:animEffect transition="in" filter="wipe(left)">
                                      <p:cBhvr>
                                        <p:cTn id="47" dur="500"/>
                                        <p:tgtEl>
                                          <p:spTgt spid="81715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17155">
                                            <p:txEl>
                                              <p:pRg st="9" end="9"/>
                                            </p:txEl>
                                          </p:spTgt>
                                        </p:tgtEl>
                                        <p:attrNameLst>
                                          <p:attrName>style.visibility</p:attrName>
                                        </p:attrNameLst>
                                      </p:cBhvr>
                                      <p:to>
                                        <p:strVal val="visible"/>
                                      </p:to>
                                    </p:set>
                                    <p:animEffect transition="in" filter="wipe(left)">
                                      <p:cBhvr>
                                        <p:cTn id="52" dur="500"/>
                                        <p:tgtEl>
                                          <p:spTgt spid="81715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715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ctrTitle"/>
          </p:nvPr>
        </p:nvSpPr>
        <p:spPr/>
        <p:txBody>
          <a:bodyPr/>
          <a:lstStyle/>
          <a:p>
            <a:pPr eaLnBrk="1" hangingPunct="1">
              <a:defRPr/>
            </a:pPr>
            <a:r>
              <a:rPr lang="en-US"/>
              <a:t>Improvement Methods to Support Lean</a:t>
            </a:r>
          </a:p>
        </p:txBody>
      </p:sp>
      <p:sp>
        <p:nvSpPr>
          <p:cNvPr id="26627" name="Rectangle 3"/>
          <p:cNvSpPr>
            <a:spLocks noGrp="1" noChangeArrowheads="1"/>
          </p:cNvSpPr>
          <p:nvPr>
            <p:ph type="subTitle" idx="1"/>
          </p:nvPr>
        </p:nvSpPr>
        <p:spPr/>
        <p:txBody>
          <a:bodyPr/>
          <a:lstStyle/>
          <a:p>
            <a:pPr eaLnBrk="1" hangingPunct="1"/>
            <a:endParaRPr lang="en-US"/>
          </a:p>
        </p:txBody>
      </p:sp>
    </p:spTree>
    <p:extLst>
      <p:ext uri="{BB962C8B-B14F-4D97-AF65-F5344CB8AC3E}">
        <p14:creationId xmlns:p14="http://schemas.microsoft.com/office/powerpoint/2010/main" val="1881463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p:txBody>
          <a:bodyPr/>
          <a:lstStyle/>
          <a:p>
            <a:pPr eaLnBrk="1" hangingPunct="1">
              <a:defRPr/>
            </a:pPr>
            <a:r>
              <a:rPr lang="en-US"/>
              <a:t>The Lean “Wheel”</a:t>
            </a:r>
          </a:p>
        </p:txBody>
      </p:sp>
      <p:sp>
        <p:nvSpPr>
          <p:cNvPr id="27651" name="AutoShape 3"/>
          <p:cNvSpPr>
            <a:spLocks noChangeArrowheads="1"/>
          </p:cNvSpPr>
          <p:nvPr/>
        </p:nvSpPr>
        <p:spPr bwMode="auto">
          <a:xfrm>
            <a:off x="1676400" y="990600"/>
            <a:ext cx="6096000" cy="762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r>
              <a:rPr lang="en-US" sz="2100" b="1" i="1">
                <a:solidFill>
                  <a:schemeClr val="bg1"/>
                </a:solidFill>
                <a:latin typeface="Arial" charset="0"/>
              </a:rPr>
              <a:t>5: Seek Perfection</a:t>
            </a:r>
          </a:p>
        </p:txBody>
      </p:sp>
      <p:sp>
        <p:nvSpPr>
          <p:cNvPr id="27652" name="AutoShape 4"/>
          <p:cNvSpPr>
            <a:spLocks noChangeArrowheads="1"/>
          </p:cNvSpPr>
          <p:nvPr/>
        </p:nvSpPr>
        <p:spPr bwMode="auto">
          <a:xfrm>
            <a:off x="3581400" y="2057400"/>
            <a:ext cx="2514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charset="0"/>
              </a:rPr>
              <a:t>1: Identify Value Streams</a:t>
            </a:r>
          </a:p>
        </p:txBody>
      </p:sp>
      <p:sp>
        <p:nvSpPr>
          <p:cNvPr id="27653" name="AutoShape 5"/>
          <p:cNvSpPr>
            <a:spLocks noChangeArrowheads="1"/>
          </p:cNvSpPr>
          <p:nvPr/>
        </p:nvSpPr>
        <p:spPr bwMode="auto">
          <a:xfrm>
            <a:off x="5715000" y="3505200"/>
            <a:ext cx="2514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charset="0"/>
              </a:rPr>
              <a:t>2: Clarify Customer Value</a:t>
            </a:r>
          </a:p>
        </p:txBody>
      </p:sp>
      <p:sp>
        <p:nvSpPr>
          <p:cNvPr id="27654" name="AutoShape 6"/>
          <p:cNvSpPr>
            <a:spLocks noChangeArrowheads="1"/>
          </p:cNvSpPr>
          <p:nvPr/>
        </p:nvSpPr>
        <p:spPr bwMode="auto">
          <a:xfrm>
            <a:off x="2209800" y="5181600"/>
            <a:ext cx="5562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charset="0"/>
              </a:rPr>
              <a:t>3. Improve the Value Stream &amp; Flow</a:t>
            </a:r>
          </a:p>
        </p:txBody>
      </p:sp>
      <p:sp>
        <p:nvSpPr>
          <p:cNvPr id="27655" name="AutoShape 7"/>
          <p:cNvSpPr>
            <a:spLocks noChangeArrowheads="1"/>
          </p:cNvSpPr>
          <p:nvPr/>
        </p:nvSpPr>
        <p:spPr bwMode="auto">
          <a:xfrm>
            <a:off x="990600" y="3505200"/>
            <a:ext cx="2895600" cy="1143000"/>
          </a:xfrm>
          <a:prstGeom prst="cube">
            <a:avLst>
              <a:gd name="adj"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820738"/>
            <a:r>
              <a:rPr lang="en-US" sz="2100" b="1" i="1">
                <a:solidFill>
                  <a:schemeClr val="bg1"/>
                </a:solidFill>
                <a:latin typeface="Arial" charset="0"/>
              </a:rPr>
              <a:t>4: Let Customers Pull the Product</a:t>
            </a:r>
          </a:p>
        </p:txBody>
      </p:sp>
      <p:sp>
        <p:nvSpPr>
          <p:cNvPr id="27656" name="AutoShape 8"/>
          <p:cNvSpPr>
            <a:spLocks noChangeArrowheads="1"/>
          </p:cNvSpPr>
          <p:nvPr/>
        </p:nvSpPr>
        <p:spPr bwMode="auto">
          <a:xfrm rot="2193148">
            <a:off x="5943600" y="2819400"/>
            <a:ext cx="609600" cy="685800"/>
          </a:xfrm>
          <a:custGeom>
            <a:avLst/>
            <a:gdLst>
              <a:gd name="T0" fmla="*/ 440126 w 21600"/>
              <a:gd name="T1" fmla="*/ 35655 h 21600"/>
              <a:gd name="T2" fmla="*/ 166342 w 21600"/>
              <a:gd name="T3" fmla="*/ 138240 h 21600"/>
              <a:gd name="T4" fmla="*/ 372449 w 21600"/>
              <a:gd name="T5" fmla="*/ 189262 h 21600"/>
              <a:gd name="T6" fmla="*/ 685800 w 21600"/>
              <a:gd name="T7" fmla="*/ 342900 h 21600"/>
              <a:gd name="T8" fmla="*/ 533400 w 21600"/>
              <a:gd name="T9" fmla="*/ 514350 h 21600"/>
              <a:gd name="T10" fmla="*/ 381000 w 21600"/>
              <a:gd name="T11" fmla="*/ 34290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57" name="AutoShape 9"/>
          <p:cNvSpPr>
            <a:spLocks noChangeArrowheads="1"/>
          </p:cNvSpPr>
          <p:nvPr/>
        </p:nvSpPr>
        <p:spPr bwMode="auto">
          <a:xfrm rot="3900890">
            <a:off x="7429500" y="4686300"/>
            <a:ext cx="609600" cy="685800"/>
          </a:xfrm>
          <a:custGeom>
            <a:avLst/>
            <a:gdLst>
              <a:gd name="T0" fmla="*/ 440126 w 21600"/>
              <a:gd name="T1" fmla="*/ 35655 h 21600"/>
              <a:gd name="T2" fmla="*/ 166342 w 21600"/>
              <a:gd name="T3" fmla="*/ 138240 h 21600"/>
              <a:gd name="T4" fmla="*/ 372449 w 21600"/>
              <a:gd name="T5" fmla="*/ 189262 h 21600"/>
              <a:gd name="T6" fmla="*/ 685800 w 21600"/>
              <a:gd name="T7" fmla="*/ 342900 h 21600"/>
              <a:gd name="T8" fmla="*/ 533400 w 21600"/>
              <a:gd name="T9" fmla="*/ 514350 h 21600"/>
              <a:gd name="T10" fmla="*/ 381000 w 21600"/>
              <a:gd name="T11" fmla="*/ 34290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58" name="AutoShape 10"/>
          <p:cNvSpPr>
            <a:spLocks noChangeArrowheads="1"/>
          </p:cNvSpPr>
          <p:nvPr/>
        </p:nvSpPr>
        <p:spPr bwMode="auto">
          <a:xfrm rot="-8393396">
            <a:off x="1790700" y="4762500"/>
            <a:ext cx="609600" cy="685800"/>
          </a:xfrm>
          <a:custGeom>
            <a:avLst/>
            <a:gdLst>
              <a:gd name="T0" fmla="*/ 440126 w 21600"/>
              <a:gd name="T1" fmla="*/ 35655 h 21600"/>
              <a:gd name="T2" fmla="*/ 166342 w 21600"/>
              <a:gd name="T3" fmla="*/ 138240 h 21600"/>
              <a:gd name="T4" fmla="*/ 372449 w 21600"/>
              <a:gd name="T5" fmla="*/ 189262 h 21600"/>
              <a:gd name="T6" fmla="*/ 685800 w 21600"/>
              <a:gd name="T7" fmla="*/ 342900 h 21600"/>
              <a:gd name="T8" fmla="*/ 533400 w 21600"/>
              <a:gd name="T9" fmla="*/ 514350 h 21600"/>
              <a:gd name="T10" fmla="*/ 381000 w 21600"/>
              <a:gd name="T11" fmla="*/ 34290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9618" y="5399"/>
                  <a:pt x="8469" y="5787"/>
                  <a:pt x="7529" y="6503"/>
                </a:cubicBezTo>
                <a:lnTo>
                  <a:pt x="4259" y="2206"/>
                </a:lnTo>
                <a:cubicBezTo>
                  <a:pt x="6139" y="774"/>
                  <a:pt x="843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59" name="AutoShape 11"/>
          <p:cNvSpPr>
            <a:spLocks noChangeArrowheads="1"/>
          </p:cNvSpPr>
          <p:nvPr/>
        </p:nvSpPr>
        <p:spPr bwMode="auto">
          <a:xfrm rot="-7405147">
            <a:off x="1425575" y="1738313"/>
            <a:ext cx="1968500" cy="2171700"/>
          </a:xfrm>
          <a:custGeom>
            <a:avLst/>
            <a:gdLst>
              <a:gd name="T0" fmla="*/ 1619911 w 21600"/>
              <a:gd name="T1" fmla="*/ 256884 h 21600"/>
              <a:gd name="T2" fmla="*/ 949528 w 21600"/>
              <a:gd name="T3" fmla="*/ 173736 h 21600"/>
              <a:gd name="T4" fmla="*/ 1417320 w 21600"/>
              <a:gd name="T5" fmla="*/ 521007 h 21600"/>
              <a:gd name="T6" fmla="*/ 2204993 w 21600"/>
              <a:gd name="T7" fmla="*/ 917242 h 21600"/>
              <a:gd name="T8" fmla="*/ 1855220 w 21600"/>
              <a:gd name="T9" fmla="*/ 1413515 h 21600"/>
              <a:gd name="T10" fmla="*/ 1405381 w 21600"/>
              <a:gd name="T11" fmla="*/ 102763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01" y="9886"/>
                </a:moveTo>
                <a:cubicBezTo>
                  <a:pt x="17640" y="6204"/>
                  <a:pt x="14510" y="3442"/>
                  <a:pt x="10800" y="3442"/>
                </a:cubicBezTo>
                <a:cubicBezTo>
                  <a:pt x="10697" y="3441"/>
                  <a:pt x="10594" y="3444"/>
                  <a:pt x="10491" y="3448"/>
                </a:cubicBezTo>
                <a:lnTo>
                  <a:pt x="10347" y="9"/>
                </a:lnTo>
                <a:cubicBezTo>
                  <a:pt x="10498" y="3"/>
                  <a:pt x="10649" y="-1"/>
                  <a:pt x="10800" y="0"/>
                </a:cubicBezTo>
                <a:cubicBezTo>
                  <a:pt x="16245" y="0"/>
                  <a:pt x="20839" y="4054"/>
                  <a:pt x="21516" y="9458"/>
                </a:cubicBezTo>
                <a:lnTo>
                  <a:pt x="24195" y="9123"/>
                </a:lnTo>
                <a:lnTo>
                  <a:pt x="20357" y="14059"/>
                </a:lnTo>
                <a:lnTo>
                  <a:pt x="15421" y="10221"/>
                </a:lnTo>
                <a:lnTo>
                  <a:pt x="18101" y="9886"/>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78090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698" name="Rectangle 2"/>
          <p:cNvSpPr>
            <a:spLocks noGrp="1" noChangeArrowheads="1"/>
          </p:cNvSpPr>
          <p:nvPr>
            <p:ph type="title"/>
          </p:nvPr>
        </p:nvSpPr>
        <p:spPr/>
        <p:txBody>
          <a:bodyPr/>
          <a:lstStyle/>
          <a:p>
            <a:pPr eaLnBrk="1" hangingPunct="1">
              <a:defRPr/>
            </a:pPr>
            <a:r>
              <a:rPr lang="en-US"/>
              <a:t>The Continuous Improvement Cycle</a:t>
            </a:r>
          </a:p>
        </p:txBody>
      </p:sp>
      <p:sp>
        <p:nvSpPr>
          <p:cNvPr id="28675" name="Rectangle 3"/>
          <p:cNvSpPr>
            <a:spLocks noGrp="1" noChangeArrowheads="1"/>
          </p:cNvSpPr>
          <p:nvPr>
            <p:ph type="body" idx="1"/>
          </p:nvPr>
        </p:nvSpPr>
        <p:spPr>
          <a:xfrm>
            <a:off x="307975" y="903288"/>
            <a:ext cx="8451850" cy="5513387"/>
          </a:xfrm>
        </p:spPr>
        <p:txBody>
          <a:bodyPr/>
          <a:lstStyle/>
          <a:p>
            <a:pPr eaLnBrk="1" hangingPunct="1"/>
            <a:r>
              <a:rPr lang="en-US"/>
              <a:t>“As organizations begin to accurately specify value, identify the entire value stream, make the value-creating steps flow continuously, and let customers pull value from the enterprise, something very odd begins to happen. It dawns on those involved that there is no end to the process of reducing effort, time, space, cost and mistakes while offering a product which is ever more nearly what the customer actually wants.”</a:t>
            </a:r>
          </a:p>
          <a:p>
            <a:pPr algn="r" eaLnBrk="1" hangingPunct="1">
              <a:buFont typeface="Symbol" pitchFamily="18" charset="2"/>
              <a:buNone/>
            </a:pPr>
            <a:r>
              <a:rPr lang="en-US" sz="1600"/>
              <a:t>James Womack, Daniel T. Jones    Lean Thinking  pg. 25</a:t>
            </a:r>
          </a:p>
        </p:txBody>
      </p:sp>
      <p:grpSp>
        <p:nvGrpSpPr>
          <p:cNvPr id="28676" name="Group 4"/>
          <p:cNvGrpSpPr>
            <a:grpSpLocks/>
          </p:cNvGrpSpPr>
          <p:nvPr/>
        </p:nvGrpSpPr>
        <p:grpSpPr bwMode="auto">
          <a:xfrm>
            <a:off x="2255838" y="3681413"/>
            <a:ext cx="3821112" cy="3030537"/>
            <a:chOff x="1421" y="2319"/>
            <a:chExt cx="2407" cy="1909"/>
          </a:xfrm>
        </p:grpSpPr>
        <p:sp>
          <p:nvSpPr>
            <p:cNvPr id="28677" name="Rectangle 5"/>
            <p:cNvSpPr>
              <a:spLocks noChangeArrowheads="1"/>
            </p:cNvSpPr>
            <p:nvPr/>
          </p:nvSpPr>
          <p:spPr bwMode="auto">
            <a:xfrm>
              <a:off x="1518" y="2356"/>
              <a:ext cx="2310" cy="1872"/>
            </a:xfrm>
            <a:prstGeom prst="rect">
              <a:avLst/>
            </a:prstGeom>
            <a:solidFill>
              <a:srgbClr val="B2B2B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78" name="Rectangle 6"/>
            <p:cNvSpPr>
              <a:spLocks noChangeArrowheads="1"/>
            </p:cNvSpPr>
            <p:nvPr/>
          </p:nvSpPr>
          <p:spPr bwMode="auto">
            <a:xfrm>
              <a:off x="1440" y="2320"/>
              <a:ext cx="2321" cy="1837"/>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8679"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1" y="2319"/>
              <a:ext cx="2335" cy="1835"/>
            </a:xfrm>
            <a:prstGeom prst="rect">
              <a:avLst/>
            </a:prstGeom>
            <a:noFill/>
            <a:ln w="38100">
              <a:solidFill>
                <a:schemeClr val="accent2"/>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42225454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746" name="Rectangle 2"/>
          <p:cNvSpPr>
            <a:spLocks noGrp="1" noChangeArrowheads="1"/>
          </p:cNvSpPr>
          <p:nvPr>
            <p:ph type="title"/>
          </p:nvPr>
        </p:nvSpPr>
        <p:spPr/>
        <p:txBody>
          <a:bodyPr/>
          <a:lstStyle/>
          <a:p>
            <a:pPr eaLnBrk="1" hangingPunct="1">
              <a:defRPr/>
            </a:pPr>
            <a:r>
              <a:rPr lang="en-US"/>
              <a:t>10 Simple Lean Questions</a:t>
            </a:r>
          </a:p>
        </p:txBody>
      </p:sp>
      <p:sp>
        <p:nvSpPr>
          <p:cNvPr id="29699" name="Rectangle 3"/>
          <p:cNvSpPr>
            <a:spLocks noGrp="1" noChangeArrowheads="1"/>
          </p:cNvSpPr>
          <p:nvPr>
            <p:ph type="body" idx="1"/>
          </p:nvPr>
        </p:nvSpPr>
        <p:spPr>
          <a:xfrm>
            <a:off x="271463" y="847725"/>
            <a:ext cx="8451850" cy="5688013"/>
          </a:xfrm>
        </p:spPr>
        <p:txBody>
          <a:bodyPr/>
          <a:lstStyle/>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"What are the business issues with this product?"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Inadequate return on investment?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Poor quality?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Inability to meet customer ship dates?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Inflexibility in the face of volatile markets?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(If a firm doesn't know what it's business issues are, how is it going to know what to improve?)</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"Who is responsible for the value stream for this product?"  </a:t>
            </a:r>
          </a:p>
          <a:p>
            <a:pPr marL="630238" lvl="1" indent="-173038" eaLnBrk="1" hangingPunct="1">
              <a:spcBef>
                <a:spcPct val="0"/>
              </a:spcBef>
              <a:spcAft>
                <a:spcPct val="20000"/>
              </a:spcAft>
              <a:buFont typeface="Symbol" pitchFamily="18" charset="2"/>
              <a:buChar char="·"/>
            </a:pPr>
            <a:r>
              <a:rPr lang="en-US" altLang="ko-KR" sz="1500">
                <a:ea typeface="굴림" pitchFamily="34" charset="-127"/>
              </a:rPr>
              <a:t>If no one is responsible for anything and everyone is responsible for everything, how can the firm improve?</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are orders from the customer received?“</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"Where is the </a:t>
            </a:r>
            <a:r>
              <a:rPr lang="en-US" altLang="ko-KR" sz="1500" i="1">
                <a:ea typeface="굴림" pitchFamily="34" charset="-127"/>
              </a:rPr>
              <a:t>kanban</a:t>
            </a:r>
            <a:r>
              <a:rPr lang="en-US" altLang="ko-KR" sz="1500">
                <a:ea typeface="굴림" pitchFamily="34" charset="-127"/>
              </a:rPr>
              <a:t> process, triggered by these customer orders?“</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capable, available, adequate, and waste free are assembly activities?“</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capable, available, adequate, and waste free are the fabrication activities feeding assembly?“</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are orders transmitted up the value stream from the </a:t>
            </a:r>
            <a:r>
              <a:rPr lang="en-US" altLang="ko-KR" sz="1500" i="1">
                <a:ea typeface="굴림" pitchFamily="34" charset="-127"/>
              </a:rPr>
              <a:t>kanban</a:t>
            </a:r>
            <a:r>
              <a:rPr lang="en-US" altLang="ko-KR" sz="1500">
                <a:ea typeface="굴림" pitchFamily="34" charset="-127"/>
              </a:rPr>
              <a:t> process?“</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are materials supplied to the assembly and fabrication processes?“</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are materials obtained from upstream suppliers?“</a:t>
            </a:r>
          </a:p>
          <a:p>
            <a:pPr marL="284163" indent="-284163" eaLnBrk="1" hangingPunct="1">
              <a:spcBef>
                <a:spcPct val="0"/>
              </a:spcBef>
              <a:spcAft>
                <a:spcPct val="30000"/>
              </a:spcAft>
              <a:buFont typeface="Symbol" pitchFamily="18" charset="2"/>
              <a:buAutoNum type="arabicPeriod"/>
            </a:pPr>
            <a:r>
              <a:rPr lang="en-US" altLang="ko-KR" sz="1500">
                <a:ea typeface="굴림" pitchFamily="34" charset="-127"/>
              </a:rPr>
              <a:t>"How are employees trained in lean procedures and motivated to apply them?</a:t>
            </a:r>
            <a:endParaRPr lang="en-US" sz="1500"/>
          </a:p>
        </p:txBody>
      </p:sp>
    </p:spTree>
    <p:extLst>
      <p:ext uri="{BB962C8B-B14F-4D97-AF65-F5344CB8AC3E}">
        <p14:creationId xmlns:p14="http://schemas.microsoft.com/office/powerpoint/2010/main" val="4246433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pPr eaLnBrk="1" hangingPunct="1">
              <a:defRPr/>
            </a:pPr>
            <a:r>
              <a:rPr lang="en-US"/>
              <a:t>Waste / Tool Matrix</a:t>
            </a:r>
          </a:p>
        </p:txBody>
      </p:sp>
      <p:graphicFrame>
        <p:nvGraphicFramePr>
          <p:cNvPr id="928771" name="Group 3"/>
          <p:cNvGraphicFramePr>
            <a:graphicFrameLocks noGrp="1"/>
          </p:cNvGraphicFramePr>
          <p:nvPr>
            <p:ph idx="1"/>
          </p:nvPr>
        </p:nvGraphicFramePr>
        <p:xfrm>
          <a:off x="152400" y="965200"/>
          <a:ext cx="8839200" cy="5335588"/>
        </p:xfrm>
        <a:graphic>
          <a:graphicData uri="http://schemas.openxmlformats.org/drawingml/2006/table">
            <a:tbl>
              <a:tblPr/>
              <a:tblGrid>
                <a:gridCol w="393700">
                  <a:extLst>
                    <a:ext uri="{9D8B030D-6E8A-4147-A177-3AD203B41FA5}">
                      <a16:colId xmlns:a16="http://schemas.microsoft.com/office/drawing/2014/main" val="20000"/>
                    </a:ext>
                  </a:extLst>
                </a:gridCol>
                <a:gridCol w="12827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189038">
                  <a:extLst>
                    <a:ext uri="{9D8B030D-6E8A-4147-A177-3AD203B41FA5}">
                      <a16:colId xmlns:a16="http://schemas.microsoft.com/office/drawing/2014/main" val="20005"/>
                    </a:ext>
                  </a:extLst>
                </a:gridCol>
                <a:gridCol w="877887">
                  <a:extLst>
                    <a:ext uri="{9D8B030D-6E8A-4147-A177-3AD203B41FA5}">
                      <a16:colId xmlns:a16="http://schemas.microsoft.com/office/drawing/2014/main" val="20006"/>
                    </a:ext>
                  </a:extLst>
                </a:gridCol>
                <a:gridCol w="1035050">
                  <a:extLst>
                    <a:ext uri="{9D8B030D-6E8A-4147-A177-3AD203B41FA5}">
                      <a16:colId xmlns:a16="http://schemas.microsoft.com/office/drawing/2014/main" val="20007"/>
                    </a:ext>
                  </a:extLst>
                </a:gridCol>
                <a:gridCol w="631825">
                  <a:extLst>
                    <a:ext uri="{9D8B030D-6E8A-4147-A177-3AD203B41FA5}">
                      <a16:colId xmlns:a16="http://schemas.microsoft.com/office/drawing/2014/main" val="20008"/>
                    </a:ext>
                  </a:extLst>
                </a:gridCol>
              </a:tblGrid>
              <a:tr h="280988">
                <a:tc rowSpan="2" gridSpan="2">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cap="flat">
                      <a:noFill/>
                    </a:lnL>
                    <a:lnR w="28575" cap="flat" cmpd="sng" algn="ctr">
                      <a:solidFill>
                        <a:schemeClr val="tx1"/>
                      </a:solidFill>
                      <a:prstDash val="solid"/>
                      <a:round/>
                      <a:headEnd type="none" w="sm" len="sm"/>
                      <a:tailEnd type="none" w="sm" len="sm"/>
                    </a:lnR>
                    <a:lnT cap="flat">
                      <a:noFill/>
                    </a:lnT>
                    <a:lnB w="28575" cap="flat" cmpd="sng" algn="ctr">
                      <a:solidFill>
                        <a:schemeClr val="tx1"/>
                      </a:solidFill>
                      <a:prstDash val="solid"/>
                      <a:round/>
                      <a:headEnd type="none" w="sm" len="sm"/>
                      <a:tailEnd type="none" w="sm" len="sm"/>
                    </a:lnB>
                    <a:lnTlToBr>
                      <a:noFill/>
                    </a:lnTlToBr>
                    <a:lnBlToTr>
                      <a:noFill/>
                    </a:lnBlToTr>
                    <a:noFill/>
                  </a:tcPr>
                </a:tc>
                <a:tc rowSpan="2" hMerge="1">
                  <a:txBody>
                    <a:bodyPr/>
                    <a:lstStyle/>
                    <a:p>
                      <a:endParaRPr lang="en-US"/>
                    </a:p>
                  </a:txBody>
                  <a:tcPr/>
                </a:tc>
                <a:tc gridSpan="7">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WASTE</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4988">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Over-Production</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Inventory</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Conveyance</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Defect  Production</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ProcessRelated</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Operation-Related</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chemeClr val="bg1"/>
                          </a:solidFill>
                          <a:effectLst/>
                          <a:latin typeface="Arial" pitchFamily="34" charset="0"/>
                          <a:ea typeface="Batang" pitchFamily="18" charset="-127"/>
                          <a:cs typeface="Times New Roman" pitchFamily="18" charset="0"/>
                        </a:rPr>
                        <a:t>Idle Time</a:t>
                      </a:r>
                      <a:endParaRPr kumimoji="0" lang="en-US" altLang="ko-KR" sz="3200" b="1" i="0" u="none" strike="noStrike" cap="none" normalizeH="0" baseline="0">
                        <a:ln>
                          <a:noFill/>
                        </a:ln>
                        <a:solidFill>
                          <a:schemeClr val="bg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0000"/>
                    </a:solidFill>
                  </a:tcPr>
                </a:tc>
                <a:extLst>
                  <a:ext uri="{0D108BD9-81ED-4DB2-BD59-A6C34878D82A}">
                    <a16:rowId xmlns:a16="http://schemas.microsoft.com/office/drawing/2014/main" val="10001"/>
                  </a:ext>
                </a:extLst>
              </a:tr>
              <a:tr h="317500">
                <a:tc rowSpan="10">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A</a:t>
                      </a:r>
                      <a:endParaRPr kumimoji="0" lang="en-US" altLang="ko-KR" sz="1400" b="1"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N</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L</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M</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E</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H</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D</a:t>
                      </a:r>
                      <a:endParaRPr kumimoji="0" lang="en-US" altLang="ko-KR" sz="3200" b="1" i="0"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Five S</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2"/>
                  </a:ext>
                </a:extLst>
              </a:tr>
              <a:tr h="3810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Standard Work</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3"/>
                  </a:ext>
                </a:extLst>
              </a:tr>
              <a:tr h="5334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 Flow</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4"/>
                  </a:ext>
                </a:extLst>
              </a:tr>
              <a:tr h="304800">
                <a:tc vMerge="1">
                  <a:txBody>
                    <a:bodyPr/>
                    <a:lstStyle/>
                    <a:p>
                      <a:endParaRPr lang="en-US"/>
                    </a:p>
                  </a:txBody>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Pull System</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5"/>
                  </a:ext>
                </a:extLst>
              </a:tr>
              <a:tr h="473075">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Rapid Change-Over</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6"/>
                  </a:ext>
                </a:extLst>
              </a:tr>
              <a:tr h="358775">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Poka-Yoke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277813">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Visual Factory</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8"/>
                  </a:ext>
                </a:extLst>
              </a:tr>
              <a:tr h="293688">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Line Balance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9"/>
                  </a:ext>
                </a:extLst>
              </a:tr>
              <a:tr h="309563">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Rhythm</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0"/>
                  </a:ext>
                </a:extLst>
              </a:tr>
              <a:tr h="325438">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TPM</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800" b="1" i="0" u="none" strike="noStrike" cap="none" normalizeH="0" baseline="0">
                          <a:ln>
                            <a:noFill/>
                          </a:ln>
                          <a:solidFill>
                            <a:schemeClr val="tx1"/>
                          </a:solidFill>
                          <a:effectLst/>
                          <a:latin typeface="Arial" pitchFamily="34" charset="0"/>
                          <a:ea typeface="굴림" pitchFamily="34" charset="-127"/>
                          <a:sym typeface="Symbol" pitchFamily="18" charset="2"/>
                        </a:rPr>
                        <a:t></a:t>
                      </a: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88731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Grp="1" noChangeArrowheads="1"/>
          </p:cNvSpPr>
          <p:nvPr>
            <p:ph type="title"/>
          </p:nvPr>
        </p:nvSpPr>
        <p:spPr/>
        <p:txBody>
          <a:bodyPr lIns="92064" tIns="46033" rIns="92064" bIns="46033"/>
          <a:lstStyle/>
          <a:p>
            <a:pPr eaLnBrk="1" hangingPunct="1">
              <a:defRPr/>
            </a:pPr>
            <a:r>
              <a:rPr lang="en-US"/>
              <a:t>Human Errorproofing (Poka-Yoke)</a:t>
            </a: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958850"/>
            <a:ext cx="8658225" cy="564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Rectangle 4"/>
          <p:cNvSpPr>
            <a:spLocks noChangeArrowheads="1"/>
          </p:cNvSpPr>
          <p:nvPr/>
        </p:nvSpPr>
        <p:spPr bwMode="auto">
          <a:xfrm>
            <a:off x="85725" y="6527800"/>
            <a:ext cx="4095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4" tIns="46033" rIns="92064" bIns="46033">
            <a:spAutoFit/>
          </a:bodyPr>
          <a:lstStyle/>
          <a:p>
            <a:pPr eaLnBrk="0" hangingPunct="0"/>
            <a:r>
              <a:rPr lang="en-US" sz="1000" b="1" i="1">
                <a:solidFill>
                  <a:schemeClr val="accent2"/>
                </a:solidFill>
              </a:rPr>
              <a:t>From Dr. Takeshi Nakajo’s Work on Reduction of Errors in Production</a:t>
            </a:r>
          </a:p>
        </p:txBody>
      </p:sp>
    </p:spTree>
    <p:extLst>
      <p:ext uri="{BB962C8B-B14F-4D97-AF65-F5344CB8AC3E}">
        <p14:creationId xmlns:p14="http://schemas.microsoft.com/office/powerpoint/2010/main" val="3283905107"/>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04800" y="2116138"/>
            <a:ext cx="1209675" cy="3192462"/>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Launch The</a:t>
            </a:r>
          </a:p>
          <a:p>
            <a:pPr defTabSz="820738"/>
            <a:r>
              <a:rPr lang="en-US" altLang="ko-KR" sz="1200" b="1">
                <a:latin typeface="Arial" charset="0"/>
                <a:ea typeface="Batang" pitchFamily="18" charset="-127"/>
              </a:rPr>
              <a:t> Project</a:t>
            </a:r>
          </a:p>
          <a:p>
            <a:pPr defTabSz="820738"/>
            <a:r>
              <a:rPr lang="en-US" altLang="ko-KR" sz="1200" b="1">
                <a:latin typeface="Arial" charset="0"/>
                <a:ea typeface="Batang" pitchFamily="18" charset="-127"/>
              </a:rPr>
              <a:t>	</a:t>
            </a:r>
          </a:p>
          <a:p>
            <a:pPr defTabSz="820738">
              <a:buSzPts val="1200"/>
              <a:buFont typeface="Arial" charset="0"/>
              <a:buNone/>
            </a:pPr>
            <a:r>
              <a:rPr lang="en-US" altLang="ko-KR" sz="1200" b="1">
                <a:latin typeface="Arial" charset="0"/>
                <a:ea typeface="Batang" pitchFamily="18" charset="-127"/>
              </a:rPr>
              <a:t>Define </a:t>
            </a:r>
          </a:p>
          <a:p>
            <a:pPr defTabSz="820738"/>
            <a:r>
              <a:rPr lang="en-US" altLang="ko-KR" sz="1200" b="1">
                <a:latin typeface="Arial" charset="0"/>
                <a:ea typeface="Batang" pitchFamily="18" charset="-127"/>
              </a:rPr>
              <a:t> Outcomes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Identify Stakeholders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Select Team</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Determine Project </a:t>
            </a:r>
          </a:p>
          <a:p>
            <a:pPr defTabSz="820738"/>
            <a:r>
              <a:rPr lang="en-US" altLang="ko-KR" sz="1200" b="1">
                <a:latin typeface="Arial" charset="0"/>
                <a:ea typeface="Batang" pitchFamily="18" charset="-127"/>
              </a:rPr>
              <a:t>Approach</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Create Project Plan</a:t>
            </a:r>
            <a:endParaRPr lang="en-US">
              <a:latin typeface="Arial" charset="0"/>
            </a:endParaRPr>
          </a:p>
        </p:txBody>
      </p:sp>
      <p:sp>
        <p:nvSpPr>
          <p:cNvPr id="32771" name="Rectangle 3"/>
          <p:cNvSpPr>
            <a:spLocks noChangeArrowheads="1"/>
          </p:cNvSpPr>
          <p:nvPr/>
        </p:nvSpPr>
        <p:spPr bwMode="auto">
          <a:xfrm>
            <a:off x="1447800" y="2116138"/>
            <a:ext cx="1524000" cy="35575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Define The Current Process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Address “Low-Hanging Fruit”</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Obtain Customer CTQ’s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Gather Initial Metrics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Determine Current </a:t>
            </a:r>
          </a:p>
          <a:p>
            <a:pPr defTabSz="820738"/>
            <a:r>
              <a:rPr lang="en-US" altLang="ko-KR" sz="1200" b="1">
                <a:latin typeface="Arial" charset="0"/>
                <a:ea typeface="Batang" pitchFamily="18" charset="-127"/>
              </a:rPr>
              <a:t>“Sigma”  </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Stratify Data</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Determine Initial Value Proposition</a:t>
            </a:r>
            <a:endParaRPr lang="en-US">
              <a:latin typeface="Arial" charset="0"/>
            </a:endParaRPr>
          </a:p>
        </p:txBody>
      </p:sp>
      <p:sp>
        <p:nvSpPr>
          <p:cNvPr id="32772" name="Rectangle 4"/>
          <p:cNvSpPr>
            <a:spLocks noChangeArrowheads="1"/>
          </p:cNvSpPr>
          <p:nvPr/>
        </p:nvSpPr>
        <p:spPr bwMode="auto">
          <a:xfrm>
            <a:off x="2895600" y="2116138"/>
            <a:ext cx="1155700" cy="20970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Develop Cause &amp; Effect Hypotheses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Gather Causal Data</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Determine &amp; Validate Root Causes (X’s)</a:t>
            </a:r>
            <a:endParaRPr lang="en-US">
              <a:latin typeface="Arial" charset="0"/>
            </a:endParaRPr>
          </a:p>
        </p:txBody>
      </p:sp>
      <p:sp>
        <p:nvSpPr>
          <p:cNvPr id="32773" name="Rectangle 5"/>
          <p:cNvSpPr>
            <a:spLocks noChangeArrowheads="1"/>
          </p:cNvSpPr>
          <p:nvPr/>
        </p:nvSpPr>
        <p:spPr bwMode="auto">
          <a:xfrm>
            <a:off x="4340225" y="2116138"/>
            <a:ext cx="1374775" cy="2644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Identify Breakthroughs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Select Practical Approaches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Design Future State</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Predict New “Sigma” </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Perform C/B &amp; Risk Analysis</a:t>
            </a:r>
            <a:endParaRPr lang="en-US">
              <a:latin typeface="Arial" charset="0"/>
            </a:endParaRPr>
          </a:p>
        </p:txBody>
      </p:sp>
      <p:sp>
        <p:nvSpPr>
          <p:cNvPr id="32774" name="Rectangle 6"/>
          <p:cNvSpPr>
            <a:spLocks noChangeArrowheads="1"/>
          </p:cNvSpPr>
          <p:nvPr/>
        </p:nvSpPr>
        <p:spPr bwMode="auto">
          <a:xfrm>
            <a:off x="5916613" y="2116138"/>
            <a:ext cx="1398587" cy="3025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Develop Control </a:t>
            </a:r>
          </a:p>
          <a:p>
            <a:pPr defTabSz="820738"/>
            <a:r>
              <a:rPr lang="en-US" altLang="ko-KR" sz="1200" b="1">
                <a:latin typeface="Arial" charset="0"/>
                <a:ea typeface="Batang" pitchFamily="18" charset="-127"/>
              </a:rPr>
              <a:t>Methods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Develop Dashboards and Scorecards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Train</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Execute</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Measure Results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Manage </a:t>
            </a:r>
          </a:p>
          <a:p>
            <a:pPr defTabSz="820738"/>
            <a:r>
              <a:rPr lang="en-US" altLang="ko-KR" sz="1200" b="1">
                <a:latin typeface="Arial" charset="0"/>
                <a:ea typeface="Batang" pitchFamily="18" charset="-127"/>
              </a:rPr>
              <a:t> Change</a:t>
            </a:r>
          </a:p>
          <a:p>
            <a:pPr defTabSz="820738"/>
            <a:endParaRPr lang="en-US">
              <a:latin typeface="Arial" charset="0"/>
            </a:endParaRPr>
          </a:p>
        </p:txBody>
      </p:sp>
      <p:sp>
        <p:nvSpPr>
          <p:cNvPr id="32775" name="Rectangle 7"/>
          <p:cNvSpPr>
            <a:spLocks noChangeArrowheads="1"/>
          </p:cNvSpPr>
          <p:nvPr/>
        </p:nvSpPr>
        <p:spPr bwMode="auto">
          <a:xfrm>
            <a:off x="7391400" y="2116138"/>
            <a:ext cx="1373188" cy="282733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charset="0"/>
              <a:buNone/>
            </a:pPr>
            <a:r>
              <a:rPr lang="en-US" altLang="ko-KR" sz="1200" b="1">
                <a:latin typeface="Arial" charset="0"/>
                <a:ea typeface="Batang" pitchFamily="18" charset="-127"/>
              </a:rPr>
              <a:t>Report Dashboard and Scorecard Data</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Create Feedback Loop &amp; Adjust Process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Identify Replication Opportunities</a:t>
            </a:r>
          </a:p>
          <a:p>
            <a:pPr defTabSz="820738"/>
            <a:endParaRPr lang="en-US" altLang="ko-KR" sz="1200" b="1">
              <a:latin typeface="Arial" charset="0"/>
              <a:ea typeface="Batang" pitchFamily="18" charset="-127"/>
            </a:endParaRPr>
          </a:p>
          <a:p>
            <a:pPr defTabSz="820738">
              <a:buSzPts val="1200"/>
              <a:buFont typeface="Arial" charset="0"/>
              <a:buNone/>
            </a:pPr>
            <a:r>
              <a:rPr lang="en-US" altLang="ko-KR" sz="1200" b="1">
                <a:latin typeface="Arial" charset="0"/>
                <a:ea typeface="Batang" pitchFamily="18" charset="-127"/>
              </a:rPr>
              <a:t>Develop Future Plans</a:t>
            </a:r>
            <a:endParaRPr lang="en-US">
              <a:latin typeface="Arial" charset="0"/>
            </a:endParaRPr>
          </a:p>
        </p:txBody>
      </p:sp>
      <p:sp>
        <p:nvSpPr>
          <p:cNvPr id="32776" name="AutoShape 8"/>
          <p:cNvSpPr>
            <a:spLocks noChangeArrowheads="1"/>
          </p:cNvSpPr>
          <p:nvPr/>
        </p:nvSpPr>
        <p:spPr bwMode="auto">
          <a:xfrm>
            <a:off x="304800" y="990600"/>
            <a:ext cx="1219200" cy="939800"/>
          </a:xfrm>
          <a:prstGeom prst="homePlate">
            <a:avLst>
              <a:gd name="adj" fmla="val 32432"/>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charset="0"/>
                <a:ea typeface="Batang" pitchFamily="18" charset="-127"/>
              </a:rPr>
              <a:t>Define</a:t>
            </a:r>
            <a:endParaRPr lang="en-US" b="1">
              <a:latin typeface="Arial" charset="0"/>
            </a:endParaRPr>
          </a:p>
        </p:txBody>
      </p:sp>
      <p:sp>
        <p:nvSpPr>
          <p:cNvPr id="32777" name="AutoShape 9"/>
          <p:cNvSpPr>
            <a:spLocks noChangeArrowheads="1"/>
          </p:cNvSpPr>
          <p:nvPr/>
        </p:nvSpPr>
        <p:spPr bwMode="auto">
          <a:xfrm>
            <a:off x="1339850" y="990600"/>
            <a:ext cx="1516063" cy="939800"/>
          </a:xfrm>
          <a:prstGeom prst="chevron">
            <a:avLst>
              <a:gd name="adj" fmla="val 2060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r" defTabSz="820738"/>
            <a:r>
              <a:rPr lang="en-US" altLang="ko-KR" sz="2000" b="1">
                <a:solidFill>
                  <a:srgbClr val="FFFF00"/>
                </a:solidFill>
                <a:latin typeface="Arial" charset="0"/>
                <a:ea typeface="Batang" pitchFamily="18" charset="-127"/>
              </a:rPr>
              <a:t>   Measure</a:t>
            </a:r>
            <a:endParaRPr lang="en-US" b="1">
              <a:latin typeface="Arial" charset="0"/>
            </a:endParaRPr>
          </a:p>
        </p:txBody>
      </p:sp>
      <p:sp>
        <p:nvSpPr>
          <p:cNvPr id="32778" name="AutoShape 10"/>
          <p:cNvSpPr>
            <a:spLocks noChangeArrowheads="1"/>
          </p:cNvSpPr>
          <p:nvPr/>
        </p:nvSpPr>
        <p:spPr bwMode="auto">
          <a:xfrm>
            <a:off x="2743200" y="990600"/>
            <a:ext cx="1676400" cy="939800"/>
          </a:xfrm>
          <a:prstGeom prst="chevron">
            <a:avLst>
              <a:gd name="adj" fmla="val 2415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charset="0"/>
                <a:ea typeface="Batang" pitchFamily="18" charset="-127"/>
              </a:rPr>
              <a:t>  Analyze</a:t>
            </a:r>
            <a:endParaRPr lang="en-US" b="1">
              <a:latin typeface="Arial" charset="0"/>
            </a:endParaRPr>
          </a:p>
        </p:txBody>
      </p:sp>
      <p:sp>
        <p:nvSpPr>
          <p:cNvPr id="32779" name="AutoShape 11"/>
          <p:cNvSpPr>
            <a:spLocks noChangeArrowheads="1"/>
          </p:cNvSpPr>
          <p:nvPr/>
        </p:nvSpPr>
        <p:spPr bwMode="auto">
          <a:xfrm>
            <a:off x="4270375" y="990600"/>
            <a:ext cx="1520825" cy="939800"/>
          </a:xfrm>
          <a:prstGeom prst="chevron">
            <a:avLst>
              <a:gd name="adj" fmla="val 25337"/>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charset="0"/>
                <a:ea typeface="Batang" pitchFamily="18" charset="-127"/>
              </a:rPr>
              <a:t>     Identify</a:t>
            </a:r>
            <a:endParaRPr lang="en-US" b="1">
              <a:latin typeface="Arial" charset="0"/>
            </a:endParaRPr>
          </a:p>
        </p:txBody>
      </p:sp>
      <p:sp>
        <p:nvSpPr>
          <p:cNvPr id="32780" name="AutoShape 12"/>
          <p:cNvSpPr>
            <a:spLocks noChangeArrowheads="1"/>
          </p:cNvSpPr>
          <p:nvPr/>
        </p:nvSpPr>
        <p:spPr bwMode="auto">
          <a:xfrm>
            <a:off x="5599113" y="990600"/>
            <a:ext cx="2020887" cy="939800"/>
          </a:xfrm>
          <a:prstGeom prst="chevron">
            <a:avLst>
              <a:gd name="adj" fmla="val 29896"/>
            </a:avLst>
          </a:prstGeom>
          <a:solidFill>
            <a:srgbClr val="FF0000"/>
          </a:solidFill>
          <a:ln w="9525">
            <a:solidFill>
              <a:srgbClr val="FFFFFF"/>
            </a:solidFill>
            <a:miter lim="800000"/>
            <a:headEnd/>
            <a:tailEnd/>
          </a:ln>
          <a:effectLst>
            <a:outerShdw dist="107763" dir="2700000" algn="ctr" rotWithShape="0">
              <a:srgbClr val="000000"/>
            </a:outerShdw>
          </a:effectLst>
        </p:spPr>
        <p:txBody>
          <a:bodyPr lIns="91376" tIns="45688" rIns="91376" bIns="45688" anchor="ctr"/>
          <a:lstStyle/>
          <a:p>
            <a:pPr algn="ctr" defTabSz="820738"/>
            <a:r>
              <a:rPr lang="en-US" altLang="ko-KR" sz="2000" b="1">
                <a:solidFill>
                  <a:srgbClr val="FFFF00"/>
                </a:solidFill>
                <a:latin typeface="Arial" charset="0"/>
                <a:ea typeface="Batang" pitchFamily="18" charset="-127"/>
              </a:rPr>
              <a:t>   Execute</a:t>
            </a:r>
            <a:endParaRPr lang="en-US" b="1">
              <a:latin typeface="Arial" charset="0"/>
            </a:endParaRPr>
          </a:p>
        </p:txBody>
      </p:sp>
      <p:sp>
        <p:nvSpPr>
          <p:cNvPr id="32781" name="AutoShape 13"/>
          <p:cNvSpPr>
            <a:spLocks noChangeArrowheads="1"/>
          </p:cNvSpPr>
          <p:nvPr/>
        </p:nvSpPr>
        <p:spPr bwMode="auto">
          <a:xfrm>
            <a:off x="7391400" y="990600"/>
            <a:ext cx="1524000" cy="939800"/>
          </a:xfrm>
          <a:prstGeom prst="chevron">
            <a:avLst>
              <a:gd name="adj" fmla="val 30068"/>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charset="0"/>
                <a:ea typeface="Batang" pitchFamily="18" charset="-127"/>
              </a:rPr>
              <a:t>     Control</a:t>
            </a:r>
            <a:endParaRPr lang="en-US" b="1">
              <a:latin typeface="Arial" charset="0"/>
            </a:endParaRPr>
          </a:p>
        </p:txBody>
      </p:sp>
      <p:sp>
        <p:nvSpPr>
          <p:cNvPr id="932878" name="Rectangle 14"/>
          <p:cNvSpPr>
            <a:spLocks noGrp="1" noChangeArrowheads="1"/>
          </p:cNvSpPr>
          <p:nvPr>
            <p:ph type="title"/>
          </p:nvPr>
        </p:nvSpPr>
        <p:spPr/>
        <p:txBody>
          <a:bodyPr/>
          <a:lstStyle/>
          <a:p>
            <a:pPr eaLnBrk="1" hangingPunct="1">
              <a:defRPr/>
            </a:pPr>
            <a:r>
              <a:rPr lang="en-US"/>
              <a:t>DMAIEC Improvement Process</a:t>
            </a:r>
          </a:p>
        </p:txBody>
      </p:sp>
    </p:spTree>
    <p:extLst>
      <p:ext uri="{BB962C8B-B14F-4D97-AF65-F5344CB8AC3E}">
        <p14:creationId xmlns:p14="http://schemas.microsoft.com/office/powerpoint/2010/main" val="357677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type="title"/>
          </p:nvPr>
        </p:nvSpPr>
        <p:spPr/>
        <p:txBody>
          <a:bodyPr/>
          <a:lstStyle/>
          <a:p>
            <a:pPr eaLnBrk="1" hangingPunct="1">
              <a:defRPr/>
            </a:pPr>
            <a:r>
              <a:rPr lang="en-US"/>
              <a:t>A “DMAIEC-Lean” Example</a:t>
            </a:r>
          </a:p>
        </p:txBody>
      </p:sp>
      <p:pic>
        <p:nvPicPr>
          <p:cNvPr id="33795" name="Picture 5">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l="5782" t="10400" r="4610" b="5647"/>
          <a:stretch>
            <a:fillRect/>
          </a:stretch>
        </p:blipFill>
        <p:spPr bwMode="auto">
          <a:xfrm>
            <a:off x="987425" y="958850"/>
            <a:ext cx="7080250" cy="5307013"/>
          </a:xfrm>
          <a:prstGeom prst="rect">
            <a:avLst/>
          </a:prstGeom>
          <a:noFill/>
          <a:ln w="12700">
            <a:solidFill>
              <a:schemeClr val="accent2"/>
            </a:solidFill>
            <a:miter lim="800000"/>
            <a:headEnd type="none" w="sm" len="sm"/>
            <a:tailEnd type="none" w="sm" len="sm"/>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854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Grp="1" noChangeArrowheads="1"/>
          </p:cNvSpPr>
          <p:nvPr>
            <p:ph type="ctrTitle"/>
          </p:nvPr>
        </p:nvSpPr>
        <p:spPr/>
        <p:txBody>
          <a:bodyPr/>
          <a:lstStyle/>
          <a:p>
            <a:pPr eaLnBrk="1" hangingPunct="1">
              <a:defRPr/>
            </a:pPr>
            <a:r>
              <a:rPr lang="en-US"/>
              <a:t>A Kaizen Workout</a:t>
            </a:r>
          </a:p>
        </p:txBody>
      </p:sp>
      <p:sp>
        <p:nvSpPr>
          <p:cNvPr id="34819" name="Rectangle 3"/>
          <p:cNvSpPr>
            <a:spLocks noGrp="1" noChangeArrowheads="1"/>
          </p:cNvSpPr>
          <p:nvPr>
            <p:ph type="subTitle" idx="1"/>
          </p:nvPr>
        </p:nvSpPr>
        <p:spPr/>
        <p:txBody>
          <a:bodyPr/>
          <a:lstStyle/>
          <a:p>
            <a:pPr eaLnBrk="1" hangingPunct="1"/>
            <a:endParaRPr lang="en-US"/>
          </a:p>
        </p:txBody>
      </p:sp>
    </p:spTree>
    <p:extLst>
      <p:ext uri="{BB962C8B-B14F-4D97-AF65-F5344CB8AC3E}">
        <p14:creationId xmlns:p14="http://schemas.microsoft.com/office/powerpoint/2010/main" val="188423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ctrTitle"/>
          </p:nvPr>
        </p:nvSpPr>
        <p:spPr/>
        <p:txBody>
          <a:bodyPr/>
          <a:lstStyle/>
          <a:p>
            <a:pPr eaLnBrk="1" hangingPunct="1">
              <a:defRPr/>
            </a:pPr>
            <a:r>
              <a:rPr lang="en-US"/>
              <a:t>Agenda</a:t>
            </a:r>
          </a:p>
        </p:txBody>
      </p:sp>
      <p:sp>
        <p:nvSpPr>
          <p:cNvPr id="307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ChangeArrowheads="1"/>
          </p:cNvSpPr>
          <p:nvPr>
            <p:ph type="title"/>
          </p:nvPr>
        </p:nvSpPr>
        <p:spPr/>
        <p:txBody>
          <a:bodyPr/>
          <a:lstStyle/>
          <a:p>
            <a:pPr eaLnBrk="1" hangingPunct="1">
              <a:defRPr/>
            </a:pPr>
            <a:r>
              <a:rPr lang="en-US"/>
              <a:t>Kaizen Events – Typical Approach</a:t>
            </a:r>
          </a:p>
        </p:txBody>
      </p:sp>
      <p:sp>
        <p:nvSpPr>
          <p:cNvPr id="35843" name="Rectangle 3"/>
          <p:cNvSpPr>
            <a:spLocks noGrp="1" noChangeArrowheads="1"/>
          </p:cNvSpPr>
          <p:nvPr>
            <p:ph type="body" idx="1"/>
          </p:nvPr>
        </p:nvSpPr>
        <p:spPr>
          <a:xfrm>
            <a:off x="357188" y="955675"/>
            <a:ext cx="8451850" cy="5513388"/>
          </a:xfrm>
        </p:spPr>
        <p:txBody>
          <a:bodyPr/>
          <a:lstStyle/>
          <a:p>
            <a:pPr eaLnBrk="1" hangingPunct="1"/>
            <a:r>
              <a:rPr lang="en-US"/>
              <a:t>Document a Scope for the Kaizen Event</a:t>
            </a:r>
          </a:p>
          <a:p>
            <a:pPr eaLnBrk="1" hangingPunct="1"/>
            <a:r>
              <a:rPr lang="en-US"/>
              <a:t>Prepare for the Kaizen Event</a:t>
            </a:r>
          </a:p>
          <a:p>
            <a:pPr eaLnBrk="1" hangingPunct="1"/>
            <a:r>
              <a:rPr lang="en-US"/>
              <a:t>Perform the Kaizen Event</a:t>
            </a:r>
          </a:p>
          <a:p>
            <a:pPr lvl="1" eaLnBrk="1" hangingPunct="1"/>
            <a:r>
              <a:rPr lang="en-US" sz="1800"/>
              <a:t>Focus the Kaizen Event</a:t>
            </a:r>
          </a:p>
          <a:p>
            <a:pPr lvl="2" eaLnBrk="1" hangingPunct="1"/>
            <a:r>
              <a:rPr lang="en-US" sz="1600"/>
              <a:t>Build a Description of the Target Work Process</a:t>
            </a:r>
          </a:p>
          <a:p>
            <a:pPr lvl="2" eaLnBrk="1" hangingPunct="1"/>
            <a:r>
              <a:rPr lang="en-US" sz="1600"/>
              <a:t>Walk Through the Target Work Process </a:t>
            </a:r>
          </a:p>
          <a:p>
            <a:pPr lvl="2" eaLnBrk="1" hangingPunct="1"/>
            <a:r>
              <a:rPr lang="en-US" sz="1600"/>
              <a:t>Build the Mission Statement </a:t>
            </a:r>
          </a:p>
          <a:p>
            <a:pPr lvl="2" eaLnBrk="1" hangingPunct="1"/>
            <a:r>
              <a:rPr lang="en-US" sz="1600"/>
              <a:t>Set Goals for the Kaizen Event</a:t>
            </a:r>
          </a:p>
          <a:p>
            <a:pPr lvl="2" eaLnBrk="1" hangingPunct="1"/>
            <a:r>
              <a:rPr lang="en-US" sz="1600"/>
              <a:t>Define the Do's and Don'ts </a:t>
            </a:r>
          </a:p>
          <a:p>
            <a:pPr lvl="1" eaLnBrk="1" hangingPunct="1"/>
            <a:r>
              <a:rPr lang="en-US" sz="1800"/>
              <a:t>Evaluate the Target Work Process </a:t>
            </a:r>
          </a:p>
          <a:p>
            <a:pPr lvl="1" eaLnBrk="1" hangingPunct="1"/>
            <a:r>
              <a:rPr lang="en-US" sz="1800"/>
              <a:t>Solve the Performance Issue</a:t>
            </a:r>
          </a:p>
          <a:p>
            <a:pPr lvl="2" eaLnBrk="1" hangingPunct="1"/>
            <a:r>
              <a:rPr lang="en-US" sz="1600"/>
              <a:t>Conduct an Experiment </a:t>
            </a:r>
          </a:p>
          <a:p>
            <a:pPr lvl="1" eaLnBrk="1" hangingPunct="1"/>
            <a:r>
              <a:rPr lang="en-US" sz="1800"/>
              <a:t>Act to Improve the Target Work Process </a:t>
            </a:r>
          </a:p>
          <a:p>
            <a:pPr lvl="2" eaLnBrk="1" hangingPunct="1"/>
            <a:r>
              <a:rPr lang="en-US" sz="1600"/>
              <a:t>Conduct a Pilot </a:t>
            </a:r>
          </a:p>
          <a:p>
            <a:pPr lvl="2" eaLnBrk="1" hangingPunct="1"/>
            <a:r>
              <a:rPr lang="en-US" sz="1600"/>
              <a:t>Measure Results </a:t>
            </a:r>
          </a:p>
          <a:p>
            <a:pPr eaLnBrk="1" hangingPunct="1"/>
            <a:r>
              <a:rPr lang="en-US"/>
              <a:t>Institutionalize the Process Improvements </a:t>
            </a:r>
          </a:p>
        </p:txBody>
      </p:sp>
    </p:spTree>
    <p:extLst>
      <p:ext uri="{BB962C8B-B14F-4D97-AF65-F5344CB8AC3E}">
        <p14:creationId xmlns:p14="http://schemas.microsoft.com/office/powerpoint/2010/main" val="3990432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p:txBody>
          <a:bodyPr/>
          <a:lstStyle/>
          <a:p>
            <a:pPr eaLnBrk="1" hangingPunct="1">
              <a:defRPr/>
            </a:pPr>
            <a:r>
              <a:rPr lang="en-US"/>
              <a:t>Example Workout</a:t>
            </a:r>
          </a:p>
        </p:txBody>
      </p:sp>
      <p:graphicFrame>
        <p:nvGraphicFramePr>
          <p:cNvPr id="936963" name="Group 3"/>
          <p:cNvGraphicFramePr>
            <a:graphicFrameLocks noGrp="1"/>
          </p:cNvGraphicFramePr>
          <p:nvPr>
            <p:ph idx="1"/>
          </p:nvPr>
        </p:nvGraphicFramePr>
        <p:xfrm>
          <a:off x="346075" y="874713"/>
          <a:ext cx="8451850" cy="4996145"/>
        </p:xfrm>
        <a:graphic>
          <a:graphicData uri="http://schemas.openxmlformats.org/drawingml/2006/table">
            <a:tbl>
              <a:tblPr/>
              <a:tblGrid>
                <a:gridCol w="700088">
                  <a:extLst>
                    <a:ext uri="{9D8B030D-6E8A-4147-A177-3AD203B41FA5}">
                      <a16:colId xmlns:a16="http://schemas.microsoft.com/office/drawing/2014/main" val="20000"/>
                    </a:ext>
                  </a:extLst>
                </a:gridCol>
                <a:gridCol w="4430712">
                  <a:extLst>
                    <a:ext uri="{9D8B030D-6E8A-4147-A177-3AD203B41FA5}">
                      <a16:colId xmlns:a16="http://schemas.microsoft.com/office/drawing/2014/main" val="20001"/>
                    </a:ext>
                  </a:extLst>
                </a:gridCol>
                <a:gridCol w="3321050">
                  <a:extLst>
                    <a:ext uri="{9D8B030D-6E8A-4147-A177-3AD203B41FA5}">
                      <a16:colId xmlns:a16="http://schemas.microsoft.com/office/drawing/2014/main" val="20002"/>
                    </a:ext>
                  </a:extLst>
                </a:gridCol>
              </a:tblGrid>
              <a:tr h="35557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Day</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AM – Lean Lecture</a:t>
                      </a:r>
                    </a:p>
                  </a:txBody>
                  <a:tcPr marT="45717" marB="45717"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PM – Lean Tasks</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181496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One</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Kaizen Purpose</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Value-Add &amp; 7 kinds of Waste, Causes of Waste</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Just in Time - One-piece flow, Pull system &amp; Takt time</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Level production</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Kaizen begins at the end of the value-added chain</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Customer satisfaction</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Use of Plan-Do-Check-Act</a:t>
                      </a:r>
                    </a:p>
                    <a:p>
                      <a:pPr marL="119063" marR="0" lvl="0" indent="-119063" algn="l" defTabSz="914400" rtl="0" eaLnBrk="1" fontAlgn="base" latinLnBrk="0" hangingPunct="1">
                        <a:lnSpc>
                          <a:spcPct val="100000"/>
                        </a:lnSpc>
                        <a:spcBef>
                          <a:spcPct val="1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Rule of Kaizen – Only use facts and data</a:t>
                      </a:r>
                    </a:p>
                  </a:txBody>
                  <a:tcPr marT="45717" marB="45717"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Count all inventory by amount and value.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Determine how many days to use.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Layout factory. Mark where inventory is located. Use colors to mark inventory for which process.</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Do a flow chart of process.</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Draw the real flow of material. </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82531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Two</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What do you need for Just in Time inventory system. One piece flow, pull system, takt time and level production.  Implement these from the end of the value added chain.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Discussion – final assembly production plan vs. upstream plans (too far ahead!), product flow &amp; sequence of implementation (one piece flow, pull system, takt time, and level production first, then change layout)</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Kaizen Steps, Create awareness of need to change</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Implement the 5 S’s.  Clean up and organize the shop.</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Institute a flow production system, Create standards for work, Equipment kaizen</a:t>
                      </a:r>
                    </a:p>
                  </a:txBody>
                  <a:tcPr marT="45717" marB="45717"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Obtain cycle time for each operation. Gather these times.</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Determine where to put material for input and output. Use visual system. In pull system, if the out is full, do not make another part.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One-piece flow: set up production in an assembly line. Make transportation easy. Crane use is waste. Use FIFO.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For inventory ask why?  Use why, what, where, who, how much. </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6885" name="AutoShape 21"/>
          <p:cNvSpPr>
            <a:spLocks noChangeArrowheads="1"/>
          </p:cNvSpPr>
          <p:nvPr/>
        </p:nvSpPr>
        <p:spPr bwMode="auto">
          <a:xfrm>
            <a:off x="2541588" y="5930900"/>
            <a:ext cx="4316412" cy="693738"/>
          </a:xfrm>
          <a:prstGeom prst="curvedUpArrow">
            <a:avLst>
              <a:gd name="adj1" fmla="val 124439"/>
              <a:gd name="adj2" fmla="val 248879"/>
              <a:gd name="adj3" fmla="val 33333"/>
            </a:avLst>
          </a:prstGeom>
          <a:solidFill>
            <a:srgbClr val="6699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86" name="Text Box 22"/>
          <p:cNvSpPr txBox="1">
            <a:spLocks noChangeArrowheads="1"/>
          </p:cNvSpPr>
          <p:nvPr/>
        </p:nvSpPr>
        <p:spPr bwMode="auto">
          <a:xfrm>
            <a:off x="1050925" y="5930900"/>
            <a:ext cx="1495425" cy="59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3300">
                <a:latin typeface="Forte" pitchFamily="66" charset="0"/>
              </a:rPr>
              <a:t>Theory!</a:t>
            </a:r>
          </a:p>
        </p:txBody>
      </p:sp>
      <p:sp>
        <p:nvSpPr>
          <p:cNvPr id="36887" name="Text Box 23"/>
          <p:cNvSpPr txBox="1">
            <a:spLocks noChangeArrowheads="1"/>
          </p:cNvSpPr>
          <p:nvPr/>
        </p:nvSpPr>
        <p:spPr bwMode="auto">
          <a:xfrm>
            <a:off x="6891338" y="5930900"/>
            <a:ext cx="1493837" cy="59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3300">
                <a:latin typeface="Forte" pitchFamily="66" charset="0"/>
              </a:rPr>
              <a:t>Action!</a:t>
            </a:r>
          </a:p>
        </p:txBody>
      </p:sp>
    </p:spTree>
    <p:extLst>
      <p:ext uri="{BB962C8B-B14F-4D97-AF65-F5344CB8AC3E}">
        <p14:creationId xmlns:p14="http://schemas.microsoft.com/office/powerpoint/2010/main" val="193141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lstStyle/>
          <a:p>
            <a:pPr eaLnBrk="1" hangingPunct="1">
              <a:defRPr/>
            </a:pPr>
            <a:r>
              <a:rPr lang="en-US"/>
              <a:t>Example Workout</a:t>
            </a:r>
          </a:p>
        </p:txBody>
      </p:sp>
      <p:graphicFrame>
        <p:nvGraphicFramePr>
          <p:cNvPr id="937987" name="Group 3"/>
          <p:cNvGraphicFramePr>
            <a:graphicFrameLocks noGrp="1"/>
          </p:cNvGraphicFramePr>
          <p:nvPr>
            <p:ph idx="1"/>
          </p:nvPr>
        </p:nvGraphicFramePr>
        <p:xfrm>
          <a:off x="327025" y="836613"/>
          <a:ext cx="8451850" cy="5810250"/>
        </p:xfrm>
        <a:graphic>
          <a:graphicData uri="http://schemas.openxmlformats.org/drawingml/2006/table">
            <a:tbl>
              <a:tblPr/>
              <a:tblGrid>
                <a:gridCol w="700088">
                  <a:extLst>
                    <a:ext uri="{9D8B030D-6E8A-4147-A177-3AD203B41FA5}">
                      <a16:colId xmlns:a16="http://schemas.microsoft.com/office/drawing/2014/main" val="20000"/>
                    </a:ext>
                  </a:extLst>
                </a:gridCol>
                <a:gridCol w="4953000">
                  <a:extLst>
                    <a:ext uri="{9D8B030D-6E8A-4147-A177-3AD203B41FA5}">
                      <a16:colId xmlns:a16="http://schemas.microsoft.com/office/drawing/2014/main" val="20001"/>
                    </a:ext>
                  </a:extLst>
                </a:gridCol>
                <a:gridCol w="2798762">
                  <a:extLst>
                    <a:ext uri="{9D8B030D-6E8A-4147-A177-3AD203B41FA5}">
                      <a16:colId xmlns:a16="http://schemas.microsoft.com/office/drawing/2014/main" val="20002"/>
                    </a:ext>
                  </a:extLst>
                </a:gridCol>
              </a:tblGrid>
              <a:tr h="30484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Day</a:t>
                      </a:r>
                    </a:p>
                  </a:txBody>
                  <a:tcPr marT="45726" marB="45726"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AM – Lean Lecture</a:t>
                      </a:r>
                    </a:p>
                  </a:txBody>
                  <a:tcPr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PM – Lean Tasks</a:t>
                      </a:r>
                    </a:p>
                  </a:txBody>
                  <a:tcPr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238994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Three</a:t>
                      </a:r>
                    </a:p>
                  </a:txBody>
                  <a:tcPr marT="45726" marB="45726"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What is improvement? Get better, make more money, less waste. Improvement is natural.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How to make improvement? Identify problem is first step and very important.</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Who should identify problem? Everyone. If you see a problem, you must solve it. Higher level responsible for creative solutions.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No excuses for not solving problems. Use the PDCA cycle. Must do quickly. Then standardize improvement. Better to reach 60% goal than plan for 100%. And do nothing. Try too hard for perfection. Kaizen is not a project, it is daily business. </a:t>
                      </a:r>
                    </a:p>
                  </a:txBody>
                  <a:tcPr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Teams to remove excess inventory, clean up, identify needed tools and make storage areas, paint and labels.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Teams to create a production schedule.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endParaRPr kumimoji="0" lang="en-US" sz="1300" b="0" i="0" u="none" strike="noStrike" cap="none" normalizeH="0" baseline="0">
                        <a:ln>
                          <a:noFill/>
                        </a:ln>
                        <a:solidFill>
                          <a:schemeClr val="tx1"/>
                        </a:solidFill>
                        <a:effectLst/>
                        <a:latin typeface="Arial" pitchFamily="34" charset="0"/>
                      </a:endParaRPr>
                    </a:p>
                  </a:txBody>
                  <a:tcPr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231429">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Four</a:t>
                      </a:r>
                    </a:p>
                  </a:txBody>
                  <a:tcPr marT="45726" marB="45726"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Review of first 3 days. What is JIT? What are preconditions? One-piece flow, pull system, takt time and level production.</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Discussion of “value-add” of office staff.</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The order of improvement: One-piece flow, pull system, takt time and finally level production. Do level production last.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Look at observation of inspection area. Spaghetti chart. Diagram of workers movement during production. Much wasted movement.  Reduce this using 5 S’s.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Arranging system of tools and supplies and then ask them to maintain it.  Need for discipline. </a:t>
                      </a:r>
                    </a:p>
                  </a:txBody>
                  <a:tcPr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Assignment to Management - Make a universal inspection bench. Get the line right cell by cell. First think about how to get rid of excess inventory. Must have a good sales forecast - not one month, one week. </a:t>
                      </a:r>
                    </a:p>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Teams: 5S on production process</a:t>
                      </a:r>
                    </a:p>
                  </a:txBody>
                  <a:tcPr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88403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400" b="1" i="0" u="none" strike="noStrike" cap="none" normalizeH="0" baseline="0">
                          <a:ln>
                            <a:noFill/>
                          </a:ln>
                          <a:solidFill>
                            <a:schemeClr val="tx1"/>
                          </a:solidFill>
                          <a:effectLst/>
                          <a:latin typeface="Arial" pitchFamily="34" charset="0"/>
                        </a:rPr>
                        <a:t>Five</a:t>
                      </a:r>
                    </a:p>
                  </a:txBody>
                  <a:tcPr marT="45726" marB="45726"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Prepare for and give improvement presentations (agenda to the right).</a:t>
                      </a:r>
                    </a:p>
                  </a:txBody>
                  <a:tcPr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119063" marR="0" lvl="0" indent="-119063" algn="l" defTabSz="914400" rtl="0" eaLnBrk="1" fontAlgn="base" latinLnBrk="0" hangingPunct="1">
                        <a:lnSpc>
                          <a:spcPct val="100000"/>
                        </a:lnSpc>
                        <a:spcBef>
                          <a:spcPct val="20000"/>
                        </a:spcBef>
                        <a:spcAft>
                          <a:spcPct val="0"/>
                        </a:spcAft>
                        <a:buClr>
                          <a:schemeClr val="accent2"/>
                        </a:buClr>
                        <a:buSzTx/>
                        <a:buFont typeface="Symbol" pitchFamily="18" charset="2"/>
                        <a:buChar char="·"/>
                        <a:tabLst/>
                      </a:pPr>
                      <a:r>
                        <a:rPr kumimoji="0" lang="en-US" sz="1300" b="0" i="0" u="none" strike="noStrike" cap="none" normalizeH="0" baseline="0">
                          <a:ln>
                            <a:noFill/>
                          </a:ln>
                          <a:solidFill>
                            <a:schemeClr val="tx1"/>
                          </a:solidFill>
                          <a:effectLst/>
                          <a:latin typeface="Arial" pitchFamily="34" charset="0"/>
                        </a:rPr>
                        <a:t>Theme, Reason for improvement, Actual situation, Goals and targets, Examples of actions, Actual Plan, Future Plans</a:t>
                      </a:r>
                    </a:p>
                  </a:txBody>
                  <a:tcPr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63253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p:txBody>
          <a:bodyPr/>
          <a:lstStyle/>
          <a:p>
            <a:pPr eaLnBrk="1" hangingPunct="1">
              <a:defRPr/>
            </a:pPr>
            <a:r>
              <a:rPr lang="en-US"/>
              <a:t>Exercise – Planning A Kaizen Event</a:t>
            </a:r>
          </a:p>
        </p:txBody>
      </p:sp>
      <p:graphicFrame>
        <p:nvGraphicFramePr>
          <p:cNvPr id="939011" name="Group 3"/>
          <p:cNvGraphicFramePr>
            <a:graphicFrameLocks noGrp="1"/>
          </p:cNvGraphicFramePr>
          <p:nvPr>
            <p:ph sz="half" idx="2"/>
          </p:nvPr>
        </p:nvGraphicFramePr>
        <p:xfrm>
          <a:off x="422275" y="1411288"/>
          <a:ext cx="8375650" cy="3260911"/>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1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and Plan a Kaizen Event for Your Company</a:t>
                      </a: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2738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Using the “typical” Kaizen approach and the example workout:</a:t>
                      </a:r>
                    </a:p>
                    <a:p>
                      <a:pPr marL="762000" marR="0" lvl="1" indent="-304800" algn="l" defTabSz="914400" rtl="0" eaLnBrk="1" fontAlgn="base" latinLnBrk="0" hangingPunct="1">
                        <a:lnSpc>
                          <a:spcPct val="100000"/>
                        </a:lnSpc>
                        <a:spcBef>
                          <a:spcPct val="20000"/>
                        </a:spcBef>
                        <a:spcAft>
                          <a:spcPct val="0"/>
                        </a:spcAft>
                        <a:buClr>
                          <a:schemeClr val="accent2"/>
                        </a:buClr>
                        <a:buSzTx/>
                        <a:buFontTx/>
                        <a:buChar char="•"/>
                        <a:tabLst/>
                      </a:pPr>
                      <a:r>
                        <a:rPr kumimoji="0" lang="en-US" sz="1800" b="0" i="0" u="none" strike="noStrike" cap="none" normalizeH="0" baseline="0">
                          <a:ln>
                            <a:noFill/>
                          </a:ln>
                          <a:solidFill>
                            <a:schemeClr val="tx1"/>
                          </a:solidFill>
                          <a:effectLst/>
                          <a:latin typeface="Arial" pitchFamily="34" charset="0"/>
                        </a:rPr>
                        <a:t>Identify a business process that you’d like to improve.</a:t>
                      </a:r>
                    </a:p>
                    <a:p>
                      <a:pPr marL="762000" marR="0" lvl="1" indent="-304800" algn="l" defTabSz="914400" rtl="0" eaLnBrk="1" fontAlgn="base" latinLnBrk="0" hangingPunct="1">
                        <a:lnSpc>
                          <a:spcPct val="100000"/>
                        </a:lnSpc>
                        <a:spcBef>
                          <a:spcPct val="20000"/>
                        </a:spcBef>
                        <a:spcAft>
                          <a:spcPct val="0"/>
                        </a:spcAft>
                        <a:buClr>
                          <a:schemeClr val="accent2"/>
                        </a:buClr>
                        <a:buSzTx/>
                        <a:buFontTx/>
                        <a:buChar char="•"/>
                        <a:tabLst/>
                      </a:pPr>
                      <a:r>
                        <a:rPr kumimoji="0" lang="en-US" sz="1800" b="0" i="0" u="none" strike="noStrike" cap="none" normalizeH="0" baseline="0">
                          <a:ln>
                            <a:noFill/>
                          </a:ln>
                          <a:solidFill>
                            <a:schemeClr val="tx1"/>
                          </a:solidFill>
                          <a:effectLst/>
                          <a:latin typeface="Arial" pitchFamily="34" charset="0"/>
                        </a:rPr>
                        <a:t>Flesh out a before, during and after activities that would help you apply Kaizen principles to the process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24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20 minutes</a:t>
                      </a:r>
                      <a:endParaRPr kumimoji="0" lang="en-US" sz="1800" b="0" i="0" u="none" strike="noStrike" cap="none" normalizeH="0" baseline="0">
                        <a:ln>
                          <a:noFill/>
                        </a:ln>
                        <a:solidFill>
                          <a:schemeClr val="tx1"/>
                        </a:solidFill>
                        <a:effectLst/>
                        <a:latin typeface="Arial" pitchFamily="34" charset="0"/>
                      </a:endParaRP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008638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bwMode="auto">
          <a:xfrm>
            <a:off x="355600" y="1308100"/>
            <a:ext cx="5549900" cy="3962400"/>
          </a:xfrm>
          <a:prstGeom prst="triangle">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Rounded Rectangle 11"/>
          <p:cNvSpPr/>
          <p:nvPr/>
        </p:nvSpPr>
        <p:spPr bwMode="auto">
          <a:xfrm rot="18365627">
            <a:off x="-300443" y="2847710"/>
            <a:ext cx="3627296" cy="643765"/>
          </a:xfrm>
          <a:prstGeom prst="roundRect">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6" name="Rounded Rectangle 15"/>
          <p:cNvSpPr/>
          <p:nvPr/>
        </p:nvSpPr>
        <p:spPr bwMode="auto">
          <a:xfrm rot="3345421">
            <a:off x="2866115" y="2705357"/>
            <a:ext cx="3627296" cy="636449"/>
          </a:xfrm>
          <a:prstGeom prst="roundRect">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a:t>Lean Management – Culture Work</a:t>
            </a:r>
          </a:p>
        </p:txBody>
      </p:sp>
      <p:sp>
        <p:nvSpPr>
          <p:cNvPr id="8" name="TextBox 7"/>
          <p:cNvSpPr txBox="1"/>
          <p:nvPr/>
        </p:nvSpPr>
        <p:spPr>
          <a:xfrm rot="3295227">
            <a:off x="3756854" y="2774095"/>
            <a:ext cx="1882247" cy="523220"/>
          </a:xfrm>
          <a:prstGeom prst="rect">
            <a:avLst/>
          </a:prstGeom>
          <a:noFill/>
        </p:spPr>
        <p:txBody>
          <a:bodyPr wrap="none" rtlCol="0">
            <a:spAutoFit/>
          </a:bodyPr>
          <a:lstStyle/>
          <a:p>
            <a:r>
              <a:rPr lang="en-US" sz="2800" b="1" dirty="0">
                <a:latin typeface="+mn-lt"/>
              </a:rPr>
              <a:t>Discipline</a:t>
            </a:r>
          </a:p>
        </p:txBody>
      </p:sp>
      <p:sp>
        <p:nvSpPr>
          <p:cNvPr id="10" name="TextBox 9"/>
          <p:cNvSpPr txBox="1"/>
          <p:nvPr/>
        </p:nvSpPr>
        <p:spPr>
          <a:xfrm rot="18359682">
            <a:off x="100650" y="2901095"/>
            <a:ext cx="2743059" cy="523220"/>
          </a:xfrm>
          <a:prstGeom prst="rect">
            <a:avLst/>
          </a:prstGeom>
          <a:noFill/>
        </p:spPr>
        <p:txBody>
          <a:bodyPr wrap="none" rtlCol="0">
            <a:spAutoFit/>
          </a:bodyPr>
          <a:lstStyle/>
          <a:p>
            <a:r>
              <a:rPr lang="en-US" sz="2800" b="1" dirty="0">
                <a:latin typeface="+mn-lt"/>
              </a:rPr>
              <a:t>Daily Practices</a:t>
            </a:r>
          </a:p>
        </p:txBody>
      </p:sp>
      <p:sp>
        <p:nvSpPr>
          <p:cNvPr id="11" name="TextBox 10"/>
          <p:cNvSpPr txBox="1"/>
          <p:nvPr/>
        </p:nvSpPr>
        <p:spPr>
          <a:xfrm>
            <a:off x="1641664" y="5301395"/>
            <a:ext cx="3054619" cy="523220"/>
          </a:xfrm>
          <a:prstGeom prst="rect">
            <a:avLst/>
          </a:prstGeom>
          <a:noFill/>
        </p:spPr>
        <p:txBody>
          <a:bodyPr wrap="none" rtlCol="0">
            <a:spAutoFit/>
          </a:bodyPr>
          <a:lstStyle/>
          <a:p>
            <a:r>
              <a:rPr lang="en-US" sz="2800" b="1" dirty="0">
                <a:latin typeface="+mn-lt"/>
              </a:rPr>
              <a:t>Tools &amp; Methods</a:t>
            </a:r>
          </a:p>
        </p:txBody>
      </p:sp>
      <p:sp>
        <p:nvSpPr>
          <p:cNvPr id="13" name="Right Arrow 12"/>
          <p:cNvSpPr/>
          <p:nvPr/>
        </p:nvSpPr>
        <p:spPr bwMode="auto">
          <a:xfrm>
            <a:off x="5638800" y="1803400"/>
            <a:ext cx="1181100" cy="32004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4" name="TextBox 13"/>
          <p:cNvSpPr txBox="1"/>
          <p:nvPr/>
        </p:nvSpPr>
        <p:spPr>
          <a:xfrm>
            <a:off x="7001064" y="2711102"/>
            <a:ext cx="1704313" cy="1384995"/>
          </a:xfrm>
          <a:prstGeom prst="rect">
            <a:avLst/>
          </a:prstGeom>
          <a:noFill/>
        </p:spPr>
        <p:txBody>
          <a:bodyPr wrap="none" rtlCol="0">
            <a:spAutoFit/>
          </a:bodyPr>
          <a:lstStyle/>
          <a:p>
            <a:pPr algn="ctr"/>
            <a:r>
              <a:rPr lang="en-US" sz="2800" b="1" i="1" dirty="0">
                <a:latin typeface="+mn-lt"/>
              </a:rPr>
              <a:t>Focus</a:t>
            </a:r>
          </a:p>
          <a:p>
            <a:pPr algn="ctr"/>
            <a:r>
              <a:rPr lang="en-US" sz="2800" b="1" i="1" dirty="0">
                <a:latin typeface="+mn-lt"/>
              </a:rPr>
              <a:t>On</a:t>
            </a:r>
          </a:p>
          <a:p>
            <a:pPr algn="ctr"/>
            <a:r>
              <a:rPr lang="en-US" sz="2800" b="1" i="1" dirty="0">
                <a:latin typeface="+mn-lt"/>
              </a:rPr>
              <a:t>Process!</a:t>
            </a:r>
          </a:p>
        </p:txBody>
      </p:sp>
      <p:sp>
        <p:nvSpPr>
          <p:cNvPr id="3" name="Circular Arrow 2"/>
          <p:cNvSpPr/>
          <p:nvPr/>
        </p:nvSpPr>
        <p:spPr bwMode="auto">
          <a:xfrm rot="3824648">
            <a:off x="1778448" y="2473497"/>
            <a:ext cx="2857500" cy="2827897"/>
          </a:xfrm>
          <a:prstGeom prst="circular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5" name="Circular Arrow 14"/>
          <p:cNvSpPr/>
          <p:nvPr/>
        </p:nvSpPr>
        <p:spPr bwMode="auto">
          <a:xfrm rot="14727240">
            <a:off x="1625921" y="2531426"/>
            <a:ext cx="2857500" cy="2827897"/>
          </a:xfrm>
          <a:prstGeom prst="circular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95049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ctrTitle"/>
          </p:nvPr>
        </p:nvSpPr>
        <p:spPr/>
        <p:txBody>
          <a:bodyPr/>
          <a:lstStyle/>
          <a:p>
            <a:pPr eaLnBrk="1" hangingPunct="1">
              <a:defRPr/>
            </a:pPr>
            <a:r>
              <a:rPr lang="en-US"/>
              <a:t>Your Company’s Lean Journey</a:t>
            </a:r>
          </a:p>
        </p:txBody>
      </p:sp>
      <p:sp>
        <p:nvSpPr>
          <p:cNvPr id="11267" name="Rectangle 4"/>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ChangeArrowheads="1"/>
          </p:cNvSpPr>
          <p:nvPr>
            <p:ph type="title"/>
          </p:nvPr>
        </p:nvSpPr>
        <p:spPr/>
        <p:txBody>
          <a:bodyPr/>
          <a:lstStyle/>
          <a:p>
            <a:pPr eaLnBrk="1" hangingPunct="1">
              <a:defRPr/>
            </a:pPr>
            <a:r>
              <a:rPr lang="en-US"/>
              <a:t>Taiichi Ohno’s Thoughts</a:t>
            </a:r>
          </a:p>
        </p:txBody>
      </p:sp>
      <p:sp>
        <p:nvSpPr>
          <p:cNvPr id="12291" name="Rectangle 3"/>
          <p:cNvSpPr>
            <a:spLocks noGrp="1" noChangeArrowheads="1"/>
          </p:cNvSpPr>
          <p:nvPr>
            <p:ph type="body" idx="1"/>
          </p:nvPr>
        </p:nvSpPr>
        <p:spPr/>
        <p:txBody>
          <a:bodyPr/>
          <a:lstStyle/>
          <a:p>
            <a:pPr eaLnBrk="1" hangingPunct="1">
              <a:buFont typeface="Symbol" pitchFamily="18" charset="2"/>
              <a:buNone/>
            </a:pPr>
            <a:r>
              <a:rPr lang="en-US" altLang="ko-KR" b="1">
                <a:ea typeface="굴림" pitchFamily="34" charset="-127"/>
              </a:rPr>
              <a:t>Need &amp; Vision</a:t>
            </a:r>
            <a:endParaRPr lang="en-US" altLang="ko-KR">
              <a:ea typeface="굴림" pitchFamily="34" charset="-127"/>
            </a:endParaRPr>
          </a:p>
          <a:p>
            <a:pPr eaLnBrk="1" hangingPunct="1"/>
            <a:r>
              <a:rPr lang="en-US" altLang="ko-KR">
                <a:ea typeface="굴림" pitchFamily="34" charset="-127"/>
              </a:rPr>
              <a:t>I would like to emphasize that it (lean) was realized because there were always clear purposes and needs.</a:t>
            </a:r>
          </a:p>
          <a:p>
            <a:pPr eaLnBrk="1" hangingPunct="1"/>
            <a:r>
              <a:rPr lang="en-US" altLang="ko-KR">
                <a:ea typeface="굴림" pitchFamily="34" charset="-127"/>
              </a:rPr>
              <a:t>The key to progress in production improvement, I feel, is letting the plant people feel the need.</a:t>
            </a:r>
          </a:p>
          <a:p>
            <a:pPr eaLnBrk="1" hangingPunct="1"/>
            <a:r>
              <a:rPr lang="en-US" altLang="ko-KR">
                <a:ea typeface="굴림" pitchFamily="34" charset="-127"/>
              </a:rPr>
              <a:t>Prior to the oil crisis, . . . I found little interest.</a:t>
            </a:r>
          </a:p>
          <a:p>
            <a:pPr eaLnBrk="1" hangingPunct="1"/>
            <a:r>
              <a:rPr lang="en-US" altLang="ko-KR">
                <a:ea typeface="굴림" pitchFamily="34" charset="-127"/>
              </a:rPr>
              <a:t>“Catch-up with America in three years” – vision of Kiichiro Toyoda, president of Toyota, 1945</a:t>
            </a:r>
          </a:p>
          <a:p>
            <a:pPr eaLnBrk="1" hangingPunct="1"/>
            <a:endParaRPr lang="en-US" altLang="ko-KR" b="1">
              <a:ea typeface="굴림" pitchFamily="34" charset="-127"/>
            </a:endParaRPr>
          </a:p>
          <a:p>
            <a:pPr eaLnBrk="1" hangingPunct="1">
              <a:buFont typeface="Symbol" pitchFamily="18" charset="2"/>
              <a:buNone/>
            </a:pPr>
            <a:r>
              <a:rPr lang="en-US" altLang="ko-KR" b="1">
                <a:ea typeface="굴림" pitchFamily="34" charset="-127"/>
              </a:rPr>
              <a:t>Management Support</a:t>
            </a:r>
            <a:endParaRPr lang="en-US" altLang="ko-KR">
              <a:ea typeface="굴림" pitchFamily="34" charset="-127"/>
            </a:endParaRPr>
          </a:p>
          <a:p>
            <a:pPr eaLnBrk="1" hangingPunct="1"/>
            <a:r>
              <a:rPr lang="en-US" altLang="ko-KR">
                <a:ea typeface="굴림" pitchFamily="34" charset="-127"/>
              </a:rPr>
              <a:t>Toyota’s top management watched the situation quietly, and I admire the attitude they took (during early lean experimentation).</a:t>
            </a:r>
          </a:p>
          <a:p>
            <a:pPr eaLnBrk="1" hangingPunct="1"/>
            <a:r>
              <a:rPr lang="en-US" altLang="ko-KR">
                <a:ea typeface="굴림" pitchFamily="34" charset="-127"/>
              </a:rPr>
              <a:t>I had to experiment with kanban within my own sphere of authority.</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Lean Culture Elements</a:t>
            </a:r>
          </a:p>
        </p:txBody>
      </p:sp>
      <p:sp>
        <p:nvSpPr>
          <p:cNvPr id="3" name="Content Placeholder 2"/>
          <p:cNvSpPr>
            <a:spLocks noGrp="1"/>
          </p:cNvSpPr>
          <p:nvPr>
            <p:ph idx="1"/>
          </p:nvPr>
        </p:nvSpPr>
        <p:spPr/>
        <p:txBody>
          <a:bodyPr/>
          <a:lstStyle/>
          <a:p>
            <a:r>
              <a:rPr lang="en-US" b="1" dirty="0"/>
              <a:t>Leader Standard Work </a:t>
            </a:r>
            <a:r>
              <a:rPr lang="en-US" dirty="0"/>
              <a:t>– Daily checklists for production leaders: team leaders, supervisors, value stream managers – stating expectations for process focus</a:t>
            </a:r>
          </a:p>
          <a:p>
            <a:endParaRPr lang="en-US" dirty="0"/>
          </a:p>
          <a:p>
            <a:r>
              <a:rPr lang="en-US" b="1" dirty="0"/>
              <a:t>Visual Controls </a:t>
            </a:r>
            <a:r>
              <a:rPr lang="en-US" dirty="0"/>
              <a:t>– Tracking charts and other visual tools that reflect actual versus expected performance</a:t>
            </a:r>
          </a:p>
          <a:p>
            <a:endParaRPr lang="en-US" dirty="0"/>
          </a:p>
          <a:p>
            <a:r>
              <a:rPr lang="en-US" b="1" dirty="0"/>
              <a:t>Daily Accountability Process </a:t>
            </a:r>
            <a:r>
              <a:rPr lang="en-US" dirty="0"/>
              <a:t>– Structured, Tiered meetings focused on performance with assignments &amp; </a:t>
            </a:r>
            <a:r>
              <a:rPr lang="en-US" dirty="0" err="1"/>
              <a:t>followups</a:t>
            </a:r>
            <a:endParaRPr lang="en-US" dirty="0"/>
          </a:p>
          <a:p>
            <a:endParaRPr lang="en-US" dirty="0"/>
          </a:p>
          <a:p>
            <a:r>
              <a:rPr lang="en-US" b="1" dirty="0"/>
              <a:t>Discipline</a:t>
            </a:r>
            <a:r>
              <a:rPr lang="en-US" dirty="0"/>
              <a:t> – Leaders consistent following and following-up on adherence to processes described above</a:t>
            </a:r>
          </a:p>
        </p:txBody>
      </p:sp>
    </p:spTree>
    <p:extLst>
      <p:ext uri="{BB962C8B-B14F-4D97-AF65-F5344CB8AC3E}">
        <p14:creationId xmlns:p14="http://schemas.microsoft.com/office/powerpoint/2010/main" val="5441882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Lean Culture – Supporting Elements</a:t>
            </a:r>
          </a:p>
        </p:txBody>
      </p:sp>
      <p:sp>
        <p:nvSpPr>
          <p:cNvPr id="3" name="Content Placeholder 2"/>
          <p:cNvSpPr>
            <a:spLocks noGrp="1"/>
          </p:cNvSpPr>
          <p:nvPr>
            <p:ph idx="1"/>
          </p:nvPr>
        </p:nvSpPr>
        <p:spPr/>
        <p:txBody>
          <a:bodyPr/>
          <a:lstStyle/>
          <a:p>
            <a:r>
              <a:rPr lang="en-US" b="1" dirty="0"/>
              <a:t>Leadership Tasks </a:t>
            </a:r>
            <a:r>
              <a:rPr lang="en-US" dirty="0"/>
              <a:t>– Leading lean projects vs. leading ongoing lean operations</a:t>
            </a:r>
          </a:p>
          <a:p>
            <a:r>
              <a:rPr lang="en-US" b="1" dirty="0"/>
              <a:t>Learning Lean Management </a:t>
            </a:r>
            <a:r>
              <a:rPr lang="en-US" dirty="0"/>
              <a:t>– Sensei work; use production are as classroom (</a:t>
            </a:r>
            <a:r>
              <a:rPr lang="en-US" dirty="0" err="1"/>
              <a:t>gemba</a:t>
            </a:r>
            <a:r>
              <a:rPr lang="en-US" dirty="0"/>
              <a:t> walks)</a:t>
            </a:r>
          </a:p>
          <a:p>
            <a:r>
              <a:rPr lang="en-US" b="1" dirty="0"/>
              <a:t>Root Cause Analysis </a:t>
            </a:r>
            <a:r>
              <a:rPr lang="en-US" dirty="0"/>
              <a:t>– Focus on understanding and eliminating root causes of performance deltas</a:t>
            </a:r>
          </a:p>
          <a:p>
            <a:r>
              <a:rPr lang="en-US" b="1" dirty="0"/>
              <a:t>Progressive discipline </a:t>
            </a:r>
            <a:r>
              <a:rPr lang="en-US" dirty="0"/>
              <a:t>– applying discipline for performance as well as conduct to achieve expected performance</a:t>
            </a:r>
          </a:p>
          <a:p>
            <a:r>
              <a:rPr lang="en-US" b="1" dirty="0"/>
              <a:t>Rapid response system </a:t>
            </a:r>
            <a:r>
              <a:rPr lang="en-US" dirty="0"/>
              <a:t>– how to summon quick help from support groups and management – the “911” system</a:t>
            </a:r>
          </a:p>
          <a:p>
            <a:r>
              <a:rPr lang="en-US" b="1" dirty="0"/>
              <a:t>Improvement process </a:t>
            </a:r>
            <a:r>
              <a:rPr lang="en-US" dirty="0"/>
              <a:t>– managing improvements outside the scope of daily task assignments</a:t>
            </a:r>
          </a:p>
          <a:p>
            <a:r>
              <a:rPr lang="en-US" b="1" dirty="0"/>
              <a:t>Appropriate automation </a:t>
            </a:r>
            <a:r>
              <a:rPr lang="en-US" dirty="0"/>
              <a:t>– when and when not to apply information technology to lean processes</a:t>
            </a:r>
          </a:p>
          <a:p>
            <a:r>
              <a:rPr lang="en-US" b="1" dirty="0"/>
              <a:t>Labor planning</a:t>
            </a:r>
            <a:r>
              <a:rPr lang="en-US" dirty="0"/>
              <a:t> – Visual tools for planning next day’s work assignments, rotation plan and unplanned absences</a:t>
            </a:r>
          </a:p>
        </p:txBody>
      </p:sp>
    </p:spTree>
    <p:extLst>
      <p:ext uri="{BB962C8B-B14F-4D97-AF65-F5344CB8AC3E}">
        <p14:creationId xmlns:p14="http://schemas.microsoft.com/office/powerpoint/2010/main" val="323571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Lean Culture – Supporting Elements</a:t>
            </a:r>
          </a:p>
        </p:txBody>
      </p:sp>
      <p:sp>
        <p:nvSpPr>
          <p:cNvPr id="3" name="Content Placeholder 2"/>
          <p:cNvSpPr>
            <a:spLocks noGrp="1"/>
          </p:cNvSpPr>
          <p:nvPr>
            <p:ph idx="1"/>
          </p:nvPr>
        </p:nvSpPr>
        <p:spPr/>
        <p:txBody>
          <a:bodyPr/>
          <a:lstStyle/>
          <a:p>
            <a:r>
              <a:rPr lang="en-US" b="1" dirty="0"/>
              <a:t>HR Policies </a:t>
            </a:r>
            <a:r>
              <a:rPr lang="en-US" dirty="0"/>
              <a:t>– changes to pay plans, rotation expectations, problem performer discipline, break schedules, </a:t>
            </a:r>
            <a:r>
              <a:rPr lang="en-US" dirty="0" err="1"/>
              <a:t>comms</a:t>
            </a:r>
            <a:r>
              <a:rPr lang="en-US" dirty="0"/>
              <a:t> processes, pay grades &amp; other “people issues</a:t>
            </a:r>
          </a:p>
          <a:p>
            <a:endParaRPr lang="en-US" dirty="0"/>
          </a:p>
          <a:p>
            <a:r>
              <a:rPr lang="en-US" b="1" dirty="0"/>
              <a:t>Status Assessment </a:t>
            </a:r>
            <a:r>
              <a:rPr lang="en-US" dirty="0"/>
              <a:t>– Multi-level, multi-dimensional lean management assessment – identifying areas for improvement, supporting self-sustaining lean</a:t>
            </a:r>
          </a:p>
        </p:txBody>
      </p:sp>
    </p:spTree>
    <p:extLst>
      <p:ext uri="{BB962C8B-B14F-4D97-AF65-F5344CB8AC3E}">
        <p14:creationId xmlns:p14="http://schemas.microsoft.com/office/powerpoint/2010/main" val="2579948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p:txBody>
          <a:bodyPr/>
          <a:lstStyle/>
          <a:p>
            <a:pPr eaLnBrk="1" hangingPunct="1">
              <a:defRPr/>
            </a:pPr>
            <a:r>
              <a:rPr lang="en-US"/>
              <a:t>Objectives</a:t>
            </a:r>
          </a:p>
        </p:txBody>
      </p:sp>
      <p:sp>
        <p:nvSpPr>
          <p:cNvPr id="4099" name="Rectangle 3"/>
          <p:cNvSpPr>
            <a:spLocks noGrp="1" noChangeArrowheads="1"/>
          </p:cNvSpPr>
          <p:nvPr>
            <p:ph type="body" idx="1"/>
          </p:nvPr>
        </p:nvSpPr>
        <p:spPr/>
        <p:txBody>
          <a:bodyPr/>
          <a:lstStyle/>
          <a:p>
            <a:pPr eaLnBrk="1" hangingPunct="1"/>
            <a:r>
              <a:rPr lang="en-US"/>
              <a:t>To learn how to implement proven Lean methods for making your business, department, or functional area more agile, responsive, and competitive in the face of constant change.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ChangeArrowheads="1"/>
          </p:cNvSpPr>
          <p:nvPr>
            <p:ph type="ctrTitle"/>
          </p:nvPr>
        </p:nvSpPr>
        <p:spPr/>
        <p:txBody>
          <a:bodyPr/>
          <a:lstStyle/>
          <a:p>
            <a:pPr eaLnBrk="1" hangingPunct="1">
              <a:defRPr/>
            </a:pPr>
            <a:r>
              <a:rPr lang="en-US"/>
              <a:t>Executive Roles &amp; Responsiblities</a:t>
            </a:r>
          </a:p>
        </p:txBody>
      </p:sp>
      <p:sp>
        <p:nvSpPr>
          <p:cNvPr id="1331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p:txBody>
          <a:bodyPr/>
          <a:lstStyle/>
          <a:p>
            <a:pPr eaLnBrk="1" hangingPunct="1">
              <a:defRPr/>
            </a:pPr>
            <a:r>
              <a:rPr lang="en-US"/>
              <a:t>Senior Exec Commitment </a:t>
            </a:r>
          </a:p>
        </p:txBody>
      </p:sp>
      <p:sp>
        <p:nvSpPr>
          <p:cNvPr id="14339" name="Rectangle 3"/>
          <p:cNvSpPr>
            <a:spLocks noGrp="1" noChangeArrowheads="1"/>
          </p:cNvSpPr>
          <p:nvPr>
            <p:ph type="body" idx="1"/>
          </p:nvPr>
        </p:nvSpPr>
        <p:spPr/>
        <p:txBody>
          <a:bodyPr/>
          <a:lstStyle/>
          <a:p>
            <a:pPr eaLnBrk="1" hangingPunct="1"/>
            <a:r>
              <a:rPr lang="en-US" altLang="ko-KR">
                <a:ea typeface="굴림" pitchFamily="34" charset="-127"/>
              </a:rPr>
              <a:t>When implemented as an integrated business system Lean Enterprise provides impressive results. </a:t>
            </a:r>
          </a:p>
          <a:p>
            <a:pPr eaLnBrk="1" hangingPunct="1"/>
            <a:endParaRPr lang="en-US" altLang="ko-KR">
              <a:ea typeface="굴림" pitchFamily="34" charset="-127"/>
            </a:endParaRPr>
          </a:p>
          <a:p>
            <a:pPr eaLnBrk="1" hangingPunct="1"/>
            <a:r>
              <a:rPr lang="en-US" altLang="ko-KR">
                <a:ea typeface="굴림" pitchFamily="34" charset="-127"/>
              </a:rPr>
              <a:t>“Cherry-Picking” Elements, Rules, Tools – Recipe for Lean failure (i.e. “we’ll just do Kanban &amp; see how that works”). </a:t>
            </a:r>
            <a:br>
              <a:rPr lang="en-US" altLang="ko-KR">
                <a:ea typeface="굴림" pitchFamily="34" charset="-127"/>
              </a:rPr>
            </a:br>
            <a:endParaRPr lang="en-US" altLang="ko-KR">
              <a:ea typeface="굴림" pitchFamily="34" charset="-127"/>
            </a:endParaRPr>
          </a:p>
          <a:p>
            <a:pPr eaLnBrk="1" hangingPunct="1"/>
            <a:r>
              <a:rPr lang="en-US" altLang="ko-KR">
                <a:ea typeface="굴림" pitchFamily="34" charset="-127"/>
              </a:rPr>
              <a:t>Lean transformation pre-requisite - </a:t>
            </a:r>
            <a:r>
              <a:rPr lang="en-US" altLang="ko-KR" b="1">
                <a:ea typeface="굴림" pitchFamily="34" charset="-127"/>
              </a:rPr>
              <a:t>commitment followed by engagement </a:t>
            </a:r>
            <a:r>
              <a:rPr lang="en-US" altLang="ko-KR">
                <a:ea typeface="굴림" pitchFamily="34" charset="-127"/>
              </a:rPr>
              <a:t>from senior executives and line management. </a:t>
            </a:r>
          </a:p>
          <a:p>
            <a:pPr lvl="1" eaLnBrk="1" hangingPunct="1"/>
            <a:r>
              <a:rPr lang="en-US" altLang="ko-KR">
                <a:ea typeface="굴림" pitchFamily="34" charset="-127"/>
              </a:rPr>
              <a:t>Commitment that “Lean is the Way” </a:t>
            </a:r>
          </a:p>
          <a:p>
            <a:pPr lvl="1" eaLnBrk="1" hangingPunct="1"/>
            <a:r>
              <a:rPr lang="en-US" altLang="ko-KR">
                <a:ea typeface="굴림" pitchFamily="34" charset="-127"/>
              </a:rPr>
              <a:t>Lean provides both the strategic and tactical elements - focus on value (strategic) and providing the tools to ensure that non-value added activities are eliminated (tactics).</a:t>
            </a:r>
            <a:endParaRPr lang="en-US">
              <a:ea typeface="굴림" pitchFamily="34" charset="-127"/>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pPr eaLnBrk="1" hangingPunct="1">
              <a:defRPr/>
            </a:pPr>
            <a:r>
              <a:rPr lang="en-US"/>
              <a:t>Selling Lean – Some “In Thirty Days . . . “</a:t>
            </a:r>
          </a:p>
        </p:txBody>
      </p:sp>
      <p:graphicFrame>
        <p:nvGraphicFramePr>
          <p:cNvPr id="857091" name="Group 3"/>
          <p:cNvGraphicFramePr>
            <a:graphicFrameLocks noGrp="1"/>
          </p:cNvGraphicFramePr>
          <p:nvPr>
            <p:ph sz="half" idx="4294967295"/>
          </p:nvPr>
        </p:nvGraphicFramePr>
        <p:xfrm>
          <a:off x="374650" y="1006475"/>
          <a:ext cx="8355013" cy="4754808"/>
        </p:xfrm>
        <a:graphic>
          <a:graphicData uri="http://schemas.openxmlformats.org/drawingml/2006/table">
            <a:tbl>
              <a:tblPr/>
              <a:tblGrid>
                <a:gridCol w="4718050">
                  <a:extLst>
                    <a:ext uri="{9D8B030D-6E8A-4147-A177-3AD203B41FA5}">
                      <a16:colId xmlns:a16="http://schemas.microsoft.com/office/drawing/2014/main" val="20000"/>
                    </a:ext>
                  </a:extLst>
                </a:gridCol>
                <a:gridCol w="3636963">
                  <a:extLst>
                    <a:ext uri="{9D8B030D-6E8A-4147-A177-3AD203B41FA5}">
                      <a16:colId xmlns:a16="http://schemas.microsoft.com/office/drawing/2014/main" val="20001"/>
                    </a:ext>
                  </a:extLst>
                </a:gridCol>
              </a:tblGrid>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Productivity Improvement</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367% in 3 years</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Cycle Time Reduction</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Days to hours</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1"/>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Lead Time Reduction</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Six months to four hours</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2"/>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In Process Inspections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Eliminated</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3"/>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First-Pass Yield Increases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To 99.5%</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4"/>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Scrap Reductions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By 81%</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5"/>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Inventory Turns Increases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To 220 per year</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6"/>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WIP Turns Increases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From 6 to 134</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7"/>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Setup Time Reduction</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&gt; 1 million minutes/year</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8"/>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Manufacturing Space Reduction</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By 80%</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9"/>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Waste Reduction Savings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Over $10 million / year</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0"/>
                  </a:ext>
                </a:extLst>
              </a:tr>
              <a:tr h="3962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Revenue Increases</a:t>
                      </a:r>
                    </a:p>
                  </a:txBody>
                  <a:tcPr marT="45717" marB="4571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54%</a:t>
                      </a:r>
                    </a:p>
                  </a:txBody>
                  <a:tcPr marT="45717" marB="4571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11"/>
                  </a:ext>
                </a:extLst>
              </a:tr>
            </a:tbl>
          </a:graphicData>
        </a:graphic>
      </p:graphicFrame>
      <p:sp>
        <p:nvSpPr>
          <p:cNvPr id="15404" name="Text Box 44"/>
          <p:cNvSpPr txBox="1">
            <a:spLocks noChangeArrowheads="1"/>
          </p:cNvSpPr>
          <p:nvPr/>
        </p:nvSpPr>
        <p:spPr bwMode="auto">
          <a:xfrm>
            <a:off x="4324350" y="5848350"/>
            <a:ext cx="44037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latin typeface="Arial" charset="0"/>
              </a:rPr>
              <a:t>North American Recipients of the Shingo Prize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Line 2"/>
          <p:cNvSpPr>
            <a:spLocks noChangeShapeType="1"/>
          </p:cNvSpPr>
          <p:nvPr/>
        </p:nvSpPr>
        <p:spPr bwMode="auto">
          <a:xfrm>
            <a:off x="4419600" y="1143000"/>
            <a:ext cx="0" cy="5953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7" name="Line 3"/>
          <p:cNvSpPr>
            <a:spLocks noChangeShapeType="1"/>
          </p:cNvSpPr>
          <p:nvPr/>
        </p:nvSpPr>
        <p:spPr bwMode="auto">
          <a:xfrm>
            <a:off x="2514600" y="2438400"/>
            <a:ext cx="0" cy="31242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 name="Line 4"/>
          <p:cNvSpPr>
            <a:spLocks noChangeShapeType="1"/>
          </p:cNvSpPr>
          <p:nvPr/>
        </p:nvSpPr>
        <p:spPr bwMode="auto">
          <a:xfrm>
            <a:off x="6096000" y="2438400"/>
            <a:ext cx="0" cy="29718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9" name="Line 5"/>
          <p:cNvSpPr>
            <a:spLocks noChangeShapeType="1"/>
          </p:cNvSpPr>
          <p:nvPr/>
        </p:nvSpPr>
        <p:spPr bwMode="auto">
          <a:xfrm>
            <a:off x="4419600" y="1905000"/>
            <a:ext cx="0" cy="5191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0" name="Oval 6"/>
          <p:cNvSpPr>
            <a:spLocks noChangeArrowheads="1"/>
          </p:cNvSpPr>
          <p:nvPr/>
        </p:nvSpPr>
        <p:spPr bwMode="auto">
          <a:xfrm>
            <a:off x="2743200" y="914400"/>
            <a:ext cx="3352800" cy="484188"/>
          </a:xfrm>
          <a:prstGeom prst="ellipse">
            <a:avLst/>
          </a:prstGeom>
          <a:solidFill>
            <a:srgbClr val="FF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600" b="1">
                <a:latin typeface="Arial" charset="0"/>
              </a:rPr>
              <a:t> Executive  Team</a:t>
            </a:r>
            <a:endParaRPr lang="en-US" sz="2400">
              <a:latin typeface="Arial" charset="0"/>
            </a:endParaRPr>
          </a:p>
        </p:txBody>
      </p:sp>
      <p:sp>
        <p:nvSpPr>
          <p:cNvPr id="16391" name="Line 7"/>
          <p:cNvSpPr>
            <a:spLocks noChangeShapeType="1"/>
          </p:cNvSpPr>
          <p:nvPr/>
        </p:nvSpPr>
        <p:spPr bwMode="auto">
          <a:xfrm>
            <a:off x="3581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2" name="Line 8"/>
          <p:cNvSpPr>
            <a:spLocks noChangeShapeType="1"/>
          </p:cNvSpPr>
          <p:nvPr/>
        </p:nvSpPr>
        <p:spPr bwMode="auto">
          <a:xfrm>
            <a:off x="5105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3" name="Oval 9"/>
          <p:cNvSpPr>
            <a:spLocks noChangeArrowheads="1"/>
          </p:cNvSpPr>
          <p:nvPr/>
        </p:nvSpPr>
        <p:spPr bwMode="auto">
          <a:xfrm>
            <a:off x="2514600" y="1676400"/>
            <a:ext cx="3810000" cy="531813"/>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b="1">
                <a:latin typeface="Arial" charset="0"/>
              </a:rPr>
              <a:t> Plant Management Team</a:t>
            </a:r>
            <a:endParaRPr lang="en-US" sz="2400">
              <a:latin typeface="Arial" charset="0"/>
            </a:endParaRPr>
          </a:p>
        </p:txBody>
      </p:sp>
      <p:sp>
        <p:nvSpPr>
          <p:cNvPr id="16394" name="Oval 10"/>
          <p:cNvSpPr>
            <a:spLocks noChangeArrowheads="1"/>
          </p:cNvSpPr>
          <p:nvPr/>
        </p:nvSpPr>
        <p:spPr bwMode="auto">
          <a:xfrm>
            <a:off x="3048000" y="2743200"/>
            <a:ext cx="1027113"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5" name="Rectangle 11"/>
          <p:cNvSpPr>
            <a:spLocks noChangeArrowheads="1"/>
          </p:cNvSpPr>
          <p:nvPr/>
        </p:nvSpPr>
        <p:spPr bwMode="auto">
          <a:xfrm rot="-5400000">
            <a:off x="2721769" y="3934619"/>
            <a:ext cx="1531937" cy="581025"/>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charset="0"/>
              </a:rPr>
              <a:t>Processing Unit -1 </a:t>
            </a:r>
          </a:p>
        </p:txBody>
      </p:sp>
      <p:sp>
        <p:nvSpPr>
          <p:cNvPr id="16396" name="Oval 12"/>
          <p:cNvSpPr>
            <a:spLocks noChangeArrowheads="1"/>
          </p:cNvSpPr>
          <p:nvPr/>
        </p:nvSpPr>
        <p:spPr bwMode="auto">
          <a:xfrm>
            <a:off x="4572000" y="2743200"/>
            <a:ext cx="1066800"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7" name="Rectangle 13"/>
          <p:cNvSpPr>
            <a:spLocks noChangeArrowheads="1"/>
          </p:cNvSpPr>
          <p:nvPr/>
        </p:nvSpPr>
        <p:spPr bwMode="auto">
          <a:xfrm rot="-5400000">
            <a:off x="4333081" y="3694907"/>
            <a:ext cx="1601787" cy="825500"/>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charset="0"/>
              </a:rPr>
              <a:t>Processing</a:t>
            </a:r>
          </a:p>
          <a:p>
            <a:pPr algn="ctr" eaLnBrk="0" hangingPunct="0"/>
            <a:r>
              <a:rPr lang="en-US" sz="1600" b="1">
                <a:latin typeface="Arial" charset="0"/>
              </a:rPr>
              <a:t> Unit - 2</a:t>
            </a:r>
          </a:p>
          <a:p>
            <a:pPr algn="ctr" eaLnBrk="0" hangingPunct="0"/>
            <a:endParaRPr lang="en-US" sz="1600" b="1">
              <a:latin typeface="Arial" charset="0"/>
            </a:endParaRPr>
          </a:p>
        </p:txBody>
      </p:sp>
      <p:sp>
        <p:nvSpPr>
          <p:cNvPr id="16398" name="Oval 14"/>
          <p:cNvSpPr>
            <a:spLocks noChangeArrowheads="1"/>
          </p:cNvSpPr>
          <p:nvPr/>
        </p:nvSpPr>
        <p:spPr bwMode="auto">
          <a:xfrm>
            <a:off x="1562100" y="2819400"/>
            <a:ext cx="5715000" cy="609600"/>
          </a:xfrm>
          <a:prstGeom prst="ellipse">
            <a:avLst/>
          </a:prstGeom>
          <a:solidFill>
            <a:srgbClr val="FF00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400" b="1">
                <a:latin typeface="Arial" charset="0"/>
              </a:rPr>
              <a:t>In-Process Support Services: QA, Product Disposition,</a:t>
            </a:r>
          </a:p>
          <a:p>
            <a:pPr algn="ctr" eaLnBrk="0" hangingPunct="0"/>
            <a:r>
              <a:rPr lang="en-US" sz="1400" b="1">
                <a:latin typeface="Arial" charset="0"/>
              </a:rPr>
              <a:t>Process Engineering</a:t>
            </a:r>
            <a:endParaRPr lang="en-US" sz="2400">
              <a:latin typeface="Arial" charset="0"/>
            </a:endParaRPr>
          </a:p>
        </p:txBody>
      </p:sp>
      <p:sp>
        <p:nvSpPr>
          <p:cNvPr id="16399" name="Oval 15"/>
          <p:cNvSpPr>
            <a:spLocks noChangeArrowheads="1"/>
          </p:cNvSpPr>
          <p:nvPr/>
        </p:nvSpPr>
        <p:spPr bwMode="auto">
          <a:xfrm>
            <a:off x="1524000" y="5105400"/>
            <a:ext cx="5791200" cy="623888"/>
          </a:xfrm>
          <a:prstGeom prst="ellipse">
            <a:avLst/>
          </a:prstGeom>
          <a:solidFill>
            <a:srgbClr val="FF99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spcBef>
                <a:spcPct val="50000"/>
              </a:spcBef>
            </a:pPr>
            <a:r>
              <a:rPr lang="en-US" sz="1400" b="1">
                <a:latin typeface="Arial" charset="0"/>
              </a:rPr>
              <a:t>Centers of Excellence: Quality, Engineering, </a:t>
            </a:r>
            <a:br>
              <a:rPr lang="en-US" sz="1400" b="1">
                <a:latin typeface="Arial" charset="0"/>
              </a:rPr>
            </a:br>
            <a:r>
              <a:rPr lang="en-US" sz="1400" b="1">
                <a:latin typeface="Arial" charset="0"/>
              </a:rPr>
              <a:t>Finance, HR, IM, Materials Mgmt</a:t>
            </a:r>
            <a:endParaRPr lang="en-US" sz="2400">
              <a:latin typeface="Arial" charset="0"/>
            </a:endParaRPr>
          </a:p>
        </p:txBody>
      </p:sp>
      <p:sp>
        <p:nvSpPr>
          <p:cNvPr id="16400" name="Line 16"/>
          <p:cNvSpPr>
            <a:spLocks noChangeShapeType="1"/>
          </p:cNvSpPr>
          <p:nvPr/>
        </p:nvSpPr>
        <p:spPr bwMode="auto">
          <a:xfrm>
            <a:off x="2514600" y="2438400"/>
            <a:ext cx="3581400" cy="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01" name="AutoShape 17"/>
          <p:cNvSpPr>
            <a:spLocks noChangeArrowheads="1"/>
          </p:cNvSpPr>
          <p:nvPr/>
        </p:nvSpPr>
        <p:spPr bwMode="auto">
          <a:xfrm>
            <a:off x="381000" y="5867400"/>
            <a:ext cx="8229600" cy="914400"/>
          </a:xfrm>
          <a:prstGeom prst="bevel">
            <a:avLst>
              <a:gd name="adj" fmla="val 12500"/>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lstStyle/>
          <a:p>
            <a:pPr marL="342900" indent="-342900" algn="ctr">
              <a:spcBef>
                <a:spcPct val="20000"/>
              </a:spcBef>
              <a:buClr>
                <a:schemeClr val="accent2"/>
              </a:buClr>
              <a:buFont typeface="Symbol" pitchFamily="18" charset="2"/>
              <a:buNone/>
            </a:pPr>
            <a:r>
              <a:rPr lang="en-US" sz="2000" i="1">
                <a:latin typeface="Arial" charset="0"/>
              </a:rPr>
              <a:t>The organization is focused around the process which deliver value to customers, </a:t>
            </a:r>
            <a:r>
              <a:rPr lang="en-US" sz="2000" b="1" i="1">
                <a:latin typeface="Arial" charset="0"/>
              </a:rPr>
              <a:t>NOT</a:t>
            </a:r>
            <a:r>
              <a:rPr lang="en-US" sz="2000" i="1">
                <a:latin typeface="Arial" charset="0"/>
              </a:rPr>
              <a:t> business departments/functions</a:t>
            </a:r>
          </a:p>
        </p:txBody>
      </p:sp>
      <p:sp>
        <p:nvSpPr>
          <p:cNvPr id="737298" name="Rectangle 18"/>
          <p:cNvSpPr>
            <a:spLocks noGrp="1" noChangeArrowheads="1"/>
          </p:cNvSpPr>
          <p:nvPr>
            <p:ph type="title"/>
          </p:nvPr>
        </p:nvSpPr>
        <p:spPr>
          <a:xfrm>
            <a:off x="346075" y="76200"/>
            <a:ext cx="6442075" cy="601663"/>
          </a:xfrm>
        </p:spPr>
        <p:txBody>
          <a:bodyPr/>
          <a:lstStyle/>
          <a:p>
            <a:pPr eaLnBrk="1" hangingPunct="1">
              <a:defRPr/>
            </a:pPr>
            <a:r>
              <a:rPr lang="en-US"/>
              <a:t>Process Centered Organization</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p:txBody>
          <a:bodyPr/>
          <a:lstStyle/>
          <a:p>
            <a:pPr eaLnBrk="1" hangingPunct="1">
              <a:defRPr/>
            </a:pPr>
            <a:r>
              <a:rPr lang="en-US"/>
              <a:t>Exercise – The Case for Executives</a:t>
            </a:r>
          </a:p>
        </p:txBody>
      </p:sp>
      <p:graphicFrame>
        <p:nvGraphicFramePr>
          <p:cNvPr id="906261" name="Group 21"/>
          <p:cNvGraphicFramePr>
            <a:graphicFrameLocks noGrp="1"/>
          </p:cNvGraphicFramePr>
          <p:nvPr>
            <p:ph sz="half" idx="2"/>
          </p:nvPr>
        </p:nvGraphicFramePr>
        <p:xfrm>
          <a:off x="422275" y="1411288"/>
          <a:ext cx="8375650" cy="3754682"/>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09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87" marB="4568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Build a Lean Business Case for Your Senior Leadership</a:t>
                      </a:r>
                    </a:p>
                  </a:txBody>
                  <a:tcPr marL="91387" marR="91387" marT="45687" marB="4568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2109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87" marB="4568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Develop a briefing for your leadership – outline the case for why you think the company should adopt lean as a management system.</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Include: current internal performance issues, competitive issues, link to business strategy, your approach to “selling” lean.</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endParaRPr kumimoji="0" lang="en-US" sz="1800" b="0" i="0" u="none" strike="noStrike" cap="none" normalizeH="0" baseline="0">
                        <a:ln>
                          <a:noFill/>
                        </a:ln>
                        <a:solidFill>
                          <a:schemeClr val="tx1"/>
                        </a:solidFill>
                        <a:effectLst/>
                        <a:latin typeface="Arial" pitchFamily="34" charset="0"/>
                      </a:endParaRPr>
                    </a:p>
                  </a:txBody>
                  <a:tcPr marL="91387" marR="91387" marT="45687" marB="4568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24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87" marB="4568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87" marB="4568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426" name="Rectangle 2"/>
          <p:cNvSpPr>
            <a:spLocks noGrp="1" noChangeArrowheads="1"/>
          </p:cNvSpPr>
          <p:nvPr>
            <p:ph type="ctrTitle"/>
          </p:nvPr>
        </p:nvSpPr>
        <p:spPr/>
        <p:txBody>
          <a:bodyPr/>
          <a:lstStyle/>
          <a:p>
            <a:pPr eaLnBrk="1" hangingPunct="1">
              <a:defRPr/>
            </a:pPr>
            <a:r>
              <a:rPr lang="en-US"/>
              <a:t>Lean Goals &amp; Metrics</a:t>
            </a:r>
          </a:p>
        </p:txBody>
      </p:sp>
      <p:sp>
        <p:nvSpPr>
          <p:cNvPr id="1843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p:txBody>
          <a:bodyPr/>
          <a:lstStyle/>
          <a:p>
            <a:pPr eaLnBrk="1" hangingPunct="1">
              <a:defRPr/>
            </a:pPr>
            <a:r>
              <a:rPr lang="en-US"/>
              <a:t>Typical High-Level Goals/Metrics</a:t>
            </a:r>
          </a:p>
        </p:txBody>
      </p:sp>
      <p:graphicFrame>
        <p:nvGraphicFramePr>
          <p:cNvPr id="874545" name="Group 49"/>
          <p:cNvGraphicFramePr>
            <a:graphicFrameLocks noGrp="1"/>
          </p:cNvGraphicFramePr>
          <p:nvPr>
            <p:ph sz="half" idx="4294967295"/>
          </p:nvPr>
        </p:nvGraphicFramePr>
        <p:xfrm>
          <a:off x="374650" y="1006475"/>
          <a:ext cx="8355013" cy="5151432"/>
        </p:xfrm>
        <a:graphic>
          <a:graphicData uri="http://schemas.openxmlformats.org/drawingml/2006/table">
            <a:tbl>
              <a:tblPr/>
              <a:tblGrid>
                <a:gridCol w="4718050">
                  <a:extLst>
                    <a:ext uri="{9D8B030D-6E8A-4147-A177-3AD203B41FA5}">
                      <a16:colId xmlns:a16="http://schemas.microsoft.com/office/drawing/2014/main" val="20000"/>
                    </a:ext>
                  </a:extLst>
                </a:gridCol>
                <a:gridCol w="3636963">
                  <a:extLst>
                    <a:ext uri="{9D8B030D-6E8A-4147-A177-3AD203B41FA5}">
                      <a16:colId xmlns:a16="http://schemas.microsoft.com/office/drawing/2014/main" val="20001"/>
                    </a:ext>
                  </a:extLst>
                </a:gridCol>
              </a:tblGrid>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bg1"/>
                          </a:solidFill>
                          <a:effectLst/>
                          <a:latin typeface="Arial" pitchFamily="34" charset="0"/>
                        </a:rPr>
                        <a:t>Goal</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bg1"/>
                          </a:solidFill>
                          <a:effectLst/>
                          <a:latin typeface="Arial" pitchFamily="34" charset="0"/>
                        </a:rPr>
                        <a:t>Potential Metric</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extLst>
                  <a:ext uri="{0D108BD9-81ED-4DB2-BD59-A6C34878D82A}">
                    <a16:rowId xmlns:a16="http://schemas.microsoft.com/office/drawing/2014/main" val="10000"/>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Productivity Improvement</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Percent/Year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1"/>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Cycle Time Reduction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Days, Hours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2"/>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Lead Time Reduction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Months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3"/>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In Process Inspections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Fraction Reduction</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4"/>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First-Pass Yield Increases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Percent/Year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5"/>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Scrap Reductions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Percent/Year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6"/>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Inventory Turns Increases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Number per 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7"/>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WIP Turns Increases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Number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08"/>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Setup Time Reduction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Cumulative minutes/Year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9"/>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Manufacturing Space Reduction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Area, Percentage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10"/>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Waste Reduction Savings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Dollars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1"/>
                  </a:ext>
                </a:extLst>
              </a:tr>
              <a:tr h="3962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1" i="0" u="none" strike="noStrike" cap="none" normalizeH="0" baseline="0">
                          <a:ln>
                            <a:noFill/>
                          </a:ln>
                          <a:solidFill>
                            <a:schemeClr val="tx1"/>
                          </a:solidFill>
                          <a:effectLst/>
                          <a:latin typeface="Arial" pitchFamily="34" charset="0"/>
                        </a:rPr>
                        <a:t>Revenue Increases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000" b="0" i="0" u="none" strike="noStrike" cap="none" normalizeH="0" baseline="0">
                          <a:ln>
                            <a:noFill/>
                          </a:ln>
                          <a:solidFill>
                            <a:schemeClr val="tx1"/>
                          </a:solidFill>
                          <a:effectLst/>
                          <a:latin typeface="Arial" pitchFamily="34" charset="0"/>
                        </a:rPr>
                        <a:t>Percent/Year</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p:txBody>
          <a:bodyPr/>
          <a:lstStyle/>
          <a:p>
            <a:pPr eaLnBrk="1" hangingPunct="1">
              <a:defRPr/>
            </a:pPr>
            <a:r>
              <a:rPr lang="en-US"/>
              <a:t>Lean In-Process Metrics</a:t>
            </a:r>
          </a:p>
        </p:txBody>
      </p:sp>
      <p:graphicFrame>
        <p:nvGraphicFramePr>
          <p:cNvPr id="876547" name="Group 3"/>
          <p:cNvGraphicFramePr>
            <a:graphicFrameLocks noGrp="1"/>
          </p:cNvGraphicFramePr>
          <p:nvPr>
            <p:ph idx="1"/>
          </p:nvPr>
        </p:nvGraphicFramePr>
        <p:xfrm>
          <a:off x="190500" y="923925"/>
          <a:ext cx="8451850" cy="5562739"/>
        </p:xfrm>
        <a:graphic>
          <a:graphicData uri="http://schemas.openxmlformats.org/drawingml/2006/table">
            <a:tbl>
              <a:tblPr/>
              <a:tblGrid>
                <a:gridCol w="2032000">
                  <a:extLst>
                    <a:ext uri="{9D8B030D-6E8A-4147-A177-3AD203B41FA5}">
                      <a16:colId xmlns:a16="http://schemas.microsoft.com/office/drawing/2014/main" val="20000"/>
                    </a:ext>
                  </a:extLst>
                </a:gridCol>
                <a:gridCol w="6419850">
                  <a:extLst>
                    <a:ext uri="{9D8B030D-6E8A-4147-A177-3AD203B41FA5}">
                      <a16:colId xmlns:a16="http://schemas.microsoft.com/office/drawing/2014/main" val="20001"/>
                    </a:ext>
                  </a:extLst>
                </a:gridCol>
              </a:tblGrid>
              <a:tr h="400027">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Material Handling</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Distance, time, cost</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4286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Financial Controls</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Verification &amp; control activities – cost</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64004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Obsolescence &amp; Scrap</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Engineering changes</a:t>
                      </a:r>
                      <a:endParaRPr kumimoji="0" lang="en-US" altLang="ko-KR" sz="10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Poor workmanship</a:t>
                      </a:r>
                      <a:endParaRPr kumimoji="0" lang="en-US" altLang="ko-KR" sz="1000" b="0"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rPr>
                        <a:t>Poor processes</a:t>
                      </a:r>
                      <a:endParaRPr kumimoji="0" lang="en-US" altLang="ko-KR" sz="2400" b="0" i="0" u="none" strike="noStrike" cap="none" normalizeH="0" baseline="0">
                        <a:ln>
                          <a:noFill/>
                        </a:ln>
                        <a:solidFill>
                          <a:schemeClr val="tx1"/>
                        </a:solidFill>
                        <a:effectLst/>
                        <a:latin typeface="Arial" pitchFamily="34" charset="0"/>
                        <a:ea typeface="굴림" pitchFamily="34" charset="-127"/>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2"/>
                  </a:ext>
                </a:extLst>
              </a:tr>
              <a:tr h="64004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Rework</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Engineering changes</a:t>
                      </a:r>
                      <a:endParaRPr kumimoji="0" lang="en-US" altLang="ko-KR" sz="10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Poor workmanship</a:t>
                      </a:r>
                      <a:endParaRPr kumimoji="0" lang="en-US" altLang="ko-KR" sz="1000" b="0"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rPr>
                        <a:t>Poor processes</a:t>
                      </a:r>
                      <a:endParaRPr kumimoji="0" lang="en-US" altLang="ko-KR" sz="2400" b="0" i="0" u="none" strike="noStrike" cap="none" normalizeH="0" baseline="0">
                        <a:ln>
                          <a:noFill/>
                        </a:ln>
                        <a:solidFill>
                          <a:schemeClr val="tx1"/>
                        </a:solidFill>
                        <a:effectLst/>
                        <a:latin typeface="Arial" pitchFamily="34" charset="0"/>
                        <a:ea typeface="굴림" pitchFamily="34" charset="-127"/>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3337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Lost &amp; damaged goods</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Cost of lost goods produced in advance</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4"/>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Scheduling</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Changes to schedule, impact on production processes</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Expediting</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Costs (cancellation, expediting, transport) fees</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6"/>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Overtime</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Labor costs to produce actual demand</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8732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Productivity</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False metrics which drive production (at machine level) in excess of what is required</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8"/>
                  </a:ext>
                </a:extLst>
              </a:tr>
              <a:tr h="43018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Cost of Poor Quality</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Design decisions that result in scrap or rework (tight tolerances)</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r h="45717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Management</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Cross-functional non-cooperation, sub-optimization</a:t>
                      </a:r>
                      <a:endParaRPr kumimoji="0" lang="en-US" altLang="ko-KR" sz="10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Work-arounds</a:t>
                      </a:r>
                      <a:endParaRPr kumimoji="0" lang="en-US" altLang="ko-KR" sz="2400" b="0" i="0" u="none" strike="noStrike" cap="none" normalizeH="0" baseline="0">
                        <a:ln>
                          <a:noFill/>
                        </a:ln>
                        <a:solidFill>
                          <a:schemeClr val="tx1"/>
                        </a:solidFill>
                        <a:effectLst/>
                        <a:latin typeface="Arial" pitchFamily="34" charset="0"/>
                        <a:ea typeface="굴림" pitchFamily="34"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0"/>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People</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Resources wasted</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1"/>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Reporting</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Non-value added reporting activities</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12"/>
                  </a:ext>
                </a:extLst>
              </a:tr>
              <a:tr h="27430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1" i="0" u="none" strike="noStrike" cap="none" normalizeH="0" baseline="0">
                          <a:ln>
                            <a:noFill/>
                          </a:ln>
                          <a:solidFill>
                            <a:schemeClr val="tx1"/>
                          </a:solidFill>
                          <a:effectLst/>
                          <a:latin typeface="Arial" pitchFamily="34" charset="0"/>
                          <a:ea typeface="Batang" pitchFamily="18" charset="-127"/>
                          <a:cs typeface="Times New Roman" pitchFamily="18" charset="0"/>
                        </a:rPr>
                        <a:t>Approvals</a:t>
                      </a:r>
                      <a:endParaRPr kumimoji="0" lang="en-US" altLang="ko-KR" sz="2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200" b="0" i="0" u="none" strike="noStrike" cap="none" normalizeH="0" baseline="0">
                          <a:ln>
                            <a:noFill/>
                          </a:ln>
                          <a:solidFill>
                            <a:schemeClr val="tx1"/>
                          </a:solidFill>
                          <a:effectLst/>
                          <a:latin typeface="Arial" pitchFamily="34" charset="0"/>
                          <a:ea typeface="Batang" pitchFamily="18" charset="-127"/>
                          <a:cs typeface="Times New Roman" pitchFamily="18" charset="0"/>
                        </a:rPr>
                        <a:t>Non-value added approvals</a:t>
                      </a:r>
                      <a:endParaRPr kumimoji="0" lang="en-US" altLang="ko-KR" sz="2400" b="0"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marT="45717" marB="45717"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lstStyle/>
          <a:p>
            <a:pPr eaLnBrk="1" hangingPunct="1">
              <a:defRPr/>
            </a:pPr>
            <a:r>
              <a:rPr lang="en-US"/>
              <a:t>Principles of Goal Alignment</a:t>
            </a:r>
          </a:p>
        </p:txBody>
      </p:sp>
      <p:sp>
        <p:nvSpPr>
          <p:cNvPr id="21507" name="Rectangle 3"/>
          <p:cNvSpPr>
            <a:spLocks noGrp="1" noChangeArrowheads="1"/>
          </p:cNvSpPr>
          <p:nvPr>
            <p:ph type="body" idx="1"/>
          </p:nvPr>
        </p:nvSpPr>
        <p:spPr/>
        <p:txBody>
          <a:bodyPr/>
          <a:lstStyle/>
          <a:p>
            <a:pPr eaLnBrk="1" hangingPunct="1"/>
            <a:r>
              <a:rPr lang="en-US"/>
              <a:t>Goal alignment begins with the overall Company strategy and, through causal linkages, extends both horizontally and vertically through the organization.</a:t>
            </a:r>
          </a:p>
          <a:p>
            <a:pPr eaLnBrk="1" hangingPunct="1"/>
            <a:endParaRPr lang="en-US"/>
          </a:p>
          <a:p>
            <a:pPr eaLnBrk="1" hangingPunct="1"/>
            <a:r>
              <a:rPr lang="en-US"/>
              <a:t>A primary mechanism employed in establishing alignment is found in Dashboards.</a:t>
            </a:r>
          </a:p>
          <a:p>
            <a:pPr eaLnBrk="1" hangingPunct="1"/>
            <a:endParaRPr lang="en-US"/>
          </a:p>
          <a:p>
            <a:pPr eaLnBrk="1" hangingPunct="1"/>
            <a:r>
              <a:rPr lang="en-US"/>
              <a:t>The Dashboard Metrics (‘Y’s) are linked to lower level measures (X’s) through the rigorous examination of cause-effect relationships.</a:t>
            </a:r>
          </a:p>
          <a:p>
            <a:pPr eaLnBrk="1" hangingPunct="1"/>
            <a:endParaRPr 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p:txBody>
          <a:bodyPr/>
          <a:lstStyle/>
          <a:p>
            <a:pPr eaLnBrk="1" hangingPunct="1">
              <a:defRPr/>
            </a:pPr>
            <a:r>
              <a:rPr lang="en-US"/>
              <a:t>Measurement Systems - Dashboards</a:t>
            </a:r>
          </a:p>
        </p:txBody>
      </p:sp>
      <p:sp>
        <p:nvSpPr>
          <p:cNvPr id="22531" name="Rectangle 3"/>
          <p:cNvSpPr>
            <a:spLocks noGrp="1" noChangeArrowheads="1"/>
          </p:cNvSpPr>
          <p:nvPr>
            <p:ph type="body" idx="1"/>
          </p:nvPr>
        </p:nvSpPr>
        <p:spPr/>
        <p:txBody>
          <a:bodyPr/>
          <a:lstStyle/>
          <a:p>
            <a:pPr eaLnBrk="1" hangingPunct="1"/>
            <a:r>
              <a:rPr lang="en-US"/>
              <a:t>Balanced Measures</a:t>
            </a:r>
          </a:p>
          <a:p>
            <a:pPr lvl="1" eaLnBrk="1" hangingPunct="1"/>
            <a:r>
              <a:rPr lang="en-US"/>
              <a:t>Prevent sub-optimization</a:t>
            </a:r>
          </a:p>
          <a:p>
            <a:pPr eaLnBrk="1" hangingPunct="1"/>
            <a:endParaRPr lang="en-US"/>
          </a:p>
          <a:p>
            <a:pPr eaLnBrk="1" hangingPunct="1"/>
            <a:r>
              <a:rPr lang="en-US"/>
              <a:t>Goal alignment across the Supply Chain</a:t>
            </a:r>
          </a:p>
          <a:p>
            <a:pPr lvl="1" eaLnBrk="1" hangingPunct="1"/>
            <a:r>
              <a:rPr lang="en-US"/>
              <a:t>Studies: “</a:t>
            </a:r>
            <a:r>
              <a:rPr lang="en-US" i="1"/>
              <a:t>Nothing changed without it</a:t>
            </a:r>
            <a:r>
              <a:rPr lang="en-US"/>
              <a:t>”</a:t>
            </a:r>
          </a:p>
          <a:p>
            <a:pPr eaLnBrk="1" hangingPunct="1"/>
            <a:endParaRPr lang="en-US"/>
          </a:p>
          <a:p>
            <a:pPr eaLnBrk="1" hangingPunct="1"/>
            <a:r>
              <a:rPr lang="en-US"/>
              <a:t>Can be analyzed to understand types of changes necessary</a:t>
            </a:r>
          </a:p>
          <a:p>
            <a:pPr lvl="1" eaLnBrk="1" hangingPunct="1"/>
            <a:r>
              <a:rPr lang="en-US"/>
              <a:t>Common cause or special cause</a:t>
            </a:r>
          </a:p>
          <a:p>
            <a:pPr eaLnBrk="1" hangingPunct="1"/>
            <a:endParaRPr lang="en-US"/>
          </a:p>
          <a:p>
            <a:pPr eaLnBrk="1" hangingPunct="1"/>
            <a:r>
              <a:rPr lang="en-US"/>
              <a:t>Use the information locally to measure and analyze for improvement activities -and- it can be aggregated to see results.</a:t>
            </a:r>
          </a:p>
          <a:p>
            <a:pPr lvl="1" eaLnBrk="1" hangingPunct="1"/>
            <a:r>
              <a:rPr lang="en-US"/>
              <a:t>Visibility of activities in the supply process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p:cNvSpPr>
            <a:spLocks noGrp="1" noChangeArrowheads="1"/>
          </p:cNvSpPr>
          <p:nvPr>
            <p:ph type="title"/>
          </p:nvPr>
        </p:nvSpPr>
        <p:spPr/>
        <p:txBody>
          <a:bodyPr/>
          <a:lstStyle/>
          <a:p>
            <a:pPr eaLnBrk="1" hangingPunct="1">
              <a:defRPr/>
            </a:pPr>
            <a:r>
              <a:rPr lang="en-US"/>
              <a:t>Module 2 - Topics</a:t>
            </a:r>
          </a:p>
        </p:txBody>
      </p:sp>
      <p:sp>
        <p:nvSpPr>
          <p:cNvPr id="5123" name="Rectangle 3"/>
          <p:cNvSpPr>
            <a:spLocks noGrp="1" noChangeArrowheads="1"/>
          </p:cNvSpPr>
          <p:nvPr>
            <p:ph type="body" idx="1"/>
          </p:nvPr>
        </p:nvSpPr>
        <p:spPr>
          <a:xfrm>
            <a:off x="346075" y="990600"/>
            <a:ext cx="8451850" cy="5513388"/>
          </a:xfrm>
        </p:spPr>
        <p:txBody>
          <a:bodyPr/>
          <a:lstStyle/>
          <a:p>
            <a:pPr eaLnBrk="1" hangingPunct="1"/>
            <a:r>
              <a:rPr lang="en-US" dirty="0"/>
              <a:t>Kaizen &amp; Six Sigma Methods/Process</a:t>
            </a:r>
          </a:p>
          <a:p>
            <a:pPr eaLnBrk="1" hangingPunct="1"/>
            <a:r>
              <a:rPr lang="en-US" dirty="0"/>
              <a:t>Your Personal Lean Journey</a:t>
            </a:r>
          </a:p>
          <a:p>
            <a:pPr eaLnBrk="1" hangingPunct="1"/>
            <a:r>
              <a:rPr lang="en-US" dirty="0"/>
              <a:t>Improvement Methods to Support Lean</a:t>
            </a:r>
          </a:p>
          <a:p>
            <a:pPr eaLnBrk="1" hangingPunct="1"/>
            <a:r>
              <a:rPr lang="en-US" dirty="0"/>
              <a:t>A Kaizen Workout</a:t>
            </a:r>
          </a:p>
          <a:p>
            <a:pPr eaLnBrk="1" hangingPunct="1"/>
            <a:r>
              <a:rPr lang="en-US" dirty="0"/>
              <a:t>Your Company’s Lean Journey</a:t>
            </a:r>
          </a:p>
          <a:p>
            <a:pPr eaLnBrk="1" hangingPunct="1"/>
            <a:r>
              <a:rPr lang="en-US" dirty="0"/>
              <a:t>Executive Roles &amp; Responsibilities</a:t>
            </a:r>
          </a:p>
          <a:p>
            <a:pPr eaLnBrk="1" hangingPunct="1"/>
            <a:r>
              <a:rPr lang="en-US" dirty="0"/>
              <a:t>Lean Goals &amp; Metrics</a:t>
            </a:r>
          </a:p>
          <a:p>
            <a:pPr eaLnBrk="1" hangingPunct="1"/>
            <a:r>
              <a:rPr lang="en-US" dirty="0"/>
              <a:t>Attitudes, Behaviors &amp; Change </a:t>
            </a:r>
          </a:p>
          <a:p>
            <a:pPr eaLnBrk="1" hangingPunct="1"/>
            <a:r>
              <a:rPr lang="en-US" dirty="0"/>
              <a:t>Lean Recognition</a:t>
            </a:r>
          </a:p>
          <a:p>
            <a:pPr eaLnBrk="1" hangingPunct="1"/>
            <a:r>
              <a:rPr lang="en-US"/>
              <a:t>Wrap-Up &amp; Feedback</a:t>
            </a:r>
            <a:endParaRPr lang="en-US" dirty="0"/>
          </a:p>
        </p:txBody>
      </p:sp>
    </p:spTree>
    <p:extLst>
      <p:ext uri="{BB962C8B-B14F-4D97-AF65-F5344CB8AC3E}">
        <p14:creationId xmlns:p14="http://schemas.microsoft.com/office/powerpoint/2010/main" val="2935372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589088" y="5386388"/>
            <a:ext cx="5830887" cy="547687"/>
          </a:xfrm>
          <a:prstGeom prst="rect">
            <a:avLst/>
          </a:prstGeom>
          <a:solidFill>
            <a:schemeClr val="hlink"/>
          </a:solidFill>
          <a:ln w="28575">
            <a:solidFill>
              <a:schemeClr val="hlink"/>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spAutoFit/>
          </a:bodyPr>
          <a:lstStyle/>
          <a:p>
            <a:pPr eaLnBrk="0" hangingPunct="0"/>
            <a:r>
              <a:rPr lang="en-US" sz="2800" b="1">
                <a:latin typeface="Arial" charset="0"/>
              </a:rPr>
              <a:t>Outcome Measures Are Common</a:t>
            </a:r>
          </a:p>
        </p:txBody>
      </p:sp>
      <p:sp>
        <p:nvSpPr>
          <p:cNvPr id="23555" name="Rectangle 3"/>
          <p:cNvSpPr>
            <a:spLocks noChangeArrowheads="1"/>
          </p:cNvSpPr>
          <p:nvPr/>
        </p:nvSpPr>
        <p:spPr bwMode="auto">
          <a:xfrm>
            <a:off x="3057525"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56" name="Rectangle 4"/>
          <p:cNvSpPr>
            <a:spLocks noChangeArrowheads="1"/>
          </p:cNvSpPr>
          <p:nvPr/>
        </p:nvSpPr>
        <p:spPr bwMode="auto">
          <a:xfrm>
            <a:off x="3057525"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57" name="Rectangle 5"/>
          <p:cNvSpPr>
            <a:spLocks noChangeArrowheads="1"/>
          </p:cNvSpPr>
          <p:nvPr/>
        </p:nvSpPr>
        <p:spPr bwMode="auto">
          <a:xfrm>
            <a:off x="3057525"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58" name="Rectangle 6"/>
          <p:cNvSpPr>
            <a:spLocks noChangeArrowheads="1"/>
          </p:cNvSpPr>
          <p:nvPr/>
        </p:nvSpPr>
        <p:spPr bwMode="auto">
          <a:xfrm>
            <a:off x="3057525"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59" name="Rectangle 7"/>
          <p:cNvSpPr>
            <a:spLocks noChangeArrowheads="1"/>
          </p:cNvSpPr>
          <p:nvPr/>
        </p:nvSpPr>
        <p:spPr bwMode="auto">
          <a:xfrm>
            <a:off x="3057525"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60" name="Line 8"/>
          <p:cNvSpPr>
            <a:spLocks noChangeShapeType="1"/>
          </p:cNvSpPr>
          <p:nvPr/>
        </p:nvSpPr>
        <p:spPr bwMode="auto">
          <a:xfrm>
            <a:off x="2305050" y="27432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1" name="Text Box 9"/>
          <p:cNvSpPr txBox="1">
            <a:spLocks noChangeArrowheads="1"/>
          </p:cNvSpPr>
          <p:nvPr/>
        </p:nvSpPr>
        <p:spPr bwMode="auto">
          <a:xfrm>
            <a:off x="3454400" y="835025"/>
            <a:ext cx="2097088" cy="7620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4400" b="1" i="1">
                <a:solidFill>
                  <a:schemeClr val="accent2"/>
                </a:solidFill>
                <a:latin typeface="Forte" pitchFamily="66" charset="0"/>
              </a:rPr>
              <a:t>Y = f(x)</a:t>
            </a:r>
            <a:endParaRPr lang="en-US" sz="4400" i="1">
              <a:solidFill>
                <a:schemeClr val="accent2"/>
              </a:solidFill>
              <a:latin typeface="Forte" pitchFamily="66" charset="0"/>
            </a:endParaRPr>
          </a:p>
        </p:txBody>
      </p:sp>
      <p:sp>
        <p:nvSpPr>
          <p:cNvPr id="23562" name="Rectangle 10"/>
          <p:cNvSpPr>
            <a:spLocks noChangeArrowheads="1"/>
          </p:cNvSpPr>
          <p:nvPr/>
        </p:nvSpPr>
        <p:spPr bwMode="auto">
          <a:xfrm>
            <a:off x="1274763" y="6203950"/>
            <a:ext cx="6457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Bef>
                <a:spcPct val="50000"/>
              </a:spcBef>
            </a:pPr>
            <a:r>
              <a:rPr lang="en-US" sz="1800">
                <a:latin typeface="Arial" charset="0"/>
              </a:rPr>
              <a:t>*Process Measures May Vary Across Franchises and Groups.</a:t>
            </a:r>
          </a:p>
        </p:txBody>
      </p:sp>
      <p:sp>
        <p:nvSpPr>
          <p:cNvPr id="23563" name="Text Box 11"/>
          <p:cNvSpPr txBox="1">
            <a:spLocks noChangeArrowheads="1"/>
          </p:cNvSpPr>
          <p:nvPr/>
        </p:nvSpPr>
        <p:spPr bwMode="auto">
          <a:xfrm>
            <a:off x="55563" y="1541463"/>
            <a:ext cx="1670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charset="0"/>
              </a:rPr>
              <a:t>Outcomes (Y)</a:t>
            </a:r>
            <a:endParaRPr lang="en-US" sz="1000" b="1">
              <a:latin typeface="Arial" charset="0"/>
            </a:endParaRPr>
          </a:p>
        </p:txBody>
      </p:sp>
      <p:sp>
        <p:nvSpPr>
          <p:cNvPr id="23564" name="Text Box 12"/>
          <p:cNvSpPr txBox="1">
            <a:spLocks noChangeArrowheads="1"/>
          </p:cNvSpPr>
          <p:nvPr/>
        </p:nvSpPr>
        <p:spPr bwMode="auto">
          <a:xfrm>
            <a:off x="168275" y="3325813"/>
            <a:ext cx="1441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charset="0"/>
              </a:rPr>
              <a:t>Process (X)</a:t>
            </a:r>
          </a:p>
        </p:txBody>
      </p:sp>
      <p:sp>
        <p:nvSpPr>
          <p:cNvPr id="23565" name="AutoShape 13"/>
          <p:cNvSpPr>
            <a:spLocks noChangeArrowheads="1"/>
          </p:cNvSpPr>
          <p:nvPr/>
        </p:nvSpPr>
        <p:spPr bwMode="auto">
          <a:xfrm>
            <a:off x="698500" y="1931988"/>
            <a:ext cx="381000" cy="1344612"/>
          </a:xfrm>
          <a:prstGeom prst="upArrow">
            <a:avLst>
              <a:gd name="adj1" fmla="val 50000"/>
              <a:gd name="adj2" fmla="val 88229"/>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6" name="Rectangle 14"/>
          <p:cNvSpPr>
            <a:spLocks noChangeArrowheads="1"/>
          </p:cNvSpPr>
          <p:nvPr/>
        </p:nvSpPr>
        <p:spPr bwMode="auto">
          <a:xfrm>
            <a:off x="1466850" y="1981200"/>
            <a:ext cx="914400"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Line</a:t>
            </a:r>
          </a:p>
          <a:p>
            <a:pPr algn="ctr" eaLnBrk="0" hangingPunct="0"/>
            <a:r>
              <a:rPr lang="en-US" sz="1400" b="1">
                <a:latin typeface="Arial" charset="0"/>
              </a:rPr>
              <a:t>Fill Rate</a:t>
            </a:r>
          </a:p>
        </p:txBody>
      </p:sp>
      <p:sp>
        <p:nvSpPr>
          <p:cNvPr id="23567" name="Line 15"/>
          <p:cNvSpPr>
            <a:spLocks noChangeShapeType="1"/>
          </p:cNvSpPr>
          <p:nvPr/>
        </p:nvSpPr>
        <p:spPr bwMode="auto">
          <a:xfrm>
            <a:off x="2381250"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8" name="Rectangle 16"/>
          <p:cNvSpPr>
            <a:spLocks noChangeArrowheads="1"/>
          </p:cNvSpPr>
          <p:nvPr/>
        </p:nvSpPr>
        <p:spPr bwMode="auto">
          <a:xfrm>
            <a:off x="3590925" y="1981200"/>
            <a:ext cx="914400"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Delivered</a:t>
            </a:r>
          </a:p>
          <a:p>
            <a:pPr algn="ctr" eaLnBrk="0" hangingPunct="0"/>
            <a:r>
              <a:rPr lang="en-US" sz="1400" b="1">
                <a:latin typeface="Arial" charset="0"/>
              </a:rPr>
              <a:t> On-Time</a:t>
            </a:r>
            <a:endParaRPr lang="en-US" sz="1000" b="1">
              <a:latin typeface="Arial" charset="0"/>
            </a:endParaRPr>
          </a:p>
        </p:txBody>
      </p:sp>
      <p:sp>
        <p:nvSpPr>
          <p:cNvPr id="23569" name="Line 17"/>
          <p:cNvSpPr>
            <a:spLocks noChangeShapeType="1"/>
          </p:cNvSpPr>
          <p:nvPr/>
        </p:nvSpPr>
        <p:spPr bwMode="auto">
          <a:xfrm>
            <a:off x="4505325"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0" name="Rectangle 18"/>
          <p:cNvSpPr>
            <a:spLocks noChangeArrowheads="1"/>
          </p:cNvSpPr>
          <p:nvPr/>
        </p:nvSpPr>
        <p:spPr bwMode="auto">
          <a:xfrm>
            <a:off x="4611688" y="1981200"/>
            <a:ext cx="1160462"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Day Sales</a:t>
            </a:r>
          </a:p>
          <a:p>
            <a:pPr algn="ctr" eaLnBrk="0" hangingPunct="0"/>
            <a:r>
              <a:rPr lang="en-US" sz="1400" b="1">
                <a:latin typeface="Arial" charset="0"/>
              </a:rPr>
              <a:t>Outstanding</a:t>
            </a:r>
          </a:p>
        </p:txBody>
      </p:sp>
      <p:sp>
        <p:nvSpPr>
          <p:cNvPr id="23571" name="Line 19"/>
          <p:cNvSpPr>
            <a:spLocks noChangeShapeType="1"/>
          </p:cNvSpPr>
          <p:nvPr/>
        </p:nvSpPr>
        <p:spPr bwMode="auto">
          <a:xfrm>
            <a:off x="5772150"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2" name="Rectangle 20"/>
          <p:cNvSpPr>
            <a:spLocks noChangeArrowheads="1"/>
          </p:cNvSpPr>
          <p:nvPr/>
        </p:nvSpPr>
        <p:spPr bwMode="auto">
          <a:xfrm>
            <a:off x="5905500" y="1981200"/>
            <a:ext cx="676275"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Mfg.</a:t>
            </a:r>
          </a:p>
          <a:p>
            <a:pPr algn="ctr" eaLnBrk="0" hangingPunct="0"/>
            <a:r>
              <a:rPr lang="en-US" sz="1400" b="1">
                <a:latin typeface="Arial" charset="0"/>
              </a:rPr>
              <a:t>Cost</a:t>
            </a:r>
          </a:p>
        </p:txBody>
      </p:sp>
      <p:sp>
        <p:nvSpPr>
          <p:cNvPr id="23573" name="Line 21"/>
          <p:cNvSpPr>
            <a:spLocks noChangeShapeType="1"/>
          </p:cNvSpPr>
          <p:nvPr/>
        </p:nvSpPr>
        <p:spPr bwMode="auto">
          <a:xfrm>
            <a:off x="6581775"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4" name="Rectangle 22"/>
          <p:cNvSpPr>
            <a:spLocks noChangeArrowheads="1"/>
          </p:cNvSpPr>
          <p:nvPr/>
        </p:nvSpPr>
        <p:spPr bwMode="auto">
          <a:xfrm>
            <a:off x="6724650" y="1981200"/>
            <a:ext cx="914400"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Inventory</a:t>
            </a:r>
            <a:endParaRPr lang="en-US" sz="1400">
              <a:latin typeface="Arial" charset="0"/>
            </a:endParaRPr>
          </a:p>
        </p:txBody>
      </p:sp>
      <p:sp>
        <p:nvSpPr>
          <p:cNvPr id="23575" name="Line 23"/>
          <p:cNvSpPr>
            <a:spLocks noChangeShapeType="1"/>
          </p:cNvSpPr>
          <p:nvPr/>
        </p:nvSpPr>
        <p:spPr bwMode="auto">
          <a:xfrm>
            <a:off x="7639050"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6" name="Rectangle 24"/>
          <p:cNvSpPr>
            <a:spLocks noChangeArrowheads="1"/>
          </p:cNvSpPr>
          <p:nvPr/>
        </p:nvSpPr>
        <p:spPr bwMode="auto">
          <a:xfrm>
            <a:off x="7759700" y="1981200"/>
            <a:ext cx="1079500"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Compliance</a:t>
            </a:r>
          </a:p>
        </p:txBody>
      </p:sp>
      <p:sp>
        <p:nvSpPr>
          <p:cNvPr id="23577" name="Line 25"/>
          <p:cNvSpPr>
            <a:spLocks noChangeShapeType="1"/>
          </p:cNvSpPr>
          <p:nvPr/>
        </p:nvSpPr>
        <p:spPr bwMode="auto">
          <a:xfrm>
            <a:off x="8839200" y="2395538"/>
            <a:ext cx="0" cy="20240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8" name="Rectangle 26"/>
          <p:cNvSpPr>
            <a:spLocks noChangeArrowheads="1"/>
          </p:cNvSpPr>
          <p:nvPr/>
        </p:nvSpPr>
        <p:spPr bwMode="auto">
          <a:xfrm>
            <a:off x="4124325"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79" name="Rectangle 27"/>
          <p:cNvSpPr>
            <a:spLocks noChangeArrowheads="1"/>
          </p:cNvSpPr>
          <p:nvPr/>
        </p:nvSpPr>
        <p:spPr bwMode="auto">
          <a:xfrm>
            <a:off x="4124325"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0" name="Rectangle 28"/>
          <p:cNvSpPr>
            <a:spLocks noChangeArrowheads="1"/>
          </p:cNvSpPr>
          <p:nvPr/>
        </p:nvSpPr>
        <p:spPr bwMode="auto">
          <a:xfrm>
            <a:off x="4124325"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1" name="Rectangle 29"/>
          <p:cNvSpPr>
            <a:spLocks noChangeArrowheads="1"/>
          </p:cNvSpPr>
          <p:nvPr/>
        </p:nvSpPr>
        <p:spPr bwMode="auto">
          <a:xfrm>
            <a:off x="4124325"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2" name="Rectangle 30"/>
          <p:cNvSpPr>
            <a:spLocks noChangeArrowheads="1"/>
          </p:cNvSpPr>
          <p:nvPr/>
        </p:nvSpPr>
        <p:spPr bwMode="auto">
          <a:xfrm>
            <a:off x="4124325"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3" name="Rectangle 31"/>
          <p:cNvSpPr>
            <a:spLocks noChangeArrowheads="1"/>
          </p:cNvSpPr>
          <p:nvPr/>
        </p:nvSpPr>
        <p:spPr bwMode="auto">
          <a:xfrm>
            <a:off x="5391150"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4" name="Rectangle 32"/>
          <p:cNvSpPr>
            <a:spLocks noChangeArrowheads="1"/>
          </p:cNvSpPr>
          <p:nvPr/>
        </p:nvSpPr>
        <p:spPr bwMode="auto">
          <a:xfrm>
            <a:off x="5391150"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5" name="Rectangle 33"/>
          <p:cNvSpPr>
            <a:spLocks noChangeArrowheads="1"/>
          </p:cNvSpPr>
          <p:nvPr/>
        </p:nvSpPr>
        <p:spPr bwMode="auto">
          <a:xfrm>
            <a:off x="5391150"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6" name="Rectangle 34"/>
          <p:cNvSpPr>
            <a:spLocks noChangeArrowheads="1"/>
          </p:cNvSpPr>
          <p:nvPr/>
        </p:nvSpPr>
        <p:spPr bwMode="auto">
          <a:xfrm>
            <a:off x="5391150"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7" name="Rectangle 35"/>
          <p:cNvSpPr>
            <a:spLocks noChangeArrowheads="1"/>
          </p:cNvSpPr>
          <p:nvPr/>
        </p:nvSpPr>
        <p:spPr bwMode="auto">
          <a:xfrm>
            <a:off x="5391150"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8" name="Rectangle 36"/>
          <p:cNvSpPr>
            <a:spLocks noChangeArrowheads="1"/>
          </p:cNvSpPr>
          <p:nvPr/>
        </p:nvSpPr>
        <p:spPr bwMode="auto">
          <a:xfrm>
            <a:off x="6200775"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89" name="Rectangle 37"/>
          <p:cNvSpPr>
            <a:spLocks noChangeArrowheads="1"/>
          </p:cNvSpPr>
          <p:nvPr/>
        </p:nvSpPr>
        <p:spPr bwMode="auto">
          <a:xfrm>
            <a:off x="6200775"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0" name="Rectangle 38"/>
          <p:cNvSpPr>
            <a:spLocks noChangeArrowheads="1"/>
          </p:cNvSpPr>
          <p:nvPr/>
        </p:nvSpPr>
        <p:spPr bwMode="auto">
          <a:xfrm>
            <a:off x="6200775"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1" name="Rectangle 39"/>
          <p:cNvSpPr>
            <a:spLocks noChangeArrowheads="1"/>
          </p:cNvSpPr>
          <p:nvPr/>
        </p:nvSpPr>
        <p:spPr bwMode="auto">
          <a:xfrm>
            <a:off x="6200775"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2" name="Rectangle 40"/>
          <p:cNvSpPr>
            <a:spLocks noChangeArrowheads="1"/>
          </p:cNvSpPr>
          <p:nvPr/>
        </p:nvSpPr>
        <p:spPr bwMode="auto">
          <a:xfrm>
            <a:off x="6200775"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3" name="Rectangle 41"/>
          <p:cNvSpPr>
            <a:spLocks noChangeArrowheads="1"/>
          </p:cNvSpPr>
          <p:nvPr/>
        </p:nvSpPr>
        <p:spPr bwMode="auto">
          <a:xfrm>
            <a:off x="7258050"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4" name="Rectangle 42"/>
          <p:cNvSpPr>
            <a:spLocks noChangeArrowheads="1"/>
          </p:cNvSpPr>
          <p:nvPr/>
        </p:nvSpPr>
        <p:spPr bwMode="auto">
          <a:xfrm>
            <a:off x="7258050"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5" name="Rectangle 43"/>
          <p:cNvSpPr>
            <a:spLocks noChangeArrowheads="1"/>
          </p:cNvSpPr>
          <p:nvPr/>
        </p:nvSpPr>
        <p:spPr bwMode="auto">
          <a:xfrm>
            <a:off x="7258050"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6" name="Rectangle 44"/>
          <p:cNvSpPr>
            <a:spLocks noChangeArrowheads="1"/>
          </p:cNvSpPr>
          <p:nvPr/>
        </p:nvSpPr>
        <p:spPr bwMode="auto">
          <a:xfrm>
            <a:off x="7258050"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7" name="Rectangle 45"/>
          <p:cNvSpPr>
            <a:spLocks noChangeArrowheads="1"/>
          </p:cNvSpPr>
          <p:nvPr/>
        </p:nvSpPr>
        <p:spPr bwMode="auto">
          <a:xfrm>
            <a:off x="7258050"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8" name="Rectangle 46"/>
          <p:cNvSpPr>
            <a:spLocks noChangeArrowheads="1"/>
          </p:cNvSpPr>
          <p:nvPr/>
        </p:nvSpPr>
        <p:spPr bwMode="auto">
          <a:xfrm>
            <a:off x="8458200" y="28765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599" name="Rectangle 47"/>
          <p:cNvSpPr>
            <a:spLocks noChangeArrowheads="1"/>
          </p:cNvSpPr>
          <p:nvPr/>
        </p:nvSpPr>
        <p:spPr bwMode="auto">
          <a:xfrm>
            <a:off x="8458200" y="368617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0" name="Rectangle 48"/>
          <p:cNvSpPr>
            <a:spLocks noChangeArrowheads="1"/>
          </p:cNvSpPr>
          <p:nvPr/>
        </p:nvSpPr>
        <p:spPr bwMode="auto">
          <a:xfrm>
            <a:off x="8458200" y="32813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1" name="Rectangle 49"/>
          <p:cNvSpPr>
            <a:spLocks noChangeArrowheads="1"/>
          </p:cNvSpPr>
          <p:nvPr/>
        </p:nvSpPr>
        <p:spPr bwMode="auto">
          <a:xfrm>
            <a:off x="8458200" y="40909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2" name="Rectangle 50"/>
          <p:cNvSpPr>
            <a:spLocks noChangeArrowheads="1"/>
          </p:cNvSpPr>
          <p:nvPr/>
        </p:nvSpPr>
        <p:spPr bwMode="auto">
          <a:xfrm>
            <a:off x="8458200"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3" name="Rectangle 51"/>
          <p:cNvSpPr>
            <a:spLocks noChangeArrowheads="1"/>
          </p:cNvSpPr>
          <p:nvPr/>
        </p:nvSpPr>
        <p:spPr bwMode="auto">
          <a:xfrm>
            <a:off x="2524125" y="1981200"/>
            <a:ext cx="914400" cy="45720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Order</a:t>
            </a:r>
          </a:p>
          <a:p>
            <a:pPr algn="ctr" eaLnBrk="0" hangingPunct="0"/>
            <a:r>
              <a:rPr lang="en-US" sz="1400" b="1">
                <a:latin typeface="Arial" charset="0"/>
              </a:rPr>
              <a:t>Fill Rate</a:t>
            </a:r>
          </a:p>
        </p:txBody>
      </p:sp>
      <p:sp>
        <p:nvSpPr>
          <p:cNvPr id="23604" name="Line 52"/>
          <p:cNvSpPr>
            <a:spLocks noChangeShapeType="1"/>
          </p:cNvSpPr>
          <p:nvPr/>
        </p:nvSpPr>
        <p:spPr bwMode="auto">
          <a:xfrm>
            <a:off x="3438525" y="2438400"/>
            <a:ext cx="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5" name="Rectangle 53"/>
          <p:cNvSpPr>
            <a:spLocks noChangeArrowheads="1"/>
          </p:cNvSpPr>
          <p:nvPr/>
        </p:nvSpPr>
        <p:spPr bwMode="auto">
          <a:xfrm>
            <a:off x="2000250" y="2849563"/>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6" name="Rectangle 54"/>
          <p:cNvSpPr>
            <a:spLocks noChangeArrowheads="1"/>
          </p:cNvSpPr>
          <p:nvPr/>
        </p:nvSpPr>
        <p:spPr bwMode="auto">
          <a:xfrm>
            <a:off x="2000250" y="3671888"/>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7" name="Rectangle 55"/>
          <p:cNvSpPr>
            <a:spLocks noChangeArrowheads="1"/>
          </p:cNvSpPr>
          <p:nvPr/>
        </p:nvSpPr>
        <p:spPr bwMode="auto">
          <a:xfrm>
            <a:off x="2000250" y="3260725"/>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8" name="Rectangle 56"/>
          <p:cNvSpPr>
            <a:spLocks noChangeArrowheads="1"/>
          </p:cNvSpPr>
          <p:nvPr/>
        </p:nvSpPr>
        <p:spPr bwMode="auto">
          <a:xfrm>
            <a:off x="2000250" y="408305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23609" name="Rectangle 57"/>
          <p:cNvSpPr>
            <a:spLocks noChangeArrowheads="1"/>
          </p:cNvSpPr>
          <p:nvPr/>
        </p:nvSpPr>
        <p:spPr bwMode="auto">
          <a:xfrm>
            <a:off x="2000250" y="4495800"/>
            <a:ext cx="381000" cy="304800"/>
          </a:xfrm>
          <a:prstGeom prst="rect">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000" b="1">
                <a:latin typeface="Arial" charset="0"/>
              </a:rPr>
              <a:t>X,x</a:t>
            </a:r>
          </a:p>
        </p:txBody>
      </p:sp>
      <p:sp>
        <p:nvSpPr>
          <p:cNvPr id="879674" name="Rectangle 58"/>
          <p:cNvSpPr>
            <a:spLocks noGrp="1" noChangeArrowheads="1"/>
          </p:cNvSpPr>
          <p:nvPr>
            <p:ph type="title"/>
          </p:nvPr>
        </p:nvSpPr>
        <p:spPr/>
        <p:txBody>
          <a:bodyPr/>
          <a:lstStyle/>
          <a:p>
            <a:pPr eaLnBrk="1" hangingPunct="1">
              <a:defRPr/>
            </a:pPr>
            <a:r>
              <a:rPr lang="en-US"/>
              <a:t>Supply Chain Dashboard</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4"/>
          <p:cNvSpPr>
            <a:spLocks noChangeArrowheads="1"/>
          </p:cNvSpPr>
          <p:nvPr/>
        </p:nvSpPr>
        <p:spPr bwMode="auto">
          <a:xfrm>
            <a:off x="801688" y="1000125"/>
            <a:ext cx="1416050"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Line Fill Rate</a:t>
            </a:r>
          </a:p>
        </p:txBody>
      </p:sp>
      <p:sp>
        <p:nvSpPr>
          <p:cNvPr id="24579" name="Rectangle 16"/>
          <p:cNvSpPr>
            <a:spLocks noChangeArrowheads="1"/>
          </p:cNvSpPr>
          <p:nvPr/>
        </p:nvSpPr>
        <p:spPr bwMode="auto">
          <a:xfrm>
            <a:off x="6380163" y="1000125"/>
            <a:ext cx="1682750"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Delivered On-Time</a:t>
            </a:r>
            <a:endParaRPr lang="en-US" sz="1000" b="1">
              <a:latin typeface="Arial" charset="0"/>
            </a:endParaRPr>
          </a:p>
        </p:txBody>
      </p:sp>
      <p:sp>
        <p:nvSpPr>
          <p:cNvPr id="24580" name="Rectangle 18"/>
          <p:cNvSpPr>
            <a:spLocks noChangeArrowheads="1"/>
          </p:cNvSpPr>
          <p:nvPr/>
        </p:nvSpPr>
        <p:spPr bwMode="auto">
          <a:xfrm>
            <a:off x="801688" y="2940050"/>
            <a:ext cx="2046287"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Day Sales Outstanding</a:t>
            </a:r>
          </a:p>
        </p:txBody>
      </p:sp>
      <p:sp>
        <p:nvSpPr>
          <p:cNvPr id="24581" name="Rectangle 20"/>
          <p:cNvSpPr>
            <a:spLocks noChangeArrowheads="1"/>
          </p:cNvSpPr>
          <p:nvPr/>
        </p:nvSpPr>
        <p:spPr bwMode="auto">
          <a:xfrm>
            <a:off x="3629025" y="2940050"/>
            <a:ext cx="1216025"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Mfg. Cost</a:t>
            </a:r>
          </a:p>
        </p:txBody>
      </p:sp>
      <p:sp>
        <p:nvSpPr>
          <p:cNvPr id="24582" name="Rectangle 22"/>
          <p:cNvSpPr>
            <a:spLocks noChangeArrowheads="1"/>
          </p:cNvSpPr>
          <p:nvPr/>
        </p:nvSpPr>
        <p:spPr bwMode="auto">
          <a:xfrm>
            <a:off x="6380163" y="2940050"/>
            <a:ext cx="914400"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Inventory</a:t>
            </a:r>
            <a:endParaRPr lang="en-US" sz="1400">
              <a:latin typeface="Arial" charset="0"/>
            </a:endParaRPr>
          </a:p>
        </p:txBody>
      </p:sp>
      <p:sp>
        <p:nvSpPr>
          <p:cNvPr id="24583" name="Rectangle 24"/>
          <p:cNvSpPr>
            <a:spLocks noChangeArrowheads="1"/>
          </p:cNvSpPr>
          <p:nvPr/>
        </p:nvSpPr>
        <p:spPr bwMode="auto">
          <a:xfrm>
            <a:off x="801688" y="4741863"/>
            <a:ext cx="1079500" cy="274637"/>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Compliance</a:t>
            </a:r>
          </a:p>
        </p:txBody>
      </p:sp>
      <p:sp>
        <p:nvSpPr>
          <p:cNvPr id="24584" name="Rectangle 51"/>
          <p:cNvSpPr>
            <a:spLocks noChangeArrowheads="1"/>
          </p:cNvSpPr>
          <p:nvPr/>
        </p:nvSpPr>
        <p:spPr bwMode="auto">
          <a:xfrm>
            <a:off x="3629025" y="1000125"/>
            <a:ext cx="1517650" cy="274638"/>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400" b="1">
                <a:latin typeface="Arial" charset="0"/>
              </a:rPr>
              <a:t>Order Fill Rate</a:t>
            </a:r>
          </a:p>
        </p:txBody>
      </p:sp>
      <p:sp>
        <p:nvSpPr>
          <p:cNvPr id="922682" name="Rectangle 58"/>
          <p:cNvSpPr>
            <a:spLocks noGrp="1" noChangeArrowheads="1"/>
          </p:cNvSpPr>
          <p:nvPr>
            <p:ph type="title"/>
          </p:nvPr>
        </p:nvSpPr>
        <p:spPr/>
        <p:txBody>
          <a:bodyPr/>
          <a:lstStyle/>
          <a:p>
            <a:pPr eaLnBrk="1" hangingPunct="1">
              <a:defRPr/>
            </a:pPr>
            <a:r>
              <a:rPr lang="en-US"/>
              <a:t>Supply Chain Dashboard - Example</a:t>
            </a:r>
          </a:p>
        </p:txBody>
      </p:sp>
      <p:sp>
        <p:nvSpPr>
          <p:cNvPr id="24586" name="Text Box 59"/>
          <p:cNvSpPr txBox="1">
            <a:spLocks noChangeArrowheads="1"/>
          </p:cNvSpPr>
          <p:nvPr/>
        </p:nvSpPr>
        <p:spPr bwMode="auto">
          <a:xfrm rot="-5400000">
            <a:off x="-467518" y="1680368"/>
            <a:ext cx="1581150"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b="1" i="1">
                <a:latin typeface="Arial" charset="0"/>
              </a:rPr>
              <a:t>Customer Metrics</a:t>
            </a:r>
          </a:p>
        </p:txBody>
      </p:sp>
      <p:sp>
        <p:nvSpPr>
          <p:cNvPr id="24587" name="Text Box 61"/>
          <p:cNvSpPr txBox="1">
            <a:spLocks noChangeArrowheads="1"/>
          </p:cNvSpPr>
          <p:nvPr/>
        </p:nvSpPr>
        <p:spPr bwMode="auto">
          <a:xfrm rot="-5400000">
            <a:off x="-407987" y="3484563"/>
            <a:ext cx="1408112"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b="1" i="1">
                <a:latin typeface="Arial" charset="0"/>
              </a:rPr>
              <a:t>Internal Metrics</a:t>
            </a:r>
          </a:p>
        </p:txBody>
      </p:sp>
      <p:sp>
        <p:nvSpPr>
          <p:cNvPr id="24588" name="Text Box 68"/>
          <p:cNvSpPr txBox="1">
            <a:spLocks noChangeArrowheads="1"/>
          </p:cNvSpPr>
          <p:nvPr/>
        </p:nvSpPr>
        <p:spPr bwMode="auto">
          <a:xfrm rot="-5400000">
            <a:off x="-533399" y="5338762"/>
            <a:ext cx="1674812"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b="1" i="1">
                <a:latin typeface="Arial" charset="0"/>
              </a:rPr>
              <a:t>Regulatory Metrics</a:t>
            </a:r>
          </a:p>
        </p:txBody>
      </p:sp>
      <p:sp>
        <p:nvSpPr>
          <p:cNvPr id="24589" name="AutoShape 69"/>
          <p:cNvSpPr>
            <a:spLocks noChangeAspect="1" noChangeArrowheads="1" noTextEdit="1"/>
          </p:cNvSpPr>
          <p:nvPr/>
        </p:nvSpPr>
        <p:spPr bwMode="auto">
          <a:xfrm>
            <a:off x="801688" y="1406525"/>
            <a:ext cx="23050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590" name="Line 71"/>
          <p:cNvSpPr>
            <a:spLocks noChangeShapeType="1"/>
          </p:cNvSpPr>
          <p:nvPr/>
        </p:nvSpPr>
        <p:spPr bwMode="auto">
          <a:xfrm flipV="1">
            <a:off x="1260475" y="1519238"/>
            <a:ext cx="1588" cy="7064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1" name="Line 72"/>
          <p:cNvSpPr>
            <a:spLocks noChangeShapeType="1"/>
          </p:cNvSpPr>
          <p:nvPr/>
        </p:nvSpPr>
        <p:spPr bwMode="auto">
          <a:xfrm>
            <a:off x="1246188" y="222567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73"/>
          <p:cNvSpPr>
            <a:spLocks noChangeShapeType="1"/>
          </p:cNvSpPr>
          <p:nvPr/>
        </p:nvSpPr>
        <p:spPr bwMode="auto">
          <a:xfrm>
            <a:off x="1246188" y="208597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3" name="Line 74"/>
          <p:cNvSpPr>
            <a:spLocks noChangeShapeType="1"/>
          </p:cNvSpPr>
          <p:nvPr/>
        </p:nvSpPr>
        <p:spPr bwMode="auto">
          <a:xfrm>
            <a:off x="1246188" y="194310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4" name="Line 75"/>
          <p:cNvSpPr>
            <a:spLocks noChangeShapeType="1"/>
          </p:cNvSpPr>
          <p:nvPr/>
        </p:nvSpPr>
        <p:spPr bwMode="auto">
          <a:xfrm>
            <a:off x="1246188" y="180340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5" name="Line 76"/>
          <p:cNvSpPr>
            <a:spLocks noChangeShapeType="1"/>
          </p:cNvSpPr>
          <p:nvPr/>
        </p:nvSpPr>
        <p:spPr bwMode="auto">
          <a:xfrm>
            <a:off x="1246188" y="166052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6" name="Line 77"/>
          <p:cNvSpPr>
            <a:spLocks noChangeShapeType="1"/>
          </p:cNvSpPr>
          <p:nvPr/>
        </p:nvSpPr>
        <p:spPr bwMode="auto">
          <a:xfrm>
            <a:off x="1246188" y="151923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7" name="Line 78"/>
          <p:cNvSpPr>
            <a:spLocks noChangeShapeType="1"/>
          </p:cNvSpPr>
          <p:nvPr/>
        </p:nvSpPr>
        <p:spPr bwMode="auto">
          <a:xfrm>
            <a:off x="1260475" y="2225675"/>
            <a:ext cx="1795463"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8" name="Line 79"/>
          <p:cNvSpPr>
            <a:spLocks noChangeShapeType="1"/>
          </p:cNvSpPr>
          <p:nvPr/>
        </p:nvSpPr>
        <p:spPr bwMode="auto">
          <a:xfrm flipV="1">
            <a:off x="12604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9" name="Line 80"/>
          <p:cNvSpPr>
            <a:spLocks noChangeShapeType="1"/>
          </p:cNvSpPr>
          <p:nvPr/>
        </p:nvSpPr>
        <p:spPr bwMode="auto">
          <a:xfrm flipV="1">
            <a:off x="13557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0" name="Line 81"/>
          <p:cNvSpPr>
            <a:spLocks noChangeShapeType="1"/>
          </p:cNvSpPr>
          <p:nvPr/>
        </p:nvSpPr>
        <p:spPr bwMode="auto">
          <a:xfrm flipV="1">
            <a:off x="14493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1" name="Line 82"/>
          <p:cNvSpPr>
            <a:spLocks noChangeShapeType="1"/>
          </p:cNvSpPr>
          <p:nvPr/>
        </p:nvSpPr>
        <p:spPr bwMode="auto">
          <a:xfrm flipV="1">
            <a:off x="15446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2" name="Line 83"/>
          <p:cNvSpPr>
            <a:spLocks noChangeShapeType="1"/>
          </p:cNvSpPr>
          <p:nvPr/>
        </p:nvSpPr>
        <p:spPr bwMode="auto">
          <a:xfrm flipV="1">
            <a:off x="16383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3" name="Line 84"/>
          <p:cNvSpPr>
            <a:spLocks noChangeShapeType="1"/>
          </p:cNvSpPr>
          <p:nvPr/>
        </p:nvSpPr>
        <p:spPr bwMode="auto">
          <a:xfrm flipV="1">
            <a:off x="17335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4" name="Line 85"/>
          <p:cNvSpPr>
            <a:spLocks noChangeShapeType="1"/>
          </p:cNvSpPr>
          <p:nvPr/>
        </p:nvSpPr>
        <p:spPr bwMode="auto">
          <a:xfrm flipV="1">
            <a:off x="18272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5" name="Line 86"/>
          <p:cNvSpPr>
            <a:spLocks noChangeShapeType="1"/>
          </p:cNvSpPr>
          <p:nvPr/>
        </p:nvSpPr>
        <p:spPr bwMode="auto">
          <a:xfrm flipV="1">
            <a:off x="19208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6" name="Line 87"/>
          <p:cNvSpPr>
            <a:spLocks noChangeShapeType="1"/>
          </p:cNvSpPr>
          <p:nvPr/>
        </p:nvSpPr>
        <p:spPr bwMode="auto">
          <a:xfrm flipV="1">
            <a:off x="20161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7" name="Line 88"/>
          <p:cNvSpPr>
            <a:spLocks noChangeShapeType="1"/>
          </p:cNvSpPr>
          <p:nvPr/>
        </p:nvSpPr>
        <p:spPr bwMode="auto">
          <a:xfrm flipV="1">
            <a:off x="21097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8" name="Line 89"/>
          <p:cNvSpPr>
            <a:spLocks noChangeShapeType="1"/>
          </p:cNvSpPr>
          <p:nvPr/>
        </p:nvSpPr>
        <p:spPr bwMode="auto">
          <a:xfrm flipV="1">
            <a:off x="22050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9" name="Line 90"/>
          <p:cNvSpPr>
            <a:spLocks noChangeShapeType="1"/>
          </p:cNvSpPr>
          <p:nvPr/>
        </p:nvSpPr>
        <p:spPr bwMode="auto">
          <a:xfrm flipV="1">
            <a:off x="23002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0" name="Line 91"/>
          <p:cNvSpPr>
            <a:spLocks noChangeShapeType="1"/>
          </p:cNvSpPr>
          <p:nvPr/>
        </p:nvSpPr>
        <p:spPr bwMode="auto">
          <a:xfrm flipV="1">
            <a:off x="23939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1" name="Line 92"/>
          <p:cNvSpPr>
            <a:spLocks noChangeShapeType="1"/>
          </p:cNvSpPr>
          <p:nvPr/>
        </p:nvSpPr>
        <p:spPr bwMode="auto">
          <a:xfrm flipV="1">
            <a:off x="24892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2" name="Line 93"/>
          <p:cNvSpPr>
            <a:spLocks noChangeShapeType="1"/>
          </p:cNvSpPr>
          <p:nvPr/>
        </p:nvSpPr>
        <p:spPr bwMode="auto">
          <a:xfrm flipV="1">
            <a:off x="25828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3" name="Line 94"/>
          <p:cNvSpPr>
            <a:spLocks noChangeShapeType="1"/>
          </p:cNvSpPr>
          <p:nvPr/>
        </p:nvSpPr>
        <p:spPr bwMode="auto">
          <a:xfrm flipV="1">
            <a:off x="26781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4" name="Line 95"/>
          <p:cNvSpPr>
            <a:spLocks noChangeShapeType="1"/>
          </p:cNvSpPr>
          <p:nvPr/>
        </p:nvSpPr>
        <p:spPr bwMode="auto">
          <a:xfrm flipV="1">
            <a:off x="27717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5" name="Line 96"/>
          <p:cNvSpPr>
            <a:spLocks noChangeShapeType="1"/>
          </p:cNvSpPr>
          <p:nvPr/>
        </p:nvSpPr>
        <p:spPr bwMode="auto">
          <a:xfrm flipV="1">
            <a:off x="28670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6" name="Line 97"/>
          <p:cNvSpPr>
            <a:spLocks noChangeShapeType="1"/>
          </p:cNvSpPr>
          <p:nvPr/>
        </p:nvSpPr>
        <p:spPr bwMode="auto">
          <a:xfrm flipV="1">
            <a:off x="29622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7" name="Line 98"/>
          <p:cNvSpPr>
            <a:spLocks noChangeShapeType="1"/>
          </p:cNvSpPr>
          <p:nvPr/>
        </p:nvSpPr>
        <p:spPr bwMode="auto">
          <a:xfrm flipV="1">
            <a:off x="30559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18" name="Freeform 99"/>
          <p:cNvSpPr>
            <a:spLocks/>
          </p:cNvSpPr>
          <p:nvPr/>
        </p:nvSpPr>
        <p:spPr bwMode="auto">
          <a:xfrm>
            <a:off x="1260475" y="1519238"/>
            <a:ext cx="1795463"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7 w 2262"/>
              <a:gd name="T21" fmla="*/ 283708 h 625"/>
              <a:gd name="T22" fmla="*/ 1039813 w 2262"/>
              <a:gd name="T23" fmla="*/ 71323 h 625"/>
              <a:gd name="T24" fmla="*/ 1133475 w 2262"/>
              <a:gd name="T25" fmla="*/ 213177 h 625"/>
              <a:gd name="T26" fmla="*/ 1228725 w 2262"/>
              <a:gd name="T27" fmla="*/ 423977 h 625"/>
              <a:gd name="T28" fmla="*/ 1322388 w 2262"/>
              <a:gd name="T29" fmla="*/ 495300 h 625"/>
              <a:gd name="T30" fmla="*/ 1417638 w 2262"/>
              <a:gd name="T31" fmla="*/ 353446 h 625"/>
              <a:gd name="T32" fmla="*/ 1511300 w 2262"/>
              <a:gd name="T33" fmla="*/ 353446 h 625"/>
              <a:gd name="T34" fmla="*/ 1606550 w 2262"/>
              <a:gd name="T35" fmla="*/ 213177 h 625"/>
              <a:gd name="T36" fmla="*/ 1701800 w 2262"/>
              <a:gd name="T37" fmla="*/ 283708 h 625"/>
              <a:gd name="T38" fmla="*/ 1795463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19" name="Freeform 100"/>
          <p:cNvSpPr>
            <a:spLocks/>
          </p:cNvSpPr>
          <p:nvPr/>
        </p:nvSpPr>
        <p:spPr bwMode="auto">
          <a:xfrm>
            <a:off x="1219200"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0" name="Freeform 101"/>
          <p:cNvSpPr>
            <a:spLocks/>
          </p:cNvSpPr>
          <p:nvPr/>
        </p:nvSpPr>
        <p:spPr bwMode="auto">
          <a:xfrm>
            <a:off x="1316038" y="1476375"/>
            <a:ext cx="80962" cy="82550"/>
          </a:xfrm>
          <a:custGeom>
            <a:avLst/>
            <a:gdLst>
              <a:gd name="T0" fmla="*/ 39687 w 102"/>
              <a:gd name="T1" fmla="*/ 82550 h 103"/>
              <a:gd name="T2" fmla="*/ 80962 w 102"/>
              <a:gd name="T3" fmla="*/ 41676 h 103"/>
              <a:gd name="T4" fmla="*/ 39687 w 102"/>
              <a:gd name="T5" fmla="*/ 0 h 103"/>
              <a:gd name="T6" fmla="*/ 0 w 102"/>
              <a:gd name="T7" fmla="*/ 41676 h 103"/>
              <a:gd name="T8" fmla="*/ 39687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621" name="Freeform 102"/>
          <p:cNvSpPr>
            <a:spLocks/>
          </p:cNvSpPr>
          <p:nvPr/>
        </p:nvSpPr>
        <p:spPr bwMode="auto">
          <a:xfrm>
            <a:off x="1411288" y="183038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2" name="Freeform 103"/>
          <p:cNvSpPr>
            <a:spLocks/>
          </p:cNvSpPr>
          <p:nvPr/>
        </p:nvSpPr>
        <p:spPr bwMode="auto">
          <a:xfrm>
            <a:off x="1501775" y="1547813"/>
            <a:ext cx="80963" cy="82550"/>
          </a:xfrm>
          <a:custGeom>
            <a:avLst/>
            <a:gdLst>
              <a:gd name="T0" fmla="*/ 40882 w 101"/>
              <a:gd name="T1" fmla="*/ 82550 h 104"/>
              <a:gd name="T2" fmla="*/ 80963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623" name="Freeform 104"/>
          <p:cNvSpPr>
            <a:spLocks/>
          </p:cNvSpPr>
          <p:nvPr/>
        </p:nvSpPr>
        <p:spPr bwMode="auto">
          <a:xfrm>
            <a:off x="1597025"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4" name="Freeform 105"/>
          <p:cNvSpPr>
            <a:spLocks/>
          </p:cNvSpPr>
          <p:nvPr/>
        </p:nvSpPr>
        <p:spPr bwMode="auto">
          <a:xfrm>
            <a:off x="1692275" y="1830388"/>
            <a:ext cx="80963" cy="80962"/>
          </a:xfrm>
          <a:custGeom>
            <a:avLst/>
            <a:gdLst>
              <a:gd name="T0" fmla="*/ 40482 w 104"/>
              <a:gd name="T1" fmla="*/ 80962 h 102"/>
              <a:gd name="T2" fmla="*/ 80963 w 104"/>
              <a:gd name="T3" fmla="*/ 39687 h 102"/>
              <a:gd name="T4" fmla="*/ 40482 w 104"/>
              <a:gd name="T5" fmla="*/ 0 h 102"/>
              <a:gd name="T6" fmla="*/ 0 w 104"/>
              <a:gd name="T7" fmla="*/ 39687 h 102"/>
              <a:gd name="T8" fmla="*/ 40482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5" name="Freeform 106"/>
          <p:cNvSpPr>
            <a:spLocks/>
          </p:cNvSpPr>
          <p:nvPr/>
        </p:nvSpPr>
        <p:spPr bwMode="auto">
          <a:xfrm>
            <a:off x="1785938"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26" name="Freeform 107"/>
          <p:cNvSpPr>
            <a:spLocks/>
          </p:cNvSpPr>
          <p:nvPr/>
        </p:nvSpPr>
        <p:spPr bwMode="auto">
          <a:xfrm>
            <a:off x="1882775" y="1976438"/>
            <a:ext cx="80963" cy="80962"/>
          </a:xfrm>
          <a:custGeom>
            <a:avLst/>
            <a:gdLst>
              <a:gd name="T0" fmla="*/ 39688 w 102"/>
              <a:gd name="T1" fmla="*/ 80962 h 102"/>
              <a:gd name="T2" fmla="*/ 80963 w 102"/>
              <a:gd name="T3" fmla="*/ 41275 h 102"/>
              <a:gd name="T4" fmla="*/ 39688 w 102"/>
              <a:gd name="T5" fmla="*/ 0 h 102"/>
              <a:gd name="T6" fmla="*/ 0 w 102"/>
              <a:gd name="T7" fmla="*/ 41275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7" name="Freeform 108"/>
          <p:cNvSpPr>
            <a:spLocks/>
          </p:cNvSpPr>
          <p:nvPr/>
        </p:nvSpPr>
        <p:spPr bwMode="auto">
          <a:xfrm>
            <a:off x="1974850" y="1622425"/>
            <a:ext cx="79375" cy="80963"/>
          </a:xfrm>
          <a:custGeom>
            <a:avLst/>
            <a:gdLst>
              <a:gd name="T0" fmla="*/ 38909 w 102"/>
              <a:gd name="T1" fmla="*/ 80963 h 102"/>
              <a:gd name="T2" fmla="*/ 79375 w 102"/>
              <a:gd name="T3" fmla="*/ 39688 h 102"/>
              <a:gd name="T4" fmla="*/ 38909 w 102"/>
              <a:gd name="T5" fmla="*/ 0 h 102"/>
              <a:gd name="T6" fmla="*/ 0 w 102"/>
              <a:gd name="T7" fmla="*/ 39688 h 102"/>
              <a:gd name="T8" fmla="*/ 38909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8" name="Freeform 109"/>
          <p:cNvSpPr>
            <a:spLocks/>
          </p:cNvSpPr>
          <p:nvPr/>
        </p:nvSpPr>
        <p:spPr bwMode="auto">
          <a:xfrm>
            <a:off x="2068513" y="1903413"/>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29" name="Freeform 110"/>
          <p:cNvSpPr>
            <a:spLocks/>
          </p:cNvSpPr>
          <p:nvPr/>
        </p:nvSpPr>
        <p:spPr bwMode="auto">
          <a:xfrm>
            <a:off x="2163763"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0" name="Freeform 111"/>
          <p:cNvSpPr>
            <a:spLocks/>
          </p:cNvSpPr>
          <p:nvPr/>
        </p:nvSpPr>
        <p:spPr bwMode="auto">
          <a:xfrm>
            <a:off x="2259013" y="15478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31" name="Freeform 112"/>
          <p:cNvSpPr>
            <a:spLocks/>
          </p:cNvSpPr>
          <p:nvPr/>
        </p:nvSpPr>
        <p:spPr bwMode="auto">
          <a:xfrm>
            <a:off x="2354263"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32" name="Freeform 113"/>
          <p:cNvSpPr>
            <a:spLocks/>
          </p:cNvSpPr>
          <p:nvPr/>
        </p:nvSpPr>
        <p:spPr bwMode="auto">
          <a:xfrm>
            <a:off x="2451100" y="1903413"/>
            <a:ext cx="80963" cy="80962"/>
          </a:xfrm>
          <a:custGeom>
            <a:avLst/>
            <a:gdLst>
              <a:gd name="T0" fmla="*/ 39688 w 102"/>
              <a:gd name="T1" fmla="*/ 80962 h 102"/>
              <a:gd name="T2" fmla="*/ 80963 w 102"/>
              <a:gd name="T3" fmla="*/ 39687 h 102"/>
              <a:gd name="T4" fmla="*/ 39688 w 102"/>
              <a:gd name="T5" fmla="*/ 0 h 102"/>
              <a:gd name="T6" fmla="*/ 0 w 102"/>
              <a:gd name="T7" fmla="*/ 39687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3" name="Freeform 114"/>
          <p:cNvSpPr>
            <a:spLocks/>
          </p:cNvSpPr>
          <p:nvPr/>
        </p:nvSpPr>
        <p:spPr bwMode="auto">
          <a:xfrm>
            <a:off x="2541588" y="1976438"/>
            <a:ext cx="80962" cy="80962"/>
          </a:xfrm>
          <a:custGeom>
            <a:avLst/>
            <a:gdLst>
              <a:gd name="T0" fmla="*/ 39687 w 102"/>
              <a:gd name="T1" fmla="*/ 80962 h 102"/>
              <a:gd name="T2" fmla="*/ 80962 w 102"/>
              <a:gd name="T3" fmla="*/ 41275 h 102"/>
              <a:gd name="T4" fmla="*/ 39687 w 102"/>
              <a:gd name="T5" fmla="*/ 0 h 102"/>
              <a:gd name="T6" fmla="*/ 0 w 102"/>
              <a:gd name="T7" fmla="*/ 41275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4" name="Freeform 115"/>
          <p:cNvSpPr>
            <a:spLocks/>
          </p:cNvSpPr>
          <p:nvPr/>
        </p:nvSpPr>
        <p:spPr bwMode="auto">
          <a:xfrm>
            <a:off x="2636838" y="183038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5" name="Freeform 116"/>
          <p:cNvSpPr>
            <a:spLocks/>
          </p:cNvSpPr>
          <p:nvPr/>
        </p:nvSpPr>
        <p:spPr bwMode="auto">
          <a:xfrm>
            <a:off x="2732088" y="183038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6" name="Freeform 117"/>
          <p:cNvSpPr>
            <a:spLocks/>
          </p:cNvSpPr>
          <p:nvPr/>
        </p:nvSpPr>
        <p:spPr bwMode="auto">
          <a:xfrm>
            <a:off x="2827338" y="1689100"/>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37" name="Freeform 118"/>
          <p:cNvSpPr>
            <a:spLocks/>
          </p:cNvSpPr>
          <p:nvPr/>
        </p:nvSpPr>
        <p:spPr bwMode="auto">
          <a:xfrm>
            <a:off x="2922588" y="1763713"/>
            <a:ext cx="82550" cy="80962"/>
          </a:xfrm>
          <a:custGeom>
            <a:avLst/>
            <a:gdLst>
              <a:gd name="T0" fmla="*/ 40874 w 103"/>
              <a:gd name="T1" fmla="*/ 80962 h 102"/>
              <a:gd name="T2" fmla="*/ 82550 w 103"/>
              <a:gd name="T3" fmla="*/ 39687 h 102"/>
              <a:gd name="T4" fmla="*/ 40874 w 103"/>
              <a:gd name="T5" fmla="*/ 0 h 102"/>
              <a:gd name="T6" fmla="*/ 0 w 103"/>
              <a:gd name="T7" fmla="*/ 39687 h 102"/>
              <a:gd name="T8" fmla="*/ 40874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8" name="Freeform 119"/>
          <p:cNvSpPr>
            <a:spLocks/>
          </p:cNvSpPr>
          <p:nvPr/>
        </p:nvSpPr>
        <p:spPr bwMode="auto">
          <a:xfrm>
            <a:off x="3013075"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39" name="Rectangle 121"/>
          <p:cNvSpPr>
            <a:spLocks noChangeArrowheads="1"/>
          </p:cNvSpPr>
          <p:nvPr/>
        </p:nvSpPr>
        <p:spPr bwMode="auto">
          <a:xfrm>
            <a:off x="1935163" y="2462213"/>
            <a:ext cx="49371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Orders (1000)</a:t>
            </a:r>
            <a:endParaRPr lang="en-US"/>
          </a:p>
        </p:txBody>
      </p:sp>
      <p:sp>
        <p:nvSpPr>
          <p:cNvPr id="24640" name="Rectangle 122"/>
          <p:cNvSpPr>
            <a:spLocks noChangeArrowheads="1"/>
          </p:cNvSpPr>
          <p:nvPr/>
        </p:nvSpPr>
        <p:spPr bwMode="auto">
          <a:xfrm>
            <a:off x="801688" y="1762125"/>
            <a:ext cx="16827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LIFR</a:t>
            </a:r>
            <a:endParaRPr lang="en-US"/>
          </a:p>
        </p:txBody>
      </p:sp>
      <p:sp>
        <p:nvSpPr>
          <p:cNvPr id="24641" name="Rectangle 123"/>
          <p:cNvSpPr>
            <a:spLocks noChangeArrowheads="1"/>
          </p:cNvSpPr>
          <p:nvPr/>
        </p:nvSpPr>
        <p:spPr bwMode="auto">
          <a:xfrm>
            <a:off x="1158875" y="217805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642" name="Rectangle 124"/>
          <p:cNvSpPr>
            <a:spLocks noChangeArrowheads="1"/>
          </p:cNvSpPr>
          <p:nvPr/>
        </p:nvSpPr>
        <p:spPr bwMode="auto">
          <a:xfrm>
            <a:off x="1158875" y="20367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643" name="Rectangle 125"/>
          <p:cNvSpPr>
            <a:spLocks noChangeArrowheads="1"/>
          </p:cNvSpPr>
          <p:nvPr/>
        </p:nvSpPr>
        <p:spPr bwMode="auto">
          <a:xfrm>
            <a:off x="1158875" y="189547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644" name="Rectangle 126"/>
          <p:cNvSpPr>
            <a:spLocks noChangeArrowheads="1"/>
          </p:cNvSpPr>
          <p:nvPr/>
        </p:nvSpPr>
        <p:spPr bwMode="auto">
          <a:xfrm>
            <a:off x="1158875" y="175418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645" name="Rectangle 127"/>
          <p:cNvSpPr>
            <a:spLocks noChangeArrowheads="1"/>
          </p:cNvSpPr>
          <p:nvPr/>
        </p:nvSpPr>
        <p:spPr bwMode="auto">
          <a:xfrm>
            <a:off x="1158875" y="16129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646" name="Rectangle 128"/>
          <p:cNvSpPr>
            <a:spLocks noChangeArrowheads="1"/>
          </p:cNvSpPr>
          <p:nvPr/>
        </p:nvSpPr>
        <p:spPr bwMode="auto">
          <a:xfrm>
            <a:off x="1108075" y="14700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647" name="Rectangle 129"/>
          <p:cNvSpPr>
            <a:spLocks noChangeArrowheads="1"/>
          </p:cNvSpPr>
          <p:nvPr/>
        </p:nvSpPr>
        <p:spPr bwMode="auto">
          <a:xfrm>
            <a:off x="1235075"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648" name="Rectangle 130"/>
          <p:cNvSpPr>
            <a:spLocks noChangeArrowheads="1"/>
          </p:cNvSpPr>
          <p:nvPr/>
        </p:nvSpPr>
        <p:spPr bwMode="auto">
          <a:xfrm>
            <a:off x="1423988"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649" name="Rectangle 131"/>
          <p:cNvSpPr>
            <a:spLocks noChangeArrowheads="1"/>
          </p:cNvSpPr>
          <p:nvPr/>
        </p:nvSpPr>
        <p:spPr bwMode="auto">
          <a:xfrm>
            <a:off x="1612900"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650" name="Rectangle 132"/>
          <p:cNvSpPr>
            <a:spLocks noChangeArrowheads="1"/>
          </p:cNvSpPr>
          <p:nvPr/>
        </p:nvSpPr>
        <p:spPr bwMode="auto">
          <a:xfrm>
            <a:off x="1801813"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651" name="Rectangle 133"/>
          <p:cNvSpPr>
            <a:spLocks noChangeArrowheads="1"/>
          </p:cNvSpPr>
          <p:nvPr/>
        </p:nvSpPr>
        <p:spPr bwMode="auto">
          <a:xfrm>
            <a:off x="1990725"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652" name="Rectangle 134"/>
          <p:cNvSpPr>
            <a:spLocks noChangeArrowheads="1"/>
          </p:cNvSpPr>
          <p:nvPr/>
        </p:nvSpPr>
        <p:spPr bwMode="auto">
          <a:xfrm>
            <a:off x="2155825"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653" name="Rectangle 135"/>
          <p:cNvSpPr>
            <a:spLocks noChangeArrowheads="1"/>
          </p:cNvSpPr>
          <p:nvPr/>
        </p:nvSpPr>
        <p:spPr bwMode="auto">
          <a:xfrm>
            <a:off x="2344738"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654" name="Rectangle 136"/>
          <p:cNvSpPr>
            <a:spLocks noChangeArrowheads="1"/>
          </p:cNvSpPr>
          <p:nvPr/>
        </p:nvSpPr>
        <p:spPr bwMode="auto">
          <a:xfrm>
            <a:off x="2533650"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655" name="Rectangle 137"/>
          <p:cNvSpPr>
            <a:spLocks noChangeArrowheads="1"/>
          </p:cNvSpPr>
          <p:nvPr/>
        </p:nvSpPr>
        <p:spPr bwMode="auto">
          <a:xfrm>
            <a:off x="2722563"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656" name="Rectangle 138"/>
          <p:cNvSpPr>
            <a:spLocks noChangeArrowheads="1"/>
          </p:cNvSpPr>
          <p:nvPr/>
        </p:nvSpPr>
        <p:spPr bwMode="auto">
          <a:xfrm>
            <a:off x="2911475"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657" name="AutoShape 140"/>
          <p:cNvSpPr>
            <a:spLocks noChangeAspect="1" noChangeArrowheads="1" noTextEdit="1"/>
          </p:cNvSpPr>
          <p:nvPr/>
        </p:nvSpPr>
        <p:spPr bwMode="auto">
          <a:xfrm>
            <a:off x="3629025" y="1406525"/>
            <a:ext cx="23050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658" name="Line 142"/>
          <p:cNvSpPr>
            <a:spLocks noChangeShapeType="1"/>
          </p:cNvSpPr>
          <p:nvPr/>
        </p:nvSpPr>
        <p:spPr bwMode="auto">
          <a:xfrm flipV="1">
            <a:off x="4087813" y="1519238"/>
            <a:ext cx="1587" cy="7064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59" name="Line 143"/>
          <p:cNvSpPr>
            <a:spLocks noChangeShapeType="1"/>
          </p:cNvSpPr>
          <p:nvPr/>
        </p:nvSpPr>
        <p:spPr bwMode="auto">
          <a:xfrm>
            <a:off x="4073525" y="222567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0" name="Line 144"/>
          <p:cNvSpPr>
            <a:spLocks noChangeShapeType="1"/>
          </p:cNvSpPr>
          <p:nvPr/>
        </p:nvSpPr>
        <p:spPr bwMode="auto">
          <a:xfrm>
            <a:off x="4073525" y="208597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1" name="Line 145"/>
          <p:cNvSpPr>
            <a:spLocks noChangeShapeType="1"/>
          </p:cNvSpPr>
          <p:nvPr/>
        </p:nvSpPr>
        <p:spPr bwMode="auto">
          <a:xfrm>
            <a:off x="4073525" y="1943100"/>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2" name="Line 146"/>
          <p:cNvSpPr>
            <a:spLocks noChangeShapeType="1"/>
          </p:cNvSpPr>
          <p:nvPr/>
        </p:nvSpPr>
        <p:spPr bwMode="auto">
          <a:xfrm>
            <a:off x="4073525" y="1803400"/>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3" name="Line 147"/>
          <p:cNvSpPr>
            <a:spLocks noChangeShapeType="1"/>
          </p:cNvSpPr>
          <p:nvPr/>
        </p:nvSpPr>
        <p:spPr bwMode="auto">
          <a:xfrm>
            <a:off x="4073525" y="166052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4" name="Line 148"/>
          <p:cNvSpPr>
            <a:spLocks noChangeShapeType="1"/>
          </p:cNvSpPr>
          <p:nvPr/>
        </p:nvSpPr>
        <p:spPr bwMode="auto">
          <a:xfrm>
            <a:off x="4073525" y="1519238"/>
            <a:ext cx="26988"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5" name="Line 149"/>
          <p:cNvSpPr>
            <a:spLocks noChangeShapeType="1"/>
          </p:cNvSpPr>
          <p:nvPr/>
        </p:nvSpPr>
        <p:spPr bwMode="auto">
          <a:xfrm>
            <a:off x="4087813" y="2225675"/>
            <a:ext cx="1795462"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6" name="Line 150"/>
          <p:cNvSpPr>
            <a:spLocks noChangeShapeType="1"/>
          </p:cNvSpPr>
          <p:nvPr/>
        </p:nvSpPr>
        <p:spPr bwMode="auto">
          <a:xfrm flipV="1">
            <a:off x="40878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7" name="Line 151"/>
          <p:cNvSpPr>
            <a:spLocks noChangeShapeType="1"/>
          </p:cNvSpPr>
          <p:nvPr/>
        </p:nvSpPr>
        <p:spPr bwMode="auto">
          <a:xfrm flipV="1">
            <a:off x="41830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8" name="Line 152"/>
          <p:cNvSpPr>
            <a:spLocks noChangeShapeType="1"/>
          </p:cNvSpPr>
          <p:nvPr/>
        </p:nvSpPr>
        <p:spPr bwMode="auto">
          <a:xfrm flipV="1">
            <a:off x="42767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9" name="Line 153"/>
          <p:cNvSpPr>
            <a:spLocks noChangeShapeType="1"/>
          </p:cNvSpPr>
          <p:nvPr/>
        </p:nvSpPr>
        <p:spPr bwMode="auto">
          <a:xfrm flipV="1">
            <a:off x="43719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0" name="Line 154"/>
          <p:cNvSpPr>
            <a:spLocks noChangeShapeType="1"/>
          </p:cNvSpPr>
          <p:nvPr/>
        </p:nvSpPr>
        <p:spPr bwMode="auto">
          <a:xfrm flipV="1">
            <a:off x="44656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1" name="Line 155"/>
          <p:cNvSpPr>
            <a:spLocks noChangeShapeType="1"/>
          </p:cNvSpPr>
          <p:nvPr/>
        </p:nvSpPr>
        <p:spPr bwMode="auto">
          <a:xfrm flipV="1">
            <a:off x="45608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2" name="Line 156"/>
          <p:cNvSpPr>
            <a:spLocks noChangeShapeType="1"/>
          </p:cNvSpPr>
          <p:nvPr/>
        </p:nvSpPr>
        <p:spPr bwMode="auto">
          <a:xfrm flipV="1">
            <a:off x="46545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3" name="Line 157"/>
          <p:cNvSpPr>
            <a:spLocks noChangeShapeType="1"/>
          </p:cNvSpPr>
          <p:nvPr/>
        </p:nvSpPr>
        <p:spPr bwMode="auto">
          <a:xfrm flipV="1">
            <a:off x="47482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4" name="Line 158"/>
          <p:cNvSpPr>
            <a:spLocks noChangeShapeType="1"/>
          </p:cNvSpPr>
          <p:nvPr/>
        </p:nvSpPr>
        <p:spPr bwMode="auto">
          <a:xfrm flipV="1">
            <a:off x="48434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5" name="Line 159"/>
          <p:cNvSpPr>
            <a:spLocks noChangeShapeType="1"/>
          </p:cNvSpPr>
          <p:nvPr/>
        </p:nvSpPr>
        <p:spPr bwMode="auto">
          <a:xfrm flipV="1">
            <a:off x="49371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6" name="Line 160"/>
          <p:cNvSpPr>
            <a:spLocks noChangeShapeType="1"/>
          </p:cNvSpPr>
          <p:nvPr/>
        </p:nvSpPr>
        <p:spPr bwMode="auto">
          <a:xfrm flipV="1">
            <a:off x="50323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7" name="Line 161"/>
          <p:cNvSpPr>
            <a:spLocks noChangeShapeType="1"/>
          </p:cNvSpPr>
          <p:nvPr/>
        </p:nvSpPr>
        <p:spPr bwMode="auto">
          <a:xfrm flipV="1">
            <a:off x="51276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8" name="Line 162"/>
          <p:cNvSpPr>
            <a:spLocks noChangeShapeType="1"/>
          </p:cNvSpPr>
          <p:nvPr/>
        </p:nvSpPr>
        <p:spPr bwMode="auto">
          <a:xfrm flipV="1">
            <a:off x="52212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9" name="Line 163"/>
          <p:cNvSpPr>
            <a:spLocks noChangeShapeType="1"/>
          </p:cNvSpPr>
          <p:nvPr/>
        </p:nvSpPr>
        <p:spPr bwMode="auto">
          <a:xfrm flipV="1">
            <a:off x="53165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0" name="Line 164"/>
          <p:cNvSpPr>
            <a:spLocks noChangeShapeType="1"/>
          </p:cNvSpPr>
          <p:nvPr/>
        </p:nvSpPr>
        <p:spPr bwMode="auto">
          <a:xfrm flipV="1">
            <a:off x="54102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1" name="Line 165"/>
          <p:cNvSpPr>
            <a:spLocks noChangeShapeType="1"/>
          </p:cNvSpPr>
          <p:nvPr/>
        </p:nvSpPr>
        <p:spPr bwMode="auto">
          <a:xfrm flipV="1">
            <a:off x="55054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2" name="Line 166"/>
          <p:cNvSpPr>
            <a:spLocks noChangeShapeType="1"/>
          </p:cNvSpPr>
          <p:nvPr/>
        </p:nvSpPr>
        <p:spPr bwMode="auto">
          <a:xfrm flipV="1">
            <a:off x="55991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3" name="Line 167"/>
          <p:cNvSpPr>
            <a:spLocks noChangeShapeType="1"/>
          </p:cNvSpPr>
          <p:nvPr/>
        </p:nvSpPr>
        <p:spPr bwMode="auto">
          <a:xfrm flipV="1">
            <a:off x="56943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4" name="Line 168"/>
          <p:cNvSpPr>
            <a:spLocks noChangeShapeType="1"/>
          </p:cNvSpPr>
          <p:nvPr/>
        </p:nvSpPr>
        <p:spPr bwMode="auto">
          <a:xfrm flipV="1">
            <a:off x="57896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5" name="Line 169"/>
          <p:cNvSpPr>
            <a:spLocks noChangeShapeType="1"/>
          </p:cNvSpPr>
          <p:nvPr/>
        </p:nvSpPr>
        <p:spPr bwMode="auto">
          <a:xfrm flipV="1">
            <a:off x="58832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6" name="Freeform 170"/>
          <p:cNvSpPr>
            <a:spLocks/>
          </p:cNvSpPr>
          <p:nvPr/>
        </p:nvSpPr>
        <p:spPr bwMode="auto">
          <a:xfrm>
            <a:off x="4087813" y="1519238"/>
            <a:ext cx="1795462"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6 w 2262"/>
              <a:gd name="T21" fmla="*/ 283708 h 625"/>
              <a:gd name="T22" fmla="*/ 1039812 w 2262"/>
              <a:gd name="T23" fmla="*/ 71323 h 625"/>
              <a:gd name="T24" fmla="*/ 1133475 w 2262"/>
              <a:gd name="T25" fmla="*/ 213177 h 625"/>
              <a:gd name="T26" fmla="*/ 1228725 w 2262"/>
              <a:gd name="T27" fmla="*/ 423977 h 625"/>
              <a:gd name="T28" fmla="*/ 1322387 w 2262"/>
              <a:gd name="T29" fmla="*/ 495300 h 625"/>
              <a:gd name="T30" fmla="*/ 1417637 w 2262"/>
              <a:gd name="T31" fmla="*/ 353446 h 625"/>
              <a:gd name="T32" fmla="*/ 1511300 w 2262"/>
              <a:gd name="T33" fmla="*/ 353446 h 625"/>
              <a:gd name="T34" fmla="*/ 1606550 w 2262"/>
              <a:gd name="T35" fmla="*/ 213177 h 625"/>
              <a:gd name="T36" fmla="*/ 1701800 w 2262"/>
              <a:gd name="T37" fmla="*/ 283708 h 625"/>
              <a:gd name="T38" fmla="*/ 1795462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87" name="Freeform 171"/>
          <p:cNvSpPr>
            <a:spLocks/>
          </p:cNvSpPr>
          <p:nvPr/>
        </p:nvSpPr>
        <p:spPr bwMode="auto">
          <a:xfrm>
            <a:off x="4046538"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88" name="Freeform 172"/>
          <p:cNvSpPr>
            <a:spLocks/>
          </p:cNvSpPr>
          <p:nvPr/>
        </p:nvSpPr>
        <p:spPr bwMode="auto">
          <a:xfrm>
            <a:off x="4143375" y="1476375"/>
            <a:ext cx="80963" cy="82550"/>
          </a:xfrm>
          <a:custGeom>
            <a:avLst/>
            <a:gdLst>
              <a:gd name="T0" fmla="*/ 39688 w 102"/>
              <a:gd name="T1" fmla="*/ 82550 h 103"/>
              <a:gd name="T2" fmla="*/ 80963 w 102"/>
              <a:gd name="T3" fmla="*/ 41676 h 103"/>
              <a:gd name="T4" fmla="*/ 39688 w 102"/>
              <a:gd name="T5" fmla="*/ 0 h 103"/>
              <a:gd name="T6" fmla="*/ 0 w 102"/>
              <a:gd name="T7" fmla="*/ 41676 h 103"/>
              <a:gd name="T8" fmla="*/ 39688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689" name="Freeform 173"/>
          <p:cNvSpPr>
            <a:spLocks/>
          </p:cNvSpPr>
          <p:nvPr/>
        </p:nvSpPr>
        <p:spPr bwMode="auto">
          <a:xfrm>
            <a:off x="4238625" y="1830388"/>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0" name="Freeform 174"/>
          <p:cNvSpPr>
            <a:spLocks/>
          </p:cNvSpPr>
          <p:nvPr/>
        </p:nvSpPr>
        <p:spPr bwMode="auto">
          <a:xfrm>
            <a:off x="4329113" y="1547813"/>
            <a:ext cx="80962" cy="82550"/>
          </a:xfrm>
          <a:custGeom>
            <a:avLst/>
            <a:gdLst>
              <a:gd name="T0" fmla="*/ 40882 w 101"/>
              <a:gd name="T1" fmla="*/ 82550 h 104"/>
              <a:gd name="T2" fmla="*/ 80962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691" name="Freeform 175"/>
          <p:cNvSpPr>
            <a:spLocks/>
          </p:cNvSpPr>
          <p:nvPr/>
        </p:nvSpPr>
        <p:spPr bwMode="auto">
          <a:xfrm>
            <a:off x="4424363"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2" name="Freeform 176"/>
          <p:cNvSpPr>
            <a:spLocks/>
          </p:cNvSpPr>
          <p:nvPr/>
        </p:nvSpPr>
        <p:spPr bwMode="auto">
          <a:xfrm>
            <a:off x="4519613" y="1830388"/>
            <a:ext cx="80962" cy="80962"/>
          </a:xfrm>
          <a:custGeom>
            <a:avLst/>
            <a:gdLst>
              <a:gd name="T0" fmla="*/ 40481 w 104"/>
              <a:gd name="T1" fmla="*/ 80962 h 102"/>
              <a:gd name="T2" fmla="*/ 80962 w 104"/>
              <a:gd name="T3" fmla="*/ 39687 h 102"/>
              <a:gd name="T4" fmla="*/ 40481 w 104"/>
              <a:gd name="T5" fmla="*/ 0 h 102"/>
              <a:gd name="T6" fmla="*/ 0 w 104"/>
              <a:gd name="T7" fmla="*/ 39687 h 102"/>
              <a:gd name="T8" fmla="*/ 40481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3" name="Freeform 177"/>
          <p:cNvSpPr>
            <a:spLocks/>
          </p:cNvSpPr>
          <p:nvPr/>
        </p:nvSpPr>
        <p:spPr bwMode="auto">
          <a:xfrm>
            <a:off x="4613275"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94" name="Freeform 178"/>
          <p:cNvSpPr>
            <a:spLocks/>
          </p:cNvSpPr>
          <p:nvPr/>
        </p:nvSpPr>
        <p:spPr bwMode="auto">
          <a:xfrm>
            <a:off x="4710113" y="1976438"/>
            <a:ext cx="80962" cy="80962"/>
          </a:xfrm>
          <a:custGeom>
            <a:avLst/>
            <a:gdLst>
              <a:gd name="T0" fmla="*/ 39687 w 102"/>
              <a:gd name="T1" fmla="*/ 80962 h 102"/>
              <a:gd name="T2" fmla="*/ 80962 w 102"/>
              <a:gd name="T3" fmla="*/ 41275 h 102"/>
              <a:gd name="T4" fmla="*/ 39687 w 102"/>
              <a:gd name="T5" fmla="*/ 0 h 102"/>
              <a:gd name="T6" fmla="*/ 0 w 102"/>
              <a:gd name="T7" fmla="*/ 41275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5" name="Freeform 179"/>
          <p:cNvSpPr>
            <a:spLocks/>
          </p:cNvSpPr>
          <p:nvPr/>
        </p:nvSpPr>
        <p:spPr bwMode="auto">
          <a:xfrm>
            <a:off x="4802188" y="1622425"/>
            <a:ext cx="79375" cy="80963"/>
          </a:xfrm>
          <a:custGeom>
            <a:avLst/>
            <a:gdLst>
              <a:gd name="T0" fmla="*/ 38909 w 102"/>
              <a:gd name="T1" fmla="*/ 80963 h 102"/>
              <a:gd name="T2" fmla="*/ 79375 w 102"/>
              <a:gd name="T3" fmla="*/ 39688 h 102"/>
              <a:gd name="T4" fmla="*/ 38909 w 102"/>
              <a:gd name="T5" fmla="*/ 0 h 102"/>
              <a:gd name="T6" fmla="*/ 0 w 102"/>
              <a:gd name="T7" fmla="*/ 39688 h 102"/>
              <a:gd name="T8" fmla="*/ 38909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6" name="Freeform 180"/>
          <p:cNvSpPr>
            <a:spLocks/>
          </p:cNvSpPr>
          <p:nvPr/>
        </p:nvSpPr>
        <p:spPr bwMode="auto">
          <a:xfrm>
            <a:off x="4895850" y="1903413"/>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7" name="Freeform 181"/>
          <p:cNvSpPr>
            <a:spLocks/>
          </p:cNvSpPr>
          <p:nvPr/>
        </p:nvSpPr>
        <p:spPr bwMode="auto">
          <a:xfrm>
            <a:off x="4991100"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698" name="Freeform 182"/>
          <p:cNvSpPr>
            <a:spLocks/>
          </p:cNvSpPr>
          <p:nvPr/>
        </p:nvSpPr>
        <p:spPr bwMode="auto">
          <a:xfrm>
            <a:off x="5086350" y="15478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699" name="Freeform 183"/>
          <p:cNvSpPr>
            <a:spLocks/>
          </p:cNvSpPr>
          <p:nvPr/>
        </p:nvSpPr>
        <p:spPr bwMode="auto">
          <a:xfrm>
            <a:off x="5181600"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00" name="Freeform 184"/>
          <p:cNvSpPr>
            <a:spLocks/>
          </p:cNvSpPr>
          <p:nvPr/>
        </p:nvSpPr>
        <p:spPr bwMode="auto">
          <a:xfrm>
            <a:off x="5278438" y="1903413"/>
            <a:ext cx="80962" cy="80962"/>
          </a:xfrm>
          <a:custGeom>
            <a:avLst/>
            <a:gdLst>
              <a:gd name="T0" fmla="*/ 39687 w 102"/>
              <a:gd name="T1" fmla="*/ 80962 h 102"/>
              <a:gd name="T2" fmla="*/ 80962 w 102"/>
              <a:gd name="T3" fmla="*/ 39687 h 102"/>
              <a:gd name="T4" fmla="*/ 39687 w 102"/>
              <a:gd name="T5" fmla="*/ 0 h 102"/>
              <a:gd name="T6" fmla="*/ 0 w 102"/>
              <a:gd name="T7" fmla="*/ 39687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1" name="Freeform 185"/>
          <p:cNvSpPr>
            <a:spLocks/>
          </p:cNvSpPr>
          <p:nvPr/>
        </p:nvSpPr>
        <p:spPr bwMode="auto">
          <a:xfrm>
            <a:off x="5368925" y="1976438"/>
            <a:ext cx="80963" cy="80962"/>
          </a:xfrm>
          <a:custGeom>
            <a:avLst/>
            <a:gdLst>
              <a:gd name="T0" fmla="*/ 39688 w 102"/>
              <a:gd name="T1" fmla="*/ 80962 h 102"/>
              <a:gd name="T2" fmla="*/ 80963 w 102"/>
              <a:gd name="T3" fmla="*/ 41275 h 102"/>
              <a:gd name="T4" fmla="*/ 39688 w 102"/>
              <a:gd name="T5" fmla="*/ 0 h 102"/>
              <a:gd name="T6" fmla="*/ 0 w 102"/>
              <a:gd name="T7" fmla="*/ 41275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2" name="Freeform 186"/>
          <p:cNvSpPr>
            <a:spLocks/>
          </p:cNvSpPr>
          <p:nvPr/>
        </p:nvSpPr>
        <p:spPr bwMode="auto">
          <a:xfrm>
            <a:off x="5464175" y="1830388"/>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3" name="Freeform 187"/>
          <p:cNvSpPr>
            <a:spLocks/>
          </p:cNvSpPr>
          <p:nvPr/>
        </p:nvSpPr>
        <p:spPr bwMode="auto">
          <a:xfrm>
            <a:off x="5559425" y="183038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4" name="Freeform 188"/>
          <p:cNvSpPr>
            <a:spLocks/>
          </p:cNvSpPr>
          <p:nvPr/>
        </p:nvSpPr>
        <p:spPr bwMode="auto">
          <a:xfrm>
            <a:off x="5654675" y="1689100"/>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05" name="Freeform 189"/>
          <p:cNvSpPr>
            <a:spLocks/>
          </p:cNvSpPr>
          <p:nvPr/>
        </p:nvSpPr>
        <p:spPr bwMode="auto">
          <a:xfrm>
            <a:off x="5749925" y="1763713"/>
            <a:ext cx="82550" cy="80962"/>
          </a:xfrm>
          <a:custGeom>
            <a:avLst/>
            <a:gdLst>
              <a:gd name="T0" fmla="*/ 40874 w 103"/>
              <a:gd name="T1" fmla="*/ 80962 h 102"/>
              <a:gd name="T2" fmla="*/ 82550 w 103"/>
              <a:gd name="T3" fmla="*/ 39687 h 102"/>
              <a:gd name="T4" fmla="*/ 40874 w 103"/>
              <a:gd name="T5" fmla="*/ 0 h 102"/>
              <a:gd name="T6" fmla="*/ 0 w 103"/>
              <a:gd name="T7" fmla="*/ 39687 h 102"/>
              <a:gd name="T8" fmla="*/ 40874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6" name="Freeform 190"/>
          <p:cNvSpPr>
            <a:spLocks/>
          </p:cNvSpPr>
          <p:nvPr/>
        </p:nvSpPr>
        <p:spPr bwMode="auto">
          <a:xfrm>
            <a:off x="5840413"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07" name="Rectangle 192"/>
          <p:cNvSpPr>
            <a:spLocks noChangeArrowheads="1"/>
          </p:cNvSpPr>
          <p:nvPr/>
        </p:nvSpPr>
        <p:spPr bwMode="auto">
          <a:xfrm>
            <a:off x="4762500" y="2462213"/>
            <a:ext cx="49371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Orders (1000)</a:t>
            </a:r>
            <a:endParaRPr lang="en-US"/>
          </a:p>
        </p:txBody>
      </p:sp>
      <p:sp>
        <p:nvSpPr>
          <p:cNvPr id="24708" name="Rectangle 193"/>
          <p:cNvSpPr>
            <a:spLocks noChangeArrowheads="1"/>
          </p:cNvSpPr>
          <p:nvPr/>
        </p:nvSpPr>
        <p:spPr bwMode="auto">
          <a:xfrm>
            <a:off x="3629025" y="1762125"/>
            <a:ext cx="160338"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OFR</a:t>
            </a:r>
            <a:endParaRPr lang="en-US"/>
          </a:p>
        </p:txBody>
      </p:sp>
      <p:sp>
        <p:nvSpPr>
          <p:cNvPr id="24709" name="Rectangle 194"/>
          <p:cNvSpPr>
            <a:spLocks noChangeArrowheads="1"/>
          </p:cNvSpPr>
          <p:nvPr/>
        </p:nvSpPr>
        <p:spPr bwMode="auto">
          <a:xfrm>
            <a:off x="3986213" y="217805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710" name="Rectangle 195"/>
          <p:cNvSpPr>
            <a:spLocks noChangeArrowheads="1"/>
          </p:cNvSpPr>
          <p:nvPr/>
        </p:nvSpPr>
        <p:spPr bwMode="auto">
          <a:xfrm>
            <a:off x="3986213" y="203676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711" name="Rectangle 196"/>
          <p:cNvSpPr>
            <a:spLocks noChangeArrowheads="1"/>
          </p:cNvSpPr>
          <p:nvPr/>
        </p:nvSpPr>
        <p:spPr bwMode="auto">
          <a:xfrm>
            <a:off x="3986213" y="1895475"/>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712" name="Rectangle 197"/>
          <p:cNvSpPr>
            <a:spLocks noChangeArrowheads="1"/>
          </p:cNvSpPr>
          <p:nvPr/>
        </p:nvSpPr>
        <p:spPr bwMode="auto">
          <a:xfrm>
            <a:off x="3986213" y="1754188"/>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713" name="Rectangle 198"/>
          <p:cNvSpPr>
            <a:spLocks noChangeArrowheads="1"/>
          </p:cNvSpPr>
          <p:nvPr/>
        </p:nvSpPr>
        <p:spPr bwMode="auto">
          <a:xfrm>
            <a:off x="3986213" y="161290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714" name="Rectangle 199"/>
          <p:cNvSpPr>
            <a:spLocks noChangeArrowheads="1"/>
          </p:cNvSpPr>
          <p:nvPr/>
        </p:nvSpPr>
        <p:spPr bwMode="auto">
          <a:xfrm>
            <a:off x="3935413" y="14700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715" name="Rectangle 200"/>
          <p:cNvSpPr>
            <a:spLocks noChangeArrowheads="1"/>
          </p:cNvSpPr>
          <p:nvPr/>
        </p:nvSpPr>
        <p:spPr bwMode="auto">
          <a:xfrm>
            <a:off x="4062413"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716" name="Rectangle 201"/>
          <p:cNvSpPr>
            <a:spLocks noChangeArrowheads="1"/>
          </p:cNvSpPr>
          <p:nvPr/>
        </p:nvSpPr>
        <p:spPr bwMode="auto">
          <a:xfrm>
            <a:off x="4251325"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717" name="Rectangle 202"/>
          <p:cNvSpPr>
            <a:spLocks noChangeArrowheads="1"/>
          </p:cNvSpPr>
          <p:nvPr/>
        </p:nvSpPr>
        <p:spPr bwMode="auto">
          <a:xfrm>
            <a:off x="4440238"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718" name="Rectangle 203"/>
          <p:cNvSpPr>
            <a:spLocks noChangeArrowheads="1"/>
          </p:cNvSpPr>
          <p:nvPr/>
        </p:nvSpPr>
        <p:spPr bwMode="auto">
          <a:xfrm>
            <a:off x="4629150"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719" name="Rectangle 204"/>
          <p:cNvSpPr>
            <a:spLocks noChangeArrowheads="1"/>
          </p:cNvSpPr>
          <p:nvPr/>
        </p:nvSpPr>
        <p:spPr bwMode="auto">
          <a:xfrm>
            <a:off x="4818063"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720" name="Rectangle 205"/>
          <p:cNvSpPr>
            <a:spLocks noChangeArrowheads="1"/>
          </p:cNvSpPr>
          <p:nvPr/>
        </p:nvSpPr>
        <p:spPr bwMode="auto">
          <a:xfrm>
            <a:off x="4983163"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721" name="Rectangle 206"/>
          <p:cNvSpPr>
            <a:spLocks noChangeArrowheads="1"/>
          </p:cNvSpPr>
          <p:nvPr/>
        </p:nvSpPr>
        <p:spPr bwMode="auto">
          <a:xfrm>
            <a:off x="5172075"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722" name="Rectangle 207"/>
          <p:cNvSpPr>
            <a:spLocks noChangeArrowheads="1"/>
          </p:cNvSpPr>
          <p:nvPr/>
        </p:nvSpPr>
        <p:spPr bwMode="auto">
          <a:xfrm>
            <a:off x="5360988"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723" name="Rectangle 208"/>
          <p:cNvSpPr>
            <a:spLocks noChangeArrowheads="1"/>
          </p:cNvSpPr>
          <p:nvPr/>
        </p:nvSpPr>
        <p:spPr bwMode="auto">
          <a:xfrm>
            <a:off x="5549900"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724" name="Rectangle 209"/>
          <p:cNvSpPr>
            <a:spLocks noChangeArrowheads="1"/>
          </p:cNvSpPr>
          <p:nvPr/>
        </p:nvSpPr>
        <p:spPr bwMode="auto">
          <a:xfrm>
            <a:off x="5738813"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725" name="AutoShape 210"/>
          <p:cNvSpPr>
            <a:spLocks noChangeAspect="1" noChangeArrowheads="1" noTextEdit="1"/>
          </p:cNvSpPr>
          <p:nvPr/>
        </p:nvSpPr>
        <p:spPr bwMode="auto">
          <a:xfrm>
            <a:off x="6380163" y="1406525"/>
            <a:ext cx="23050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26" name="Line 212"/>
          <p:cNvSpPr>
            <a:spLocks noChangeShapeType="1"/>
          </p:cNvSpPr>
          <p:nvPr/>
        </p:nvSpPr>
        <p:spPr bwMode="auto">
          <a:xfrm flipV="1">
            <a:off x="6838950" y="1519238"/>
            <a:ext cx="1588" cy="7064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27" name="Line 213"/>
          <p:cNvSpPr>
            <a:spLocks noChangeShapeType="1"/>
          </p:cNvSpPr>
          <p:nvPr/>
        </p:nvSpPr>
        <p:spPr bwMode="auto">
          <a:xfrm>
            <a:off x="6824663" y="222567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28" name="Line 214"/>
          <p:cNvSpPr>
            <a:spLocks noChangeShapeType="1"/>
          </p:cNvSpPr>
          <p:nvPr/>
        </p:nvSpPr>
        <p:spPr bwMode="auto">
          <a:xfrm>
            <a:off x="6824663" y="208597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29" name="Line 215"/>
          <p:cNvSpPr>
            <a:spLocks noChangeShapeType="1"/>
          </p:cNvSpPr>
          <p:nvPr/>
        </p:nvSpPr>
        <p:spPr bwMode="auto">
          <a:xfrm>
            <a:off x="6824663" y="194310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0" name="Line 216"/>
          <p:cNvSpPr>
            <a:spLocks noChangeShapeType="1"/>
          </p:cNvSpPr>
          <p:nvPr/>
        </p:nvSpPr>
        <p:spPr bwMode="auto">
          <a:xfrm>
            <a:off x="6824663" y="180340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1" name="Line 217"/>
          <p:cNvSpPr>
            <a:spLocks noChangeShapeType="1"/>
          </p:cNvSpPr>
          <p:nvPr/>
        </p:nvSpPr>
        <p:spPr bwMode="auto">
          <a:xfrm>
            <a:off x="6824663" y="166052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2" name="Line 218"/>
          <p:cNvSpPr>
            <a:spLocks noChangeShapeType="1"/>
          </p:cNvSpPr>
          <p:nvPr/>
        </p:nvSpPr>
        <p:spPr bwMode="auto">
          <a:xfrm>
            <a:off x="6824663" y="151923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3" name="Line 219"/>
          <p:cNvSpPr>
            <a:spLocks noChangeShapeType="1"/>
          </p:cNvSpPr>
          <p:nvPr/>
        </p:nvSpPr>
        <p:spPr bwMode="auto">
          <a:xfrm>
            <a:off x="6838950" y="2225675"/>
            <a:ext cx="1795463"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4" name="Line 220"/>
          <p:cNvSpPr>
            <a:spLocks noChangeShapeType="1"/>
          </p:cNvSpPr>
          <p:nvPr/>
        </p:nvSpPr>
        <p:spPr bwMode="auto">
          <a:xfrm flipV="1">
            <a:off x="68389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5" name="Line 221"/>
          <p:cNvSpPr>
            <a:spLocks noChangeShapeType="1"/>
          </p:cNvSpPr>
          <p:nvPr/>
        </p:nvSpPr>
        <p:spPr bwMode="auto">
          <a:xfrm flipV="1">
            <a:off x="69342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6" name="Line 222"/>
          <p:cNvSpPr>
            <a:spLocks noChangeShapeType="1"/>
          </p:cNvSpPr>
          <p:nvPr/>
        </p:nvSpPr>
        <p:spPr bwMode="auto">
          <a:xfrm flipV="1">
            <a:off x="70278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7" name="Line 223"/>
          <p:cNvSpPr>
            <a:spLocks noChangeShapeType="1"/>
          </p:cNvSpPr>
          <p:nvPr/>
        </p:nvSpPr>
        <p:spPr bwMode="auto">
          <a:xfrm flipV="1">
            <a:off x="71231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8" name="Line 224"/>
          <p:cNvSpPr>
            <a:spLocks noChangeShapeType="1"/>
          </p:cNvSpPr>
          <p:nvPr/>
        </p:nvSpPr>
        <p:spPr bwMode="auto">
          <a:xfrm flipV="1">
            <a:off x="72167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9" name="Line 225"/>
          <p:cNvSpPr>
            <a:spLocks noChangeShapeType="1"/>
          </p:cNvSpPr>
          <p:nvPr/>
        </p:nvSpPr>
        <p:spPr bwMode="auto">
          <a:xfrm flipV="1">
            <a:off x="73120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0" name="Line 226"/>
          <p:cNvSpPr>
            <a:spLocks noChangeShapeType="1"/>
          </p:cNvSpPr>
          <p:nvPr/>
        </p:nvSpPr>
        <p:spPr bwMode="auto">
          <a:xfrm flipV="1">
            <a:off x="74056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1" name="Line 227"/>
          <p:cNvSpPr>
            <a:spLocks noChangeShapeType="1"/>
          </p:cNvSpPr>
          <p:nvPr/>
        </p:nvSpPr>
        <p:spPr bwMode="auto">
          <a:xfrm flipV="1">
            <a:off x="74993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2" name="Line 228"/>
          <p:cNvSpPr>
            <a:spLocks noChangeShapeType="1"/>
          </p:cNvSpPr>
          <p:nvPr/>
        </p:nvSpPr>
        <p:spPr bwMode="auto">
          <a:xfrm flipV="1">
            <a:off x="75946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3" name="Line 229"/>
          <p:cNvSpPr>
            <a:spLocks noChangeShapeType="1"/>
          </p:cNvSpPr>
          <p:nvPr/>
        </p:nvSpPr>
        <p:spPr bwMode="auto">
          <a:xfrm flipV="1">
            <a:off x="76882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4" name="Line 230"/>
          <p:cNvSpPr>
            <a:spLocks noChangeShapeType="1"/>
          </p:cNvSpPr>
          <p:nvPr/>
        </p:nvSpPr>
        <p:spPr bwMode="auto">
          <a:xfrm flipV="1">
            <a:off x="77835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5" name="Line 231"/>
          <p:cNvSpPr>
            <a:spLocks noChangeShapeType="1"/>
          </p:cNvSpPr>
          <p:nvPr/>
        </p:nvSpPr>
        <p:spPr bwMode="auto">
          <a:xfrm flipV="1">
            <a:off x="787876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6" name="Line 232"/>
          <p:cNvSpPr>
            <a:spLocks noChangeShapeType="1"/>
          </p:cNvSpPr>
          <p:nvPr/>
        </p:nvSpPr>
        <p:spPr bwMode="auto">
          <a:xfrm flipV="1">
            <a:off x="797242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7" name="Line 233"/>
          <p:cNvSpPr>
            <a:spLocks noChangeShapeType="1"/>
          </p:cNvSpPr>
          <p:nvPr/>
        </p:nvSpPr>
        <p:spPr bwMode="auto">
          <a:xfrm flipV="1">
            <a:off x="8067675"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8" name="Line 234"/>
          <p:cNvSpPr>
            <a:spLocks noChangeShapeType="1"/>
          </p:cNvSpPr>
          <p:nvPr/>
        </p:nvSpPr>
        <p:spPr bwMode="auto">
          <a:xfrm flipV="1">
            <a:off x="816133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9" name="Line 235"/>
          <p:cNvSpPr>
            <a:spLocks noChangeShapeType="1"/>
          </p:cNvSpPr>
          <p:nvPr/>
        </p:nvSpPr>
        <p:spPr bwMode="auto">
          <a:xfrm flipV="1">
            <a:off x="8256588"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0" name="Line 236"/>
          <p:cNvSpPr>
            <a:spLocks noChangeShapeType="1"/>
          </p:cNvSpPr>
          <p:nvPr/>
        </p:nvSpPr>
        <p:spPr bwMode="auto">
          <a:xfrm flipV="1">
            <a:off x="83502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1" name="Line 237"/>
          <p:cNvSpPr>
            <a:spLocks noChangeShapeType="1"/>
          </p:cNvSpPr>
          <p:nvPr/>
        </p:nvSpPr>
        <p:spPr bwMode="auto">
          <a:xfrm flipV="1">
            <a:off x="844550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2" name="Line 238"/>
          <p:cNvSpPr>
            <a:spLocks noChangeShapeType="1"/>
          </p:cNvSpPr>
          <p:nvPr/>
        </p:nvSpPr>
        <p:spPr bwMode="auto">
          <a:xfrm flipV="1">
            <a:off x="8540750" y="22129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3" name="Line 239"/>
          <p:cNvSpPr>
            <a:spLocks noChangeShapeType="1"/>
          </p:cNvSpPr>
          <p:nvPr/>
        </p:nvSpPr>
        <p:spPr bwMode="auto">
          <a:xfrm flipV="1">
            <a:off x="8634413" y="22129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4" name="Freeform 240"/>
          <p:cNvSpPr>
            <a:spLocks/>
          </p:cNvSpPr>
          <p:nvPr/>
        </p:nvSpPr>
        <p:spPr bwMode="auto">
          <a:xfrm>
            <a:off x="6838950" y="1519238"/>
            <a:ext cx="1795463"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7 w 2262"/>
              <a:gd name="T21" fmla="*/ 283708 h 625"/>
              <a:gd name="T22" fmla="*/ 1039813 w 2262"/>
              <a:gd name="T23" fmla="*/ 71323 h 625"/>
              <a:gd name="T24" fmla="*/ 1133475 w 2262"/>
              <a:gd name="T25" fmla="*/ 213177 h 625"/>
              <a:gd name="T26" fmla="*/ 1228725 w 2262"/>
              <a:gd name="T27" fmla="*/ 423977 h 625"/>
              <a:gd name="T28" fmla="*/ 1322388 w 2262"/>
              <a:gd name="T29" fmla="*/ 495300 h 625"/>
              <a:gd name="T30" fmla="*/ 1417638 w 2262"/>
              <a:gd name="T31" fmla="*/ 353446 h 625"/>
              <a:gd name="T32" fmla="*/ 1511300 w 2262"/>
              <a:gd name="T33" fmla="*/ 353446 h 625"/>
              <a:gd name="T34" fmla="*/ 1606550 w 2262"/>
              <a:gd name="T35" fmla="*/ 213177 h 625"/>
              <a:gd name="T36" fmla="*/ 1701800 w 2262"/>
              <a:gd name="T37" fmla="*/ 283708 h 625"/>
              <a:gd name="T38" fmla="*/ 1795463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755" name="Freeform 241"/>
          <p:cNvSpPr>
            <a:spLocks/>
          </p:cNvSpPr>
          <p:nvPr/>
        </p:nvSpPr>
        <p:spPr bwMode="auto">
          <a:xfrm>
            <a:off x="6797675"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56" name="Freeform 242"/>
          <p:cNvSpPr>
            <a:spLocks/>
          </p:cNvSpPr>
          <p:nvPr/>
        </p:nvSpPr>
        <p:spPr bwMode="auto">
          <a:xfrm>
            <a:off x="6894513" y="1476375"/>
            <a:ext cx="80962" cy="82550"/>
          </a:xfrm>
          <a:custGeom>
            <a:avLst/>
            <a:gdLst>
              <a:gd name="T0" fmla="*/ 39687 w 102"/>
              <a:gd name="T1" fmla="*/ 82550 h 103"/>
              <a:gd name="T2" fmla="*/ 80962 w 102"/>
              <a:gd name="T3" fmla="*/ 41676 h 103"/>
              <a:gd name="T4" fmla="*/ 39687 w 102"/>
              <a:gd name="T5" fmla="*/ 0 h 103"/>
              <a:gd name="T6" fmla="*/ 0 w 102"/>
              <a:gd name="T7" fmla="*/ 41676 h 103"/>
              <a:gd name="T8" fmla="*/ 39687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757" name="Freeform 243"/>
          <p:cNvSpPr>
            <a:spLocks/>
          </p:cNvSpPr>
          <p:nvPr/>
        </p:nvSpPr>
        <p:spPr bwMode="auto">
          <a:xfrm>
            <a:off x="6989763" y="183038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58" name="Freeform 244"/>
          <p:cNvSpPr>
            <a:spLocks/>
          </p:cNvSpPr>
          <p:nvPr/>
        </p:nvSpPr>
        <p:spPr bwMode="auto">
          <a:xfrm>
            <a:off x="7080250" y="1547813"/>
            <a:ext cx="80963" cy="82550"/>
          </a:xfrm>
          <a:custGeom>
            <a:avLst/>
            <a:gdLst>
              <a:gd name="T0" fmla="*/ 40882 w 101"/>
              <a:gd name="T1" fmla="*/ 82550 h 104"/>
              <a:gd name="T2" fmla="*/ 80963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759" name="Freeform 245"/>
          <p:cNvSpPr>
            <a:spLocks/>
          </p:cNvSpPr>
          <p:nvPr/>
        </p:nvSpPr>
        <p:spPr bwMode="auto">
          <a:xfrm>
            <a:off x="7175500"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0" name="Freeform 246"/>
          <p:cNvSpPr>
            <a:spLocks/>
          </p:cNvSpPr>
          <p:nvPr/>
        </p:nvSpPr>
        <p:spPr bwMode="auto">
          <a:xfrm>
            <a:off x="7270750" y="1830388"/>
            <a:ext cx="80963" cy="80962"/>
          </a:xfrm>
          <a:custGeom>
            <a:avLst/>
            <a:gdLst>
              <a:gd name="T0" fmla="*/ 40482 w 104"/>
              <a:gd name="T1" fmla="*/ 80962 h 102"/>
              <a:gd name="T2" fmla="*/ 80963 w 104"/>
              <a:gd name="T3" fmla="*/ 39687 h 102"/>
              <a:gd name="T4" fmla="*/ 40482 w 104"/>
              <a:gd name="T5" fmla="*/ 0 h 102"/>
              <a:gd name="T6" fmla="*/ 0 w 104"/>
              <a:gd name="T7" fmla="*/ 39687 h 102"/>
              <a:gd name="T8" fmla="*/ 40482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1" name="Freeform 247"/>
          <p:cNvSpPr>
            <a:spLocks/>
          </p:cNvSpPr>
          <p:nvPr/>
        </p:nvSpPr>
        <p:spPr bwMode="auto">
          <a:xfrm>
            <a:off x="7364413"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62" name="Freeform 248"/>
          <p:cNvSpPr>
            <a:spLocks/>
          </p:cNvSpPr>
          <p:nvPr/>
        </p:nvSpPr>
        <p:spPr bwMode="auto">
          <a:xfrm>
            <a:off x="7461250" y="1976438"/>
            <a:ext cx="80963" cy="80962"/>
          </a:xfrm>
          <a:custGeom>
            <a:avLst/>
            <a:gdLst>
              <a:gd name="T0" fmla="*/ 39688 w 102"/>
              <a:gd name="T1" fmla="*/ 80962 h 102"/>
              <a:gd name="T2" fmla="*/ 80963 w 102"/>
              <a:gd name="T3" fmla="*/ 41275 h 102"/>
              <a:gd name="T4" fmla="*/ 39688 w 102"/>
              <a:gd name="T5" fmla="*/ 0 h 102"/>
              <a:gd name="T6" fmla="*/ 0 w 102"/>
              <a:gd name="T7" fmla="*/ 41275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3" name="Freeform 249"/>
          <p:cNvSpPr>
            <a:spLocks/>
          </p:cNvSpPr>
          <p:nvPr/>
        </p:nvSpPr>
        <p:spPr bwMode="auto">
          <a:xfrm>
            <a:off x="7553325" y="1622425"/>
            <a:ext cx="79375" cy="80963"/>
          </a:xfrm>
          <a:custGeom>
            <a:avLst/>
            <a:gdLst>
              <a:gd name="T0" fmla="*/ 38909 w 102"/>
              <a:gd name="T1" fmla="*/ 80963 h 102"/>
              <a:gd name="T2" fmla="*/ 79375 w 102"/>
              <a:gd name="T3" fmla="*/ 39688 h 102"/>
              <a:gd name="T4" fmla="*/ 38909 w 102"/>
              <a:gd name="T5" fmla="*/ 0 h 102"/>
              <a:gd name="T6" fmla="*/ 0 w 102"/>
              <a:gd name="T7" fmla="*/ 39688 h 102"/>
              <a:gd name="T8" fmla="*/ 38909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4" name="Freeform 250"/>
          <p:cNvSpPr>
            <a:spLocks/>
          </p:cNvSpPr>
          <p:nvPr/>
        </p:nvSpPr>
        <p:spPr bwMode="auto">
          <a:xfrm>
            <a:off x="7646988" y="1903413"/>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5" name="Freeform 251"/>
          <p:cNvSpPr>
            <a:spLocks/>
          </p:cNvSpPr>
          <p:nvPr/>
        </p:nvSpPr>
        <p:spPr bwMode="auto">
          <a:xfrm>
            <a:off x="7742238" y="17637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6" name="Freeform 252"/>
          <p:cNvSpPr>
            <a:spLocks/>
          </p:cNvSpPr>
          <p:nvPr/>
        </p:nvSpPr>
        <p:spPr bwMode="auto">
          <a:xfrm>
            <a:off x="7837488" y="15478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67" name="Freeform 253"/>
          <p:cNvSpPr>
            <a:spLocks/>
          </p:cNvSpPr>
          <p:nvPr/>
        </p:nvSpPr>
        <p:spPr bwMode="auto">
          <a:xfrm>
            <a:off x="7932738" y="16891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68" name="Freeform 254"/>
          <p:cNvSpPr>
            <a:spLocks/>
          </p:cNvSpPr>
          <p:nvPr/>
        </p:nvSpPr>
        <p:spPr bwMode="auto">
          <a:xfrm>
            <a:off x="8029575" y="1903413"/>
            <a:ext cx="80963" cy="80962"/>
          </a:xfrm>
          <a:custGeom>
            <a:avLst/>
            <a:gdLst>
              <a:gd name="T0" fmla="*/ 39688 w 102"/>
              <a:gd name="T1" fmla="*/ 80962 h 102"/>
              <a:gd name="T2" fmla="*/ 80963 w 102"/>
              <a:gd name="T3" fmla="*/ 39687 h 102"/>
              <a:gd name="T4" fmla="*/ 39688 w 102"/>
              <a:gd name="T5" fmla="*/ 0 h 102"/>
              <a:gd name="T6" fmla="*/ 0 w 102"/>
              <a:gd name="T7" fmla="*/ 39687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69" name="Freeform 255"/>
          <p:cNvSpPr>
            <a:spLocks/>
          </p:cNvSpPr>
          <p:nvPr/>
        </p:nvSpPr>
        <p:spPr bwMode="auto">
          <a:xfrm>
            <a:off x="8120063" y="1976438"/>
            <a:ext cx="80962" cy="80962"/>
          </a:xfrm>
          <a:custGeom>
            <a:avLst/>
            <a:gdLst>
              <a:gd name="T0" fmla="*/ 39687 w 102"/>
              <a:gd name="T1" fmla="*/ 80962 h 102"/>
              <a:gd name="T2" fmla="*/ 80962 w 102"/>
              <a:gd name="T3" fmla="*/ 41275 h 102"/>
              <a:gd name="T4" fmla="*/ 39687 w 102"/>
              <a:gd name="T5" fmla="*/ 0 h 102"/>
              <a:gd name="T6" fmla="*/ 0 w 102"/>
              <a:gd name="T7" fmla="*/ 41275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770" name="Freeform 256"/>
          <p:cNvSpPr>
            <a:spLocks/>
          </p:cNvSpPr>
          <p:nvPr/>
        </p:nvSpPr>
        <p:spPr bwMode="auto">
          <a:xfrm>
            <a:off x="8215313" y="183038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71" name="Freeform 257"/>
          <p:cNvSpPr>
            <a:spLocks/>
          </p:cNvSpPr>
          <p:nvPr/>
        </p:nvSpPr>
        <p:spPr bwMode="auto">
          <a:xfrm>
            <a:off x="8310563" y="183038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72" name="Freeform 258"/>
          <p:cNvSpPr>
            <a:spLocks/>
          </p:cNvSpPr>
          <p:nvPr/>
        </p:nvSpPr>
        <p:spPr bwMode="auto">
          <a:xfrm>
            <a:off x="8405813" y="1689100"/>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773" name="Freeform 259"/>
          <p:cNvSpPr>
            <a:spLocks/>
          </p:cNvSpPr>
          <p:nvPr/>
        </p:nvSpPr>
        <p:spPr bwMode="auto">
          <a:xfrm>
            <a:off x="8501063" y="1763713"/>
            <a:ext cx="82550" cy="80962"/>
          </a:xfrm>
          <a:custGeom>
            <a:avLst/>
            <a:gdLst>
              <a:gd name="T0" fmla="*/ 40874 w 103"/>
              <a:gd name="T1" fmla="*/ 80962 h 102"/>
              <a:gd name="T2" fmla="*/ 82550 w 103"/>
              <a:gd name="T3" fmla="*/ 39687 h 102"/>
              <a:gd name="T4" fmla="*/ 40874 w 103"/>
              <a:gd name="T5" fmla="*/ 0 h 102"/>
              <a:gd name="T6" fmla="*/ 0 w 103"/>
              <a:gd name="T7" fmla="*/ 39687 h 102"/>
              <a:gd name="T8" fmla="*/ 40874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774" name="Freeform 260"/>
          <p:cNvSpPr>
            <a:spLocks/>
          </p:cNvSpPr>
          <p:nvPr/>
        </p:nvSpPr>
        <p:spPr bwMode="auto">
          <a:xfrm>
            <a:off x="8591550" y="16224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775" name="Rectangle 262"/>
          <p:cNvSpPr>
            <a:spLocks noChangeArrowheads="1"/>
          </p:cNvSpPr>
          <p:nvPr/>
        </p:nvSpPr>
        <p:spPr bwMode="auto">
          <a:xfrm>
            <a:off x="7513638" y="2462213"/>
            <a:ext cx="49371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Orders (1000)</a:t>
            </a:r>
            <a:endParaRPr lang="en-US"/>
          </a:p>
        </p:txBody>
      </p:sp>
      <p:sp>
        <p:nvSpPr>
          <p:cNvPr id="24776" name="Rectangle 263"/>
          <p:cNvSpPr>
            <a:spLocks noChangeArrowheads="1"/>
          </p:cNvSpPr>
          <p:nvPr/>
        </p:nvSpPr>
        <p:spPr bwMode="auto">
          <a:xfrm>
            <a:off x="6380163" y="1762125"/>
            <a:ext cx="185737"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D-OT</a:t>
            </a:r>
            <a:endParaRPr lang="en-US"/>
          </a:p>
        </p:txBody>
      </p:sp>
      <p:sp>
        <p:nvSpPr>
          <p:cNvPr id="24777" name="Rectangle 264"/>
          <p:cNvSpPr>
            <a:spLocks noChangeArrowheads="1"/>
          </p:cNvSpPr>
          <p:nvPr/>
        </p:nvSpPr>
        <p:spPr bwMode="auto">
          <a:xfrm>
            <a:off x="6737350" y="217805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778" name="Rectangle 265"/>
          <p:cNvSpPr>
            <a:spLocks noChangeArrowheads="1"/>
          </p:cNvSpPr>
          <p:nvPr/>
        </p:nvSpPr>
        <p:spPr bwMode="auto">
          <a:xfrm>
            <a:off x="6737350" y="20367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779" name="Rectangle 266"/>
          <p:cNvSpPr>
            <a:spLocks noChangeArrowheads="1"/>
          </p:cNvSpPr>
          <p:nvPr/>
        </p:nvSpPr>
        <p:spPr bwMode="auto">
          <a:xfrm>
            <a:off x="6737350" y="189547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780" name="Rectangle 267"/>
          <p:cNvSpPr>
            <a:spLocks noChangeArrowheads="1"/>
          </p:cNvSpPr>
          <p:nvPr/>
        </p:nvSpPr>
        <p:spPr bwMode="auto">
          <a:xfrm>
            <a:off x="6737350" y="175418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781" name="Rectangle 268"/>
          <p:cNvSpPr>
            <a:spLocks noChangeArrowheads="1"/>
          </p:cNvSpPr>
          <p:nvPr/>
        </p:nvSpPr>
        <p:spPr bwMode="auto">
          <a:xfrm>
            <a:off x="6737350" y="16129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782" name="Rectangle 269"/>
          <p:cNvSpPr>
            <a:spLocks noChangeArrowheads="1"/>
          </p:cNvSpPr>
          <p:nvPr/>
        </p:nvSpPr>
        <p:spPr bwMode="auto">
          <a:xfrm>
            <a:off x="6686550" y="14700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783" name="Rectangle 270"/>
          <p:cNvSpPr>
            <a:spLocks noChangeArrowheads="1"/>
          </p:cNvSpPr>
          <p:nvPr/>
        </p:nvSpPr>
        <p:spPr bwMode="auto">
          <a:xfrm>
            <a:off x="6813550"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784" name="Rectangle 271"/>
          <p:cNvSpPr>
            <a:spLocks noChangeArrowheads="1"/>
          </p:cNvSpPr>
          <p:nvPr/>
        </p:nvSpPr>
        <p:spPr bwMode="auto">
          <a:xfrm>
            <a:off x="7002463"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785" name="Rectangle 272"/>
          <p:cNvSpPr>
            <a:spLocks noChangeArrowheads="1"/>
          </p:cNvSpPr>
          <p:nvPr/>
        </p:nvSpPr>
        <p:spPr bwMode="auto">
          <a:xfrm>
            <a:off x="7191375"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786" name="Rectangle 273"/>
          <p:cNvSpPr>
            <a:spLocks noChangeArrowheads="1"/>
          </p:cNvSpPr>
          <p:nvPr/>
        </p:nvSpPr>
        <p:spPr bwMode="auto">
          <a:xfrm>
            <a:off x="7380288" y="22971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787" name="Rectangle 274"/>
          <p:cNvSpPr>
            <a:spLocks noChangeArrowheads="1"/>
          </p:cNvSpPr>
          <p:nvPr/>
        </p:nvSpPr>
        <p:spPr bwMode="auto">
          <a:xfrm>
            <a:off x="7569200" y="22971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788" name="Rectangle 275"/>
          <p:cNvSpPr>
            <a:spLocks noChangeArrowheads="1"/>
          </p:cNvSpPr>
          <p:nvPr/>
        </p:nvSpPr>
        <p:spPr bwMode="auto">
          <a:xfrm>
            <a:off x="7734300"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789" name="Rectangle 276"/>
          <p:cNvSpPr>
            <a:spLocks noChangeArrowheads="1"/>
          </p:cNvSpPr>
          <p:nvPr/>
        </p:nvSpPr>
        <p:spPr bwMode="auto">
          <a:xfrm>
            <a:off x="7923213"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790" name="Rectangle 277"/>
          <p:cNvSpPr>
            <a:spLocks noChangeArrowheads="1"/>
          </p:cNvSpPr>
          <p:nvPr/>
        </p:nvSpPr>
        <p:spPr bwMode="auto">
          <a:xfrm>
            <a:off x="8112125"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791" name="Rectangle 278"/>
          <p:cNvSpPr>
            <a:spLocks noChangeArrowheads="1"/>
          </p:cNvSpPr>
          <p:nvPr/>
        </p:nvSpPr>
        <p:spPr bwMode="auto">
          <a:xfrm>
            <a:off x="8301038"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792" name="Rectangle 279"/>
          <p:cNvSpPr>
            <a:spLocks noChangeArrowheads="1"/>
          </p:cNvSpPr>
          <p:nvPr/>
        </p:nvSpPr>
        <p:spPr bwMode="auto">
          <a:xfrm>
            <a:off x="8489950" y="22971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793" name="AutoShape 280"/>
          <p:cNvSpPr>
            <a:spLocks noChangeAspect="1" noChangeArrowheads="1" noTextEdit="1"/>
          </p:cNvSpPr>
          <p:nvPr/>
        </p:nvSpPr>
        <p:spPr bwMode="auto">
          <a:xfrm>
            <a:off x="6380163" y="3386138"/>
            <a:ext cx="2305050"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794" name="Line 282"/>
          <p:cNvSpPr>
            <a:spLocks noChangeShapeType="1"/>
          </p:cNvSpPr>
          <p:nvPr/>
        </p:nvSpPr>
        <p:spPr bwMode="auto">
          <a:xfrm flipV="1">
            <a:off x="6838950" y="3498850"/>
            <a:ext cx="1588" cy="7064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95" name="Line 283"/>
          <p:cNvSpPr>
            <a:spLocks noChangeShapeType="1"/>
          </p:cNvSpPr>
          <p:nvPr/>
        </p:nvSpPr>
        <p:spPr bwMode="auto">
          <a:xfrm>
            <a:off x="6824663" y="420528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96" name="Line 284"/>
          <p:cNvSpPr>
            <a:spLocks noChangeShapeType="1"/>
          </p:cNvSpPr>
          <p:nvPr/>
        </p:nvSpPr>
        <p:spPr bwMode="auto">
          <a:xfrm>
            <a:off x="6824663" y="406558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97" name="Line 285"/>
          <p:cNvSpPr>
            <a:spLocks noChangeShapeType="1"/>
          </p:cNvSpPr>
          <p:nvPr/>
        </p:nvSpPr>
        <p:spPr bwMode="auto">
          <a:xfrm>
            <a:off x="6824663" y="3922713"/>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98" name="Line 286"/>
          <p:cNvSpPr>
            <a:spLocks noChangeShapeType="1"/>
          </p:cNvSpPr>
          <p:nvPr/>
        </p:nvSpPr>
        <p:spPr bwMode="auto">
          <a:xfrm>
            <a:off x="6824663" y="3783013"/>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99" name="Line 287"/>
          <p:cNvSpPr>
            <a:spLocks noChangeShapeType="1"/>
          </p:cNvSpPr>
          <p:nvPr/>
        </p:nvSpPr>
        <p:spPr bwMode="auto">
          <a:xfrm>
            <a:off x="6824663" y="364013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0" name="Line 288"/>
          <p:cNvSpPr>
            <a:spLocks noChangeShapeType="1"/>
          </p:cNvSpPr>
          <p:nvPr/>
        </p:nvSpPr>
        <p:spPr bwMode="auto">
          <a:xfrm>
            <a:off x="6824663" y="349885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1" name="Line 289"/>
          <p:cNvSpPr>
            <a:spLocks noChangeShapeType="1"/>
          </p:cNvSpPr>
          <p:nvPr/>
        </p:nvSpPr>
        <p:spPr bwMode="auto">
          <a:xfrm>
            <a:off x="6838950" y="4205288"/>
            <a:ext cx="17954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2" name="Line 290"/>
          <p:cNvSpPr>
            <a:spLocks noChangeShapeType="1"/>
          </p:cNvSpPr>
          <p:nvPr/>
        </p:nvSpPr>
        <p:spPr bwMode="auto">
          <a:xfrm flipV="1">
            <a:off x="683895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3" name="Line 291"/>
          <p:cNvSpPr>
            <a:spLocks noChangeShapeType="1"/>
          </p:cNvSpPr>
          <p:nvPr/>
        </p:nvSpPr>
        <p:spPr bwMode="auto">
          <a:xfrm flipV="1">
            <a:off x="693420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4" name="Line 292"/>
          <p:cNvSpPr>
            <a:spLocks noChangeShapeType="1"/>
          </p:cNvSpPr>
          <p:nvPr/>
        </p:nvSpPr>
        <p:spPr bwMode="auto">
          <a:xfrm flipV="1">
            <a:off x="702786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5" name="Line 293"/>
          <p:cNvSpPr>
            <a:spLocks noChangeShapeType="1"/>
          </p:cNvSpPr>
          <p:nvPr/>
        </p:nvSpPr>
        <p:spPr bwMode="auto">
          <a:xfrm flipV="1">
            <a:off x="712311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6" name="Line 294"/>
          <p:cNvSpPr>
            <a:spLocks noChangeShapeType="1"/>
          </p:cNvSpPr>
          <p:nvPr/>
        </p:nvSpPr>
        <p:spPr bwMode="auto">
          <a:xfrm flipV="1">
            <a:off x="7216775"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7" name="Line 295"/>
          <p:cNvSpPr>
            <a:spLocks noChangeShapeType="1"/>
          </p:cNvSpPr>
          <p:nvPr/>
        </p:nvSpPr>
        <p:spPr bwMode="auto">
          <a:xfrm flipV="1">
            <a:off x="7312025"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8" name="Line 296"/>
          <p:cNvSpPr>
            <a:spLocks noChangeShapeType="1"/>
          </p:cNvSpPr>
          <p:nvPr/>
        </p:nvSpPr>
        <p:spPr bwMode="auto">
          <a:xfrm flipV="1">
            <a:off x="7405688"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09" name="Line 297"/>
          <p:cNvSpPr>
            <a:spLocks noChangeShapeType="1"/>
          </p:cNvSpPr>
          <p:nvPr/>
        </p:nvSpPr>
        <p:spPr bwMode="auto">
          <a:xfrm flipV="1">
            <a:off x="749935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0" name="Line 298"/>
          <p:cNvSpPr>
            <a:spLocks noChangeShapeType="1"/>
          </p:cNvSpPr>
          <p:nvPr/>
        </p:nvSpPr>
        <p:spPr bwMode="auto">
          <a:xfrm flipV="1">
            <a:off x="759460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1" name="Line 299"/>
          <p:cNvSpPr>
            <a:spLocks noChangeShapeType="1"/>
          </p:cNvSpPr>
          <p:nvPr/>
        </p:nvSpPr>
        <p:spPr bwMode="auto">
          <a:xfrm flipV="1">
            <a:off x="768826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2" name="Line 300"/>
          <p:cNvSpPr>
            <a:spLocks noChangeShapeType="1"/>
          </p:cNvSpPr>
          <p:nvPr/>
        </p:nvSpPr>
        <p:spPr bwMode="auto">
          <a:xfrm flipV="1">
            <a:off x="778351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3" name="Line 301"/>
          <p:cNvSpPr>
            <a:spLocks noChangeShapeType="1"/>
          </p:cNvSpPr>
          <p:nvPr/>
        </p:nvSpPr>
        <p:spPr bwMode="auto">
          <a:xfrm flipV="1">
            <a:off x="787876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4" name="Line 302"/>
          <p:cNvSpPr>
            <a:spLocks noChangeShapeType="1"/>
          </p:cNvSpPr>
          <p:nvPr/>
        </p:nvSpPr>
        <p:spPr bwMode="auto">
          <a:xfrm flipV="1">
            <a:off x="7972425"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5" name="Line 303"/>
          <p:cNvSpPr>
            <a:spLocks noChangeShapeType="1"/>
          </p:cNvSpPr>
          <p:nvPr/>
        </p:nvSpPr>
        <p:spPr bwMode="auto">
          <a:xfrm flipV="1">
            <a:off x="8067675"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6" name="Line 304"/>
          <p:cNvSpPr>
            <a:spLocks noChangeShapeType="1"/>
          </p:cNvSpPr>
          <p:nvPr/>
        </p:nvSpPr>
        <p:spPr bwMode="auto">
          <a:xfrm flipV="1">
            <a:off x="8161338"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7" name="Line 305"/>
          <p:cNvSpPr>
            <a:spLocks noChangeShapeType="1"/>
          </p:cNvSpPr>
          <p:nvPr/>
        </p:nvSpPr>
        <p:spPr bwMode="auto">
          <a:xfrm flipV="1">
            <a:off x="8256588"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8" name="Line 306"/>
          <p:cNvSpPr>
            <a:spLocks noChangeShapeType="1"/>
          </p:cNvSpPr>
          <p:nvPr/>
        </p:nvSpPr>
        <p:spPr bwMode="auto">
          <a:xfrm flipV="1">
            <a:off x="835025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19" name="Line 307"/>
          <p:cNvSpPr>
            <a:spLocks noChangeShapeType="1"/>
          </p:cNvSpPr>
          <p:nvPr/>
        </p:nvSpPr>
        <p:spPr bwMode="auto">
          <a:xfrm flipV="1">
            <a:off x="844550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20" name="Line 308"/>
          <p:cNvSpPr>
            <a:spLocks noChangeShapeType="1"/>
          </p:cNvSpPr>
          <p:nvPr/>
        </p:nvSpPr>
        <p:spPr bwMode="auto">
          <a:xfrm flipV="1">
            <a:off x="8540750" y="4192588"/>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21" name="Line 309"/>
          <p:cNvSpPr>
            <a:spLocks noChangeShapeType="1"/>
          </p:cNvSpPr>
          <p:nvPr/>
        </p:nvSpPr>
        <p:spPr bwMode="auto">
          <a:xfrm flipV="1">
            <a:off x="8634413" y="4192588"/>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22" name="Freeform 310"/>
          <p:cNvSpPr>
            <a:spLocks/>
          </p:cNvSpPr>
          <p:nvPr/>
        </p:nvSpPr>
        <p:spPr bwMode="auto">
          <a:xfrm>
            <a:off x="6838950" y="3498850"/>
            <a:ext cx="1795463"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7 w 2262"/>
              <a:gd name="T21" fmla="*/ 283708 h 625"/>
              <a:gd name="T22" fmla="*/ 1039813 w 2262"/>
              <a:gd name="T23" fmla="*/ 71323 h 625"/>
              <a:gd name="T24" fmla="*/ 1133475 w 2262"/>
              <a:gd name="T25" fmla="*/ 213177 h 625"/>
              <a:gd name="T26" fmla="*/ 1228725 w 2262"/>
              <a:gd name="T27" fmla="*/ 423977 h 625"/>
              <a:gd name="T28" fmla="*/ 1322388 w 2262"/>
              <a:gd name="T29" fmla="*/ 495300 h 625"/>
              <a:gd name="T30" fmla="*/ 1417638 w 2262"/>
              <a:gd name="T31" fmla="*/ 353446 h 625"/>
              <a:gd name="T32" fmla="*/ 1511300 w 2262"/>
              <a:gd name="T33" fmla="*/ 353446 h 625"/>
              <a:gd name="T34" fmla="*/ 1606550 w 2262"/>
              <a:gd name="T35" fmla="*/ 213177 h 625"/>
              <a:gd name="T36" fmla="*/ 1701800 w 2262"/>
              <a:gd name="T37" fmla="*/ 283708 h 625"/>
              <a:gd name="T38" fmla="*/ 1795463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823" name="Freeform 311"/>
          <p:cNvSpPr>
            <a:spLocks/>
          </p:cNvSpPr>
          <p:nvPr/>
        </p:nvSpPr>
        <p:spPr bwMode="auto">
          <a:xfrm>
            <a:off x="6797675" y="3743325"/>
            <a:ext cx="82550" cy="80963"/>
          </a:xfrm>
          <a:custGeom>
            <a:avLst/>
            <a:gdLst>
              <a:gd name="T0" fmla="*/ 41676 w 103"/>
              <a:gd name="T1" fmla="*/ 80963 h 102"/>
              <a:gd name="T2" fmla="*/ 82550 w 103"/>
              <a:gd name="T3" fmla="*/ 39688 h 102"/>
              <a:gd name="T4" fmla="*/ 41676 w 103"/>
              <a:gd name="T5" fmla="*/ 0 h 102"/>
              <a:gd name="T6" fmla="*/ 0 w 103"/>
              <a:gd name="T7" fmla="*/ 39688 h 102"/>
              <a:gd name="T8" fmla="*/ 41676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24" name="Freeform 312"/>
          <p:cNvSpPr>
            <a:spLocks/>
          </p:cNvSpPr>
          <p:nvPr/>
        </p:nvSpPr>
        <p:spPr bwMode="auto">
          <a:xfrm>
            <a:off x="6894513" y="3455988"/>
            <a:ext cx="80962" cy="82550"/>
          </a:xfrm>
          <a:custGeom>
            <a:avLst/>
            <a:gdLst>
              <a:gd name="T0" fmla="*/ 39687 w 102"/>
              <a:gd name="T1" fmla="*/ 82550 h 103"/>
              <a:gd name="T2" fmla="*/ 80962 w 102"/>
              <a:gd name="T3" fmla="*/ 41676 h 103"/>
              <a:gd name="T4" fmla="*/ 39687 w 102"/>
              <a:gd name="T5" fmla="*/ 0 h 103"/>
              <a:gd name="T6" fmla="*/ 0 w 102"/>
              <a:gd name="T7" fmla="*/ 41676 h 103"/>
              <a:gd name="T8" fmla="*/ 39687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825" name="Freeform 313"/>
          <p:cNvSpPr>
            <a:spLocks/>
          </p:cNvSpPr>
          <p:nvPr/>
        </p:nvSpPr>
        <p:spPr bwMode="auto">
          <a:xfrm>
            <a:off x="6989763" y="3810000"/>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26" name="Freeform 314"/>
          <p:cNvSpPr>
            <a:spLocks/>
          </p:cNvSpPr>
          <p:nvPr/>
        </p:nvSpPr>
        <p:spPr bwMode="auto">
          <a:xfrm>
            <a:off x="7080250" y="3527425"/>
            <a:ext cx="80963" cy="82550"/>
          </a:xfrm>
          <a:custGeom>
            <a:avLst/>
            <a:gdLst>
              <a:gd name="T0" fmla="*/ 40882 w 101"/>
              <a:gd name="T1" fmla="*/ 82550 h 104"/>
              <a:gd name="T2" fmla="*/ 80963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827" name="Freeform 315"/>
          <p:cNvSpPr>
            <a:spLocks/>
          </p:cNvSpPr>
          <p:nvPr/>
        </p:nvSpPr>
        <p:spPr bwMode="auto">
          <a:xfrm>
            <a:off x="7175500" y="360203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28" name="Freeform 316"/>
          <p:cNvSpPr>
            <a:spLocks/>
          </p:cNvSpPr>
          <p:nvPr/>
        </p:nvSpPr>
        <p:spPr bwMode="auto">
          <a:xfrm>
            <a:off x="7270750" y="3810000"/>
            <a:ext cx="80963" cy="80963"/>
          </a:xfrm>
          <a:custGeom>
            <a:avLst/>
            <a:gdLst>
              <a:gd name="T0" fmla="*/ 40482 w 104"/>
              <a:gd name="T1" fmla="*/ 80963 h 102"/>
              <a:gd name="T2" fmla="*/ 80963 w 104"/>
              <a:gd name="T3" fmla="*/ 39688 h 102"/>
              <a:gd name="T4" fmla="*/ 40482 w 104"/>
              <a:gd name="T5" fmla="*/ 0 h 102"/>
              <a:gd name="T6" fmla="*/ 0 w 104"/>
              <a:gd name="T7" fmla="*/ 39688 h 102"/>
              <a:gd name="T8" fmla="*/ 40482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29" name="Freeform 317"/>
          <p:cNvSpPr>
            <a:spLocks/>
          </p:cNvSpPr>
          <p:nvPr/>
        </p:nvSpPr>
        <p:spPr bwMode="auto">
          <a:xfrm>
            <a:off x="7364413" y="36687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830" name="Freeform 318"/>
          <p:cNvSpPr>
            <a:spLocks/>
          </p:cNvSpPr>
          <p:nvPr/>
        </p:nvSpPr>
        <p:spPr bwMode="auto">
          <a:xfrm>
            <a:off x="7461250" y="3956050"/>
            <a:ext cx="80963" cy="80963"/>
          </a:xfrm>
          <a:custGeom>
            <a:avLst/>
            <a:gdLst>
              <a:gd name="T0" fmla="*/ 39688 w 102"/>
              <a:gd name="T1" fmla="*/ 80963 h 102"/>
              <a:gd name="T2" fmla="*/ 80963 w 102"/>
              <a:gd name="T3" fmla="*/ 41275 h 102"/>
              <a:gd name="T4" fmla="*/ 39688 w 102"/>
              <a:gd name="T5" fmla="*/ 0 h 102"/>
              <a:gd name="T6" fmla="*/ 0 w 102"/>
              <a:gd name="T7" fmla="*/ 41275 h 102"/>
              <a:gd name="T8" fmla="*/ 39688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1" name="Freeform 319"/>
          <p:cNvSpPr>
            <a:spLocks/>
          </p:cNvSpPr>
          <p:nvPr/>
        </p:nvSpPr>
        <p:spPr bwMode="auto">
          <a:xfrm>
            <a:off x="7553325" y="3602038"/>
            <a:ext cx="79375" cy="80962"/>
          </a:xfrm>
          <a:custGeom>
            <a:avLst/>
            <a:gdLst>
              <a:gd name="T0" fmla="*/ 38909 w 102"/>
              <a:gd name="T1" fmla="*/ 80962 h 102"/>
              <a:gd name="T2" fmla="*/ 79375 w 102"/>
              <a:gd name="T3" fmla="*/ 39687 h 102"/>
              <a:gd name="T4" fmla="*/ 38909 w 102"/>
              <a:gd name="T5" fmla="*/ 0 h 102"/>
              <a:gd name="T6" fmla="*/ 0 w 102"/>
              <a:gd name="T7" fmla="*/ 39687 h 102"/>
              <a:gd name="T8" fmla="*/ 38909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2" name="Freeform 320"/>
          <p:cNvSpPr>
            <a:spLocks/>
          </p:cNvSpPr>
          <p:nvPr/>
        </p:nvSpPr>
        <p:spPr bwMode="auto">
          <a:xfrm>
            <a:off x="7646988" y="3883025"/>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3" name="Freeform 321"/>
          <p:cNvSpPr>
            <a:spLocks/>
          </p:cNvSpPr>
          <p:nvPr/>
        </p:nvSpPr>
        <p:spPr bwMode="auto">
          <a:xfrm>
            <a:off x="7742238" y="3743325"/>
            <a:ext cx="82550" cy="80963"/>
          </a:xfrm>
          <a:custGeom>
            <a:avLst/>
            <a:gdLst>
              <a:gd name="T0" fmla="*/ 41676 w 103"/>
              <a:gd name="T1" fmla="*/ 80963 h 102"/>
              <a:gd name="T2" fmla="*/ 82550 w 103"/>
              <a:gd name="T3" fmla="*/ 39688 h 102"/>
              <a:gd name="T4" fmla="*/ 41676 w 103"/>
              <a:gd name="T5" fmla="*/ 0 h 102"/>
              <a:gd name="T6" fmla="*/ 0 w 103"/>
              <a:gd name="T7" fmla="*/ 39688 h 102"/>
              <a:gd name="T8" fmla="*/ 41676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4" name="Freeform 322"/>
          <p:cNvSpPr>
            <a:spLocks/>
          </p:cNvSpPr>
          <p:nvPr/>
        </p:nvSpPr>
        <p:spPr bwMode="auto">
          <a:xfrm>
            <a:off x="7837488" y="3527425"/>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835" name="Freeform 323"/>
          <p:cNvSpPr>
            <a:spLocks/>
          </p:cNvSpPr>
          <p:nvPr/>
        </p:nvSpPr>
        <p:spPr bwMode="auto">
          <a:xfrm>
            <a:off x="7932738" y="36687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836" name="Freeform 324"/>
          <p:cNvSpPr>
            <a:spLocks/>
          </p:cNvSpPr>
          <p:nvPr/>
        </p:nvSpPr>
        <p:spPr bwMode="auto">
          <a:xfrm>
            <a:off x="8029575" y="3883025"/>
            <a:ext cx="80963" cy="80963"/>
          </a:xfrm>
          <a:custGeom>
            <a:avLst/>
            <a:gdLst>
              <a:gd name="T0" fmla="*/ 39688 w 102"/>
              <a:gd name="T1" fmla="*/ 80963 h 102"/>
              <a:gd name="T2" fmla="*/ 80963 w 102"/>
              <a:gd name="T3" fmla="*/ 39688 h 102"/>
              <a:gd name="T4" fmla="*/ 39688 w 102"/>
              <a:gd name="T5" fmla="*/ 0 h 102"/>
              <a:gd name="T6" fmla="*/ 0 w 102"/>
              <a:gd name="T7" fmla="*/ 39688 h 102"/>
              <a:gd name="T8" fmla="*/ 39688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7" name="Freeform 325"/>
          <p:cNvSpPr>
            <a:spLocks/>
          </p:cNvSpPr>
          <p:nvPr/>
        </p:nvSpPr>
        <p:spPr bwMode="auto">
          <a:xfrm>
            <a:off x="8120063" y="3956050"/>
            <a:ext cx="80962" cy="80963"/>
          </a:xfrm>
          <a:custGeom>
            <a:avLst/>
            <a:gdLst>
              <a:gd name="T0" fmla="*/ 39687 w 102"/>
              <a:gd name="T1" fmla="*/ 80963 h 102"/>
              <a:gd name="T2" fmla="*/ 80962 w 102"/>
              <a:gd name="T3" fmla="*/ 41275 h 102"/>
              <a:gd name="T4" fmla="*/ 39687 w 102"/>
              <a:gd name="T5" fmla="*/ 0 h 102"/>
              <a:gd name="T6" fmla="*/ 0 w 102"/>
              <a:gd name="T7" fmla="*/ 41275 h 102"/>
              <a:gd name="T8" fmla="*/ 39687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8" name="Freeform 326"/>
          <p:cNvSpPr>
            <a:spLocks/>
          </p:cNvSpPr>
          <p:nvPr/>
        </p:nvSpPr>
        <p:spPr bwMode="auto">
          <a:xfrm>
            <a:off x="8215313" y="3810000"/>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39" name="Freeform 327"/>
          <p:cNvSpPr>
            <a:spLocks/>
          </p:cNvSpPr>
          <p:nvPr/>
        </p:nvSpPr>
        <p:spPr bwMode="auto">
          <a:xfrm>
            <a:off x="8310563" y="3810000"/>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40" name="Freeform 328"/>
          <p:cNvSpPr>
            <a:spLocks/>
          </p:cNvSpPr>
          <p:nvPr/>
        </p:nvSpPr>
        <p:spPr bwMode="auto">
          <a:xfrm>
            <a:off x="8405813" y="3668713"/>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841" name="Freeform 329"/>
          <p:cNvSpPr>
            <a:spLocks/>
          </p:cNvSpPr>
          <p:nvPr/>
        </p:nvSpPr>
        <p:spPr bwMode="auto">
          <a:xfrm>
            <a:off x="8501063" y="3743325"/>
            <a:ext cx="82550" cy="80963"/>
          </a:xfrm>
          <a:custGeom>
            <a:avLst/>
            <a:gdLst>
              <a:gd name="T0" fmla="*/ 40874 w 103"/>
              <a:gd name="T1" fmla="*/ 80963 h 102"/>
              <a:gd name="T2" fmla="*/ 82550 w 103"/>
              <a:gd name="T3" fmla="*/ 39688 h 102"/>
              <a:gd name="T4" fmla="*/ 40874 w 103"/>
              <a:gd name="T5" fmla="*/ 0 h 102"/>
              <a:gd name="T6" fmla="*/ 0 w 103"/>
              <a:gd name="T7" fmla="*/ 39688 h 102"/>
              <a:gd name="T8" fmla="*/ 40874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842" name="Freeform 330"/>
          <p:cNvSpPr>
            <a:spLocks/>
          </p:cNvSpPr>
          <p:nvPr/>
        </p:nvSpPr>
        <p:spPr bwMode="auto">
          <a:xfrm>
            <a:off x="8591550" y="360203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43" name="Rectangle 332"/>
          <p:cNvSpPr>
            <a:spLocks noChangeArrowheads="1"/>
          </p:cNvSpPr>
          <p:nvPr/>
        </p:nvSpPr>
        <p:spPr bwMode="auto">
          <a:xfrm>
            <a:off x="7513638" y="4441825"/>
            <a:ext cx="141287"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Day</a:t>
            </a:r>
            <a:endParaRPr lang="en-US"/>
          </a:p>
        </p:txBody>
      </p:sp>
      <p:sp>
        <p:nvSpPr>
          <p:cNvPr id="24844" name="Rectangle 333"/>
          <p:cNvSpPr>
            <a:spLocks noChangeArrowheads="1"/>
          </p:cNvSpPr>
          <p:nvPr/>
        </p:nvSpPr>
        <p:spPr bwMode="auto">
          <a:xfrm>
            <a:off x="6380163" y="3741738"/>
            <a:ext cx="34290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Inventory</a:t>
            </a:r>
            <a:endParaRPr lang="en-US"/>
          </a:p>
        </p:txBody>
      </p:sp>
      <p:sp>
        <p:nvSpPr>
          <p:cNvPr id="24845" name="Rectangle 334"/>
          <p:cNvSpPr>
            <a:spLocks noChangeArrowheads="1"/>
          </p:cNvSpPr>
          <p:nvPr/>
        </p:nvSpPr>
        <p:spPr bwMode="auto">
          <a:xfrm>
            <a:off x="6737350" y="41576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846" name="Rectangle 335"/>
          <p:cNvSpPr>
            <a:spLocks noChangeArrowheads="1"/>
          </p:cNvSpPr>
          <p:nvPr/>
        </p:nvSpPr>
        <p:spPr bwMode="auto">
          <a:xfrm>
            <a:off x="6737350" y="401637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847" name="Rectangle 336"/>
          <p:cNvSpPr>
            <a:spLocks noChangeArrowheads="1"/>
          </p:cNvSpPr>
          <p:nvPr/>
        </p:nvSpPr>
        <p:spPr bwMode="auto">
          <a:xfrm>
            <a:off x="6737350" y="387508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848" name="Rectangle 337"/>
          <p:cNvSpPr>
            <a:spLocks noChangeArrowheads="1"/>
          </p:cNvSpPr>
          <p:nvPr/>
        </p:nvSpPr>
        <p:spPr bwMode="auto">
          <a:xfrm>
            <a:off x="6737350" y="37338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849" name="Rectangle 338"/>
          <p:cNvSpPr>
            <a:spLocks noChangeArrowheads="1"/>
          </p:cNvSpPr>
          <p:nvPr/>
        </p:nvSpPr>
        <p:spPr bwMode="auto">
          <a:xfrm>
            <a:off x="6737350" y="35925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850" name="Rectangle 339"/>
          <p:cNvSpPr>
            <a:spLocks noChangeArrowheads="1"/>
          </p:cNvSpPr>
          <p:nvPr/>
        </p:nvSpPr>
        <p:spPr bwMode="auto">
          <a:xfrm>
            <a:off x="6686550" y="3449638"/>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851" name="Rectangle 340"/>
          <p:cNvSpPr>
            <a:spLocks noChangeArrowheads="1"/>
          </p:cNvSpPr>
          <p:nvPr/>
        </p:nvSpPr>
        <p:spPr bwMode="auto">
          <a:xfrm>
            <a:off x="6813550" y="427672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852" name="Rectangle 341"/>
          <p:cNvSpPr>
            <a:spLocks noChangeArrowheads="1"/>
          </p:cNvSpPr>
          <p:nvPr/>
        </p:nvSpPr>
        <p:spPr bwMode="auto">
          <a:xfrm>
            <a:off x="7002463" y="4276725"/>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853" name="Rectangle 342"/>
          <p:cNvSpPr>
            <a:spLocks noChangeArrowheads="1"/>
          </p:cNvSpPr>
          <p:nvPr/>
        </p:nvSpPr>
        <p:spPr bwMode="auto">
          <a:xfrm>
            <a:off x="7191375" y="427672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854" name="Rectangle 343"/>
          <p:cNvSpPr>
            <a:spLocks noChangeArrowheads="1"/>
          </p:cNvSpPr>
          <p:nvPr/>
        </p:nvSpPr>
        <p:spPr bwMode="auto">
          <a:xfrm>
            <a:off x="7380288" y="4276725"/>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855" name="Rectangle 344"/>
          <p:cNvSpPr>
            <a:spLocks noChangeArrowheads="1"/>
          </p:cNvSpPr>
          <p:nvPr/>
        </p:nvSpPr>
        <p:spPr bwMode="auto">
          <a:xfrm>
            <a:off x="7569200" y="427672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856" name="Rectangle 345"/>
          <p:cNvSpPr>
            <a:spLocks noChangeArrowheads="1"/>
          </p:cNvSpPr>
          <p:nvPr/>
        </p:nvSpPr>
        <p:spPr bwMode="auto">
          <a:xfrm>
            <a:off x="7734300" y="42767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857" name="Rectangle 346"/>
          <p:cNvSpPr>
            <a:spLocks noChangeArrowheads="1"/>
          </p:cNvSpPr>
          <p:nvPr/>
        </p:nvSpPr>
        <p:spPr bwMode="auto">
          <a:xfrm>
            <a:off x="7923213" y="42767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858" name="Rectangle 347"/>
          <p:cNvSpPr>
            <a:spLocks noChangeArrowheads="1"/>
          </p:cNvSpPr>
          <p:nvPr/>
        </p:nvSpPr>
        <p:spPr bwMode="auto">
          <a:xfrm>
            <a:off x="8112125" y="42767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859" name="Rectangle 348"/>
          <p:cNvSpPr>
            <a:spLocks noChangeArrowheads="1"/>
          </p:cNvSpPr>
          <p:nvPr/>
        </p:nvSpPr>
        <p:spPr bwMode="auto">
          <a:xfrm>
            <a:off x="8301038" y="42767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860" name="Rectangle 349"/>
          <p:cNvSpPr>
            <a:spLocks noChangeArrowheads="1"/>
          </p:cNvSpPr>
          <p:nvPr/>
        </p:nvSpPr>
        <p:spPr bwMode="auto">
          <a:xfrm>
            <a:off x="8489950" y="42767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861" name="AutoShape 350"/>
          <p:cNvSpPr>
            <a:spLocks noChangeAspect="1" noChangeArrowheads="1" noTextEdit="1"/>
          </p:cNvSpPr>
          <p:nvPr/>
        </p:nvSpPr>
        <p:spPr bwMode="auto">
          <a:xfrm>
            <a:off x="3629025" y="3413125"/>
            <a:ext cx="23050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862" name="Line 352"/>
          <p:cNvSpPr>
            <a:spLocks noChangeShapeType="1"/>
          </p:cNvSpPr>
          <p:nvPr/>
        </p:nvSpPr>
        <p:spPr bwMode="auto">
          <a:xfrm flipV="1">
            <a:off x="4087813" y="3525838"/>
            <a:ext cx="1587" cy="7064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3" name="Line 353"/>
          <p:cNvSpPr>
            <a:spLocks noChangeShapeType="1"/>
          </p:cNvSpPr>
          <p:nvPr/>
        </p:nvSpPr>
        <p:spPr bwMode="auto">
          <a:xfrm>
            <a:off x="4073525" y="423227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4" name="Line 354"/>
          <p:cNvSpPr>
            <a:spLocks noChangeShapeType="1"/>
          </p:cNvSpPr>
          <p:nvPr/>
        </p:nvSpPr>
        <p:spPr bwMode="auto">
          <a:xfrm>
            <a:off x="4073525" y="409257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5" name="Line 355"/>
          <p:cNvSpPr>
            <a:spLocks noChangeShapeType="1"/>
          </p:cNvSpPr>
          <p:nvPr/>
        </p:nvSpPr>
        <p:spPr bwMode="auto">
          <a:xfrm>
            <a:off x="4073525" y="3949700"/>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6" name="Line 356"/>
          <p:cNvSpPr>
            <a:spLocks noChangeShapeType="1"/>
          </p:cNvSpPr>
          <p:nvPr/>
        </p:nvSpPr>
        <p:spPr bwMode="auto">
          <a:xfrm>
            <a:off x="4073525" y="3810000"/>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7" name="Line 357"/>
          <p:cNvSpPr>
            <a:spLocks noChangeShapeType="1"/>
          </p:cNvSpPr>
          <p:nvPr/>
        </p:nvSpPr>
        <p:spPr bwMode="auto">
          <a:xfrm>
            <a:off x="4073525" y="3667125"/>
            <a:ext cx="26988"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8" name="Line 358"/>
          <p:cNvSpPr>
            <a:spLocks noChangeShapeType="1"/>
          </p:cNvSpPr>
          <p:nvPr/>
        </p:nvSpPr>
        <p:spPr bwMode="auto">
          <a:xfrm>
            <a:off x="4073525" y="3525838"/>
            <a:ext cx="26988"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69" name="Line 359"/>
          <p:cNvSpPr>
            <a:spLocks noChangeShapeType="1"/>
          </p:cNvSpPr>
          <p:nvPr/>
        </p:nvSpPr>
        <p:spPr bwMode="auto">
          <a:xfrm>
            <a:off x="4087813" y="4232275"/>
            <a:ext cx="1795462"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0" name="Line 360"/>
          <p:cNvSpPr>
            <a:spLocks noChangeShapeType="1"/>
          </p:cNvSpPr>
          <p:nvPr/>
        </p:nvSpPr>
        <p:spPr bwMode="auto">
          <a:xfrm flipV="1">
            <a:off x="408781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1" name="Line 361"/>
          <p:cNvSpPr>
            <a:spLocks noChangeShapeType="1"/>
          </p:cNvSpPr>
          <p:nvPr/>
        </p:nvSpPr>
        <p:spPr bwMode="auto">
          <a:xfrm flipV="1">
            <a:off x="418306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2" name="Line 362"/>
          <p:cNvSpPr>
            <a:spLocks noChangeShapeType="1"/>
          </p:cNvSpPr>
          <p:nvPr/>
        </p:nvSpPr>
        <p:spPr bwMode="auto">
          <a:xfrm flipV="1">
            <a:off x="427672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3" name="Line 363"/>
          <p:cNvSpPr>
            <a:spLocks noChangeShapeType="1"/>
          </p:cNvSpPr>
          <p:nvPr/>
        </p:nvSpPr>
        <p:spPr bwMode="auto">
          <a:xfrm flipV="1">
            <a:off x="437197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4" name="Line 364"/>
          <p:cNvSpPr>
            <a:spLocks noChangeShapeType="1"/>
          </p:cNvSpPr>
          <p:nvPr/>
        </p:nvSpPr>
        <p:spPr bwMode="auto">
          <a:xfrm flipV="1">
            <a:off x="4465638"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5" name="Line 365"/>
          <p:cNvSpPr>
            <a:spLocks noChangeShapeType="1"/>
          </p:cNvSpPr>
          <p:nvPr/>
        </p:nvSpPr>
        <p:spPr bwMode="auto">
          <a:xfrm flipV="1">
            <a:off x="4560888"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6" name="Line 366"/>
          <p:cNvSpPr>
            <a:spLocks noChangeShapeType="1"/>
          </p:cNvSpPr>
          <p:nvPr/>
        </p:nvSpPr>
        <p:spPr bwMode="auto">
          <a:xfrm flipV="1">
            <a:off x="4654550"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7" name="Line 367"/>
          <p:cNvSpPr>
            <a:spLocks noChangeShapeType="1"/>
          </p:cNvSpPr>
          <p:nvPr/>
        </p:nvSpPr>
        <p:spPr bwMode="auto">
          <a:xfrm flipV="1">
            <a:off x="474821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8" name="Line 368"/>
          <p:cNvSpPr>
            <a:spLocks noChangeShapeType="1"/>
          </p:cNvSpPr>
          <p:nvPr/>
        </p:nvSpPr>
        <p:spPr bwMode="auto">
          <a:xfrm flipV="1">
            <a:off x="484346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79" name="Line 369"/>
          <p:cNvSpPr>
            <a:spLocks noChangeShapeType="1"/>
          </p:cNvSpPr>
          <p:nvPr/>
        </p:nvSpPr>
        <p:spPr bwMode="auto">
          <a:xfrm flipV="1">
            <a:off x="493712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0" name="Line 370"/>
          <p:cNvSpPr>
            <a:spLocks noChangeShapeType="1"/>
          </p:cNvSpPr>
          <p:nvPr/>
        </p:nvSpPr>
        <p:spPr bwMode="auto">
          <a:xfrm flipV="1">
            <a:off x="503237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1" name="Line 371"/>
          <p:cNvSpPr>
            <a:spLocks noChangeShapeType="1"/>
          </p:cNvSpPr>
          <p:nvPr/>
        </p:nvSpPr>
        <p:spPr bwMode="auto">
          <a:xfrm flipV="1">
            <a:off x="512762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2" name="Line 372"/>
          <p:cNvSpPr>
            <a:spLocks noChangeShapeType="1"/>
          </p:cNvSpPr>
          <p:nvPr/>
        </p:nvSpPr>
        <p:spPr bwMode="auto">
          <a:xfrm flipV="1">
            <a:off x="5221288"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3" name="Line 373"/>
          <p:cNvSpPr>
            <a:spLocks noChangeShapeType="1"/>
          </p:cNvSpPr>
          <p:nvPr/>
        </p:nvSpPr>
        <p:spPr bwMode="auto">
          <a:xfrm flipV="1">
            <a:off x="5316538"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4" name="Line 374"/>
          <p:cNvSpPr>
            <a:spLocks noChangeShapeType="1"/>
          </p:cNvSpPr>
          <p:nvPr/>
        </p:nvSpPr>
        <p:spPr bwMode="auto">
          <a:xfrm flipV="1">
            <a:off x="5410200"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5" name="Line 375"/>
          <p:cNvSpPr>
            <a:spLocks noChangeShapeType="1"/>
          </p:cNvSpPr>
          <p:nvPr/>
        </p:nvSpPr>
        <p:spPr bwMode="auto">
          <a:xfrm flipV="1">
            <a:off x="5505450"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6" name="Line 376"/>
          <p:cNvSpPr>
            <a:spLocks noChangeShapeType="1"/>
          </p:cNvSpPr>
          <p:nvPr/>
        </p:nvSpPr>
        <p:spPr bwMode="auto">
          <a:xfrm flipV="1">
            <a:off x="559911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7" name="Line 377"/>
          <p:cNvSpPr>
            <a:spLocks noChangeShapeType="1"/>
          </p:cNvSpPr>
          <p:nvPr/>
        </p:nvSpPr>
        <p:spPr bwMode="auto">
          <a:xfrm flipV="1">
            <a:off x="569436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8" name="Line 378"/>
          <p:cNvSpPr>
            <a:spLocks noChangeShapeType="1"/>
          </p:cNvSpPr>
          <p:nvPr/>
        </p:nvSpPr>
        <p:spPr bwMode="auto">
          <a:xfrm flipV="1">
            <a:off x="5789613" y="421957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89" name="Line 379"/>
          <p:cNvSpPr>
            <a:spLocks noChangeShapeType="1"/>
          </p:cNvSpPr>
          <p:nvPr/>
        </p:nvSpPr>
        <p:spPr bwMode="auto">
          <a:xfrm flipV="1">
            <a:off x="5883275" y="421957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90" name="Freeform 380"/>
          <p:cNvSpPr>
            <a:spLocks/>
          </p:cNvSpPr>
          <p:nvPr/>
        </p:nvSpPr>
        <p:spPr bwMode="auto">
          <a:xfrm>
            <a:off x="4087813" y="3525838"/>
            <a:ext cx="1795462"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6 w 2262"/>
              <a:gd name="T21" fmla="*/ 283708 h 625"/>
              <a:gd name="T22" fmla="*/ 1039812 w 2262"/>
              <a:gd name="T23" fmla="*/ 71323 h 625"/>
              <a:gd name="T24" fmla="*/ 1133475 w 2262"/>
              <a:gd name="T25" fmla="*/ 213177 h 625"/>
              <a:gd name="T26" fmla="*/ 1228725 w 2262"/>
              <a:gd name="T27" fmla="*/ 423977 h 625"/>
              <a:gd name="T28" fmla="*/ 1322387 w 2262"/>
              <a:gd name="T29" fmla="*/ 495300 h 625"/>
              <a:gd name="T30" fmla="*/ 1417637 w 2262"/>
              <a:gd name="T31" fmla="*/ 353446 h 625"/>
              <a:gd name="T32" fmla="*/ 1511300 w 2262"/>
              <a:gd name="T33" fmla="*/ 353446 h 625"/>
              <a:gd name="T34" fmla="*/ 1606550 w 2262"/>
              <a:gd name="T35" fmla="*/ 213177 h 625"/>
              <a:gd name="T36" fmla="*/ 1701800 w 2262"/>
              <a:gd name="T37" fmla="*/ 283708 h 625"/>
              <a:gd name="T38" fmla="*/ 1795462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891" name="Freeform 381"/>
          <p:cNvSpPr>
            <a:spLocks/>
          </p:cNvSpPr>
          <p:nvPr/>
        </p:nvSpPr>
        <p:spPr bwMode="auto">
          <a:xfrm>
            <a:off x="4046538" y="37703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92" name="Freeform 382"/>
          <p:cNvSpPr>
            <a:spLocks/>
          </p:cNvSpPr>
          <p:nvPr/>
        </p:nvSpPr>
        <p:spPr bwMode="auto">
          <a:xfrm>
            <a:off x="4143375" y="3482975"/>
            <a:ext cx="80963" cy="82550"/>
          </a:xfrm>
          <a:custGeom>
            <a:avLst/>
            <a:gdLst>
              <a:gd name="T0" fmla="*/ 39688 w 102"/>
              <a:gd name="T1" fmla="*/ 82550 h 103"/>
              <a:gd name="T2" fmla="*/ 80963 w 102"/>
              <a:gd name="T3" fmla="*/ 41676 h 103"/>
              <a:gd name="T4" fmla="*/ 39688 w 102"/>
              <a:gd name="T5" fmla="*/ 0 h 103"/>
              <a:gd name="T6" fmla="*/ 0 w 102"/>
              <a:gd name="T7" fmla="*/ 41676 h 103"/>
              <a:gd name="T8" fmla="*/ 39688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893" name="Freeform 383"/>
          <p:cNvSpPr>
            <a:spLocks/>
          </p:cNvSpPr>
          <p:nvPr/>
        </p:nvSpPr>
        <p:spPr bwMode="auto">
          <a:xfrm>
            <a:off x="4238625" y="3836988"/>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94" name="Freeform 384"/>
          <p:cNvSpPr>
            <a:spLocks/>
          </p:cNvSpPr>
          <p:nvPr/>
        </p:nvSpPr>
        <p:spPr bwMode="auto">
          <a:xfrm>
            <a:off x="4329113" y="3554413"/>
            <a:ext cx="80962" cy="82550"/>
          </a:xfrm>
          <a:custGeom>
            <a:avLst/>
            <a:gdLst>
              <a:gd name="T0" fmla="*/ 40882 w 101"/>
              <a:gd name="T1" fmla="*/ 82550 h 104"/>
              <a:gd name="T2" fmla="*/ 80962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895" name="Freeform 385"/>
          <p:cNvSpPr>
            <a:spLocks/>
          </p:cNvSpPr>
          <p:nvPr/>
        </p:nvSpPr>
        <p:spPr bwMode="auto">
          <a:xfrm>
            <a:off x="4424363" y="36290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96" name="Freeform 386"/>
          <p:cNvSpPr>
            <a:spLocks/>
          </p:cNvSpPr>
          <p:nvPr/>
        </p:nvSpPr>
        <p:spPr bwMode="auto">
          <a:xfrm>
            <a:off x="4519613" y="3836988"/>
            <a:ext cx="80962" cy="80962"/>
          </a:xfrm>
          <a:custGeom>
            <a:avLst/>
            <a:gdLst>
              <a:gd name="T0" fmla="*/ 40481 w 104"/>
              <a:gd name="T1" fmla="*/ 80962 h 102"/>
              <a:gd name="T2" fmla="*/ 80962 w 104"/>
              <a:gd name="T3" fmla="*/ 39687 h 102"/>
              <a:gd name="T4" fmla="*/ 40481 w 104"/>
              <a:gd name="T5" fmla="*/ 0 h 102"/>
              <a:gd name="T6" fmla="*/ 0 w 104"/>
              <a:gd name="T7" fmla="*/ 39687 h 102"/>
              <a:gd name="T8" fmla="*/ 40481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897" name="Freeform 387"/>
          <p:cNvSpPr>
            <a:spLocks/>
          </p:cNvSpPr>
          <p:nvPr/>
        </p:nvSpPr>
        <p:spPr bwMode="auto">
          <a:xfrm>
            <a:off x="4613275" y="36957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898" name="Freeform 388"/>
          <p:cNvSpPr>
            <a:spLocks/>
          </p:cNvSpPr>
          <p:nvPr/>
        </p:nvSpPr>
        <p:spPr bwMode="auto">
          <a:xfrm>
            <a:off x="4710113" y="3983038"/>
            <a:ext cx="80962" cy="80962"/>
          </a:xfrm>
          <a:custGeom>
            <a:avLst/>
            <a:gdLst>
              <a:gd name="T0" fmla="*/ 39687 w 102"/>
              <a:gd name="T1" fmla="*/ 80962 h 102"/>
              <a:gd name="T2" fmla="*/ 80962 w 102"/>
              <a:gd name="T3" fmla="*/ 41275 h 102"/>
              <a:gd name="T4" fmla="*/ 39687 w 102"/>
              <a:gd name="T5" fmla="*/ 0 h 102"/>
              <a:gd name="T6" fmla="*/ 0 w 102"/>
              <a:gd name="T7" fmla="*/ 41275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899" name="Freeform 389"/>
          <p:cNvSpPr>
            <a:spLocks/>
          </p:cNvSpPr>
          <p:nvPr/>
        </p:nvSpPr>
        <p:spPr bwMode="auto">
          <a:xfrm>
            <a:off x="4802188" y="3629025"/>
            <a:ext cx="79375" cy="80963"/>
          </a:xfrm>
          <a:custGeom>
            <a:avLst/>
            <a:gdLst>
              <a:gd name="T0" fmla="*/ 38909 w 102"/>
              <a:gd name="T1" fmla="*/ 80963 h 102"/>
              <a:gd name="T2" fmla="*/ 79375 w 102"/>
              <a:gd name="T3" fmla="*/ 39688 h 102"/>
              <a:gd name="T4" fmla="*/ 38909 w 102"/>
              <a:gd name="T5" fmla="*/ 0 h 102"/>
              <a:gd name="T6" fmla="*/ 0 w 102"/>
              <a:gd name="T7" fmla="*/ 39688 h 102"/>
              <a:gd name="T8" fmla="*/ 38909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0" name="Freeform 390"/>
          <p:cNvSpPr>
            <a:spLocks/>
          </p:cNvSpPr>
          <p:nvPr/>
        </p:nvSpPr>
        <p:spPr bwMode="auto">
          <a:xfrm>
            <a:off x="4895850" y="3910013"/>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1" name="Freeform 391"/>
          <p:cNvSpPr>
            <a:spLocks/>
          </p:cNvSpPr>
          <p:nvPr/>
        </p:nvSpPr>
        <p:spPr bwMode="auto">
          <a:xfrm>
            <a:off x="4991100" y="377031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2" name="Freeform 392"/>
          <p:cNvSpPr>
            <a:spLocks/>
          </p:cNvSpPr>
          <p:nvPr/>
        </p:nvSpPr>
        <p:spPr bwMode="auto">
          <a:xfrm>
            <a:off x="5086350" y="355441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03" name="Freeform 393"/>
          <p:cNvSpPr>
            <a:spLocks/>
          </p:cNvSpPr>
          <p:nvPr/>
        </p:nvSpPr>
        <p:spPr bwMode="auto">
          <a:xfrm>
            <a:off x="5181600" y="36957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04" name="Freeform 394"/>
          <p:cNvSpPr>
            <a:spLocks/>
          </p:cNvSpPr>
          <p:nvPr/>
        </p:nvSpPr>
        <p:spPr bwMode="auto">
          <a:xfrm>
            <a:off x="5278438" y="3910013"/>
            <a:ext cx="80962" cy="80962"/>
          </a:xfrm>
          <a:custGeom>
            <a:avLst/>
            <a:gdLst>
              <a:gd name="T0" fmla="*/ 39687 w 102"/>
              <a:gd name="T1" fmla="*/ 80962 h 102"/>
              <a:gd name="T2" fmla="*/ 80962 w 102"/>
              <a:gd name="T3" fmla="*/ 39687 h 102"/>
              <a:gd name="T4" fmla="*/ 39687 w 102"/>
              <a:gd name="T5" fmla="*/ 0 h 102"/>
              <a:gd name="T6" fmla="*/ 0 w 102"/>
              <a:gd name="T7" fmla="*/ 39687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5" name="Freeform 395"/>
          <p:cNvSpPr>
            <a:spLocks/>
          </p:cNvSpPr>
          <p:nvPr/>
        </p:nvSpPr>
        <p:spPr bwMode="auto">
          <a:xfrm>
            <a:off x="5368925" y="3983038"/>
            <a:ext cx="80963" cy="80962"/>
          </a:xfrm>
          <a:custGeom>
            <a:avLst/>
            <a:gdLst>
              <a:gd name="T0" fmla="*/ 39688 w 102"/>
              <a:gd name="T1" fmla="*/ 80962 h 102"/>
              <a:gd name="T2" fmla="*/ 80963 w 102"/>
              <a:gd name="T3" fmla="*/ 41275 h 102"/>
              <a:gd name="T4" fmla="*/ 39688 w 102"/>
              <a:gd name="T5" fmla="*/ 0 h 102"/>
              <a:gd name="T6" fmla="*/ 0 w 102"/>
              <a:gd name="T7" fmla="*/ 41275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6" name="Freeform 396"/>
          <p:cNvSpPr>
            <a:spLocks/>
          </p:cNvSpPr>
          <p:nvPr/>
        </p:nvSpPr>
        <p:spPr bwMode="auto">
          <a:xfrm>
            <a:off x="5464175" y="3836988"/>
            <a:ext cx="80963" cy="80962"/>
          </a:xfrm>
          <a:custGeom>
            <a:avLst/>
            <a:gdLst>
              <a:gd name="T0" fmla="*/ 41275 w 102"/>
              <a:gd name="T1" fmla="*/ 80962 h 102"/>
              <a:gd name="T2" fmla="*/ 80963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7" name="Freeform 397"/>
          <p:cNvSpPr>
            <a:spLocks/>
          </p:cNvSpPr>
          <p:nvPr/>
        </p:nvSpPr>
        <p:spPr bwMode="auto">
          <a:xfrm>
            <a:off x="5559425" y="383698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08" name="Freeform 398"/>
          <p:cNvSpPr>
            <a:spLocks/>
          </p:cNvSpPr>
          <p:nvPr/>
        </p:nvSpPr>
        <p:spPr bwMode="auto">
          <a:xfrm>
            <a:off x="5654675" y="3695700"/>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09" name="Freeform 399"/>
          <p:cNvSpPr>
            <a:spLocks/>
          </p:cNvSpPr>
          <p:nvPr/>
        </p:nvSpPr>
        <p:spPr bwMode="auto">
          <a:xfrm>
            <a:off x="5749925" y="3770313"/>
            <a:ext cx="82550" cy="80962"/>
          </a:xfrm>
          <a:custGeom>
            <a:avLst/>
            <a:gdLst>
              <a:gd name="T0" fmla="*/ 40874 w 103"/>
              <a:gd name="T1" fmla="*/ 80962 h 102"/>
              <a:gd name="T2" fmla="*/ 82550 w 103"/>
              <a:gd name="T3" fmla="*/ 39687 h 102"/>
              <a:gd name="T4" fmla="*/ 40874 w 103"/>
              <a:gd name="T5" fmla="*/ 0 h 102"/>
              <a:gd name="T6" fmla="*/ 0 w 103"/>
              <a:gd name="T7" fmla="*/ 39687 h 102"/>
              <a:gd name="T8" fmla="*/ 40874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910" name="Freeform 400"/>
          <p:cNvSpPr>
            <a:spLocks/>
          </p:cNvSpPr>
          <p:nvPr/>
        </p:nvSpPr>
        <p:spPr bwMode="auto">
          <a:xfrm>
            <a:off x="5840413" y="362902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11" name="Rectangle 402"/>
          <p:cNvSpPr>
            <a:spLocks noChangeArrowheads="1"/>
          </p:cNvSpPr>
          <p:nvPr/>
        </p:nvSpPr>
        <p:spPr bwMode="auto">
          <a:xfrm>
            <a:off x="4762500" y="4468813"/>
            <a:ext cx="2000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Week</a:t>
            </a:r>
            <a:endParaRPr lang="en-US"/>
          </a:p>
        </p:txBody>
      </p:sp>
      <p:sp>
        <p:nvSpPr>
          <p:cNvPr id="24912" name="Rectangle 403"/>
          <p:cNvSpPr>
            <a:spLocks noChangeArrowheads="1"/>
          </p:cNvSpPr>
          <p:nvPr/>
        </p:nvSpPr>
        <p:spPr bwMode="auto">
          <a:xfrm>
            <a:off x="3629025" y="3768725"/>
            <a:ext cx="223838"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COGS</a:t>
            </a:r>
            <a:endParaRPr lang="en-US"/>
          </a:p>
        </p:txBody>
      </p:sp>
      <p:sp>
        <p:nvSpPr>
          <p:cNvPr id="24913" name="Rectangle 404"/>
          <p:cNvSpPr>
            <a:spLocks noChangeArrowheads="1"/>
          </p:cNvSpPr>
          <p:nvPr/>
        </p:nvSpPr>
        <p:spPr bwMode="auto">
          <a:xfrm>
            <a:off x="3986213" y="418465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914" name="Rectangle 405"/>
          <p:cNvSpPr>
            <a:spLocks noChangeArrowheads="1"/>
          </p:cNvSpPr>
          <p:nvPr/>
        </p:nvSpPr>
        <p:spPr bwMode="auto">
          <a:xfrm>
            <a:off x="3986213" y="404336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915" name="Rectangle 406"/>
          <p:cNvSpPr>
            <a:spLocks noChangeArrowheads="1"/>
          </p:cNvSpPr>
          <p:nvPr/>
        </p:nvSpPr>
        <p:spPr bwMode="auto">
          <a:xfrm>
            <a:off x="3986213" y="3902075"/>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916" name="Rectangle 407"/>
          <p:cNvSpPr>
            <a:spLocks noChangeArrowheads="1"/>
          </p:cNvSpPr>
          <p:nvPr/>
        </p:nvSpPr>
        <p:spPr bwMode="auto">
          <a:xfrm>
            <a:off x="3986213" y="3760788"/>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917" name="Rectangle 408"/>
          <p:cNvSpPr>
            <a:spLocks noChangeArrowheads="1"/>
          </p:cNvSpPr>
          <p:nvPr/>
        </p:nvSpPr>
        <p:spPr bwMode="auto">
          <a:xfrm>
            <a:off x="3986213" y="361950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918" name="Rectangle 409"/>
          <p:cNvSpPr>
            <a:spLocks noChangeArrowheads="1"/>
          </p:cNvSpPr>
          <p:nvPr/>
        </p:nvSpPr>
        <p:spPr bwMode="auto">
          <a:xfrm>
            <a:off x="3935413" y="347662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919" name="Rectangle 410"/>
          <p:cNvSpPr>
            <a:spLocks noChangeArrowheads="1"/>
          </p:cNvSpPr>
          <p:nvPr/>
        </p:nvSpPr>
        <p:spPr bwMode="auto">
          <a:xfrm>
            <a:off x="4062413" y="43037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920" name="Rectangle 411"/>
          <p:cNvSpPr>
            <a:spLocks noChangeArrowheads="1"/>
          </p:cNvSpPr>
          <p:nvPr/>
        </p:nvSpPr>
        <p:spPr bwMode="auto">
          <a:xfrm>
            <a:off x="4251325" y="43037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921" name="Rectangle 412"/>
          <p:cNvSpPr>
            <a:spLocks noChangeArrowheads="1"/>
          </p:cNvSpPr>
          <p:nvPr/>
        </p:nvSpPr>
        <p:spPr bwMode="auto">
          <a:xfrm>
            <a:off x="4440238" y="43037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922" name="Rectangle 413"/>
          <p:cNvSpPr>
            <a:spLocks noChangeArrowheads="1"/>
          </p:cNvSpPr>
          <p:nvPr/>
        </p:nvSpPr>
        <p:spPr bwMode="auto">
          <a:xfrm>
            <a:off x="4629150" y="43037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923" name="Rectangle 414"/>
          <p:cNvSpPr>
            <a:spLocks noChangeArrowheads="1"/>
          </p:cNvSpPr>
          <p:nvPr/>
        </p:nvSpPr>
        <p:spPr bwMode="auto">
          <a:xfrm>
            <a:off x="4818063" y="430371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924" name="Rectangle 415"/>
          <p:cNvSpPr>
            <a:spLocks noChangeArrowheads="1"/>
          </p:cNvSpPr>
          <p:nvPr/>
        </p:nvSpPr>
        <p:spPr bwMode="auto">
          <a:xfrm>
            <a:off x="4983163" y="43037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925" name="Rectangle 416"/>
          <p:cNvSpPr>
            <a:spLocks noChangeArrowheads="1"/>
          </p:cNvSpPr>
          <p:nvPr/>
        </p:nvSpPr>
        <p:spPr bwMode="auto">
          <a:xfrm>
            <a:off x="5172075" y="43037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926" name="Rectangle 417"/>
          <p:cNvSpPr>
            <a:spLocks noChangeArrowheads="1"/>
          </p:cNvSpPr>
          <p:nvPr/>
        </p:nvSpPr>
        <p:spPr bwMode="auto">
          <a:xfrm>
            <a:off x="5360988" y="43037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927" name="Rectangle 418"/>
          <p:cNvSpPr>
            <a:spLocks noChangeArrowheads="1"/>
          </p:cNvSpPr>
          <p:nvPr/>
        </p:nvSpPr>
        <p:spPr bwMode="auto">
          <a:xfrm>
            <a:off x="5549900" y="43037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928" name="Rectangle 419"/>
          <p:cNvSpPr>
            <a:spLocks noChangeArrowheads="1"/>
          </p:cNvSpPr>
          <p:nvPr/>
        </p:nvSpPr>
        <p:spPr bwMode="auto">
          <a:xfrm>
            <a:off x="5738813" y="43037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929" name="AutoShape 420"/>
          <p:cNvSpPr>
            <a:spLocks noChangeAspect="1" noChangeArrowheads="1" noTextEdit="1"/>
          </p:cNvSpPr>
          <p:nvPr/>
        </p:nvSpPr>
        <p:spPr bwMode="auto">
          <a:xfrm>
            <a:off x="801688" y="3457575"/>
            <a:ext cx="230505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30" name="Line 422"/>
          <p:cNvSpPr>
            <a:spLocks noChangeShapeType="1"/>
          </p:cNvSpPr>
          <p:nvPr/>
        </p:nvSpPr>
        <p:spPr bwMode="auto">
          <a:xfrm flipV="1">
            <a:off x="1260475" y="3570288"/>
            <a:ext cx="1588" cy="7064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1" name="Line 423"/>
          <p:cNvSpPr>
            <a:spLocks noChangeShapeType="1"/>
          </p:cNvSpPr>
          <p:nvPr/>
        </p:nvSpPr>
        <p:spPr bwMode="auto">
          <a:xfrm>
            <a:off x="1246188" y="427672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2" name="Line 424"/>
          <p:cNvSpPr>
            <a:spLocks noChangeShapeType="1"/>
          </p:cNvSpPr>
          <p:nvPr/>
        </p:nvSpPr>
        <p:spPr bwMode="auto">
          <a:xfrm>
            <a:off x="1246188" y="413702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3" name="Line 425"/>
          <p:cNvSpPr>
            <a:spLocks noChangeShapeType="1"/>
          </p:cNvSpPr>
          <p:nvPr/>
        </p:nvSpPr>
        <p:spPr bwMode="auto">
          <a:xfrm>
            <a:off x="1246188" y="399415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4" name="Line 426"/>
          <p:cNvSpPr>
            <a:spLocks noChangeShapeType="1"/>
          </p:cNvSpPr>
          <p:nvPr/>
        </p:nvSpPr>
        <p:spPr bwMode="auto">
          <a:xfrm>
            <a:off x="1246188" y="3854450"/>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5" name="Line 427"/>
          <p:cNvSpPr>
            <a:spLocks noChangeShapeType="1"/>
          </p:cNvSpPr>
          <p:nvPr/>
        </p:nvSpPr>
        <p:spPr bwMode="auto">
          <a:xfrm>
            <a:off x="1246188" y="371157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6" name="Line 428"/>
          <p:cNvSpPr>
            <a:spLocks noChangeShapeType="1"/>
          </p:cNvSpPr>
          <p:nvPr/>
        </p:nvSpPr>
        <p:spPr bwMode="auto">
          <a:xfrm>
            <a:off x="1246188" y="357028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7" name="Line 429"/>
          <p:cNvSpPr>
            <a:spLocks noChangeShapeType="1"/>
          </p:cNvSpPr>
          <p:nvPr/>
        </p:nvSpPr>
        <p:spPr bwMode="auto">
          <a:xfrm>
            <a:off x="1260475" y="4276725"/>
            <a:ext cx="1795463"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8" name="Line 430"/>
          <p:cNvSpPr>
            <a:spLocks noChangeShapeType="1"/>
          </p:cNvSpPr>
          <p:nvPr/>
        </p:nvSpPr>
        <p:spPr bwMode="auto">
          <a:xfrm flipV="1">
            <a:off x="126047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9" name="Line 431"/>
          <p:cNvSpPr>
            <a:spLocks noChangeShapeType="1"/>
          </p:cNvSpPr>
          <p:nvPr/>
        </p:nvSpPr>
        <p:spPr bwMode="auto">
          <a:xfrm flipV="1">
            <a:off x="135572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0" name="Line 432"/>
          <p:cNvSpPr>
            <a:spLocks noChangeShapeType="1"/>
          </p:cNvSpPr>
          <p:nvPr/>
        </p:nvSpPr>
        <p:spPr bwMode="auto">
          <a:xfrm flipV="1">
            <a:off x="144938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1" name="Line 433"/>
          <p:cNvSpPr>
            <a:spLocks noChangeShapeType="1"/>
          </p:cNvSpPr>
          <p:nvPr/>
        </p:nvSpPr>
        <p:spPr bwMode="auto">
          <a:xfrm flipV="1">
            <a:off x="154463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2" name="Line 434"/>
          <p:cNvSpPr>
            <a:spLocks noChangeShapeType="1"/>
          </p:cNvSpPr>
          <p:nvPr/>
        </p:nvSpPr>
        <p:spPr bwMode="auto">
          <a:xfrm flipV="1">
            <a:off x="1638300"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3" name="Line 435"/>
          <p:cNvSpPr>
            <a:spLocks noChangeShapeType="1"/>
          </p:cNvSpPr>
          <p:nvPr/>
        </p:nvSpPr>
        <p:spPr bwMode="auto">
          <a:xfrm flipV="1">
            <a:off x="1733550"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4" name="Line 436"/>
          <p:cNvSpPr>
            <a:spLocks noChangeShapeType="1"/>
          </p:cNvSpPr>
          <p:nvPr/>
        </p:nvSpPr>
        <p:spPr bwMode="auto">
          <a:xfrm flipV="1">
            <a:off x="1827213"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5" name="Line 437"/>
          <p:cNvSpPr>
            <a:spLocks noChangeShapeType="1"/>
          </p:cNvSpPr>
          <p:nvPr/>
        </p:nvSpPr>
        <p:spPr bwMode="auto">
          <a:xfrm flipV="1">
            <a:off x="192087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6" name="Line 438"/>
          <p:cNvSpPr>
            <a:spLocks noChangeShapeType="1"/>
          </p:cNvSpPr>
          <p:nvPr/>
        </p:nvSpPr>
        <p:spPr bwMode="auto">
          <a:xfrm flipV="1">
            <a:off x="201612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7" name="Line 439"/>
          <p:cNvSpPr>
            <a:spLocks noChangeShapeType="1"/>
          </p:cNvSpPr>
          <p:nvPr/>
        </p:nvSpPr>
        <p:spPr bwMode="auto">
          <a:xfrm flipV="1">
            <a:off x="210978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8" name="Line 440"/>
          <p:cNvSpPr>
            <a:spLocks noChangeShapeType="1"/>
          </p:cNvSpPr>
          <p:nvPr/>
        </p:nvSpPr>
        <p:spPr bwMode="auto">
          <a:xfrm flipV="1">
            <a:off x="220503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9" name="Line 441"/>
          <p:cNvSpPr>
            <a:spLocks noChangeShapeType="1"/>
          </p:cNvSpPr>
          <p:nvPr/>
        </p:nvSpPr>
        <p:spPr bwMode="auto">
          <a:xfrm flipV="1">
            <a:off x="230028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0" name="Line 442"/>
          <p:cNvSpPr>
            <a:spLocks noChangeShapeType="1"/>
          </p:cNvSpPr>
          <p:nvPr/>
        </p:nvSpPr>
        <p:spPr bwMode="auto">
          <a:xfrm flipV="1">
            <a:off x="2393950"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1" name="Line 443"/>
          <p:cNvSpPr>
            <a:spLocks noChangeShapeType="1"/>
          </p:cNvSpPr>
          <p:nvPr/>
        </p:nvSpPr>
        <p:spPr bwMode="auto">
          <a:xfrm flipV="1">
            <a:off x="2489200"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2" name="Line 444"/>
          <p:cNvSpPr>
            <a:spLocks noChangeShapeType="1"/>
          </p:cNvSpPr>
          <p:nvPr/>
        </p:nvSpPr>
        <p:spPr bwMode="auto">
          <a:xfrm flipV="1">
            <a:off x="2582863"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3" name="Line 445"/>
          <p:cNvSpPr>
            <a:spLocks noChangeShapeType="1"/>
          </p:cNvSpPr>
          <p:nvPr/>
        </p:nvSpPr>
        <p:spPr bwMode="auto">
          <a:xfrm flipV="1">
            <a:off x="2678113"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4" name="Line 446"/>
          <p:cNvSpPr>
            <a:spLocks noChangeShapeType="1"/>
          </p:cNvSpPr>
          <p:nvPr/>
        </p:nvSpPr>
        <p:spPr bwMode="auto">
          <a:xfrm flipV="1">
            <a:off x="277177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5" name="Line 447"/>
          <p:cNvSpPr>
            <a:spLocks noChangeShapeType="1"/>
          </p:cNvSpPr>
          <p:nvPr/>
        </p:nvSpPr>
        <p:spPr bwMode="auto">
          <a:xfrm flipV="1">
            <a:off x="286702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6" name="Line 448"/>
          <p:cNvSpPr>
            <a:spLocks noChangeShapeType="1"/>
          </p:cNvSpPr>
          <p:nvPr/>
        </p:nvSpPr>
        <p:spPr bwMode="auto">
          <a:xfrm flipV="1">
            <a:off x="2962275" y="4264025"/>
            <a:ext cx="1588"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7" name="Line 449"/>
          <p:cNvSpPr>
            <a:spLocks noChangeShapeType="1"/>
          </p:cNvSpPr>
          <p:nvPr/>
        </p:nvSpPr>
        <p:spPr bwMode="auto">
          <a:xfrm flipV="1">
            <a:off x="3055938" y="4264025"/>
            <a:ext cx="1587" cy="26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8" name="Freeform 450"/>
          <p:cNvSpPr>
            <a:spLocks/>
          </p:cNvSpPr>
          <p:nvPr/>
        </p:nvSpPr>
        <p:spPr bwMode="auto">
          <a:xfrm>
            <a:off x="1260475" y="3570288"/>
            <a:ext cx="1795463"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7 w 2262"/>
              <a:gd name="T21" fmla="*/ 283708 h 625"/>
              <a:gd name="T22" fmla="*/ 1039813 w 2262"/>
              <a:gd name="T23" fmla="*/ 71323 h 625"/>
              <a:gd name="T24" fmla="*/ 1133475 w 2262"/>
              <a:gd name="T25" fmla="*/ 213177 h 625"/>
              <a:gd name="T26" fmla="*/ 1228725 w 2262"/>
              <a:gd name="T27" fmla="*/ 423977 h 625"/>
              <a:gd name="T28" fmla="*/ 1322388 w 2262"/>
              <a:gd name="T29" fmla="*/ 495300 h 625"/>
              <a:gd name="T30" fmla="*/ 1417638 w 2262"/>
              <a:gd name="T31" fmla="*/ 353446 h 625"/>
              <a:gd name="T32" fmla="*/ 1511300 w 2262"/>
              <a:gd name="T33" fmla="*/ 353446 h 625"/>
              <a:gd name="T34" fmla="*/ 1606550 w 2262"/>
              <a:gd name="T35" fmla="*/ 213177 h 625"/>
              <a:gd name="T36" fmla="*/ 1701800 w 2262"/>
              <a:gd name="T37" fmla="*/ 283708 h 625"/>
              <a:gd name="T38" fmla="*/ 1795463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959" name="Freeform 451"/>
          <p:cNvSpPr>
            <a:spLocks/>
          </p:cNvSpPr>
          <p:nvPr/>
        </p:nvSpPr>
        <p:spPr bwMode="auto">
          <a:xfrm>
            <a:off x="1219200" y="381476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0" name="Freeform 452"/>
          <p:cNvSpPr>
            <a:spLocks/>
          </p:cNvSpPr>
          <p:nvPr/>
        </p:nvSpPr>
        <p:spPr bwMode="auto">
          <a:xfrm>
            <a:off x="1316038" y="3527425"/>
            <a:ext cx="80962" cy="82550"/>
          </a:xfrm>
          <a:custGeom>
            <a:avLst/>
            <a:gdLst>
              <a:gd name="T0" fmla="*/ 39687 w 102"/>
              <a:gd name="T1" fmla="*/ 82550 h 103"/>
              <a:gd name="T2" fmla="*/ 80962 w 102"/>
              <a:gd name="T3" fmla="*/ 41676 h 103"/>
              <a:gd name="T4" fmla="*/ 39687 w 102"/>
              <a:gd name="T5" fmla="*/ 0 h 103"/>
              <a:gd name="T6" fmla="*/ 0 w 102"/>
              <a:gd name="T7" fmla="*/ 41676 h 103"/>
              <a:gd name="T8" fmla="*/ 39687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4961" name="Freeform 453"/>
          <p:cNvSpPr>
            <a:spLocks/>
          </p:cNvSpPr>
          <p:nvPr/>
        </p:nvSpPr>
        <p:spPr bwMode="auto">
          <a:xfrm>
            <a:off x="1411288" y="388143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2" name="Freeform 454"/>
          <p:cNvSpPr>
            <a:spLocks/>
          </p:cNvSpPr>
          <p:nvPr/>
        </p:nvSpPr>
        <p:spPr bwMode="auto">
          <a:xfrm>
            <a:off x="1501775" y="3598863"/>
            <a:ext cx="80963" cy="82550"/>
          </a:xfrm>
          <a:custGeom>
            <a:avLst/>
            <a:gdLst>
              <a:gd name="T0" fmla="*/ 40882 w 101"/>
              <a:gd name="T1" fmla="*/ 82550 h 104"/>
              <a:gd name="T2" fmla="*/ 80963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4963" name="Freeform 455"/>
          <p:cNvSpPr>
            <a:spLocks/>
          </p:cNvSpPr>
          <p:nvPr/>
        </p:nvSpPr>
        <p:spPr bwMode="auto">
          <a:xfrm>
            <a:off x="1597025" y="367347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4" name="Freeform 456"/>
          <p:cNvSpPr>
            <a:spLocks/>
          </p:cNvSpPr>
          <p:nvPr/>
        </p:nvSpPr>
        <p:spPr bwMode="auto">
          <a:xfrm>
            <a:off x="1692275" y="3881438"/>
            <a:ext cx="80963" cy="80962"/>
          </a:xfrm>
          <a:custGeom>
            <a:avLst/>
            <a:gdLst>
              <a:gd name="T0" fmla="*/ 40482 w 104"/>
              <a:gd name="T1" fmla="*/ 80962 h 102"/>
              <a:gd name="T2" fmla="*/ 80963 w 104"/>
              <a:gd name="T3" fmla="*/ 39687 h 102"/>
              <a:gd name="T4" fmla="*/ 40482 w 104"/>
              <a:gd name="T5" fmla="*/ 0 h 102"/>
              <a:gd name="T6" fmla="*/ 0 w 104"/>
              <a:gd name="T7" fmla="*/ 39687 h 102"/>
              <a:gd name="T8" fmla="*/ 40482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5" name="Freeform 457"/>
          <p:cNvSpPr>
            <a:spLocks/>
          </p:cNvSpPr>
          <p:nvPr/>
        </p:nvSpPr>
        <p:spPr bwMode="auto">
          <a:xfrm>
            <a:off x="1785938" y="374015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66" name="Freeform 458"/>
          <p:cNvSpPr>
            <a:spLocks/>
          </p:cNvSpPr>
          <p:nvPr/>
        </p:nvSpPr>
        <p:spPr bwMode="auto">
          <a:xfrm>
            <a:off x="1882775" y="4027488"/>
            <a:ext cx="80963" cy="80962"/>
          </a:xfrm>
          <a:custGeom>
            <a:avLst/>
            <a:gdLst>
              <a:gd name="T0" fmla="*/ 39688 w 102"/>
              <a:gd name="T1" fmla="*/ 80962 h 102"/>
              <a:gd name="T2" fmla="*/ 80963 w 102"/>
              <a:gd name="T3" fmla="*/ 41275 h 102"/>
              <a:gd name="T4" fmla="*/ 39688 w 102"/>
              <a:gd name="T5" fmla="*/ 0 h 102"/>
              <a:gd name="T6" fmla="*/ 0 w 102"/>
              <a:gd name="T7" fmla="*/ 41275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7" name="Freeform 459"/>
          <p:cNvSpPr>
            <a:spLocks/>
          </p:cNvSpPr>
          <p:nvPr/>
        </p:nvSpPr>
        <p:spPr bwMode="auto">
          <a:xfrm>
            <a:off x="1974850" y="3673475"/>
            <a:ext cx="79375" cy="80963"/>
          </a:xfrm>
          <a:custGeom>
            <a:avLst/>
            <a:gdLst>
              <a:gd name="T0" fmla="*/ 38909 w 102"/>
              <a:gd name="T1" fmla="*/ 80963 h 102"/>
              <a:gd name="T2" fmla="*/ 79375 w 102"/>
              <a:gd name="T3" fmla="*/ 39688 h 102"/>
              <a:gd name="T4" fmla="*/ 38909 w 102"/>
              <a:gd name="T5" fmla="*/ 0 h 102"/>
              <a:gd name="T6" fmla="*/ 0 w 102"/>
              <a:gd name="T7" fmla="*/ 39688 h 102"/>
              <a:gd name="T8" fmla="*/ 38909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8" name="Freeform 460"/>
          <p:cNvSpPr>
            <a:spLocks/>
          </p:cNvSpPr>
          <p:nvPr/>
        </p:nvSpPr>
        <p:spPr bwMode="auto">
          <a:xfrm>
            <a:off x="2068513" y="3954463"/>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69" name="Freeform 461"/>
          <p:cNvSpPr>
            <a:spLocks/>
          </p:cNvSpPr>
          <p:nvPr/>
        </p:nvSpPr>
        <p:spPr bwMode="auto">
          <a:xfrm>
            <a:off x="2163763" y="3814763"/>
            <a:ext cx="82550" cy="80962"/>
          </a:xfrm>
          <a:custGeom>
            <a:avLst/>
            <a:gdLst>
              <a:gd name="T0" fmla="*/ 41676 w 103"/>
              <a:gd name="T1" fmla="*/ 80962 h 102"/>
              <a:gd name="T2" fmla="*/ 82550 w 103"/>
              <a:gd name="T3" fmla="*/ 39687 h 102"/>
              <a:gd name="T4" fmla="*/ 41676 w 103"/>
              <a:gd name="T5" fmla="*/ 0 h 102"/>
              <a:gd name="T6" fmla="*/ 0 w 103"/>
              <a:gd name="T7" fmla="*/ 39687 h 102"/>
              <a:gd name="T8" fmla="*/ 41676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0" name="Freeform 462"/>
          <p:cNvSpPr>
            <a:spLocks/>
          </p:cNvSpPr>
          <p:nvPr/>
        </p:nvSpPr>
        <p:spPr bwMode="auto">
          <a:xfrm>
            <a:off x="2259013" y="3598863"/>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71" name="Freeform 463"/>
          <p:cNvSpPr>
            <a:spLocks/>
          </p:cNvSpPr>
          <p:nvPr/>
        </p:nvSpPr>
        <p:spPr bwMode="auto">
          <a:xfrm>
            <a:off x="2354263" y="374015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72" name="Freeform 464"/>
          <p:cNvSpPr>
            <a:spLocks/>
          </p:cNvSpPr>
          <p:nvPr/>
        </p:nvSpPr>
        <p:spPr bwMode="auto">
          <a:xfrm>
            <a:off x="2451100" y="3954463"/>
            <a:ext cx="80963" cy="80962"/>
          </a:xfrm>
          <a:custGeom>
            <a:avLst/>
            <a:gdLst>
              <a:gd name="T0" fmla="*/ 39688 w 102"/>
              <a:gd name="T1" fmla="*/ 80962 h 102"/>
              <a:gd name="T2" fmla="*/ 80963 w 102"/>
              <a:gd name="T3" fmla="*/ 39687 h 102"/>
              <a:gd name="T4" fmla="*/ 39688 w 102"/>
              <a:gd name="T5" fmla="*/ 0 h 102"/>
              <a:gd name="T6" fmla="*/ 0 w 102"/>
              <a:gd name="T7" fmla="*/ 39687 h 102"/>
              <a:gd name="T8" fmla="*/ 39688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3" name="Freeform 465"/>
          <p:cNvSpPr>
            <a:spLocks/>
          </p:cNvSpPr>
          <p:nvPr/>
        </p:nvSpPr>
        <p:spPr bwMode="auto">
          <a:xfrm>
            <a:off x="2541588" y="4027488"/>
            <a:ext cx="80962" cy="80962"/>
          </a:xfrm>
          <a:custGeom>
            <a:avLst/>
            <a:gdLst>
              <a:gd name="T0" fmla="*/ 39687 w 102"/>
              <a:gd name="T1" fmla="*/ 80962 h 102"/>
              <a:gd name="T2" fmla="*/ 80962 w 102"/>
              <a:gd name="T3" fmla="*/ 41275 h 102"/>
              <a:gd name="T4" fmla="*/ 39687 w 102"/>
              <a:gd name="T5" fmla="*/ 0 h 102"/>
              <a:gd name="T6" fmla="*/ 0 w 102"/>
              <a:gd name="T7" fmla="*/ 41275 h 102"/>
              <a:gd name="T8" fmla="*/ 39687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4" name="Freeform 466"/>
          <p:cNvSpPr>
            <a:spLocks/>
          </p:cNvSpPr>
          <p:nvPr/>
        </p:nvSpPr>
        <p:spPr bwMode="auto">
          <a:xfrm>
            <a:off x="2636838" y="3881438"/>
            <a:ext cx="80962" cy="80962"/>
          </a:xfrm>
          <a:custGeom>
            <a:avLst/>
            <a:gdLst>
              <a:gd name="T0" fmla="*/ 41275 w 102"/>
              <a:gd name="T1" fmla="*/ 80962 h 102"/>
              <a:gd name="T2" fmla="*/ 80962 w 102"/>
              <a:gd name="T3" fmla="*/ 39687 h 102"/>
              <a:gd name="T4" fmla="*/ 41275 w 102"/>
              <a:gd name="T5" fmla="*/ 0 h 102"/>
              <a:gd name="T6" fmla="*/ 0 w 102"/>
              <a:gd name="T7" fmla="*/ 39687 h 102"/>
              <a:gd name="T8" fmla="*/ 41275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5" name="Freeform 467"/>
          <p:cNvSpPr>
            <a:spLocks/>
          </p:cNvSpPr>
          <p:nvPr/>
        </p:nvSpPr>
        <p:spPr bwMode="auto">
          <a:xfrm>
            <a:off x="2732088" y="3881438"/>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6" name="Freeform 468"/>
          <p:cNvSpPr>
            <a:spLocks/>
          </p:cNvSpPr>
          <p:nvPr/>
        </p:nvSpPr>
        <p:spPr bwMode="auto">
          <a:xfrm>
            <a:off x="2827338" y="3740150"/>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4977" name="Freeform 469"/>
          <p:cNvSpPr>
            <a:spLocks/>
          </p:cNvSpPr>
          <p:nvPr/>
        </p:nvSpPr>
        <p:spPr bwMode="auto">
          <a:xfrm>
            <a:off x="2922588" y="3814763"/>
            <a:ext cx="82550" cy="80962"/>
          </a:xfrm>
          <a:custGeom>
            <a:avLst/>
            <a:gdLst>
              <a:gd name="T0" fmla="*/ 40874 w 103"/>
              <a:gd name="T1" fmla="*/ 80962 h 102"/>
              <a:gd name="T2" fmla="*/ 82550 w 103"/>
              <a:gd name="T3" fmla="*/ 39687 h 102"/>
              <a:gd name="T4" fmla="*/ 40874 w 103"/>
              <a:gd name="T5" fmla="*/ 0 h 102"/>
              <a:gd name="T6" fmla="*/ 0 w 103"/>
              <a:gd name="T7" fmla="*/ 39687 h 102"/>
              <a:gd name="T8" fmla="*/ 40874 w 103"/>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8" name="Freeform 470"/>
          <p:cNvSpPr>
            <a:spLocks/>
          </p:cNvSpPr>
          <p:nvPr/>
        </p:nvSpPr>
        <p:spPr bwMode="auto">
          <a:xfrm>
            <a:off x="3013075" y="367347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4979" name="Rectangle 472"/>
          <p:cNvSpPr>
            <a:spLocks noChangeArrowheads="1"/>
          </p:cNvSpPr>
          <p:nvPr/>
        </p:nvSpPr>
        <p:spPr bwMode="auto">
          <a:xfrm>
            <a:off x="1935163" y="4513263"/>
            <a:ext cx="18415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Days</a:t>
            </a:r>
            <a:endParaRPr lang="en-US"/>
          </a:p>
        </p:txBody>
      </p:sp>
      <p:sp>
        <p:nvSpPr>
          <p:cNvPr id="24980" name="Rectangle 473"/>
          <p:cNvSpPr>
            <a:spLocks noChangeArrowheads="1"/>
          </p:cNvSpPr>
          <p:nvPr/>
        </p:nvSpPr>
        <p:spPr bwMode="auto">
          <a:xfrm>
            <a:off x="801688" y="3813175"/>
            <a:ext cx="16510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DSO</a:t>
            </a:r>
            <a:endParaRPr lang="en-US"/>
          </a:p>
        </p:txBody>
      </p:sp>
      <p:sp>
        <p:nvSpPr>
          <p:cNvPr id="24981" name="Rectangle 474"/>
          <p:cNvSpPr>
            <a:spLocks noChangeArrowheads="1"/>
          </p:cNvSpPr>
          <p:nvPr/>
        </p:nvSpPr>
        <p:spPr bwMode="auto">
          <a:xfrm>
            <a:off x="1158875" y="42291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4982" name="Rectangle 475"/>
          <p:cNvSpPr>
            <a:spLocks noChangeArrowheads="1"/>
          </p:cNvSpPr>
          <p:nvPr/>
        </p:nvSpPr>
        <p:spPr bwMode="auto">
          <a:xfrm>
            <a:off x="1158875" y="408781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4983" name="Rectangle 476"/>
          <p:cNvSpPr>
            <a:spLocks noChangeArrowheads="1"/>
          </p:cNvSpPr>
          <p:nvPr/>
        </p:nvSpPr>
        <p:spPr bwMode="auto">
          <a:xfrm>
            <a:off x="1158875" y="394652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4984" name="Rectangle 477"/>
          <p:cNvSpPr>
            <a:spLocks noChangeArrowheads="1"/>
          </p:cNvSpPr>
          <p:nvPr/>
        </p:nvSpPr>
        <p:spPr bwMode="auto">
          <a:xfrm>
            <a:off x="1158875" y="380523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4985" name="Rectangle 478"/>
          <p:cNvSpPr>
            <a:spLocks noChangeArrowheads="1"/>
          </p:cNvSpPr>
          <p:nvPr/>
        </p:nvSpPr>
        <p:spPr bwMode="auto">
          <a:xfrm>
            <a:off x="1158875" y="366395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4986" name="Rectangle 479"/>
          <p:cNvSpPr>
            <a:spLocks noChangeArrowheads="1"/>
          </p:cNvSpPr>
          <p:nvPr/>
        </p:nvSpPr>
        <p:spPr bwMode="auto">
          <a:xfrm>
            <a:off x="1108075" y="3521075"/>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4987" name="Rectangle 480"/>
          <p:cNvSpPr>
            <a:spLocks noChangeArrowheads="1"/>
          </p:cNvSpPr>
          <p:nvPr/>
        </p:nvSpPr>
        <p:spPr bwMode="auto">
          <a:xfrm>
            <a:off x="1235075" y="43481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4988" name="Rectangle 481"/>
          <p:cNvSpPr>
            <a:spLocks noChangeArrowheads="1"/>
          </p:cNvSpPr>
          <p:nvPr/>
        </p:nvSpPr>
        <p:spPr bwMode="auto">
          <a:xfrm>
            <a:off x="1423988" y="434816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4989" name="Rectangle 482"/>
          <p:cNvSpPr>
            <a:spLocks noChangeArrowheads="1"/>
          </p:cNvSpPr>
          <p:nvPr/>
        </p:nvSpPr>
        <p:spPr bwMode="auto">
          <a:xfrm>
            <a:off x="1612900" y="43481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4990" name="Rectangle 483"/>
          <p:cNvSpPr>
            <a:spLocks noChangeArrowheads="1"/>
          </p:cNvSpPr>
          <p:nvPr/>
        </p:nvSpPr>
        <p:spPr bwMode="auto">
          <a:xfrm>
            <a:off x="1801813" y="4348163"/>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4991" name="Rectangle 484"/>
          <p:cNvSpPr>
            <a:spLocks noChangeArrowheads="1"/>
          </p:cNvSpPr>
          <p:nvPr/>
        </p:nvSpPr>
        <p:spPr bwMode="auto">
          <a:xfrm>
            <a:off x="1990725" y="43481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4992" name="Rectangle 485"/>
          <p:cNvSpPr>
            <a:spLocks noChangeArrowheads="1"/>
          </p:cNvSpPr>
          <p:nvPr/>
        </p:nvSpPr>
        <p:spPr bwMode="auto">
          <a:xfrm>
            <a:off x="2155825" y="434816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4993" name="Rectangle 486"/>
          <p:cNvSpPr>
            <a:spLocks noChangeArrowheads="1"/>
          </p:cNvSpPr>
          <p:nvPr/>
        </p:nvSpPr>
        <p:spPr bwMode="auto">
          <a:xfrm>
            <a:off x="2344738" y="434816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4994" name="Rectangle 487"/>
          <p:cNvSpPr>
            <a:spLocks noChangeArrowheads="1"/>
          </p:cNvSpPr>
          <p:nvPr/>
        </p:nvSpPr>
        <p:spPr bwMode="auto">
          <a:xfrm>
            <a:off x="2533650" y="434816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4995" name="Rectangle 488"/>
          <p:cNvSpPr>
            <a:spLocks noChangeArrowheads="1"/>
          </p:cNvSpPr>
          <p:nvPr/>
        </p:nvSpPr>
        <p:spPr bwMode="auto">
          <a:xfrm>
            <a:off x="2722563" y="434816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4996" name="Rectangle 489"/>
          <p:cNvSpPr>
            <a:spLocks noChangeArrowheads="1"/>
          </p:cNvSpPr>
          <p:nvPr/>
        </p:nvSpPr>
        <p:spPr bwMode="auto">
          <a:xfrm>
            <a:off x="2911475" y="434816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
        <p:nvSpPr>
          <p:cNvPr id="24997" name="AutoShape 490"/>
          <p:cNvSpPr>
            <a:spLocks noChangeAspect="1" noChangeArrowheads="1" noTextEdit="1"/>
          </p:cNvSpPr>
          <p:nvPr/>
        </p:nvSpPr>
        <p:spPr bwMode="auto">
          <a:xfrm>
            <a:off x="801688" y="5192713"/>
            <a:ext cx="2305050"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998" name="Line 492"/>
          <p:cNvSpPr>
            <a:spLocks noChangeShapeType="1"/>
          </p:cNvSpPr>
          <p:nvPr/>
        </p:nvSpPr>
        <p:spPr bwMode="auto">
          <a:xfrm flipV="1">
            <a:off x="1260475" y="5305425"/>
            <a:ext cx="1588" cy="7064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99" name="Line 493"/>
          <p:cNvSpPr>
            <a:spLocks noChangeShapeType="1"/>
          </p:cNvSpPr>
          <p:nvPr/>
        </p:nvSpPr>
        <p:spPr bwMode="auto">
          <a:xfrm>
            <a:off x="1246188" y="6011863"/>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0" name="Line 494"/>
          <p:cNvSpPr>
            <a:spLocks noChangeShapeType="1"/>
          </p:cNvSpPr>
          <p:nvPr/>
        </p:nvSpPr>
        <p:spPr bwMode="auto">
          <a:xfrm>
            <a:off x="1246188" y="5872163"/>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1" name="Line 495"/>
          <p:cNvSpPr>
            <a:spLocks noChangeShapeType="1"/>
          </p:cNvSpPr>
          <p:nvPr/>
        </p:nvSpPr>
        <p:spPr bwMode="auto">
          <a:xfrm>
            <a:off x="1246188" y="572928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2" name="Line 496"/>
          <p:cNvSpPr>
            <a:spLocks noChangeShapeType="1"/>
          </p:cNvSpPr>
          <p:nvPr/>
        </p:nvSpPr>
        <p:spPr bwMode="auto">
          <a:xfrm>
            <a:off x="1246188" y="5589588"/>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3" name="Line 497"/>
          <p:cNvSpPr>
            <a:spLocks noChangeShapeType="1"/>
          </p:cNvSpPr>
          <p:nvPr/>
        </p:nvSpPr>
        <p:spPr bwMode="auto">
          <a:xfrm>
            <a:off x="1246188" y="5446713"/>
            <a:ext cx="26987"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4" name="Line 498"/>
          <p:cNvSpPr>
            <a:spLocks noChangeShapeType="1"/>
          </p:cNvSpPr>
          <p:nvPr/>
        </p:nvSpPr>
        <p:spPr bwMode="auto">
          <a:xfrm>
            <a:off x="1246188" y="5305425"/>
            <a:ext cx="26987"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5" name="Line 499"/>
          <p:cNvSpPr>
            <a:spLocks noChangeShapeType="1"/>
          </p:cNvSpPr>
          <p:nvPr/>
        </p:nvSpPr>
        <p:spPr bwMode="auto">
          <a:xfrm>
            <a:off x="1260475" y="6011863"/>
            <a:ext cx="17954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6" name="Line 500"/>
          <p:cNvSpPr>
            <a:spLocks noChangeShapeType="1"/>
          </p:cNvSpPr>
          <p:nvPr/>
        </p:nvSpPr>
        <p:spPr bwMode="auto">
          <a:xfrm flipV="1">
            <a:off x="126047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7" name="Line 501"/>
          <p:cNvSpPr>
            <a:spLocks noChangeShapeType="1"/>
          </p:cNvSpPr>
          <p:nvPr/>
        </p:nvSpPr>
        <p:spPr bwMode="auto">
          <a:xfrm flipV="1">
            <a:off x="135572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8" name="Line 502"/>
          <p:cNvSpPr>
            <a:spLocks noChangeShapeType="1"/>
          </p:cNvSpPr>
          <p:nvPr/>
        </p:nvSpPr>
        <p:spPr bwMode="auto">
          <a:xfrm flipV="1">
            <a:off x="144938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09" name="Line 503"/>
          <p:cNvSpPr>
            <a:spLocks noChangeShapeType="1"/>
          </p:cNvSpPr>
          <p:nvPr/>
        </p:nvSpPr>
        <p:spPr bwMode="auto">
          <a:xfrm flipV="1">
            <a:off x="154463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0" name="Line 504"/>
          <p:cNvSpPr>
            <a:spLocks noChangeShapeType="1"/>
          </p:cNvSpPr>
          <p:nvPr/>
        </p:nvSpPr>
        <p:spPr bwMode="auto">
          <a:xfrm flipV="1">
            <a:off x="1638300"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1" name="Line 505"/>
          <p:cNvSpPr>
            <a:spLocks noChangeShapeType="1"/>
          </p:cNvSpPr>
          <p:nvPr/>
        </p:nvSpPr>
        <p:spPr bwMode="auto">
          <a:xfrm flipV="1">
            <a:off x="1733550"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2" name="Line 506"/>
          <p:cNvSpPr>
            <a:spLocks noChangeShapeType="1"/>
          </p:cNvSpPr>
          <p:nvPr/>
        </p:nvSpPr>
        <p:spPr bwMode="auto">
          <a:xfrm flipV="1">
            <a:off x="1827213"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3" name="Line 507"/>
          <p:cNvSpPr>
            <a:spLocks noChangeShapeType="1"/>
          </p:cNvSpPr>
          <p:nvPr/>
        </p:nvSpPr>
        <p:spPr bwMode="auto">
          <a:xfrm flipV="1">
            <a:off x="192087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4" name="Line 508"/>
          <p:cNvSpPr>
            <a:spLocks noChangeShapeType="1"/>
          </p:cNvSpPr>
          <p:nvPr/>
        </p:nvSpPr>
        <p:spPr bwMode="auto">
          <a:xfrm flipV="1">
            <a:off x="201612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5" name="Line 509"/>
          <p:cNvSpPr>
            <a:spLocks noChangeShapeType="1"/>
          </p:cNvSpPr>
          <p:nvPr/>
        </p:nvSpPr>
        <p:spPr bwMode="auto">
          <a:xfrm flipV="1">
            <a:off x="210978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6" name="Line 510"/>
          <p:cNvSpPr>
            <a:spLocks noChangeShapeType="1"/>
          </p:cNvSpPr>
          <p:nvPr/>
        </p:nvSpPr>
        <p:spPr bwMode="auto">
          <a:xfrm flipV="1">
            <a:off x="220503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7" name="Line 511"/>
          <p:cNvSpPr>
            <a:spLocks noChangeShapeType="1"/>
          </p:cNvSpPr>
          <p:nvPr/>
        </p:nvSpPr>
        <p:spPr bwMode="auto">
          <a:xfrm flipV="1">
            <a:off x="230028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8" name="Line 512"/>
          <p:cNvSpPr>
            <a:spLocks noChangeShapeType="1"/>
          </p:cNvSpPr>
          <p:nvPr/>
        </p:nvSpPr>
        <p:spPr bwMode="auto">
          <a:xfrm flipV="1">
            <a:off x="2393950"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19" name="Line 513"/>
          <p:cNvSpPr>
            <a:spLocks noChangeShapeType="1"/>
          </p:cNvSpPr>
          <p:nvPr/>
        </p:nvSpPr>
        <p:spPr bwMode="auto">
          <a:xfrm flipV="1">
            <a:off x="2489200"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0" name="Line 514"/>
          <p:cNvSpPr>
            <a:spLocks noChangeShapeType="1"/>
          </p:cNvSpPr>
          <p:nvPr/>
        </p:nvSpPr>
        <p:spPr bwMode="auto">
          <a:xfrm flipV="1">
            <a:off x="2582863"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1" name="Line 515"/>
          <p:cNvSpPr>
            <a:spLocks noChangeShapeType="1"/>
          </p:cNvSpPr>
          <p:nvPr/>
        </p:nvSpPr>
        <p:spPr bwMode="auto">
          <a:xfrm flipV="1">
            <a:off x="2678113"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2" name="Line 516"/>
          <p:cNvSpPr>
            <a:spLocks noChangeShapeType="1"/>
          </p:cNvSpPr>
          <p:nvPr/>
        </p:nvSpPr>
        <p:spPr bwMode="auto">
          <a:xfrm flipV="1">
            <a:off x="277177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3" name="Line 517"/>
          <p:cNvSpPr>
            <a:spLocks noChangeShapeType="1"/>
          </p:cNvSpPr>
          <p:nvPr/>
        </p:nvSpPr>
        <p:spPr bwMode="auto">
          <a:xfrm flipV="1">
            <a:off x="286702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4" name="Line 518"/>
          <p:cNvSpPr>
            <a:spLocks noChangeShapeType="1"/>
          </p:cNvSpPr>
          <p:nvPr/>
        </p:nvSpPr>
        <p:spPr bwMode="auto">
          <a:xfrm flipV="1">
            <a:off x="2962275" y="5999163"/>
            <a:ext cx="1588"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5" name="Line 519"/>
          <p:cNvSpPr>
            <a:spLocks noChangeShapeType="1"/>
          </p:cNvSpPr>
          <p:nvPr/>
        </p:nvSpPr>
        <p:spPr bwMode="auto">
          <a:xfrm flipV="1">
            <a:off x="3055938" y="5999163"/>
            <a:ext cx="1587" cy="26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26" name="Freeform 520"/>
          <p:cNvSpPr>
            <a:spLocks/>
          </p:cNvSpPr>
          <p:nvPr/>
        </p:nvSpPr>
        <p:spPr bwMode="auto">
          <a:xfrm>
            <a:off x="1260475" y="5305425"/>
            <a:ext cx="1795463" cy="495300"/>
          </a:xfrm>
          <a:custGeom>
            <a:avLst/>
            <a:gdLst>
              <a:gd name="T0" fmla="*/ 0 w 2262"/>
              <a:gd name="T1" fmla="*/ 283708 h 625"/>
              <a:gd name="T2" fmla="*/ 94456 w 2262"/>
              <a:gd name="T3" fmla="*/ 0 h 625"/>
              <a:gd name="T4" fmla="*/ 188119 w 2262"/>
              <a:gd name="T5" fmla="*/ 353446 h 625"/>
              <a:gd name="T6" fmla="*/ 283369 w 2262"/>
              <a:gd name="T7" fmla="*/ 71323 h 625"/>
              <a:gd name="T8" fmla="*/ 377031 w 2262"/>
              <a:gd name="T9" fmla="*/ 141854 h 625"/>
              <a:gd name="T10" fmla="*/ 472281 w 2262"/>
              <a:gd name="T11" fmla="*/ 353446 h 625"/>
              <a:gd name="T12" fmla="*/ 565944 w 2262"/>
              <a:gd name="T13" fmla="*/ 213177 h 625"/>
              <a:gd name="T14" fmla="*/ 661194 w 2262"/>
              <a:gd name="T15" fmla="*/ 495300 h 625"/>
              <a:gd name="T16" fmla="*/ 756444 w 2262"/>
              <a:gd name="T17" fmla="*/ 141854 h 625"/>
              <a:gd name="T18" fmla="*/ 850106 w 2262"/>
              <a:gd name="T19" fmla="*/ 423977 h 625"/>
              <a:gd name="T20" fmla="*/ 945357 w 2262"/>
              <a:gd name="T21" fmla="*/ 283708 h 625"/>
              <a:gd name="T22" fmla="*/ 1039813 w 2262"/>
              <a:gd name="T23" fmla="*/ 71323 h 625"/>
              <a:gd name="T24" fmla="*/ 1133475 w 2262"/>
              <a:gd name="T25" fmla="*/ 213177 h 625"/>
              <a:gd name="T26" fmla="*/ 1228725 w 2262"/>
              <a:gd name="T27" fmla="*/ 423977 h 625"/>
              <a:gd name="T28" fmla="*/ 1322388 w 2262"/>
              <a:gd name="T29" fmla="*/ 495300 h 625"/>
              <a:gd name="T30" fmla="*/ 1417638 w 2262"/>
              <a:gd name="T31" fmla="*/ 353446 h 625"/>
              <a:gd name="T32" fmla="*/ 1511300 w 2262"/>
              <a:gd name="T33" fmla="*/ 353446 h 625"/>
              <a:gd name="T34" fmla="*/ 1606550 w 2262"/>
              <a:gd name="T35" fmla="*/ 213177 h 625"/>
              <a:gd name="T36" fmla="*/ 1701800 w 2262"/>
              <a:gd name="T37" fmla="*/ 283708 h 625"/>
              <a:gd name="T38" fmla="*/ 1795463 w 2262"/>
              <a:gd name="T39" fmla="*/ 141854 h 6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62" h="625">
                <a:moveTo>
                  <a:pt x="0" y="358"/>
                </a:moveTo>
                <a:lnTo>
                  <a:pt x="119" y="0"/>
                </a:lnTo>
                <a:lnTo>
                  <a:pt x="237" y="446"/>
                </a:lnTo>
                <a:lnTo>
                  <a:pt x="357" y="90"/>
                </a:lnTo>
                <a:lnTo>
                  <a:pt x="475" y="179"/>
                </a:lnTo>
                <a:lnTo>
                  <a:pt x="595" y="446"/>
                </a:lnTo>
                <a:lnTo>
                  <a:pt x="713" y="269"/>
                </a:lnTo>
                <a:lnTo>
                  <a:pt x="833" y="625"/>
                </a:lnTo>
                <a:lnTo>
                  <a:pt x="953" y="179"/>
                </a:lnTo>
                <a:lnTo>
                  <a:pt x="1071" y="535"/>
                </a:lnTo>
                <a:lnTo>
                  <a:pt x="1191" y="358"/>
                </a:lnTo>
                <a:lnTo>
                  <a:pt x="1310" y="90"/>
                </a:lnTo>
                <a:lnTo>
                  <a:pt x="1428" y="269"/>
                </a:lnTo>
                <a:lnTo>
                  <a:pt x="1548" y="535"/>
                </a:lnTo>
                <a:lnTo>
                  <a:pt x="1666" y="625"/>
                </a:lnTo>
                <a:lnTo>
                  <a:pt x="1786" y="446"/>
                </a:lnTo>
                <a:lnTo>
                  <a:pt x="1904" y="446"/>
                </a:lnTo>
                <a:lnTo>
                  <a:pt x="2024" y="269"/>
                </a:lnTo>
                <a:lnTo>
                  <a:pt x="2144" y="358"/>
                </a:lnTo>
                <a:lnTo>
                  <a:pt x="2262" y="179"/>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27" name="Freeform 521"/>
          <p:cNvSpPr>
            <a:spLocks/>
          </p:cNvSpPr>
          <p:nvPr/>
        </p:nvSpPr>
        <p:spPr bwMode="auto">
          <a:xfrm>
            <a:off x="1219200" y="5549900"/>
            <a:ext cx="82550" cy="80963"/>
          </a:xfrm>
          <a:custGeom>
            <a:avLst/>
            <a:gdLst>
              <a:gd name="T0" fmla="*/ 41676 w 103"/>
              <a:gd name="T1" fmla="*/ 80963 h 102"/>
              <a:gd name="T2" fmla="*/ 82550 w 103"/>
              <a:gd name="T3" fmla="*/ 39688 h 102"/>
              <a:gd name="T4" fmla="*/ 41676 w 103"/>
              <a:gd name="T5" fmla="*/ 0 h 102"/>
              <a:gd name="T6" fmla="*/ 0 w 103"/>
              <a:gd name="T7" fmla="*/ 39688 h 102"/>
              <a:gd name="T8" fmla="*/ 41676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28" name="Freeform 522"/>
          <p:cNvSpPr>
            <a:spLocks/>
          </p:cNvSpPr>
          <p:nvPr/>
        </p:nvSpPr>
        <p:spPr bwMode="auto">
          <a:xfrm>
            <a:off x="1316038" y="5262563"/>
            <a:ext cx="80962" cy="82550"/>
          </a:xfrm>
          <a:custGeom>
            <a:avLst/>
            <a:gdLst>
              <a:gd name="T0" fmla="*/ 39687 w 102"/>
              <a:gd name="T1" fmla="*/ 82550 h 103"/>
              <a:gd name="T2" fmla="*/ 80962 w 102"/>
              <a:gd name="T3" fmla="*/ 41676 h 103"/>
              <a:gd name="T4" fmla="*/ 39687 w 102"/>
              <a:gd name="T5" fmla="*/ 0 h 103"/>
              <a:gd name="T6" fmla="*/ 0 w 102"/>
              <a:gd name="T7" fmla="*/ 41676 h 103"/>
              <a:gd name="T8" fmla="*/ 39687 w 102"/>
              <a:gd name="T9" fmla="*/ 8255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3">
                <a:moveTo>
                  <a:pt x="50" y="103"/>
                </a:moveTo>
                <a:lnTo>
                  <a:pt x="102" y="52"/>
                </a:lnTo>
                <a:lnTo>
                  <a:pt x="50" y="0"/>
                </a:lnTo>
                <a:lnTo>
                  <a:pt x="0" y="52"/>
                </a:lnTo>
                <a:lnTo>
                  <a:pt x="50" y="103"/>
                </a:lnTo>
                <a:close/>
              </a:path>
            </a:pathLst>
          </a:custGeom>
          <a:solidFill>
            <a:srgbClr val="800000"/>
          </a:solidFill>
          <a:ln w="9525">
            <a:solidFill>
              <a:srgbClr val="800000"/>
            </a:solidFill>
            <a:prstDash val="solid"/>
            <a:round/>
            <a:headEnd/>
            <a:tailEnd/>
          </a:ln>
        </p:spPr>
        <p:txBody>
          <a:bodyPr/>
          <a:lstStyle/>
          <a:p>
            <a:endParaRPr lang="en-US"/>
          </a:p>
        </p:txBody>
      </p:sp>
      <p:sp>
        <p:nvSpPr>
          <p:cNvPr id="25029" name="Freeform 523"/>
          <p:cNvSpPr>
            <a:spLocks/>
          </p:cNvSpPr>
          <p:nvPr/>
        </p:nvSpPr>
        <p:spPr bwMode="auto">
          <a:xfrm>
            <a:off x="1411288" y="5616575"/>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0" name="Freeform 524"/>
          <p:cNvSpPr>
            <a:spLocks/>
          </p:cNvSpPr>
          <p:nvPr/>
        </p:nvSpPr>
        <p:spPr bwMode="auto">
          <a:xfrm>
            <a:off x="1501775" y="5334000"/>
            <a:ext cx="80963" cy="82550"/>
          </a:xfrm>
          <a:custGeom>
            <a:avLst/>
            <a:gdLst>
              <a:gd name="T0" fmla="*/ 40882 w 101"/>
              <a:gd name="T1" fmla="*/ 82550 h 104"/>
              <a:gd name="T2" fmla="*/ 80963 w 101"/>
              <a:gd name="T3" fmla="*/ 41275 h 104"/>
              <a:gd name="T4" fmla="*/ 40882 w 101"/>
              <a:gd name="T5" fmla="*/ 0 h 104"/>
              <a:gd name="T6" fmla="*/ 0 w 101"/>
              <a:gd name="T7" fmla="*/ 41275 h 104"/>
              <a:gd name="T8" fmla="*/ 40882 w 101"/>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04">
                <a:moveTo>
                  <a:pt x="51" y="104"/>
                </a:moveTo>
                <a:lnTo>
                  <a:pt x="101" y="52"/>
                </a:lnTo>
                <a:lnTo>
                  <a:pt x="51" y="0"/>
                </a:lnTo>
                <a:lnTo>
                  <a:pt x="0" y="52"/>
                </a:lnTo>
                <a:lnTo>
                  <a:pt x="51" y="104"/>
                </a:lnTo>
                <a:close/>
              </a:path>
            </a:pathLst>
          </a:custGeom>
          <a:solidFill>
            <a:srgbClr val="800000"/>
          </a:solidFill>
          <a:ln w="9525">
            <a:solidFill>
              <a:srgbClr val="800000"/>
            </a:solidFill>
            <a:prstDash val="solid"/>
            <a:round/>
            <a:headEnd/>
            <a:tailEnd/>
          </a:ln>
        </p:spPr>
        <p:txBody>
          <a:bodyPr/>
          <a:lstStyle/>
          <a:p>
            <a:endParaRPr lang="en-US"/>
          </a:p>
        </p:txBody>
      </p:sp>
      <p:sp>
        <p:nvSpPr>
          <p:cNvPr id="25031" name="Freeform 525"/>
          <p:cNvSpPr>
            <a:spLocks/>
          </p:cNvSpPr>
          <p:nvPr/>
        </p:nvSpPr>
        <p:spPr bwMode="auto">
          <a:xfrm>
            <a:off x="1597025" y="5408613"/>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2" name="Freeform 526"/>
          <p:cNvSpPr>
            <a:spLocks/>
          </p:cNvSpPr>
          <p:nvPr/>
        </p:nvSpPr>
        <p:spPr bwMode="auto">
          <a:xfrm>
            <a:off x="1692275" y="5616575"/>
            <a:ext cx="80963" cy="80963"/>
          </a:xfrm>
          <a:custGeom>
            <a:avLst/>
            <a:gdLst>
              <a:gd name="T0" fmla="*/ 40482 w 104"/>
              <a:gd name="T1" fmla="*/ 80963 h 102"/>
              <a:gd name="T2" fmla="*/ 80963 w 104"/>
              <a:gd name="T3" fmla="*/ 39688 h 102"/>
              <a:gd name="T4" fmla="*/ 40482 w 104"/>
              <a:gd name="T5" fmla="*/ 0 h 102"/>
              <a:gd name="T6" fmla="*/ 0 w 104"/>
              <a:gd name="T7" fmla="*/ 39688 h 102"/>
              <a:gd name="T8" fmla="*/ 40482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3" name="Freeform 527"/>
          <p:cNvSpPr>
            <a:spLocks/>
          </p:cNvSpPr>
          <p:nvPr/>
        </p:nvSpPr>
        <p:spPr bwMode="auto">
          <a:xfrm>
            <a:off x="1785938" y="5475288"/>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5034" name="Freeform 528"/>
          <p:cNvSpPr>
            <a:spLocks/>
          </p:cNvSpPr>
          <p:nvPr/>
        </p:nvSpPr>
        <p:spPr bwMode="auto">
          <a:xfrm>
            <a:off x="1882775" y="5762625"/>
            <a:ext cx="80963" cy="80963"/>
          </a:xfrm>
          <a:custGeom>
            <a:avLst/>
            <a:gdLst>
              <a:gd name="T0" fmla="*/ 39688 w 102"/>
              <a:gd name="T1" fmla="*/ 80963 h 102"/>
              <a:gd name="T2" fmla="*/ 80963 w 102"/>
              <a:gd name="T3" fmla="*/ 41275 h 102"/>
              <a:gd name="T4" fmla="*/ 39688 w 102"/>
              <a:gd name="T5" fmla="*/ 0 h 102"/>
              <a:gd name="T6" fmla="*/ 0 w 102"/>
              <a:gd name="T7" fmla="*/ 41275 h 102"/>
              <a:gd name="T8" fmla="*/ 39688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5" name="Freeform 529"/>
          <p:cNvSpPr>
            <a:spLocks/>
          </p:cNvSpPr>
          <p:nvPr/>
        </p:nvSpPr>
        <p:spPr bwMode="auto">
          <a:xfrm>
            <a:off x="1974850" y="5408613"/>
            <a:ext cx="79375" cy="80962"/>
          </a:xfrm>
          <a:custGeom>
            <a:avLst/>
            <a:gdLst>
              <a:gd name="T0" fmla="*/ 38909 w 102"/>
              <a:gd name="T1" fmla="*/ 80962 h 102"/>
              <a:gd name="T2" fmla="*/ 79375 w 102"/>
              <a:gd name="T3" fmla="*/ 39687 h 102"/>
              <a:gd name="T4" fmla="*/ 38909 w 102"/>
              <a:gd name="T5" fmla="*/ 0 h 102"/>
              <a:gd name="T6" fmla="*/ 0 w 102"/>
              <a:gd name="T7" fmla="*/ 39687 h 102"/>
              <a:gd name="T8" fmla="*/ 38909 w 102"/>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6" name="Freeform 530"/>
          <p:cNvSpPr>
            <a:spLocks/>
          </p:cNvSpPr>
          <p:nvPr/>
        </p:nvSpPr>
        <p:spPr bwMode="auto">
          <a:xfrm>
            <a:off x="2068513" y="5689600"/>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7" name="Freeform 531"/>
          <p:cNvSpPr>
            <a:spLocks/>
          </p:cNvSpPr>
          <p:nvPr/>
        </p:nvSpPr>
        <p:spPr bwMode="auto">
          <a:xfrm>
            <a:off x="2163763" y="5549900"/>
            <a:ext cx="82550" cy="80963"/>
          </a:xfrm>
          <a:custGeom>
            <a:avLst/>
            <a:gdLst>
              <a:gd name="T0" fmla="*/ 41676 w 103"/>
              <a:gd name="T1" fmla="*/ 80963 h 102"/>
              <a:gd name="T2" fmla="*/ 82550 w 103"/>
              <a:gd name="T3" fmla="*/ 39688 h 102"/>
              <a:gd name="T4" fmla="*/ 41676 w 103"/>
              <a:gd name="T5" fmla="*/ 0 h 102"/>
              <a:gd name="T6" fmla="*/ 0 w 103"/>
              <a:gd name="T7" fmla="*/ 39688 h 102"/>
              <a:gd name="T8" fmla="*/ 41676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2" y="102"/>
                </a:moveTo>
                <a:lnTo>
                  <a:pt x="103"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38" name="Freeform 532"/>
          <p:cNvSpPr>
            <a:spLocks/>
          </p:cNvSpPr>
          <p:nvPr/>
        </p:nvSpPr>
        <p:spPr bwMode="auto">
          <a:xfrm>
            <a:off x="2259013" y="5334000"/>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5039" name="Freeform 533"/>
          <p:cNvSpPr>
            <a:spLocks/>
          </p:cNvSpPr>
          <p:nvPr/>
        </p:nvSpPr>
        <p:spPr bwMode="auto">
          <a:xfrm>
            <a:off x="2354263" y="5475288"/>
            <a:ext cx="82550" cy="82550"/>
          </a:xfrm>
          <a:custGeom>
            <a:avLst/>
            <a:gdLst>
              <a:gd name="T0" fmla="*/ 41275 w 104"/>
              <a:gd name="T1" fmla="*/ 82550 h 104"/>
              <a:gd name="T2" fmla="*/ 82550 w 104"/>
              <a:gd name="T3" fmla="*/ 41275 h 104"/>
              <a:gd name="T4" fmla="*/ 41275 w 104"/>
              <a:gd name="T5" fmla="*/ 0 h 104"/>
              <a:gd name="T6" fmla="*/ 0 w 104"/>
              <a:gd name="T7" fmla="*/ 41275 h 104"/>
              <a:gd name="T8" fmla="*/ 41275 w 104"/>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4">
                <a:moveTo>
                  <a:pt x="52" y="104"/>
                </a:moveTo>
                <a:lnTo>
                  <a:pt x="104"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5040" name="Freeform 534"/>
          <p:cNvSpPr>
            <a:spLocks/>
          </p:cNvSpPr>
          <p:nvPr/>
        </p:nvSpPr>
        <p:spPr bwMode="auto">
          <a:xfrm>
            <a:off x="2451100" y="5689600"/>
            <a:ext cx="80963" cy="80963"/>
          </a:xfrm>
          <a:custGeom>
            <a:avLst/>
            <a:gdLst>
              <a:gd name="T0" fmla="*/ 39688 w 102"/>
              <a:gd name="T1" fmla="*/ 80963 h 102"/>
              <a:gd name="T2" fmla="*/ 80963 w 102"/>
              <a:gd name="T3" fmla="*/ 39688 h 102"/>
              <a:gd name="T4" fmla="*/ 39688 w 102"/>
              <a:gd name="T5" fmla="*/ 0 h 102"/>
              <a:gd name="T6" fmla="*/ 0 w 102"/>
              <a:gd name="T7" fmla="*/ 39688 h 102"/>
              <a:gd name="T8" fmla="*/ 39688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0"/>
                </a:lnTo>
                <a:lnTo>
                  <a:pt x="50" y="0"/>
                </a:lnTo>
                <a:lnTo>
                  <a:pt x="0" y="50"/>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1" name="Freeform 535"/>
          <p:cNvSpPr>
            <a:spLocks/>
          </p:cNvSpPr>
          <p:nvPr/>
        </p:nvSpPr>
        <p:spPr bwMode="auto">
          <a:xfrm>
            <a:off x="2541588" y="5762625"/>
            <a:ext cx="80962" cy="80963"/>
          </a:xfrm>
          <a:custGeom>
            <a:avLst/>
            <a:gdLst>
              <a:gd name="T0" fmla="*/ 39687 w 102"/>
              <a:gd name="T1" fmla="*/ 80963 h 102"/>
              <a:gd name="T2" fmla="*/ 80962 w 102"/>
              <a:gd name="T3" fmla="*/ 41275 h 102"/>
              <a:gd name="T4" fmla="*/ 39687 w 102"/>
              <a:gd name="T5" fmla="*/ 0 h 102"/>
              <a:gd name="T6" fmla="*/ 0 w 102"/>
              <a:gd name="T7" fmla="*/ 41275 h 102"/>
              <a:gd name="T8" fmla="*/ 39687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0" y="102"/>
                </a:moveTo>
                <a:lnTo>
                  <a:pt x="102" y="52"/>
                </a:lnTo>
                <a:lnTo>
                  <a:pt x="50" y="0"/>
                </a:lnTo>
                <a:lnTo>
                  <a:pt x="0" y="52"/>
                </a:lnTo>
                <a:lnTo>
                  <a:pt x="50"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2" name="Freeform 536"/>
          <p:cNvSpPr>
            <a:spLocks/>
          </p:cNvSpPr>
          <p:nvPr/>
        </p:nvSpPr>
        <p:spPr bwMode="auto">
          <a:xfrm>
            <a:off x="2636838" y="5616575"/>
            <a:ext cx="80962" cy="80963"/>
          </a:xfrm>
          <a:custGeom>
            <a:avLst/>
            <a:gdLst>
              <a:gd name="T0" fmla="*/ 41275 w 102"/>
              <a:gd name="T1" fmla="*/ 80963 h 102"/>
              <a:gd name="T2" fmla="*/ 80962 w 102"/>
              <a:gd name="T3" fmla="*/ 39688 h 102"/>
              <a:gd name="T4" fmla="*/ 41275 w 102"/>
              <a:gd name="T5" fmla="*/ 0 h 102"/>
              <a:gd name="T6" fmla="*/ 0 w 102"/>
              <a:gd name="T7" fmla="*/ 39688 h 102"/>
              <a:gd name="T8" fmla="*/ 41275 w 102"/>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02">
                <a:moveTo>
                  <a:pt x="52" y="102"/>
                </a:moveTo>
                <a:lnTo>
                  <a:pt x="102"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3" name="Freeform 537"/>
          <p:cNvSpPr>
            <a:spLocks/>
          </p:cNvSpPr>
          <p:nvPr/>
        </p:nvSpPr>
        <p:spPr bwMode="auto">
          <a:xfrm>
            <a:off x="2732088" y="5616575"/>
            <a:ext cx="82550" cy="80963"/>
          </a:xfrm>
          <a:custGeom>
            <a:avLst/>
            <a:gdLst>
              <a:gd name="T0" fmla="*/ 41275 w 104"/>
              <a:gd name="T1" fmla="*/ 80963 h 102"/>
              <a:gd name="T2" fmla="*/ 82550 w 104"/>
              <a:gd name="T3" fmla="*/ 39688 h 102"/>
              <a:gd name="T4" fmla="*/ 41275 w 104"/>
              <a:gd name="T5" fmla="*/ 0 h 102"/>
              <a:gd name="T6" fmla="*/ 0 w 104"/>
              <a:gd name="T7" fmla="*/ 39688 h 102"/>
              <a:gd name="T8" fmla="*/ 41275 w 104"/>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4" name="Freeform 538"/>
          <p:cNvSpPr>
            <a:spLocks/>
          </p:cNvSpPr>
          <p:nvPr/>
        </p:nvSpPr>
        <p:spPr bwMode="auto">
          <a:xfrm>
            <a:off x="2827338" y="5475288"/>
            <a:ext cx="82550" cy="82550"/>
          </a:xfrm>
          <a:custGeom>
            <a:avLst/>
            <a:gdLst>
              <a:gd name="T0" fmla="*/ 41676 w 103"/>
              <a:gd name="T1" fmla="*/ 82550 h 104"/>
              <a:gd name="T2" fmla="*/ 82550 w 103"/>
              <a:gd name="T3" fmla="*/ 41275 h 104"/>
              <a:gd name="T4" fmla="*/ 41676 w 103"/>
              <a:gd name="T5" fmla="*/ 0 h 104"/>
              <a:gd name="T6" fmla="*/ 0 w 103"/>
              <a:gd name="T7" fmla="*/ 41275 h 104"/>
              <a:gd name="T8" fmla="*/ 41676 w 103"/>
              <a:gd name="T9" fmla="*/ 8255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4">
                <a:moveTo>
                  <a:pt x="52" y="104"/>
                </a:moveTo>
                <a:lnTo>
                  <a:pt x="103" y="52"/>
                </a:lnTo>
                <a:lnTo>
                  <a:pt x="52" y="0"/>
                </a:lnTo>
                <a:lnTo>
                  <a:pt x="0" y="52"/>
                </a:lnTo>
                <a:lnTo>
                  <a:pt x="52" y="104"/>
                </a:lnTo>
                <a:close/>
              </a:path>
            </a:pathLst>
          </a:custGeom>
          <a:solidFill>
            <a:srgbClr val="800000"/>
          </a:solidFill>
          <a:ln w="9525">
            <a:solidFill>
              <a:srgbClr val="800000"/>
            </a:solidFill>
            <a:prstDash val="solid"/>
            <a:round/>
            <a:headEnd/>
            <a:tailEnd/>
          </a:ln>
        </p:spPr>
        <p:txBody>
          <a:bodyPr/>
          <a:lstStyle/>
          <a:p>
            <a:endParaRPr lang="en-US"/>
          </a:p>
        </p:txBody>
      </p:sp>
      <p:sp>
        <p:nvSpPr>
          <p:cNvPr id="25045" name="Freeform 539"/>
          <p:cNvSpPr>
            <a:spLocks/>
          </p:cNvSpPr>
          <p:nvPr/>
        </p:nvSpPr>
        <p:spPr bwMode="auto">
          <a:xfrm>
            <a:off x="2922588" y="5549900"/>
            <a:ext cx="82550" cy="80963"/>
          </a:xfrm>
          <a:custGeom>
            <a:avLst/>
            <a:gdLst>
              <a:gd name="T0" fmla="*/ 40874 w 103"/>
              <a:gd name="T1" fmla="*/ 80963 h 102"/>
              <a:gd name="T2" fmla="*/ 82550 w 103"/>
              <a:gd name="T3" fmla="*/ 39688 h 102"/>
              <a:gd name="T4" fmla="*/ 40874 w 103"/>
              <a:gd name="T5" fmla="*/ 0 h 102"/>
              <a:gd name="T6" fmla="*/ 0 w 103"/>
              <a:gd name="T7" fmla="*/ 39688 h 102"/>
              <a:gd name="T8" fmla="*/ 40874 w 103"/>
              <a:gd name="T9" fmla="*/ 80963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02">
                <a:moveTo>
                  <a:pt x="51" y="102"/>
                </a:moveTo>
                <a:lnTo>
                  <a:pt x="103" y="50"/>
                </a:lnTo>
                <a:lnTo>
                  <a:pt x="51" y="0"/>
                </a:lnTo>
                <a:lnTo>
                  <a:pt x="0" y="50"/>
                </a:lnTo>
                <a:lnTo>
                  <a:pt x="51"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6" name="Freeform 540"/>
          <p:cNvSpPr>
            <a:spLocks/>
          </p:cNvSpPr>
          <p:nvPr/>
        </p:nvSpPr>
        <p:spPr bwMode="auto">
          <a:xfrm>
            <a:off x="3013075" y="5408613"/>
            <a:ext cx="82550" cy="80962"/>
          </a:xfrm>
          <a:custGeom>
            <a:avLst/>
            <a:gdLst>
              <a:gd name="T0" fmla="*/ 41275 w 104"/>
              <a:gd name="T1" fmla="*/ 80962 h 102"/>
              <a:gd name="T2" fmla="*/ 82550 w 104"/>
              <a:gd name="T3" fmla="*/ 39687 h 102"/>
              <a:gd name="T4" fmla="*/ 41275 w 104"/>
              <a:gd name="T5" fmla="*/ 0 h 102"/>
              <a:gd name="T6" fmla="*/ 0 w 104"/>
              <a:gd name="T7" fmla="*/ 39687 h 102"/>
              <a:gd name="T8" fmla="*/ 41275 w 104"/>
              <a:gd name="T9" fmla="*/ 80962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2">
                <a:moveTo>
                  <a:pt x="52" y="102"/>
                </a:moveTo>
                <a:lnTo>
                  <a:pt x="104" y="50"/>
                </a:lnTo>
                <a:lnTo>
                  <a:pt x="52" y="0"/>
                </a:lnTo>
                <a:lnTo>
                  <a:pt x="0" y="50"/>
                </a:lnTo>
                <a:lnTo>
                  <a:pt x="52" y="102"/>
                </a:lnTo>
                <a:close/>
              </a:path>
            </a:pathLst>
          </a:custGeom>
          <a:solidFill>
            <a:srgbClr val="800000"/>
          </a:solidFill>
          <a:ln w="9525">
            <a:solidFill>
              <a:srgbClr val="800000"/>
            </a:solidFill>
            <a:prstDash val="solid"/>
            <a:round/>
            <a:headEnd/>
            <a:tailEnd/>
          </a:ln>
        </p:spPr>
        <p:txBody>
          <a:bodyPr/>
          <a:lstStyle/>
          <a:p>
            <a:endParaRPr lang="en-US"/>
          </a:p>
        </p:txBody>
      </p:sp>
      <p:sp>
        <p:nvSpPr>
          <p:cNvPr id="25047" name="Rectangle 542"/>
          <p:cNvSpPr>
            <a:spLocks noChangeArrowheads="1"/>
          </p:cNvSpPr>
          <p:nvPr/>
        </p:nvSpPr>
        <p:spPr bwMode="auto">
          <a:xfrm>
            <a:off x="1935163" y="6248400"/>
            <a:ext cx="19367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Audit</a:t>
            </a:r>
            <a:endParaRPr lang="en-US"/>
          </a:p>
        </p:txBody>
      </p:sp>
      <p:sp>
        <p:nvSpPr>
          <p:cNvPr id="25048" name="Rectangle 543"/>
          <p:cNvSpPr>
            <a:spLocks noChangeArrowheads="1"/>
          </p:cNvSpPr>
          <p:nvPr/>
        </p:nvSpPr>
        <p:spPr bwMode="auto">
          <a:xfrm>
            <a:off x="801688" y="5548313"/>
            <a:ext cx="3143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Findings</a:t>
            </a:r>
            <a:endParaRPr lang="en-US"/>
          </a:p>
        </p:txBody>
      </p:sp>
      <p:sp>
        <p:nvSpPr>
          <p:cNvPr id="25049" name="Rectangle 544"/>
          <p:cNvSpPr>
            <a:spLocks noChangeArrowheads="1"/>
          </p:cNvSpPr>
          <p:nvPr/>
        </p:nvSpPr>
        <p:spPr bwMode="auto">
          <a:xfrm>
            <a:off x="1158875" y="596423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0</a:t>
            </a:r>
            <a:endParaRPr lang="en-US"/>
          </a:p>
        </p:txBody>
      </p:sp>
      <p:sp>
        <p:nvSpPr>
          <p:cNvPr id="25050" name="Rectangle 545"/>
          <p:cNvSpPr>
            <a:spLocks noChangeArrowheads="1"/>
          </p:cNvSpPr>
          <p:nvPr/>
        </p:nvSpPr>
        <p:spPr bwMode="auto">
          <a:xfrm>
            <a:off x="1158875" y="582295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2</a:t>
            </a:r>
            <a:endParaRPr lang="en-US"/>
          </a:p>
        </p:txBody>
      </p:sp>
      <p:sp>
        <p:nvSpPr>
          <p:cNvPr id="25051" name="Rectangle 546"/>
          <p:cNvSpPr>
            <a:spLocks noChangeArrowheads="1"/>
          </p:cNvSpPr>
          <p:nvPr/>
        </p:nvSpPr>
        <p:spPr bwMode="auto">
          <a:xfrm>
            <a:off x="1158875" y="5681663"/>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4</a:t>
            </a:r>
            <a:endParaRPr lang="en-US"/>
          </a:p>
        </p:txBody>
      </p:sp>
      <p:sp>
        <p:nvSpPr>
          <p:cNvPr id="25052" name="Rectangle 547"/>
          <p:cNvSpPr>
            <a:spLocks noChangeArrowheads="1"/>
          </p:cNvSpPr>
          <p:nvPr/>
        </p:nvSpPr>
        <p:spPr bwMode="auto">
          <a:xfrm>
            <a:off x="1158875" y="5540375"/>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6</a:t>
            </a:r>
            <a:endParaRPr lang="en-US"/>
          </a:p>
        </p:txBody>
      </p:sp>
      <p:sp>
        <p:nvSpPr>
          <p:cNvPr id="25053" name="Rectangle 548"/>
          <p:cNvSpPr>
            <a:spLocks noChangeArrowheads="1"/>
          </p:cNvSpPr>
          <p:nvPr/>
        </p:nvSpPr>
        <p:spPr bwMode="auto">
          <a:xfrm>
            <a:off x="1158875" y="5399088"/>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8</a:t>
            </a:r>
            <a:endParaRPr lang="en-US"/>
          </a:p>
        </p:txBody>
      </p:sp>
      <p:sp>
        <p:nvSpPr>
          <p:cNvPr id="25054" name="Rectangle 549"/>
          <p:cNvSpPr>
            <a:spLocks noChangeArrowheads="1"/>
          </p:cNvSpPr>
          <p:nvPr/>
        </p:nvSpPr>
        <p:spPr bwMode="auto">
          <a:xfrm>
            <a:off x="1108075" y="5256213"/>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10</a:t>
            </a:r>
            <a:endParaRPr lang="en-US"/>
          </a:p>
        </p:txBody>
      </p:sp>
      <p:sp>
        <p:nvSpPr>
          <p:cNvPr id="25055" name="Rectangle 550"/>
          <p:cNvSpPr>
            <a:spLocks noChangeArrowheads="1"/>
          </p:cNvSpPr>
          <p:nvPr/>
        </p:nvSpPr>
        <p:spPr bwMode="auto">
          <a:xfrm>
            <a:off x="1235075" y="60833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a:t>
            </a:r>
            <a:endParaRPr lang="en-US"/>
          </a:p>
        </p:txBody>
      </p:sp>
      <p:sp>
        <p:nvSpPr>
          <p:cNvPr id="25056" name="Rectangle 551"/>
          <p:cNvSpPr>
            <a:spLocks noChangeArrowheads="1"/>
          </p:cNvSpPr>
          <p:nvPr/>
        </p:nvSpPr>
        <p:spPr bwMode="auto">
          <a:xfrm>
            <a:off x="1423988" y="608330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3</a:t>
            </a:r>
            <a:endParaRPr lang="en-US"/>
          </a:p>
        </p:txBody>
      </p:sp>
      <p:sp>
        <p:nvSpPr>
          <p:cNvPr id="25057" name="Rectangle 552"/>
          <p:cNvSpPr>
            <a:spLocks noChangeArrowheads="1"/>
          </p:cNvSpPr>
          <p:nvPr/>
        </p:nvSpPr>
        <p:spPr bwMode="auto">
          <a:xfrm>
            <a:off x="1612900" y="60833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5</a:t>
            </a:r>
            <a:endParaRPr lang="en-US"/>
          </a:p>
        </p:txBody>
      </p:sp>
      <p:sp>
        <p:nvSpPr>
          <p:cNvPr id="25058" name="Rectangle 553"/>
          <p:cNvSpPr>
            <a:spLocks noChangeArrowheads="1"/>
          </p:cNvSpPr>
          <p:nvPr/>
        </p:nvSpPr>
        <p:spPr bwMode="auto">
          <a:xfrm>
            <a:off x="1801813" y="6083300"/>
            <a:ext cx="428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7</a:t>
            </a:r>
            <a:endParaRPr lang="en-US"/>
          </a:p>
        </p:txBody>
      </p:sp>
      <p:sp>
        <p:nvSpPr>
          <p:cNvPr id="25059" name="Rectangle 554"/>
          <p:cNvSpPr>
            <a:spLocks noChangeArrowheads="1"/>
          </p:cNvSpPr>
          <p:nvPr/>
        </p:nvSpPr>
        <p:spPr bwMode="auto">
          <a:xfrm>
            <a:off x="1990725" y="6083300"/>
            <a:ext cx="42863"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9</a:t>
            </a:r>
            <a:endParaRPr lang="en-US"/>
          </a:p>
        </p:txBody>
      </p:sp>
      <p:sp>
        <p:nvSpPr>
          <p:cNvPr id="25060" name="Rectangle 555"/>
          <p:cNvSpPr>
            <a:spLocks noChangeArrowheads="1"/>
          </p:cNvSpPr>
          <p:nvPr/>
        </p:nvSpPr>
        <p:spPr bwMode="auto">
          <a:xfrm>
            <a:off x="2155825" y="6083300"/>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11</a:t>
            </a:r>
            <a:endParaRPr lang="en-US"/>
          </a:p>
        </p:txBody>
      </p:sp>
      <p:sp>
        <p:nvSpPr>
          <p:cNvPr id="25061" name="Rectangle 556"/>
          <p:cNvSpPr>
            <a:spLocks noChangeArrowheads="1"/>
          </p:cNvSpPr>
          <p:nvPr/>
        </p:nvSpPr>
        <p:spPr bwMode="auto">
          <a:xfrm>
            <a:off x="2344738" y="6083300"/>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13</a:t>
            </a:r>
            <a:endParaRPr lang="en-US"/>
          </a:p>
        </p:txBody>
      </p:sp>
      <p:sp>
        <p:nvSpPr>
          <p:cNvPr id="25062" name="Rectangle 557"/>
          <p:cNvSpPr>
            <a:spLocks noChangeArrowheads="1"/>
          </p:cNvSpPr>
          <p:nvPr/>
        </p:nvSpPr>
        <p:spPr bwMode="auto">
          <a:xfrm>
            <a:off x="2533650" y="6083300"/>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15</a:t>
            </a:r>
            <a:endParaRPr lang="en-US"/>
          </a:p>
        </p:txBody>
      </p:sp>
      <p:sp>
        <p:nvSpPr>
          <p:cNvPr id="25063" name="Rectangle 558"/>
          <p:cNvSpPr>
            <a:spLocks noChangeArrowheads="1"/>
          </p:cNvSpPr>
          <p:nvPr/>
        </p:nvSpPr>
        <p:spPr bwMode="auto">
          <a:xfrm>
            <a:off x="2722563" y="6083300"/>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17</a:t>
            </a:r>
            <a:endParaRPr lang="en-US"/>
          </a:p>
        </p:txBody>
      </p:sp>
      <p:sp>
        <p:nvSpPr>
          <p:cNvPr id="25064" name="Rectangle 559"/>
          <p:cNvSpPr>
            <a:spLocks noChangeArrowheads="1"/>
          </p:cNvSpPr>
          <p:nvPr/>
        </p:nvSpPr>
        <p:spPr bwMode="auto">
          <a:xfrm>
            <a:off x="2911475" y="6083300"/>
            <a:ext cx="8572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820738"/>
            <a:r>
              <a:rPr lang="en-US" sz="600" b="1">
                <a:solidFill>
                  <a:srgbClr val="000000"/>
                </a:solidFill>
                <a:latin typeface="Arial" charset="0"/>
              </a:rPr>
              <a:t>19</a:t>
            </a:r>
            <a:endParaRPr 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p:txBody>
          <a:bodyPr/>
          <a:lstStyle/>
          <a:p>
            <a:pPr eaLnBrk="1" hangingPunct="1">
              <a:defRPr/>
            </a:pPr>
            <a:r>
              <a:rPr lang="en-US"/>
              <a:t>Exercise – A Lean Dashboard</a:t>
            </a:r>
          </a:p>
        </p:txBody>
      </p:sp>
      <p:graphicFrame>
        <p:nvGraphicFramePr>
          <p:cNvPr id="908291"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Develop a Lean Dashboard for Your Company </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goals/metrics described earlier.  </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Develop a dashboard that includes metrics relevant to your business.</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“owners” for each metric.</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4" name="Rectangle 4"/>
          <p:cNvSpPr>
            <a:spLocks noGrp="1" noChangeArrowheads="1"/>
          </p:cNvSpPr>
          <p:nvPr>
            <p:ph type="ctrTitle"/>
          </p:nvPr>
        </p:nvSpPr>
        <p:spPr/>
        <p:txBody>
          <a:bodyPr/>
          <a:lstStyle/>
          <a:p>
            <a:pPr eaLnBrk="1" hangingPunct="1">
              <a:defRPr/>
            </a:pPr>
            <a:r>
              <a:rPr lang="en-US"/>
              <a:t>Attitudes, Behaviors &amp; Change</a:t>
            </a:r>
          </a:p>
        </p:txBody>
      </p:sp>
      <p:sp>
        <p:nvSpPr>
          <p:cNvPr id="41987"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Rectangle 2"/>
          <p:cNvSpPr>
            <a:spLocks noGrp="1" noChangeArrowheads="1"/>
          </p:cNvSpPr>
          <p:nvPr>
            <p:ph type="title"/>
          </p:nvPr>
        </p:nvSpPr>
        <p:spPr/>
        <p:txBody>
          <a:bodyPr/>
          <a:lstStyle/>
          <a:p>
            <a:pPr eaLnBrk="1" hangingPunct="1">
              <a:defRPr/>
            </a:pPr>
            <a:r>
              <a:rPr lang="en-US"/>
              <a:t>Taiichi Ohno’s Thoughts</a:t>
            </a:r>
          </a:p>
        </p:txBody>
      </p:sp>
      <p:sp>
        <p:nvSpPr>
          <p:cNvPr id="43011" name="Rectangle 3"/>
          <p:cNvSpPr>
            <a:spLocks noGrp="1" noChangeArrowheads="1"/>
          </p:cNvSpPr>
          <p:nvPr>
            <p:ph type="body" idx="1"/>
          </p:nvPr>
        </p:nvSpPr>
        <p:spPr/>
        <p:txBody>
          <a:bodyPr/>
          <a:lstStyle/>
          <a:p>
            <a:pPr eaLnBrk="1" hangingPunct="1">
              <a:buFont typeface="Symbol" pitchFamily="18" charset="2"/>
              <a:buNone/>
            </a:pPr>
            <a:r>
              <a:rPr lang="en-US" altLang="ko-KR" b="1">
                <a:ea typeface="굴림" pitchFamily="34" charset="-127"/>
              </a:rPr>
              <a:t>Attitudes</a:t>
            </a:r>
            <a:endParaRPr lang="en-US" altLang="ko-KR">
              <a:ea typeface="굴림" pitchFamily="34" charset="-127"/>
            </a:endParaRPr>
          </a:p>
          <a:p>
            <a:pPr eaLnBrk="1" hangingPunct="1"/>
            <a:r>
              <a:rPr lang="en-US" altLang="ko-KR">
                <a:ea typeface="굴림" pitchFamily="34" charset="-127"/>
              </a:rPr>
              <a:t>It is never easy to break the machine-shop tradition in which operators are fixed to jobs, for example, lathe operators to lathe work. . .</a:t>
            </a:r>
          </a:p>
          <a:p>
            <a:pPr eaLnBrk="1" hangingPunct="1"/>
            <a:r>
              <a:rPr lang="en-US" altLang="ko-KR">
                <a:ea typeface="굴림" pitchFamily="34" charset="-127"/>
              </a:rPr>
              <a:t>An experiment – having one worker operate three or four machines . . We encountered strong resistance among the production workers (even though there was no increase in work or hours).</a:t>
            </a:r>
          </a:p>
          <a:p>
            <a:pPr eaLnBrk="1" hangingPunct="1"/>
            <a:r>
              <a:rPr lang="en-US" altLang="ko-KR">
                <a:ea typeface="굴림" pitchFamily="34" charset="-127"/>
              </a:rPr>
              <a:t>Production workers have a good deal of psychological resistance to the idea that simply producing as much as possible is no longer a priority.</a:t>
            </a:r>
          </a:p>
          <a:p>
            <a:pPr eaLnBrk="1" hangingPunct="1"/>
            <a:r>
              <a:rPr lang="en-US" altLang="ko-KR">
                <a:ea typeface="굴림" pitchFamily="34" charset="-127"/>
              </a:rPr>
              <a:t>We naturally feel more comfortable with a considerable amount of inventory – we could say this is the response of a farming society.</a:t>
            </a:r>
          </a:p>
          <a:p>
            <a:pPr eaLnBrk="1" hangingPunct="1"/>
            <a:r>
              <a:rPr lang="en-US" altLang="ko-KR">
                <a:ea typeface="굴림" pitchFamily="34" charset="-127"/>
              </a:rPr>
              <a:t>The idea is teamwork – not how many parts produced by one worker, but how many products are produced by the line as a whole.</a:t>
            </a:r>
          </a:p>
          <a:p>
            <a:pPr eaLnBrk="1" hangingPunct="1"/>
            <a:r>
              <a:rPr lang="en-US" altLang="ko-KR">
                <a:ea typeface="굴림" pitchFamily="34" charset="-127"/>
              </a:rPr>
              <a:t>There should be an industrial mind between the agricultural and computer minds. . .</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p:txBody>
          <a:bodyPr/>
          <a:lstStyle/>
          <a:p>
            <a:pPr eaLnBrk="1" hangingPunct="1">
              <a:defRPr/>
            </a:pPr>
            <a:r>
              <a:rPr lang="en-US"/>
              <a:t>Taiichi Ohno’s Thoughts</a:t>
            </a:r>
          </a:p>
        </p:txBody>
      </p:sp>
      <p:sp>
        <p:nvSpPr>
          <p:cNvPr id="44035" name="Rectangle 3"/>
          <p:cNvSpPr>
            <a:spLocks noGrp="1" noChangeArrowheads="1"/>
          </p:cNvSpPr>
          <p:nvPr>
            <p:ph type="body" idx="1"/>
          </p:nvPr>
        </p:nvSpPr>
        <p:spPr/>
        <p:txBody>
          <a:bodyPr/>
          <a:lstStyle/>
          <a:p>
            <a:pPr eaLnBrk="1" hangingPunct="1">
              <a:buFont typeface="Symbol" pitchFamily="18" charset="2"/>
              <a:buNone/>
            </a:pPr>
            <a:r>
              <a:rPr lang="en-US" altLang="ko-KR" b="1">
                <a:ea typeface="굴림" pitchFamily="34" charset="-127"/>
              </a:rPr>
              <a:t>Changing Behaviors</a:t>
            </a:r>
            <a:endParaRPr lang="en-US" altLang="ko-KR">
              <a:ea typeface="굴림" pitchFamily="34" charset="-127"/>
            </a:endParaRPr>
          </a:p>
          <a:p>
            <a:pPr eaLnBrk="1" hangingPunct="1"/>
            <a:r>
              <a:rPr lang="en-US" altLang="ko-KR">
                <a:ea typeface="굴림" pitchFamily="34" charset="-127"/>
              </a:rPr>
              <a:t>I decided not to press for quick, drastic changes, but to be patient.</a:t>
            </a:r>
          </a:p>
          <a:p>
            <a:pPr eaLnBrk="1" hangingPunct="1"/>
            <a:r>
              <a:rPr lang="en-US" altLang="ko-KR">
                <a:ea typeface="굴림" pitchFamily="34" charset="-127"/>
              </a:rPr>
              <a:t>To (prevent) producing defective parts, the supervisor must actually take the hands of the workers and teach them.</a:t>
            </a:r>
          </a:p>
          <a:p>
            <a:pPr eaLnBrk="1" hangingPunct="1"/>
            <a:r>
              <a:rPr lang="en-US" altLang="ko-KR">
                <a:ea typeface="굴림" pitchFamily="34" charset="-127"/>
              </a:rPr>
              <a:t>Top management must change its way of thinking and make a commitment to reverse the conventional flow of production, transfer &amp; delivery.</a:t>
            </a:r>
          </a:p>
          <a:p>
            <a:pPr eaLnBrk="1" hangingPunct="1"/>
            <a:r>
              <a:rPr lang="en-US" altLang="ko-KR">
                <a:ea typeface="굴림" pitchFamily="34" charset="-127"/>
              </a:rPr>
              <a:t>It took 10 years to establish kanban at the Toyota Motor Corporation.</a:t>
            </a:r>
          </a:p>
          <a:p>
            <a:pPr eaLnBrk="1" hangingPunct="1"/>
            <a:r>
              <a:rPr lang="en-US" altLang="ko-KR">
                <a:ea typeface="굴림" pitchFamily="34" charset="-127"/>
              </a:rPr>
              <a:t>It takes great effort to practice the six rules of kanban.  A half-hearted introduction of kanban brings a hundred harms and not a single gain.</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Rectangle 2"/>
          <p:cNvSpPr>
            <a:spLocks noGrp="1" noChangeArrowheads="1"/>
          </p:cNvSpPr>
          <p:nvPr>
            <p:ph type="title"/>
          </p:nvPr>
        </p:nvSpPr>
        <p:spPr/>
        <p:txBody>
          <a:bodyPr/>
          <a:lstStyle/>
          <a:p>
            <a:pPr eaLnBrk="1" hangingPunct="1">
              <a:defRPr/>
            </a:pPr>
            <a:r>
              <a:rPr lang="en-US"/>
              <a:t>A Change Model</a:t>
            </a:r>
          </a:p>
        </p:txBody>
      </p:sp>
      <p:sp>
        <p:nvSpPr>
          <p:cNvPr id="45059" name="AutoShape 3"/>
          <p:cNvSpPr>
            <a:spLocks noChangeArrowheads="1"/>
          </p:cNvSpPr>
          <p:nvPr/>
        </p:nvSpPr>
        <p:spPr bwMode="auto">
          <a:xfrm>
            <a:off x="533400" y="1276350"/>
            <a:ext cx="8153400" cy="1217613"/>
          </a:xfrm>
          <a:prstGeom prst="homePlate">
            <a:avLst>
              <a:gd name="adj" fmla="val 182255"/>
            </a:avLst>
          </a:prstGeom>
          <a:solidFill>
            <a:srgbClr val="FFFF99"/>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45060" name="Freeform 4"/>
          <p:cNvSpPr>
            <a:spLocks/>
          </p:cNvSpPr>
          <p:nvPr/>
        </p:nvSpPr>
        <p:spPr bwMode="auto">
          <a:xfrm>
            <a:off x="1068388" y="1284288"/>
            <a:ext cx="2020887" cy="1212850"/>
          </a:xfrm>
          <a:custGeom>
            <a:avLst/>
            <a:gdLst>
              <a:gd name="T0" fmla="*/ 0 w 1273"/>
              <a:gd name="T1" fmla="*/ 0 h 2241"/>
              <a:gd name="T2" fmla="*/ 2019300 w 1273"/>
              <a:gd name="T3" fmla="*/ 640792 h 2241"/>
              <a:gd name="T4" fmla="*/ 609600 w 1273"/>
              <a:gd name="T5" fmla="*/ 1212309 h 2241"/>
              <a:gd name="T6" fmla="*/ 609600 w 1273"/>
              <a:gd name="T7" fmla="*/ 1212309 h 2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73" h="2241">
                <a:moveTo>
                  <a:pt x="0" y="0"/>
                </a:moveTo>
                <a:lnTo>
                  <a:pt x="1272" y="1184"/>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45061" name="Freeform 5"/>
          <p:cNvSpPr>
            <a:spLocks/>
          </p:cNvSpPr>
          <p:nvPr/>
        </p:nvSpPr>
        <p:spPr bwMode="auto">
          <a:xfrm>
            <a:off x="4279900" y="1284288"/>
            <a:ext cx="2020888" cy="1212850"/>
          </a:xfrm>
          <a:custGeom>
            <a:avLst/>
            <a:gdLst>
              <a:gd name="T0" fmla="*/ 0 w 1273"/>
              <a:gd name="T1" fmla="*/ 0 h 2241"/>
              <a:gd name="T2" fmla="*/ 2019300 w 1273"/>
              <a:gd name="T3" fmla="*/ 640792 h 2241"/>
              <a:gd name="T4" fmla="*/ 609600 w 1273"/>
              <a:gd name="T5" fmla="*/ 1212309 h 2241"/>
              <a:gd name="T6" fmla="*/ 609600 w 1273"/>
              <a:gd name="T7" fmla="*/ 1212309 h 2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73" h="2241">
                <a:moveTo>
                  <a:pt x="0" y="0"/>
                </a:moveTo>
                <a:lnTo>
                  <a:pt x="1272" y="1184"/>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45062" name="Rectangle 6"/>
          <p:cNvSpPr>
            <a:spLocks noChangeArrowheads="1"/>
          </p:cNvSpPr>
          <p:nvPr/>
        </p:nvSpPr>
        <p:spPr bwMode="auto">
          <a:xfrm>
            <a:off x="3475038" y="158750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p>
            <a:pPr algn="ctr" defTabSz="820738"/>
            <a:r>
              <a:rPr lang="en-US" altLang="ko-KR" sz="1600" b="1" i="1">
                <a:latin typeface="Arial" charset="0"/>
                <a:ea typeface="Batang" pitchFamily="18" charset="-127"/>
              </a:rPr>
              <a:t>Transition</a:t>
            </a:r>
            <a:br>
              <a:rPr lang="en-US" altLang="ko-KR" sz="1600" b="1" i="1">
                <a:latin typeface="Arial" charset="0"/>
                <a:ea typeface="Batang" pitchFamily="18" charset="-127"/>
              </a:rPr>
            </a:br>
            <a:r>
              <a:rPr lang="en-US" altLang="ko-KR" sz="1600" b="1" i="1">
                <a:latin typeface="Arial" charset="0"/>
                <a:ea typeface="Batang" pitchFamily="18" charset="-127"/>
              </a:rPr>
              <a:t>State</a:t>
            </a:r>
            <a:endParaRPr lang="en-US">
              <a:latin typeface="Arial" charset="0"/>
            </a:endParaRPr>
          </a:p>
        </p:txBody>
      </p:sp>
      <p:sp>
        <p:nvSpPr>
          <p:cNvPr id="45063" name="Rectangle 7"/>
          <p:cNvSpPr>
            <a:spLocks noChangeArrowheads="1"/>
          </p:cNvSpPr>
          <p:nvPr/>
        </p:nvSpPr>
        <p:spPr bwMode="auto">
          <a:xfrm>
            <a:off x="847725" y="158750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p>
            <a:pPr algn="ctr" defTabSz="820738"/>
            <a:r>
              <a:rPr lang="en-US" altLang="ko-KR" sz="1600" b="1" i="1">
                <a:latin typeface="Arial" charset="0"/>
                <a:ea typeface="Batang" pitchFamily="18" charset="-127"/>
              </a:rPr>
              <a:t>Current</a:t>
            </a:r>
            <a:br>
              <a:rPr lang="en-US" altLang="ko-KR" sz="1600" b="1" i="1">
                <a:latin typeface="Arial" charset="0"/>
                <a:ea typeface="Batang" pitchFamily="18" charset="-127"/>
              </a:rPr>
            </a:br>
            <a:r>
              <a:rPr lang="en-US" altLang="ko-KR" sz="1600" b="1" i="1">
                <a:latin typeface="Arial" charset="0"/>
                <a:ea typeface="Batang" pitchFamily="18" charset="-127"/>
              </a:rPr>
              <a:t>State</a:t>
            </a:r>
            <a:endParaRPr lang="en-US">
              <a:latin typeface="Arial" charset="0"/>
            </a:endParaRPr>
          </a:p>
        </p:txBody>
      </p:sp>
      <p:sp>
        <p:nvSpPr>
          <p:cNvPr id="45064" name="Rectangle 8"/>
          <p:cNvSpPr>
            <a:spLocks noChangeArrowheads="1"/>
          </p:cNvSpPr>
          <p:nvPr/>
        </p:nvSpPr>
        <p:spPr bwMode="auto">
          <a:xfrm>
            <a:off x="6288088" y="158750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p>
            <a:pPr algn="ctr" defTabSz="820738"/>
            <a:r>
              <a:rPr lang="en-US" altLang="ko-KR" sz="1600" b="1" i="1">
                <a:latin typeface="Arial" charset="0"/>
                <a:ea typeface="Batang" pitchFamily="18" charset="-127"/>
              </a:rPr>
              <a:t>Improved</a:t>
            </a:r>
            <a:br>
              <a:rPr lang="en-US" altLang="ko-KR" sz="1600" b="1" i="1">
                <a:latin typeface="Arial" charset="0"/>
                <a:ea typeface="Batang" pitchFamily="18" charset="-127"/>
              </a:rPr>
            </a:br>
            <a:r>
              <a:rPr lang="en-US" altLang="ko-KR" sz="1600" b="1" i="1">
                <a:latin typeface="Arial" charset="0"/>
                <a:ea typeface="Batang" pitchFamily="18" charset="-127"/>
              </a:rPr>
              <a:t>State</a:t>
            </a:r>
            <a:endParaRPr lang="en-US">
              <a:latin typeface="Arial" charset="0"/>
            </a:endParaRPr>
          </a:p>
        </p:txBody>
      </p:sp>
      <p:pic>
        <p:nvPicPr>
          <p:cNvPr id="45065" name="Picture 9" descr="MCBD05401_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2819400"/>
            <a:ext cx="2757488"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Line 3"/>
          <p:cNvSpPr>
            <a:spLocks noChangeShapeType="1"/>
          </p:cNvSpPr>
          <p:nvPr/>
        </p:nvSpPr>
        <p:spPr bwMode="auto">
          <a:xfrm>
            <a:off x="2357438" y="3133725"/>
            <a:ext cx="4727575" cy="7938"/>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3" name="Rectangle 4"/>
          <p:cNvSpPr>
            <a:spLocks noChangeArrowheads="1"/>
          </p:cNvSpPr>
          <p:nvPr/>
        </p:nvSpPr>
        <p:spPr bwMode="auto">
          <a:xfrm>
            <a:off x="4071938" y="3814763"/>
            <a:ext cx="890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Despair</a:t>
            </a:r>
          </a:p>
          <a:p>
            <a:pPr eaLnBrk="0" hangingPunct="0"/>
            <a:r>
              <a:rPr lang="en-US" sz="1200" b="1">
                <a:latin typeface="Arial" charset="0"/>
              </a:rPr>
              <a:t>Giving up</a:t>
            </a:r>
          </a:p>
        </p:txBody>
      </p:sp>
      <p:sp>
        <p:nvSpPr>
          <p:cNvPr id="46084" name="Rectangle 5"/>
          <p:cNvSpPr>
            <a:spLocks noChangeArrowheads="1"/>
          </p:cNvSpPr>
          <p:nvPr/>
        </p:nvSpPr>
        <p:spPr bwMode="auto">
          <a:xfrm>
            <a:off x="2357438" y="2238375"/>
            <a:ext cx="14970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High expectations</a:t>
            </a:r>
          </a:p>
        </p:txBody>
      </p:sp>
      <p:sp>
        <p:nvSpPr>
          <p:cNvPr id="46085" name="Rectangle 6"/>
          <p:cNvSpPr>
            <a:spLocks noChangeArrowheads="1"/>
          </p:cNvSpPr>
          <p:nvPr/>
        </p:nvSpPr>
        <p:spPr bwMode="auto">
          <a:xfrm>
            <a:off x="3425825" y="2695575"/>
            <a:ext cx="1989138"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sz="1200" b="1">
                <a:latin typeface="Arial" charset="0"/>
              </a:rPr>
              <a:t>Realisation of effort</a:t>
            </a:r>
          </a:p>
          <a:p>
            <a:pPr algn="ctr" eaLnBrk="0" hangingPunct="0"/>
            <a:r>
              <a:rPr lang="en-US" sz="1200" b="1">
                <a:latin typeface="Arial" charset="0"/>
              </a:rPr>
              <a:t>and complexity/Informed</a:t>
            </a:r>
          </a:p>
          <a:p>
            <a:pPr algn="ctr" eaLnBrk="0" hangingPunct="0"/>
            <a:r>
              <a:rPr lang="en-US" sz="1200" b="1">
                <a:latin typeface="Arial" charset="0"/>
              </a:rPr>
              <a:t> pessimism (doubt)</a:t>
            </a:r>
          </a:p>
        </p:txBody>
      </p:sp>
      <p:sp>
        <p:nvSpPr>
          <p:cNvPr id="46086" name="Rectangle 7"/>
          <p:cNvSpPr>
            <a:spLocks noChangeArrowheads="1"/>
          </p:cNvSpPr>
          <p:nvPr/>
        </p:nvSpPr>
        <p:spPr bwMode="auto">
          <a:xfrm>
            <a:off x="6162675" y="3152775"/>
            <a:ext cx="231933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eaLnBrk="0" hangingPunct="0"/>
            <a:r>
              <a:rPr lang="en-US" sz="1200" b="1">
                <a:latin typeface="Arial" charset="0"/>
              </a:rPr>
              <a:t>Informed Optimism (confidence)</a:t>
            </a:r>
          </a:p>
          <a:p>
            <a:pPr algn="ctr" eaLnBrk="0" hangingPunct="0"/>
            <a:r>
              <a:rPr lang="en-US" sz="1200" b="1">
                <a:latin typeface="Arial" charset="0"/>
              </a:rPr>
              <a:t>Light at the end</a:t>
            </a:r>
          </a:p>
          <a:p>
            <a:pPr algn="ctr" eaLnBrk="0" hangingPunct="0"/>
            <a:r>
              <a:rPr lang="en-US" sz="1200" b="1">
                <a:latin typeface="Arial" charset="0"/>
              </a:rPr>
              <a:t>of the tunnel</a:t>
            </a:r>
          </a:p>
        </p:txBody>
      </p:sp>
      <p:sp>
        <p:nvSpPr>
          <p:cNvPr id="46087" name="Freeform 8"/>
          <p:cNvSpPr>
            <a:spLocks/>
          </p:cNvSpPr>
          <p:nvPr/>
        </p:nvSpPr>
        <p:spPr bwMode="auto">
          <a:xfrm>
            <a:off x="2209800" y="914400"/>
            <a:ext cx="4622800" cy="4241800"/>
          </a:xfrm>
          <a:custGeom>
            <a:avLst/>
            <a:gdLst>
              <a:gd name="T0" fmla="*/ 0 w 2437"/>
              <a:gd name="T1" fmla="*/ 0 h 2604"/>
              <a:gd name="T2" fmla="*/ 0 w 2437"/>
              <a:gd name="T3" fmla="*/ 4240171 h 2604"/>
              <a:gd name="T4" fmla="*/ 4620903 w 2437"/>
              <a:gd name="T5" fmla="*/ 4240171 h 2604"/>
              <a:gd name="T6" fmla="*/ 0 60000 65536"/>
              <a:gd name="T7" fmla="*/ 0 60000 65536"/>
              <a:gd name="T8" fmla="*/ 0 60000 65536"/>
            </a:gdLst>
            <a:ahLst/>
            <a:cxnLst>
              <a:cxn ang="T6">
                <a:pos x="T0" y="T1"/>
              </a:cxn>
              <a:cxn ang="T7">
                <a:pos x="T2" y="T3"/>
              </a:cxn>
              <a:cxn ang="T8">
                <a:pos x="T4" y="T5"/>
              </a:cxn>
            </a:cxnLst>
            <a:rect l="0" t="0" r="r" b="b"/>
            <a:pathLst>
              <a:path w="2437" h="2604">
                <a:moveTo>
                  <a:pt x="0" y="0"/>
                </a:moveTo>
                <a:lnTo>
                  <a:pt x="0" y="2603"/>
                </a:lnTo>
                <a:lnTo>
                  <a:pt x="2436" y="2603"/>
                </a:lnTo>
              </a:path>
            </a:pathLst>
          </a:custGeom>
          <a:noFill/>
          <a:ln w="50800" cap="rnd" cmpd="sng">
            <a:solidFill>
              <a:schemeClr val="tx2"/>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8" name="Freeform 9"/>
          <p:cNvSpPr>
            <a:spLocks/>
          </p:cNvSpPr>
          <p:nvPr/>
        </p:nvSpPr>
        <p:spPr bwMode="auto">
          <a:xfrm>
            <a:off x="2270125" y="2606675"/>
            <a:ext cx="538163" cy="465138"/>
          </a:xfrm>
          <a:custGeom>
            <a:avLst/>
            <a:gdLst>
              <a:gd name="T0" fmla="*/ 536268 w 284"/>
              <a:gd name="T1" fmla="*/ 0 h 285"/>
              <a:gd name="T2" fmla="*/ 388463 w 284"/>
              <a:gd name="T3" fmla="*/ 88131 h 285"/>
              <a:gd name="T4" fmla="*/ 248237 w 284"/>
              <a:gd name="T5" fmla="*/ 195848 h 285"/>
              <a:gd name="T6" fmla="*/ 119381 w 284"/>
              <a:gd name="T7" fmla="*/ 321516 h 285"/>
              <a:gd name="T8" fmla="*/ 0 w 284"/>
              <a:gd name="T9" fmla="*/ 46350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85">
                <a:moveTo>
                  <a:pt x="283" y="0"/>
                </a:moveTo>
                <a:lnTo>
                  <a:pt x="205" y="54"/>
                </a:lnTo>
                <a:lnTo>
                  <a:pt x="131" y="120"/>
                </a:lnTo>
                <a:lnTo>
                  <a:pt x="63" y="197"/>
                </a:lnTo>
                <a:lnTo>
                  <a:pt x="0" y="28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9" name="Freeform 10"/>
          <p:cNvSpPr>
            <a:spLocks/>
          </p:cNvSpPr>
          <p:nvPr/>
        </p:nvSpPr>
        <p:spPr bwMode="auto">
          <a:xfrm>
            <a:off x="3848100" y="3611563"/>
            <a:ext cx="909638" cy="260350"/>
          </a:xfrm>
          <a:custGeom>
            <a:avLst/>
            <a:gdLst>
              <a:gd name="T0" fmla="*/ 0 w 480"/>
              <a:gd name="T1" fmla="*/ 0 h 159"/>
              <a:gd name="T2" fmla="*/ 200878 w 480"/>
              <a:gd name="T3" fmla="*/ 142456 h 159"/>
              <a:gd name="T4" fmla="*/ 426393 w 480"/>
              <a:gd name="T5" fmla="*/ 230876 h 159"/>
              <a:gd name="T6" fmla="*/ 543888 w 480"/>
              <a:gd name="T7" fmla="*/ 250525 h 159"/>
              <a:gd name="T8" fmla="*/ 604530 w 480"/>
              <a:gd name="T9" fmla="*/ 255438 h 159"/>
              <a:gd name="T10" fmla="*/ 632956 w 480"/>
              <a:gd name="T11" fmla="*/ 255438 h 159"/>
              <a:gd name="T12" fmla="*/ 665173 w 480"/>
              <a:gd name="T13" fmla="*/ 258713 h 159"/>
              <a:gd name="T14" fmla="*/ 907743 w 480"/>
              <a:gd name="T15" fmla="*/ 217777 h 1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 h="159">
                <a:moveTo>
                  <a:pt x="0" y="0"/>
                </a:moveTo>
                <a:lnTo>
                  <a:pt x="106" y="87"/>
                </a:lnTo>
                <a:lnTo>
                  <a:pt x="225" y="141"/>
                </a:lnTo>
                <a:lnTo>
                  <a:pt x="287" y="153"/>
                </a:lnTo>
                <a:lnTo>
                  <a:pt x="319" y="156"/>
                </a:lnTo>
                <a:lnTo>
                  <a:pt x="334" y="156"/>
                </a:lnTo>
                <a:lnTo>
                  <a:pt x="351" y="158"/>
                </a:lnTo>
                <a:lnTo>
                  <a:pt x="479" y="133"/>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0" name="Freeform 11"/>
          <p:cNvSpPr>
            <a:spLocks/>
          </p:cNvSpPr>
          <p:nvPr/>
        </p:nvSpPr>
        <p:spPr bwMode="auto">
          <a:xfrm>
            <a:off x="4741863" y="3214688"/>
            <a:ext cx="831850" cy="620712"/>
          </a:xfrm>
          <a:custGeom>
            <a:avLst/>
            <a:gdLst>
              <a:gd name="T0" fmla="*/ 0 w 438"/>
              <a:gd name="T1" fmla="*/ 619083 h 381"/>
              <a:gd name="T2" fmla="*/ 237400 w 438"/>
              <a:gd name="T3" fmla="*/ 514816 h 381"/>
              <a:gd name="T4" fmla="*/ 457707 w 438"/>
              <a:gd name="T5" fmla="*/ 376337 h 381"/>
              <a:gd name="T6" fmla="*/ 655224 w 438"/>
              <a:gd name="T7" fmla="*/ 202017 h 381"/>
              <a:gd name="T8" fmla="*/ 829951 w 438"/>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 h="381">
                <a:moveTo>
                  <a:pt x="0" y="380"/>
                </a:moveTo>
                <a:lnTo>
                  <a:pt x="125" y="316"/>
                </a:lnTo>
                <a:lnTo>
                  <a:pt x="241" y="231"/>
                </a:lnTo>
                <a:lnTo>
                  <a:pt x="345" y="124"/>
                </a:lnTo>
                <a:lnTo>
                  <a:pt x="437"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Freeform 12"/>
          <p:cNvSpPr>
            <a:spLocks/>
          </p:cNvSpPr>
          <p:nvPr/>
        </p:nvSpPr>
        <p:spPr bwMode="auto">
          <a:xfrm>
            <a:off x="5565775" y="2573338"/>
            <a:ext cx="674688" cy="642937"/>
          </a:xfrm>
          <a:custGeom>
            <a:avLst/>
            <a:gdLst>
              <a:gd name="T0" fmla="*/ 672793 w 356"/>
              <a:gd name="T1" fmla="*/ 0 h 395"/>
              <a:gd name="T2" fmla="*/ 479483 w 356"/>
              <a:gd name="T3" fmla="*/ 126960 h 395"/>
              <a:gd name="T4" fmla="*/ 303231 w 356"/>
              <a:gd name="T5" fmla="*/ 278335 h 395"/>
              <a:gd name="T6" fmla="*/ 144035 w 356"/>
              <a:gd name="T7" fmla="*/ 449242 h 395"/>
              <a:gd name="T8" fmla="*/ 0 w 356"/>
              <a:gd name="T9" fmla="*/ 641309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95">
                <a:moveTo>
                  <a:pt x="355" y="0"/>
                </a:moveTo>
                <a:lnTo>
                  <a:pt x="253" y="78"/>
                </a:lnTo>
                <a:lnTo>
                  <a:pt x="160" y="171"/>
                </a:lnTo>
                <a:lnTo>
                  <a:pt x="76" y="276"/>
                </a:lnTo>
                <a:lnTo>
                  <a:pt x="0" y="39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2" name="Freeform 13"/>
          <p:cNvSpPr>
            <a:spLocks/>
          </p:cNvSpPr>
          <p:nvPr/>
        </p:nvSpPr>
        <p:spPr bwMode="auto">
          <a:xfrm>
            <a:off x="6238875" y="2473325"/>
            <a:ext cx="342900" cy="101600"/>
          </a:xfrm>
          <a:custGeom>
            <a:avLst/>
            <a:gdLst>
              <a:gd name="T0" fmla="*/ 341006 w 181"/>
              <a:gd name="T1" fmla="*/ 3277 h 62"/>
              <a:gd name="T2" fmla="*/ 295538 w 181"/>
              <a:gd name="T3" fmla="*/ 0 h 62"/>
              <a:gd name="T4" fmla="*/ 272804 w 181"/>
              <a:gd name="T5" fmla="*/ 0 h 62"/>
              <a:gd name="T6" fmla="*/ 250071 w 181"/>
              <a:gd name="T7" fmla="*/ 0 h 62"/>
              <a:gd name="T8" fmla="*/ 159136 w 181"/>
              <a:gd name="T9" fmla="*/ 14748 h 62"/>
              <a:gd name="T10" fmla="*/ 0 w 181"/>
              <a:gd name="T11" fmla="*/ 99961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62">
                <a:moveTo>
                  <a:pt x="180" y="2"/>
                </a:moveTo>
                <a:lnTo>
                  <a:pt x="156" y="0"/>
                </a:lnTo>
                <a:lnTo>
                  <a:pt x="144" y="0"/>
                </a:lnTo>
                <a:lnTo>
                  <a:pt x="132" y="0"/>
                </a:lnTo>
                <a:lnTo>
                  <a:pt x="84" y="9"/>
                </a:lnTo>
                <a:lnTo>
                  <a:pt x="0" y="61"/>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3" name="Line 14"/>
          <p:cNvSpPr>
            <a:spLocks noChangeShapeType="1"/>
          </p:cNvSpPr>
          <p:nvPr/>
        </p:nvSpPr>
        <p:spPr bwMode="auto">
          <a:xfrm>
            <a:off x="6580188" y="2474913"/>
            <a:ext cx="390525" cy="0"/>
          </a:xfrm>
          <a:prstGeom prst="line">
            <a:avLst/>
          </a:prstGeom>
          <a:noFill/>
          <a:ln w="25400">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4" name="Freeform 15"/>
          <p:cNvSpPr>
            <a:spLocks/>
          </p:cNvSpPr>
          <p:nvPr/>
        </p:nvSpPr>
        <p:spPr bwMode="auto">
          <a:xfrm>
            <a:off x="3379788" y="2851150"/>
            <a:ext cx="469900" cy="758825"/>
          </a:xfrm>
          <a:custGeom>
            <a:avLst/>
            <a:gdLst>
              <a:gd name="T0" fmla="*/ 0 w 248"/>
              <a:gd name="T1" fmla="*/ 0 h 466"/>
              <a:gd name="T2" fmla="*/ 79580 w 248"/>
              <a:gd name="T3" fmla="*/ 208433 h 466"/>
              <a:gd name="T4" fmla="*/ 185686 w 248"/>
              <a:gd name="T5" fmla="*/ 403838 h 466"/>
              <a:gd name="T6" fmla="*/ 314530 w 248"/>
              <a:gd name="T7" fmla="*/ 586217 h 466"/>
              <a:gd name="T8" fmla="*/ 468005 w 248"/>
              <a:gd name="T9" fmla="*/ 757197 h 4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66">
                <a:moveTo>
                  <a:pt x="0" y="0"/>
                </a:moveTo>
                <a:lnTo>
                  <a:pt x="42" y="128"/>
                </a:lnTo>
                <a:lnTo>
                  <a:pt x="98" y="248"/>
                </a:lnTo>
                <a:lnTo>
                  <a:pt x="166" y="360"/>
                </a:lnTo>
                <a:lnTo>
                  <a:pt x="247" y="46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5" name="Freeform 16"/>
          <p:cNvSpPr>
            <a:spLocks/>
          </p:cNvSpPr>
          <p:nvPr/>
        </p:nvSpPr>
        <p:spPr bwMode="auto">
          <a:xfrm>
            <a:off x="2800350" y="2565400"/>
            <a:ext cx="411163" cy="66675"/>
          </a:xfrm>
          <a:custGeom>
            <a:avLst/>
            <a:gdLst>
              <a:gd name="T0" fmla="*/ 409259 w 216"/>
              <a:gd name="T1" fmla="*/ 65049 h 41"/>
              <a:gd name="T2" fmla="*/ 312179 w 216"/>
              <a:gd name="T3" fmla="*/ 19515 h 41"/>
              <a:gd name="T4" fmla="*/ 207485 w 216"/>
              <a:gd name="T5" fmla="*/ 0 h 41"/>
              <a:gd name="T6" fmla="*/ 182739 w 216"/>
              <a:gd name="T7" fmla="*/ 0 h 41"/>
              <a:gd name="T8" fmla="*/ 154186 w 216"/>
              <a:gd name="T9" fmla="*/ 0 h 41"/>
              <a:gd name="T10" fmla="*/ 102791 w 216"/>
              <a:gd name="T11" fmla="*/ 6505 h 41"/>
              <a:gd name="T12" fmla="*/ 0 w 216"/>
              <a:gd name="T13" fmla="*/ 40655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41">
                <a:moveTo>
                  <a:pt x="215" y="40"/>
                </a:moveTo>
                <a:lnTo>
                  <a:pt x="164" y="12"/>
                </a:lnTo>
                <a:lnTo>
                  <a:pt x="109" y="0"/>
                </a:lnTo>
                <a:lnTo>
                  <a:pt x="96" y="0"/>
                </a:lnTo>
                <a:lnTo>
                  <a:pt x="81" y="0"/>
                </a:lnTo>
                <a:lnTo>
                  <a:pt x="54" y="4"/>
                </a:lnTo>
                <a:lnTo>
                  <a:pt x="0" y="2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6" name="Freeform 17"/>
          <p:cNvSpPr>
            <a:spLocks/>
          </p:cNvSpPr>
          <p:nvPr/>
        </p:nvSpPr>
        <p:spPr bwMode="auto">
          <a:xfrm>
            <a:off x="3206750" y="2628900"/>
            <a:ext cx="176213" cy="223838"/>
          </a:xfrm>
          <a:custGeom>
            <a:avLst/>
            <a:gdLst>
              <a:gd name="T0" fmla="*/ 174318 w 93"/>
              <a:gd name="T1" fmla="*/ 222216 h 138"/>
              <a:gd name="T2" fmla="*/ 98528 w 93"/>
              <a:gd name="T3" fmla="*/ 100565 h 138"/>
              <a:gd name="T4" fmla="*/ 0 w 93"/>
              <a:gd name="T5" fmla="*/ 0 h 138"/>
              <a:gd name="T6" fmla="*/ 0 60000 65536"/>
              <a:gd name="T7" fmla="*/ 0 60000 65536"/>
              <a:gd name="T8" fmla="*/ 0 60000 65536"/>
            </a:gdLst>
            <a:ahLst/>
            <a:cxnLst>
              <a:cxn ang="T6">
                <a:pos x="T0" y="T1"/>
              </a:cxn>
              <a:cxn ang="T7">
                <a:pos x="T2" y="T3"/>
              </a:cxn>
              <a:cxn ang="T8">
                <a:pos x="T4" y="T5"/>
              </a:cxn>
            </a:cxnLst>
            <a:rect l="0" t="0" r="r" b="b"/>
            <a:pathLst>
              <a:path w="93" h="138">
                <a:moveTo>
                  <a:pt x="92" y="137"/>
                </a:moveTo>
                <a:lnTo>
                  <a:pt x="52" y="62"/>
                </a:lnTo>
                <a:lnTo>
                  <a:pt x="0"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7" name="Rectangle 18"/>
          <p:cNvSpPr>
            <a:spLocks noChangeArrowheads="1"/>
          </p:cNvSpPr>
          <p:nvPr/>
        </p:nvSpPr>
        <p:spPr bwMode="auto">
          <a:xfrm rot="-5400000">
            <a:off x="1366838" y="1730375"/>
            <a:ext cx="8874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Optimism</a:t>
            </a:r>
          </a:p>
        </p:txBody>
      </p:sp>
      <p:sp>
        <p:nvSpPr>
          <p:cNvPr id="46098" name="Rectangle 19"/>
          <p:cNvSpPr>
            <a:spLocks noChangeArrowheads="1"/>
          </p:cNvSpPr>
          <p:nvPr/>
        </p:nvSpPr>
        <p:spPr bwMode="auto">
          <a:xfrm>
            <a:off x="1671638" y="755650"/>
            <a:ext cx="3317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latin typeface="Arial" charset="0"/>
              </a:rPr>
              <a:t>+</a:t>
            </a:r>
            <a:endParaRPr lang="en-US" sz="1200" b="1">
              <a:latin typeface="Arial" charset="0"/>
            </a:endParaRPr>
          </a:p>
        </p:txBody>
      </p:sp>
      <p:sp>
        <p:nvSpPr>
          <p:cNvPr id="46099" name="Rectangle 20"/>
          <p:cNvSpPr>
            <a:spLocks noChangeArrowheads="1"/>
          </p:cNvSpPr>
          <p:nvPr/>
        </p:nvSpPr>
        <p:spPr bwMode="auto">
          <a:xfrm>
            <a:off x="6853238" y="4946650"/>
            <a:ext cx="5397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Time</a:t>
            </a:r>
            <a:endParaRPr lang="en-US" sz="1200" b="1">
              <a:solidFill>
                <a:srgbClr val="000000"/>
              </a:solidFill>
              <a:latin typeface="Arial" charset="0"/>
            </a:endParaRPr>
          </a:p>
        </p:txBody>
      </p:sp>
      <p:graphicFrame>
        <p:nvGraphicFramePr>
          <p:cNvPr id="46100" name="Object 21"/>
          <p:cNvGraphicFramePr>
            <a:graphicFrameLocks/>
          </p:cNvGraphicFramePr>
          <p:nvPr/>
        </p:nvGraphicFramePr>
        <p:xfrm>
          <a:off x="4948238" y="3762375"/>
          <a:ext cx="1295400" cy="1143000"/>
        </p:xfrm>
        <a:graphic>
          <a:graphicData uri="http://schemas.openxmlformats.org/presentationml/2006/ole">
            <mc:AlternateContent xmlns:mc="http://schemas.openxmlformats.org/markup-compatibility/2006">
              <mc:Choice xmlns:v="urn:schemas-microsoft-com:vml" Requires="v">
                <p:oleObj name="Clip" r:id="rId3" imgW="4010123" imgH="3152790" progId="MS_ClipArt_Gallery.2">
                  <p:embed/>
                </p:oleObj>
              </mc:Choice>
              <mc:Fallback>
                <p:oleObj name="Clip" r:id="rId3" imgW="4010123" imgH="3152790" progId="MS_ClipArt_Gallery.2">
                  <p:embed/>
                  <p:pic>
                    <p:nvPicPr>
                      <p:cNvPr id="46100" name="Object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238" y="3762375"/>
                        <a:ext cx="129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6101" name="Group 22"/>
          <p:cNvGrpSpPr>
            <a:grpSpLocks/>
          </p:cNvGrpSpPr>
          <p:nvPr/>
        </p:nvGrpSpPr>
        <p:grpSpPr bwMode="auto">
          <a:xfrm>
            <a:off x="2205038" y="1184275"/>
            <a:ext cx="1219200" cy="1049338"/>
            <a:chOff x="1104" y="1422"/>
            <a:chExt cx="768" cy="661"/>
          </a:xfrm>
        </p:grpSpPr>
        <p:graphicFrame>
          <p:nvGraphicFramePr>
            <p:cNvPr id="46106" name="Object 23"/>
            <p:cNvGraphicFramePr>
              <a:graphicFrameLocks/>
            </p:cNvGraphicFramePr>
            <p:nvPr/>
          </p:nvGraphicFramePr>
          <p:xfrm>
            <a:off x="1104" y="1422"/>
            <a:ext cx="768" cy="661"/>
          </p:xfrm>
          <a:graphic>
            <a:graphicData uri="http://schemas.openxmlformats.org/presentationml/2006/ole">
              <mc:AlternateContent xmlns:mc="http://schemas.openxmlformats.org/markup-compatibility/2006">
                <mc:Choice xmlns:v="urn:schemas-microsoft-com:vml" Requires="v">
                  <p:oleObj name="Clip" r:id="rId5" imgW="5486400" imgH="2638440" progId="MS_ClipArt_Gallery.2">
                    <p:embed/>
                  </p:oleObj>
                </mc:Choice>
                <mc:Fallback>
                  <p:oleObj name="Clip" r:id="rId5" imgW="5486400" imgH="2638440" progId="MS_ClipArt_Gallery.2">
                    <p:embed/>
                    <p:pic>
                      <p:nvPicPr>
                        <p:cNvPr id="46106" name="Object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 y="1422"/>
                          <a:ext cx="768" cy="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6107" name="Picture 24"/>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92" y="1606"/>
              <a:ext cx="384"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aphicFrame>
        <p:nvGraphicFramePr>
          <p:cNvPr id="46102" name="Object 25"/>
          <p:cNvGraphicFramePr>
            <a:graphicFrameLocks/>
          </p:cNvGraphicFramePr>
          <p:nvPr/>
        </p:nvGraphicFramePr>
        <p:xfrm>
          <a:off x="2814638" y="2390775"/>
          <a:ext cx="420687" cy="498475"/>
        </p:xfrm>
        <a:graphic>
          <a:graphicData uri="http://schemas.openxmlformats.org/presentationml/2006/ole">
            <mc:AlternateContent xmlns:mc="http://schemas.openxmlformats.org/markup-compatibility/2006">
              <mc:Choice xmlns:v="urn:schemas-microsoft-com:vml" Requires="v">
                <p:oleObj name="Clip" r:id="rId8" imgW="2476579" imgH="3647970" progId="MS_ClipArt_Gallery.2">
                  <p:embed/>
                </p:oleObj>
              </mc:Choice>
              <mc:Fallback>
                <p:oleObj name="Clip" r:id="rId8" imgW="2476579" imgH="3647970" progId="MS_ClipArt_Gallery.2">
                  <p:embed/>
                  <p:pic>
                    <p:nvPicPr>
                      <p:cNvPr id="46102" name="Object 2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14638" y="2390775"/>
                        <a:ext cx="420687"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103" name="Rectangle 26"/>
          <p:cNvSpPr>
            <a:spLocks noChangeArrowheads="1"/>
          </p:cNvSpPr>
          <p:nvPr/>
        </p:nvSpPr>
        <p:spPr bwMode="auto">
          <a:xfrm rot="-5400000">
            <a:off x="1320007" y="3740944"/>
            <a:ext cx="9779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Pessimism</a:t>
            </a:r>
          </a:p>
        </p:txBody>
      </p:sp>
      <p:sp>
        <p:nvSpPr>
          <p:cNvPr id="883739" name="Rectangle 27"/>
          <p:cNvSpPr>
            <a:spLocks noGrp="1" noChangeArrowheads="1"/>
          </p:cNvSpPr>
          <p:nvPr>
            <p:ph type="title"/>
          </p:nvPr>
        </p:nvSpPr>
        <p:spPr/>
        <p:txBody>
          <a:bodyPr/>
          <a:lstStyle/>
          <a:p>
            <a:pPr eaLnBrk="1" hangingPunct="1">
              <a:defRPr/>
            </a:pPr>
            <a:r>
              <a:rPr lang="en-US"/>
              <a:t>The Change Curve</a:t>
            </a:r>
          </a:p>
        </p:txBody>
      </p:sp>
      <p:sp>
        <p:nvSpPr>
          <p:cNvPr id="46105" name="Rectangle 28"/>
          <p:cNvSpPr>
            <a:spLocks noGrp="1" noChangeArrowheads="1"/>
          </p:cNvSpPr>
          <p:nvPr>
            <p:ph type="body" idx="4294967295"/>
          </p:nvPr>
        </p:nvSpPr>
        <p:spPr>
          <a:xfrm>
            <a:off x="646113" y="5508625"/>
            <a:ext cx="7772400" cy="1219200"/>
          </a:xfrm>
        </p:spPr>
        <p:txBody>
          <a:bodyPr/>
          <a:lstStyle/>
          <a:p>
            <a:pPr marL="173038" indent="-173038" eaLnBrk="1" hangingPunct="1"/>
            <a:r>
              <a:rPr lang="en-US" sz="1800"/>
              <a:t>The “Emotional Cycle of Change” is a phenomenon that appears to characterize virtually all change efforts. </a:t>
            </a:r>
          </a:p>
          <a:p>
            <a:pPr marL="173038" indent="-173038" eaLnBrk="1" hangingPunct="1"/>
            <a:r>
              <a:rPr lang="en-US" sz="1800"/>
              <a:t>Recognizing the signs will help the Team to achieve optimal results.</a:t>
            </a:r>
            <a:endParaRPr lang="en-US" sz="280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rrowheads="1"/>
          </p:cNvSpPr>
          <p:nvPr>
            <p:ph type="title"/>
          </p:nvPr>
        </p:nvSpPr>
        <p:spPr/>
        <p:txBody>
          <a:bodyPr/>
          <a:lstStyle/>
          <a:p>
            <a:pPr eaLnBrk="1" hangingPunct="1">
              <a:defRPr/>
            </a:pPr>
            <a:r>
              <a:rPr lang="en-US"/>
              <a:t>Change Management Model</a:t>
            </a:r>
          </a:p>
        </p:txBody>
      </p:sp>
      <p:grpSp>
        <p:nvGrpSpPr>
          <p:cNvPr id="47107" name="Group 3"/>
          <p:cNvGrpSpPr>
            <a:grpSpLocks/>
          </p:cNvGrpSpPr>
          <p:nvPr/>
        </p:nvGrpSpPr>
        <p:grpSpPr bwMode="auto">
          <a:xfrm>
            <a:off x="838200" y="989013"/>
            <a:ext cx="7467600" cy="5411787"/>
            <a:chOff x="3253" y="3494"/>
            <a:chExt cx="9550" cy="6921"/>
          </a:xfrm>
        </p:grpSpPr>
        <p:sp>
          <p:nvSpPr>
            <p:cNvPr id="47108" name="AutoShape 4"/>
            <p:cNvSpPr>
              <a:spLocks noChangeArrowheads="1"/>
            </p:cNvSpPr>
            <p:nvPr/>
          </p:nvSpPr>
          <p:spPr bwMode="auto">
            <a:xfrm>
              <a:off x="3500" y="3494"/>
              <a:ext cx="9055" cy="815"/>
            </a:xfrm>
            <a:prstGeom prst="parallelogram">
              <a:avLst>
                <a:gd name="adj" fmla="val 55809"/>
              </a:avLst>
            </a:prstGeom>
            <a:solidFill>
              <a:schemeClr val="accent2"/>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p>
              <a:pPr algn="ctr" defTabSz="820738"/>
              <a:r>
                <a:rPr lang="en-US" altLang="ko-KR" sz="2400" b="1" i="1">
                  <a:solidFill>
                    <a:srgbClr val="FFFFFF"/>
                  </a:solidFill>
                  <a:latin typeface="Arial" charset="0"/>
                  <a:ea typeface="Batang" pitchFamily="18" charset="-127"/>
                </a:rPr>
                <a:t>Leading Change</a:t>
              </a:r>
              <a:endParaRPr lang="en-US" sz="1500">
                <a:latin typeface="Arial" charset="0"/>
              </a:endParaRPr>
            </a:p>
          </p:txBody>
        </p:sp>
        <p:sp>
          <p:nvSpPr>
            <p:cNvPr id="47109" name="AutoShape 5"/>
            <p:cNvSpPr>
              <a:spLocks noChangeArrowheads="1"/>
            </p:cNvSpPr>
            <p:nvPr/>
          </p:nvSpPr>
          <p:spPr bwMode="auto">
            <a:xfrm>
              <a:off x="3253" y="9670"/>
              <a:ext cx="9550" cy="745"/>
            </a:xfrm>
            <a:prstGeom prst="parallelogram">
              <a:avLst>
                <a:gd name="adj" fmla="val 49257"/>
              </a:avLst>
            </a:prstGeom>
            <a:solidFill>
              <a:schemeClr val="accent2"/>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p>
              <a:pPr algn="ctr" defTabSz="820738"/>
              <a:r>
                <a:rPr lang="en-US" altLang="ko-KR" sz="2400" b="1" i="1">
                  <a:solidFill>
                    <a:srgbClr val="FFFFFF"/>
                  </a:solidFill>
                  <a:latin typeface="Arial" charset="0"/>
                  <a:ea typeface="Batang" pitchFamily="18" charset="-127"/>
                </a:rPr>
                <a:t>Changing Systems &amp; Structures</a:t>
              </a:r>
              <a:endParaRPr lang="en-US" sz="1500">
                <a:latin typeface="Arial" charset="0"/>
              </a:endParaRPr>
            </a:p>
          </p:txBody>
        </p:sp>
        <p:sp>
          <p:nvSpPr>
            <p:cNvPr id="47110" name="AutoShape 6"/>
            <p:cNvSpPr>
              <a:spLocks noChangeArrowheads="1"/>
            </p:cNvSpPr>
            <p:nvPr/>
          </p:nvSpPr>
          <p:spPr bwMode="auto">
            <a:xfrm rot="5400000">
              <a:off x="4951" y="3854"/>
              <a:ext cx="5640" cy="6240"/>
            </a:xfrm>
            <a:custGeom>
              <a:avLst/>
              <a:gdLst>
                <a:gd name="T0" fmla="*/ 5421 w 21600"/>
                <a:gd name="T1" fmla="*/ 1915 h 21600"/>
                <a:gd name="T2" fmla="*/ 881 w 21600"/>
                <a:gd name="T3" fmla="*/ 3120 h 21600"/>
                <a:gd name="T4" fmla="*/ 3796 w 21600"/>
                <a:gd name="T5" fmla="*/ 2668 h 21600"/>
                <a:gd name="T6" fmla="*/ 346 w 21600"/>
                <a:gd name="T7" fmla="*/ 5899 h 21600"/>
                <a:gd name="T8" fmla="*/ 329 w 21600"/>
                <a:gd name="T9" fmla="*/ 3417 h 21600"/>
                <a:gd name="T10" fmla="*/ 2572 w 21600"/>
                <a:gd name="T11" fmla="*/ 3398 h 21600"/>
                <a:gd name="T12" fmla="*/ 0 60000 65536"/>
                <a:gd name="T13" fmla="*/ 0 60000 65536"/>
                <a:gd name="T14" fmla="*/ 0 60000 65536"/>
                <a:gd name="T15" fmla="*/ 0 60000 65536"/>
                <a:gd name="T16" fmla="*/ 0 60000 65536"/>
                <a:gd name="T17" fmla="*/ 0 60000 65536"/>
                <a:gd name="T18" fmla="*/ 3163 w 21600"/>
                <a:gd name="T19" fmla="*/ 3164 h 21600"/>
                <a:gd name="T20" fmla="*/ 18437 w 21600"/>
                <a:gd name="T21" fmla="*/ 18436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7956" y="13687"/>
                  </a:moveTo>
                  <a:cubicBezTo>
                    <a:pt x="8714" y="14434"/>
                    <a:pt x="9735" y="14853"/>
                    <a:pt x="10800" y="14853"/>
                  </a:cubicBezTo>
                  <a:cubicBezTo>
                    <a:pt x="13038" y="14853"/>
                    <a:pt x="14853" y="13038"/>
                    <a:pt x="14853" y="10800"/>
                  </a:cubicBezTo>
                  <a:cubicBezTo>
                    <a:pt x="14853" y="8561"/>
                    <a:pt x="13038" y="6747"/>
                    <a:pt x="10800" y="6747"/>
                  </a:cubicBezTo>
                  <a:cubicBezTo>
                    <a:pt x="8561" y="6747"/>
                    <a:pt x="6747" y="8561"/>
                    <a:pt x="6747" y="10800"/>
                  </a:cubicBezTo>
                  <a:lnTo>
                    <a:pt x="0" y="10800"/>
                  </a:lnTo>
                  <a:cubicBezTo>
                    <a:pt x="0" y="4835"/>
                    <a:pt x="4835" y="0"/>
                    <a:pt x="10800" y="0"/>
                  </a:cubicBezTo>
                  <a:cubicBezTo>
                    <a:pt x="16764" y="0"/>
                    <a:pt x="21600" y="4835"/>
                    <a:pt x="21600" y="10800"/>
                  </a:cubicBezTo>
                  <a:cubicBezTo>
                    <a:pt x="21600" y="16764"/>
                    <a:pt x="16764" y="21600"/>
                    <a:pt x="10800" y="21600"/>
                  </a:cubicBezTo>
                  <a:cubicBezTo>
                    <a:pt x="7964" y="21600"/>
                    <a:pt x="5242" y="20484"/>
                    <a:pt x="3222" y="18495"/>
                  </a:cubicBezTo>
                  <a:lnTo>
                    <a:pt x="1327" y="20418"/>
                  </a:lnTo>
                  <a:lnTo>
                    <a:pt x="1261" y="11829"/>
                  </a:lnTo>
                  <a:lnTo>
                    <a:pt x="9850" y="11764"/>
                  </a:lnTo>
                  <a:lnTo>
                    <a:pt x="7956" y="13687"/>
                  </a:lnTo>
                  <a:close/>
                </a:path>
              </a:pathLst>
            </a:cu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endParaRPr lang="en-US"/>
            </a:p>
          </p:txBody>
        </p:sp>
        <p:sp>
          <p:nvSpPr>
            <p:cNvPr id="47111" name="Rectangle 7"/>
            <p:cNvSpPr>
              <a:spLocks noChangeArrowheads="1"/>
            </p:cNvSpPr>
            <p:nvPr/>
          </p:nvSpPr>
          <p:spPr bwMode="auto">
            <a:xfrm>
              <a:off x="6811" y="8654"/>
              <a:ext cx="1975" cy="101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p>
              <a:pPr algn="ctr" defTabSz="820738"/>
              <a:r>
                <a:rPr lang="en-US" altLang="ko-KR" sz="1800" b="1" i="1">
                  <a:latin typeface="Arial" charset="0"/>
                  <a:ea typeface="Batang" pitchFamily="18" charset="-127"/>
                </a:rPr>
                <a:t>Transition</a:t>
              </a:r>
              <a:br>
                <a:rPr lang="en-US" altLang="ko-KR" sz="1800" b="1" i="1">
                  <a:latin typeface="Arial" charset="0"/>
                  <a:ea typeface="Batang" pitchFamily="18" charset="-127"/>
                </a:rPr>
              </a:br>
              <a:r>
                <a:rPr lang="en-US" altLang="ko-KR" sz="1800" b="1" i="1">
                  <a:latin typeface="Arial" charset="0"/>
                  <a:ea typeface="Batang" pitchFamily="18" charset="-127"/>
                </a:rPr>
                <a:t>State</a:t>
              </a:r>
              <a:endParaRPr lang="en-US" sz="1500">
                <a:latin typeface="Arial" charset="0"/>
              </a:endParaRPr>
            </a:p>
          </p:txBody>
        </p:sp>
        <p:sp>
          <p:nvSpPr>
            <p:cNvPr id="47112" name="Rectangle 8"/>
            <p:cNvSpPr>
              <a:spLocks noChangeArrowheads="1"/>
            </p:cNvSpPr>
            <p:nvPr/>
          </p:nvSpPr>
          <p:spPr bwMode="auto">
            <a:xfrm>
              <a:off x="8131" y="4814"/>
              <a:ext cx="1975" cy="99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p>
              <a:pPr algn="ctr" defTabSz="820738"/>
              <a:r>
                <a:rPr lang="en-US" altLang="ko-KR" sz="1800" b="1" i="1">
                  <a:latin typeface="Arial" charset="0"/>
                  <a:ea typeface="Batang" pitchFamily="18" charset="-127"/>
                </a:rPr>
                <a:t>Current</a:t>
              </a:r>
              <a:br>
                <a:rPr lang="en-US" altLang="ko-KR" sz="1800" b="1" i="1">
                  <a:latin typeface="Arial" charset="0"/>
                  <a:ea typeface="Batang" pitchFamily="18" charset="-127"/>
                </a:rPr>
              </a:br>
              <a:r>
                <a:rPr lang="en-US" altLang="ko-KR" sz="1800" b="1" i="1">
                  <a:latin typeface="Arial" charset="0"/>
                  <a:ea typeface="Batang" pitchFamily="18" charset="-127"/>
                </a:rPr>
                <a:t>State</a:t>
              </a:r>
              <a:endParaRPr lang="en-US" sz="1500">
                <a:latin typeface="Arial" charset="0"/>
              </a:endParaRPr>
            </a:p>
          </p:txBody>
        </p:sp>
        <p:sp>
          <p:nvSpPr>
            <p:cNvPr id="47113" name="Rectangle 9"/>
            <p:cNvSpPr>
              <a:spLocks noChangeArrowheads="1"/>
            </p:cNvSpPr>
            <p:nvPr/>
          </p:nvSpPr>
          <p:spPr bwMode="auto">
            <a:xfrm>
              <a:off x="4716" y="6297"/>
              <a:ext cx="1975" cy="12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p>
              <a:pPr algn="ctr" defTabSz="820738"/>
              <a:r>
                <a:rPr lang="en-US" altLang="ko-KR" sz="1800" b="1" i="1">
                  <a:latin typeface="Arial" charset="0"/>
                  <a:ea typeface="Batang" pitchFamily="18" charset="-127"/>
                </a:rPr>
                <a:t>Improved</a:t>
              </a:r>
              <a:br>
                <a:rPr lang="en-US" altLang="ko-KR" sz="1800" b="1" i="1">
                  <a:latin typeface="Arial" charset="0"/>
                  <a:ea typeface="Batang" pitchFamily="18" charset="-127"/>
                </a:rPr>
              </a:br>
              <a:r>
                <a:rPr lang="en-US" altLang="ko-KR" sz="1800" b="1" i="1">
                  <a:latin typeface="Arial" charset="0"/>
                  <a:ea typeface="Batang" pitchFamily="18" charset="-127"/>
                </a:rPr>
                <a:t>State</a:t>
              </a:r>
              <a:endParaRPr lang="en-US" sz="1500">
                <a:latin typeface="Arial" charset="0"/>
              </a:endParaRPr>
            </a:p>
          </p:txBody>
        </p:sp>
        <p:sp>
          <p:nvSpPr>
            <p:cNvPr id="47114" name="AutoShape 10"/>
            <p:cNvSpPr>
              <a:spLocks noChangeArrowheads="1"/>
            </p:cNvSpPr>
            <p:nvPr/>
          </p:nvSpPr>
          <p:spPr bwMode="auto">
            <a:xfrm>
              <a:off x="8131" y="5774"/>
              <a:ext cx="4454" cy="608"/>
            </a:xfrm>
            <a:prstGeom prst="homePlate">
              <a:avLst>
                <a:gd name="adj" fmla="val 44904"/>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p>
              <a:pPr algn="ctr" defTabSz="820738"/>
              <a:r>
                <a:rPr lang="en-US" altLang="ko-KR" sz="2000" i="1">
                  <a:latin typeface="Arial" charset="0"/>
                  <a:ea typeface="Batang" pitchFamily="18" charset="-127"/>
                </a:rPr>
                <a:t>Creating A Shared Need</a:t>
              </a:r>
              <a:endParaRPr lang="en-US" sz="1500">
                <a:latin typeface="Arial" charset="0"/>
              </a:endParaRPr>
            </a:p>
          </p:txBody>
        </p:sp>
        <p:sp>
          <p:nvSpPr>
            <p:cNvPr id="47115" name="AutoShape 11"/>
            <p:cNvSpPr>
              <a:spLocks noChangeArrowheads="1"/>
            </p:cNvSpPr>
            <p:nvPr/>
          </p:nvSpPr>
          <p:spPr bwMode="auto">
            <a:xfrm>
              <a:off x="8491" y="6832"/>
              <a:ext cx="3240" cy="622"/>
            </a:xfrm>
            <a:prstGeom prst="homePlate">
              <a:avLst>
                <a:gd name="adj" fmla="val 4512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p>
              <a:pPr algn="ctr" defTabSz="820738"/>
              <a:r>
                <a:rPr lang="en-US" altLang="ko-KR" sz="2000" i="1">
                  <a:latin typeface="Arial" charset="0"/>
                  <a:ea typeface="Batang" pitchFamily="18" charset="-127"/>
                </a:rPr>
                <a:t>Shaping A Vision </a:t>
              </a:r>
              <a:endParaRPr lang="en-US" sz="1500">
                <a:latin typeface="Arial" charset="0"/>
              </a:endParaRPr>
            </a:p>
          </p:txBody>
        </p:sp>
        <p:sp>
          <p:nvSpPr>
            <p:cNvPr id="47116" name="AutoShape 12"/>
            <p:cNvSpPr>
              <a:spLocks noChangeArrowheads="1"/>
            </p:cNvSpPr>
            <p:nvPr/>
          </p:nvSpPr>
          <p:spPr bwMode="auto">
            <a:xfrm>
              <a:off x="7927" y="7939"/>
              <a:ext cx="4553" cy="595"/>
            </a:xfrm>
            <a:prstGeom prst="homePlate">
              <a:avLst>
                <a:gd name="adj" fmla="val 3663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p>
              <a:pPr algn="ctr" defTabSz="820738"/>
              <a:r>
                <a:rPr lang="en-US" altLang="ko-KR" sz="2000" i="1">
                  <a:latin typeface="Arial" charset="0"/>
                  <a:ea typeface="Batang" pitchFamily="18" charset="-127"/>
                </a:rPr>
                <a:t>Mobilizing Commitment</a:t>
              </a:r>
              <a:endParaRPr lang="en-US" sz="1500">
                <a:latin typeface="Arial" charset="0"/>
              </a:endParaRPr>
            </a:p>
          </p:txBody>
        </p:sp>
        <p:sp>
          <p:nvSpPr>
            <p:cNvPr id="47117" name="AutoShape 13"/>
            <p:cNvSpPr>
              <a:spLocks noChangeArrowheads="1"/>
            </p:cNvSpPr>
            <p:nvPr/>
          </p:nvSpPr>
          <p:spPr bwMode="auto">
            <a:xfrm>
              <a:off x="3931" y="7927"/>
              <a:ext cx="3720" cy="607"/>
            </a:xfrm>
            <a:prstGeom prst="homePlate">
              <a:avLst>
                <a:gd name="adj" fmla="val 43807"/>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p>
              <a:pPr algn="ctr" defTabSz="820738"/>
              <a:r>
                <a:rPr lang="en-US" altLang="ko-KR" sz="2000" i="1">
                  <a:latin typeface="Arial" charset="0"/>
                  <a:ea typeface="Batang" pitchFamily="18" charset="-127"/>
                </a:rPr>
                <a:t>Monitoring Progress</a:t>
              </a:r>
              <a:endParaRPr lang="en-US" sz="1500">
                <a:latin typeface="Arial" charset="0"/>
              </a:endParaRPr>
            </a:p>
          </p:txBody>
        </p:sp>
        <p:sp>
          <p:nvSpPr>
            <p:cNvPr id="47118" name="AutoShape 14"/>
            <p:cNvSpPr>
              <a:spLocks noChangeArrowheads="1"/>
            </p:cNvSpPr>
            <p:nvPr/>
          </p:nvSpPr>
          <p:spPr bwMode="auto">
            <a:xfrm>
              <a:off x="3888" y="5364"/>
              <a:ext cx="3883" cy="650"/>
            </a:xfrm>
            <a:prstGeom prst="homePlate">
              <a:avLst>
                <a:gd name="adj" fmla="val 47099"/>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p>
              <a:pPr algn="ctr" defTabSz="820738"/>
              <a:r>
                <a:rPr lang="en-US" altLang="ko-KR" sz="2000" i="1">
                  <a:latin typeface="Arial" charset="0"/>
                  <a:ea typeface="Batang" pitchFamily="18" charset="-127"/>
                </a:rPr>
                <a:t>Making Change Last</a:t>
              </a:r>
              <a:endParaRPr lang="en-US" sz="1500">
                <a:latin typeface="Arial" charset="0"/>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834" name="Rectangle 2"/>
          <p:cNvSpPr>
            <a:spLocks noGrp="1" noChangeArrowheads="1"/>
          </p:cNvSpPr>
          <p:nvPr>
            <p:ph type="title"/>
          </p:nvPr>
        </p:nvSpPr>
        <p:spPr/>
        <p:txBody>
          <a:bodyPr/>
          <a:lstStyle/>
          <a:p>
            <a:pPr eaLnBrk="1" hangingPunct="1">
              <a:defRPr/>
            </a:pPr>
            <a:r>
              <a:rPr lang="en-US"/>
              <a:t>Effective Change Management</a:t>
            </a:r>
          </a:p>
        </p:txBody>
      </p:sp>
      <p:sp>
        <p:nvSpPr>
          <p:cNvPr id="48131" name="Line 3"/>
          <p:cNvSpPr>
            <a:spLocks noChangeShapeType="1"/>
          </p:cNvSpPr>
          <p:nvPr/>
        </p:nvSpPr>
        <p:spPr bwMode="auto">
          <a:xfrm>
            <a:off x="1752600" y="3978275"/>
            <a:ext cx="4727575" cy="7938"/>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2" name="Rectangle 4"/>
          <p:cNvSpPr>
            <a:spLocks noChangeArrowheads="1"/>
          </p:cNvSpPr>
          <p:nvPr/>
        </p:nvSpPr>
        <p:spPr bwMode="auto">
          <a:xfrm>
            <a:off x="3467100" y="4659313"/>
            <a:ext cx="890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Despair</a:t>
            </a:r>
          </a:p>
          <a:p>
            <a:pPr eaLnBrk="0" hangingPunct="0"/>
            <a:r>
              <a:rPr lang="en-US" sz="1200" b="1">
                <a:latin typeface="Arial" charset="0"/>
              </a:rPr>
              <a:t>Giving up</a:t>
            </a:r>
          </a:p>
        </p:txBody>
      </p:sp>
      <p:sp>
        <p:nvSpPr>
          <p:cNvPr id="48133" name="Rectangle 5"/>
          <p:cNvSpPr>
            <a:spLocks noChangeArrowheads="1"/>
          </p:cNvSpPr>
          <p:nvPr/>
        </p:nvSpPr>
        <p:spPr bwMode="auto">
          <a:xfrm>
            <a:off x="1752600" y="3082925"/>
            <a:ext cx="1497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High expectations</a:t>
            </a:r>
          </a:p>
        </p:txBody>
      </p:sp>
      <p:sp>
        <p:nvSpPr>
          <p:cNvPr id="48134" name="Rectangle 6"/>
          <p:cNvSpPr>
            <a:spLocks noChangeArrowheads="1"/>
          </p:cNvSpPr>
          <p:nvPr/>
        </p:nvSpPr>
        <p:spPr bwMode="auto">
          <a:xfrm>
            <a:off x="2820988" y="3276600"/>
            <a:ext cx="19891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0" hangingPunct="0"/>
            <a:r>
              <a:rPr lang="en-US" sz="1200" b="1">
                <a:latin typeface="Arial" charset="0"/>
              </a:rPr>
              <a:t>Realisation of effort</a:t>
            </a:r>
          </a:p>
          <a:p>
            <a:pPr algn="ctr" eaLnBrk="0" hangingPunct="0"/>
            <a:r>
              <a:rPr lang="en-US" sz="1200" b="1">
                <a:latin typeface="Arial" charset="0"/>
              </a:rPr>
              <a:t>and complexity/Informed</a:t>
            </a:r>
          </a:p>
          <a:p>
            <a:pPr algn="ctr" eaLnBrk="0" hangingPunct="0"/>
            <a:r>
              <a:rPr lang="en-US" sz="1200" b="1">
                <a:latin typeface="Arial" charset="0"/>
              </a:rPr>
              <a:t> pessimism (doubt)</a:t>
            </a:r>
          </a:p>
        </p:txBody>
      </p:sp>
      <p:sp>
        <p:nvSpPr>
          <p:cNvPr id="48135" name="Rectangle 7"/>
          <p:cNvSpPr>
            <a:spLocks noChangeArrowheads="1"/>
          </p:cNvSpPr>
          <p:nvPr/>
        </p:nvSpPr>
        <p:spPr bwMode="auto">
          <a:xfrm>
            <a:off x="5791200" y="3429000"/>
            <a:ext cx="28495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eaLnBrk="0" hangingPunct="0"/>
            <a:r>
              <a:rPr lang="en-US" sz="1200" b="1">
                <a:latin typeface="Arial" charset="0"/>
              </a:rPr>
              <a:t>Informed Optimism (confidence)</a:t>
            </a:r>
          </a:p>
          <a:p>
            <a:pPr algn="ctr" eaLnBrk="0" hangingPunct="0"/>
            <a:r>
              <a:rPr lang="en-US" sz="1200" b="1">
                <a:latin typeface="Arial" charset="0"/>
              </a:rPr>
              <a:t>Light at the end</a:t>
            </a:r>
          </a:p>
          <a:p>
            <a:pPr algn="ctr" eaLnBrk="0" hangingPunct="0"/>
            <a:r>
              <a:rPr lang="en-US" sz="1200" b="1">
                <a:latin typeface="Arial" charset="0"/>
              </a:rPr>
              <a:t>of the tunnel</a:t>
            </a:r>
          </a:p>
        </p:txBody>
      </p:sp>
      <p:sp>
        <p:nvSpPr>
          <p:cNvPr id="48136" name="Freeform 8"/>
          <p:cNvSpPr>
            <a:spLocks/>
          </p:cNvSpPr>
          <p:nvPr/>
        </p:nvSpPr>
        <p:spPr bwMode="auto">
          <a:xfrm>
            <a:off x="1604963" y="1758950"/>
            <a:ext cx="4622800" cy="4241800"/>
          </a:xfrm>
          <a:custGeom>
            <a:avLst/>
            <a:gdLst>
              <a:gd name="T0" fmla="*/ 0 w 2437"/>
              <a:gd name="T1" fmla="*/ 0 h 2604"/>
              <a:gd name="T2" fmla="*/ 0 w 2437"/>
              <a:gd name="T3" fmla="*/ 4240171 h 2604"/>
              <a:gd name="T4" fmla="*/ 4620903 w 2437"/>
              <a:gd name="T5" fmla="*/ 4240171 h 2604"/>
              <a:gd name="T6" fmla="*/ 0 60000 65536"/>
              <a:gd name="T7" fmla="*/ 0 60000 65536"/>
              <a:gd name="T8" fmla="*/ 0 60000 65536"/>
            </a:gdLst>
            <a:ahLst/>
            <a:cxnLst>
              <a:cxn ang="T6">
                <a:pos x="T0" y="T1"/>
              </a:cxn>
              <a:cxn ang="T7">
                <a:pos x="T2" y="T3"/>
              </a:cxn>
              <a:cxn ang="T8">
                <a:pos x="T4" y="T5"/>
              </a:cxn>
            </a:cxnLst>
            <a:rect l="0" t="0" r="r" b="b"/>
            <a:pathLst>
              <a:path w="2437" h="2604">
                <a:moveTo>
                  <a:pt x="0" y="0"/>
                </a:moveTo>
                <a:lnTo>
                  <a:pt x="0" y="2603"/>
                </a:lnTo>
                <a:lnTo>
                  <a:pt x="2436" y="2603"/>
                </a:lnTo>
              </a:path>
            </a:pathLst>
          </a:custGeom>
          <a:noFill/>
          <a:ln w="50800" cap="rnd" cmpd="sng">
            <a:solidFill>
              <a:schemeClr val="tx2"/>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7" name="Freeform 9"/>
          <p:cNvSpPr>
            <a:spLocks/>
          </p:cNvSpPr>
          <p:nvPr/>
        </p:nvSpPr>
        <p:spPr bwMode="auto">
          <a:xfrm>
            <a:off x="1665288" y="3451225"/>
            <a:ext cx="538162" cy="465138"/>
          </a:xfrm>
          <a:custGeom>
            <a:avLst/>
            <a:gdLst>
              <a:gd name="T0" fmla="*/ 536267 w 284"/>
              <a:gd name="T1" fmla="*/ 0 h 285"/>
              <a:gd name="T2" fmla="*/ 388462 w 284"/>
              <a:gd name="T3" fmla="*/ 88131 h 285"/>
              <a:gd name="T4" fmla="*/ 248237 w 284"/>
              <a:gd name="T5" fmla="*/ 195848 h 285"/>
              <a:gd name="T6" fmla="*/ 119381 w 284"/>
              <a:gd name="T7" fmla="*/ 321516 h 285"/>
              <a:gd name="T8" fmla="*/ 0 w 284"/>
              <a:gd name="T9" fmla="*/ 46350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85">
                <a:moveTo>
                  <a:pt x="283" y="0"/>
                </a:moveTo>
                <a:lnTo>
                  <a:pt x="205" y="54"/>
                </a:lnTo>
                <a:lnTo>
                  <a:pt x="131" y="120"/>
                </a:lnTo>
                <a:lnTo>
                  <a:pt x="63" y="197"/>
                </a:lnTo>
                <a:lnTo>
                  <a:pt x="0" y="28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8" name="Freeform 10"/>
          <p:cNvSpPr>
            <a:spLocks/>
          </p:cNvSpPr>
          <p:nvPr/>
        </p:nvSpPr>
        <p:spPr bwMode="auto">
          <a:xfrm>
            <a:off x="3243263" y="4456113"/>
            <a:ext cx="909637" cy="260350"/>
          </a:xfrm>
          <a:custGeom>
            <a:avLst/>
            <a:gdLst>
              <a:gd name="T0" fmla="*/ 0 w 480"/>
              <a:gd name="T1" fmla="*/ 0 h 159"/>
              <a:gd name="T2" fmla="*/ 200878 w 480"/>
              <a:gd name="T3" fmla="*/ 142456 h 159"/>
              <a:gd name="T4" fmla="*/ 426392 w 480"/>
              <a:gd name="T5" fmla="*/ 230876 h 159"/>
              <a:gd name="T6" fmla="*/ 543887 w 480"/>
              <a:gd name="T7" fmla="*/ 250525 h 159"/>
              <a:gd name="T8" fmla="*/ 604530 w 480"/>
              <a:gd name="T9" fmla="*/ 255438 h 159"/>
              <a:gd name="T10" fmla="*/ 632956 w 480"/>
              <a:gd name="T11" fmla="*/ 255438 h 159"/>
              <a:gd name="T12" fmla="*/ 665172 w 480"/>
              <a:gd name="T13" fmla="*/ 258713 h 159"/>
              <a:gd name="T14" fmla="*/ 907742 w 480"/>
              <a:gd name="T15" fmla="*/ 217777 h 1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 h="159">
                <a:moveTo>
                  <a:pt x="0" y="0"/>
                </a:moveTo>
                <a:lnTo>
                  <a:pt x="106" y="87"/>
                </a:lnTo>
                <a:lnTo>
                  <a:pt x="225" y="141"/>
                </a:lnTo>
                <a:lnTo>
                  <a:pt x="287" y="153"/>
                </a:lnTo>
                <a:lnTo>
                  <a:pt x="319" y="156"/>
                </a:lnTo>
                <a:lnTo>
                  <a:pt x="334" y="156"/>
                </a:lnTo>
                <a:lnTo>
                  <a:pt x="351" y="158"/>
                </a:lnTo>
                <a:lnTo>
                  <a:pt x="479" y="133"/>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9" name="Freeform 11"/>
          <p:cNvSpPr>
            <a:spLocks/>
          </p:cNvSpPr>
          <p:nvPr/>
        </p:nvSpPr>
        <p:spPr bwMode="auto">
          <a:xfrm>
            <a:off x="4137025" y="4059238"/>
            <a:ext cx="831850" cy="620712"/>
          </a:xfrm>
          <a:custGeom>
            <a:avLst/>
            <a:gdLst>
              <a:gd name="T0" fmla="*/ 0 w 438"/>
              <a:gd name="T1" fmla="*/ 619083 h 381"/>
              <a:gd name="T2" fmla="*/ 237400 w 438"/>
              <a:gd name="T3" fmla="*/ 514816 h 381"/>
              <a:gd name="T4" fmla="*/ 457707 w 438"/>
              <a:gd name="T5" fmla="*/ 376337 h 381"/>
              <a:gd name="T6" fmla="*/ 655224 w 438"/>
              <a:gd name="T7" fmla="*/ 202017 h 381"/>
              <a:gd name="T8" fmla="*/ 829951 w 438"/>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 h="381">
                <a:moveTo>
                  <a:pt x="0" y="380"/>
                </a:moveTo>
                <a:lnTo>
                  <a:pt x="125" y="316"/>
                </a:lnTo>
                <a:lnTo>
                  <a:pt x="241" y="231"/>
                </a:lnTo>
                <a:lnTo>
                  <a:pt x="345" y="124"/>
                </a:lnTo>
                <a:lnTo>
                  <a:pt x="437"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0" name="Freeform 12"/>
          <p:cNvSpPr>
            <a:spLocks/>
          </p:cNvSpPr>
          <p:nvPr/>
        </p:nvSpPr>
        <p:spPr bwMode="auto">
          <a:xfrm>
            <a:off x="4960938" y="3417888"/>
            <a:ext cx="674687" cy="642937"/>
          </a:xfrm>
          <a:custGeom>
            <a:avLst/>
            <a:gdLst>
              <a:gd name="T0" fmla="*/ 672792 w 356"/>
              <a:gd name="T1" fmla="*/ 0 h 395"/>
              <a:gd name="T2" fmla="*/ 479483 w 356"/>
              <a:gd name="T3" fmla="*/ 126960 h 395"/>
              <a:gd name="T4" fmla="*/ 303230 w 356"/>
              <a:gd name="T5" fmla="*/ 278335 h 395"/>
              <a:gd name="T6" fmla="*/ 144034 w 356"/>
              <a:gd name="T7" fmla="*/ 449242 h 395"/>
              <a:gd name="T8" fmla="*/ 0 w 356"/>
              <a:gd name="T9" fmla="*/ 641309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95">
                <a:moveTo>
                  <a:pt x="355" y="0"/>
                </a:moveTo>
                <a:lnTo>
                  <a:pt x="253" y="78"/>
                </a:lnTo>
                <a:lnTo>
                  <a:pt x="160" y="171"/>
                </a:lnTo>
                <a:lnTo>
                  <a:pt x="76" y="276"/>
                </a:lnTo>
                <a:lnTo>
                  <a:pt x="0" y="39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1" name="Freeform 13"/>
          <p:cNvSpPr>
            <a:spLocks/>
          </p:cNvSpPr>
          <p:nvPr/>
        </p:nvSpPr>
        <p:spPr bwMode="auto">
          <a:xfrm>
            <a:off x="5634038" y="3317875"/>
            <a:ext cx="342900" cy="101600"/>
          </a:xfrm>
          <a:custGeom>
            <a:avLst/>
            <a:gdLst>
              <a:gd name="T0" fmla="*/ 341006 w 181"/>
              <a:gd name="T1" fmla="*/ 3277 h 62"/>
              <a:gd name="T2" fmla="*/ 295538 w 181"/>
              <a:gd name="T3" fmla="*/ 0 h 62"/>
              <a:gd name="T4" fmla="*/ 272804 w 181"/>
              <a:gd name="T5" fmla="*/ 0 h 62"/>
              <a:gd name="T6" fmla="*/ 250071 w 181"/>
              <a:gd name="T7" fmla="*/ 0 h 62"/>
              <a:gd name="T8" fmla="*/ 159136 w 181"/>
              <a:gd name="T9" fmla="*/ 14748 h 62"/>
              <a:gd name="T10" fmla="*/ 0 w 181"/>
              <a:gd name="T11" fmla="*/ 99961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62">
                <a:moveTo>
                  <a:pt x="180" y="2"/>
                </a:moveTo>
                <a:lnTo>
                  <a:pt x="156" y="0"/>
                </a:lnTo>
                <a:lnTo>
                  <a:pt x="144" y="0"/>
                </a:lnTo>
                <a:lnTo>
                  <a:pt x="132" y="0"/>
                </a:lnTo>
                <a:lnTo>
                  <a:pt x="84" y="9"/>
                </a:lnTo>
                <a:lnTo>
                  <a:pt x="0" y="61"/>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2" name="Line 14"/>
          <p:cNvSpPr>
            <a:spLocks noChangeShapeType="1"/>
          </p:cNvSpPr>
          <p:nvPr/>
        </p:nvSpPr>
        <p:spPr bwMode="auto">
          <a:xfrm>
            <a:off x="5975350" y="3319463"/>
            <a:ext cx="390525" cy="0"/>
          </a:xfrm>
          <a:prstGeom prst="line">
            <a:avLst/>
          </a:prstGeom>
          <a:noFill/>
          <a:ln w="25400">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43" name="Freeform 15"/>
          <p:cNvSpPr>
            <a:spLocks/>
          </p:cNvSpPr>
          <p:nvPr/>
        </p:nvSpPr>
        <p:spPr bwMode="auto">
          <a:xfrm>
            <a:off x="2774950" y="3695700"/>
            <a:ext cx="469900" cy="758825"/>
          </a:xfrm>
          <a:custGeom>
            <a:avLst/>
            <a:gdLst>
              <a:gd name="T0" fmla="*/ 0 w 248"/>
              <a:gd name="T1" fmla="*/ 0 h 466"/>
              <a:gd name="T2" fmla="*/ 79580 w 248"/>
              <a:gd name="T3" fmla="*/ 208433 h 466"/>
              <a:gd name="T4" fmla="*/ 185686 w 248"/>
              <a:gd name="T5" fmla="*/ 403838 h 466"/>
              <a:gd name="T6" fmla="*/ 314530 w 248"/>
              <a:gd name="T7" fmla="*/ 586217 h 466"/>
              <a:gd name="T8" fmla="*/ 468005 w 248"/>
              <a:gd name="T9" fmla="*/ 757197 h 4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66">
                <a:moveTo>
                  <a:pt x="0" y="0"/>
                </a:moveTo>
                <a:lnTo>
                  <a:pt x="42" y="128"/>
                </a:lnTo>
                <a:lnTo>
                  <a:pt x="98" y="248"/>
                </a:lnTo>
                <a:lnTo>
                  <a:pt x="166" y="360"/>
                </a:lnTo>
                <a:lnTo>
                  <a:pt x="247" y="46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4" name="Freeform 16"/>
          <p:cNvSpPr>
            <a:spLocks/>
          </p:cNvSpPr>
          <p:nvPr/>
        </p:nvSpPr>
        <p:spPr bwMode="auto">
          <a:xfrm>
            <a:off x="2195513" y="3409950"/>
            <a:ext cx="411162" cy="66675"/>
          </a:xfrm>
          <a:custGeom>
            <a:avLst/>
            <a:gdLst>
              <a:gd name="T0" fmla="*/ 409258 w 216"/>
              <a:gd name="T1" fmla="*/ 65049 h 41"/>
              <a:gd name="T2" fmla="*/ 312179 w 216"/>
              <a:gd name="T3" fmla="*/ 19515 h 41"/>
              <a:gd name="T4" fmla="*/ 207485 w 216"/>
              <a:gd name="T5" fmla="*/ 0 h 41"/>
              <a:gd name="T6" fmla="*/ 182739 w 216"/>
              <a:gd name="T7" fmla="*/ 0 h 41"/>
              <a:gd name="T8" fmla="*/ 154186 w 216"/>
              <a:gd name="T9" fmla="*/ 0 h 41"/>
              <a:gd name="T10" fmla="*/ 102791 w 216"/>
              <a:gd name="T11" fmla="*/ 6505 h 41"/>
              <a:gd name="T12" fmla="*/ 0 w 216"/>
              <a:gd name="T13" fmla="*/ 40655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41">
                <a:moveTo>
                  <a:pt x="215" y="40"/>
                </a:moveTo>
                <a:lnTo>
                  <a:pt x="164" y="12"/>
                </a:lnTo>
                <a:lnTo>
                  <a:pt x="109" y="0"/>
                </a:lnTo>
                <a:lnTo>
                  <a:pt x="96" y="0"/>
                </a:lnTo>
                <a:lnTo>
                  <a:pt x="81" y="0"/>
                </a:lnTo>
                <a:lnTo>
                  <a:pt x="54" y="4"/>
                </a:lnTo>
                <a:lnTo>
                  <a:pt x="0" y="2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5" name="Freeform 17"/>
          <p:cNvSpPr>
            <a:spLocks/>
          </p:cNvSpPr>
          <p:nvPr/>
        </p:nvSpPr>
        <p:spPr bwMode="auto">
          <a:xfrm>
            <a:off x="2601913" y="3473450"/>
            <a:ext cx="176212" cy="223838"/>
          </a:xfrm>
          <a:custGeom>
            <a:avLst/>
            <a:gdLst>
              <a:gd name="T0" fmla="*/ 174317 w 93"/>
              <a:gd name="T1" fmla="*/ 222216 h 138"/>
              <a:gd name="T2" fmla="*/ 98527 w 93"/>
              <a:gd name="T3" fmla="*/ 100565 h 138"/>
              <a:gd name="T4" fmla="*/ 0 w 93"/>
              <a:gd name="T5" fmla="*/ 0 h 138"/>
              <a:gd name="T6" fmla="*/ 0 60000 65536"/>
              <a:gd name="T7" fmla="*/ 0 60000 65536"/>
              <a:gd name="T8" fmla="*/ 0 60000 65536"/>
            </a:gdLst>
            <a:ahLst/>
            <a:cxnLst>
              <a:cxn ang="T6">
                <a:pos x="T0" y="T1"/>
              </a:cxn>
              <a:cxn ang="T7">
                <a:pos x="T2" y="T3"/>
              </a:cxn>
              <a:cxn ang="T8">
                <a:pos x="T4" y="T5"/>
              </a:cxn>
            </a:cxnLst>
            <a:rect l="0" t="0" r="r" b="b"/>
            <a:pathLst>
              <a:path w="93" h="138">
                <a:moveTo>
                  <a:pt x="92" y="137"/>
                </a:moveTo>
                <a:lnTo>
                  <a:pt x="52" y="62"/>
                </a:lnTo>
                <a:lnTo>
                  <a:pt x="0"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6" name="Rectangle 18"/>
          <p:cNvSpPr>
            <a:spLocks noChangeArrowheads="1"/>
          </p:cNvSpPr>
          <p:nvPr/>
        </p:nvSpPr>
        <p:spPr bwMode="auto">
          <a:xfrm rot="-5400000">
            <a:off x="838200" y="2576513"/>
            <a:ext cx="8874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Optimism</a:t>
            </a:r>
          </a:p>
        </p:txBody>
      </p:sp>
      <p:sp>
        <p:nvSpPr>
          <p:cNvPr id="48147" name="Rectangle 19"/>
          <p:cNvSpPr>
            <a:spLocks noChangeArrowheads="1"/>
          </p:cNvSpPr>
          <p:nvPr/>
        </p:nvSpPr>
        <p:spPr bwMode="auto">
          <a:xfrm>
            <a:off x="1366838" y="1447800"/>
            <a:ext cx="317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800" b="1">
                <a:latin typeface="Arial" charset="0"/>
              </a:rPr>
              <a:t>+</a:t>
            </a:r>
            <a:endParaRPr lang="en-US" sz="1200" b="1">
              <a:latin typeface="Arial" charset="0"/>
            </a:endParaRPr>
          </a:p>
        </p:txBody>
      </p:sp>
      <p:sp>
        <p:nvSpPr>
          <p:cNvPr id="48148" name="Rectangle 20"/>
          <p:cNvSpPr>
            <a:spLocks noChangeArrowheads="1"/>
          </p:cNvSpPr>
          <p:nvPr/>
        </p:nvSpPr>
        <p:spPr bwMode="auto">
          <a:xfrm>
            <a:off x="1452563" y="6081713"/>
            <a:ext cx="268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a:latin typeface="Arial" charset="0"/>
              </a:rPr>
              <a:t>-</a:t>
            </a:r>
            <a:endParaRPr lang="en-US" sz="1200" b="1">
              <a:latin typeface="Arial" charset="0"/>
            </a:endParaRPr>
          </a:p>
        </p:txBody>
      </p:sp>
      <p:sp>
        <p:nvSpPr>
          <p:cNvPr id="48149" name="Rectangle 21"/>
          <p:cNvSpPr>
            <a:spLocks noChangeArrowheads="1"/>
          </p:cNvSpPr>
          <p:nvPr/>
        </p:nvSpPr>
        <p:spPr bwMode="auto">
          <a:xfrm>
            <a:off x="6324600" y="5791200"/>
            <a:ext cx="5397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Time</a:t>
            </a:r>
            <a:endParaRPr lang="en-US" sz="1200" b="1">
              <a:solidFill>
                <a:srgbClr val="000000"/>
              </a:solidFill>
              <a:latin typeface="Arial" charset="0"/>
            </a:endParaRPr>
          </a:p>
        </p:txBody>
      </p:sp>
      <p:sp>
        <p:nvSpPr>
          <p:cNvPr id="48150" name="Rectangle 22"/>
          <p:cNvSpPr>
            <a:spLocks noChangeArrowheads="1"/>
          </p:cNvSpPr>
          <p:nvPr/>
        </p:nvSpPr>
        <p:spPr bwMode="auto">
          <a:xfrm rot="-5400000">
            <a:off x="791369" y="4585494"/>
            <a:ext cx="977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1200" b="1">
                <a:latin typeface="Arial" charset="0"/>
              </a:rPr>
              <a:t>Pessimism</a:t>
            </a:r>
          </a:p>
        </p:txBody>
      </p:sp>
      <p:grpSp>
        <p:nvGrpSpPr>
          <p:cNvPr id="48151" name="Group 23"/>
          <p:cNvGrpSpPr>
            <a:grpSpLocks/>
          </p:cNvGrpSpPr>
          <p:nvPr/>
        </p:nvGrpSpPr>
        <p:grpSpPr bwMode="auto">
          <a:xfrm>
            <a:off x="1752600" y="2593975"/>
            <a:ext cx="4252913" cy="1743075"/>
            <a:chOff x="1501" y="1552"/>
            <a:chExt cx="2679" cy="1098"/>
          </a:xfrm>
        </p:grpSpPr>
        <p:sp>
          <p:nvSpPr>
            <p:cNvPr id="48160" name="Freeform 24"/>
            <p:cNvSpPr>
              <a:spLocks/>
            </p:cNvSpPr>
            <p:nvPr/>
          </p:nvSpPr>
          <p:spPr bwMode="auto">
            <a:xfrm>
              <a:off x="2432" y="2537"/>
              <a:ext cx="584" cy="113"/>
            </a:xfrm>
            <a:custGeom>
              <a:avLst/>
              <a:gdLst>
                <a:gd name="T0" fmla="*/ 0 w 488"/>
                <a:gd name="T1" fmla="*/ 0 h 111"/>
                <a:gd name="T2" fmla="*/ 138 w 488"/>
                <a:gd name="T3" fmla="*/ 62 h 111"/>
                <a:gd name="T4" fmla="*/ 282 w 488"/>
                <a:gd name="T5" fmla="*/ 100 h 111"/>
                <a:gd name="T6" fmla="*/ 432 w 488"/>
                <a:gd name="T7" fmla="*/ 112 h 111"/>
                <a:gd name="T8" fmla="*/ 583 w 488"/>
                <a:gd name="T9" fmla="*/ 9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111">
                  <a:moveTo>
                    <a:pt x="0" y="0"/>
                  </a:moveTo>
                  <a:lnTo>
                    <a:pt x="115" y="61"/>
                  </a:lnTo>
                  <a:lnTo>
                    <a:pt x="236" y="98"/>
                  </a:lnTo>
                  <a:lnTo>
                    <a:pt x="361" y="110"/>
                  </a:lnTo>
                  <a:lnTo>
                    <a:pt x="487" y="9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1" name="Freeform 25"/>
            <p:cNvSpPr>
              <a:spLocks/>
            </p:cNvSpPr>
            <p:nvPr/>
          </p:nvSpPr>
          <p:spPr bwMode="auto">
            <a:xfrm>
              <a:off x="3019" y="2323"/>
              <a:ext cx="385" cy="311"/>
            </a:xfrm>
            <a:custGeom>
              <a:avLst/>
              <a:gdLst>
                <a:gd name="T0" fmla="*/ 0 w 322"/>
                <a:gd name="T1" fmla="*/ 310 h 303"/>
                <a:gd name="T2" fmla="*/ 114 w 322"/>
                <a:gd name="T3" fmla="*/ 263 h 303"/>
                <a:gd name="T4" fmla="*/ 219 w 322"/>
                <a:gd name="T5" fmla="*/ 194 h 303"/>
                <a:gd name="T6" fmla="*/ 308 w 322"/>
                <a:gd name="T7" fmla="*/ 106 h 303"/>
                <a:gd name="T8" fmla="*/ 384 w 322"/>
                <a:gd name="T9" fmla="*/ 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 h="303">
                  <a:moveTo>
                    <a:pt x="0" y="302"/>
                  </a:moveTo>
                  <a:lnTo>
                    <a:pt x="95" y="256"/>
                  </a:lnTo>
                  <a:lnTo>
                    <a:pt x="183" y="189"/>
                  </a:lnTo>
                  <a:lnTo>
                    <a:pt x="258" y="103"/>
                  </a:lnTo>
                  <a:lnTo>
                    <a:pt x="321" y="0"/>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2" name="Freeform 26"/>
            <p:cNvSpPr>
              <a:spLocks/>
            </p:cNvSpPr>
            <p:nvPr/>
          </p:nvSpPr>
          <p:spPr bwMode="auto">
            <a:xfrm>
              <a:off x="2024" y="2231"/>
              <a:ext cx="423" cy="314"/>
            </a:xfrm>
            <a:custGeom>
              <a:avLst/>
              <a:gdLst>
                <a:gd name="T0" fmla="*/ 0 w 355"/>
                <a:gd name="T1" fmla="*/ 0 h 306"/>
                <a:gd name="T2" fmla="*/ 95 w 355"/>
                <a:gd name="T3" fmla="*/ 90 h 306"/>
                <a:gd name="T4" fmla="*/ 198 w 355"/>
                <a:gd name="T5" fmla="*/ 172 h 306"/>
                <a:gd name="T6" fmla="*/ 422 w 355"/>
                <a:gd name="T7" fmla="*/ 313 h 3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5" h="306">
                  <a:moveTo>
                    <a:pt x="0" y="0"/>
                  </a:moveTo>
                  <a:lnTo>
                    <a:pt x="80" y="88"/>
                  </a:lnTo>
                  <a:lnTo>
                    <a:pt x="166" y="168"/>
                  </a:lnTo>
                  <a:lnTo>
                    <a:pt x="354" y="305"/>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3" name="Freeform 27"/>
            <p:cNvSpPr>
              <a:spLocks/>
            </p:cNvSpPr>
            <p:nvPr/>
          </p:nvSpPr>
          <p:spPr bwMode="auto">
            <a:xfrm>
              <a:off x="3403" y="1674"/>
              <a:ext cx="548" cy="651"/>
            </a:xfrm>
            <a:custGeom>
              <a:avLst/>
              <a:gdLst>
                <a:gd name="T0" fmla="*/ 547 w 459"/>
                <a:gd name="T1" fmla="*/ 0 h 635"/>
                <a:gd name="T2" fmla="*/ 386 w 459"/>
                <a:gd name="T3" fmla="*/ 137 h 635"/>
                <a:gd name="T4" fmla="*/ 241 w 459"/>
                <a:gd name="T5" fmla="*/ 293 h 635"/>
                <a:gd name="T6" fmla="*/ 112 w 459"/>
                <a:gd name="T7" fmla="*/ 464 h 635"/>
                <a:gd name="T8" fmla="*/ 0 w 459"/>
                <a:gd name="T9" fmla="*/ 650 h 6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9" h="635">
                  <a:moveTo>
                    <a:pt x="458" y="0"/>
                  </a:moveTo>
                  <a:lnTo>
                    <a:pt x="323" y="134"/>
                  </a:lnTo>
                  <a:lnTo>
                    <a:pt x="202" y="286"/>
                  </a:lnTo>
                  <a:lnTo>
                    <a:pt x="94" y="453"/>
                  </a:lnTo>
                  <a:lnTo>
                    <a:pt x="0" y="63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4" name="Freeform 28"/>
            <p:cNvSpPr>
              <a:spLocks/>
            </p:cNvSpPr>
            <p:nvPr/>
          </p:nvSpPr>
          <p:spPr bwMode="auto">
            <a:xfrm>
              <a:off x="3953" y="1552"/>
              <a:ext cx="227" cy="121"/>
            </a:xfrm>
            <a:custGeom>
              <a:avLst/>
              <a:gdLst>
                <a:gd name="T0" fmla="*/ 226 w 190"/>
                <a:gd name="T1" fmla="*/ 0 h 117"/>
                <a:gd name="T2" fmla="*/ 108 w 190"/>
                <a:gd name="T3" fmla="*/ 49 h 117"/>
                <a:gd name="T4" fmla="*/ 0 w 190"/>
                <a:gd name="T5" fmla="*/ 120 h 117"/>
                <a:gd name="T6" fmla="*/ 0 60000 65536"/>
                <a:gd name="T7" fmla="*/ 0 60000 65536"/>
                <a:gd name="T8" fmla="*/ 0 60000 65536"/>
              </a:gdLst>
              <a:ahLst/>
              <a:cxnLst>
                <a:cxn ang="T6">
                  <a:pos x="T0" y="T1"/>
                </a:cxn>
                <a:cxn ang="T7">
                  <a:pos x="T2" y="T3"/>
                </a:cxn>
                <a:cxn ang="T8">
                  <a:pos x="T4" y="T5"/>
                </a:cxn>
              </a:cxnLst>
              <a:rect l="0" t="0" r="r" b="b"/>
              <a:pathLst>
                <a:path w="190" h="117">
                  <a:moveTo>
                    <a:pt x="189" y="0"/>
                  </a:moveTo>
                  <a:lnTo>
                    <a:pt x="90" y="47"/>
                  </a:lnTo>
                  <a:lnTo>
                    <a:pt x="0" y="1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5" name="Freeform 29"/>
            <p:cNvSpPr>
              <a:spLocks/>
            </p:cNvSpPr>
            <p:nvPr/>
          </p:nvSpPr>
          <p:spPr bwMode="auto">
            <a:xfrm>
              <a:off x="1803" y="2179"/>
              <a:ext cx="225" cy="53"/>
            </a:xfrm>
            <a:custGeom>
              <a:avLst/>
              <a:gdLst>
                <a:gd name="T0" fmla="*/ 224 w 189"/>
                <a:gd name="T1" fmla="*/ 52 h 51"/>
                <a:gd name="T2" fmla="*/ 173 w 189"/>
                <a:gd name="T3" fmla="*/ 21 h 51"/>
                <a:gd name="T4" fmla="*/ 115 w 189"/>
                <a:gd name="T5" fmla="*/ 3 h 51"/>
                <a:gd name="T6" fmla="*/ 87 w 189"/>
                <a:gd name="T7" fmla="*/ 0 h 51"/>
                <a:gd name="T8" fmla="*/ 73 w 189"/>
                <a:gd name="T9" fmla="*/ 0 h 51"/>
                <a:gd name="T10" fmla="*/ 58 w 189"/>
                <a:gd name="T11" fmla="*/ 0 h 51"/>
                <a:gd name="T12" fmla="*/ 0 w 189"/>
                <a:gd name="T13" fmla="*/ 9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51">
                  <a:moveTo>
                    <a:pt x="188" y="50"/>
                  </a:moveTo>
                  <a:lnTo>
                    <a:pt x="145" y="20"/>
                  </a:lnTo>
                  <a:lnTo>
                    <a:pt x="97" y="3"/>
                  </a:lnTo>
                  <a:lnTo>
                    <a:pt x="73" y="0"/>
                  </a:lnTo>
                  <a:lnTo>
                    <a:pt x="61" y="0"/>
                  </a:lnTo>
                  <a:lnTo>
                    <a:pt x="49" y="0"/>
                  </a:lnTo>
                  <a:lnTo>
                    <a:pt x="0" y="9"/>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6" name="Freeform 30"/>
            <p:cNvSpPr>
              <a:spLocks/>
            </p:cNvSpPr>
            <p:nvPr/>
          </p:nvSpPr>
          <p:spPr bwMode="auto">
            <a:xfrm>
              <a:off x="1501" y="2188"/>
              <a:ext cx="303" cy="222"/>
            </a:xfrm>
            <a:custGeom>
              <a:avLst/>
              <a:gdLst>
                <a:gd name="T0" fmla="*/ 302 w 253"/>
                <a:gd name="T1" fmla="*/ 0 h 217"/>
                <a:gd name="T2" fmla="*/ 140 w 253"/>
                <a:gd name="T3" fmla="*/ 93 h 217"/>
                <a:gd name="T4" fmla="*/ 0 w 253"/>
                <a:gd name="T5" fmla="*/ 221 h 217"/>
                <a:gd name="T6" fmla="*/ 0 60000 65536"/>
                <a:gd name="T7" fmla="*/ 0 60000 65536"/>
                <a:gd name="T8" fmla="*/ 0 60000 65536"/>
              </a:gdLst>
              <a:ahLst/>
              <a:cxnLst>
                <a:cxn ang="T6">
                  <a:pos x="T0" y="T1"/>
                </a:cxn>
                <a:cxn ang="T7">
                  <a:pos x="T2" y="T3"/>
                </a:cxn>
                <a:cxn ang="T8">
                  <a:pos x="T4" y="T5"/>
                </a:cxn>
              </a:cxnLst>
              <a:rect l="0" t="0" r="r" b="b"/>
              <a:pathLst>
                <a:path w="253" h="217">
                  <a:moveTo>
                    <a:pt x="252" y="0"/>
                  </a:moveTo>
                  <a:lnTo>
                    <a:pt x="117" y="91"/>
                  </a:lnTo>
                  <a:lnTo>
                    <a:pt x="0" y="2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8152" name="Line 31"/>
          <p:cNvSpPr>
            <a:spLocks noChangeShapeType="1"/>
          </p:cNvSpPr>
          <p:nvPr/>
        </p:nvSpPr>
        <p:spPr bwMode="auto">
          <a:xfrm>
            <a:off x="5013325" y="1798638"/>
            <a:ext cx="455613" cy="94615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3" name="Rectangle 32"/>
          <p:cNvSpPr>
            <a:spLocks noChangeArrowheads="1"/>
          </p:cNvSpPr>
          <p:nvPr/>
        </p:nvSpPr>
        <p:spPr bwMode="auto">
          <a:xfrm>
            <a:off x="2938463" y="1128713"/>
            <a:ext cx="3244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eaLnBrk="0" hangingPunct="0"/>
            <a:r>
              <a:rPr lang="en-US" sz="1800" b="1">
                <a:latin typeface="Arial" charset="0"/>
              </a:rPr>
              <a:t>With Effective Change Management</a:t>
            </a:r>
            <a:endParaRPr lang="en-US" sz="1200" b="1">
              <a:latin typeface="Arial" charset="0"/>
            </a:endParaRPr>
          </a:p>
        </p:txBody>
      </p:sp>
      <p:graphicFrame>
        <p:nvGraphicFramePr>
          <p:cNvPr id="48154" name="Object 33"/>
          <p:cNvGraphicFramePr>
            <a:graphicFrameLocks/>
          </p:cNvGraphicFramePr>
          <p:nvPr/>
        </p:nvGraphicFramePr>
        <p:xfrm>
          <a:off x="6019800" y="2209800"/>
          <a:ext cx="838200" cy="866775"/>
        </p:xfrm>
        <a:graphic>
          <a:graphicData uri="http://schemas.openxmlformats.org/presentationml/2006/ole">
            <mc:AlternateContent xmlns:mc="http://schemas.openxmlformats.org/markup-compatibility/2006">
              <mc:Choice xmlns:v="urn:schemas-microsoft-com:vml" Requires="v">
                <p:oleObj name="Clip" r:id="rId3" imgW="2751138" imgH="3452813" progId="MS_ClipArt_Gallery.2">
                  <p:embed/>
                </p:oleObj>
              </mc:Choice>
              <mc:Fallback>
                <p:oleObj name="Clip" r:id="rId3" imgW="2751138" imgH="3452813" progId="MS_ClipArt_Gallery.2">
                  <p:embed/>
                  <p:pic>
                    <p:nvPicPr>
                      <p:cNvPr id="48154" name="Object 3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209800"/>
                        <a:ext cx="838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155" name="Object 34"/>
          <p:cNvGraphicFramePr>
            <a:graphicFrameLocks/>
          </p:cNvGraphicFramePr>
          <p:nvPr/>
        </p:nvGraphicFramePr>
        <p:xfrm>
          <a:off x="4495800" y="4716463"/>
          <a:ext cx="1295400" cy="1143000"/>
        </p:xfrm>
        <a:graphic>
          <a:graphicData uri="http://schemas.openxmlformats.org/presentationml/2006/ole">
            <mc:AlternateContent xmlns:mc="http://schemas.openxmlformats.org/markup-compatibility/2006">
              <mc:Choice xmlns:v="urn:schemas-microsoft-com:vml" Requires="v">
                <p:oleObj name="Clip" r:id="rId5" imgW="4010123" imgH="3152790" progId="MS_ClipArt_Gallery.2">
                  <p:embed/>
                </p:oleObj>
              </mc:Choice>
              <mc:Fallback>
                <p:oleObj name="Clip" r:id="rId5" imgW="4010123" imgH="3152790" progId="MS_ClipArt_Gallery.2">
                  <p:embed/>
                  <p:pic>
                    <p:nvPicPr>
                      <p:cNvPr id="48155"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16463"/>
                        <a:ext cx="129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8156" name="Group 35"/>
          <p:cNvGrpSpPr>
            <a:grpSpLocks/>
          </p:cNvGrpSpPr>
          <p:nvPr/>
        </p:nvGrpSpPr>
        <p:grpSpPr bwMode="auto">
          <a:xfrm>
            <a:off x="1720850" y="1970088"/>
            <a:ext cx="1219200" cy="1049337"/>
            <a:chOff x="1104" y="1422"/>
            <a:chExt cx="768" cy="661"/>
          </a:xfrm>
        </p:grpSpPr>
        <p:graphicFrame>
          <p:nvGraphicFramePr>
            <p:cNvPr id="48158" name="Object 36"/>
            <p:cNvGraphicFramePr>
              <a:graphicFrameLocks/>
            </p:cNvGraphicFramePr>
            <p:nvPr/>
          </p:nvGraphicFramePr>
          <p:xfrm>
            <a:off x="1104" y="1422"/>
            <a:ext cx="768" cy="661"/>
          </p:xfrm>
          <a:graphic>
            <a:graphicData uri="http://schemas.openxmlformats.org/presentationml/2006/ole">
              <mc:AlternateContent xmlns:mc="http://schemas.openxmlformats.org/markup-compatibility/2006">
                <mc:Choice xmlns:v="urn:schemas-microsoft-com:vml" Requires="v">
                  <p:oleObj name="Clip" r:id="rId7" imgW="5486400" imgH="2638440" progId="MS_ClipArt_Gallery.2">
                    <p:embed/>
                  </p:oleObj>
                </mc:Choice>
                <mc:Fallback>
                  <p:oleObj name="Clip" r:id="rId7" imgW="5486400" imgH="2638440" progId="MS_ClipArt_Gallery.2">
                    <p:embed/>
                    <p:pic>
                      <p:nvPicPr>
                        <p:cNvPr id="48158" name="Object 3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1422"/>
                          <a:ext cx="768" cy="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8159" name="Picture 3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92" y="1606"/>
              <a:ext cx="384"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aphicFrame>
        <p:nvGraphicFramePr>
          <p:cNvPr id="48157" name="Object 38"/>
          <p:cNvGraphicFramePr>
            <a:graphicFrameLocks/>
          </p:cNvGraphicFramePr>
          <p:nvPr/>
        </p:nvGraphicFramePr>
        <p:xfrm>
          <a:off x="2232025" y="3357563"/>
          <a:ext cx="420688" cy="498475"/>
        </p:xfrm>
        <a:graphic>
          <a:graphicData uri="http://schemas.openxmlformats.org/presentationml/2006/ole">
            <mc:AlternateContent xmlns:mc="http://schemas.openxmlformats.org/markup-compatibility/2006">
              <mc:Choice xmlns:v="urn:schemas-microsoft-com:vml" Requires="v">
                <p:oleObj name="Clip" r:id="rId10" imgW="2476579" imgH="3647970" progId="MS_ClipArt_Gallery.2">
                  <p:embed/>
                </p:oleObj>
              </mc:Choice>
              <mc:Fallback>
                <p:oleObj name="Clip" r:id="rId10" imgW="2476579" imgH="3647970" progId="MS_ClipArt_Gallery.2">
                  <p:embed/>
                  <p:pic>
                    <p:nvPicPr>
                      <p:cNvPr id="48157" name="Object 3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32025" y="3357563"/>
                        <a:ext cx="420688"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Lean Management</a:t>
            </a:r>
          </a:p>
        </p:txBody>
      </p:sp>
      <p:sp>
        <p:nvSpPr>
          <p:cNvPr id="8" name="TextBox 7"/>
          <p:cNvSpPr txBox="1"/>
          <p:nvPr/>
        </p:nvSpPr>
        <p:spPr>
          <a:xfrm rot="3295227">
            <a:off x="3756854" y="2774095"/>
            <a:ext cx="1882247" cy="523220"/>
          </a:xfrm>
          <a:prstGeom prst="rect">
            <a:avLst/>
          </a:prstGeom>
          <a:noFill/>
        </p:spPr>
        <p:txBody>
          <a:bodyPr wrap="none" rtlCol="0">
            <a:spAutoFit/>
          </a:bodyPr>
          <a:lstStyle/>
          <a:p>
            <a:r>
              <a:rPr lang="en-US" sz="2800" b="1" dirty="0">
                <a:latin typeface="+mn-lt"/>
              </a:rPr>
              <a:t>Discipline</a:t>
            </a:r>
          </a:p>
        </p:txBody>
      </p:sp>
      <p:sp>
        <p:nvSpPr>
          <p:cNvPr id="9" name="Isosceles Triangle 8"/>
          <p:cNvSpPr/>
          <p:nvPr/>
        </p:nvSpPr>
        <p:spPr bwMode="auto">
          <a:xfrm>
            <a:off x="355600" y="1308100"/>
            <a:ext cx="5549900" cy="3962400"/>
          </a:xfrm>
          <a:prstGeom prst="triangle">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0" name="TextBox 9"/>
          <p:cNvSpPr txBox="1"/>
          <p:nvPr/>
        </p:nvSpPr>
        <p:spPr>
          <a:xfrm rot="18359682">
            <a:off x="100650" y="2901095"/>
            <a:ext cx="2743059" cy="523220"/>
          </a:xfrm>
          <a:prstGeom prst="rect">
            <a:avLst/>
          </a:prstGeom>
          <a:noFill/>
        </p:spPr>
        <p:txBody>
          <a:bodyPr wrap="none" rtlCol="0">
            <a:spAutoFit/>
          </a:bodyPr>
          <a:lstStyle/>
          <a:p>
            <a:r>
              <a:rPr lang="en-US" sz="2800" b="1" dirty="0">
                <a:latin typeface="+mn-lt"/>
              </a:rPr>
              <a:t>Daily Practices</a:t>
            </a:r>
          </a:p>
        </p:txBody>
      </p:sp>
      <p:grpSp>
        <p:nvGrpSpPr>
          <p:cNvPr id="4" name="Group 3"/>
          <p:cNvGrpSpPr/>
          <p:nvPr/>
        </p:nvGrpSpPr>
        <p:grpSpPr>
          <a:xfrm>
            <a:off x="5638800" y="1803400"/>
            <a:ext cx="3066577" cy="3200400"/>
            <a:chOff x="5638800" y="1803400"/>
            <a:chExt cx="3066577" cy="3200400"/>
          </a:xfrm>
        </p:grpSpPr>
        <p:sp>
          <p:nvSpPr>
            <p:cNvPr id="13" name="Right Arrow 12"/>
            <p:cNvSpPr/>
            <p:nvPr/>
          </p:nvSpPr>
          <p:spPr bwMode="auto">
            <a:xfrm>
              <a:off x="5638800" y="1803400"/>
              <a:ext cx="1181100" cy="32004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4" name="TextBox 13"/>
            <p:cNvSpPr txBox="1"/>
            <p:nvPr/>
          </p:nvSpPr>
          <p:spPr>
            <a:xfrm>
              <a:off x="7001064" y="2711102"/>
              <a:ext cx="1704313" cy="1384995"/>
            </a:xfrm>
            <a:prstGeom prst="rect">
              <a:avLst/>
            </a:prstGeom>
            <a:noFill/>
          </p:spPr>
          <p:txBody>
            <a:bodyPr wrap="none" rtlCol="0">
              <a:spAutoFit/>
            </a:bodyPr>
            <a:lstStyle/>
            <a:p>
              <a:pPr algn="ctr"/>
              <a:r>
                <a:rPr lang="en-US" sz="2800" b="1" i="1" dirty="0">
                  <a:latin typeface="+mn-lt"/>
                </a:rPr>
                <a:t>Focus</a:t>
              </a:r>
            </a:p>
            <a:p>
              <a:pPr algn="ctr"/>
              <a:r>
                <a:rPr lang="en-US" sz="2800" b="1" i="1" dirty="0">
                  <a:latin typeface="+mn-lt"/>
                </a:rPr>
                <a:t>On</a:t>
              </a:r>
            </a:p>
            <a:p>
              <a:pPr algn="ctr"/>
              <a:r>
                <a:rPr lang="en-US" sz="2800" b="1" i="1" dirty="0">
                  <a:latin typeface="+mn-lt"/>
                </a:rPr>
                <a:t>Process!</a:t>
              </a:r>
            </a:p>
          </p:txBody>
        </p:sp>
      </p:grpSp>
      <p:sp>
        <p:nvSpPr>
          <p:cNvPr id="3" name="Circular Arrow 2"/>
          <p:cNvSpPr/>
          <p:nvPr/>
        </p:nvSpPr>
        <p:spPr bwMode="auto">
          <a:xfrm rot="3824648">
            <a:off x="1778448" y="2473497"/>
            <a:ext cx="2857500" cy="2827897"/>
          </a:xfrm>
          <a:prstGeom prst="circular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5" name="Circular Arrow 14"/>
          <p:cNvSpPr/>
          <p:nvPr/>
        </p:nvSpPr>
        <p:spPr bwMode="auto">
          <a:xfrm rot="14727240">
            <a:off x="1625921" y="2531426"/>
            <a:ext cx="2857500" cy="2827897"/>
          </a:xfrm>
          <a:prstGeom prst="circularArrow">
            <a:avLst/>
          </a:pr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5" name="Rounded Rectangle 3">
            <a:extLst>
              <a:ext uri="{FF2B5EF4-FFF2-40B4-BE49-F238E27FC236}">
                <a16:creationId xmlns:a16="http://schemas.microsoft.com/office/drawing/2014/main" id="{241DB31D-E350-3434-95F1-FED1066B881B}"/>
              </a:ext>
            </a:extLst>
          </p:cNvPr>
          <p:cNvSpPr/>
          <p:nvPr/>
        </p:nvSpPr>
        <p:spPr bwMode="auto">
          <a:xfrm>
            <a:off x="1307079" y="5178661"/>
            <a:ext cx="3627296" cy="812800"/>
          </a:xfrm>
          <a:prstGeom prst="roundRect">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1" name="TextBox 10"/>
          <p:cNvSpPr txBox="1"/>
          <p:nvPr/>
        </p:nvSpPr>
        <p:spPr>
          <a:xfrm>
            <a:off x="1641664" y="5301395"/>
            <a:ext cx="3054619" cy="523220"/>
          </a:xfrm>
          <a:prstGeom prst="rect">
            <a:avLst/>
          </a:prstGeom>
          <a:noFill/>
        </p:spPr>
        <p:txBody>
          <a:bodyPr wrap="none" rtlCol="0">
            <a:spAutoFit/>
          </a:bodyPr>
          <a:lstStyle/>
          <a:p>
            <a:r>
              <a:rPr lang="en-US" sz="2800" b="1" dirty="0">
                <a:latin typeface="+mn-lt"/>
              </a:rPr>
              <a:t>Tools &amp; Methods</a:t>
            </a:r>
          </a:p>
        </p:txBody>
      </p:sp>
    </p:spTree>
    <p:extLst>
      <p:ext uri="{BB962C8B-B14F-4D97-AF65-F5344CB8AC3E}">
        <p14:creationId xmlns:p14="http://schemas.microsoft.com/office/powerpoint/2010/main" val="311577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75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p:txBody>
          <a:bodyPr/>
          <a:lstStyle/>
          <a:p>
            <a:pPr eaLnBrk="1" hangingPunct="1">
              <a:defRPr/>
            </a:pPr>
            <a:r>
              <a:rPr lang="en-US"/>
              <a:t>Exercise – Lean Stakeholder Analysis</a:t>
            </a:r>
          </a:p>
        </p:txBody>
      </p:sp>
      <p:graphicFrame>
        <p:nvGraphicFramePr>
          <p:cNvPr id="910339"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Stakeholders Who Can Influence The Lean Journey</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Key Stakeholders in Your Company</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Perform a Stakeholder Analysis (see next slides).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6" name="Rectangle 2"/>
          <p:cNvSpPr>
            <a:spLocks noGrp="1" noChangeArrowheads="1"/>
          </p:cNvSpPr>
          <p:nvPr>
            <p:ph type="title"/>
          </p:nvPr>
        </p:nvSpPr>
        <p:spPr/>
        <p:txBody>
          <a:bodyPr/>
          <a:lstStyle/>
          <a:p>
            <a:pPr eaLnBrk="1" hangingPunct="1">
              <a:defRPr/>
            </a:pPr>
            <a:r>
              <a:rPr lang="en-US"/>
              <a:t>Stakeholder Gap Analysis</a:t>
            </a:r>
          </a:p>
        </p:txBody>
      </p:sp>
      <p:sp>
        <p:nvSpPr>
          <p:cNvPr id="50179" name="Rectangle 3"/>
          <p:cNvSpPr>
            <a:spLocks noChangeArrowheads="1"/>
          </p:cNvSpPr>
          <p:nvPr/>
        </p:nvSpPr>
        <p:spPr bwMode="auto">
          <a:xfrm>
            <a:off x="514350" y="4846638"/>
            <a:ext cx="8331200" cy="145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marL="749300" indent="-749300" eaLnBrk="0" hangingPunct="0">
              <a:spcBef>
                <a:spcPct val="20000"/>
              </a:spcBef>
              <a:tabLst>
                <a:tab pos="1028700" algn="l"/>
              </a:tabLst>
            </a:pPr>
            <a:r>
              <a:rPr lang="en-US" sz="1400" b="1">
                <a:latin typeface="Arial" charset="0"/>
              </a:rPr>
              <a:t>Steps:</a:t>
            </a:r>
            <a:r>
              <a:rPr lang="en-US" sz="1400">
                <a:latin typeface="Arial" charset="0"/>
              </a:rPr>
              <a:t>    1.	Plot where individuals currently are with regard to desired change (</a:t>
            </a:r>
            <a:r>
              <a:rPr lang="en-US" sz="1400" b="1">
                <a:latin typeface="Arial" charset="0"/>
                <a:sym typeface="Symbol" pitchFamily="18" charset="2"/>
              </a:rPr>
              <a:t>o</a:t>
            </a:r>
            <a:r>
              <a:rPr lang="en-US" sz="1400">
                <a:latin typeface="Arial" charset="0"/>
              </a:rPr>
              <a:t> = current). </a:t>
            </a:r>
          </a:p>
          <a:p>
            <a:pPr marL="749300" indent="-749300" eaLnBrk="0" hangingPunct="0">
              <a:spcBef>
                <a:spcPct val="20000"/>
              </a:spcBef>
              <a:tabLst>
                <a:tab pos="1028700" algn="l"/>
              </a:tabLst>
            </a:pPr>
            <a:r>
              <a:rPr lang="en-US" sz="1400">
                <a:latin typeface="Arial" charset="0"/>
              </a:rPr>
              <a:t>	2. 	Plot where individuals need to be (</a:t>
            </a:r>
            <a:r>
              <a:rPr lang="en-US" sz="1400" b="1">
                <a:latin typeface="Arial" charset="0"/>
              </a:rPr>
              <a:t>X</a:t>
            </a:r>
            <a:r>
              <a:rPr lang="en-US" sz="1400">
                <a:latin typeface="Arial" charset="0"/>
              </a:rPr>
              <a:t> = desired) in order to successfully accomplish desired change – identify gaps between current and desired.</a:t>
            </a:r>
          </a:p>
          <a:p>
            <a:pPr marL="749300" indent="-749300" eaLnBrk="0" hangingPunct="0">
              <a:spcBef>
                <a:spcPct val="20000"/>
              </a:spcBef>
              <a:tabLst>
                <a:tab pos="1028700" algn="l"/>
              </a:tabLst>
            </a:pPr>
            <a:r>
              <a:rPr lang="en-US" sz="1400">
                <a:latin typeface="Arial" charset="0"/>
              </a:rPr>
              <a:t>	3.	Indicate how individuals are linked to each other, draw lines to indicate an influence link using an arrow ( </a:t>
            </a:r>
            <a:r>
              <a:rPr lang="en-US" sz="1400">
                <a:solidFill>
                  <a:schemeClr val="bg1"/>
                </a:solidFill>
                <a:latin typeface="Symbol" pitchFamily="18" charset="2"/>
              </a:rPr>
              <a:t></a:t>
            </a:r>
            <a:r>
              <a:rPr lang="en-US" sz="1400">
                <a:latin typeface="Arial" charset="0"/>
              </a:rPr>
              <a:t> ) to indicate who influences whom.</a:t>
            </a:r>
          </a:p>
          <a:p>
            <a:pPr marL="749300" indent="-749300" eaLnBrk="0" hangingPunct="0">
              <a:spcBef>
                <a:spcPct val="20000"/>
              </a:spcBef>
              <a:tabLst>
                <a:tab pos="1028700" algn="l"/>
              </a:tabLst>
            </a:pPr>
            <a:r>
              <a:rPr lang="en-US" sz="1400">
                <a:latin typeface="Arial" charset="0"/>
              </a:rPr>
              <a:t>	4.	Plan action steps for closing gaps.</a:t>
            </a:r>
          </a:p>
        </p:txBody>
      </p:sp>
      <p:sp>
        <p:nvSpPr>
          <p:cNvPr id="50180" name="Rectangle 4"/>
          <p:cNvSpPr>
            <a:spLocks noChangeArrowheads="1"/>
          </p:cNvSpPr>
          <p:nvPr/>
        </p:nvSpPr>
        <p:spPr bwMode="auto">
          <a:xfrm>
            <a:off x="4572000" y="989013"/>
            <a:ext cx="23813"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1" name="Line 5"/>
          <p:cNvSpPr>
            <a:spLocks noChangeShapeType="1"/>
          </p:cNvSpPr>
          <p:nvPr/>
        </p:nvSpPr>
        <p:spPr bwMode="auto">
          <a:xfrm>
            <a:off x="495300" y="1525588"/>
            <a:ext cx="82756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2" name="Line 6"/>
          <p:cNvSpPr>
            <a:spLocks noChangeShapeType="1"/>
          </p:cNvSpPr>
          <p:nvPr/>
        </p:nvSpPr>
        <p:spPr bwMode="auto">
          <a:xfrm>
            <a:off x="484188" y="2298700"/>
            <a:ext cx="82867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3" name="Line 7"/>
          <p:cNvSpPr>
            <a:spLocks noChangeShapeType="1"/>
          </p:cNvSpPr>
          <p:nvPr/>
        </p:nvSpPr>
        <p:spPr bwMode="auto">
          <a:xfrm>
            <a:off x="508000" y="3132138"/>
            <a:ext cx="82597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4" name="Line 8"/>
          <p:cNvSpPr>
            <a:spLocks noChangeShapeType="1"/>
          </p:cNvSpPr>
          <p:nvPr/>
        </p:nvSpPr>
        <p:spPr bwMode="auto">
          <a:xfrm>
            <a:off x="508000" y="4037013"/>
            <a:ext cx="8262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5" name="Line 9"/>
          <p:cNvSpPr>
            <a:spLocks noChangeShapeType="1"/>
          </p:cNvSpPr>
          <p:nvPr/>
        </p:nvSpPr>
        <p:spPr bwMode="auto">
          <a:xfrm>
            <a:off x="2036763" y="1389063"/>
            <a:ext cx="0" cy="34401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6" name="Line 10"/>
          <p:cNvSpPr>
            <a:spLocks noChangeShapeType="1"/>
          </p:cNvSpPr>
          <p:nvPr/>
        </p:nvSpPr>
        <p:spPr bwMode="auto">
          <a:xfrm>
            <a:off x="3357563" y="1389063"/>
            <a:ext cx="0" cy="3429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7" name="Line 11"/>
          <p:cNvSpPr>
            <a:spLocks noChangeShapeType="1"/>
          </p:cNvSpPr>
          <p:nvPr/>
        </p:nvSpPr>
        <p:spPr bwMode="auto">
          <a:xfrm>
            <a:off x="4667250" y="1389063"/>
            <a:ext cx="0" cy="3429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8" name="Line 12"/>
          <p:cNvSpPr>
            <a:spLocks noChangeShapeType="1"/>
          </p:cNvSpPr>
          <p:nvPr/>
        </p:nvSpPr>
        <p:spPr bwMode="auto">
          <a:xfrm>
            <a:off x="6024563" y="1412875"/>
            <a:ext cx="0" cy="3416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9" name="Line 13"/>
          <p:cNvSpPr>
            <a:spLocks noChangeShapeType="1"/>
          </p:cNvSpPr>
          <p:nvPr/>
        </p:nvSpPr>
        <p:spPr bwMode="auto">
          <a:xfrm>
            <a:off x="7416800" y="1389063"/>
            <a:ext cx="0" cy="3429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0" name="Rectangle 14"/>
          <p:cNvSpPr>
            <a:spLocks noChangeArrowheads="1"/>
          </p:cNvSpPr>
          <p:nvPr/>
        </p:nvSpPr>
        <p:spPr bwMode="auto">
          <a:xfrm>
            <a:off x="833438" y="1068388"/>
            <a:ext cx="688975"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eaLnBrk="0" hangingPunct="0">
              <a:lnSpc>
                <a:spcPct val="90000"/>
              </a:lnSpc>
            </a:pPr>
            <a:r>
              <a:rPr lang="en-US" sz="1400" b="1">
                <a:latin typeface="Arial" charset="0"/>
              </a:rPr>
              <a:t>“Who”</a:t>
            </a:r>
          </a:p>
        </p:txBody>
      </p:sp>
      <p:sp>
        <p:nvSpPr>
          <p:cNvPr id="50191" name="Rectangle 15"/>
          <p:cNvSpPr>
            <a:spLocks noChangeArrowheads="1"/>
          </p:cNvSpPr>
          <p:nvPr/>
        </p:nvSpPr>
        <p:spPr bwMode="auto">
          <a:xfrm>
            <a:off x="2271713" y="1057275"/>
            <a:ext cx="76835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0000"/>
              </a:lnSpc>
            </a:pPr>
            <a:r>
              <a:rPr lang="en-US" sz="1400" b="1">
                <a:latin typeface="Arial" charset="0"/>
              </a:rPr>
              <a:t>Strongly</a:t>
            </a:r>
          </a:p>
          <a:p>
            <a:pPr algn="ctr" eaLnBrk="0" hangingPunct="0">
              <a:lnSpc>
                <a:spcPct val="90000"/>
              </a:lnSpc>
            </a:pPr>
            <a:r>
              <a:rPr lang="en-US" sz="1400" b="1">
                <a:latin typeface="Arial" charset="0"/>
              </a:rPr>
              <a:t>Against</a:t>
            </a:r>
          </a:p>
        </p:txBody>
      </p:sp>
      <p:sp>
        <p:nvSpPr>
          <p:cNvPr id="50192" name="Rectangle 16"/>
          <p:cNvSpPr>
            <a:spLocks noChangeArrowheads="1"/>
          </p:cNvSpPr>
          <p:nvPr/>
        </p:nvSpPr>
        <p:spPr bwMode="auto">
          <a:xfrm>
            <a:off x="3524250" y="1057275"/>
            <a:ext cx="9652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0000"/>
              </a:lnSpc>
            </a:pPr>
            <a:r>
              <a:rPr lang="en-US" sz="1400" b="1">
                <a:latin typeface="Arial" charset="0"/>
              </a:rPr>
              <a:t>Moderately</a:t>
            </a:r>
          </a:p>
          <a:p>
            <a:pPr algn="ctr" eaLnBrk="0" hangingPunct="0">
              <a:lnSpc>
                <a:spcPct val="90000"/>
              </a:lnSpc>
            </a:pPr>
            <a:r>
              <a:rPr lang="en-US" sz="1400" b="1">
                <a:latin typeface="Arial" charset="0"/>
              </a:rPr>
              <a:t>Against</a:t>
            </a:r>
          </a:p>
        </p:txBody>
      </p:sp>
      <p:sp>
        <p:nvSpPr>
          <p:cNvPr id="50193" name="Rectangle 17"/>
          <p:cNvSpPr>
            <a:spLocks noChangeArrowheads="1"/>
          </p:cNvSpPr>
          <p:nvPr/>
        </p:nvSpPr>
        <p:spPr bwMode="auto">
          <a:xfrm>
            <a:off x="5046663" y="1068388"/>
            <a:ext cx="671512"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0000"/>
              </a:lnSpc>
            </a:pPr>
            <a:r>
              <a:rPr lang="en-US" sz="1400" b="1">
                <a:latin typeface="Arial" charset="0"/>
              </a:rPr>
              <a:t>Neutral</a:t>
            </a:r>
          </a:p>
        </p:txBody>
      </p:sp>
      <p:sp>
        <p:nvSpPr>
          <p:cNvPr id="50194" name="Rectangle 18"/>
          <p:cNvSpPr>
            <a:spLocks noChangeArrowheads="1"/>
          </p:cNvSpPr>
          <p:nvPr/>
        </p:nvSpPr>
        <p:spPr bwMode="auto">
          <a:xfrm>
            <a:off x="6249988" y="1057275"/>
            <a:ext cx="9652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0000"/>
              </a:lnSpc>
            </a:pPr>
            <a:r>
              <a:rPr lang="en-US" sz="1400" b="1">
                <a:latin typeface="Arial" charset="0"/>
              </a:rPr>
              <a:t>Moderately</a:t>
            </a:r>
          </a:p>
          <a:p>
            <a:pPr algn="ctr" eaLnBrk="0" hangingPunct="0">
              <a:lnSpc>
                <a:spcPct val="90000"/>
              </a:lnSpc>
            </a:pPr>
            <a:r>
              <a:rPr lang="en-US" sz="1400" b="1">
                <a:latin typeface="Arial" charset="0"/>
              </a:rPr>
              <a:t>Supportive</a:t>
            </a:r>
          </a:p>
        </p:txBody>
      </p:sp>
      <p:sp>
        <p:nvSpPr>
          <p:cNvPr id="50195" name="Rectangle 19"/>
          <p:cNvSpPr>
            <a:spLocks noChangeArrowheads="1"/>
          </p:cNvSpPr>
          <p:nvPr/>
        </p:nvSpPr>
        <p:spPr bwMode="auto">
          <a:xfrm>
            <a:off x="7659688" y="1057275"/>
            <a:ext cx="955675"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016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0000"/>
              </a:lnSpc>
            </a:pPr>
            <a:r>
              <a:rPr lang="en-US" sz="1400" b="1">
                <a:latin typeface="Arial" charset="0"/>
              </a:rPr>
              <a:t>Strongly</a:t>
            </a:r>
          </a:p>
          <a:p>
            <a:pPr algn="ctr" eaLnBrk="0" hangingPunct="0">
              <a:lnSpc>
                <a:spcPct val="90000"/>
              </a:lnSpc>
            </a:pPr>
            <a:r>
              <a:rPr lang="en-US" sz="1400" b="1">
                <a:latin typeface="Arial" charset="0"/>
              </a:rPr>
              <a:t>Supportive</a:t>
            </a:r>
          </a:p>
        </p:txBody>
      </p:sp>
      <p:sp>
        <p:nvSpPr>
          <p:cNvPr id="50196" name="Line 20"/>
          <p:cNvSpPr>
            <a:spLocks noChangeShapeType="1"/>
          </p:cNvSpPr>
          <p:nvPr/>
        </p:nvSpPr>
        <p:spPr bwMode="auto">
          <a:xfrm>
            <a:off x="8772525" y="1400175"/>
            <a:ext cx="0" cy="34178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7" name="Line 21"/>
          <p:cNvSpPr>
            <a:spLocks noChangeShapeType="1"/>
          </p:cNvSpPr>
          <p:nvPr/>
        </p:nvSpPr>
        <p:spPr bwMode="auto">
          <a:xfrm>
            <a:off x="508000" y="4835525"/>
            <a:ext cx="82597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98" name="Line 22"/>
          <p:cNvSpPr>
            <a:spLocks noChangeShapeType="1"/>
          </p:cNvSpPr>
          <p:nvPr/>
        </p:nvSpPr>
        <p:spPr bwMode="auto">
          <a:xfrm>
            <a:off x="2630488" y="5932488"/>
            <a:ext cx="265112"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a:xfrm>
            <a:off x="115888" y="174625"/>
            <a:ext cx="5848350" cy="601663"/>
          </a:xfrm>
        </p:spPr>
        <p:txBody>
          <a:bodyPr/>
          <a:lstStyle/>
          <a:p>
            <a:pPr eaLnBrk="1" hangingPunct="1">
              <a:defRPr/>
            </a:pPr>
            <a:r>
              <a:rPr lang="en-US"/>
              <a:t>Resistance to Change Analysis</a:t>
            </a:r>
          </a:p>
        </p:txBody>
      </p:sp>
      <p:sp>
        <p:nvSpPr>
          <p:cNvPr id="51203" name="Rectangle 3"/>
          <p:cNvSpPr>
            <a:spLocks noChangeArrowheads="1"/>
          </p:cNvSpPr>
          <p:nvPr/>
        </p:nvSpPr>
        <p:spPr bwMode="auto">
          <a:xfrm>
            <a:off x="4572000" y="1249363"/>
            <a:ext cx="23813"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 name="Rectangle 4"/>
          <p:cNvSpPr>
            <a:spLocks noChangeArrowheads="1"/>
          </p:cNvSpPr>
          <p:nvPr/>
        </p:nvSpPr>
        <p:spPr bwMode="auto">
          <a:xfrm>
            <a:off x="469900" y="1377950"/>
            <a:ext cx="8139113" cy="4643438"/>
          </a:xfrm>
          <a:prstGeom prst="rect">
            <a:avLst/>
          </a:prstGeom>
          <a:solidFill>
            <a:srgbClr val="FFFF99"/>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2000" b="1">
              <a:latin typeface="Arial" charset="0"/>
            </a:endParaRPr>
          </a:p>
        </p:txBody>
      </p:sp>
      <p:sp>
        <p:nvSpPr>
          <p:cNvPr id="51205" name="Rectangle 5"/>
          <p:cNvSpPr>
            <a:spLocks noChangeArrowheads="1"/>
          </p:cNvSpPr>
          <p:nvPr/>
        </p:nvSpPr>
        <p:spPr bwMode="auto">
          <a:xfrm>
            <a:off x="3079750" y="984250"/>
            <a:ext cx="2965450"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2200" b="1" i="1">
                <a:solidFill>
                  <a:srgbClr val="000000"/>
                </a:solidFill>
                <a:latin typeface="Arial" charset="0"/>
              </a:rPr>
              <a:t>Resistances to Change</a:t>
            </a:r>
          </a:p>
        </p:txBody>
      </p:sp>
      <p:sp>
        <p:nvSpPr>
          <p:cNvPr id="51206" name="Line 6"/>
          <p:cNvSpPr>
            <a:spLocks noChangeShapeType="1"/>
          </p:cNvSpPr>
          <p:nvPr/>
        </p:nvSpPr>
        <p:spPr bwMode="auto">
          <a:xfrm>
            <a:off x="1695450" y="1377950"/>
            <a:ext cx="0" cy="464185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 name="Line 7"/>
          <p:cNvSpPr>
            <a:spLocks noChangeShapeType="1"/>
          </p:cNvSpPr>
          <p:nvPr/>
        </p:nvSpPr>
        <p:spPr bwMode="auto">
          <a:xfrm>
            <a:off x="4495800" y="1377950"/>
            <a:ext cx="0" cy="462915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 name="Line 8"/>
          <p:cNvSpPr>
            <a:spLocks noChangeShapeType="1"/>
          </p:cNvSpPr>
          <p:nvPr/>
        </p:nvSpPr>
        <p:spPr bwMode="auto">
          <a:xfrm>
            <a:off x="7620000" y="1377950"/>
            <a:ext cx="0" cy="46196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 name="Rectangle 9"/>
          <p:cNvSpPr>
            <a:spLocks noChangeArrowheads="1"/>
          </p:cNvSpPr>
          <p:nvPr/>
        </p:nvSpPr>
        <p:spPr bwMode="auto">
          <a:xfrm>
            <a:off x="517525" y="1422400"/>
            <a:ext cx="1311275" cy="60642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90488" bIns="44450">
            <a:spAutoFit/>
          </a:bodyPr>
          <a:lstStyle/>
          <a:p>
            <a:pPr eaLnBrk="0" hangingPunct="0"/>
            <a:r>
              <a:rPr lang="en-US" sz="1700" b="1">
                <a:solidFill>
                  <a:srgbClr val="000000"/>
                </a:solidFill>
                <a:latin typeface="Arial" charset="0"/>
              </a:rPr>
              <a:t>Source of Resistance</a:t>
            </a:r>
          </a:p>
        </p:txBody>
      </p:sp>
      <p:sp>
        <p:nvSpPr>
          <p:cNvPr id="51210" name="Rectangle 10"/>
          <p:cNvSpPr>
            <a:spLocks noChangeArrowheads="1"/>
          </p:cNvSpPr>
          <p:nvPr/>
        </p:nvSpPr>
        <p:spPr bwMode="auto">
          <a:xfrm>
            <a:off x="1752600" y="1447800"/>
            <a:ext cx="2247900" cy="60642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90488" bIns="44450">
            <a:spAutoFit/>
          </a:bodyPr>
          <a:lstStyle/>
          <a:p>
            <a:pPr algn="ctr" eaLnBrk="0" hangingPunct="0"/>
            <a:r>
              <a:rPr lang="en-US" sz="1700" b="1">
                <a:solidFill>
                  <a:srgbClr val="000000"/>
                </a:solidFill>
                <a:latin typeface="Arial" charset="0"/>
              </a:rPr>
              <a:t>Definition - Causes of Resistance</a:t>
            </a:r>
          </a:p>
        </p:txBody>
      </p:sp>
      <p:sp>
        <p:nvSpPr>
          <p:cNvPr id="51211" name="Rectangle 11"/>
          <p:cNvSpPr>
            <a:spLocks noChangeArrowheads="1"/>
          </p:cNvSpPr>
          <p:nvPr/>
        </p:nvSpPr>
        <p:spPr bwMode="auto">
          <a:xfrm>
            <a:off x="5141913" y="1665288"/>
            <a:ext cx="1839912"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700" b="1">
                <a:solidFill>
                  <a:srgbClr val="000000"/>
                </a:solidFill>
                <a:latin typeface="Arial" charset="0"/>
              </a:rPr>
              <a:t>Stakeholder “X”</a:t>
            </a:r>
          </a:p>
        </p:txBody>
      </p:sp>
      <p:sp>
        <p:nvSpPr>
          <p:cNvPr id="51212" name="Rectangle 12"/>
          <p:cNvSpPr>
            <a:spLocks noChangeArrowheads="1"/>
          </p:cNvSpPr>
          <p:nvPr/>
        </p:nvSpPr>
        <p:spPr bwMode="auto">
          <a:xfrm>
            <a:off x="7772400" y="1665288"/>
            <a:ext cx="890588"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90488" bIns="44450">
            <a:spAutoFit/>
          </a:bodyPr>
          <a:lstStyle/>
          <a:p>
            <a:pPr eaLnBrk="0" hangingPunct="0"/>
            <a:r>
              <a:rPr lang="en-US" sz="1700" b="1">
                <a:solidFill>
                  <a:srgbClr val="000000"/>
                </a:solidFill>
                <a:latin typeface="Arial" charset="0"/>
              </a:rPr>
              <a:t>Rating*</a:t>
            </a:r>
          </a:p>
        </p:txBody>
      </p:sp>
      <p:sp>
        <p:nvSpPr>
          <p:cNvPr id="51213" name="Line 13"/>
          <p:cNvSpPr>
            <a:spLocks noChangeShapeType="1"/>
          </p:cNvSpPr>
          <p:nvPr/>
        </p:nvSpPr>
        <p:spPr bwMode="auto">
          <a:xfrm>
            <a:off x="476250" y="2030413"/>
            <a:ext cx="811212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 name="Rectangle 14"/>
          <p:cNvSpPr>
            <a:spLocks noChangeArrowheads="1"/>
          </p:cNvSpPr>
          <p:nvPr/>
        </p:nvSpPr>
        <p:spPr bwMode="auto">
          <a:xfrm>
            <a:off x="492125" y="2478088"/>
            <a:ext cx="1071563"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700" b="1" i="1">
                <a:solidFill>
                  <a:srgbClr val="000000"/>
                </a:solidFill>
                <a:latin typeface="Arial" charset="0"/>
              </a:rPr>
              <a:t>Technical</a:t>
            </a:r>
          </a:p>
        </p:txBody>
      </p:sp>
      <p:sp>
        <p:nvSpPr>
          <p:cNvPr id="51215" name="Rectangle 15"/>
          <p:cNvSpPr>
            <a:spLocks noChangeArrowheads="1"/>
          </p:cNvSpPr>
          <p:nvPr/>
        </p:nvSpPr>
        <p:spPr bwMode="auto">
          <a:xfrm>
            <a:off x="536575" y="3733800"/>
            <a:ext cx="91916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700" b="1" i="1">
                <a:solidFill>
                  <a:srgbClr val="000000"/>
                </a:solidFill>
                <a:latin typeface="Arial" charset="0"/>
              </a:rPr>
              <a:t>Political</a:t>
            </a:r>
          </a:p>
        </p:txBody>
      </p:sp>
      <p:sp>
        <p:nvSpPr>
          <p:cNvPr id="51216" name="Rectangle 16"/>
          <p:cNvSpPr>
            <a:spLocks noChangeArrowheads="1"/>
          </p:cNvSpPr>
          <p:nvPr/>
        </p:nvSpPr>
        <p:spPr bwMode="auto">
          <a:xfrm>
            <a:off x="547688" y="5118100"/>
            <a:ext cx="906462"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700" b="1" i="1">
                <a:solidFill>
                  <a:srgbClr val="000000"/>
                </a:solidFill>
                <a:latin typeface="Arial" charset="0"/>
              </a:rPr>
              <a:t>Cultural</a:t>
            </a:r>
          </a:p>
        </p:txBody>
      </p:sp>
      <p:sp>
        <p:nvSpPr>
          <p:cNvPr id="51217" name="Rectangle 17"/>
          <p:cNvSpPr>
            <a:spLocks noChangeArrowheads="1"/>
          </p:cNvSpPr>
          <p:nvPr/>
        </p:nvSpPr>
        <p:spPr bwMode="auto">
          <a:xfrm>
            <a:off x="1690688" y="2058988"/>
            <a:ext cx="193040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Aligning and Structuring</a:t>
            </a:r>
          </a:p>
        </p:txBody>
      </p:sp>
      <p:sp>
        <p:nvSpPr>
          <p:cNvPr id="51218" name="Rectangle 18"/>
          <p:cNvSpPr>
            <a:spLocks noChangeArrowheads="1"/>
          </p:cNvSpPr>
          <p:nvPr/>
        </p:nvSpPr>
        <p:spPr bwMode="auto">
          <a:xfrm>
            <a:off x="3532188" y="205898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a:t>
            </a:r>
          </a:p>
        </p:txBody>
      </p:sp>
      <p:sp>
        <p:nvSpPr>
          <p:cNvPr id="51219" name="Rectangle 19"/>
          <p:cNvSpPr>
            <a:spLocks noChangeArrowheads="1"/>
          </p:cNvSpPr>
          <p:nvPr/>
        </p:nvSpPr>
        <p:spPr bwMode="auto">
          <a:xfrm>
            <a:off x="1690688" y="2235200"/>
            <a:ext cx="1084262"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Organization</a:t>
            </a:r>
          </a:p>
        </p:txBody>
      </p:sp>
      <p:sp>
        <p:nvSpPr>
          <p:cNvPr id="51220" name="Rectangle 20"/>
          <p:cNvSpPr>
            <a:spLocks noChangeArrowheads="1"/>
          </p:cNvSpPr>
          <p:nvPr/>
        </p:nvSpPr>
        <p:spPr bwMode="auto">
          <a:xfrm>
            <a:off x="2627313" y="2235200"/>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a:t>
            </a:r>
          </a:p>
        </p:txBody>
      </p:sp>
      <p:sp>
        <p:nvSpPr>
          <p:cNvPr id="51221" name="Rectangle 21"/>
          <p:cNvSpPr>
            <a:spLocks noChangeArrowheads="1"/>
          </p:cNvSpPr>
          <p:nvPr/>
        </p:nvSpPr>
        <p:spPr bwMode="auto">
          <a:xfrm>
            <a:off x="1690688" y="2470150"/>
            <a:ext cx="13874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Habit and inertia</a:t>
            </a:r>
          </a:p>
        </p:txBody>
      </p:sp>
      <p:sp>
        <p:nvSpPr>
          <p:cNvPr id="51222" name="Rectangle 22"/>
          <p:cNvSpPr>
            <a:spLocks noChangeArrowheads="1"/>
          </p:cNvSpPr>
          <p:nvPr/>
        </p:nvSpPr>
        <p:spPr bwMode="auto">
          <a:xfrm>
            <a:off x="2955925" y="2409825"/>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23" name="Rectangle 23"/>
          <p:cNvSpPr>
            <a:spLocks noChangeArrowheads="1"/>
          </p:cNvSpPr>
          <p:nvPr/>
        </p:nvSpPr>
        <p:spPr bwMode="auto">
          <a:xfrm>
            <a:off x="1690688" y="2644775"/>
            <a:ext cx="22796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Difficulty in learning new skills</a:t>
            </a:r>
          </a:p>
        </p:txBody>
      </p:sp>
      <p:sp>
        <p:nvSpPr>
          <p:cNvPr id="51224" name="Rectangle 24"/>
          <p:cNvSpPr>
            <a:spLocks noChangeArrowheads="1"/>
          </p:cNvSpPr>
          <p:nvPr/>
        </p:nvSpPr>
        <p:spPr bwMode="auto">
          <a:xfrm>
            <a:off x="3894138" y="258603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25" name="Rectangle 25"/>
          <p:cNvSpPr>
            <a:spLocks noChangeArrowheads="1"/>
          </p:cNvSpPr>
          <p:nvPr/>
        </p:nvSpPr>
        <p:spPr bwMode="auto">
          <a:xfrm>
            <a:off x="1690688" y="2822575"/>
            <a:ext cx="1027112"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Sunk costs</a:t>
            </a:r>
          </a:p>
        </p:txBody>
      </p:sp>
      <p:sp>
        <p:nvSpPr>
          <p:cNvPr id="51226" name="Rectangle 26"/>
          <p:cNvSpPr>
            <a:spLocks noChangeArrowheads="1"/>
          </p:cNvSpPr>
          <p:nvPr/>
        </p:nvSpPr>
        <p:spPr bwMode="auto">
          <a:xfrm>
            <a:off x="2582863" y="2762250"/>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27" name="Rectangle 27"/>
          <p:cNvSpPr>
            <a:spLocks noChangeArrowheads="1"/>
          </p:cNvSpPr>
          <p:nvPr/>
        </p:nvSpPr>
        <p:spPr bwMode="auto">
          <a:xfrm>
            <a:off x="1690688" y="2998788"/>
            <a:ext cx="114300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Lack of skills</a:t>
            </a:r>
          </a:p>
        </p:txBody>
      </p:sp>
      <p:sp>
        <p:nvSpPr>
          <p:cNvPr id="51228" name="Rectangle 28"/>
          <p:cNvSpPr>
            <a:spLocks noChangeArrowheads="1"/>
          </p:cNvSpPr>
          <p:nvPr/>
        </p:nvSpPr>
        <p:spPr bwMode="auto">
          <a:xfrm>
            <a:off x="2674938" y="2938463"/>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29" name="Rectangle 29"/>
          <p:cNvSpPr>
            <a:spLocks noChangeArrowheads="1"/>
          </p:cNvSpPr>
          <p:nvPr/>
        </p:nvSpPr>
        <p:spPr bwMode="auto">
          <a:xfrm>
            <a:off x="1690688" y="3114675"/>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30" name="Rectangle 30"/>
          <p:cNvSpPr>
            <a:spLocks noChangeArrowheads="1"/>
          </p:cNvSpPr>
          <p:nvPr/>
        </p:nvSpPr>
        <p:spPr bwMode="auto">
          <a:xfrm>
            <a:off x="1690688" y="3290888"/>
            <a:ext cx="2506662"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Allocating Power and Resources</a:t>
            </a:r>
          </a:p>
        </p:txBody>
      </p:sp>
      <p:sp>
        <p:nvSpPr>
          <p:cNvPr id="51231" name="Rectangle 31"/>
          <p:cNvSpPr>
            <a:spLocks noChangeArrowheads="1"/>
          </p:cNvSpPr>
          <p:nvPr/>
        </p:nvSpPr>
        <p:spPr bwMode="auto">
          <a:xfrm>
            <a:off x="4086225" y="329088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a:t>
            </a:r>
          </a:p>
        </p:txBody>
      </p:sp>
      <p:sp>
        <p:nvSpPr>
          <p:cNvPr id="51232" name="Rectangle 32"/>
          <p:cNvSpPr>
            <a:spLocks noChangeArrowheads="1"/>
          </p:cNvSpPr>
          <p:nvPr/>
        </p:nvSpPr>
        <p:spPr bwMode="auto">
          <a:xfrm>
            <a:off x="1690688" y="3525838"/>
            <a:ext cx="1984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Threats to old guard from</a:t>
            </a:r>
          </a:p>
        </p:txBody>
      </p:sp>
      <p:sp>
        <p:nvSpPr>
          <p:cNvPr id="51233" name="Rectangle 33"/>
          <p:cNvSpPr>
            <a:spLocks noChangeArrowheads="1"/>
          </p:cNvSpPr>
          <p:nvPr/>
        </p:nvSpPr>
        <p:spPr bwMode="auto">
          <a:xfrm>
            <a:off x="3554413" y="3467100"/>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34" name="Rectangle 34"/>
          <p:cNvSpPr>
            <a:spLocks noChangeArrowheads="1"/>
          </p:cNvSpPr>
          <p:nvPr/>
        </p:nvSpPr>
        <p:spPr bwMode="auto">
          <a:xfrm>
            <a:off x="1690688" y="3641725"/>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35" name="Rectangle 35"/>
          <p:cNvSpPr>
            <a:spLocks noChangeArrowheads="1"/>
          </p:cNvSpPr>
          <p:nvPr/>
        </p:nvSpPr>
        <p:spPr bwMode="auto">
          <a:xfrm>
            <a:off x="1836738" y="3678238"/>
            <a:ext cx="868362"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new guard</a:t>
            </a:r>
          </a:p>
        </p:txBody>
      </p:sp>
      <p:sp>
        <p:nvSpPr>
          <p:cNvPr id="51236" name="Rectangle 36"/>
          <p:cNvSpPr>
            <a:spLocks noChangeArrowheads="1"/>
          </p:cNvSpPr>
          <p:nvPr/>
        </p:nvSpPr>
        <p:spPr bwMode="auto">
          <a:xfrm>
            <a:off x="2570163" y="3641725"/>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37" name="Rectangle 37"/>
          <p:cNvSpPr>
            <a:spLocks noChangeArrowheads="1"/>
          </p:cNvSpPr>
          <p:nvPr/>
        </p:nvSpPr>
        <p:spPr bwMode="auto">
          <a:xfrm>
            <a:off x="1690688" y="3878263"/>
            <a:ext cx="119380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Relationships</a:t>
            </a:r>
          </a:p>
        </p:txBody>
      </p:sp>
      <p:sp>
        <p:nvSpPr>
          <p:cNvPr id="51238" name="Rectangle 38"/>
          <p:cNvSpPr>
            <a:spLocks noChangeArrowheads="1"/>
          </p:cNvSpPr>
          <p:nvPr/>
        </p:nvSpPr>
        <p:spPr bwMode="auto">
          <a:xfrm>
            <a:off x="2717800" y="381793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39" name="Rectangle 39"/>
          <p:cNvSpPr>
            <a:spLocks noChangeArrowheads="1"/>
          </p:cNvSpPr>
          <p:nvPr/>
        </p:nvSpPr>
        <p:spPr bwMode="auto">
          <a:xfrm>
            <a:off x="1690688" y="4054475"/>
            <a:ext cx="2357437"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Power and authority imbalance</a:t>
            </a:r>
          </a:p>
        </p:txBody>
      </p:sp>
      <p:sp>
        <p:nvSpPr>
          <p:cNvPr id="51240" name="Rectangle 40"/>
          <p:cNvSpPr>
            <a:spLocks noChangeArrowheads="1"/>
          </p:cNvSpPr>
          <p:nvPr/>
        </p:nvSpPr>
        <p:spPr bwMode="auto">
          <a:xfrm>
            <a:off x="3984625" y="399573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41" name="Rectangle 41"/>
          <p:cNvSpPr>
            <a:spLocks noChangeArrowheads="1"/>
          </p:cNvSpPr>
          <p:nvPr/>
        </p:nvSpPr>
        <p:spPr bwMode="auto">
          <a:xfrm>
            <a:off x="1690688" y="4170363"/>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42" name="Rectangle 42"/>
          <p:cNvSpPr>
            <a:spLocks noChangeArrowheads="1"/>
          </p:cNvSpPr>
          <p:nvPr/>
        </p:nvSpPr>
        <p:spPr bwMode="auto">
          <a:xfrm>
            <a:off x="1836738" y="4206875"/>
            <a:ext cx="14541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or self-preservation</a:t>
            </a:r>
          </a:p>
        </p:txBody>
      </p:sp>
      <p:sp>
        <p:nvSpPr>
          <p:cNvPr id="51243" name="Rectangle 43"/>
          <p:cNvSpPr>
            <a:spLocks noChangeArrowheads="1"/>
          </p:cNvSpPr>
          <p:nvPr/>
        </p:nvSpPr>
        <p:spPr bwMode="auto">
          <a:xfrm>
            <a:off x="3192463" y="4170363"/>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44" name="Rectangle 44"/>
          <p:cNvSpPr>
            <a:spLocks noChangeArrowheads="1"/>
          </p:cNvSpPr>
          <p:nvPr/>
        </p:nvSpPr>
        <p:spPr bwMode="auto">
          <a:xfrm>
            <a:off x="1690688" y="4346575"/>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45" name="Rectangle 45"/>
          <p:cNvSpPr>
            <a:spLocks noChangeArrowheads="1"/>
          </p:cNvSpPr>
          <p:nvPr/>
        </p:nvSpPr>
        <p:spPr bwMode="auto">
          <a:xfrm>
            <a:off x="1690688" y="452278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46" name="Rectangle 46"/>
          <p:cNvSpPr>
            <a:spLocks noChangeArrowheads="1"/>
          </p:cNvSpPr>
          <p:nvPr/>
        </p:nvSpPr>
        <p:spPr bwMode="auto">
          <a:xfrm>
            <a:off x="1690688" y="4699000"/>
            <a:ext cx="26860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Articulating the Glue of Cultural</a:t>
            </a:r>
          </a:p>
        </p:txBody>
      </p:sp>
      <p:sp>
        <p:nvSpPr>
          <p:cNvPr id="51247" name="Rectangle 47"/>
          <p:cNvSpPr>
            <a:spLocks noChangeArrowheads="1"/>
          </p:cNvSpPr>
          <p:nvPr/>
        </p:nvSpPr>
        <p:spPr bwMode="auto">
          <a:xfrm>
            <a:off x="4040188" y="4699000"/>
            <a:ext cx="2063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a:t>
            </a:r>
          </a:p>
        </p:txBody>
      </p:sp>
      <p:sp>
        <p:nvSpPr>
          <p:cNvPr id="51248" name="Rectangle 48"/>
          <p:cNvSpPr>
            <a:spLocks noChangeArrowheads="1"/>
          </p:cNvSpPr>
          <p:nvPr/>
        </p:nvSpPr>
        <p:spPr bwMode="auto">
          <a:xfrm>
            <a:off x="1690688" y="4875213"/>
            <a:ext cx="6381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Norms</a:t>
            </a:r>
          </a:p>
        </p:txBody>
      </p:sp>
      <p:sp>
        <p:nvSpPr>
          <p:cNvPr id="51249" name="Rectangle 49"/>
          <p:cNvSpPr>
            <a:spLocks noChangeArrowheads="1"/>
          </p:cNvSpPr>
          <p:nvPr/>
        </p:nvSpPr>
        <p:spPr bwMode="auto">
          <a:xfrm>
            <a:off x="2174875" y="4875213"/>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a:t>
            </a:r>
          </a:p>
        </p:txBody>
      </p:sp>
      <p:sp>
        <p:nvSpPr>
          <p:cNvPr id="51250" name="Rectangle 50"/>
          <p:cNvSpPr>
            <a:spLocks noChangeArrowheads="1"/>
          </p:cNvSpPr>
          <p:nvPr/>
        </p:nvSpPr>
        <p:spPr bwMode="auto">
          <a:xfrm>
            <a:off x="1690688" y="5140325"/>
            <a:ext cx="1646237"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Selective perception</a:t>
            </a:r>
          </a:p>
        </p:txBody>
      </p:sp>
      <p:sp>
        <p:nvSpPr>
          <p:cNvPr id="51251" name="Rectangle 51"/>
          <p:cNvSpPr>
            <a:spLocks noChangeArrowheads="1"/>
          </p:cNvSpPr>
          <p:nvPr/>
        </p:nvSpPr>
        <p:spPr bwMode="auto">
          <a:xfrm>
            <a:off x="3227388" y="504983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52" name="Rectangle 52"/>
          <p:cNvSpPr>
            <a:spLocks noChangeArrowheads="1"/>
          </p:cNvSpPr>
          <p:nvPr/>
        </p:nvSpPr>
        <p:spPr bwMode="auto">
          <a:xfrm>
            <a:off x="1690688" y="5316538"/>
            <a:ext cx="1979612"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Locked into old "mindset"</a:t>
            </a:r>
          </a:p>
        </p:txBody>
      </p:sp>
      <p:sp>
        <p:nvSpPr>
          <p:cNvPr id="51253" name="Rectangle 53"/>
          <p:cNvSpPr>
            <a:spLocks noChangeArrowheads="1"/>
          </p:cNvSpPr>
          <p:nvPr/>
        </p:nvSpPr>
        <p:spPr bwMode="auto">
          <a:xfrm>
            <a:off x="3554413" y="5227638"/>
            <a:ext cx="20637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solidFill>
                  <a:srgbClr val="000000"/>
                </a:solidFill>
                <a:latin typeface="Arial" charset="0"/>
              </a:rPr>
              <a:t> </a:t>
            </a:r>
          </a:p>
        </p:txBody>
      </p:sp>
      <p:sp>
        <p:nvSpPr>
          <p:cNvPr id="51254" name="Rectangle 54"/>
          <p:cNvSpPr>
            <a:spLocks noChangeArrowheads="1"/>
          </p:cNvSpPr>
          <p:nvPr/>
        </p:nvSpPr>
        <p:spPr bwMode="auto">
          <a:xfrm>
            <a:off x="1690688" y="5492750"/>
            <a:ext cx="15049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buClr>
                <a:schemeClr val="accent2"/>
              </a:buClr>
              <a:buSzPct val="75000"/>
              <a:buFont typeface="Wingdings" pitchFamily="2" charset="2"/>
              <a:buChar char="n"/>
            </a:pPr>
            <a:r>
              <a:rPr lang="en-US">
                <a:solidFill>
                  <a:srgbClr val="000000"/>
                </a:solidFill>
                <a:latin typeface="Arial" charset="0"/>
              </a:rPr>
              <a:t> Afraid of letting go</a:t>
            </a:r>
          </a:p>
        </p:txBody>
      </p:sp>
      <p:sp>
        <p:nvSpPr>
          <p:cNvPr id="51255" name="Line 55"/>
          <p:cNvSpPr>
            <a:spLocks noChangeShapeType="1"/>
          </p:cNvSpPr>
          <p:nvPr/>
        </p:nvSpPr>
        <p:spPr bwMode="auto">
          <a:xfrm>
            <a:off x="469900" y="3275013"/>
            <a:ext cx="8126413"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6" name="Line 56"/>
          <p:cNvSpPr>
            <a:spLocks noChangeShapeType="1"/>
          </p:cNvSpPr>
          <p:nvPr/>
        </p:nvSpPr>
        <p:spPr bwMode="auto">
          <a:xfrm>
            <a:off x="492125" y="4670425"/>
            <a:ext cx="8104188"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7" name="Rectangle 57"/>
          <p:cNvSpPr>
            <a:spLocks noChangeArrowheads="1"/>
          </p:cNvSpPr>
          <p:nvPr/>
        </p:nvSpPr>
        <p:spPr bwMode="auto">
          <a:xfrm>
            <a:off x="457200" y="6084888"/>
            <a:ext cx="7615238"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b="1">
                <a:solidFill>
                  <a:srgbClr val="000000"/>
                </a:solidFill>
                <a:latin typeface="Arial" charset="0"/>
              </a:rPr>
              <a:t>* Rating – 1 – Not an Important Source of Resistance, 5 – Very Important, may be Showstopper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p:txBody>
          <a:bodyPr/>
          <a:lstStyle/>
          <a:p>
            <a:pPr eaLnBrk="1" hangingPunct="1">
              <a:defRPr/>
            </a:pPr>
            <a:r>
              <a:rPr lang="en-US"/>
              <a:t>Influencing Stakeholders</a:t>
            </a:r>
          </a:p>
        </p:txBody>
      </p:sp>
      <p:sp>
        <p:nvSpPr>
          <p:cNvPr id="52227" name="Rectangle 3"/>
          <p:cNvSpPr>
            <a:spLocks noChangeArrowheads="1"/>
          </p:cNvSpPr>
          <p:nvPr/>
        </p:nvSpPr>
        <p:spPr bwMode="auto">
          <a:xfrm>
            <a:off x="509588" y="1160463"/>
            <a:ext cx="8253412"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eaLnBrk="0" hangingPunct="0">
              <a:lnSpc>
                <a:spcPct val="85000"/>
              </a:lnSpc>
            </a:pPr>
            <a:r>
              <a:rPr lang="en-US" sz="2000" b="1">
                <a:latin typeface="Arial" charset="0"/>
              </a:rPr>
              <a:t>Used For: </a:t>
            </a:r>
            <a:r>
              <a:rPr lang="en-US" sz="2000">
                <a:latin typeface="Arial" charset="0"/>
              </a:rPr>
              <a:t>Identifying </a:t>
            </a:r>
            <a:r>
              <a:rPr lang="en-US" sz="2000" u="sng">
                <a:latin typeface="Arial" charset="0"/>
              </a:rPr>
              <a:t>what</a:t>
            </a:r>
            <a:r>
              <a:rPr lang="en-US" sz="2000">
                <a:latin typeface="Arial" charset="0"/>
              </a:rPr>
              <a:t> are the issues, </a:t>
            </a:r>
            <a:r>
              <a:rPr lang="en-US" sz="2000" u="sng">
                <a:latin typeface="Arial" charset="0"/>
              </a:rPr>
              <a:t>who</a:t>
            </a:r>
            <a:r>
              <a:rPr lang="en-US" sz="2000">
                <a:latin typeface="Arial" charset="0"/>
              </a:rPr>
              <a:t> can best influence, </a:t>
            </a:r>
            <a:r>
              <a:rPr lang="en-US" sz="2000" u="sng">
                <a:latin typeface="Arial" charset="0"/>
              </a:rPr>
              <a:t>how</a:t>
            </a:r>
            <a:r>
              <a:rPr lang="en-US" sz="2000">
                <a:latin typeface="Arial" charset="0"/>
              </a:rPr>
              <a:t> can they best be influenced</a:t>
            </a:r>
          </a:p>
        </p:txBody>
      </p:sp>
      <p:sp>
        <p:nvSpPr>
          <p:cNvPr id="52228" name="Rectangle 4"/>
          <p:cNvSpPr>
            <a:spLocks noChangeArrowheads="1"/>
          </p:cNvSpPr>
          <p:nvPr/>
        </p:nvSpPr>
        <p:spPr bwMode="auto">
          <a:xfrm>
            <a:off x="838200" y="2057400"/>
            <a:ext cx="7391400" cy="3756025"/>
          </a:xfrm>
          <a:prstGeom prst="rect">
            <a:avLst/>
          </a:prstGeom>
          <a:solidFill>
            <a:srgbClr val="FFFF99"/>
          </a:solidFill>
          <a:ln w="12700">
            <a:solidFill>
              <a:schemeClr val="tx1"/>
            </a:solidFill>
            <a:miter lim="800000"/>
            <a:headEnd/>
            <a:tailEnd/>
          </a:ln>
          <a:effectLst>
            <a:outerShdw dist="53882" dir="2700000" algn="ctr" rotWithShape="0">
              <a:schemeClr val="bg2"/>
            </a:outerShdw>
          </a:effectLst>
        </p:spPr>
        <p:txBody>
          <a:bodyPr wrap="none" anchor="ctr"/>
          <a:lstStyle/>
          <a:p>
            <a:endParaRPr lang="en-US"/>
          </a:p>
        </p:txBody>
      </p:sp>
      <p:sp>
        <p:nvSpPr>
          <p:cNvPr id="52229" name="Rectangle 5"/>
          <p:cNvSpPr>
            <a:spLocks noChangeArrowheads="1"/>
          </p:cNvSpPr>
          <p:nvPr/>
        </p:nvSpPr>
        <p:spPr bwMode="auto">
          <a:xfrm>
            <a:off x="906463" y="2287588"/>
            <a:ext cx="1141412"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4000"/>
              </a:lnSpc>
            </a:pPr>
            <a:r>
              <a:rPr lang="en-US" sz="1400" b="1">
                <a:latin typeface="Arial" charset="0"/>
              </a:rPr>
              <a:t>Stakeholder</a:t>
            </a:r>
          </a:p>
        </p:txBody>
      </p:sp>
      <p:sp>
        <p:nvSpPr>
          <p:cNvPr id="52230" name="Rectangle 6"/>
          <p:cNvSpPr>
            <a:spLocks noChangeArrowheads="1"/>
          </p:cNvSpPr>
          <p:nvPr/>
        </p:nvSpPr>
        <p:spPr bwMode="auto">
          <a:xfrm>
            <a:off x="2438400" y="2187575"/>
            <a:ext cx="944563"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4000"/>
              </a:lnSpc>
            </a:pPr>
            <a:r>
              <a:rPr lang="en-US" sz="1400" b="1">
                <a:latin typeface="Arial" charset="0"/>
              </a:rPr>
              <a:t>Issues/</a:t>
            </a:r>
            <a:br>
              <a:rPr lang="en-US" sz="1400" b="1">
                <a:latin typeface="Arial" charset="0"/>
              </a:rPr>
            </a:br>
            <a:r>
              <a:rPr lang="en-US" sz="1400" b="1">
                <a:latin typeface="Arial" charset="0"/>
              </a:rPr>
              <a:t>Concerns</a:t>
            </a:r>
          </a:p>
        </p:txBody>
      </p:sp>
      <p:sp>
        <p:nvSpPr>
          <p:cNvPr id="52231" name="Rectangle 7"/>
          <p:cNvSpPr>
            <a:spLocks noChangeArrowheads="1"/>
          </p:cNvSpPr>
          <p:nvPr/>
        </p:nvSpPr>
        <p:spPr bwMode="auto">
          <a:xfrm>
            <a:off x="6224588" y="2287588"/>
            <a:ext cx="1662112"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4000"/>
              </a:lnSpc>
            </a:pPr>
            <a:r>
              <a:rPr lang="en-US" sz="1400" b="1">
                <a:latin typeface="Arial" charset="0"/>
              </a:rPr>
              <a:t>Influence Strategy</a:t>
            </a:r>
          </a:p>
        </p:txBody>
      </p:sp>
      <p:sp>
        <p:nvSpPr>
          <p:cNvPr id="52232" name="Line 8"/>
          <p:cNvSpPr>
            <a:spLocks noChangeShapeType="1"/>
          </p:cNvSpPr>
          <p:nvPr/>
        </p:nvSpPr>
        <p:spPr bwMode="auto">
          <a:xfrm>
            <a:off x="990600" y="2765425"/>
            <a:ext cx="70866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3" name="Rectangle 9"/>
          <p:cNvSpPr>
            <a:spLocks noChangeArrowheads="1"/>
          </p:cNvSpPr>
          <p:nvPr/>
        </p:nvSpPr>
        <p:spPr bwMode="auto">
          <a:xfrm>
            <a:off x="4067175" y="2287588"/>
            <a:ext cx="1624013"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algn="ctr" eaLnBrk="0" hangingPunct="0">
              <a:lnSpc>
                <a:spcPct val="94000"/>
              </a:lnSpc>
            </a:pPr>
            <a:r>
              <a:rPr lang="en-US" sz="1400" b="1">
                <a:latin typeface="Arial" charset="0"/>
              </a:rPr>
              <a:t>Identify “Wins”</a:t>
            </a:r>
          </a:p>
        </p:txBody>
      </p:sp>
      <p:sp>
        <p:nvSpPr>
          <p:cNvPr id="52234" name="Line 10"/>
          <p:cNvSpPr>
            <a:spLocks noChangeShapeType="1"/>
          </p:cNvSpPr>
          <p:nvPr/>
        </p:nvSpPr>
        <p:spPr bwMode="auto">
          <a:xfrm>
            <a:off x="2133600" y="2176463"/>
            <a:ext cx="0" cy="352266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5" name="Line 11"/>
          <p:cNvSpPr>
            <a:spLocks noChangeShapeType="1"/>
          </p:cNvSpPr>
          <p:nvPr/>
        </p:nvSpPr>
        <p:spPr bwMode="auto">
          <a:xfrm>
            <a:off x="6019800" y="2176463"/>
            <a:ext cx="0" cy="352266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6" name="Line 12"/>
          <p:cNvSpPr>
            <a:spLocks noChangeShapeType="1"/>
          </p:cNvSpPr>
          <p:nvPr/>
        </p:nvSpPr>
        <p:spPr bwMode="auto">
          <a:xfrm>
            <a:off x="3886200" y="2176463"/>
            <a:ext cx="0" cy="352266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7" name="Rectangle 13"/>
          <p:cNvSpPr>
            <a:spLocks noChangeArrowheads="1"/>
          </p:cNvSpPr>
          <p:nvPr/>
        </p:nvSpPr>
        <p:spPr bwMode="auto">
          <a:xfrm>
            <a:off x="1277938" y="2857500"/>
            <a:ext cx="423862"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3500" tIns="25400" rIns="63500" bIns="25400">
            <a:spAutoFit/>
          </a:bodyPr>
          <a:lstStyle/>
          <a:p>
            <a:pPr algn="ctr" eaLnBrk="0" hangingPunct="0">
              <a:lnSpc>
                <a:spcPct val="94000"/>
              </a:lnSpc>
            </a:pPr>
            <a:r>
              <a:rPr lang="en-US" sz="1400" b="1">
                <a:latin typeface="Arial" charset="0"/>
              </a:rPr>
              <a:t>“X”</a:t>
            </a:r>
          </a:p>
        </p:txBody>
      </p:sp>
      <p:sp>
        <p:nvSpPr>
          <p:cNvPr id="52238" name="Rectangle 14"/>
          <p:cNvSpPr>
            <a:spLocks noChangeArrowheads="1"/>
          </p:cNvSpPr>
          <p:nvPr/>
        </p:nvSpPr>
        <p:spPr bwMode="auto">
          <a:xfrm>
            <a:off x="2166938" y="2857500"/>
            <a:ext cx="1566862"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eaLnBrk="0" hangingPunct="0">
              <a:lnSpc>
                <a:spcPct val="94000"/>
              </a:lnSpc>
            </a:pPr>
            <a:r>
              <a:rPr lang="en-US" sz="1400" b="1">
                <a:latin typeface="Arial" charset="0"/>
              </a:rPr>
              <a:t>List Their Issues</a:t>
            </a:r>
          </a:p>
        </p:txBody>
      </p:sp>
      <p:sp>
        <p:nvSpPr>
          <p:cNvPr id="52239" name="Rectangle 15"/>
          <p:cNvSpPr>
            <a:spLocks noChangeArrowheads="1"/>
          </p:cNvSpPr>
          <p:nvPr/>
        </p:nvSpPr>
        <p:spPr bwMode="auto">
          <a:xfrm>
            <a:off x="6019800" y="2857500"/>
            <a:ext cx="2200275" cy="65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eaLnBrk="0" hangingPunct="0">
              <a:lnSpc>
                <a:spcPct val="94000"/>
              </a:lnSpc>
            </a:pPr>
            <a:r>
              <a:rPr lang="en-US" sz="1400" b="1">
                <a:latin typeface="Arial" charset="0"/>
              </a:rPr>
              <a:t>Identify specific actions to influence Stakeholder “X”</a:t>
            </a:r>
          </a:p>
        </p:txBody>
      </p:sp>
      <p:sp>
        <p:nvSpPr>
          <p:cNvPr id="52240" name="Rectangle 16"/>
          <p:cNvSpPr>
            <a:spLocks noChangeArrowheads="1"/>
          </p:cNvSpPr>
          <p:nvPr/>
        </p:nvSpPr>
        <p:spPr bwMode="auto">
          <a:xfrm>
            <a:off x="3949700" y="2857500"/>
            <a:ext cx="1917700" cy="12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eaLnBrk="0" hangingPunct="0">
              <a:lnSpc>
                <a:spcPct val="94000"/>
              </a:lnSpc>
            </a:pPr>
            <a:r>
              <a:rPr lang="en-US" sz="1400" b="1">
                <a:latin typeface="Arial" charset="0"/>
              </a:rPr>
              <a:t>Help Stakeholder “X” “see” how the company will perform better, customers satisfied, costs reduced, etc.</a:t>
            </a:r>
          </a:p>
        </p:txBody>
      </p:sp>
      <p:sp>
        <p:nvSpPr>
          <p:cNvPr id="52241" name="Rectangle 19"/>
          <p:cNvSpPr>
            <a:spLocks noChangeArrowheads="1"/>
          </p:cNvSpPr>
          <p:nvPr/>
        </p:nvSpPr>
        <p:spPr bwMode="auto">
          <a:xfrm>
            <a:off x="3959225" y="4606925"/>
            <a:ext cx="1917700" cy="65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p>
            <a:pPr eaLnBrk="0" hangingPunct="0">
              <a:lnSpc>
                <a:spcPct val="94000"/>
              </a:lnSpc>
            </a:pPr>
            <a:r>
              <a:rPr lang="en-US" sz="1400" b="1">
                <a:latin typeface="Arial" charset="0"/>
              </a:rPr>
              <a:t>Help Stakeholder “X” understand new direction of company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2" name="Rectangle 4"/>
          <p:cNvSpPr>
            <a:spLocks noGrp="1" noChangeArrowheads="1"/>
          </p:cNvSpPr>
          <p:nvPr>
            <p:ph type="title"/>
          </p:nvPr>
        </p:nvSpPr>
        <p:spPr/>
        <p:txBody>
          <a:bodyPr/>
          <a:lstStyle/>
          <a:p>
            <a:pPr eaLnBrk="1" hangingPunct="1">
              <a:defRPr/>
            </a:pPr>
            <a:r>
              <a:rPr lang="en-US" altLang="ko-KR">
                <a:ea typeface="굴림" pitchFamily="34" charset="-127"/>
              </a:rPr>
              <a:t>Early Successes</a:t>
            </a:r>
            <a:endParaRPr lang="en-US"/>
          </a:p>
        </p:txBody>
      </p:sp>
      <p:sp>
        <p:nvSpPr>
          <p:cNvPr id="53251" name="Rectangle 5"/>
          <p:cNvSpPr>
            <a:spLocks noGrp="1" noChangeArrowheads="1"/>
          </p:cNvSpPr>
          <p:nvPr>
            <p:ph type="body" idx="1"/>
          </p:nvPr>
        </p:nvSpPr>
        <p:spPr/>
        <p:txBody>
          <a:bodyPr/>
          <a:lstStyle/>
          <a:p>
            <a:pPr eaLnBrk="1" hangingPunct="1"/>
            <a:r>
              <a:rPr lang="en-US" altLang="ko-KR">
                <a:ea typeface="굴림" pitchFamily="34" charset="-127"/>
              </a:rPr>
              <a:t>Success breeds success. Early successes will add significant positive impact to the program. Most operations have a significant amount of "low- hanging fruit" and this must be picked as early as possible.</a:t>
            </a:r>
            <a:br>
              <a:rPr lang="en-US" altLang="ko-KR">
                <a:ea typeface="굴림" pitchFamily="34" charset="-127"/>
              </a:rPr>
            </a:br>
            <a:endParaRPr lang="en-US" altLang="ko-KR">
              <a:ea typeface="굴림" pitchFamily="34" charset="-127"/>
            </a:endParaRPr>
          </a:p>
          <a:p>
            <a:pPr eaLnBrk="1" hangingPunct="1"/>
            <a:r>
              <a:rPr lang="en-US" altLang="ko-KR">
                <a:ea typeface="굴림" pitchFamily="34" charset="-127"/>
              </a:rPr>
              <a:t>Everyone likes to be recognized for their accomplishments. Do it often and do it publicly. Remember the phrase "praise in public but criticize in private" </a:t>
            </a:r>
            <a:br>
              <a:rPr lang="en-US" altLang="ko-KR">
                <a:ea typeface="굴림" pitchFamily="34" charset="-127"/>
              </a:rPr>
            </a:br>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p:txBody>
          <a:bodyPr/>
          <a:lstStyle/>
          <a:p>
            <a:pPr eaLnBrk="1" hangingPunct="1">
              <a:defRPr/>
            </a:pPr>
            <a:r>
              <a:rPr lang="en-US"/>
              <a:t>Taiichi Ohno’s Thoughts</a:t>
            </a:r>
          </a:p>
        </p:txBody>
      </p:sp>
      <p:sp>
        <p:nvSpPr>
          <p:cNvPr id="54275" name="Rectangle 3"/>
          <p:cNvSpPr>
            <a:spLocks noGrp="1" noChangeArrowheads="1"/>
          </p:cNvSpPr>
          <p:nvPr>
            <p:ph type="body" idx="1"/>
          </p:nvPr>
        </p:nvSpPr>
        <p:spPr/>
        <p:txBody>
          <a:bodyPr/>
          <a:lstStyle/>
          <a:p>
            <a:pPr eaLnBrk="1" hangingPunct="1">
              <a:buFont typeface="Symbol" pitchFamily="18" charset="2"/>
              <a:buNone/>
            </a:pPr>
            <a:r>
              <a:rPr lang="en-US" altLang="ko-KR" b="1">
                <a:ea typeface="굴림" pitchFamily="34" charset="-127"/>
              </a:rPr>
              <a:t>Application Cross-Company</a:t>
            </a:r>
            <a:endParaRPr lang="en-US" altLang="ko-KR">
              <a:ea typeface="굴림" pitchFamily="34" charset="-127"/>
            </a:endParaRPr>
          </a:p>
          <a:p>
            <a:pPr eaLnBrk="1" hangingPunct="1"/>
            <a:r>
              <a:rPr lang="en-US" altLang="ko-KR">
                <a:ea typeface="굴림" pitchFamily="34" charset="-127"/>
              </a:rPr>
              <a:t>A total management system is needed that develops human ability to its fullest capacity.</a:t>
            </a:r>
          </a:p>
          <a:p>
            <a:pPr eaLnBrk="1" hangingPunct="1"/>
            <a:r>
              <a:rPr lang="en-US" altLang="ko-KR">
                <a:ea typeface="굴림" pitchFamily="34" charset="-127"/>
              </a:rPr>
              <a:t>To make kanban understood throughout the company, we had to involve everyone.  If the manager understood it, but the workers did not, kanban would not have worked.</a:t>
            </a:r>
          </a:p>
          <a:p>
            <a:pPr eaLnBrk="1" hangingPunct="1"/>
            <a:endParaRPr lang="en-US" altLang="ko-KR" b="1">
              <a:ea typeface="굴림" pitchFamily="34" charset="-127"/>
            </a:endParaRPr>
          </a:p>
          <a:p>
            <a:pPr eaLnBrk="1" hangingPunct="1">
              <a:buFont typeface="Symbol" pitchFamily="18" charset="2"/>
              <a:buNone/>
            </a:pPr>
            <a:r>
              <a:rPr lang="en-US" altLang="ko-KR" b="1">
                <a:ea typeface="굴림" pitchFamily="34" charset="-127"/>
              </a:rPr>
              <a:t>Suppliers</a:t>
            </a:r>
            <a:endParaRPr lang="en-US" altLang="ko-KR">
              <a:ea typeface="굴림" pitchFamily="34" charset="-127"/>
            </a:endParaRPr>
          </a:p>
          <a:p>
            <a:pPr eaLnBrk="1" hangingPunct="1"/>
            <a:r>
              <a:rPr lang="en-US" altLang="ko-KR">
                <a:ea typeface="굴림" pitchFamily="34" charset="-127"/>
              </a:rPr>
              <a:t>(After) managing the kanban system company-wide, we called the cooperating companies (suppliers) and asked them to study it by watching how it really worked.</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title"/>
          </p:nvPr>
        </p:nvSpPr>
        <p:spPr/>
        <p:txBody>
          <a:bodyPr/>
          <a:lstStyle/>
          <a:p>
            <a:pPr eaLnBrk="1" hangingPunct="1">
              <a:defRPr/>
            </a:pPr>
            <a:r>
              <a:rPr lang="en-US"/>
              <a:t>Lean – Thinking &amp; Involvement</a:t>
            </a:r>
          </a:p>
        </p:txBody>
      </p:sp>
      <p:sp>
        <p:nvSpPr>
          <p:cNvPr id="55299" name="Rectangle 3"/>
          <p:cNvSpPr>
            <a:spLocks noGrp="1" noChangeArrowheads="1"/>
          </p:cNvSpPr>
          <p:nvPr>
            <p:ph type="body" idx="1"/>
          </p:nvPr>
        </p:nvSpPr>
        <p:spPr/>
        <p:txBody>
          <a:bodyPr/>
          <a:lstStyle/>
          <a:p>
            <a:pPr eaLnBrk="1" hangingPunct="1">
              <a:lnSpc>
                <a:spcPct val="90000"/>
              </a:lnSpc>
            </a:pPr>
            <a:r>
              <a:rPr lang="en-US" altLang="ko-KR" b="1">
                <a:ea typeface="굴림" pitchFamily="34" charset="-127"/>
              </a:rPr>
              <a:t>Lean Enterprise - thinking process supported by an integrated set of elements, rules and tools.</a:t>
            </a:r>
            <a:r>
              <a:rPr lang="en-US" altLang="ko-KR">
                <a:ea typeface="굴림" pitchFamily="34" charset="-127"/>
              </a:rPr>
              <a:t> </a:t>
            </a:r>
          </a:p>
          <a:p>
            <a:pPr eaLnBrk="1" hangingPunct="1">
              <a:lnSpc>
                <a:spcPct val="90000"/>
              </a:lnSpc>
            </a:pPr>
            <a:endParaRPr lang="en-US" altLang="ko-KR">
              <a:ea typeface="굴림" pitchFamily="34" charset="-127"/>
            </a:endParaRPr>
          </a:p>
          <a:p>
            <a:pPr eaLnBrk="1" hangingPunct="1">
              <a:lnSpc>
                <a:spcPct val="90000"/>
              </a:lnSpc>
            </a:pPr>
            <a:r>
              <a:rPr lang="en-US" altLang="ko-KR">
                <a:ea typeface="굴림" pitchFamily="34" charset="-127"/>
              </a:rPr>
              <a:t>Lean requires a consistent, sustained message and </a:t>
            </a:r>
            <a:r>
              <a:rPr lang="en-US" altLang="ko-KR" b="1">
                <a:ea typeface="굴림" pitchFamily="34" charset="-127"/>
              </a:rPr>
              <a:t>everyone</a:t>
            </a:r>
            <a:r>
              <a:rPr lang="en-US" altLang="ko-KR">
                <a:ea typeface="굴림" pitchFamily="34" charset="-127"/>
              </a:rPr>
              <a:t> in the organization needs to be educated and involved. </a:t>
            </a:r>
          </a:p>
          <a:p>
            <a:pPr eaLnBrk="1" hangingPunct="1">
              <a:lnSpc>
                <a:spcPct val="90000"/>
              </a:lnSpc>
            </a:pPr>
            <a:endParaRPr lang="en-US" altLang="ko-KR">
              <a:ea typeface="굴림" pitchFamily="34" charset="-127"/>
            </a:endParaRPr>
          </a:p>
          <a:p>
            <a:pPr eaLnBrk="1" hangingPunct="1">
              <a:lnSpc>
                <a:spcPct val="90000"/>
              </a:lnSpc>
            </a:pPr>
            <a:r>
              <a:rPr lang="en-US" altLang="ko-KR">
                <a:ea typeface="굴림" pitchFamily="34" charset="-127"/>
              </a:rPr>
              <a:t>Get an accountant to work on reducing setup time; get a maintenance operator to participate in a design project. </a:t>
            </a:r>
          </a:p>
          <a:p>
            <a:pPr lvl="1" eaLnBrk="1" hangingPunct="1">
              <a:lnSpc>
                <a:spcPct val="90000"/>
              </a:lnSpc>
            </a:pPr>
            <a:r>
              <a:rPr lang="en-US" altLang="ko-KR">
                <a:ea typeface="굴림" pitchFamily="34" charset="-127"/>
              </a:rPr>
              <a:t>Benefit to having people involved in improvement activities (even if it’s not their process). </a:t>
            </a:r>
          </a:p>
          <a:p>
            <a:pPr lvl="1" eaLnBrk="1" hangingPunct="1">
              <a:lnSpc>
                <a:spcPct val="90000"/>
              </a:lnSpc>
            </a:pPr>
            <a:r>
              <a:rPr lang="en-US" altLang="ko-KR">
                <a:ea typeface="굴림" pitchFamily="34" charset="-127"/>
              </a:rPr>
              <a:t>Benefit to not understanding why something cannot be done or will often suggest the simple remedy to the problem. </a:t>
            </a:r>
          </a:p>
          <a:p>
            <a:pPr lvl="1" eaLnBrk="1" hangingPunct="1">
              <a:lnSpc>
                <a:spcPct val="90000"/>
              </a:lnSpc>
            </a:pPr>
            <a:r>
              <a:rPr lang="en-US" altLang="ko-KR">
                <a:ea typeface="굴림" pitchFamily="34" charset="-127"/>
              </a:rPr>
              <a:t>Vast, available resources in </a:t>
            </a:r>
            <a:r>
              <a:rPr lang="en-US" altLang="ko-KR" b="1" i="1">
                <a:ea typeface="굴림" pitchFamily="34" charset="-127"/>
              </a:rPr>
              <a:t>your</a:t>
            </a:r>
            <a:r>
              <a:rPr lang="en-US" altLang="ko-KR">
                <a:ea typeface="굴림" pitchFamily="34" charset="-127"/>
              </a:rPr>
              <a:t> company that need to be harnessed and focused on a clear, identifiable and achievable vision (the 8</a:t>
            </a:r>
            <a:r>
              <a:rPr lang="en-US" altLang="ko-KR" baseline="30000">
                <a:ea typeface="굴림" pitchFamily="34" charset="-127"/>
              </a:rPr>
              <a:t>th</a:t>
            </a:r>
            <a:r>
              <a:rPr lang="en-US" altLang="ko-KR">
                <a:ea typeface="굴림" pitchFamily="34" charset="-127"/>
              </a:rPr>
              <a:t> Waste!). </a:t>
            </a:r>
            <a:br>
              <a:rPr lang="en-US" altLang="ko-KR">
                <a:ea typeface="굴림" pitchFamily="34" charset="-127"/>
              </a:rPr>
            </a:br>
            <a:br>
              <a:rPr lang="en-US" altLang="ko-KR">
                <a:ea typeface="굴림" pitchFamily="34" charset="-127"/>
              </a:rPr>
            </a:b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6" name="Rectangle 2"/>
          <p:cNvSpPr>
            <a:spLocks noGrp="1" noChangeArrowheads="1"/>
          </p:cNvSpPr>
          <p:nvPr>
            <p:ph type="title"/>
          </p:nvPr>
        </p:nvSpPr>
        <p:spPr/>
        <p:txBody>
          <a:bodyPr/>
          <a:lstStyle/>
          <a:p>
            <a:pPr eaLnBrk="1" hangingPunct="1">
              <a:defRPr/>
            </a:pPr>
            <a:r>
              <a:rPr lang="en-US"/>
              <a:t>Education for everyone in the organization</a:t>
            </a:r>
          </a:p>
        </p:txBody>
      </p:sp>
      <p:sp>
        <p:nvSpPr>
          <p:cNvPr id="56323" name="Rectangle 3"/>
          <p:cNvSpPr>
            <a:spLocks noGrp="1" noChangeArrowheads="1"/>
          </p:cNvSpPr>
          <p:nvPr>
            <p:ph type="body" idx="1"/>
          </p:nvPr>
        </p:nvSpPr>
        <p:spPr/>
        <p:txBody>
          <a:bodyPr/>
          <a:lstStyle/>
          <a:p>
            <a:pPr eaLnBrk="1" hangingPunct="1"/>
            <a:r>
              <a:rPr lang="en-US" altLang="ko-KR">
                <a:ea typeface="굴림" pitchFamily="34" charset="-127"/>
              </a:rPr>
              <a:t>This cannot be stressed strongly enough. Everyone in the organization must be educated in all aspects of Lean. </a:t>
            </a:r>
          </a:p>
          <a:p>
            <a:pPr eaLnBrk="1" hangingPunct="1"/>
            <a:endParaRPr lang="en-US" altLang="ko-KR">
              <a:ea typeface="굴림" pitchFamily="34" charset="-127"/>
            </a:endParaRPr>
          </a:p>
          <a:p>
            <a:pPr eaLnBrk="1" hangingPunct="1"/>
            <a:r>
              <a:rPr lang="en-US" altLang="ko-KR">
                <a:ea typeface="굴림" pitchFamily="34" charset="-127"/>
              </a:rPr>
              <a:t>Lean Elements, Rules and Tools can be adapted to almost any operation and there is significant untapped potential available by having employees participate in cross functional improvement activities.</a:t>
            </a:r>
            <a:br>
              <a:rPr lang="en-US" altLang="ko-KR">
                <a:ea typeface="굴림" pitchFamily="34" charset="-127"/>
              </a:rPr>
            </a:br>
            <a:endParaRPr lang="en-US" altLang="ko-KR">
              <a:ea typeface="굴림" pitchFamily="34" charset="-127"/>
            </a:endParaRPr>
          </a:p>
          <a:p>
            <a:pPr eaLnBrk="1" hangingPunct="1"/>
            <a:r>
              <a:rPr lang="en-US" altLang="ko-KR">
                <a:ea typeface="굴림" pitchFamily="34" charset="-127"/>
              </a:rPr>
              <a:t>Do not leave anyone out and educate all employees on all aspects of Lean. Do not forget those functions that may be off-site such as sales or marketing and, in this respect, consider both customers and suppliers as part of the organization. </a:t>
            </a:r>
            <a:br>
              <a:rPr lang="en-US" altLang="ko-KR">
                <a:ea typeface="굴림" pitchFamily="34" charset="-127"/>
              </a:rPr>
            </a:br>
            <a:endParaRPr lang="en-US">
              <a:ea typeface="굴림" pitchFamily="34" charset="-127"/>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p:cNvSpPr>
            <a:spLocks noChangeArrowheads="1"/>
          </p:cNvSpPr>
          <p:nvPr/>
        </p:nvSpPr>
        <p:spPr bwMode="auto">
          <a:xfrm>
            <a:off x="754063" y="1592263"/>
            <a:ext cx="552450" cy="2057400"/>
          </a:xfrm>
          <a:prstGeom prst="can">
            <a:avLst>
              <a:gd name="adj" fmla="val 33534"/>
            </a:avLst>
          </a:prstGeom>
          <a:solidFill>
            <a:srgbClr val="66CCFF"/>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2400">
              <a:latin typeface="Arial" charset="0"/>
            </a:endParaRPr>
          </a:p>
        </p:txBody>
      </p:sp>
      <p:sp>
        <p:nvSpPr>
          <p:cNvPr id="57347" name="AutoShape 3"/>
          <p:cNvSpPr>
            <a:spLocks noChangeArrowheads="1"/>
          </p:cNvSpPr>
          <p:nvPr/>
        </p:nvSpPr>
        <p:spPr bwMode="auto">
          <a:xfrm>
            <a:off x="1789113" y="1592263"/>
            <a:ext cx="552450" cy="2057400"/>
          </a:xfrm>
          <a:prstGeom prst="can">
            <a:avLst>
              <a:gd name="adj" fmla="val 33534"/>
            </a:avLst>
          </a:prstGeom>
          <a:solidFill>
            <a:srgbClr val="66CCFF"/>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8" name="AutoShape 4"/>
          <p:cNvSpPr>
            <a:spLocks noChangeArrowheads="1"/>
          </p:cNvSpPr>
          <p:nvPr/>
        </p:nvSpPr>
        <p:spPr bwMode="auto">
          <a:xfrm>
            <a:off x="2824163" y="1592263"/>
            <a:ext cx="552450" cy="2057400"/>
          </a:xfrm>
          <a:prstGeom prst="can">
            <a:avLst>
              <a:gd name="adj" fmla="val 33534"/>
            </a:avLst>
          </a:prstGeom>
          <a:solidFill>
            <a:srgbClr val="66CCFF"/>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9" name="AutoShape 5"/>
          <p:cNvSpPr>
            <a:spLocks noChangeArrowheads="1"/>
          </p:cNvSpPr>
          <p:nvPr/>
        </p:nvSpPr>
        <p:spPr bwMode="auto">
          <a:xfrm>
            <a:off x="3859213" y="1592263"/>
            <a:ext cx="552450" cy="2057400"/>
          </a:xfrm>
          <a:prstGeom prst="can">
            <a:avLst>
              <a:gd name="adj" fmla="val 33534"/>
            </a:avLst>
          </a:prstGeom>
          <a:solidFill>
            <a:srgbClr val="66CCFF"/>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0" name="Text Box 6"/>
          <p:cNvSpPr txBox="1">
            <a:spLocks noChangeArrowheads="1"/>
          </p:cNvSpPr>
          <p:nvPr/>
        </p:nvSpPr>
        <p:spPr bwMode="auto">
          <a:xfrm rot="-5400000">
            <a:off x="462757" y="2339181"/>
            <a:ext cx="1162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200" b="1">
                <a:latin typeface="Arial" charset="0"/>
              </a:rPr>
              <a:t>Purchasing</a:t>
            </a:r>
          </a:p>
        </p:txBody>
      </p:sp>
      <p:sp>
        <p:nvSpPr>
          <p:cNvPr id="57351" name="Text Box 7"/>
          <p:cNvSpPr txBox="1">
            <a:spLocks noChangeArrowheads="1"/>
          </p:cNvSpPr>
          <p:nvPr/>
        </p:nvSpPr>
        <p:spPr bwMode="auto">
          <a:xfrm rot="-5400000">
            <a:off x="1308894" y="2482056"/>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200" b="1">
                <a:latin typeface="Arial" charset="0"/>
              </a:rPr>
              <a:t>QA Lab Testing</a:t>
            </a:r>
          </a:p>
        </p:txBody>
      </p:sp>
      <p:sp>
        <p:nvSpPr>
          <p:cNvPr id="57352" name="Text Box 8"/>
          <p:cNvSpPr txBox="1">
            <a:spLocks noChangeArrowheads="1"/>
          </p:cNvSpPr>
          <p:nvPr/>
        </p:nvSpPr>
        <p:spPr bwMode="auto">
          <a:xfrm rot="-5400000">
            <a:off x="2319338" y="2387600"/>
            <a:ext cx="14112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200" b="1">
                <a:latin typeface="Arial" charset="0"/>
              </a:rPr>
              <a:t>Manufacturing</a:t>
            </a:r>
          </a:p>
        </p:txBody>
      </p:sp>
      <p:sp>
        <p:nvSpPr>
          <p:cNvPr id="57353" name="Text Box 9"/>
          <p:cNvSpPr txBox="1">
            <a:spLocks noChangeArrowheads="1"/>
          </p:cNvSpPr>
          <p:nvPr/>
        </p:nvSpPr>
        <p:spPr bwMode="auto">
          <a:xfrm rot="-5400000">
            <a:off x="3520282" y="2405856"/>
            <a:ext cx="1143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200" b="1">
                <a:latin typeface="Arial" charset="0"/>
              </a:rPr>
              <a:t>Packaging</a:t>
            </a:r>
          </a:p>
        </p:txBody>
      </p:sp>
      <p:sp>
        <p:nvSpPr>
          <p:cNvPr id="57354" name="AutoShape 10"/>
          <p:cNvSpPr>
            <a:spLocks noChangeArrowheads="1"/>
          </p:cNvSpPr>
          <p:nvPr/>
        </p:nvSpPr>
        <p:spPr bwMode="auto">
          <a:xfrm>
            <a:off x="4894263" y="1592263"/>
            <a:ext cx="552450" cy="2057400"/>
          </a:xfrm>
          <a:prstGeom prst="can">
            <a:avLst>
              <a:gd name="adj" fmla="val 33534"/>
            </a:avLst>
          </a:prstGeom>
          <a:solidFill>
            <a:srgbClr val="66CCFF"/>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5" name="Text Box 11"/>
          <p:cNvSpPr txBox="1">
            <a:spLocks noChangeArrowheads="1"/>
          </p:cNvSpPr>
          <p:nvPr/>
        </p:nvSpPr>
        <p:spPr bwMode="auto">
          <a:xfrm rot="-5400000">
            <a:off x="4640262" y="2446338"/>
            <a:ext cx="1235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spcBef>
                <a:spcPct val="50000"/>
              </a:spcBef>
            </a:pPr>
            <a:r>
              <a:rPr lang="en-US" sz="1200" b="1">
                <a:latin typeface="Arial" charset="0"/>
              </a:rPr>
              <a:t>Shipment Release</a:t>
            </a:r>
          </a:p>
        </p:txBody>
      </p:sp>
      <p:sp>
        <p:nvSpPr>
          <p:cNvPr id="57356" name="AutoShape 12"/>
          <p:cNvSpPr>
            <a:spLocks noChangeArrowheads="1"/>
          </p:cNvSpPr>
          <p:nvPr/>
        </p:nvSpPr>
        <p:spPr bwMode="auto">
          <a:xfrm>
            <a:off x="1236663" y="2473325"/>
            <a:ext cx="758825" cy="117475"/>
          </a:xfrm>
          <a:prstGeom prst="curvedDownArrow">
            <a:avLst>
              <a:gd name="adj1" fmla="val 129189"/>
              <a:gd name="adj2" fmla="val 258378"/>
              <a:gd name="adj3" fmla="val 33333"/>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7" name="AutoShape 13"/>
          <p:cNvSpPr>
            <a:spLocks noChangeArrowheads="1"/>
          </p:cNvSpPr>
          <p:nvPr/>
        </p:nvSpPr>
        <p:spPr bwMode="auto">
          <a:xfrm>
            <a:off x="2203450" y="2473325"/>
            <a:ext cx="758825" cy="117475"/>
          </a:xfrm>
          <a:prstGeom prst="curvedDownArrow">
            <a:avLst>
              <a:gd name="adj1" fmla="val 129189"/>
              <a:gd name="adj2" fmla="val 258378"/>
              <a:gd name="adj3" fmla="val 33333"/>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8" name="AutoShape 14"/>
          <p:cNvSpPr>
            <a:spLocks noChangeArrowheads="1"/>
          </p:cNvSpPr>
          <p:nvPr/>
        </p:nvSpPr>
        <p:spPr bwMode="auto">
          <a:xfrm>
            <a:off x="3168650" y="2473325"/>
            <a:ext cx="758825" cy="117475"/>
          </a:xfrm>
          <a:prstGeom prst="curvedDownArrow">
            <a:avLst>
              <a:gd name="adj1" fmla="val 129189"/>
              <a:gd name="adj2" fmla="val 258378"/>
              <a:gd name="adj3" fmla="val 33333"/>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9" name="AutoShape 15"/>
          <p:cNvSpPr>
            <a:spLocks noChangeArrowheads="1"/>
          </p:cNvSpPr>
          <p:nvPr/>
        </p:nvSpPr>
        <p:spPr bwMode="auto">
          <a:xfrm>
            <a:off x="4203700" y="2473325"/>
            <a:ext cx="758825" cy="117475"/>
          </a:xfrm>
          <a:prstGeom prst="curvedDownArrow">
            <a:avLst>
              <a:gd name="adj1" fmla="val 129189"/>
              <a:gd name="adj2" fmla="val 258378"/>
              <a:gd name="adj3" fmla="val 33333"/>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360" name="Group 16"/>
          <p:cNvGrpSpPr>
            <a:grpSpLocks/>
          </p:cNvGrpSpPr>
          <p:nvPr/>
        </p:nvGrpSpPr>
        <p:grpSpPr bwMode="auto">
          <a:xfrm>
            <a:off x="1169988" y="3006725"/>
            <a:ext cx="617537" cy="239713"/>
            <a:chOff x="742" y="2064"/>
            <a:chExt cx="389" cy="151"/>
          </a:xfrm>
        </p:grpSpPr>
        <p:grpSp>
          <p:nvGrpSpPr>
            <p:cNvPr id="57857" name="Group 17"/>
            <p:cNvGrpSpPr>
              <a:grpSpLocks/>
            </p:cNvGrpSpPr>
            <p:nvPr/>
          </p:nvGrpSpPr>
          <p:grpSpPr bwMode="auto">
            <a:xfrm>
              <a:off x="742" y="2099"/>
              <a:ext cx="225" cy="116"/>
              <a:chOff x="742" y="2099"/>
              <a:chExt cx="225" cy="116"/>
            </a:xfrm>
          </p:grpSpPr>
          <p:sp>
            <p:nvSpPr>
              <p:cNvPr id="57879" name="Freeform 18"/>
              <p:cNvSpPr>
                <a:spLocks/>
              </p:cNvSpPr>
              <p:nvPr/>
            </p:nvSpPr>
            <p:spPr bwMode="auto">
              <a:xfrm>
                <a:off x="742" y="2099"/>
                <a:ext cx="225" cy="116"/>
              </a:xfrm>
              <a:custGeom>
                <a:avLst/>
                <a:gdLst>
                  <a:gd name="T0" fmla="*/ 90 w 2023"/>
                  <a:gd name="T1" fmla="*/ 11 h 1278"/>
                  <a:gd name="T2" fmla="*/ 108 w 2023"/>
                  <a:gd name="T3" fmla="*/ 11 h 1278"/>
                  <a:gd name="T4" fmla="*/ 113 w 2023"/>
                  <a:gd name="T5" fmla="*/ 13 h 1278"/>
                  <a:gd name="T6" fmla="*/ 144 w 2023"/>
                  <a:gd name="T7" fmla="*/ 36 h 1278"/>
                  <a:gd name="T8" fmla="*/ 159 w 2023"/>
                  <a:gd name="T9" fmla="*/ 53 h 1278"/>
                  <a:gd name="T10" fmla="*/ 181 w 2023"/>
                  <a:gd name="T11" fmla="*/ 61 h 1278"/>
                  <a:gd name="T12" fmla="*/ 190 w 2023"/>
                  <a:gd name="T13" fmla="*/ 64 h 1278"/>
                  <a:gd name="T14" fmla="*/ 198 w 2023"/>
                  <a:gd name="T15" fmla="*/ 65 h 1278"/>
                  <a:gd name="T16" fmla="*/ 207 w 2023"/>
                  <a:gd name="T17" fmla="*/ 65 h 1278"/>
                  <a:gd name="T18" fmla="*/ 214 w 2023"/>
                  <a:gd name="T19" fmla="*/ 67 h 1278"/>
                  <a:gd name="T20" fmla="*/ 220 w 2023"/>
                  <a:gd name="T21" fmla="*/ 71 h 1278"/>
                  <a:gd name="T22" fmla="*/ 220 w 2023"/>
                  <a:gd name="T23" fmla="*/ 76 h 1278"/>
                  <a:gd name="T24" fmla="*/ 217 w 2023"/>
                  <a:gd name="T25" fmla="*/ 80 h 1278"/>
                  <a:gd name="T26" fmla="*/ 222 w 2023"/>
                  <a:gd name="T27" fmla="*/ 82 h 1278"/>
                  <a:gd name="T28" fmla="*/ 225 w 2023"/>
                  <a:gd name="T29" fmla="*/ 87 h 1278"/>
                  <a:gd name="T30" fmla="*/ 224 w 2023"/>
                  <a:gd name="T31" fmla="*/ 93 h 1278"/>
                  <a:gd name="T32" fmla="*/ 220 w 2023"/>
                  <a:gd name="T33" fmla="*/ 96 h 1278"/>
                  <a:gd name="T34" fmla="*/ 218 w 2023"/>
                  <a:gd name="T35" fmla="*/ 98 h 1278"/>
                  <a:gd name="T36" fmla="*/ 218 w 2023"/>
                  <a:gd name="T37" fmla="*/ 102 h 1278"/>
                  <a:gd name="T38" fmla="*/ 216 w 2023"/>
                  <a:gd name="T39" fmla="*/ 106 h 1278"/>
                  <a:gd name="T40" fmla="*/ 212 w 2023"/>
                  <a:gd name="T41" fmla="*/ 108 h 1278"/>
                  <a:gd name="T42" fmla="*/ 192 w 2023"/>
                  <a:gd name="T43" fmla="*/ 108 h 1278"/>
                  <a:gd name="T44" fmla="*/ 179 w 2023"/>
                  <a:gd name="T45" fmla="*/ 113 h 1278"/>
                  <a:gd name="T46" fmla="*/ 171 w 2023"/>
                  <a:gd name="T47" fmla="*/ 116 h 1278"/>
                  <a:gd name="T48" fmla="*/ 149 w 2023"/>
                  <a:gd name="T49" fmla="*/ 112 h 1278"/>
                  <a:gd name="T50" fmla="*/ 106 w 2023"/>
                  <a:gd name="T51" fmla="*/ 108 h 1278"/>
                  <a:gd name="T52" fmla="*/ 54 w 2023"/>
                  <a:gd name="T53" fmla="*/ 78 h 1278"/>
                  <a:gd name="T54" fmla="*/ 44 w 2023"/>
                  <a:gd name="T55" fmla="*/ 66 h 1278"/>
                  <a:gd name="T56" fmla="*/ 30 w 2023"/>
                  <a:gd name="T57" fmla="*/ 44 h 1278"/>
                  <a:gd name="T58" fmla="*/ 26 w 2023"/>
                  <a:gd name="T59" fmla="*/ 46 h 1278"/>
                  <a:gd name="T60" fmla="*/ 21 w 2023"/>
                  <a:gd name="T61" fmla="*/ 47 h 1278"/>
                  <a:gd name="T62" fmla="*/ 15 w 2023"/>
                  <a:gd name="T63" fmla="*/ 46 h 1278"/>
                  <a:gd name="T64" fmla="*/ 8 w 2023"/>
                  <a:gd name="T65" fmla="*/ 45 h 1278"/>
                  <a:gd name="T66" fmla="*/ 2 w 2023"/>
                  <a:gd name="T67" fmla="*/ 41 h 1278"/>
                  <a:gd name="T68" fmla="*/ 0 w 2023"/>
                  <a:gd name="T69" fmla="*/ 34 h 1278"/>
                  <a:gd name="T70" fmla="*/ 1 w 2023"/>
                  <a:gd name="T71" fmla="*/ 27 h 1278"/>
                  <a:gd name="T72" fmla="*/ 5 w 2023"/>
                  <a:gd name="T73" fmla="*/ 22 h 1278"/>
                  <a:gd name="T74" fmla="*/ 11 w 2023"/>
                  <a:gd name="T75" fmla="*/ 18 h 1278"/>
                  <a:gd name="T76" fmla="*/ 16 w 2023"/>
                  <a:gd name="T77" fmla="*/ 16 h 1278"/>
                  <a:gd name="T78" fmla="*/ 29 w 2023"/>
                  <a:gd name="T79" fmla="*/ 5 h 1278"/>
                  <a:gd name="T80" fmla="*/ 56 w 2023"/>
                  <a:gd name="T81" fmla="*/ 0 h 1278"/>
                  <a:gd name="T82" fmla="*/ 71 w 2023"/>
                  <a:gd name="T83" fmla="*/ 3 h 1278"/>
                  <a:gd name="T84" fmla="*/ 80 w 2023"/>
                  <a:gd name="T85" fmla="*/ 7 h 1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23" h="1278">
                    <a:moveTo>
                      <a:pt x="782" y="123"/>
                    </a:moveTo>
                    <a:lnTo>
                      <a:pt x="809" y="120"/>
                    </a:lnTo>
                    <a:lnTo>
                      <a:pt x="949" y="120"/>
                    </a:lnTo>
                    <a:lnTo>
                      <a:pt x="972" y="125"/>
                    </a:lnTo>
                    <a:lnTo>
                      <a:pt x="994" y="132"/>
                    </a:lnTo>
                    <a:lnTo>
                      <a:pt x="1016" y="142"/>
                    </a:lnTo>
                    <a:lnTo>
                      <a:pt x="1193" y="276"/>
                    </a:lnTo>
                    <a:lnTo>
                      <a:pt x="1291" y="392"/>
                    </a:lnTo>
                    <a:lnTo>
                      <a:pt x="1347" y="462"/>
                    </a:lnTo>
                    <a:lnTo>
                      <a:pt x="1427" y="583"/>
                    </a:lnTo>
                    <a:lnTo>
                      <a:pt x="1531" y="635"/>
                    </a:lnTo>
                    <a:lnTo>
                      <a:pt x="1623" y="667"/>
                    </a:lnTo>
                    <a:lnTo>
                      <a:pt x="1681" y="691"/>
                    </a:lnTo>
                    <a:lnTo>
                      <a:pt x="1708" y="703"/>
                    </a:lnTo>
                    <a:lnTo>
                      <a:pt x="1734" y="708"/>
                    </a:lnTo>
                    <a:lnTo>
                      <a:pt x="1782" y="711"/>
                    </a:lnTo>
                    <a:lnTo>
                      <a:pt x="1823" y="713"/>
                    </a:lnTo>
                    <a:lnTo>
                      <a:pt x="1861" y="719"/>
                    </a:lnTo>
                    <a:lnTo>
                      <a:pt x="1893" y="726"/>
                    </a:lnTo>
                    <a:lnTo>
                      <a:pt x="1922" y="734"/>
                    </a:lnTo>
                    <a:lnTo>
                      <a:pt x="1957" y="753"/>
                    </a:lnTo>
                    <a:lnTo>
                      <a:pt x="1977" y="779"/>
                    </a:lnTo>
                    <a:lnTo>
                      <a:pt x="1980" y="814"/>
                    </a:lnTo>
                    <a:lnTo>
                      <a:pt x="1978" y="837"/>
                    </a:lnTo>
                    <a:lnTo>
                      <a:pt x="1968" y="864"/>
                    </a:lnTo>
                    <a:lnTo>
                      <a:pt x="1953" y="882"/>
                    </a:lnTo>
                    <a:lnTo>
                      <a:pt x="1974" y="887"/>
                    </a:lnTo>
                    <a:lnTo>
                      <a:pt x="1993" y="900"/>
                    </a:lnTo>
                    <a:lnTo>
                      <a:pt x="2011" y="921"/>
                    </a:lnTo>
                    <a:lnTo>
                      <a:pt x="2023" y="955"/>
                    </a:lnTo>
                    <a:lnTo>
                      <a:pt x="2023" y="995"/>
                    </a:lnTo>
                    <a:lnTo>
                      <a:pt x="2013" y="1026"/>
                    </a:lnTo>
                    <a:lnTo>
                      <a:pt x="1996" y="1045"/>
                    </a:lnTo>
                    <a:lnTo>
                      <a:pt x="1979" y="1056"/>
                    </a:lnTo>
                    <a:lnTo>
                      <a:pt x="1954" y="1066"/>
                    </a:lnTo>
                    <a:lnTo>
                      <a:pt x="1961" y="1084"/>
                    </a:lnTo>
                    <a:lnTo>
                      <a:pt x="1964" y="1107"/>
                    </a:lnTo>
                    <a:lnTo>
                      <a:pt x="1959" y="1129"/>
                    </a:lnTo>
                    <a:lnTo>
                      <a:pt x="1953" y="1147"/>
                    </a:lnTo>
                    <a:lnTo>
                      <a:pt x="1941" y="1168"/>
                    </a:lnTo>
                    <a:lnTo>
                      <a:pt x="1929" y="1181"/>
                    </a:lnTo>
                    <a:lnTo>
                      <a:pt x="1910" y="1194"/>
                    </a:lnTo>
                    <a:lnTo>
                      <a:pt x="1888" y="1198"/>
                    </a:lnTo>
                    <a:lnTo>
                      <a:pt x="1728" y="1192"/>
                    </a:lnTo>
                    <a:lnTo>
                      <a:pt x="1623" y="1205"/>
                    </a:lnTo>
                    <a:lnTo>
                      <a:pt x="1605" y="1242"/>
                    </a:lnTo>
                    <a:lnTo>
                      <a:pt x="1580" y="1269"/>
                    </a:lnTo>
                    <a:lnTo>
                      <a:pt x="1540" y="1278"/>
                    </a:lnTo>
                    <a:lnTo>
                      <a:pt x="1506" y="1274"/>
                    </a:lnTo>
                    <a:lnTo>
                      <a:pt x="1340" y="1237"/>
                    </a:lnTo>
                    <a:lnTo>
                      <a:pt x="1217" y="1218"/>
                    </a:lnTo>
                    <a:lnTo>
                      <a:pt x="953" y="1186"/>
                    </a:lnTo>
                    <a:lnTo>
                      <a:pt x="577" y="962"/>
                    </a:lnTo>
                    <a:lnTo>
                      <a:pt x="490" y="855"/>
                    </a:lnTo>
                    <a:lnTo>
                      <a:pt x="435" y="785"/>
                    </a:lnTo>
                    <a:lnTo>
                      <a:pt x="398" y="727"/>
                    </a:lnTo>
                    <a:lnTo>
                      <a:pt x="337" y="622"/>
                    </a:lnTo>
                    <a:lnTo>
                      <a:pt x="272" y="485"/>
                    </a:lnTo>
                    <a:lnTo>
                      <a:pt x="260" y="497"/>
                    </a:lnTo>
                    <a:lnTo>
                      <a:pt x="236" y="508"/>
                    </a:lnTo>
                    <a:lnTo>
                      <a:pt x="213" y="513"/>
                    </a:lnTo>
                    <a:lnTo>
                      <a:pt x="187" y="516"/>
                    </a:lnTo>
                    <a:lnTo>
                      <a:pt x="160" y="515"/>
                    </a:lnTo>
                    <a:lnTo>
                      <a:pt x="137" y="511"/>
                    </a:lnTo>
                    <a:lnTo>
                      <a:pt x="109" y="505"/>
                    </a:lnTo>
                    <a:lnTo>
                      <a:pt x="72" y="496"/>
                    </a:lnTo>
                    <a:lnTo>
                      <a:pt x="38" y="477"/>
                    </a:lnTo>
                    <a:lnTo>
                      <a:pt x="16" y="451"/>
                    </a:lnTo>
                    <a:lnTo>
                      <a:pt x="3" y="414"/>
                    </a:lnTo>
                    <a:lnTo>
                      <a:pt x="0" y="372"/>
                    </a:lnTo>
                    <a:lnTo>
                      <a:pt x="2" y="331"/>
                    </a:lnTo>
                    <a:lnTo>
                      <a:pt x="11" y="299"/>
                    </a:lnTo>
                    <a:lnTo>
                      <a:pt x="29" y="268"/>
                    </a:lnTo>
                    <a:lnTo>
                      <a:pt x="47" y="245"/>
                    </a:lnTo>
                    <a:lnTo>
                      <a:pt x="69" y="223"/>
                    </a:lnTo>
                    <a:lnTo>
                      <a:pt x="99" y="201"/>
                    </a:lnTo>
                    <a:lnTo>
                      <a:pt x="121" y="187"/>
                    </a:lnTo>
                    <a:lnTo>
                      <a:pt x="146" y="174"/>
                    </a:lnTo>
                    <a:lnTo>
                      <a:pt x="157" y="145"/>
                    </a:lnTo>
                    <a:lnTo>
                      <a:pt x="257" y="59"/>
                    </a:lnTo>
                    <a:lnTo>
                      <a:pt x="380" y="7"/>
                    </a:lnTo>
                    <a:lnTo>
                      <a:pt x="503" y="0"/>
                    </a:lnTo>
                    <a:lnTo>
                      <a:pt x="589" y="16"/>
                    </a:lnTo>
                    <a:lnTo>
                      <a:pt x="638" y="33"/>
                    </a:lnTo>
                    <a:lnTo>
                      <a:pt x="673" y="51"/>
                    </a:lnTo>
                    <a:lnTo>
                      <a:pt x="715" y="75"/>
                    </a:lnTo>
                    <a:lnTo>
                      <a:pt x="782" y="123"/>
                    </a:lnTo>
                    <a:close/>
                  </a:path>
                </a:pathLst>
              </a:custGeom>
              <a:solidFill>
                <a:schemeClr val="accent1"/>
              </a:solidFill>
              <a:ln w="1588">
                <a:solidFill>
                  <a:srgbClr val="000000"/>
                </a:solidFill>
                <a:prstDash val="solid"/>
                <a:round/>
                <a:headEnd/>
                <a:tailEnd/>
              </a:ln>
            </p:spPr>
            <p:txBody>
              <a:bodyPr/>
              <a:lstStyle/>
              <a:p>
                <a:endParaRPr lang="en-US"/>
              </a:p>
            </p:txBody>
          </p:sp>
          <p:sp>
            <p:nvSpPr>
              <p:cNvPr id="57880" name="Freeform 19"/>
              <p:cNvSpPr>
                <a:spLocks/>
              </p:cNvSpPr>
              <p:nvPr/>
            </p:nvSpPr>
            <p:spPr bwMode="auto">
              <a:xfrm>
                <a:off x="813" y="2173"/>
                <a:ext cx="110" cy="40"/>
              </a:xfrm>
              <a:custGeom>
                <a:avLst/>
                <a:gdLst>
                  <a:gd name="T0" fmla="*/ 106 w 988"/>
                  <a:gd name="T1" fmla="*/ 40 h 445"/>
                  <a:gd name="T2" fmla="*/ 109 w 988"/>
                  <a:gd name="T3" fmla="*/ 37 h 445"/>
                  <a:gd name="T4" fmla="*/ 110 w 988"/>
                  <a:gd name="T5" fmla="*/ 33 h 445"/>
                  <a:gd name="T6" fmla="*/ 109 w 988"/>
                  <a:gd name="T7" fmla="*/ 29 h 445"/>
                  <a:gd name="T8" fmla="*/ 106 w 988"/>
                  <a:gd name="T9" fmla="*/ 25 h 445"/>
                  <a:gd name="T10" fmla="*/ 102 w 988"/>
                  <a:gd name="T11" fmla="*/ 23 h 445"/>
                  <a:gd name="T12" fmla="*/ 97 w 988"/>
                  <a:gd name="T13" fmla="*/ 22 h 445"/>
                  <a:gd name="T14" fmla="*/ 92 w 988"/>
                  <a:gd name="T15" fmla="*/ 21 h 445"/>
                  <a:gd name="T16" fmla="*/ 86 w 988"/>
                  <a:gd name="T17" fmla="*/ 20 h 445"/>
                  <a:gd name="T18" fmla="*/ 80 w 988"/>
                  <a:gd name="T19" fmla="*/ 20 h 445"/>
                  <a:gd name="T20" fmla="*/ 73 w 988"/>
                  <a:gd name="T21" fmla="*/ 19 h 445"/>
                  <a:gd name="T22" fmla="*/ 70 w 988"/>
                  <a:gd name="T23" fmla="*/ 16 h 445"/>
                  <a:gd name="T24" fmla="*/ 64 w 988"/>
                  <a:gd name="T25" fmla="*/ 14 h 445"/>
                  <a:gd name="T26" fmla="*/ 57 w 988"/>
                  <a:gd name="T27" fmla="*/ 12 h 445"/>
                  <a:gd name="T28" fmla="*/ 50 w 988"/>
                  <a:gd name="T29" fmla="*/ 12 h 445"/>
                  <a:gd name="T30" fmla="*/ 45 w 988"/>
                  <a:gd name="T31" fmla="*/ 8 h 445"/>
                  <a:gd name="T32" fmla="*/ 40 w 988"/>
                  <a:gd name="T33" fmla="*/ 5 h 445"/>
                  <a:gd name="T34" fmla="*/ 34 w 988"/>
                  <a:gd name="T35" fmla="*/ 2 h 445"/>
                  <a:gd name="T36" fmla="*/ 28 w 988"/>
                  <a:gd name="T37" fmla="*/ 1 h 445"/>
                  <a:gd name="T38" fmla="*/ 20 w 988"/>
                  <a:gd name="T39" fmla="*/ 0 h 445"/>
                  <a:gd name="T40" fmla="*/ 14 w 988"/>
                  <a:gd name="T41" fmla="*/ 0 h 445"/>
                  <a:gd name="T42" fmla="*/ 6 w 988"/>
                  <a:gd name="T43" fmla="*/ 1 h 445"/>
                  <a:gd name="T44" fmla="*/ 0 w 988"/>
                  <a:gd name="T45" fmla="*/ 4 h 4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88" h="445">
                    <a:moveTo>
                      <a:pt x="955" y="445"/>
                    </a:moveTo>
                    <a:lnTo>
                      <a:pt x="979" y="407"/>
                    </a:lnTo>
                    <a:lnTo>
                      <a:pt x="988" y="365"/>
                    </a:lnTo>
                    <a:lnTo>
                      <a:pt x="979" y="321"/>
                    </a:lnTo>
                    <a:lnTo>
                      <a:pt x="948" y="279"/>
                    </a:lnTo>
                    <a:lnTo>
                      <a:pt x="915" y="257"/>
                    </a:lnTo>
                    <a:lnTo>
                      <a:pt x="872" y="241"/>
                    </a:lnTo>
                    <a:lnTo>
                      <a:pt x="825" y="231"/>
                    </a:lnTo>
                    <a:lnTo>
                      <a:pt x="773" y="221"/>
                    </a:lnTo>
                    <a:lnTo>
                      <a:pt x="718" y="221"/>
                    </a:lnTo>
                    <a:lnTo>
                      <a:pt x="659" y="212"/>
                    </a:lnTo>
                    <a:lnTo>
                      <a:pt x="632" y="183"/>
                    </a:lnTo>
                    <a:lnTo>
                      <a:pt x="573" y="151"/>
                    </a:lnTo>
                    <a:lnTo>
                      <a:pt x="509" y="135"/>
                    </a:lnTo>
                    <a:lnTo>
                      <a:pt x="447" y="129"/>
                    </a:lnTo>
                    <a:lnTo>
                      <a:pt x="404" y="90"/>
                    </a:lnTo>
                    <a:lnTo>
                      <a:pt x="361" y="58"/>
                    </a:lnTo>
                    <a:lnTo>
                      <a:pt x="306" y="25"/>
                    </a:lnTo>
                    <a:lnTo>
                      <a:pt x="247" y="6"/>
                    </a:lnTo>
                    <a:lnTo>
                      <a:pt x="182" y="0"/>
                    </a:lnTo>
                    <a:lnTo>
                      <a:pt x="126" y="3"/>
                    </a:lnTo>
                    <a:lnTo>
                      <a:pt x="55" y="15"/>
                    </a:lnTo>
                    <a:lnTo>
                      <a:pt x="0" y="44"/>
                    </a:lnTo>
                  </a:path>
                </a:pathLst>
              </a:custGeom>
              <a:solidFill>
                <a:schemeClr val="accent1"/>
              </a:solidFill>
              <a:ln w="1588">
                <a:solidFill>
                  <a:srgbClr val="000000"/>
                </a:solidFill>
                <a:prstDash val="solid"/>
                <a:round/>
                <a:headEnd/>
                <a:tailEnd/>
              </a:ln>
            </p:spPr>
            <p:txBody>
              <a:bodyPr/>
              <a:lstStyle/>
              <a:p>
                <a:endParaRPr lang="en-US"/>
              </a:p>
            </p:txBody>
          </p:sp>
          <p:sp>
            <p:nvSpPr>
              <p:cNvPr id="57881" name="Freeform 20"/>
              <p:cNvSpPr>
                <a:spLocks/>
              </p:cNvSpPr>
              <p:nvPr/>
            </p:nvSpPr>
            <p:spPr bwMode="auto">
              <a:xfrm>
                <a:off x="859" y="2176"/>
                <a:ext cx="100" cy="20"/>
              </a:xfrm>
              <a:custGeom>
                <a:avLst/>
                <a:gdLst>
                  <a:gd name="T0" fmla="*/ 100 w 899"/>
                  <a:gd name="T1" fmla="*/ 20 h 215"/>
                  <a:gd name="T2" fmla="*/ 98 w 899"/>
                  <a:gd name="T3" fmla="*/ 18 h 215"/>
                  <a:gd name="T4" fmla="*/ 94 w 899"/>
                  <a:gd name="T5" fmla="*/ 16 h 215"/>
                  <a:gd name="T6" fmla="*/ 90 w 899"/>
                  <a:gd name="T7" fmla="*/ 15 h 215"/>
                  <a:gd name="T8" fmla="*/ 85 w 899"/>
                  <a:gd name="T9" fmla="*/ 14 h 215"/>
                  <a:gd name="T10" fmla="*/ 80 w 899"/>
                  <a:gd name="T11" fmla="*/ 13 h 215"/>
                  <a:gd name="T12" fmla="*/ 75 w 899"/>
                  <a:gd name="T13" fmla="*/ 13 h 215"/>
                  <a:gd name="T14" fmla="*/ 69 w 899"/>
                  <a:gd name="T15" fmla="*/ 14 h 215"/>
                  <a:gd name="T16" fmla="*/ 64 w 899"/>
                  <a:gd name="T17" fmla="*/ 13 h 215"/>
                  <a:gd name="T18" fmla="*/ 58 w 899"/>
                  <a:gd name="T19" fmla="*/ 11 h 215"/>
                  <a:gd name="T20" fmla="*/ 52 w 899"/>
                  <a:gd name="T21" fmla="*/ 10 h 215"/>
                  <a:gd name="T22" fmla="*/ 47 w 899"/>
                  <a:gd name="T23" fmla="*/ 9 h 215"/>
                  <a:gd name="T24" fmla="*/ 41 w 899"/>
                  <a:gd name="T25" fmla="*/ 9 h 215"/>
                  <a:gd name="T26" fmla="*/ 38 w 899"/>
                  <a:gd name="T27" fmla="*/ 7 h 215"/>
                  <a:gd name="T28" fmla="*/ 33 w 899"/>
                  <a:gd name="T29" fmla="*/ 4 h 215"/>
                  <a:gd name="T30" fmla="*/ 29 w 899"/>
                  <a:gd name="T31" fmla="*/ 2 h 215"/>
                  <a:gd name="T32" fmla="*/ 24 w 899"/>
                  <a:gd name="T33" fmla="*/ 1 h 215"/>
                  <a:gd name="T34" fmla="*/ 19 w 899"/>
                  <a:gd name="T35" fmla="*/ 0 h 215"/>
                  <a:gd name="T36" fmla="*/ 14 w 899"/>
                  <a:gd name="T37" fmla="*/ 0 h 215"/>
                  <a:gd name="T38" fmla="*/ 9 w 899"/>
                  <a:gd name="T39" fmla="*/ 1 h 215"/>
                  <a:gd name="T40" fmla="*/ 6 w 899"/>
                  <a:gd name="T41" fmla="*/ 3 h 215"/>
                  <a:gd name="T42" fmla="*/ 2 w 899"/>
                  <a:gd name="T43" fmla="*/ 5 h 215"/>
                  <a:gd name="T44" fmla="*/ 0 w 899"/>
                  <a:gd name="T45" fmla="*/ 6 h 2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99" h="215">
                    <a:moveTo>
                      <a:pt x="899" y="215"/>
                    </a:moveTo>
                    <a:lnTo>
                      <a:pt x="877" y="190"/>
                    </a:lnTo>
                    <a:lnTo>
                      <a:pt x="843" y="167"/>
                    </a:lnTo>
                    <a:lnTo>
                      <a:pt x="809" y="158"/>
                    </a:lnTo>
                    <a:lnTo>
                      <a:pt x="766" y="148"/>
                    </a:lnTo>
                    <a:lnTo>
                      <a:pt x="723" y="145"/>
                    </a:lnTo>
                    <a:lnTo>
                      <a:pt x="671" y="145"/>
                    </a:lnTo>
                    <a:lnTo>
                      <a:pt x="622" y="151"/>
                    </a:lnTo>
                    <a:lnTo>
                      <a:pt x="572" y="135"/>
                    </a:lnTo>
                    <a:lnTo>
                      <a:pt x="520" y="119"/>
                    </a:lnTo>
                    <a:lnTo>
                      <a:pt x="468" y="106"/>
                    </a:lnTo>
                    <a:lnTo>
                      <a:pt x="419" y="100"/>
                    </a:lnTo>
                    <a:lnTo>
                      <a:pt x="373" y="94"/>
                    </a:lnTo>
                    <a:lnTo>
                      <a:pt x="339" y="71"/>
                    </a:lnTo>
                    <a:lnTo>
                      <a:pt x="299" y="46"/>
                    </a:lnTo>
                    <a:lnTo>
                      <a:pt x="259" y="23"/>
                    </a:lnTo>
                    <a:lnTo>
                      <a:pt x="216" y="6"/>
                    </a:lnTo>
                    <a:lnTo>
                      <a:pt x="169" y="0"/>
                    </a:lnTo>
                    <a:lnTo>
                      <a:pt x="126" y="0"/>
                    </a:lnTo>
                    <a:lnTo>
                      <a:pt x="77" y="13"/>
                    </a:lnTo>
                    <a:lnTo>
                      <a:pt x="50" y="32"/>
                    </a:lnTo>
                    <a:lnTo>
                      <a:pt x="22" y="50"/>
                    </a:lnTo>
                    <a:lnTo>
                      <a:pt x="0" y="65"/>
                    </a:lnTo>
                  </a:path>
                </a:pathLst>
              </a:custGeom>
              <a:solidFill>
                <a:schemeClr val="accent1"/>
              </a:solidFill>
              <a:ln w="1588">
                <a:solidFill>
                  <a:srgbClr val="000000"/>
                </a:solidFill>
                <a:prstDash val="solid"/>
                <a:round/>
                <a:headEnd/>
                <a:tailEnd/>
              </a:ln>
            </p:spPr>
            <p:txBody>
              <a:bodyPr/>
              <a:lstStyle/>
              <a:p>
                <a:endParaRPr lang="en-US"/>
              </a:p>
            </p:txBody>
          </p:sp>
          <p:sp>
            <p:nvSpPr>
              <p:cNvPr id="57882" name="Freeform 21"/>
              <p:cNvSpPr>
                <a:spLocks/>
              </p:cNvSpPr>
              <p:nvPr/>
            </p:nvSpPr>
            <p:spPr bwMode="auto">
              <a:xfrm>
                <a:off x="876" y="2169"/>
                <a:ext cx="83" cy="10"/>
              </a:xfrm>
              <a:custGeom>
                <a:avLst/>
                <a:gdLst>
                  <a:gd name="T0" fmla="*/ 83 w 745"/>
                  <a:gd name="T1" fmla="*/ 10 h 115"/>
                  <a:gd name="T2" fmla="*/ 78 w 745"/>
                  <a:gd name="T3" fmla="*/ 9 h 115"/>
                  <a:gd name="T4" fmla="*/ 73 w 745"/>
                  <a:gd name="T5" fmla="*/ 9 h 115"/>
                  <a:gd name="T6" fmla="*/ 67 w 745"/>
                  <a:gd name="T7" fmla="*/ 9 h 115"/>
                  <a:gd name="T8" fmla="*/ 61 w 745"/>
                  <a:gd name="T9" fmla="*/ 9 h 115"/>
                  <a:gd name="T10" fmla="*/ 54 w 745"/>
                  <a:gd name="T11" fmla="*/ 7 h 115"/>
                  <a:gd name="T12" fmla="*/ 47 w 745"/>
                  <a:gd name="T13" fmla="*/ 7 h 115"/>
                  <a:gd name="T14" fmla="*/ 40 w 745"/>
                  <a:gd name="T15" fmla="*/ 7 h 115"/>
                  <a:gd name="T16" fmla="*/ 34 w 745"/>
                  <a:gd name="T17" fmla="*/ 5 h 115"/>
                  <a:gd name="T18" fmla="*/ 28 w 745"/>
                  <a:gd name="T19" fmla="*/ 2 h 115"/>
                  <a:gd name="T20" fmla="*/ 21 w 745"/>
                  <a:gd name="T21" fmla="*/ 1 h 115"/>
                  <a:gd name="T22" fmla="*/ 16 w 745"/>
                  <a:gd name="T23" fmla="*/ 0 h 115"/>
                  <a:gd name="T24" fmla="*/ 11 w 745"/>
                  <a:gd name="T25" fmla="*/ 0 h 115"/>
                  <a:gd name="T26" fmla="*/ 5 w 745"/>
                  <a:gd name="T27" fmla="*/ 1 h 115"/>
                  <a:gd name="T28" fmla="*/ 0 w 745"/>
                  <a:gd name="T29" fmla="*/ 2 h 1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45" h="115">
                    <a:moveTo>
                      <a:pt x="745" y="115"/>
                    </a:moveTo>
                    <a:lnTo>
                      <a:pt x="701" y="105"/>
                    </a:lnTo>
                    <a:lnTo>
                      <a:pt x="658" y="102"/>
                    </a:lnTo>
                    <a:lnTo>
                      <a:pt x="600" y="102"/>
                    </a:lnTo>
                    <a:lnTo>
                      <a:pt x="548" y="102"/>
                    </a:lnTo>
                    <a:lnTo>
                      <a:pt x="486" y="85"/>
                    </a:lnTo>
                    <a:lnTo>
                      <a:pt x="418" y="79"/>
                    </a:lnTo>
                    <a:lnTo>
                      <a:pt x="363" y="80"/>
                    </a:lnTo>
                    <a:lnTo>
                      <a:pt x="305" y="57"/>
                    </a:lnTo>
                    <a:lnTo>
                      <a:pt x="249" y="25"/>
                    </a:lnTo>
                    <a:lnTo>
                      <a:pt x="185" y="9"/>
                    </a:lnTo>
                    <a:lnTo>
                      <a:pt x="142" y="0"/>
                    </a:lnTo>
                    <a:lnTo>
                      <a:pt x="99" y="0"/>
                    </a:lnTo>
                    <a:lnTo>
                      <a:pt x="49" y="6"/>
                    </a:lnTo>
                    <a:lnTo>
                      <a:pt x="0" y="28"/>
                    </a:lnTo>
                  </a:path>
                </a:pathLst>
              </a:custGeom>
              <a:solidFill>
                <a:schemeClr val="accent1"/>
              </a:solidFill>
              <a:ln w="1588">
                <a:solidFill>
                  <a:srgbClr val="000000"/>
                </a:solidFill>
                <a:prstDash val="solid"/>
                <a:round/>
                <a:headEnd/>
                <a:tailEnd/>
              </a:ln>
            </p:spPr>
            <p:txBody>
              <a:bodyPr/>
              <a:lstStyle/>
              <a:p>
                <a:endParaRPr lang="en-US"/>
              </a:p>
            </p:txBody>
          </p:sp>
          <p:sp>
            <p:nvSpPr>
              <p:cNvPr id="57883" name="Freeform 22"/>
              <p:cNvSpPr>
                <a:spLocks/>
              </p:cNvSpPr>
              <p:nvPr/>
            </p:nvSpPr>
            <p:spPr bwMode="auto">
              <a:xfrm>
                <a:off x="767" y="2114"/>
                <a:ext cx="14" cy="16"/>
              </a:xfrm>
              <a:custGeom>
                <a:avLst/>
                <a:gdLst>
                  <a:gd name="T0" fmla="*/ 0 w 129"/>
                  <a:gd name="T1" fmla="*/ 0 h 180"/>
                  <a:gd name="T2" fmla="*/ 3 w 129"/>
                  <a:gd name="T3" fmla="*/ 0 h 180"/>
                  <a:gd name="T4" fmla="*/ 5 w 129"/>
                  <a:gd name="T5" fmla="*/ 0 h 180"/>
                  <a:gd name="T6" fmla="*/ 8 w 129"/>
                  <a:gd name="T7" fmla="*/ 1 h 180"/>
                  <a:gd name="T8" fmla="*/ 11 w 129"/>
                  <a:gd name="T9" fmla="*/ 3 h 180"/>
                  <a:gd name="T10" fmla="*/ 13 w 129"/>
                  <a:gd name="T11" fmla="*/ 5 h 180"/>
                  <a:gd name="T12" fmla="*/ 14 w 129"/>
                  <a:gd name="T13" fmla="*/ 9 h 180"/>
                  <a:gd name="T14" fmla="*/ 14 w 129"/>
                  <a:gd name="T15" fmla="*/ 12 h 180"/>
                  <a:gd name="T16" fmla="*/ 14 w 129"/>
                  <a:gd name="T17" fmla="*/ 16 h 1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9" h="180">
                    <a:moveTo>
                      <a:pt x="0" y="0"/>
                    </a:moveTo>
                    <a:lnTo>
                      <a:pt x="27" y="2"/>
                    </a:lnTo>
                    <a:lnTo>
                      <a:pt x="50" y="5"/>
                    </a:lnTo>
                    <a:lnTo>
                      <a:pt x="76" y="16"/>
                    </a:lnTo>
                    <a:lnTo>
                      <a:pt x="98" y="34"/>
                    </a:lnTo>
                    <a:lnTo>
                      <a:pt x="120" y="58"/>
                    </a:lnTo>
                    <a:lnTo>
                      <a:pt x="129" y="96"/>
                    </a:lnTo>
                    <a:lnTo>
                      <a:pt x="129" y="134"/>
                    </a:lnTo>
                    <a:lnTo>
                      <a:pt x="126" y="180"/>
                    </a:lnTo>
                  </a:path>
                </a:pathLst>
              </a:custGeom>
              <a:solidFill>
                <a:schemeClr val="accent1"/>
              </a:solidFill>
              <a:ln w="1588">
                <a:solidFill>
                  <a:srgbClr val="000000"/>
                </a:solidFill>
                <a:prstDash val="solid"/>
                <a:round/>
                <a:headEnd/>
                <a:tailEnd/>
              </a:ln>
            </p:spPr>
            <p:txBody>
              <a:bodyPr/>
              <a:lstStyle/>
              <a:p>
                <a:endParaRPr lang="en-US"/>
              </a:p>
            </p:txBody>
          </p:sp>
          <p:sp>
            <p:nvSpPr>
              <p:cNvPr id="57884" name="Freeform 23"/>
              <p:cNvSpPr>
                <a:spLocks/>
              </p:cNvSpPr>
              <p:nvPr/>
            </p:nvSpPr>
            <p:spPr bwMode="auto">
              <a:xfrm>
                <a:off x="774" y="2119"/>
                <a:ext cx="9" cy="23"/>
              </a:xfrm>
              <a:custGeom>
                <a:avLst/>
                <a:gdLst>
                  <a:gd name="T0" fmla="*/ 9 w 89"/>
                  <a:gd name="T1" fmla="*/ 0 h 255"/>
                  <a:gd name="T2" fmla="*/ 8 w 89"/>
                  <a:gd name="T3" fmla="*/ 5 h 255"/>
                  <a:gd name="T4" fmla="*/ 7 w 89"/>
                  <a:gd name="T5" fmla="*/ 11 h 255"/>
                  <a:gd name="T6" fmla="*/ 7 w 89"/>
                  <a:gd name="T7" fmla="*/ 14 h 255"/>
                  <a:gd name="T8" fmla="*/ 5 w 89"/>
                  <a:gd name="T9" fmla="*/ 17 h 255"/>
                  <a:gd name="T10" fmla="*/ 4 w 89"/>
                  <a:gd name="T11" fmla="*/ 19 h 255"/>
                  <a:gd name="T12" fmla="*/ 2 w 89"/>
                  <a:gd name="T13" fmla="*/ 21 h 255"/>
                  <a:gd name="T14" fmla="*/ 0 w 89"/>
                  <a:gd name="T15" fmla="*/ 23 h 2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255">
                    <a:moveTo>
                      <a:pt x="89" y="0"/>
                    </a:moveTo>
                    <a:lnTo>
                      <a:pt x="83" y="58"/>
                    </a:lnTo>
                    <a:lnTo>
                      <a:pt x="74" y="117"/>
                    </a:lnTo>
                    <a:lnTo>
                      <a:pt x="65" y="159"/>
                    </a:lnTo>
                    <a:lnTo>
                      <a:pt x="53" y="192"/>
                    </a:lnTo>
                    <a:lnTo>
                      <a:pt x="38" y="213"/>
                    </a:lnTo>
                    <a:lnTo>
                      <a:pt x="23" y="234"/>
                    </a:lnTo>
                    <a:lnTo>
                      <a:pt x="0" y="255"/>
                    </a:lnTo>
                  </a:path>
                </a:pathLst>
              </a:custGeom>
              <a:solidFill>
                <a:schemeClr val="accent1"/>
              </a:solidFill>
              <a:ln w="1588">
                <a:solidFill>
                  <a:srgbClr val="000000"/>
                </a:solidFill>
                <a:prstDash val="solid"/>
                <a:round/>
                <a:headEnd/>
                <a:tailEnd/>
              </a:ln>
            </p:spPr>
            <p:txBody>
              <a:bodyPr/>
              <a:lstStyle/>
              <a:p>
                <a:endParaRPr lang="en-US"/>
              </a:p>
            </p:txBody>
          </p:sp>
          <p:sp>
            <p:nvSpPr>
              <p:cNvPr id="57885" name="Freeform 24"/>
              <p:cNvSpPr>
                <a:spLocks/>
              </p:cNvSpPr>
              <p:nvPr/>
            </p:nvSpPr>
            <p:spPr bwMode="auto">
              <a:xfrm>
                <a:off x="777" y="2138"/>
                <a:ext cx="16" cy="3"/>
              </a:xfrm>
              <a:custGeom>
                <a:avLst/>
                <a:gdLst>
                  <a:gd name="T0" fmla="*/ 0 w 142"/>
                  <a:gd name="T1" fmla="*/ 0 h 35"/>
                  <a:gd name="T2" fmla="*/ 4 w 142"/>
                  <a:gd name="T3" fmla="*/ 0 h 35"/>
                  <a:gd name="T4" fmla="*/ 7 w 142"/>
                  <a:gd name="T5" fmla="*/ 0 h 35"/>
                  <a:gd name="T6" fmla="*/ 11 w 142"/>
                  <a:gd name="T7" fmla="*/ 1 h 35"/>
                  <a:gd name="T8" fmla="*/ 16 w 142"/>
                  <a:gd name="T9" fmla="*/ 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5">
                    <a:moveTo>
                      <a:pt x="0" y="4"/>
                    </a:moveTo>
                    <a:lnTo>
                      <a:pt x="33" y="0"/>
                    </a:lnTo>
                    <a:lnTo>
                      <a:pt x="66" y="3"/>
                    </a:lnTo>
                    <a:lnTo>
                      <a:pt x="99" y="13"/>
                    </a:lnTo>
                    <a:lnTo>
                      <a:pt x="142" y="35"/>
                    </a:lnTo>
                  </a:path>
                </a:pathLst>
              </a:custGeom>
              <a:solidFill>
                <a:schemeClr val="accent1"/>
              </a:solidFill>
              <a:ln w="1588">
                <a:solidFill>
                  <a:srgbClr val="000000"/>
                </a:solidFill>
                <a:prstDash val="solid"/>
                <a:round/>
                <a:headEnd/>
                <a:tailEnd/>
              </a:ln>
            </p:spPr>
            <p:txBody>
              <a:bodyPr/>
              <a:lstStyle/>
              <a:p>
                <a:endParaRPr lang="en-US"/>
              </a:p>
            </p:txBody>
          </p:sp>
          <p:sp>
            <p:nvSpPr>
              <p:cNvPr id="57886" name="Freeform 25"/>
              <p:cNvSpPr>
                <a:spLocks/>
              </p:cNvSpPr>
              <p:nvPr/>
            </p:nvSpPr>
            <p:spPr bwMode="auto">
              <a:xfrm>
                <a:off x="774" y="2141"/>
                <a:ext cx="18" cy="4"/>
              </a:xfrm>
              <a:custGeom>
                <a:avLst/>
                <a:gdLst>
                  <a:gd name="T0" fmla="*/ 0 w 167"/>
                  <a:gd name="T1" fmla="*/ 1 h 48"/>
                  <a:gd name="T2" fmla="*/ 4 w 167"/>
                  <a:gd name="T3" fmla="*/ 0 h 48"/>
                  <a:gd name="T4" fmla="*/ 6 w 167"/>
                  <a:gd name="T5" fmla="*/ 0 h 48"/>
                  <a:gd name="T6" fmla="*/ 9 w 167"/>
                  <a:gd name="T7" fmla="*/ 0 h 48"/>
                  <a:gd name="T8" fmla="*/ 12 w 167"/>
                  <a:gd name="T9" fmla="*/ 1 h 48"/>
                  <a:gd name="T10" fmla="*/ 16 w 167"/>
                  <a:gd name="T11" fmla="*/ 2 h 48"/>
                  <a:gd name="T12" fmla="*/ 18 w 167"/>
                  <a:gd name="T13" fmla="*/ 4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8">
                    <a:moveTo>
                      <a:pt x="0" y="14"/>
                    </a:moveTo>
                    <a:lnTo>
                      <a:pt x="35" y="4"/>
                    </a:lnTo>
                    <a:lnTo>
                      <a:pt x="56" y="0"/>
                    </a:lnTo>
                    <a:lnTo>
                      <a:pt x="84" y="1"/>
                    </a:lnTo>
                    <a:lnTo>
                      <a:pt x="115" y="12"/>
                    </a:lnTo>
                    <a:lnTo>
                      <a:pt x="145" y="29"/>
                    </a:lnTo>
                    <a:lnTo>
                      <a:pt x="167" y="48"/>
                    </a:lnTo>
                  </a:path>
                </a:pathLst>
              </a:custGeom>
              <a:solidFill>
                <a:schemeClr val="accent1"/>
              </a:solidFill>
              <a:ln w="1588">
                <a:solidFill>
                  <a:srgbClr val="000000"/>
                </a:solidFill>
                <a:prstDash val="solid"/>
                <a:round/>
                <a:headEnd/>
                <a:tailEnd/>
              </a:ln>
            </p:spPr>
            <p:txBody>
              <a:bodyPr/>
              <a:lstStyle/>
              <a:p>
                <a:endParaRPr lang="en-US"/>
              </a:p>
            </p:txBody>
          </p:sp>
          <p:sp>
            <p:nvSpPr>
              <p:cNvPr id="57887" name="Freeform 26"/>
              <p:cNvSpPr>
                <a:spLocks/>
              </p:cNvSpPr>
              <p:nvPr/>
            </p:nvSpPr>
            <p:spPr bwMode="auto">
              <a:xfrm>
                <a:off x="827" y="2110"/>
                <a:ext cx="8" cy="34"/>
              </a:xfrm>
              <a:custGeom>
                <a:avLst/>
                <a:gdLst>
                  <a:gd name="T0" fmla="*/ 2 w 66"/>
                  <a:gd name="T1" fmla="*/ 0 h 377"/>
                  <a:gd name="T2" fmla="*/ 4 w 66"/>
                  <a:gd name="T3" fmla="*/ 2 h 377"/>
                  <a:gd name="T4" fmla="*/ 5 w 66"/>
                  <a:gd name="T5" fmla="*/ 5 h 377"/>
                  <a:gd name="T6" fmla="*/ 7 w 66"/>
                  <a:gd name="T7" fmla="*/ 9 h 377"/>
                  <a:gd name="T8" fmla="*/ 8 w 66"/>
                  <a:gd name="T9" fmla="*/ 12 h 377"/>
                  <a:gd name="T10" fmla="*/ 8 w 66"/>
                  <a:gd name="T11" fmla="*/ 17 h 377"/>
                  <a:gd name="T12" fmla="*/ 8 w 66"/>
                  <a:gd name="T13" fmla="*/ 20 h 377"/>
                  <a:gd name="T14" fmla="*/ 7 w 66"/>
                  <a:gd name="T15" fmla="*/ 24 h 377"/>
                  <a:gd name="T16" fmla="*/ 5 w 66"/>
                  <a:gd name="T17" fmla="*/ 28 h 377"/>
                  <a:gd name="T18" fmla="*/ 3 w 66"/>
                  <a:gd name="T19" fmla="*/ 31 h 377"/>
                  <a:gd name="T20" fmla="*/ 0 w 66"/>
                  <a:gd name="T21" fmla="*/ 34 h 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377">
                    <a:moveTo>
                      <a:pt x="16" y="0"/>
                    </a:moveTo>
                    <a:lnTo>
                      <a:pt x="30" y="26"/>
                    </a:lnTo>
                    <a:lnTo>
                      <a:pt x="45" y="60"/>
                    </a:lnTo>
                    <a:lnTo>
                      <a:pt x="59" y="99"/>
                    </a:lnTo>
                    <a:lnTo>
                      <a:pt x="66" y="138"/>
                    </a:lnTo>
                    <a:lnTo>
                      <a:pt x="66" y="183"/>
                    </a:lnTo>
                    <a:lnTo>
                      <a:pt x="62" y="224"/>
                    </a:lnTo>
                    <a:lnTo>
                      <a:pt x="54" y="268"/>
                    </a:lnTo>
                    <a:lnTo>
                      <a:pt x="38" y="308"/>
                    </a:lnTo>
                    <a:lnTo>
                      <a:pt x="21" y="343"/>
                    </a:lnTo>
                    <a:lnTo>
                      <a:pt x="0" y="377"/>
                    </a:lnTo>
                  </a:path>
                </a:pathLst>
              </a:custGeom>
              <a:solidFill>
                <a:schemeClr val="accent1"/>
              </a:solidFill>
              <a:ln w="1588">
                <a:solidFill>
                  <a:srgbClr val="000000"/>
                </a:solidFill>
                <a:prstDash val="solid"/>
                <a:round/>
                <a:headEnd/>
                <a:tailEnd/>
              </a:ln>
            </p:spPr>
            <p:txBody>
              <a:bodyPr/>
              <a:lstStyle/>
              <a:p>
                <a:endParaRPr lang="en-US"/>
              </a:p>
            </p:txBody>
          </p:sp>
          <p:sp>
            <p:nvSpPr>
              <p:cNvPr id="57888" name="Freeform 27"/>
              <p:cNvSpPr>
                <a:spLocks/>
              </p:cNvSpPr>
              <p:nvPr/>
            </p:nvSpPr>
            <p:spPr bwMode="auto">
              <a:xfrm>
                <a:off x="792" y="2152"/>
                <a:ext cx="24" cy="8"/>
              </a:xfrm>
              <a:custGeom>
                <a:avLst/>
                <a:gdLst>
                  <a:gd name="T0" fmla="*/ 0 w 216"/>
                  <a:gd name="T1" fmla="*/ 8 h 84"/>
                  <a:gd name="T2" fmla="*/ 4 w 216"/>
                  <a:gd name="T3" fmla="*/ 6 h 84"/>
                  <a:gd name="T4" fmla="*/ 8 w 216"/>
                  <a:gd name="T5" fmla="*/ 4 h 84"/>
                  <a:gd name="T6" fmla="*/ 12 w 216"/>
                  <a:gd name="T7" fmla="*/ 2 h 84"/>
                  <a:gd name="T8" fmla="*/ 16 w 216"/>
                  <a:gd name="T9" fmla="*/ 1 h 84"/>
                  <a:gd name="T10" fmla="*/ 21 w 216"/>
                  <a:gd name="T11" fmla="*/ 1 h 84"/>
                  <a:gd name="T12" fmla="*/ 24 w 216"/>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84">
                    <a:moveTo>
                      <a:pt x="0" y="84"/>
                    </a:moveTo>
                    <a:lnTo>
                      <a:pt x="37" y="58"/>
                    </a:lnTo>
                    <a:lnTo>
                      <a:pt x="74" y="39"/>
                    </a:lnTo>
                    <a:lnTo>
                      <a:pt x="105" y="26"/>
                    </a:lnTo>
                    <a:lnTo>
                      <a:pt x="142" y="13"/>
                    </a:lnTo>
                    <a:lnTo>
                      <a:pt x="185" y="7"/>
                    </a:lnTo>
                    <a:lnTo>
                      <a:pt x="216" y="0"/>
                    </a:lnTo>
                  </a:path>
                </a:pathLst>
              </a:custGeom>
              <a:solidFill>
                <a:schemeClr val="accent1"/>
              </a:solidFill>
              <a:ln w="1588">
                <a:solidFill>
                  <a:srgbClr val="000000"/>
                </a:solidFill>
                <a:prstDash val="solid"/>
                <a:round/>
                <a:headEnd/>
                <a:tailEnd/>
              </a:ln>
            </p:spPr>
            <p:txBody>
              <a:bodyPr/>
              <a:lstStyle/>
              <a:p>
                <a:endParaRPr lang="en-US"/>
              </a:p>
            </p:txBody>
          </p:sp>
          <p:sp>
            <p:nvSpPr>
              <p:cNvPr id="57889" name="Freeform 28"/>
              <p:cNvSpPr>
                <a:spLocks/>
              </p:cNvSpPr>
              <p:nvPr/>
            </p:nvSpPr>
            <p:spPr bwMode="auto">
              <a:xfrm>
                <a:off x="825" y="2129"/>
                <a:ext cx="39" cy="22"/>
              </a:xfrm>
              <a:custGeom>
                <a:avLst/>
                <a:gdLst>
                  <a:gd name="T0" fmla="*/ 0 w 345"/>
                  <a:gd name="T1" fmla="*/ 22 h 237"/>
                  <a:gd name="T2" fmla="*/ 4 w 345"/>
                  <a:gd name="T3" fmla="*/ 22 h 237"/>
                  <a:gd name="T4" fmla="*/ 10 w 345"/>
                  <a:gd name="T5" fmla="*/ 21 h 237"/>
                  <a:gd name="T6" fmla="*/ 16 w 345"/>
                  <a:gd name="T7" fmla="*/ 19 h 237"/>
                  <a:gd name="T8" fmla="*/ 21 w 345"/>
                  <a:gd name="T9" fmla="*/ 17 h 237"/>
                  <a:gd name="T10" fmla="*/ 26 w 345"/>
                  <a:gd name="T11" fmla="*/ 14 h 237"/>
                  <a:gd name="T12" fmla="*/ 31 w 345"/>
                  <a:gd name="T13" fmla="*/ 11 h 237"/>
                  <a:gd name="T14" fmla="*/ 33 w 345"/>
                  <a:gd name="T15" fmla="*/ 7 h 237"/>
                  <a:gd name="T16" fmla="*/ 39 w 345"/>
                  <a:gd name="T17" fmla="*/ 0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5" h="237">
                    <a:moveTo>
                      <a:pt x="0" y="237"/>
                    </a:moveTo>
                    <a:lnTo>
                      <a:pt x="37" y="237"/>
                    </a:lnTo>
                    <a:lnTo>
                      <a:pt x="92" y="224"/>
                    </a:lnTo>
                    <a:lnTo>
                      <a:pt x="142" y="205"/>
                    </a:lnTo>
                    <a:lnTo>
                      <a:pt x="185" y="186"/>
                    </a:lnTo>
                    <a:lnTo>
                      <a:pt x="228" y="154"/>
                    </a:lnTo>
                    <a:lnTo>
                      <a:pt x="278" y="115"/>
                    </a:lnTo>
                    <a:lnTo>
                      <a:pt x="296" y="77"/>
                    </a:lnTo>
                    <a:lnTo>
                      <a:pt x="345" y="0"/>
                    </a:lnTo>
                  </a:path>
                </a:pathLst>
              </a:custGeom>
              <a:solidFill>
                <a:schemeClr val="accent1"/>
              </a:solidFill>
              <a:ln w="1588">
                <a:solidFill>
                  <a:srgbClr val="000000"/>
                </a:solidFill>
                <a:prstDash val="solid"/>
                <a:round/>
                <a:headEnd/>
                <a:tailEnd/>
              </a:ln>
            </p:spPr>
            <p:txBody>
              <a:bodyPr/>
              <a:lstStyle/>
              <a:p>
                <a:endParaRPr lang="en-US"/>
              </a:p>
            </p:txBody>
          </p:sp>
          <p:sp>
            <p:nvSpPr>
              <p:cNvPr id="57890" name="Freeform 29"/>
              <p:cNvSpPr>
                <a:spLocks/>
              </p:cNvSpPr>
              <p:nvPr/>
            </p:nvSpPr>
            <p:spPr bwMode="auto">
              <a:xfrm>
                <a:off x="840" y="2146"/>
                <a:ext cx="18" cy="3"/>
              </a:xfrm>
              <a:custGeom>
                <a:avLst/>
                <a:gdLst>
                  <a:gd name="T0" fmla="*/ 0 w 160"/>
                  <a:gd name="T1" fmla="*/ 3 h 38"/>
                  <a:gd name="T2" fmla="*/ 8 w 160"/>
                  <a:gd name="T3" fmla="*/ 2 h 38"/>
                  <a:gd name="T4" fmla="*/ 14 w 160"/>
                  <a:gd name="T5" fmla="*/ 1 h 38"/>
                  <a:gd name="T6" fmla="*/ 18 w 160"/>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 h="38">
                    <a:moveTo>
                      <a:pt x="0" y="38"/>
                    </a:moveTo>
                    <a:lnTo>
                      <a:pt x="68" y="26"/>
                    </a:lnTo>
                    <a:lnTo>
                      <a:pt x="123" y="13"/>
                    </a:lnTo>
                    <a:lnTo>
                      <a:pt x="160" y="0"/>
                    </a:lnTo>
                  </a:path>
                </a:pathLst>
              </a:custGeom>
              <a:solidFill>
                <a:schemeClr val="accent1"/>
              </a:solidFill>
              <a:ln w="1588">
                <a:solidFill>
                  <a:srgbClr val="000000"/>
                </a:solidFill>
                <a:prstDash val="solid"/>
                <a:round/>
                <a:headEnd/>
                <a:tailEnd/>
              </a:ln>
            </p:spPr>
            <p:txBody>
              <a:bodyPr/>
              <a:lstStyle/>
              <a:p>
                <a:endParaRPr lang="en-US"/>
              </a:p>
            </p:txBody>
          </p:sp>
          <p:sp>
            <p:nvSpPr>
              <p:cNvPr id="57891" name="Freeform 30"/>
              <p:cNvSpPr>
                <a:spLocks/>
              </p:cNvSpPr>
              <p:nvPr/>
            </p:nvSpPr>
            <p:spPr bwMode="auto">
              <a:xfrm>
                <a:off x="831" y="2143"/>
                <a:ext cx="54" cy="20"/>
              </a:xfrm>
              <a:custGeom>
                <a:avLst/>
                <a:gdLst>
                  <a:gd name="T0" fmla="*/ 0 w 481"/>
                  <a:gd name="T1" fmla="*/ 20 h 217"/>
                  <a:gd name="T2" fmla="*/ 6 w 481"/>
                  <a:gd name="T3" fmla="*/ 17 h 217"/>
                  <a:gd name="T4" fmla="*/ 12 w 481"/>
                  <a:gd name="T5" fmla="*/ 15 h 217"/>
                  <a:gd name="T6" fmla="*/ 17 w 481"/>
                  <a:gd name="T7" fmla="*/ 13 h 217"/>
                  <a:gd name="T8" fmla="*/ 25 w 481"/>
                  <a:gd name="T9" fmla="*/ 11 h 217"/>
                  <a:gd name="T10" fmla="*/ 31 w 481"/>
                  <a:gd name="T11" fmla="*/ 8 h 217"/>
                  <a:gd name="T12" fmla="*/ 33 w 481"/>
                  <a:gd name="T13" fmla="*/ 8 h 217"/>
                  <a:gd name="T14" fmla="*/ 41 w 481"/>
                  <a:gd name="T15" fmla="*/ 3 h 217"/>
                  <a:gd name="T16" fmla="*/ 48 w 481"/>
                  <a:gd name="T17" fmla="*/ 1 h 217"/>
                  <a:gd name="T18" fmla="*/ 54 w 481"/>
                  <a:gd name="T19" fmla="*/ 0 h 2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1" h="217">
                    <a:moveTo>
                      <a:pt x="0" y="217"/>
                    </a:moveTo>
                    <a:lnTo>
                      <a:pt x="49" y="185"/>
                    </a:lnTo>
                    <a:lnTo>
                      <a:pt x="106" y="159"/>
                    </a:lnTo>
                    <a:lnTo>
                      <a:pt x="155" y="140"/>
                    </a:lnTo>
                    <a:lnTo>
                      <a:pt x="223" y="115"/>
                    </a:lnTo>
                    <a:lnTo>
                      <a:pt x="278" y="83"/>
                    </a:lnTo>
                    <a:lnTo>
                      <a:pt x="290" y="83"/>
                    </a:lnTo>
                    <a:lnTo>
                      <a:pt x="364" y="32"/>
                    </a:lnTo>
                    <a:lnTo>
                      <a:pt x="426" y="12"/>
                    </a:lnTo>
                    <a:lnTo>
                      <a:pt x="481" y="0"/>
                    </a:lnTo>
                  </a:path>
                </a:pathLst>
              </a:custGeom>
              <a:solidFill>
                <a:schemeClr val="accent1"/>
              </a:solidFill>
              <a:ln w="1588">
                <a:solidFill>
                  <a:srgbClr val="000000"/>
                </a:solidFill>
                <a:prstDash val="solid"/>
                <a:round/>
                <a:headEnd/>
                <a:tailEnd/>
              </a:ln>
            </p:spPr>
            <p:txBody>
              <a:bodyPr/>
              <a:lstStyle/>
              <a:p>
                <a:endParaRPr lang="en-US"/>
              </a:p>
            </p:txBody>
          </p:sp>
          <p:sp>
            <p:nvSpPr>
              <p:cNvPr id="57892" name="Freeform 31"/>
              <p:cNvSpPr>
                <a:spLocks/>
              </p:cNvSpPr>
              <p:nvPr/>
            </p:nvSpPr>
            <p:spPr bwMode="auto">
              <a:xfrm>
                <a:off x="759" y="2114"/>
                <a:ext cx="4" cy="1"/>
              </a:xfrm>
              <a:custGeom>
                <a:avLst/>
                <a:gdLst>
                  <a:gd name="T0" fmla="*/ 0 w 43"/>
                  <a:gd name="T1" fmla="*/ 1 h 7"/>
                  <a:gd name="T2" fmla="*/ 2 w 43"/>
                  <a:gd name="T3" fmla="*/ 0 h 7"/>
                  <a:gd name="T4" fmla="*/ 4 w 43"/>
                  <a:gd name="T5" fmla="*/ 0 h 7"/>
                  <a:gd name="T6" fmla="*/ 0 60000 65536"/>
                  <a:gd name="T7" fmla="*/ 0 60000 65536"/>
                  <a:gd name="T8" fmla="*/ 0 60000 65536"/>
                </a:gdLst>
                <a:ahLst/>
                <a:cxnLst>
                  <a:cxn ang="T6">
                    <a:pos x="T0" y="T1"/>
                  </a:cxn>
                  <a:cxn ang="T7">
                    <a:pos x="T2" y="T3"/>
                  </a:cxn>
                  <a:cxn ang="T8">
                    <a:pos x="T4" y="T5"/>
                  </a:cxn>
                </a:cxnLst>
                <a:rect l="0" t="0" r="r" b="b"/>
                <a:pathLst>
                  <a:path w="43" h="7">
                    <a:moveTo>
                      <a:pt x="0" y="7"/>
                    </a:moveTo>
                    <a:lnTo>
                      <a:pt x="23" y="3"/>
                    </a:lnTo>
                    <a:lnTo>
                      <a:pt x="43" y="0"/>
                    </a:lnTo>
                  </a:path>
                </a:pathLst>
              </a:custGeom>
              <a:solidFill>
                <a:schemeClr val="accent1"/>
              </a:solidFill>
              <a:ln w="1588">
                <a:solidFill>
                  <a:srgbClr val="000000"/>
                </a:solidFill>
                <a:prstDash val="solid"/>
                <a:round/>
                <a:headEnd/>
                <a:tailEnd/>
              </a:ln>
            </p:spPr>
            <p:txBody>
              <a:bodyPr/>
              <a:lstStyle/>
              <a:p>
                <a:endParaRPr lang="en-US"/>
              </a:p>
            </p:txBody>
          </p:sp>
          <p:sp>
            <p:nvSpPr>
              <p:cNvPr id="57893" name="Freeform 32"/>
              <p:cNvSpPr>
                <a:spLocks/>
              </p:cNvSpPr>
              <p:nvPr/>
            </p:nvSpPr>
            <p:spPr bwMode="auto">
              <a:xfrm>
                <a:off x="851" y="2185"/>
                <a:ext cx="12" cy="3"/>
              </a:xfrm>
              <a:custGeom>
                <a:avLst/>
                <a:gdLst>
                  <a:gd name="T0" fmla="*/ 12 w 105"/>
                  <a:gd name="T1" fmla="*/ 0 h 32"/>
                  <a:gd name="T2" fmla="*/ 8 w 105"/>
                  <a:gd name="T3" fmla="*/ 0 h 32"/>
                  <a:gd name="T4" fmla="*/ 6 w 105"/>
                  <a:gd name="T5" fmla="*/ 1 h 32"/>
                  <a:gd name="T6" fmla="*/ 3 w 105"/>
                  <a:gd name="T7" fmla="*/ 2 h 32"/>
                  <a:gd name="T8" fmla="*/ 0 w 105"/>
                  <a:gd name="T9" fmla="*/ 3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32">
                    <a:moveTo>
                      <a:pt x="105" y="0"/>
                    </a:moveTo>
                    <a:lnTo>
                      <a:pt x="74" y="3"/>
                    </a:lnTo>
                    <a:lnTo>
                      <a:pt x="50" y="9"/>
                    </a:lnTo>
                    <a:lnTo>
                      <a:pt x="25" y="19"/>
                    </a:lnTo>
                    <a:lnTo>
                      <a:pt x="0" y="32"/>
                    </a:lnTo>
                  </a:path>
                </a:pathLst>
              </a:custGeom>
              <a:solidFill>
                <a:schemeClr val="accent1"/>
              </a:solidFill>
              <a:ln w="1588">
                <a:solidFill>
                  <a:srgbClr val="000000"/>
                </a:solidFill>
                <a:prstDash val="solid"/>
                <a:round/>
                <a:headEnd/>
                <a:tailEnd/>
              </a:ln>
            </p:spPr>
            <p:txBody>
              <a:bodyPr/>
              <a:lstStyle/>
              <a:p>
                <a:endParaRPr lang="en-US"/>
              </a:p>
            </p:txBody>
          </p:sp>
          <p:sp>
            <p:nvSpPr>
              <p:cNvPr id="57894" name="Freeform 33"/>
              <p:cNvSpPr>
                <a:spLocks/>
              </p:cNvSpPr>
              <p:nvPr/>
            </p:nvSpPr>
            <p:spPr bwMode="auto">
              <a:xfrm>
                <a:off x="875" y="2192"/>
                <a:ext cx="11" cy="2"/>
              </a:xfrm>
              <a:custGeom>
                <a:avLst/>
                <a:gdLst>
                  <a:gd name="T0" fmla="*/ 11 w 104"/>
                  <a:gd name="T1" fmla="*/ 0 h 19"/>
                  <a:gd name="T2" fmla="*/ 7 w 104"/>
                  <a:gd name="T3" fmla="*/ 0 h 19"/>
                  <a:gd name="T4" fmla="*/ 3 w 104"/>
                  <a:gd name="T5" fmla="*/ 1 h 19"/>
                  <a:gd name="T6" fmla="*/ 0 w 104"/>
                  <a:gd name="T7" fmla="*/ 2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4" h="19">
                    <a:moveTo>
                      <a:pt x="104" y="0"/>
                    </a:moveTo>
                    <a:lnTo>
                      <a:pt x="67" y="0"/>
                    </a:lnTo>
                    <a:lnTo>
                      <a:pt x="30" y="6"/>
                    </a:lnTo>
                    <a:lnTo>
                      <a:pt x="0" y="19"/>
                    </a:lnTo>
                  </a:path>
                </a:pathLst>
              </a:custGeom>
              <a:solidFill>
                <a:schemeClr val="accent1"/>
              </a:solidFill>
              <a:ln w="1588">
                <a:solidFill>
                  <a:srgbClr val="000000"/>
                </a:solidFill>
                <a:prstDash val="solid"/>
                <a:round/>
                <a:headEnd/>
                <a:tailEnd/>
              </a:ln>
            </p:spPr>
            <p:txBody>
              <a:bodyPr/>
              <a:lstStyle/>
              <a:p>
                <a:endParaRPr lang="en-US"/>
              </a:p>
            </p:txBody>
          </p:sp>
          <p:sp>
            <p:nvSpPr>
              <p:cNvPr id="57895" name="Freeform 34"/>
              <p:cNvSpPr>
                <a:spLocks/>
              </p:cNvSpPr>
              <p:nvPr/>
            </p:nvSpPr>
            <p:spPr bwMode="auto">
              <a:xfrm>
                <a:off x="886" y="2185"/>
                <a:ext cx="16" cy="6"/>
              </a:xfrm>
              <a:custGeom>
                <a:avLst/>
                <a:gdLst>
                  <a:gd name="T0" fmla="*/ 16 w 145"/>
                  <a:gd name="T1" fmla="*/ 0 h 73"/>
                  <a:gd name="T2" fmla="*/ 13 w 145"/>
                  <a:gd name="T3" fmla="*/ 0 h 73"/>
                  <a:gd name="T4" fmla="*/ 10 w 145"/>
                  <a:gd name="T5" fmla="*/ 1 h 73"/>
                  <a:gd name="T6" fmla="*/ 7 w 145"/>
                  <a:gd name="T7" fmla="*/ 2 h 73"/>
                  <a:gd name="T8" fmla="*/ 4 w 145"/>
                  <a:gd name="T9" fmla="*/ 3 h 73"/>
                  <a:gd name="T10" fmla="*/ 2 w 145"/>
                  <a:gd name="T11" fmla="*/ 5 h 73"/>
                  <a:gd name="T12" fmla="*/ 1 w 145"/>
                  <a:gd name="T13" fmla="*/ 6 h 73"/>
                  <a:gd name="T14" fmla="*/ 0 w 145"/>
                  <a:gd name="T15" fmla="*/ 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 h="73">
                    <a:moveTo>
                      <a:pt x="145" y="0"/>
                    </a:moveTo>
                    <a:lnTo>
                      <a:pt x="120" y="3"/>
                    </a:lnTo>
                    <a:lnTo>
                      <a:pt x="89" y="13"/>
                    </a:lnTo>
                    <a:lnTo>
                      <a:pt x="62" y="25"/>
                    </a:lnTo>
                    <a:lnTo>
                      <a:pt x="40" y="41"/>
                    </a:lnTo>
                    <a:lnTo>
                      <a:pt x="22" y="57"/>
                    </a:lnTo>
                    <a:lnTo>
                      <a:pt x="9" y="67"/>
                    </a:lnTo>
                    <a:lnTo>
                      <a:pt x="0" y="73"/>
                    </a:lnTo>
                  </a:path>
                </a:pathLst>
              </a:custGeom>
              <a:solidFill>
                <a:schemeClr val="accent1"/>
              </a:solidFill>
              <a:ln w="1588">
                <a:solidFill>
                  <a:srgbClr val="000000"/>
                </a:solidFill>
                <a:prstDash val="solid"/>
                <a:round/>
                <a:headEnd/>
                <a:tailEnd/>
              </a:ln>
            </p:spPr>
            <p:txBody>
              <a:bodyPr/>
              <a:lstStyle/>
              <a:p>
                <a:endParaRPr lang="en-US"/>
              </a:p>
            </p:txBody>
          </p:sp>
          <p:sp>
            <p:nvSpPr>
              <p:cNvPr id="57896" name="Freeform 35"/>
              <p:cNvSpPr>
                <a:spLocks/>
              </p:cNvSpPr>
              <p:nvPr/>
            </p:nvSpPr>
            <p:spPr bwMode="auto">
              <a:xfrm>
                <a:off x="916" y="2190"/>
                <a:ext cx="13" cy="4"/>
              </a:xfrm>
              <a:custGeom>
                <a:avLst/>
                <a:gdLst>
                  <a:gd name="T0" fmla="*/ 13 w 111"/>
                  <a:gd name="T1" fmla="*/ 0 h 45"/>
                  <a:gd name="T2" fmla="*/ 7 w 111"/>
                  <a:gd name="T3" fmla="*/ 1 h 45"/>
                  <a:gd name="T4" fmla="*/ 4 w 111"/>
                  <a:gd name="T5" fmla="*/ 1 h 45"/>
                  <a:gd name="T6" fmla="*/ 2 w 111"/>
                  <a:gd name="T7" fmla="*/ 3 h 45"/>
                  <a:gd name="T8" fmla="*/ 0 w 111"/>
                  <a:gd name="T9" fmla="*/ 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45">
                    <a:moveTo>
                      <a:pt x="111" y="0"/>
                    </a:moveTo>
                    <a:lnTo>
                      <a:pt x="58" y="7"/>
                    </a:lnTo>
                    <a:lnTo>
                      <a:pt x="37" y="16"/>
                    </a:lnTo>
                    <a:lnTo>
                      <a:pt x="15" y="29"/>
                    </a:lnTo>
                    <a:lnTo>
                      <a:pt x="0" y="45"/>
                    </a:lnTo>
                  </a:path>
                </a:pathLst>
              </a:custGeom>
              <a:solidFill>
                <a:schemeClr val="accent1"/>
              </a:solidFill>
              <a:ln w="1588">
                <a:solidFill>
                  <a:srgbClr val="000000"/>
                </a:solidFill>
                <a:prstDash val="solid"/>
                <a:round/>
                <a:headEnd/>
                <a:tailEnd/>
              </a:ln>
            </p:spPr>
            <p:txBody>
              <a:bodyPr/>
              <a:lstStyle/>
              <a:p>
                <a:endParaRPr lang="en-US"/>
              </a:p>
            </p:txBody>
          </p:sp>
          <p:sp>
            <p:nvSpPr>
              <p:cNvPr id="57897" name="Freeform 36"/>
              <p:cNvSpPr>
                <a:spLocks/>
              </p:cNvSpPr>
              <p:nvPr/>
            </p:nvSpPr>
            <p:spPr bwMode="auto">
              <a:xfrm>
                <a:off x="926" y="2178"/>
                <a:ext cx="14" cy="6"/>
              </a:xfrm>
              <a:custGeom>
                <a:avLst/>
                <a:gdLst>
                  <a:gd name="T0" fmla="*/ 14 w 126"/>
                  <a:gd name="T1" fmla="*/ 0 h 71"/>
                  <a:gd name="T2" fmla="*/ 9 w 126"/>
                  <a:gd name="T3" fmla="*/ 1 h 71"/>
                  <a:gd name="T4" fmla="*/ 7 w 126"/>
                  <a:gd name="T5" fmla="*/ 2 h 71"/>
                  <a:gd name="T6" fmla="*/ 4 w 126"/>
                  <a:gd name="T7" fmla="*/ 3 h 71"/>
                  <a:gd name="T8" fmla="*/ 2 w 126"/>
                  <a:gd name="T9" fmla="*/ 5 h 71"/>
                  <a:gd name="T10" fmla="*/ 0 w 126"/>
                  <a:gd name="T11" fmla="*/ 6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71">
                    <a:moveTo>
                      <a:pt x="126" y="0"/>
                    </a:moveTo>
                    <a:lnTo>
                      <a:pt x="83" y="13"/>
                    </a:lnTo>
                    <a:lnTo>
                      <a:pt x="59" y="26"/>
                    </a:lnTo>
                    <a:lnTo>
                      <a:pt x="37" y="39"/>
                    </a:lnTo>
                    <a:lnTo>
                      <a:pt x="19" y="55"/>
                    </a:lnTo>
                    <a:lnTo>
                      <a:pt x="0" y="71"/>
                    </a:lnTo>
                  </a:path>
                </a:pathLst>
              </a:custGeom>
              <a:solidFill>
                <a:schemeClr val="accent1"/>
              </a:solidFill>
              <a:ln w="1588">
                <a:solidFill>
                  <a:srgbClr val="000000"/>
                </a:solidFill>
                <a:prstDash val="solid"/>
                <a:round/>
                <a:headEnd/>
                <a:tailEnd/>
              </a:ln>
            </p:spPr>
            <p:txBody>
              <a:bodyPr/>
              <a:lstStyle/>
              <a:p>
                <a:endParaRPr lang="en-US"/>
              </a:p>
            </p:txBody>
          </p:sp>
          <p:sp>
            <p:nvSpPr>
              <p:cNvPr id="57898" name="Freeform 37"/>
              <p:cNvSpPr>
                <a:spLocks/>
              </p:cNvSpPr>
              <p:nvPr/>
            </p:nvSpPr>
            <p:spPr bwMode="auto">
              <a:xfrm>
                <a:off x="904" y="2176"/>
                <a:ext cx="12" cy="5"/>
              </a:xfrm>
              <a:custGeom>
                <a:avLst/>
                <a:gdLst>
                  <a:gd name="T0" fmla="*/ 12 w 105"/>
                  <a:gd name="T1" fmla="*/ 0 h 52"/>
                  <a:gd name="T2" fmla="*/ 7 w 105"/>
                  <a:gd name="T3" fmla="*/ 1 h 52"/>
                  <a:gd name="T4" fmla="*/ 5 w 105"/>
                  <a:gd name="T5" fmla="*/ 2 h 52"/>
                  <a:gd name="T6" fmla="*/ 3 w 105"/>
                  <a:gd name="T7" fmla="*/ 3 h 52"/>
                  <a:gd name="T8" fmla="*/ 0 w 105"/>
                  <a:gd name="T9" fmla="*/ 5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52">
                    <a:moveTo>
                      <a:pt x="105" y="0"/>
                    </a:moveTo>
                    <a:lnTo>
                      <a:pt x="65" y="9"/>
                    </a:lnTo>
                    <a:lnTo>
                      <a:pt x="43" y="23"/>
                    </a:lnTo>
                    <a:lnTo>
                      <a:pt x="22" y="36"/>
                    </a:lnTo>
                    <a:lnTo>
                      <a:pt x="0" y="52"/>
                    </a:lnTo>
                  </a:path>
                </a:pathLst>
              </a:custGeom>
              <a:solidFill>
                <a:schemeClr val="accent1"/>
              </a:solidFill>
              <a:ln w="1588">
                <a:solidFill>
                  <a:srgbClr val="000000"/>
                </a:solidFill>
                <a:prstDash val="solid"/>
                <a:round/>
                <a:headEnd/>
                <a:tailEnd/>
              </a:ln>
            </p:spPr>
            <p:txBody>
              <a:bodyPr/>
              <a:lstStyle/>
              <a:p>
                <a:endParaRPr lang="en-US"/>
              </a:p>
            </p:txBody>
          </p:sp>
          <p:sp>
            <p:nvSpPr>
              <p:cNvPr id="57899" name="Freeform 38"/>
              <p:cNvSpPr>
                <a:spLocks/>
              </p:cNvSpPr>
              <p:nvPr/>
            </p:nvSpPr>
            <p:spPr bwMode="auto">
              <a:xfrm>
                <a:off x="920" y="2163"/>
                <a:ext cx="15" cy="10"/>
              </a:xfrm>
              <a:custGeom>
                <a:avLst/>
                <a:gdLst>
                  <a:gd name="T0" fmla="*/ 15 w 135"/>
                  <a:gd name="T1" fmla="*/ 0 h 102"/>
                  <a:gd name="T2" fmla="*/ 9 w 135"/>
                  <a:gd name="T3" fmla="*/ 1 h 102"/>
                  <a:gd name="T4" fmla="*/ 5 w 135"/>
                  <a:gd name="T5" fmla="*/ 3 h 102"/>
                  <a:gd name="T6" fmla="*/ 2 w 135"/>
                  <a:gd name="T7" fmla="*/ 5 h 102"/>
                  <a:gd name="T8" fmla="*/ 1 w 135"/>
                  <a:gd name="T9" fmla="*/ 8 h 102"/>
                  <a:gd name="T10" fmla="*/ 0 w 135"/>
                  <a:gd name="T11" fmla="*/ 10 h 1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102">
                    <a:moveTo>
                      <a:pt x="135" y="0"/>
                    </a:moveTo>
                    <a:lnTo>
                      <a:pt x="77" y="12"/>
                    </a:lnTo>
                    <a:lnTo>
                      <a:pt x="43" y="30"/>
                    </a:lnTo>
                    <a:lnTo>
                      <a:pt x="18" y="53"/>
                    </a:lnTo>
                    <a:lnTo>
                      <a:pt x="6" y="77"/>
                    </a:lnTo>
                    <a:lnTo>
                      <a:pt x="0" y="102"/>
                    </a:lnTo>
                  </a:path>
                </a:pathLst>
              </a:custGeom>
              <a:solidFill>
                <a:schemeClr val="accent1"/>
              </a:solidFill>
              <a:ln w="1588">
                <a:solidFill>
                  <a:srgbClr val="000000"/>
                </a:solidFill>
                <a:prstDash val="solid"/>
                <a:round/>
                <a:headEnd/>
                <a:tailEnd/>
              </a:ln>
            </p:spPr>
            <p:txBody>
              <a:bodyPr/>
              <a:lstStyle/>
              <a:p>
                <a:endParaRPr lang="en-US"/>
              </a:p>
            </p:txBody>
          </p:sp>
          <p:sp>
            <p:nvSpPr>
              <p:cNvPr id="57900" name="Freeform 39"/>
              <p:cNvSpPr>
                <a:spLocks/>
              </p:cNvSpPr>
              <p:nvPr/>
            </p:nvSpPr>
            <p:spPr bwMode="auto">
              <a:xfrm>
                <a:off x="893" y="2157"/>
                <a:ext cx="21" cy="6"/>
              </a:xfrm>
              <a:custGeom>
                <a:avLst/>
                <a:gdLst>
                  <a:gd name="T0" fmla="*/ 21 w 190"/>
                  <a:gd name="T1" fmla="*/ 0 h 64"/>
                  <a:gd name="T2" fmla="*/ 12 w 190"/>
                  <a:gd name="T3" fmla="*/ 0 h 64"/>
                  <a:gd name="T4" fmla="*/ 6 w 190"/>
                  <a:gd name="T5" fmla="*/ 2 h 64"/>
                  <a:gd name="T6" fmla="*/ 2 w 190"/>
                  <a:gd name="T7" fmla="*/ 4 h 64"/>
                  <a:gd name="T8" fmla="*/ 0 w 190"/>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64">
                    <a:moveTo>
                      <a:pt x="190" y="0"/>
                    </a:moveTo>
                    <a:lnTo>
                      <a:pt x="111" y="0"/>
                    </a:lnTo>
                    <a:lnTo>
                      <a:pt x="55" y="19"/>
                    </a:lnTo>
                    <a:lnTo>
                      <a:pt x="18" y="38"/>
                    </a:lnTo>
                    <a:lnTo>
                      <a:pt x="0" y="64"/>
                    </a:lnTo>
                  </a:path>
                </a:pathLst>
              </a:custGeom>
              <a:solidFill>
                <a:schemeClr val="accent1"/>
              </a:solidFill>
              <a:ln w="1588">
                <a:solidFill>
                  <a:srgbClr val="000000"/>
                </a:solidFill>
                <a:prstDash val="solid"/>
                <a:round/>
                <a:headEnd/>
                <a:tailEnd/>
              </a:ln>
            </p:spPr>
            <p:txBody>
              <a:bodyPr/>
              <a:lstStyle/>
              <a:p>
                <a:endParaRPr lang="en-US"/>
              </a:p>
            </p:txBody>
          </p:sp>
          <p:sp>
            <p:nvSpPr>
              <p:cNvPr id="57901" name="Freeform 40"/>
              <p:cNvSpPr>
                <a:spLocks/>
              </p:cNvSpPr>
              <p:nvPr/>
            </p:nvSpPr>
            <p:spPr bwMode="auto">
              <a:xfrm>
                <a:off x="886" y="2160"/>
                <a:ext cx="2" cy="9"/>
              </a:xfrm>
              <a:custGeom>
                <a:avLst/>
                <a:gdLst>
                  <a:gd name="T0" fmla="*/ 1 w 19"/>
                  <a:gd name="T1" fmla="*/ 9 h 96"/>
                  <a:gd name="T2" fmla="*/ 0 w 19"/>
                  <a:gd name="T3" fmla="*/ 7 h 96"/>
                  <a:gd name="T4" fmla="*/ 1 w 19"/>
                  <a:gd name="T5" fmla="*/ 4 h 96"/>
                  <a:gd name="T6" fmla="*/ 2 w 19"/>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96">
                    <a:moveTo>
                      <a:pt x="6" y="96"/>
                    </a:moveTo>
                    <a:lnTo>
                      <a:pt x="0" y="70"/>
                    </a:lnTo>
                    <a:lnTo>
                      <a:pt x="6" y="38"/>
                    </a:lnTo>
                    <a:lnTo>
                      <a:pt x="19" y="0"/>
                    </a:lnTo>
                  </a:path>
                </a:pathLst>
              </a:custGeom>
              <a:solidFill>
                <a:schemeClr val="accent1"/>
              </a:solidFill>
              <a:ln w="1588">
                <a:solidFill>
                  <a:srgbClr val="000000"/>
                </a:solidFill>
                <a:prstDash val="solid"/>
                <a:round/>
                <a:headEnd/>
                <a:tailEnd/>
              </a:ln>
            </p:spPr>
            <p:txBody>
              <a:bodyPr/>
              <a:lstStyle/>
              <a:p>
                <a:endParaRPr lang="en-US"/>
              </a:p>
            </p:txBody>
          </p:sp>
          <p:sp>
            <p:nvSpPr>
              <p:cNvPr id="57902" name="Freeform 41"/>
              <p:cNvSpPr>
                <a:spLocks/>
              </p:cNvSpPr>
              <p:nvPr/>
            </p:nvSpPr>
            <p:spPr bwMode="auto">
              <a:xfrm>
                <a:off x="868" y="2170"/>
                <a:ext cx="6" cy="6"/>
              </a:xfrm>
              <a:custGeom>
                <a:avLst/>
                <a:gdLst>
                  <a:gd name="T0" fmla="*/ 6 w 50"/>
                  <a:gd name="T1" fmla="*/ 6 h 64"/>
                  <a:gd name="T2" fmla="*/ 3 w 50"/>
                  <a:gd name="T3" fmla="*/ 4 h 64"/>
                  <a:gd name="T4" fmla="*/ 0 w 50"/>
                  <a:gd name="T5" fmla="*/ 0 h 64"/>
                  <a:gd name="T6" fmla="*/ 0 60000 65536"/>
                  <a:gd name="T7" fmla="*/ 0 60000 65536"/>
                  <a:gd name="T8" fmla="*/ 0 60000 65536"/>
                </a:gdLst>
                <a:ahLst/>
                <a:cxnLst>
                  <a:cxn ang="T6">
                    <a:pos x="T0" y="T1"/>
                  </a:cxn>
                  <a:cxn ang="T7">
                    <a:pos x="T2" y="T3"/>
                  </a:cxn>
                  <a:cxn ang="T8">
                    <a:pos x="T4" y="T5"/>
                  </a:cxn>
                </a:cxnLst>
                <a:rect l="0" t="0" r="r" b="b"/>
                <a:pathLst>
                  <a:path w="50" h="64">
                    <a:moveTo>
                      <a:pt x="50" y="64"/>
                    </a:moveTo>
                    <a:lnTo>
                      <a:pt x="25" y="38"/>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903" name="Line 42"/>
              <p:cNvSpPr>
                <a:spLocks noChangeShapeType="1"/>
              </p:cNvSpPr>
              <p:nvPr/>
            </p:nvSpPr>
            <p:spPr bwMode="auto">
              <a:xfrm flipH="1" flipV="1">
                <a:off x="874" y="2206"/>
                <a:ext cx="3" cy="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7858" name="Group 43"/>
            <p:cNvGrpSpPr>
              <a:grpSpLocks/>
            </p:cNvGrpSpPr>
            <p:nvPr/>
          </p:nvGrpSpPr>
          <p:grpSpPr bwMode="auto">
            <a:xfrm>
              <a:off x="940" y="2064"/>
              <a:ext cx="191" cy="128"/>
              <a:chOff x="940" y="2064"/>
              <a:chExt cx="191" cy="128"/>
            </a:xfrm>
          </p:grpSpPr>
          <p:sp>
            <p:nvSpPr>
              <p:cNvPr id="57859" name="Freeform 44"/>
              <p:cNvSpPr>
                <a:spLocks/>
              </p:cNvSpPr>
              <p:nvPr/>
            </p:nvSpPr>
            <p:spPr bwMode="auto">
              <a:xfrm>
                <a:off x="940" y="2064"/>
                <a:ext cx="191" cy="128"/>
              </a:xfrm>
              <a:custGeom>
                <a:avLst/>
                <a:gdLst>
                  <a:gd name="T0" fmla="*/ 58 w 1719"/>
                  <a:gd name="T1" fmla="*/ 3 h 1411"/>
                  <a:gd name="T2" fmla="*/ 86 w 1719"/>
                  <a:gd name="T3" fmla="*/ 0 h 1411"/>
                  <a:gd name="T4" fmla="*/ 98 w 1719"/>
                  <a:gd name="T5" fmla="*/ 1 h 1411"/>
                  <a:gd name="T6" fmla="*/ 106 w 1719"/>
                  <a:gd name="T7" fmla="*/ 3 h 1411"/>
                  <a:gd name="T8" fmla="*/ 122 w 1719"/>
                  <a:gd name="T9" fmla="*/ 4 h 1411"/>
                  <a:gd name="T10" fmla="*/ 150 w 1719"/>
                  <a:gd name="T11" fmla="*/ 6 h 1411"/>
                  <a:gd name="T12" fmla="*/ 176 w 1719"/>
                  <a:gd name="T13" fmla="*/ 6 h 1411"/>
                  <a:gd name="T14" fmla="*/ 187 w 1719"/>
                  <a:gd name="T15" fmla="*/ 7 h 1411"/>
                  <a:gd name="T16" fmla="*/ 190 w 1719"/>
                  <a:gd name="T17" fmla="*/ 11 h 1411"/>
                  <a:gd name="T18" fmla="*/ 191 w 1719"/>
                  <a:gd name="T19" fmla="*/ 17 h 1411"/>
                  <a:gd name="T20" fmla="*/ 188 w 1719"/>
                  <a:gd name="T21" fmla="*/ 23 h 1411"/>
                  <a:gd name="T22" fmla="*/ 184 w 1719"/>
                  <a:gd name="T23" fmla="*/ 26 h 1411"/>
                  <a:gd name="T24" fmla="*/ 178 w 1719"/>
                  <a:gd name="T25" fmla="*/ 28 h 1411"/>
                  <a:gd name="T26" fmla="*/ 166 w 1719"/>
                  <a:gd name="T27" fmla="*/ 31 h 1411"/>
                  <a:gd name="T28" fmla="*/ 157 w 1719"/>
                  <a:gd name="T29" fmla="*/ 32 h 1411"/>
                  <a:gd name="T30" fmla="*/ 150 w 1719"/>
                  <a:gd name="T31" fmla="*/ 32 h 1411"/>
                  <a:gd name="T32" fmla="*/ 140 w 1719"/>
                  <a:gd name="T33" fmla="*/ 30 h 1411"/>
                  <a:gd name="T34" fmla="*/ 134 w 1719"/>
                  <a:gd name="T35" fmla="*/ 31 h 1411"/>
                  <a:gd name="T36" fmla="*/ 129 w 1719"/>
                  <a:gd name="T37" fmla="*/ 33 h 1411"/>
                  <a:gd name="T38" fmla="*/ 125 w 1719"/>
                  <a:gd name="T39" fmla="*/ 36 h 1411"/>
                  <a:gd name="T40" fmla="*/ 122 w 1719"/>
                  <a:gd name="T41" fmla="*/ 41 h 1411"/>
                  <a:gd name="T42" fmla="*/ 123 w 1719"/>
                  <a:gd name="T43" fmla="*/ 44 h 1411"/>
                  <a:gd name="T44" fmla="*/ 128 w 1719"/>
                  <a:gd name="T45" fmla="*/ 56 h 1411"/>
                  <a:gd name="T46" fmla="*/ 138 w 1719"/>
                  <a:gd name="T47" fmla="*/ 73 h 1411"/>
                  <a:gd name="T48" fmla="*/ 146 w 1719"/>
                  <a:gd name="T49" fmla="*/ 87 h 1411"/>
                  <a:gd name="T50" fmla="*/ 155 w 1719"/>
                  <a:gd name="T51" fmla="*/ 95 h 1411"/>
                  <a:gd name="T52" fmla="*/ 164 w 1719"/>
                  <a:gd name="T53" fmla="*/ 102 h 1411"/>
                  <a:gd name="T54" fmla="*/ 169 w 1719"/>
                  <a:gd name="T55" fmla="*/ 107 h 1411"/>
                  <a:gd name="T56" fmla="*/ 170 w 1719"/>
                  <a:gd name="T57" fmla="*/ 111 h 1411"/>
                  <a:gd name="T58" fmla="*/ 170 w 1719"/>
                  <a:gd name="T59" fmla="*/ 114 h 1411"/>
                  <a:gd name="T60" fmla="*/ 169 w 1719"/>
                  <a:gd name="T61" fmla="*/ 118 h 1411"/>
                  <a:gd name="T62" fmla="*/ 166 w 1719"/>
                  <a:gd name="T63" fmla="*/ 121 h 1411"/>
                  <a:gd name="T64" fmla="*/ 162 w 1719"/>
                  <a:gd name="T65" fmla="*/ 123 h 1411"/>
                  <a:gd name="T66" fmla="*/ 157 w 1719"/>
                  <a:gd name="T67" fmla="*/ 123 h 1411"/>
                  <a:gd name="T68" fmla="*/ 149 w 1719"/>
                  <a:gd name="T69" fmla="*/ 121 h 1411"/>
                  <a:gd name="T70" fmla="*/ 145 w 1719"/>
                  <a:gd name="T71" fmla="*/ 123 h 1411"/>
                  <a:gd name="T72" fmla="*/ 140 w 1719"/>
                  <a:gd name="T73" fmla="*/ 124 h 1411"/>
                  <a:gd name="T74" fmla="*/ 134 w 1719"/>
                  <a:gd name="T75" fmla="*/ 124 h 1411"/>
                  <a:gd name="T76" fmla="*/ 127 w 1719"/>
                  <a:gd name="T77" fmla="*/ 123 h 1411"/>
                  <a:gd name="T78" fmla="*/ 121 w 1719"/>
                  <a:gd name="T79" fmla="*/ 121 h 1411"/>
                  <a:gd name="T80" fmla="*/ 119 w 1719"/>
                  <a:gd name="T81" fmla="*/ 125 h 1411"/>
                  <a:gd name="T82" fmla="*/ 115 w 1719"/>
                  <a:gd name="T83" fmla="*/ 127 h 1411"/>
                  <a:gd name="T84" fmla="*/ 109 w 1719"/>
                  <a:gd name="T85" fmla="*/ 128 h 1411"/>
                  <a:gd name="T86" fmla="*/ 98 w 1719"/>
                  <a:gd name="T87" fmla="*/ 125 h 1411"/>
                  <a:gd name="T88" fmla="*/ 78 w 1719"/>
                  <a:gd name="T89" fmla="*/ 117 h 1411"/>
                  <a:gd name="T90" fmla="*/ 73 w 1719"/>
                  <a:gd name="T91" fmla="*/ 116 h 1411"/>
                  <a:gd name="T92" fmla="*/ 70 w 1719"/>
                  <a:gd name="T93" fmla="*/ 118 h 1411"/>
                  <a:gd name="T94" fmla="*/ 66 w 1719"/>
                  <a:gd name="T95" fmla="*/ 118 h 1411"/>
                  <a:gd name="T96" fmla="*/ 63 w 1719"/>
                  <a:gd name="T97" fmla="*/ 118 h 1411"/>
                  <a:gd name="T98" fmla="*/ 59 w 1719"/>
                  <a:gd name="T99" fmla="*/ 117 h 1411"/>
                  <a:gd name="T100" fmla="*/ 57 w 1719"/>
                  <a:gd name="T101" fmla="*/ 116 h 1411"/>
                  <a:gd name="T102" fmla="*/ 51 w 1719"/>
                  <a:gd name="T103" fmla="*/ 111 h 1411"/>
                  <a:gd name="T104" fmla="*/ 39 w 1719"/>
                  <a:gd name="T105" fmla="*/ 102 h 1411"/>
                  <a:gd name="T106" fmla="*/ 30 w 1719"/>
                  <a:gd name="T107" fmla="*/ 93 h 1411"/>
                  <a:gd name="T108" fmla="*/ 21 w 1719"/>
                  <a:gd name="T109" fmla="*/ 86 h 1411"/>
                  <a:gd name="T110" fmla="*/ 4 w 1719"/>
                  <a:gd name="T111" fmla="*/ 62 h 1411"/>
                  <a:gd name="T112" fmla="*/ 0 w 1719"/>
                  <a:gd name="T113" fmla="*/ 46 h 1411"/>
                  <a:gd name="T114" fmla="*/ 0 w 1719"/>
                  <a:gd name="T115" fmla="*/ 33 h 1411"/>
                  <a:gd name="T116" fmla="*/ 5 w 1719"/>
                  <a:gd name="T117" fmla="*/ 23 h 1411"/>
                  <a:gd name="T118" fmla="*/ 11 w 1719"/>
                  <a:gd name="T119" fmla="*/ 18 h 1411"/>
                  <a:gd name="T120" fmla="*/ 18 w 1719"/>
                  <a:gd name="T121" fmla="*/ 15 h 1411"/>
                  <a:gd name="T122" fmla="*/ 26 w 1719"/>
                  <a:gd name="T123" fmla="*/ 14 h 1411"/>
                  <a:gd name="T124" fmla="*/ 36 w 1719"/>
                  <a:gd name="T125" fmla="*/ 14 h 14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19" h="1411">
                    <a:moveTo>
                      <a:pt x="366" y="153"/>
                    </a:moveTo>
                    <a:lnTo>
                      <a:pt x="526" y="31"/>
                    </a:lnTo>
                    <a:lnTo>
                      <a:pt x="692" y="6"/>
                    </a:lnTo>
                    <a:lnTo>
                      <a:pt x="775" y="0"/>
                    </a:lnTo>
                    <a:lnTo>
                      <a:pt x="833" y="0"/>
                    </a:lnTo>
                    <a:lnTo>
                      <a:pt x="884" y="6"/>
                    </a:lnTo>
                    <a:lnTo>
                      <a:pt x="922" y="16"/>
                    </a:lnTo>
                    <a:lnTo>
                      <a:pt x="952" y="30"/>
                    </a:lnTo>
                    <a:lnTo>
                      <a:pt x="983" y="44"/>
                    </a:lnTo>
                    <a:lnTo>
                      <a:pt x="1096" y="44"/>
                    </a:lnTo>
                    <a:lnTo>
                      <a:pt x="1240" y="57"/>
                    </a:lnTo>
                    <a:lnTo>
                      <a:pt x="1346" y="66"/>
                    </a:lnTo>
                    <a:lnTo>
                      <a:pt x="1437" y="57"/>
                    </a:lnTo>
                    <a:lnTo>
                      <a:pt x="1585" y="63"/>
                    </a:lnTo>
                    <a:lnTo>
                      <a:pt x="1636" y="69"/>
                    </a:lnTo>
                    <a:lnTo>
                      <a:pt x="1679" y="79"/>
                    </a:lnTo>
                    <a:lnTo>
                      <a:pt x="1700" y="97"/>
                    </a:lnTo>
                    <a:lnTo>
                      <a:pt x="1713" y="123"/>
                    </a:lnTo>
                    <a:lnTo>
                      <a:pt x="1719" y="158"/>
                    </a:lnTo>
                    <a:lnTo>
                      <a:pt x="1717" y="189"/>
                    </a:lnTo>
                    <a:lnTo>
                      <a:pt x="1707" y="227"/>
                    </a:lnTo>
                    <a:lnTo>
                      <a:pt x="1691" y="256"/>
                    </a:lnTo>
                    <a:lnTo>
                      <a:pt x="1676" y="273"/>
                    </a:lnTo>
                    <a:lnTo>
                      <a:pt x="1659" y="287"/>
                    </a:lnTo>
                    <a:lnTo>
                      <a:pt x="1632" y="301"/>
                    </a:lnTo>
                    <a:lnTo>
                      <a:pt x="1605" y="314"/>
                    </a:lnTo>
                    <a:lnTo>
                      <a:pt x="1568" y="325"/>
                    </a:lnTo>
                    <a:lnTo>
                      <a:pt x="1494" y="339"/>
                    </a:lnTo>
                    <a:lnTo>
                      <a:pt x="1454" y="348"/>
                    </a:lnTo>
                    <a:lnTo>
                      <a:pt x="1413" y="351"/>
                    </a:lnTo>
                    <a:lnTo>
                      <a:pt x="1375" y="351"/>
                    </a:lnTo>
                    <a:lnTo>
                      <a:pt x="1348" y="348"/>
                    </a:lnTo>
                    <a:lnTo>
                      <a:pt x="1291" y="332"/>
                    </a:lnTo>
                    <a:lnTo>
                      <a:pt x="1257" y="331"/>
                    </a:lnTo>
                    <a:lnTo>
                      <a:pt x="1228" y="334"/>
                    </a:lnTo>
                    <a:lnTo>
                      <a:pt x="1202" y="340"/>
                    </a:lnTo>
                    <a:lnTo>
                      <a:pt x="1180" y="350"/>
                    </a:lnTo>
                    <a:lnTo>
                      <a:pt x="1164" y="361"/>
                    </a:lnTo>
                    <a:lnTo>
                      <a:pt x="1147" y="375"/>
                    </a:lnTo>
                    <a:lnTo>
                      <a:pt x="1123" y="400"/>
                    </a:lnTo>
                    <a:lnTo>
                      <a:pt x="1103" y="433"/>
                    </a:lnTo>
                    <a:lnTo>
                      <a:pt x="1098" y="453"/>
                    </a:lnTo>
                    <a:lnTo>
                      <a:pt x="1099" y="467"/>
                    </a:lnTo>
                    <a:lnTo>
                      <a:pt x="1103" y="485"/>
                    </a:lnTo>
                    <a:lnTo>
                      <a:pt x="1130" y="576"/>
                    </a:lnTo>
                    <a:lnTo>
                      <a:pt x="1149" y="614"/>
                    </a:lnTo>
                    <a:lnTo>
                      <a:pt x="1198" y="691"/>
                    </a:lnTo>
                    <a:lnTo>
                      <a:pt x="1244" y="800"/>
                    </a:lnTo>
                    <a:lnTo>
                      <a:pt x="1256" y="880"/>
                    </a:lnTo>
                    <a:lnTo>
                      <a:pt x="1312" y="956"/>
                    </a:lnTo>
                    <a:lnTo>
                      <a:pt x="1352" y="1017"/>
                    </a:lnTo>
                    <a:lnTo>
                      <a:pt x="1392" y="1052"/>
                    </a:lnTo>
                    <a:lnTo>
                      <a:pt x="1435" y="1091"/>
                    </a:lnTo>
                    <a:lnTo>
                      <a:pt x="1478" y="1129"/>
                    </a:lnTo>
                    <a:lnTo>
                      <a:pt x="1509" y="1168"/>
                    </a:lnTo>
                    <a:lnTo>
                      <a:pt x="1518" y="1182"/>
                    </a:lnTo>
                    <a:lnTo>
                      <a:pt x="1527" y="1203"/>
                    </a:lnTo>
                    <a:lnTo>
                      <a:pt x="1530" y="1220"/>
                    </a:lnTo>
                    <a:lnTo>
                      <a:pt x="1531" y="1238"/>
                    </a:lnTo>
                    <a:lnTo>
                      <a:pt x="1531" y="1257"/>
                    </a:lnTo>
                    <a:lnTo>
                      <a:pt x="1526" y="1280"/>
                    </a:lnTo>
                    <a:lnTo>
                      <a:pt x="1519" y="1300"/>
                    </a:lnTo>
                    <a:lnTo>
                      <a:pt x="1509" y="1319"/>
                    </a:lnTo>
                    <a:lnTo>
                      <a:pt x="1495" y="1333"/>
                    </a:lnTo>
                    <a:lnTo>
                      <a:pt x="1478" y="1344"/>
                    </a:lnTo>
                    <a:lnTo>
                      <a:pt x="1459" y="1351"/>
                    </a:lnTo>
                    <a:lnTo>
                      <a:pt x="1438" y="1354"/>
                    </a:lnTo>
                    <a:lnTo>
                      <a:pt x="1415" y="1355"/>
                    </a:lnTo>
                    <a:lnTo>
                      <a:pt x="1389" y="1351"/>
                    </a:lnTo>
                    <a:lnTo>
                      <a:pt x="1343" y="1332"/>
                    </a:lnTo>
                    <a:lnTo>
                      <a:pt x="1328" y="1347"/>
                    </a:lnTo>
                    <a:lnTo>
                      <a:pt x="1307" y="1360"/>
                    </a:lnTo>
                    <a:lnTo>
                      <a:pt x="1284" y="1368"/>
                    </a:lnTo>
                    <a:lnTo>
                      <a:pt x="1261" y="1372"/>
                    </a:lnTo>
                    <a:lnTo>
                      <a:pt x="1234" y="1373"/>
                    </a:lnTo>
                    <a:lnTo>
                      <a:pt x="1202" y="1371"/>
                    </a:lnTo>
                    <a:lnTo>
                      <a:pt x="1175" y="1365"/>
                    </a:lnTo>
                    <a:lnTo>
                      <a:pt x="1141" y="1352"/>
                    </a:lnTo>
                    <a:lnTo>
                      <a:pt x="1092" y="1319"/>
                    </a:lnTo>
                    <a:lnTo>
                      <a:pt x="1087" y="1337"/>
                    </a:lnTo>
                    <a:lnTo>
                      <a:pt x="1080" y="1356"/>
                    </a:lnTo>
                    <a:lnTo>
                      <a:pt x="1070" y="1373"/>
                    </a:lnTo>
                    <a:lnTo>
                      <a:pt x="1053" y="1390"/>
                    </a:lnTo>
                    <a:lnTo>
                      <a:pt x="1034" y="1401"/>
                    </a:lnTo>
                    <a:lnTo>
                      <a:pt x="1007" y="1408"/>
                    </a:lnTo>
                    <a:lnTo>
                      <a:pt x="980" y="1411"/>
                    </a:lnTo>
                    <a:lnTo>
                      <a:pt x="932" y="1400"/>
                    </a:lnTo>
                    <a:lnTo>
                      <a:pt x="881" y="1382"/>
                    </a:lnTo>
                    <a:lnTo>
                      <a:pt x="809" y="1354"/>
                    </a:lnTo>
                    <a:lnTo>
                      <a:pt x="705" y="1289"/>
                    </a:lnTo>
                    <a:lnTo>
                      <a:pt x="665" y="1271"/>
                    </a:lnTo>
                    <a:lnTo>
                      <a:pt x="655" y="1282"/>
                    </a:lnTo>
                    <a:lnTo>
                      <a:pt x="642" y="1291"/>
                    </a:lnTo>
                    <a:lnTo>
                      <a:pt x="628" y="1296"/>
                    </a:lnTo>
                    <a:lnTo>
                      <a:pt x="612" y="1301"/>
                    </a:lnTo>
                    <a:lnTo>
                      <a:pt x="597" y="1303"/>
                    </a:lnTo>
                    <a:lnTo>
                      <a:pt x="583" y="1303"/>
                    </a:lnTo>
                    <a:lnTo>
                      <a:pt x="566" y="1301"/>
                    </a:lnTo>
                    <a:lnTo>
                      <a:pt x="550" y="1296"/>
                    </a:lnTo>
                    <a:lnTo>
                      <a:pt x="534" y="1290"/>
                    </a:lnTo>
                    <a:lnTo>
                      <a:pt x="523" y="1284"/>
                    </a:lnTo>
                    <a:lnTo>
                      <a:pt x="511" y="1275"/>
                    </a:lnTo>
                    <a:lnTo>
                      <a:pt x="502" y="1268"/>
                    </a:lnTo>
                    <a:lnTo>
                      <a:pt x="459" y="1222"/>
                    </a:lnTo>
                    <a:lnTo>
                      <a:pt x="409" y="1164"/>
                    </a:lnTo>
                    <a:lnTo>
                      <a:pt x="354" y="1126"/>
                    </a:lnTo>
                    <a:lnTo>
                      <a:pt x="311" y="1088"/>
                    </a:lnTo>
                    <a:lnTo>
                      <a:pt x="274" y="1030"/>
                    </a:lnTo>
                    <a:lnTo>
                      <a:pt x="249" y="998"/>
                    </a:lnTo>
                    <a:lnTo>
                      <a:pt x="191" y="944"/>
                    </a:lnTo>
                    <a:lnTo>
                      <a:pt x="71" y="777"/>
                    </a:lnTo>
                    <a:lnTo>
                      <a:pt x="40" y="685"/>
                    </a:lnTo>
                    <a:lnTo>
                      <a:pt x="22" y="602"/>
                    </a:lnTo>
                    <a:lnTo>
                      <a:pt x="3" y="506"/>
                    </a:lnTo>
                    <a:lnTo>
                      <a:pt x="0" y="422"/>
                    </a:lnTo>
                    <a:lnTo>
                      <a:pt x="2" y="360"/>
                    </a:lnTo>
                    <a:lnTo>
                      <a:pt x="17" y="304"/>
                    </a:lnTo>
                    <a:lnTo>
                      <a:pt x="43" y="256"/>
                    </a:lnTo>
                    <a:lnTo>
                      <a:pt x="68" y="224"/>
                    </a:lnTo>
                    <a:lnTo>
                      <a:pt x="95" y="201"/>
                    </a:lnTo>
                    <a:lnTo>
                      <a:pt x="128" y="184"/>
                    </a:lnTo>
                    <a:lnTo>
                      <a:pt x="162" y="169"/>
                    </a:lnTo>
                    <a:lnTo>
                      <a:pt x="201" y="159"/>
                    </a:lnTo>
                    <a:lnTo>
                      <a:pt x="238" y="156"/>
                    </a:lnTo>
                    <a:lnTo>
                      <a:pt x="282" y="157"/>
                    </a:lnTo>
                    <a:lnTo>
                      <a:pt x="322" y="159"/>
                    </a:lnTo>
                    <a:lnTo>
                      <a:pt x="366" y="153"/>
                    </a:lnTo>
                    <a:close/>
                  </a:path>
                </a:pathLst>
              </a:custGeom>
              <a:solidFill>
                <a:schemeClr val="accent1"/>
              </a:solidFill>
              <a:ln w="1588">
                <a:solidFill>
                  <a:srgbClr val="000000"/>
                </a:solidFill>
                <a:prstDash val="solid"/>
                <a:round/>
                <a:headEnd/>
                <a:tailEnd/>
              </a:ln>
            </p:spPr>
            <p:txBody>
              <a:bodyPr/>
              <a:lstStyle/>
              <a:p>
                <a:endParaRPr lang="en-US"/>
              </a:p>
            </p:txBody>
          </p:sp>
          <p:sp>
            <p:nvSpPr>
              <p:cNvPr id="57860" name="Freeform 45"/>
              <p:cNvSpPr>
                <a:spLocks/>
              </p:cNvSpPr>
              <p:nvPr/>
            </p:nvSpPr>
            <p:spPr bwMode="auto">
              <a:xfrm>
                <a:off x="967" y="2143"/>
                <a:ext cx="112" cy="9"/>
              </a:xfrm>
              <a:custGeom>
                <a:avLst/>
                <a:gdLst>
                  <a:gd name="T0" fmla="*/ 0 w 1013"/>
                  <a:gd name="T1" fmla="*/ 4 h 95"/>
                  <a:gd name="T2" fmla="*/ 6 w 1013"/>
                  <a:gd name="T3" fmla="*/ 2 h 95"/>
                  <a:gd name="T4" fmla="*/ 11 w 1013"/>
                  <a:gd name="T5" fmla="*/ 1 h 95"/>
                  <a:gd name="T6" fmla="*/ 15 w 1013"/>
                  <a:gd name="T7" fmla="*/ 1 h 95"/>
                  <a:gd name="T8" fmla="*/ 20 w 1013"/>
                  <a:gd name="T9" fmla="*/ 2 h 95"/>
                  <a:gd name="T10" fmla="*/ 23 w 1013"/>
                  <a:gd name="T11" fmla="*/ 3 h 95"/>
                  <a:gd name="T12" fmla="*/ 27 w 1013"/>
                  <a:gd name="T13" fmla="*/ 4 h 95"/>
                  <a:gd name="T14" fmla="*/ 30 w 1013"/>
                  <a:gd name="T15" fmla="*/ 6 h 95"/>
                  <a:gd name="T16" fmla="*/ 33 w 1013"/>
                  <a:gd name="T17" fmla="*/ 8 h 95"/>
                  <a:gd name="T18" fmla="*/ 36 w 1013"/>
                  <a:gd name="T19" fmla="*/ 7 h 95"/>
                  <a:gd name="T20" fmla="*/ 40 w 1013"/>
                  <a:gd name="T21" fmla="*/ 6 h 95"/>
                  <a:gd name="T22" fmla="*/ 44 w 1013"/>
                  <a:gd name="T23" fmla="*/ 5 h 95"/>
                  <a:gd name="T24" fmla="*/ 49 w 1013"/>
                  <a:gd name="T25" fmla="*/ 5 h 95"/>
                  <a:gd name="T26" fmla="*/ 53 w 1013"/>
                  <a:gd name="T27" fmla="*/ 6 h 95"/>
                  <a:gd name="T28" fmla="*/ 57 w 1013"/>
                  <a:gd name="T29" fmla="*/ 6 h 95"/>
                  <a:gd name="T30" fmla="*/ 61 w 1013"/>
                  <a:gd name="T31" fmla="*/ 8 h 95"/>
                  <a:gd name="T32" fmla="*/ 63 w 1013"/>
                  <a:gd name="T33" fmla="*/ 9 h 95"/>
                  <a:gd name="T34" fmla="*/ 67 w 1013"/>
                  <a:gd name="T35" fmla="*/ 8 h 95"/>
                  <a:gd name="T36" fmla="*/ 71 w 1013"/>
                  <a:gd name="T37" fmla="*/ 7 h 95"/>
                  <a:gd name="T38" fmla="*/ 75 w 1013"/>
                  <a:gd name="T39" fmla="*/ 6 h 95"/>
                  <a:gd name="T40" fmla="*/ 78 w 1013"/>
                  <a:gd name="T41" fmla="*/ 6 h 95"/>
                  <a:gd name="T42" fmla="*/ 81 w 1013"/>
                  <a:gd name="T43" fmla="*/ 6 h 95"/>
                  <a:gd name="T44" fmla="*/ 85 w 1013"/>
                  <a:gd name="T45" fmla="*/ 6 h 95"/>
                  <a:gd name="T46" fmla="*/ 90 w 1013"/>
                  <a:gd name="T47" fmla="*/ 6 h 95"/>
                  <a:gd name="T48" fmla="*/ 93 w 1013"/>
                  <a:gd name="T49" fmla="*/ 4 h 95"/>
                  <a:gd name="T50" fmla="*/ 95 w 1013"/>
                  <a:gd name="T51" fmla="*/ 3 h 95"/>
                  <a:gd name="T52" fmla="*/ 98 w 1013"/>
                  <a:gd name="T53" fmla="*/ 2 h 95"/>
                  <a:gd name="T54" fmla="*/ 101 w 1013"/>
                  <a:gd name="T55" fmla="*/ 1 h 95"/>
                  <a:gd name="T56" fmla="*/ 103 w 1013"/>
                  <a:gd name="T57" fmla="*/ 0 h 95"/>
                  <a:gd name="T58" fmla="*/ 106 w 1013"/>
                  <a:gd name="T59" fmla="*/ 0 h 95"/>
                  <a:gd name="T60" fmla="*/ 110 w 1013"/>
                  <a:gd name="T61" fmla="*/ 0 h 95"/>
                  <a:gd name="T62" fmla="*/ 112 w 1013"/>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13" h="95">
                    <a:moveTo>
                      <a:pt x="0" y="38"/>
                    </a:moveTo>
                    <a:lnTo>
                      <a:pt x="56" y="19"/>
                    </a:lnTo>
                    <a:lnTo>
                      <a:pt x="97" y="10"/>
                    </a:lnTo>
                    <a:lnTo>
                      <a:pt x="136" y="10"/>
                    </a:lnTo>
                    <a:lnTo>
                      <a:pt x="184" y="20"/>
                    </a:lnTo>
                    <a:lnTo>
                      <a:pt x="209" y="32"/>
                    </a:lnTo>
                    <a:lnTo>
                      <a:pt x="240" y="45"/>
                    </a:lnTo>
                    <a:lnTo>
                      <a:pt x="270" y="63"/>
                    </a:lnTo>
                    <a:lnTo>
                      <a:pt x="302" y="83"/>
                    </a:lnTo>
                    <a:lnTo>
                      <a:pt x="327" y="70"/>
                    </a:lnTo>
                    <a:lnTo>
                      <a:pt x="366" y="59"/>
                    </a:lnTo>
                    <a:lnTo>
                      <a:pt x="402" y="54"/>
                    </a:lnTo>
                    <a:lnTo>
                      <a:pt x="446" y="56"/>
                    </a:lnTo>
                    <a:lnTo>
                      <a:pt x="481" y="59"/>
                    </a:lnTo>
                    <a:lnTo>
                      <a:pt x="518" y="68"/>
                    </a:lnTo>
                    <a:lnTo>
                      <a:pt x="551" y="82"/>
                    </a:lnTo>
                    <a:lnTo>
                      <a:pt x="572" y="95"/>
                    </a:lnTo>
                    <a:lnTo>
                      <a:pt x="606" y="83"/>
                    </a:lnTo>
                    <a:lnTo>
                      <a:pt x="639" y="73"/>
                    </a:lnTo>
                    <a:lnTo>
                      <a:pt x="679" y="65"/>
                    </a:lnTo>
                    <a:lnTo>
                      <a:pt x="704" y="61"/>
                    </a:lnTo>
                    <a:lnTo>
                      <a:pt x="730" y="60"/>
                    </a:lnTo>
                    <a:lnTo>
                      <a:pt x="767" y="62"/>
                    </a:lnTo>
                    <a:lnTo>
                      <a:pt x="816" y="68"/>
                    </a:lnTo>
                    <a:lnTo>
                      <a:pt x="840" y="45"/>
                    </a:lnTo>
                    <a:lnTo>
                      <a:pt x="862" y="32"/>
                    </a:lnTo>
                    <a:lnTo>
                      <a:pt x="883" y="21"/>
                    </a:lnTo>
                    <a:lnTo>
                      <a:pt x="910" y="10"/>
                    </a:lnTo>
                    <a:lnTo>
                      <a:pt x="936" y="4"/>
                    </a:lnTo>
                    <a:lnTo>
                      <a:pt x="962" y="0"/>
                    </a:lnTo>
                    <a:lnTo>
                      <a:pt x="991" y="0"/>
                    </a:lnTo>
                    <a:lnTo>
                      <a:pt x="1013" y="0"/>
                    </a:lnTo>
                  </a:path>
                </a:pathLst>
              </a:custGeom>
              <a:solidFill>
                <a:schemeClr val="accent1"/>
              </a:solidFill>
              <a:ln w="1588">
                <a:solidFill>
                  <a:srgbClr val="000000"/>
                </a:solidFill>
                <a:prstDash val="solid"/>
                <a:round/>
                <a:headEnd/>
                <a:tailEnd/>
              </a:ln>
            </p:spPr>
            <p:txBody>
              <a:bodyPr/>
              <a:lstStyle/>
              <a:p>
                <a:endParaRPr lang="en-US"/>
              </a:p>
            </p:txBody>
          </p:sp>
          <p:sp>
            <p:nvSpPr>
              <p:cNvPr id="57861" name="Freeform 46"/>
              <p:cNvSpPr>
                <a:spLocks/>
              </p:cNvSpPr>
              <p:nvPr/>
            </p:nvSpPr>
            <p:spPr bwMode="auto">
              <a:xfrm>
                <a:off x="955" y="2123"/>
                <a:ext cx="89" cy="7"/>
              </a:xfrm>
              <a:custGeom>
                <a:avLst/>
                <a:gdLst>
                  <a:gd name="T0" fmla="*/ 0 w 806"/>
                  <a:gd name="T1" fmla="*/ 6 h 70"/>
                  <a:gd name="T2" fmla="*/ 7 w 806"/>
                  <a:gd name="T3" fmla="*/ 3 h 70"/>
                  <a:gd name="T4" fmla="*/ 14 w 806"/>
                  <a:gd name="T5" fmla="*/ 1 h 70"/>
                  <a:gd name="T6" fmla="*/ 22 w 806"/>
                  <a:gd name="T7" fmla="*/ 0 h 70"/>
                  <a:gd name="T8" fmla="*/ 26 w 806"/>
                  <a:gd name="T9" fmla="*/ 0 h 70"/>
                  <a:gd name="T10" fmla="*/ 33 w 806"/>
                  <a:gd name="T11" fmla="*/ 1 h 70"/>
                  <a:gd name="T12" fmla="*/ 41 w 806"/>
                  <a:gd name="T13" fmla="*/ 5 h 70"/>
                  <a:gd name="T14" fmla="*/ 52 w 806"/>
                  <a:gd name="T15" fmla="*/ 7 h 70"/>
                  <a:gd name="T16" fmla="*/ 65 w 806"/>
                  <a:gd name="T17" fmla="*/ 7 h 70"/>
                  <a:gd name="T18" fmla="*/ 74 w 806"/>
                  <a:gd name="T19" fmla="*/ 5 h 70"/>
                  <a:gd name="T20" fmla="*/ 83 w 806"/>
                  <a:gd name="T21" fmla="*/ 4 h 70"/>
                  <a:gd name="T22" fmla="*/ 89 w 806"/>
                  <a:gd name="T23" fmla="*/ 3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06" h="70">
                    <a:moveTo>
                      <a:pt x="0" y="58"/>
                    </a:moveTo>
                    <a:lnTo>
                      <a:pt x="67" y="26"/>
                    </a:lnTo>
                    <a:lnTo>
                      <a:pt x="129" y="6"/>
                    </a:lnTo>
                    <a:lnTo>
                      <a:pt x="196" y="0"/>
                    </a:lnTo>
                    <a:lnTo>
                      <a:pt x="239" y="0"/>
                    </a:lnTo>
                    <a:lnTo>
                      <a:pt x="295" y="13"/>
                    </a:lnTo>
                    <a:lnTo>
                      <a:pt x="369" y="45"/>
                    </a:lnTo>
                    <a:lnTo>
                      <a:pt x="467" y="70"/>
                    </a:lnTo>
                    <a:lnTo>
                      <a:pt x="590" y="70"/>
                    </a:lnTo>
                    <a:lnTo>
                      <a:pt x="670" y="51"/>
                    </a:lnTo>
                    <a:lnTo>
                      <a:pt x="751" y="38"/>
                    </a:lnTo>
                    <a:lnTo>
                      <a:pt x="806" y="26"/>
                    </a:lnTo>
                  </a:path>
                </a:pathLst>
              </a:custGeom>
              <a:solidFill>
                <a:schemeClr val="accent1"/>
              </a:solidFill>
              <a:ln w="1588">
                <a:solidFill>
                  <a:srgbClr val="000000"/>
                </a:solidFill>
                <a:prstDash val="solid"/>
                <a:round/>
                <a:headEnd/>
                <a:tailEnd/>
              </a:ln>
            </p:spPr>
            <p:txBody>
              <a:bodyPr/>
              <a:lstStyle/>
              <a:p>
                <a:endParaRPr lang="en-US"/>
              </a:p>
            </p:txBody>
          </p:sp>
          <p:sp>
            <p:nvSpPr>
              <p:cNvPr id="57862" name="Freeform 47"/>
              <p:cNvSpPr>
                <a:spLocks/>
              </p:cNvSpPr>
              <p:nvPr/>
            </p:nvSpPr>
            <p:spPr bwMode="auto">
              <a:xfrm>
                <a:off x="992" y="2117"/>
                <a:ext cx="73" cy="2"/>
              </a:xfrm>
              <a:custGeom>
                <a:avLst/>
                <a:gdLst>
                  <a:gd name="T0" fmla="*/ 0 w 659"/>
                  <a:gd name="T1" fmla="*/ 2 h 25"/>
                  <a:gd name="T2" fmla="*/ 13 w 659"/>
                  <a:gd name="T3" fmla="*/ 2 h 25"/>
                  <a:gd name="T4" fmla="*/ 29 w 659"/>
                  <a:gd name="T5" fmla="*/ 2 h 25"/>
                  <a:gd name="T6" fmla="*/ 41 w 659"/>
                  <a:gd name="T7" fmla="*/ 2 h 25"/>
                  <a:gd name="T8" fmla="*/ 56 w 659"/>
                  <a:gd name="T9" fmla="*/ 0 h 25"/>
                  <a:gd name="T10" fmla="*/ 62 w 659"/>
                  <a:gd name="T11" fmla="*/ 0 h 25"/>
                  <a:gd name="T12" fmla="*/ 68 w 659"/>
                  <a:gd name="T13" fmla="*/ 0 h 25"/>
                  <a:gd name="T14" fmla="*/ 73 w 659"/>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9" h="25">
                    <a:moveTo>
                      <a:pt x="0" y="25"/>
                    </a:moveTo>
                    <a:lnTo>
                      <a:pt x="117" y="25"/>
                    </a:lnTo>
                    <a:lnTo>
                      <a:pt x="264" y="19"/>
                    </a:lnTo>
                    <a:lnTo>
                      <a:pt x="369" y="19"/>
                    </a:lnTo>
                    <a:lnTo>
                      <a:pt x="505" y="6"/>
                    </a:lnTo>
                    <a:lnTo>
                      <a:pt x="561" y="0"/>
                    </a:lnTo>
                    <a:lnTo>
                      <a:pt x="610" y="0"/>
                    </a:lnTo>
                    <a:lnTo>
                      <a:pt x="659" y="6"/>
                    </a:lnTo>
                  </a:path>
                </a:pathLst>
              </a:custGeom>
              <a:solidFill>
                <a:schemeClr val="accent1"/>
              </a:solidFill>
              <a:ln w="1588">
                <a:solidFill>
                  <a:srgbClr val="000000"/>
                </a:solidFill>
                <a:prstDash val="solid"/>
                <a:round/>
                <a:headEnd/>
                <a:tailEnd/>
              </a:ln>
            </p:spPr>
            <p:txBody>
              <a:bodyPr/>
              <a:lstStyle/>
              <a:p>
                <a:endParaRPr lang="en-US"/>
              </a:p>
            </p:txBody>
          </p:sp>
          <p:sp>
            <p:nvSpPr>
              <p:cNvPr id="57863" name="Freeform 48"/>
              <p:cNvSpPr>
                <a:spLocks/>
              </p:cNvSpPr>
              <p:nvPr/>
            </p:nvSpPr>
            <p:spPr bwMode="auto">
              <a:xfrm>
                <a:off x="980" y="2077"/>
                <a:ext cx="48" cy="38"/>
              </a:xfrm>
              <a:custGeom>
                <a:avLst/>
                <a:gdLst>
                  <a:gd name="T0" fmla="*/ 0 w 431"/>
                  <a:gd name="T1" fmla="*/ 0 h 417"/>
                  <a:gd name="T2" fmla="*/ 1 w 431"/>
                  <a:gd name="T3" fmla="*/ 5 h 417"/>
                  <a:gd name="T4" fmla="*/ 3 w 431"/>
                  <a:gd name="T5" fmla="*/ 12 h 417"/>
                  <a:gd name="T6" fmla="*/ 5 w 431"/>
                  <a:gd name="T7" fmla="*/ 17 h 417"/>
                  <a:gd name="T8" fmla="*/ 8 w 431"/>
                  <a:gd name="T9" fmla="*/ 22 h 417"/>
                  <a:gd name="T10" fmla="*/ 13 w 431"/>
                  <a:gd name="T11" fmla="*/ 25 h 417"/>
                  <a:gd name="T12" fmla="*/ 17 w 431"/>
                  <a:gd name="T13" fmla="*/ 29 h 417"/>
                  <a:gd name="T14" fmla="*/ 22 w 431"/>
                  <a:gd name="T15" fmla="*/ 32 h 417"/>
                  <a:gd name="T16" fmla="*/ 27 w 431"/>
                  <a:gd name="T17" fmla="*/ 34 h 417"/>
                  <a:gd name="T18" fmla="*/ 34 w 431"/>
                  <a:gd name="T19" fmla="*/ 36 h 417"/>
                  <a:gd name="T20" fmla="*/ 48 w 431"/>
                  <a:gd name="T21" fmla="*/ 38 h 4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1" h="417">
                    <a:moveTo>
                      <a:pt x="0" y="0"/>
                    </a:moveTo>
                    <a:lnTo>
                      <a:pt x="6" y="57"/>
                    </a:lnTo>
                    <a:lnTo>
                      <a:pt x="25" y="128"/>
                    </a:lnTo>
                    <a:lnTo>
                      <a:pt x="49" y="185"/>
                    </a:lnTo>
                    <a:lnTo>
                      <a:pt x="74" y="236"/>
                    </a:lnTo>
                    <a:lnTo>
                      <a:pt x="117" y="276"/>
                    </a:lnTo>
                    <a:lnTo>
                      <a:pt x="154" y="321"/>
                    </a:lnTo>
                    <a:lnTo>
                      <a:pt x="197" y="353"/>
                    </a:lnTo>
                    <a:lnTo>
                      <a:pt x="246" y="378"/>
                    </a:lnTo>
                    <a:lnTo>
                      <a:pt x="302" y="397"/>
                    </a:lnTo>
                    <a:lnTo>
                      <a:pt x="431" y="417"/>
                    </a:lnTo>
                  </a:path>
                </a:pathLst>
              </a:custGeom>
              <a:solidFill>
                <a:schemeClr val="accent1"/>
              </a:solidFill>
              <a:ln w="1588">
                <a:solidFill>
                  <a:srgbClr val="000000"/>
                </a:solidFill>
                <a:prstDash val="solid"/>
                <a:round/>
                <a:headEnd/>
                <a:tailEnd/>
              </a:ln>
            </p:spPr>
            <p:txBody>
              <a:bodyPr/>
              <a:lstStyle/>
              <a:p>
                <a:endParaRPr lang="en-US"/>
              </a:p>
            </p:txBody>
          </p:sp>
          <p:sp>
            <p:nvSpPr>
              <p:cNvPr id="57864" name="Freeform 49"/>
              <p:cNvSpPr>
                <a:spLocks/>
              </p:cNvSpPr>
              <p:nvPr/>
            </p:nvSpPr>
            <p:spPr bwMode="auto">
              <a:xfrm>
                <a:off x="987" y="2098"/>
                <a:ext cx="9" cy="11"/>
              </a:xfrm>
              <a:custGeom>
                <a:avLst/>
                <a:gdLst>
                  <a:gd name="T0" fmla="*/ 0 w 80"/>
                  <a:gd name="T1" fmla="*/ 0 h 122"/>
                  <a:gd name="T2" fmla="*/ 2 w 80"/>
                  <a:gd name="T3" fmla="*/ 6 h 122"/>
                  <a:gd name="T4" fmla="*/ 7 w 80"/>
                  <a:gd name="T5" fmla="*/ 9 h 122"/>
                  <a:gd name="T6" fmla="*/ 9 w 80"/>
                  <a:gd name="T7" fmla="*/ 11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122">
                    <a:moveTo>
                      <a:pt x="0" y="0"/>
                    </a:moveTo>
                    <a:lnTo>
                      <a:pt x="18" y="65"/>
                    </a:lnTo>
                    <a:lnTo>
                      <a:pt x="61" y="103"/>
                    </a:lnTo>
                    <a:lnTo>
                      <a:pt x="80" y="122"/>
                    </a:lnTo>
                  </a:path>
                </a:pathLst>
              </a:custGeom>
              <a:solidFill>
                <a:schemeClr val="accent1"/>
              </a:solidFill>
              <a:ln w="1588">
                <a:solidFill>
                  <a:srgbClr val="000000"/>
                </a:solidFill>
                <a:prstDash val="solid"/>
                <a:round/>
                <a:headEnd/>
                <a:tailEnd/>
              </a:ln>
            </p:spPr>
            <p:txBody>
              <a:bodyPr/>
              <a:lstStyle/>
              <a:p>
                <a:endParaRPr lang="en-US"/>
              </a:p>
            </p:txBody>
          </p:sp>
          <p:sp>
            <p:nvSpPr>
              <p:cNvPr id="57865" name="Freeform 50"/>
              <p:cNvSpPr>
                <a:spLocks/>
              </p:cNvSpPr>
              <p:nvPr/>
            </p:nvSpPr>
            <p:spPr bwMode="auto">
              <a:xfrm>
                <a:off x="1050" y="2068"/>
                <a:ext cx="4" cy="13"/>
              </a:xfrm>
              <a:custGeom>
                <a:avLst/>
                <a:gdLst>
                  <a:gd name="T0" fmla="*/ 0 w 44"/>
                  <a:gd name="T1" fmla="*/ 0 h 140"/>
                  <a:gd name="T2" fmla="*/ 1 w 44"/>
                  <a:gd name="T3" fmla="*/ 2 h 140"/>
                  <a:gd name="T4" fmla="*/ 3 w 44"/>
                  <a:gd name="T5" fmla="*/ 5 h 140"/>
                  <a:gd name="T6" fmla="*/ 4 w 44"/>
                  <a:gd name="T7" fmla="*/ 9 h 140"/>
                  <a:gd name="T8" fmla="*/ 4 w 44"/>
                  <a:gd name="T9" fmla="*/ 13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40">
                    <a:moveTo>
                      <a:pt x="0" y="0"/>
                    </a:moveTo>
                    <a:lnTo>
                      <a:pt x="16" y="21"/>
                    </a:lnTo>
                    <a:lnTo>
                      <a:pt x="33" y="59"/>
                    </a:lnTo>
                    <a:lnTo>
                      <a:pt x="41" y="96"/>
                    </a:lnTo>
                    <a:lnTo>
                      <a:pt x="44" y="140"/>
                    </a:lnTo>
                  </a:path>
                </a:pathLst>
              </a:custGeom>
              <a:solidFill>
                <a:schemeClr val="accent1"/>
              </a:solidFill>
              <a:ln w="1588">
                <a:solidFill>
                  <a:srgbClr val="000000"/>
                </a:solidFill>
                <a:prstDash val="solid"/>
                <a:round/>
                <a:headEnd/>
                <a:tailEnd/>
              </a:ln>
            </p:spPr>
            <p:txBody>
              <a:bodyPr/>
              <a:lstStyle/>
              <a:p>
                <a:endParaRPr lang="en-US"/>
              </a:p>
            </p:txBody>
          </p:sp>
          <p:sp>
            <p:nvSpPr>
              <p:cNvPr id="57866" name="Freeform 51"/>
              <p:cNvSpPr>
                <a:spLocks/>
              </p:cNvSpPr>
              <p:nvPr/>
            </p:nvSpPr>
            <p:spPr bwMode="auto">
              <a:xfrm>
                <a:off x="1088" y="2071"/>
                <a:ext cx="5" cy="20"/>
              </a:xfrm>
              <a:custGeom>
                <a:avLst/>
                <a:gdLst>
                  <a:gd name="T0" fmla="*/ 5 w 39"/>
                  <a:gd name="T1" fmla="*/ 0 h 220"/>
                  <a:gd name="T2" fmla="*/ 3 w 39"/>
                  <a:gd name="T3" fmla="*/ 3 h 220"/>
                  <a:gd name="T4" fmla="*/ 1 w 39"/>
                  <a:gd name="T5" fmla="*/ 6 h 220"/>
                  <a:gd name="T6" fmla="*/ 0 w 39"/>
                  <a:gd name="T7" fmla="*/ 9 h 220"/>
                  <a:gd name="T8" fmla="*/ 0 w 39"/>
                  <a:gd name="T9" fmla="*/ 12 h 220"/>
                  <a:gd name="T10" fmla="*/ 0 w 39"/>
                  <a:gd name="T11" fmla="*/ 16 h 220"/>
                  <a:gd name="T12" fmla="*/ 2 w 39"/>
                  <a:gd name="T13" fmla="*/ 20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20">
                    <a:moveTo>
                      <a:pt x="39" y="0"/>
                    </a:moveTo>
                    <a:lnTo>
                      <a:pt x="22" y="35"/>
                    </a:lnTo>
                    <a:lnTo>
                      <a:pt x="10" y="70"/>
                    </a:lnTo>
                    <a:lnTo>
                      <a:pt x="1" y="101"/>
                    </a:lnTo>
                    <a:lnTo>
                      <a:pt x="0" y="137"/>
                    </a:lnTo>
                    <a:lnTo>
                      <a:pt x="1" y="172"/>
                    </a:lnTo>
                    <a:lnTo>
                      <a:pt x="12" y="220"/>
                    </a:lnTo>
                  </a:path>
                </a:pathLst>
              </a:custGeom>
              <a:solidFill>
                <a:schemeClr val="accent1"/>
              </a:solidFill>
              <a:ln w="1588">
                <a:solidFill>
                  <a:srgbClr val="000000"/>
                </a:solidFill>
                <a:prstDash val="solid"/>
                <a:round/>
                <a:headEnd/>
                <a:tailEnd/>
              </a:ln>
            </p:spPr>
            <p:txBody>
              <a:bodyPr/>
              <a:lstStyle/>
              <a:p>
                <a:endParaRPr lang="en-US"/>
              </a:p>
            </p:txBody>
          </p:sp>
          <p:sp>
            <p:nvSpPr>
              <p:cNvPr id="57867" name="Freeform 52"/>
              <p:cNvSpPr>
                <a:spLocks/>
              </p:cNvSpPr>
              <p:nvPr/>
            </p:nvSpPr>
            <p:spPr bwMode="auto">
              <a:xfrm>
                <a:off x="1066" y="2092"/>
                <a:ext cx="19" cy="2"/>
              </a:xfrm>
              <a:custGeom>
                <a:avLst/>
                <a:gdLst>
                  <a:gd name="T0" fmla="*/ 19 w 173"/>
                  <a:gd name="T1" fmla="*/ 2 h 19"/>
                  <a:gd name="T2" fmla="*/ 12 w 173"/>
                  <a:gd name="T3" fmla="*/ 1 h 19"/>
                  <a:gd name="T4" fmla="*/ 4 w 173"/>
                  <a:gd name="T5" fmla="*/ 0 h 19"/>
                  <a:gd name="T6" fmla="*/ 0 w 173"/>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19">
                    <a:moveTo>
                      <a:pt x="173" y="19"/>
                    </a:moveTo>
                    <a:lnTo>
                      <a:pt x="105" y="6"/>
                    </a:lnTo>
                    <a:lnTo>
                      <a:pt x="37" y="0"/>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868" name="Freeform 53"/>
              <p:cNvSpPr>
                <a:spLocks/>
              </p:cNvSpPr>
              <p:nvPr/>
            </p:nvSpPr>
            <p:spPr bwMode="auto">
              <a:xfrm>
                <a:off x="1058" y="2150"/>
                <a:ext cx="32" cy="35"/>
              </a:xfrm>
              <a:custGeom>
                <a:avLst/>
                <a:gdLst>
                  <a:gd name="T0" fmla="*/ 0 w 291"/>
                  <a:gd name="T1" fmla="*/ 0 h 385"/>
                  <a:gd name="T2" fmla="*/ 1 w 291"/>
                  <a:gd name="T3" fmla="*/ 2 h 385"/>
                  <a:gd name="T4" fmla="*/ 5 w 291"/>
                  <a:gd name="T5" fmla="*/ 4 h 385"/>
                  <a:gd name="T6" fmla="*/ 8 w 291"/>
                  <a:gd name="T7" fmla="*/ 7 h 385"/>
                  <a:gd name="T8" fmla="*/ 12 w 291"/>
                  <a:gd name="T9" fmla="*/ 12 h 385"/>
                  <a:gd name="T10" fmla="*/ 14 w 291"/>
                  <a:gd name="T11" fmla="*/ 14 h 385"/>
                  <a:gd name="T12" fmla="*/ 18 w 291"/>
                  <a:gd name="T13" fmla="*/ 15 h 385"/>
                  <a:gd name="T14" fmla="*/ 22 w 291"/>
                  <a:gd name="T15" fmla="*/ 17 h 385"/>
                  <a:gd name="T16" fmla="*/ 26 w 291"/>
                  <a:gd name="T17" fmla="*/ 19 h 385"/>
                  <a:gd name="T18" fmla="*/ 28 w 291"/>
                  <a:gd name="T19" fmla="*/ 21 h 385"/>
                  <a:gd name="T20" fmla="*/ 29 w 291"/>
                  <a:gd name="T21" fmla="*/ 22 h 385"/>
                  <a:gd name="T22" fmla="*/ 31 w 291"/>
                  <a:gd name="T23" fmla="*/ 25 h 385"/>
                  <a:gd name="T24" fmla="*/ 32 w 291"/>
                  <a:gd name="T25" fmla="*/ 28 h 385"/>
                  <a:gd name="T26" fmla="*/ 32 w 291"/>
                  <a:gd name="T27" fmla="*/ 31 h 385"/>
                  <a:gd name="T28" fmla="*/ 32 w 291"/>
                  <a:gd name="T29" fmla="*/ 33 h 385"/>
                  <a:gd name="T30" fmla="*/ 31 w 291"/>
                  <a:gd name="T31" fmla="*/ 35 h 3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 h="385">
                    <a:moveTo>
                      <a:pt x="0" y="0"/>
                    </a:moveTo>
                    <a:lnTo>
                      <a:pt x="13" y="22"/>
                    </a:lnTo>
                    <a:lnTo>
                      <a:pt x="43" y="46"/>
                    </a:lnTo>
                    <a:lnTo>
                      <a:pt x="77" y="78"/>
                    </a:lnTo>
                    <a:lnTo>
                      <a:pt x="107" y="128"/>
                    </a:lnTo>
                    <a:lnTo>
                      <a:pt x="126" y="158"/>
                    </a:lnTo>
                    <a:lnTo>
                      <a:pt x="166" y="170"/>
                    </a:lnTo>
                    <a:lnTo>
                      <a:pt x="202" y="187"/>
                    </a:lnTo>
                    <a:lnTo>
                      <a:pt x="239" y="214"/>
                    </a:lnTo>
                    <a:lnTo>
                      <a:pt x="253" y="229"/>
                    </a:lnTo>
                    <a:lnTo>
                      <a:pt x="266" y="247"/>
                    </a:lnTo>
                    <a:lnTo>
                      <a:pt x="280" y="279"/>
                    </a:lnTo>
                    <a:lnTo>
                      <a:pt x="290" y="309"/>
                    </a:lnTo>
                    <a:lnTo>
                      <a:pt x="291" y="338"/>
                    </a:lnTo>
                    <a:lnTo>
                      <a:pt x="288" y="367"/>
                    </a:lnTo>
                    <a:lnTo>
                      <a:pt x="279" y="385"/>
                    </a:lnTo>
                  </a:path>
                </a:pathLst>
              </a:custGeom>
              <a:solidFill>
                <a:schemeClr val="accent1"/>
              </a:solidFill>
              <a:ln w="1588">
                <a:solidFill>
                  <a:srgbClr val="000000"/>
                </a:solidFill>
                <a:prstDash val="solid"/>
                <a:round/>
                <a:headEnd/>
                <a:tailEnd/>
              </a:ln>
            </p:spPr>
            <p:txBody>
              <a:bodyPr/>
              <a:lstStyle/>
              <a:p>
                <a:endParaRPr lang="en-US"/>
              </a:p>
            </p:txBody>
          </p:sp>
          <p:sp>
            <p:nvSpPr>
              <p:cNvPr id="57869" name="Freeform 54"/>
              <p:cNvSpPr>
                <a:spLocks/>
              </p:cNvSpPr>
              <p:nvPr/>
            </p:nvSpPr>
            <p:spPr bwMode="auto">
              <a:xfrm>
                <a:off x="1030" y="2152"/>
                <a:ext cx="31" cy="31"/>
              </a:xfrm>
              <a:custGeom>
                <a:avLst/>
                <a:gdLst>
                  <a:gd name="T0" fmla="*/ 0 w 282"/>
                  <a:gd name="T1" fmla="*/ 0 h 344"/>
                  <a:gd name="T2" fmla="*/ 2 w 282"/>
                  <a:gd name="T3" fmla="*/ 5 h 344"/>
                  <a:gd name="T4" fmla="*/ 4 w 282"/>
                  <a:gd name="T5" fmla="*/ 8 h 344"/>
                  <a:gd name="T6" fmla="*/ 7 w 282"/>
                  <a:gd name="T7" fmla="*/ 10 h 344"/>
                  <a:gd name="T8" fmla="*/ 10 w 282"/>
                  <a:gd name="T9" fmla="*/ 12 h 344"/>
                  <a:gd name="T10" fmla="*/ 13 w 282"/>
                  <a:gd name="T11" fmla="*/ 14 h 344"/>
                  <a:gd name="T12" fmla="*/ 16 w 282"/>
                  <a:gd name="T13" fmla="*/ 17 h 344"/>
                  <a:gd name="T14" fmla="*/ 20 w 282"/>
                  <a:gd name="T15" fmla="*/ 19 h 344"/>
                  <a:gd name="T16" fmla="*/ 23 w 282"/>
                  <a:gd name="T17" fmla="*/ 21 h 344"/>
                  <a:gd name="T18" fmla="*/ 26 w 282"/>
                  <a:gd name="T19" fmla="*/ 23 h 344"/>
                  <a:gd name="T20" fmla="*/ 28 w 282"/>
                  <a:gd name="T21" fmla="*/ 25 h 344"/>
                  <a:gd name="T22" fmla="*/ 30 w 282"/>
                  <a:gd name="T23" fmla="*/ 27 h 344"/>
                  <a:gd name="T24" fmla="*/ 31 w 282"/>
                  <a:gd name="T25" fmla="*/ 29 h 344"/>
                  <a:gd name="T26" fmla="*/ 31 w 282"/>
                  <a:gd name="T27" fmla="*/ 31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2" h="344">
                    <a:moveTo>
                      <a:pt x="0" y="0"/>
                    </a:moveTo>
                    <a:lnTo>
                      <a:pt x="16" y="58"/>
                    </a:lnTo>
                    <a:lnTo>
                      <a:pt x="34" y="90"/>
                    </a:lnTo>
                    <a:lnTo>
                      <a:pt x="63" y="108"/>
                    </a:lnTo>
                    <a:lnTo>
                      <a:pt x="94" y="130"/>
                    </a:lnTo>
                    <a:lnTo>
                      <a:pt x="118" y="156"/>
                    </a:lnTo>
                    <a:lnTo>
                      <a:pt x="144" y="186"/>
                    </a:lnTo>
                    <a:lnTo>
                      <a:pt x="179" y="208"/>
                    </a:lnTo>
                    <a:lnTo>
                      <a:pt x="213" y="232"/>
                    </a:lnTo>
                    <a:lnTo>
                      <a:pt x="238" y="256"/>
                    </a:lnTo>
                    <a:lnTo>
                      <a:pt x="258" y="279"/>
                    </a:lnTo>
                    <a:lnTo>
                      <a:pt x="272" y="302"/>
                    </a:lnTo>
                    <a:lnTo>
                      <a:pt x="280" y="322"/>
                    </a:lnTo>
                    <a:lnTo>
                      <a:pt x="282" y="344"/>
                    </a:lnTo>
                  </a:path>
                </a:pathLst>
              </a:custGeom>
              <a:solidFill>
                <a:schemeClr val="accent1"/>
              </a:solidFill>
              <a:ln w="1588">
                <a:solidFill>
                  <a:srgbClr val="000000"/>
                </a:solidFill>
                <a:prstDash val="solid"/>
                <a:round/>
                <a:headEnd/>
                <a:tailEnd/>
              </a:ln>
            </p:spPr>
            <p:txBody>
              <a:bodyPr/>
              <a:lstStyle/>
              <a:p>
                <a:endParaRPr lang="en-US"/>
              </a:p>
            </p:txBody>
          </p:sp>
          <p:sp>
            <p:nvSpPr>
              <p:cNvPr id="57870" name="Freeform 55"/>
              <p:cNvSpPr>
                <a:spLocks/>
              </p:cNvSpPr>
              <p:nvPr/>
            </p:nvSpPr>
            <p:spPr bwMode="auto">
              <a:xfrm>
                <a:off x="999" y="2151"/>
                <a:ext cx="17" cy="28"/>
              </a:xfrm>
              <a:custGeom>
                <a:avLst/>
                <a:gdLst>
                  <a:gd name="T0" fmla="*/ 1 w 148"/>
                  <a:gd name="T1" fmla="*/ 0 h 307"/>
                  <a:gd name="T2" fmla="*/ 0 w 148"/>
                  <a:gd name="T3" fmla="*/ 2 h 307"/>
                  <a:gd name="T4" fmla="*/ 1 w 148"/>
                  <a:gd name="T5" fmla="*/ 3 h 307"/>
                  <a:gd name="T6" fmla="*/ 3 w 148"/>
                  <a:gd name="T7" fmla="*/ 5 h 307"/>
                  <a:gd name="T8" fmla="*/ 4 w 148"/>
                  <a:gd name="T9" fmla="*/ 5 h 307"/>
                  <a:gd name="T10" fmla="*/ 6 w 148"/>
                  <a:gd name="T11" fmla="*/ 6 h 307"/>
                  <a:gd name="T12" fmla="*/ 7 w 148"/>
                  <a:gd name="T13" fmla="*/ 8 h 307"/>
                  <a:gd name="T14" fmla="*/ 8 w 148"/>
                  <a:gd name="T15" fmla="*/ 9 h 307"/>
                  <a:gd name="T16" fmla="*/ 9 w 148"/>
                  <a:gd name="T17" fmla="*/ 10 h 307"/>
                  <a:gd name="T18" fmla="*/ 11 w 148"/>
                  <a:gd name="T19" fmla="*/ 12 h 307"/>
                  <a:gd name="T20" fmla="*/ 13 w 148"/>
                  <a:gd name="T21" fmla="*/ 13 h 307"/>
                  <a:gd name="T22" fmla="*/ 14 w 148"/>
                  <a:gd name="T23" fmla="*/ 15 h 307"/>
                  <a:gd name="T24" fmla="*/ 16 w 148"/>
                  <a:gd name="T25" fmla="*/ 16 h 307"/>
                  <a:gd name="T26" fmla="*/ 16 w 148"/>
                  <a:gd name="T27" fmla="*/ 17 h 307"/>
                  <a:gd name="T28" fmla="*/ 17 w 148"/>
                  <a:gd name="T29" fmla="*/ 19 h 307"/>
                  <a:gd name="T30" fmla="*/ 17 w 148"/>
                  <a:gd name="T31" fmla="*/ 21 h 307"/>
                  <a:gd name="T32" fmla="*/ 17 w 148"/>
                  <a:gd name="T33" fmla="*/ 24 h 307"/>
                  <a:gd name="T34" fmla="*/ 16 w 148"/>
                  <a:gd name="T35" fmla="*/ 25 h 307"/>
                  <a:gd name="T36" fmla="*/ 16 w 148"/>
                  <a:gd name="T37" fmla="*/ 27 h 307"/>
                  <a:gd name="T38" fmla="*/ 15 w 148"/>
                  <a:gd name="T39" fmla="*/ 28 h 30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8" h="307">
                    <a:moveTo>
                      <a:pt x="10" y="0"/>
                    </a:moveTo>
                    <a:lnTo>
                      <a:pt x="0" y="23"/>
                    </a:lnTo>
                    <a:lnTo>
                      <a:pt x="12" y="34"/>
                    </a:lnTo>
                    <a:lnTo>
                      <a:pt x="26" y="51"/>
                    </a:lnTo>
                    <a:lnTo>
                      <a:pt x="37" y="60"/>
                    </a:lnTo>
                    <a:lnTo>
                      <a:pt x="49" y="71"/>
                    </a:lnTo>
                    <a:lnTo>
                      <a:pt x="58" y="84"/>
                    </a:lnTo>
                    <a:lnTo>
                      <a:pt x="66" y="97"/>
                    </a:lnTo>
                    <a:lnTo>
                      <a:pt x="74" y="112"/>
                    </a:lnTo>
                    <a:lnTo>
                      <a:pt x="98" y="131"/>
                    </a:lnTo>
                    <a:lnTo>
                      <a:pt x="113" y="145"/>
                    </a:lnTo>
                    <a:lnTo>
                      <a:pt x="125" y="160"/>
                    </a:lnTo>
                    <a:lnTo>
                      <a:pt x="135" y="177"/>
                    </a:lnTo>
                    <a:lnTo>
                      <a:pt x="140" y="191"/>
                    </a:lnTo>
                    <a:lnTo>
                      <a:pt x="145" y="210"/>
                    </a:lnTo>
                    <a:lnTo>
                      <a:pt x="148" y="232"/>
                    </a:lnTo>
                    <a:lnTo>
                      <a:pt x="147" y="259"/>
                    </a:lnTo>
                    <a:lnTo>
                      <a:pt x="143" y="279"/>
                    </a:lnTo>
                    <a:lnTo>
                      <a:pt x="138" y="294"/>
                    </a:lnTo>
                    <a:lnTo>
                      <a:pt x="131" y="307"/>
                    </a:lnTo>
                  </a:path>
                </a:pathLst>
              </a:custGeom>
              <a:solidFill>
                <a:schemeClr val="accent1"/>
              </a:solidFill>
              <a:ln w="1588">
                <a:solidFill>
                  <a:srgbClr val="000000"/>
                </a:solidFill>
                <a:prstDash val="solid"/>
                <a:round/>
                <a:headEnd/>
                <a:tailEnd/>
              </a:ln>
            </p:spPr>
            <p:txBody>
              <a:bodyPr/>
              <a:lstStyle/>
              <a:p>
                <a:endParaRPr lang="en-US"/>
              </a:p>
            </p:txBody>
          </p:sp>
          <p:sp>
            <p:nvSpPr>
              <p:cNvPr id="57871" name="Freeform 56"/>
              <p:cNvSpPr>
                <a:spLocks/>
              </p:cNvSpPr>
              <p:nvPr/>
            </p:nvSpPr>
            <p:spPr bwMode="auto">
              <a:xfrm>
                <a:off x="1059" y="2103"/>
                <a:ext cx="4" cy="9"/>
              </a:xfrm>
              <a:custGeom>
                <a:avLst/>
                <a:gdLst>
                  <a:gd name="T0" fmla="*/ 4 w 30"/>
                  <a:gd name="T1" fmla="*/ 0 h 104"/>
                  <a:gd name="T2" fmla="*/ 3 w 30"/>
                  <a:gd name="T3" fmla="*/ 1 h 104"/>
                  <a:gd name="T4" fmla="*/ 2 w 30"/>
                  <a:gd name="T5" fmla="*/ 3 h 104"/>
                  <a:gd name="T6" fmla="*/ 1 w 30"/>
                  <a:gd name="T7" fmla="*/ 4 h 104"/>
                  <a:gd name="T8" fmla="*/ 1 w 30"/>
                  <a:gd name="T9" fmla="*/ 5 h 104"/>
                  <a:gd name="T10" fmla="*/ 0 w 30"/>
                  <a:gd name="T11" fmla="*/ 6 h 104"/>
                  <a:gd name="T12" fmla="*/ 0 w 30"/>
                  <a:gd name="T13" fmla="*/ 7 h 104"/>
                  <a:gd name="T14" fmla="*/ 0 w 30"/>
                  <a:gd name="T15" fmla="*/ 9 h 1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104">
                    <a:moveTo>
                      <a:pt x="30" y="0"/>
                    </a:moveTo>
                    <a:lnTo>
                      <a:pt x="22" y="11"/>
                    </a:lnTo>
                    <a:lnTo>
                      <a:pt x="14" y="29"/>
                    </a:lnTo>
                    <a:lnTo>
                      <a:pt x="9" y="44"/>
                    </a:lnTo>
                    <a:lnTo>
                      <a:pt x="4" y="57"/>
                    </a:lnTo>
                    <a:lnTo>
                      <a:pt x="1" y="72"/>
                    </a:lnTo>
                    <a:lnTo>
                      <a:pt x="0" y="86"/>
                    </a:lnTo>
                    <a:lnTo>
                      <a:pt x="1" y="104"/>
                    </a:lnTo>
                  </a:path>
                </a:pathLst>
              </a:custGeom>
              <a:solidFill>
                <a:schemeClr val="accent1"/>
              </a:solidFill>
              <a:ln w="1588">
                <a:solidFill>
                  <a:srgbClr val="000000"/>
                </a:solidFill>
                <a:prstDash val="solid"/>
                <a:round/>
                <a:headEnd/>
                <a:tailEnd/>
              </a:ln>
            </p:spPr>
            <p:txBody>
              <a:bodyPr/>
              <a:lstStyle/>
              <a:p>
                <a:endParaRPr lang="en-US"/>
              </a:p>
            </p:txBody>
          </p:sp>
          <p:sp>
            <p:nvSpPr>
              <p:cNvPr id="57872" name="Freeform 57"/>
              <p:cNvSpPr>
                <a:spLocks/>
              </p:cNvSpPr>
              <p:nvPr/>
            </p:nvSpPr>
            <p:spPr bwMode="auto">
              <a:xfrm>
                <a:off x="975" y="2115"/>
                <a:ext cx="12" cy="4"/>
              </a:xfrm>
              <a:custGeom>
                <a:avLst/>
                <a:gdLst>
                  <a:gd name="T0" fmla="*/ 0 w 111"/>
                  <a:gd name="T1" fmla="*/ 0 h 45"/>
                  <a:gd name="T2" fmla="*/ 4 w 111"/>
                  <a:gd name="T3" fmla="*/ 0 h 45"/>
                  <a:gd name="T4" fmla="*/ 9 w 111"/>
                  <a:gd name="T5" fmla="*/ 1 h 45"/>
                  <a:gd name="T6" fmla="*/ 12 w 111"/>
                  <a:gd name="T7" fmla="*/ 4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 h="45">
                    <a:moveTo>
                      <a:pt x="0" y="0"/>
                    </a:moveTo>
                    <a:lnTo>
                      <a:pt x="37" y="0"/>
                    </a:lnTo>
                    <a:lnTo>
                      <a:pt x="80" y="13"/>
                    </a:lnTo>
                    <a:lnTo>
                      <a:pt x="111" y="45"/>
                    </a:lnTo>
                  </a:path>
                </a:pathLst>
              </a:custGeom>
              <a:solidFill>
                <a:schemeClr val="accent1"/>
              </a:solidFill>
              <a:ln w="1588">
                <a:solidFill>
                  <a:srgbClr val="000000"/>
                </a:solidFill>
                <a:prstDash val="solid"/>
                <a:round/>
                <a:headEnd/>
                <a:tailEnd/>
              </a:ln>
            </p:spPr>
            <p:txBody>
              <a:bodyPr/>
              <a:lstStyle/>
              <a:p>
                <a:endParaRPr lang="en-US"/>
              </a:p>
            </p:txBody>
          </p:sp>
          <p:sp>
            <p:nvSpPr>
              <p:cNvPr id="57873" name="Freeform 58"/>
              <p:cNvSpPr>
                <a:spLocks/>
              </p:cNvSpPr>
              <p:nvPr/>
            </p:nvSpPr>
            <p:spPr bwMode="auto">
              <a:xfrm>
                <a:off x="1013" y="2154"/>
                <a:ext cx="76" cy="11"/>
              </a:xfrm>
              <a:custGeom>
                <a:avLst/>
                <a:gdLst>
                  <a:gd name="T0" fmla="*/ 76 w 677"/>
                  <a:gd name="T1" fmla="*/ 0 h 120"/>
                  <a:gd name="T2" fmla="*/ 73 w 677"/>
                  <a:gd name="T3" fmla="*/ 0 h 120"/>
                  <a:gd name="T4" fmla="*/ 69 w 677"/>
                  <a:gd name="T5" fmla="*/ 0 h 120"/>
                  <a:gd name="T6" fmla="*/ 65 w 677"/>
                  <a:gd name="T7" fmla="*/ 1 h 120"/>
                  <a:gd name="T8" fmla="*/ 62 w 677"/>
                  <a:gd name="T9" fmla="*/ 2 h 120"/>
                  <a:gd name="T10" fmla="*/ 59 w 677"/>
                  <a:gd name="T11" fmla="*/ 3 h 120"/>
                  <a:gd name="T12" fmla="*/ 56 w 677"/>
                  <a:gd name="T13" fmla="*/ 6 h 120"/>
                  <a:gd name="T14" fmla="*/ 52 w 677"/>
                  <a:gd name="T15" fmla="*/ 5 h 120"/>
                  <a:gd name="T16" fmla="*/ 47 w 677"/>
                  <a:gd name="T17" fmla="*/ 6 h 120"/>
                  <a:gd name="T18" fmla="*/ 43 w 677"/>
                  <a:gd name="T19" fmla="*/ 6 h 120"/>
                  <a:gd name="T20" fmla="*/ 39 w 677"/>
                  <a:gd name="T21" fmla="*/ 7 h 120"/>
                  <a:gd name="T22" fmla="*/ 34 w 677"/>
                  <a:gd name="T23" fmla="*/ 8 h 120"/>
                  <a:gd name="T24" fmla="*/ 31 w 677"/>
                  <a:gd name="T25" fmla="*/ 9 h 120"/>
                  <a:gd name="T26" fmla="*/ 28 w 677"/>
                  <a:gd name="T27" fmla="*/ 11 h 120"/>
                  <a:gd name="T28" fmla="*/ 20 w 677"/>
                  <a:gd name="T29" fmla="*/ 6 h 120"/>
                  <a:gd name="T30" fmla="*/ 15 w 677"/>
                  <a:gd name="T31" fmla="*/ 6 h 120"/>
                  <a:gd name="T32" fmla="*/ 11 w 677"/>
                  <a:gd name="T33" fmla="*/ 6 h 120"/>
                  <a:gd name="T34" fmla="*/ 6 w 677"/>
                  <a:gd name="T35" fmla="*/ 6 h 120"/>
                  <a:gd name="T36" fmla="*/ 3 w 677"/>
                  <a:gd name="T37" fmla="*/ 7 h 120"/>
                  <a:gd name="T38" fmla="*/ 0 w 677"/>
                  <a:gd name="T39" fmla="*/ 8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7" h="120">
                    <a:moveTo>
                      <a:pt x="677" y="5"/>
                    </a:moveTo>
                    <a:lnTo>
                      <a:pt x="648" y="0"/>
                    </a:lnTo>
                    <a:lnTo>
                      <a:pt x="615" y="0"/>
                    </a:lnTo>
                    <a:lnTo>
                      <a:pt x="580" y="7"/>
                    </a:lnTo>
                    <a:lnTo>
                      <a:pt x="549" y="20"/>
                    </a:lnTo>
                    <a:lnTo>
                      <a:pt x="525" y="37"/>
                    </a:lnTo>
                    <a:lnTo>
                      <a:pt x="499" y="64"/>
                    </a:lnTo>
                    <a:lnTo>
                      <a:pt x="465" y="59"/>
                    </a:lnTo>
                    <a:lnTo>
                      <a:pt x="423" y="60"/>
                    </a:lnTo>
                    <a:lnTo>
                      <a:pt x="382" y="64"/>
                    </a:lnTo>
                    <a:lnTo>
                      <a:pt x="343" y="71"/>
                    </a:lnTo>
                    <a:lnTo>
                      <a:pt x="306" y="84"/>
                    </a:lnTo>
                    <a:lnTo>
                      <a:pt x="276" y="102"/>
                    </a:lnTo>
                    <a:lnTo>
                      <a:pt x="253" y="120"/>
                    </a:lnTo>
                    <a:lnTo>
                      <a:pt x="181" y="69"/>
                    </a:lnTo>
                    <a:lnTo>
                      <a:pt x="138" y="60"/>
                    </a:lnTo>
                    <a:lnTo>
                      <a:pt x="96" y="63"/>
                    </a:lnTo>
                    <a:lnTo>
                      <a:pt x="55" y="68"/>
                    </a:lnTo>
                    <a:lnTo>
                      <a:pt x="27" y="74"/>
                    </a:lnTo>
                    <a:lnTo>
                      <a:pt x="0" y="84"/>
                    </a:lnTo>
                  </a:path>
                </a:pathLst>
              </a:custGeom>
              <a:solidFill>
                <a:schemeClr val="accent1"/>
              </a:solidFill>
              <a:ln w="1588">
                <a:solidFill>
                  <a:srgbClr val="000000"/>
                </a:solidFill>
                <a:prstDash val="solid"/>
                <a:round/>
                <a:headEnd/>
                <a:tailEnd/>
              </a:ln>
            </p:spPr>
            <p:txBody>
              <a:bodyPr/>
              <a:lstStyle/>
              <a:p>
                <a:endParaRPr lang="en-US"/>
              </a:p>
            </p:txBody>
          </p:sp>
          <p:sp>
            <p:nvSpPr>
              <p:cNvPr id="57874" name="Freeform 59"/>
              <p:cNvSpPr>
                <a:spLocks/>
              </p:cNvSpPr>
              <p:nvPr/>
            </p:nvSpPr>
            <p:spPr bwMode="auto">
              <a:xfrm>
                <a:off x="1083" y="2159"/>
                <a:ext cx="12" cy="3"/>
              </a:xfrm>
              <a:custGeom>
                <a:avLst/>
                <a:gdLst>
                  <a:gd name="T0" fmla="*/ 12 w 105"/>
                  <a:gd name="T1" fmla="*/ 0 h 26"/>
                  <a:gd name="T2" fmla="*/ 9 w 105"/>
                  <a:gd name="T3" fmla="*/ 0 h 26"/>
                  <a:gd name="T4" fmla="*/ 5 w 105"/>
                  <a:gd name="T5" fmla="*/ 0 h 26"/>
                  <a:gd name="T6" fmla="*/ 3 w 105"/>
                  <a:gd name="T7" fmla="*/ 1 h 26"/>
                  <a:gd name="T8" fmla="*/ 0 w 105"/>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6">
                    <a:moveTo>
                      <a:pt x="105" y="2"/>
                    </a:moveTo>
                    <a:lnTo>
                      <a:pt x="78" y="0"/>
                    </a:lnTo>
                    <a:lnTo>
                      <a:pt x="46" y="3"/>
                    </a:lnTo>
                    <a:lnTo>
                      <a:pt x="23" y="11"/>
                    </a:lnTo>
                    <a:lnTo>
                      <a:pt x="0" y="26"/>
                    </a:lnTo>
                  </a:path>
                </a:pathLst>
              </a:custGeom>
              <a:solidFill>
                <a:schemeClr val="accent1"/>
              </a:solidFill>
              <a:ln w="1588">
                <a:solidFill>
                  <a:srgbClr val="000000"/>
                </a:solidFill>
                <a:prstDash val="solid"/>
                <a:round/>
                <a:headEnd/>
                <a:tailEnd/>
              </a:ln>
            </p:spPr>
            <p:txBody>
              <a:bodyPr/>
              <a:lstStyle/>
              <a:p>
                <a:endParaRPr lang="en-US"/>
              </a:p>
            </p:txBody>
          </p:sp>
          <p:sp>
            <p:nvSpPr>
              <p:cNvPr id="57875" name="Freeform 60"/>
              <p:cNvSpPr>
                <a:spLocks/>
              </p:cNvSpPr>
              <p:nvPr/>
            </p:nvSpPr>
            <p:spPr bwMode="auto">
              <a:xfrm>
                <a:off x="1059" y="2164"/>
                <a:ext cx="16" cy="6"/>
              </a:xfrm>
              <a:custGeom>
                <a:avLst/>
                <a:gdLst>
                  <a:gd name="T0" fmla="*/ 16 w 148"/>
                  <a:gd name="T1" fmla="*/ 0 h 61"/>
                  <a:gd name="T2" fmla="*/ 12 w 148"/>
                  <a:gd name="T3" fmla="*/ 0 h 61"/>
                  <a:gd name="T4" fmla="*/ 9 w 148"/>
                  <a:gd name="T5" fmla="*/ 1 h 61"/>
                  <a:gd name="T6" fmla="*/ 5 w 148"/>
                  <a:gd name="T7" fmla="*/ 2 h 61"/>
                  <a:gd name="T8" fmla="*/ 2 w 148"/>
                  <a:gd name="T9" fmla="*/ 3 h 61"/>
                  <a:gd name="T10" fmla="*/ 0 w 148"/>
                  <a:gd name="T11" fmla="*/ 6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61">
                    <a:moveTo>
                      <a:pt x="148" y="3"/>
                    </a:moveTo>
                    <a:lnTo>
                      <a:pt x="113" y="0"/>
                    </a:lnTo>
                    <a:lnTo>
                      <a:pt x="83" y="6"/>
                    </a:lnTo>
                    <a:lnTo>
                      <a:pt x="48" y="19"/>
                    </a:lnTo>
                    <a:lnTo>
                      <a:pt x="22" y="35"/>
                    </a:lnTo>
                    <a:lnTo>
                      <a:pt x="0" y="61"/>
                    </a:lnTo>
                  </a:path>
                </a:pathLst>
              </a:custGeom>
              <a:solidFill>
                <a:schemeClr val="accent1"/>
              </a:solidFill>
              <a:ln w="1588">
                <a:solidFill>
                  <a:srgbClr val="000000"/>
                </a:solidFill>
                <a:prstDash val="solid"/>
                <a:round/>
                <a:headEnd/>
                <a:tailEnd/>
              </a:ln>
            </p:spPr>
            <p:txBody>
              <a:bodyPr/>
              <a:lstStyle/>
              <a:p>
                <a:endParaRPr lang="en-US"/>
              </a:p>
            </p:txBody>
          </p:sp>
          <p:sp>
            <p:nvSpPr>
              <p:cNvPr id="57876" name="Freeform 61"/>
              <p:cNvSpPr>
                <a:spLocks/>
              </p:cNvSpPr>
              <p:nvPr/>
            </p:nvSpPr>
            <p:spPr bwMode="auto">
              <a:xfrm>
                <a:off x="1030" y="2168"/>
                <a:ext cx="16" cy="1"/>
              </a:xfrm>
              <a:custGeom>
                <a:avLst/>
                <a:gdLst>
                  <a:gd name="T0" fmla="*/ 16 w 144"/>
                  <a:gd name="T1" fmla="*/ 1 h 16"/>
                  <a:gd name="T2" fmla="*/ 12 w 144"/>
                  <a:gd name="T3" fmla="*/ 0 h 16"/>
                  <a:gd name="T4" fmla="*/ 8 w 144"/>
                  <a:gd name="T5" fmla="*/ 0 h 16"/>
                  <a:gd name="T6" fmla="*/ 4 w 144"/>
                  <a:gd name="T7" fmla="*/ 0 h 16"/>
                  <a:gd name="T8" fmla="*/ 0 w 144"/>
                  <a:gd name="T9" fmla="*/ 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16">
                    <a:moveTo>
                      <a:pt x="144" y="8"/>
                    </a:moveTo>
                    <a:lnTo>
                      <a:pt x="109" y="0"/>
                    </a:lnTo>
                    <a:lnTo>
                      <a:pt x="76" y="0"/>
                    </a:lnTo>
                    <a:lnTo>
                      <a:pt x="40" y="6"/>
                    </a:lnTo>
                    <a:lnTo>
                      <a:pt x="0" y="16"/>
                    </a:lnTo>
                  </a:path>
                </a:pathLst>
              </a:custGeom>
              <a:solidFill>
                <a:schemeClr val="accent1"/>
              </a:solidFill>
              <a:ln w="1588">
                <a:solidFill>
                  <a:srgbClr val="000000"/>
                </a:solidFill>
                <a:prstDash val="solid"/>
                <a:round/>
                <a:headEnd/>
                <a:tailEnd/>
              </a:ln>
            </p:spPr>
            <p:txBody>
              <a:bodyPr/>
              <a:lstStyle/>
              <a:p>
                <a:endParaRPr lang="en-US"/>
              </a:p>
            </p:txBody>
          </p:sp>
          <p:sp>
            <p:nvSpPr>
              <p:cNvPr id="57877" name="Freeform 62"/>
              <p:cNvSpPr>
                <a:spLocks/>
              </p:cNvSpPr>
              <p:nvPr/>
            </p:nvSpPr>
            <p:spPr bwMode="auto">
              <a:xfrm>
                <a:off x="988" y="2161"/>
                <a:ext cx="17" cy="4"/>
              </a:xfrm>
              <a:custGeom>
                <a:avLst/>
                <a:gdLst>
                  <a:gd name="T0" fmla="*/ 17 w 148"/>
                  <a:gd name="T1" fmla="*/ 0 h 40"/>
                  <a:gd name="T2" fmla="*/ 13 w 148"/>
                  <a:gd name="T3" fmla="*/ 0 h 40"/>
                  <a:gd name="T4" fmla="*/ 9 w 148"/>
                  <a:gd name="T5" fmla="*/ 0 h 40"/>
                  <a:gd name="T6" fmla="*/ 5 w 148"/>
                  <a:gd name="T7" fmla="*/ 1 h 40"/>
                  <a:gd name="T8" fmla="*/ 2 w 148"/>
                  <a:gd name="T9" fmla="*/ 2 h 40"/>
                  <a:gd name="T10" fmla="*/ 0 w 148"/>
                  <a:gd name="T11" fmla="*/ 4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40">
                    <a:moveTo>
                      <a:pt x="148" y="2"/>
                    </a:moveTo>
                    <a:lnTo>
                      <a:pt x="113" y="0"/>
                    </a:lnTo>
                    <a:lnTo>
                      <a:pt x="78" y="1"/>
                    </a:lnTo>
                    <a:lnTo>
                      <a:pt x="44" y="8"/>
                    </a:lnTo>
                    <a:lnTo>
                      <a:pt x="18" y="22"/>
                    </a:lnTo>
                    <a:lnTo>
                      <a:pt x="0" y="40"/>
                    </a:lnTo>
                  </a:path>
                </a:pathLst>
              </a:custGeom>
              <a:solidFill>
                <a:schemeClr val="accent1"/>
              </a:solidFill>
              <a:ln w="1588">
                <a:solidFill>
                  <a:srgbClr val="000000"/>
                </a:solidFill>
                <a:prstDash val="solid"/>
                <a:round/>
                <a:headEnd/>
                <a:tailEnd/>
              </a:ln>
            </p:spPr>
            <p:txBody>
              <a:bodyPr/>
              <a:lstStyle/>
              <a:p>
                <a:endParaRPr lang="en-US"/>
              </a:p>
            </p:txBody>
          </p:sp>
          <p:sp>
            <p:nvSpPr>
              <p:cNvPr id="57878" name="Freeform 63"/>
              <p:cNvSpPr>
                <a:spLocks/>
              </p:cNvSpPr>
              <p:nvPr/>
            </p:nvSpPr>
            <p:spPr bwMode="auto">
              <a:xfrm>
                <a:off x="979" y="2153"/>
                <a:ext cx="20" cy="1"/>
              </a:xfrm>
              <a:custGeom>
                <a:avLst/>
                <a:gdLst>
                  <a:gd name="T0" fmla="*/ 20 w 178"/>
                  <a:gd name="T1" fmla="*/ 1 h 14"/>
                  <a:gd name="T2" fmla="*/ 15 w 178"/>
                  <a:gd name="T3" fmla="*/ 0 h 14"/>
                  <a:gd name="T4" fmla="*/ 11 w 178"/>
                  <a:gd name="T5" fmla="*/ 0 h 14"/>
                  <a:gd name="T6" fmla="*/ 7 w 178"/>
                  <a:gd name="T7" fmla="*/ 0 h 14"/>
                  <a:gd name="T8" fmla="*/ 4 w 178"/>
                  <a:gd name="T9" fmla="*/ 0 h 14"/>
                  <a:gd name="T10" fmla="*/ 0 w 178"/>
                  <a:gd name="T11" fmla="*/ 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14">
                    <a:moveTo>
                      <a:pt x="178" y="7"/>
                    </a:moveTo>
                    <a:lnTo>
                      <a:pt x="136" y="1"/>
                    </a:lnTo>
                    <a:lnTo>
                      <a:pt x="97" y="0"/>
                    </a:lnTo>
                    <a:lnTo>
                      <a:pt x="65" y="1"/>
                    </a:lnTo>
                    <a:lnTo>
                      <a:pt x="34" y="4"/>
                    </a:lnTo>
                    <a:lnTo>
                      <a:pt x="0" y="14"/>
                    </a:lnTo>
                  </a:path>
                </a:pathLst>
              </a:custGeom>
              <a:solidFill>
                <a:schemeClr val="accent1"/>
              </a:solidFill>
              <a:ln w="1588">
                <a:solidFill>
                  <a:srgbClr val="000000"/>
                </a:solidFill>
                <a:prstDash val="solid"/>
                <a:round/>
                <a:headEnd/>
                <a:tailEnd/>
              </a:ln>
            </p:spPr>
            <p:txBody>
              <a:bodyPr/>
              <a:lstStyle/>
              <a:p>
                <a:endParaRPr lang="en-US"/>
              </a:p>
            </p:txBody>
          </p:sp>
        </p:grpSp>
      </p:grpSp>
      <p:sp>
        <p:nvSpPr>
          <p:cNvPr id="57361" name="Oval 64"/>
          <p:cNvSpPr>
            <a:spLocks noChangeArrowheads="1"/>
          </p:cNvSpPr>
          <p:nvPr/>
        </p:nvSpPr>
        <p:spPr bwMode="auto">
          <a:xfrm>
            <a:off x="7013575" y="2439988"/>
            <a:ext cx="7938" cy="63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62" name="Oval 65"/>
          <p:cNvSpPr>
            <a:spLocks noChangeArrowheads="1"/>
          </p:cNvSpPr>
          <p:nvPr/>
        </p:nvSpPr>
        <p:spPr bwMode="auto">
          <a:xfrm>
            <a:off x="7448550" y="2716213"/>
            <a:ext cx="4763" cy="3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363" name="Group 66"/>
          <p:cNvGrpSpPr>
            <a:grpSpLocks/>
          </p:cNvGrpSpPr>
          <p:nvPr/>
        </p:nvGrpSpPr>
        <p:grpSpPr bwMode="auto">
          <a:xfrm>
            <a:off x="5935663" y="1897063"/>
            <a:ext cx="1905000" cy="1463675"/>
            <a:chOff x="3744" y="1440"/>
            <a:chExt cx="1200" cy="922"/>
          </a:xfrm>
        </p:grpSpPr>
        <p:sp>
          <p:nvSpPr>
            <p:cNvPr id="57690" name="Freeform 67"/>
            <p:cNvSpPr>
              <a:spLocks/>
            </p:cNvSpPr>
            <p:nvPr/>
          </p:nvSpPr>
          <p:spPr bwMode="auto">
            <a:xfrm>
              <a:off x="4338" y="1625"/>
              <a:ext cx="181" cy="424"/>
            </a:xfrm>
            <a:custGeom>
              <a:avLst/>
              <a:gdLst>
                <a:gd name="T0" fmla="*/ 0 w 543"/>
                <a:gd name="T1" fmla="*/ 0 h 1270"/>
                <a:gd name="T2" fmla="*/ 19 w 543"/>
                <a:gd name="T3" fmla="*/ 198 h 1270"/>
                <a:gd name="T4" fmla="*/ 32 w 543"/>
                <a:gd name="T5" fmla="*/ 424 h 1270"/>
                <a:gd name="T6" fmla="*/ 181 w 543"/>
                <a:gd name="T7" fmla="*/ 424 h 1270"/>
                <a:gd name="T8" fmla="*/ 161 w 543"/>
                <a:gd name="T9" fmla="*/ 79 h 1270"/>
                <a:gd name="T10" fmla="*/ 141 w 543"/>
                <a:gd name="T11" fmla="*/ 0 h 1270"/>
                <a:gd name="T12" fmla="*/ 0 w 543"/>
                <a:gd name="T13" fmla="*/ 0 h 12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3" h="1270">
                  <a:moveTo>
                    <a:pt x="0" y="0"/>
                  </a:moveTo>
                  <a:lnTo>
                    <a:pt x="57" y="594"/>
                  </a:lnTo>
                  <a:lnTo>
                    <a:pt x="95" y="1270"/>
                  </a:lnTo>
                  <a:lnTo>
                    <a:pt x="543" y="1270"/>
                  </a:lnTo>
                  <a:lnTo>
                    <a:pt x="483" y="236"/>
                  </a:lnTo>
                  <a:lnTo>
                    <a:pt x="422"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1" name="Freeform 68"/>
            <p:cNvSpPr>
              <a:spLocks/>
            </p:cNvSpPr>
            <p:nvPr/>
          </p:nvSpPr>
          <p:spPr bwMode="auto">
            <a:xfrm>
              <a:off x="4461" y="1627"/>
              <a:ext cx="43" cy="371"/>
            </a:xfrm>
            <a:custGeom>
              <a:avLst/>
              <a:gdLst>
                <a:gd name="T0" fmla="*/ 0 w 128"/>
                <a:gd name="T1" fmla="*/ 68 h 1111"/>
                <a:gd name="T2" fmla="*/ 14 w 128"/>
                <a:gd name="T3" fmla="*/ 115 h 1111"/>
                <a:gd name="T4" fmla="*/ 18 w 128"/>
                <a:gd name="T5" fmla="*/ 134 h 1111"/>
                <a:gd name="T6" fmla="*/ 19 w 128"/>
                <a:gd name="T7" fmla="*/ 162 h 1111"/>
                <a:gd name="T8" fmla="*/ 21 w 128"/>
                <a:gd name="T9" fmla="*/ 197 h 1111"/>
                <a:gd name="T10" fmla="*/ 24 w 128"/>
                <a:gd name="T11" fmla="*/ 211 h 1111"/>
                <a:gd name="T12" fmla="*/ 27 w 128"/>
                <a:gd name="T13" fmla="*/ 223 h 1111"/>
                <a:gd name="T14" fmla="*/ 29 w 128"/>
                <a:gd name="T15" fmla="*/ 242 h 1111"/>
                <a:gd name="T16" fmla="*/ 30 w 128"/>
                <a:gd name="T17" fmla="*/ 285 h 1111"/>
                <a:gd name="T18" fmla="*/ 31 w 128"/>
                <a:gd name="T19" fmla="*/ 298 h 1111"/>
                <a:gd name="T20" fmla="*/ 34 w 128"/>
                <a:gd name="T21" fmla="*/ 316 h 1111"/>
                <a:gd name="T22" fmla="*/ 38 w 128"/>
                <a:gd name="T23" fmla="*/ 339 h 1111"/>
                <a:gd name="T24" fmla="*/ 43 w 128"/>
                <a:gd name="T25" fmla="*/ 371 h 1111"/>
                <a:gd name="T26" fmla="*/ 38 w 128"/>
                <a:gd name="T27" fmla="*/ 172 h 1111"/>
                <a:gd name="T28" fmla="*/ 29 w 128"/>
                <a:gd name="T29" fmla="*/ 67 h 1111"/>
                <a:gd name="T30" fmla="*/ 25 w 128"/>
                <a:gd name="T31" fmla="*/ 25 h 1111"/>
                <a:gd name="T32" fmla="*/ 16 w 128"/>
                <a:gd name="T33" fmla="*/ 0 h 1111"/>
                <a:gd name="T34" fmla="*/ 0 w 128"/>
                <a:gd name="T35" fmla="*/ 68 h 11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111">
                  <a:moveTo>
                    <a:pt x="0" y="205"/>
                  </a:moveTo>
                  <a:lnTo>
                    <a:pt x="43" y="344"/>
                  </a:lnTo>
                  <a:lnTo>
                    <a:pt x="55" y="401"/>
                  </a:lnTo>
                  <a:lnTo>
                    <a:pt x="58" y="484"/>
                  </a:lnTo>
                  <a:lnTo>
                    <a:pt x="62" y="589"/>
                  </a:lnTo>
                  <a:lnTo>
                    <a:pt x="70" y="631"/>
                  </a:lnTo>
                  <a:lnTo>
                    <a:pt x="81" y="669"/>
                  </a:lnTo>
                  <a:lnTo>
                    <a:pt x="85" y="726"/>
                  </a:lnTo>
                  <a:lnTo>
                    <a:pt x="89" y="854"/>
                  </a:lnTo>
                  <a:lnTo>
                    <a:pt x="92" y="892"/>
                  </a:lnTo>
                  <a:lnTo>
                    <a:pt x="101" y="945"/>
                  </a:lnTo>
                  <a:lnTo>
                    <a:pt x="113" y="1014"/>
                  </a:lnTo>
                  <a:lnTo>
                    <a:pt x="128" y="1111"/>
                  </a:lnTo>
                  <a:lnTo>
                    <a:pt x="113" y="515"/>
                  </a:lnTo>
                  <a:lnTo>
                    <a:pt x="85" y="202"/>
                  </a:lnTo>
                  <a:lnTo>
                    <a:pt x="74" y="76"/>
                  </a:lnTo>
                  <a:lnTo>
                    <a:pt x="47" y="0"/>
                  </a:lnTo>
                  <a:lnTo>
                    <a:pt x="0" y="205"/>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2" name="Freeform 69"/>
            <p:cNvSpPr>
              <a:spLocks/>
            </p:cNvSpPr>
            <p:nvPr/>
          </p:nvSpPr>
          <p:spPr bwMode="auto">
            <a:xfrm>
              <a:off x="4405" y="1676"/>
              <a:ext cx="80" cy="398"/>
            </a:xfrm>
            <a:custGeom>
              <a:avLst/>
              <a:gdLst>
                <a:gd name="T0" fmla="*/ 0 w 240"/>
                <a:gd name="T1" fmla="*/ 18 h 1194"/>
                <a:gd name="T2" fmla="*/ 18 w 240"/>
                <a:gd name="T3" fmla="*/ 47 h 1194"/>
                <a:gd name="T4" fmla="*/ 13 w 240"/>
                <a:gd name="T5" fmla="*/ 245 h 1194"/>
                <a:gd name="T6" fmla="*/ 11 w 240"/>
                <a:gd name="T7" fmla="*/ 333 h 1194"/>
                <a:gd name="T8" fmla="*/ 15 w 240"/>
                <a:gd name="T9" fmla="*/ 365 h 1194"/>
                <a:gd name="T10" fmla="*/ 53 w 240"/>
                <a:gd name="T11" fmla="*/ 398 h 1194"/>
                <a:gd name="T12" fmla="*/ 80 w 240"/>
                <a:gd name="T13" fmla="*/ 354 h 1194"/>
                <a:gd name="T14" fmla="*/ 62 w 240"/>
                <a:gd name="T15" fmla="*/ 226 h 1194"/>
                <a:gd name="T16" fmla="*/ 52 w 240"/>
                <a:gd name="T17" fmla="*/ 151 h 1194"/>
                <a:gd name="T18" fmla="*/ 38 w 240"/>
                <a:gd name="T19" fmla="*/ 63 h 1194"/>
                <a:gd name="T20" fmla="*/ 34 w 240"/>
                <a:gd name="T21" fmla="*/ 41 h 1194"/>
                <a:gd name="T22" fmla="*/ 52 w 240"/>
                <a:gd name="T23" fmla="*/ 14 h 1194"/>
                <a:gd name="T24" fmla="*/ 45 w 240"/>
                <a:gd name="T25" fmla="*/ 1 h 1194"/>
                <a:gd name="T26" fmla="*/ 23 w 240"/>
                <a:gd name="T27" fmla="*/ 0 h 1194"/>
                <a:gd name="T28" fmla="*/ 0 w 240"/>
                <a:gd name="T29" fmla="*/ 18 h 11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0" h="1194">
                  <a:moveTo>
                    <a:pt x="0" y="53"/>
                  </a:moveTo>
                  <a:lnTo>
                    <a:pt x="53" y="141"/>
                  </a:lnTo>
                  <a:lnTo>
                    <a:pt x="38" y="735"/>
                  </a:lnTo>
                  <a:lnTo>
                    <a:pt x="34" y="1000"/>
                  </a:lnTo>
                  <a:lnTo>
                    <a:pt x="45" y="1095"/>
                  </a:lnTo>
                  <a:lnTo>
                    <a:pt x="159" y="1194"/>
                  </a:lnTo>
                  <a:lnTo>
                    <a:pt x="240" y="1061"/>
                  </a:lnTo>
                  <a:lnTo>
                    <a:pt x="187" y="678"/>
                  </a:lnTo>
                  <a:lnTo>
                    <a:pt x="155" y="452"/>
                  </a:lnTo>
                  <a:lnTo>
                    <a:pt x="115" y="190"/>
                  </a:lnTo>
                  <a:lnTo>
                    <a:pt x="103" y="122"/>
                  </a:lnTo>
                  <a:lnTo>
                    <a:pt x="155" y="42"/>
                  </a:lnTo>
                  <a:lnTo>
                    <a:pt x="136" y="4"/>
                  </a:lnTo>
                  <a:lnTo>
                    <a:pt x="69" y="0"/>
                  </a:lnTo>
                  <a:lnTo>
                    <a:pt x="0" y="53"/>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3" name="Freeform 70"/>
            <p:cNvSpPr>
              <a:spLocks/>
            </p:cNvSpPr>
            <p:nvPr/>
          </p:nvSpPr>
          <p:spPr bwMode="auto">
            <a:xfrm>
              <a:off x="4346" y="1609"/>
              <a:ext cx="125" cy="127"/>
            </a:xfrm>
            <a:custGeom>
              <a:avLst/>
              <a:gdLst>
                <a:gd name="T0" fmla="*/ 1 w 375"/>
                <a:gd name="T1" fmla="*/ 0 h 381"/>
                <a:gd name="T2" fmla="*/ 5 w 375"/>
                <a:gd name="T3" fmla="*/ 11 h 381"/>
                <a:gd name="T4" fmla="*/ 7 w 375"/>
                <a:gd name="T5" fmla="*/ 16 h 381"/>
                <a:gd name="T6" fmla="*/ 13 w 375"/>
                <a:gd name="T7" fmla="*/ 24 h 381"/>
                <a:gd name="T8" fmla="*/ 17 w 375"/>
                <a:gd name="T9" fmla="*/ 31 h 381"/>
                <a:gd name="T10" fmla="*/ 23 w 375"/>
                <a:gd name="T11" fmla="*/ 37 h 381"/>
                <a:gd name="T12" fmla="*/ 30 w 375"/>
                <a:gd name="T13" fmla="*/ 45 h 381"/>
                <a:gd name="T14" fmla="*/ 40 w 375"/>
                <a:gd name="T15" fmla="*/ 52 h 381"/>
                <a:gd name="T16" fmla="*/ 50 w 375"/>
                <a:gd name="T17" fmla="*/ 59 h 381"/>
                <a:gd name="T18" fmla="*/ 59 w 375"/>
                <a:gd name="T19" fmla="*/ 64 h 381"/>
                <a:gd name="T20" fmla="*/ 70 w 375"/>
                <a:gd name="T21" fmla="*/ 68 h 381"/>
                <a:gd name="T22" fmla="*/ 80 w 375"/>
                <a:gd name="T23" fmla="*/ 69 h 381"/>
                <a:gd name="T24" fmla="*/ 91 w 375"/>
                <a:gd name="T25" fmla="*/ 69 h 381"/>
                <a:gd name="T26" fmla="*/ 98 w 375"/>
                <a:gd name="T27" fmla="*/ 64 h 381"/>
                <a:gd name="T28" fmla="*/ 104 w 375"/>
                <a:gd name="T29" fmla="*/ 60 h 381"/>
                <a:gd name="T30" fmla="*/ 110 w 375"/>
                <a:gd name="T31" fmla="*/ 51 h 381"/>
                <a:gd name="T32" fmla="*/ 116 w 375"/>
                <a:gd name="T33" fmla="*/ 42 h 381"/>
                <a:gd name="T34" fmla="*/ 120 w 375"/>
                <a:gd name="T35" fmla="*/ 34 h 381"/>
                <a:gd name="T36" fmla="*/ 122 w 375"/>
                <a:gd name="T37" fmla="*/ 20 h 381"/>
                <a:gd name="T38" fmla="*/ 125 w 375"/>
                <a:gd name="T39" fmla="*/ 16 h 381"/>
                <a:gd name="T40" fmla="*/ 125 w 375"/>
                <a:gd name="T41" fmla="*/ 40 h 381"/>
                <a:gd name="T42" fmla="*/ 120 w 375"/>
                <a:gd name="T43" fmla="*/ 118 h 381"/>
                <a:gd name="T44" fmla="*/ 85 w 375"/>
                <a:gd name="T45" fmla="*/ 73 h 381"/>
                <a:gd name="T46" fmla="*/ 81 w 375"/>
                <a:gd name="T47" fmla="*/ 73 h 381"/>
                <a:gd name="T48" fmla="*/ 46 w 375"/>
                <a:gd name="T49" fmla="*/ 107 h 381"/>
                <a:gd name="T50" fmla="*/ 26 w 375"/>
                <a:gd name="T51" fmla="*/ 127 h 381"/>
                <a:gd name="T52" fmla="*/ 6 w 375"/>
                <a:gd name="T53" fmla="*/ 63 h 381"/>
                <a:gd name="T54" fmla="*/ 0 w 375"/>
                <a:gd name="T55" fmla="*/ 38 h 381"/>
                <a:gd name="T56" fmla="*/ 1 w 375"/>
                <a:gd name="T57" fmla="*/ 0 h 3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75" h="381">
                  <a:moveTo>
                    <a:pt x="3" y="0"/>
                  </a:moveTo>
                  <a:lnTo>
                    <a:pt x="15" y="34"/>
                  </a:lnTo>
                  <a:lnTo>
                    <a:pt x="22" y="48"/>
                  </a:lnTo>
                  <a:lnTo>
                    <a:pt x="38" y="73"/>
                  </a:lnTo>
                  <a:lnTo>
                    <a:pt x="52" y="93"/>
                  </a:lnTo>
                  <a:lnTo>
                    <a:pt x="68" y="110"/>
                  </a:lnTo>
                  <a:lnTo>
                    <a:pt x="91" y="134"/>
                  </a:lnTo>
                  <a:lnTo>
                    <a:pt x="121" y="155"/>
                  </a:lnTo>
                  <a:lnTo>
                    <a:pt x="150" y="177"/>
                  </a:lnTo>
                  <a:lnTo>
                    <a:pt x="178" y="191"/>
                  </a:lnTo>
                  <a:lnTo>
                    <a:pt x="211" y="203"/>
                  </a:lnTo>
                  <a:lnTo>
                    <a:pt x="241" y="206"/>
                  </a:lnTo>
                  <a:lnTo>
                    <a:pt x="274" y="206"/>
                  </a:lnTo>
                  <a:lnTo>
                    <a:pt x="294" y="193"/>
                  </a:lnTo>
                  <a:lnTo>
                    <a:pt x="313" y="179"/>
                  </a:lnTo>
                  <a:lnTo>
                    <a:pt x="331" y="153"/>
                  </a:lnTo>
                  <a:lnTo>
                    <a:pt x="349" y="126"/>
                  </a:lnTo>
                  <a:lnTo>
                    <a:pt x="360" y="103"/>
                  </a:lnTo>
                  <a:lnTo>
                    <a:pt x="366" y="60"/>
                  </a:lnTo>
                  <a:lnTo>
                    <a:pt x="374" y="49"/>
                  </a:lnTo>
                  <a:lnTo>
                    <a:pt x="375" y="119"/>
                  </a:lnTo>
                  <a:lnTo>
                    <a:pt x="361" y="354"/>
                  </a:lnTo>
                  <a:lnTo>
                    <a:pt x="255" y="219"/>
                  </a:lnTo>
                  <a:lnTo>
                    <a:pt x="244" y="219"/>
                  </a:lnTo>
                  <a:lnTo>
                    <a:pt x="138" y="321"/>
                  </a:lnTo>
                  <a:lnTo>
                    <a:pt x="77" y="381"/>
                  </a:lnTo>
                  <a:lnTo>
                    <a:pt x="19" y="190"/>
                  </a:lnTo>
                  <a:lnTo>
                    <a:pt x="0" y="115"/>
                  </a:lnTo>
                  <a:lnTo>
                    <a:pt x="3"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4" name="Freeform 71"/>
            <p:cNvSpPr>
              <a:spLocks/>
            </p:cNvSpPr>
            <p:nvPr/>
          </p:nvSpPr>
          <p:spPr bwMode="auto">
            <a:xfrm>
              <a:off x="4349" y="1605"/>
              <a:ext cx="125" cy="128"/>
            </a:xfrm>
            <a:custGeom>
              <a:avLst/>
              <a:gdLst>
                <a:gd name="T0" fmla="*/ 1 w 375"/>
                <a:gd name="T1" fmla="*/ 0 h 382"/>
                <a:gd name="T2" fmla="*/ 5 w 375"/>
                <a:gd name="T3" fmla="*/ 12 h 382"/>
                <a:gd name="T4" fmla="*/ 8 w 375"/>
                <a:gd name="T5" fmla="*/ 16 h 382"/>
                <a:gd name="T6" fmla="*/ 13 w 375"/>
                <a:gd name="T7" fmla="*/ 25 h 382"/>
                <a:gd name="T8" fmla="*/ 17 w 375"/>
                <a:gd name="T9" fmla="*/ 31 h 382"/>
                <a:gd name="T10" fmla="*/ 23 w 375"/>
                <a:gd name="T11" fmla="*/ 37 h 382"/>
                <a:gd name="T12" fmla="*/ 30 w 375"/>
                <a:gd name="T13" fmla="*/ 45 h 382"/>
                <a:gd name="T14" fmla="*/ 40 w 375"/>
                <a:gd name="T15" fmla="*/ 52 h 382"/>
                <a:gd name="T16" fmla="*/ 50 w 375"/>
                <a:gd name="T17" fmla="*/ 60 h 382"/>
                <a:gd name="T18" fmla="*/ 59 w 375"/>
                <a:gd name="T19" fmla="*/ 64 h 382"/>
                <a:gd name="T20" fmla="*/ 70 w 375"/>
                <a:gd name="T21" fmla="*/ 68 h 382"/>
                <a:gd name="T22" fmla="*/ 80 w 375"/>
                <a:gd name="T23" fmla="*/ 69 h 382"/>
                <a:gd name="T24" fmla="*/ 91 w 375"/>
                <a:gd name="T25" fmla="*/ 69 h 382"/>
                <a:gd name="T26" fmla="*/ 98 w 375"/>
                <a:gd name="T27" fmla="*/ 66 h 382"/>
                <a:gd name="T28" fmla="*/ 104 w 375"/>
                <a:gd name="T29" fmla="*/ 60 h 382"/>
                <a:gd name="T30" fmla="*/ 110 w 375"/>
                <a:gd name="T31" fmla="*/ 52 h 382"/>
                <a:gd name="T32" fmla="*/ 116 w 375"/>
                <a:gd name="T33" fmla="*/ 43 h 382"/>
                <a:gd name="T34" fmla="*/ 120 w 375"/>
                <a:gd name="T35" fmla="*/ 35 h 382"/>
                <a:gd name="T36" fmla="*/ 122 w 375"/>
                <a:gd name="T37" fmla="*/ 20 h 382"/>
                <a:gd name="T38" fmla="*/ 125 w 375"/>
                <a:gd name="T39" fmla="*/ 17 h 382"/>
                <a:gd name="T40" fmla="*/ 125 w 375"/>
                <a:gd name="T41" fmla="*/ 40 h 382"/>
                <a:gd name="T42" fmla="*/ 120 w 375"/>
                <a:gd name="T43" fmla="*/ 119 h 382"/>
                <a:gd name="T44" fmla="*/ 85 w 375"/>
                <a:gd name="T45" fmla="*/ 74 h 382"/>
                <a:gd name="T46" fmla="*/ 81 w 375"/>
                <a:gd name="T47" fmla="*/ 74 h 382"/>
                <a:gd name="T48" fmla="*/ 46 w 375"/>
                <a:gd name="T49" fmla="*/ 108 h 382"/>
                <a:gd name="T50" fmla="*/ 26 w 375"/>
                <a:gd name="T51" fmla="*/ 128 h 382"/>
                <a:gd name="T52" fmla="*/ 6 w 375"/>
                <a:gd name="T53" fmla="*/ 64 h 382"/>
                <a:gd name="T54" fmla="*/ 0 w 375"/>
                <a:gd name="T55" fmla="*/ 39 h 382"/>
                <a:gd name="T56" fmla="*/ 1 w 375"/>
                <a:gd name="T57" fmla="*/ 0 h 3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75" h="382">
                  <a:moveTo>
                    <a:pt x="4" y="0"/>
                  </a:moveTo>
                  <a:lnTo>
                    <a:pt x="15" y="35"/>
                  </a:lnTo>
                  <a:lnTo>
                    <a:pt x="23" y="49"/>
                  </a:lnTo>
                  <a:lnTo>
                    <a:pt x="38" y="74"/>
                  </a:lnTo>
                  <a:lnTo>
                    <a:pt x="52" y="94"/>
                  </a:lnTo>
                  <a:lnTo>
                    <a:pt x="68" y="111"/>
                  </a:lnTo>
                  <a:lnTo>
                    <a:pt x="91" y="135"/>
                  </a:lnTo>
                  <a:lnTo>
                    <a:pt x="121" y="156"/>
                  </a:lnTo>
                  <a:lnTo>
                    <a:pt x="150" y="178"/>
                  </a:lnTo>
                  <a:lnTo>
                    <a:pt x="178" y="192"/>
                  </a:lnTo>
                  <a:lnTo>
                    <a:pt x="211" y="204"/>
                  </a:lnTo>
                  <a:lnTo>
                    <a:pt x="241" y="207"/>
                  </a:lnTo>
                  <a:lnTo>
                    <a:pt x="274" y="207"/>
                  </a:lnTo>
                  <a:lnTo>
                    <a:pt x="294" y="196"/>
                  </a:lnTo>
                  <a:lnTo>
                    <a:pt x="313" y="180"/>
                  </a:lnTo>
                  <a:lnTo>
                    <a:pt x="331" y="154"/>
                  </a:lnTo>
                  <a:lnTo>
                    <a:pt x="349" y="127"/>
                  </a:lnTo>
                  <a:lnTo>
                    <a:pt x="360" y="104"/>
                  </a:lnTo>
                  <a:lnTo>
                    <a:pt x="367" y="61"/>
                  </a:lnTo>
                  <a:lnTo>
                    <a:pt x="374" y="50"/>
                  </a:lnTo>
                  <a:lnTo>
                    <a:pt x="375" y="120"/>
                  </a:lnTo>
                  <a:lnTo>
                    <a:pt x="361" y="355"/>
                  </a:lnTo>
                  <a:lnTo>
                    <a:pt x="255" y="220"/>
                  </a:lnTo>
                  <a:lnTo>
                    <a:pt x="244" y="220"/>
                  </a:lnTo>
                  <a:lnTo>
                    <a:pt x="138" y="322"/>
                  </a:lnTo>
                  <a:lnTo>
                    <a:pt x="77" y="382"/>
                  </a:lnTo>
                  <a:lnTo>
                    <a:pt x="19" y="190"/>
                  </a:lnTo>
                  <a:lnTo>
                    <a:pt x="0" y="116"/>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695" name="Group 72"/>
            <p:cNvGrpSpPr>
              <a:grpSpLocks/>
            </p:cNvGrpSpPr>
            <p:nvPr/>
          </p:nvGrpSpPr>
          <p:grpSpPr bwMode="auto">
            <a:xfrm>
              <a:off x="4182" y="1603"/>
              <a:ext cx="461" cy="754"/>
              <a:chOff x="4182" y="1603"/>
              <a:chExt cx="461" cy="754"/>
            </a:xfrm>
          </p:grpSpPr>
          <p:sp>
            <p:nvSpPr>
              <p:cNvPr id="57846" name="Freeform 73"/>
              <p:cNvSpPr>
                <a:spLocks/>
              </p:cNvSpPr>
              <p:nvPr/>
            </p:nvSpPr>
            <p:spPr bwMode="auto">
              <a:xfrm>
                <a:off x="4261" y="2042"/>
                <a:ext cx="330" cy="315"/>
              </a:xfrm>
              <a:custGeom>
                <a:avLst/>
                <a:gdLst>
                  <a:gd name="T0" fmla="*/ 18 w 992"/>
                  <a:gd name="T1" fmla="*/ 0 h 947"/>
                  <a:gd name="T2" fmla="*/ 125 w 992"/>
                  <a:gd name="T3" fmla="*/ 8 h 947"/>
                  <a:gd name="T4" fmla="*/ 191 w 992"/>
                  <a:gd name="T5" fmla="*/ 10 h 947"/>
                  <a:gd name="T6" fmla="*/ 287 w 992"/>
                  <a:gd name="T7" fmla="*/ 5 h 947"/>
                  <a:gd name="T8" fmla="*/ 320 w 992"/>
                  <a:gd name="T9" fmla="*/ 2 h 947"/>
                  <a:gd name="T10" fmla="*/ 330 w 992"/>
                  <a:gd name="T11" fmla="*/ 225 h 947"/>
                  <a:gd name="T12" fmla="*/ 330 w 992"/>
                  <a:gd name="T13" fmla="*/ 315 h 947"/>
                  <a:gd name="T14" fmla="*/ 211 w 992"/>
                  <a:gd name="T15" fmla="*/ 315 h 947"/>
                  <a:gd name="T16" fmla="*/ 178 w 992"/>
                  <a:gd name="T17" fmla="*/ 195 h 947"/>
                  <a:gd name="T18" fmla="*/ 166 w 992"/>
                  <a:gd name="T19" fmla="*/ 315 h 947"/>
                  <a:gd name="T20" fmla="*/ 15 w 992"/>
                  <a:gd name="T21" fmla="*/ 315 h 947"/>
                  <a:gd name="T22" fmla="*/ 0 w 992"/>
                  <a:gd name="T23" fmla="*/ 127 h 947"/>
                  <a:gd name="T24" fmla="*/ 18 w 992"/>
                  <a:gd name="T25" fmla="*/ 0 h 9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2" h="947">
                    <a:moveTo>
                      <a:pt x="53" y="0"/>
                    </a:moveTo>
                    <a:lnTo>
                      <a:pt x="377" y="23"/>
                    </a:lnTo>
                    <a:lnTo>
                      <a:pt x="573" y="30"/>
                    </a:lnTo>
                    <a:lnTo>
                      <a:pt x="863" y="15"/>
                    </a:lnTo>
                    <a:lnTo>
                      <a:pt x="961" y="7"/>
                    </a:lnTo>
                    <a:lnTo>
                      <a:pt x="992" y="677"/>
                    </a:lnTo>
                    <a:lnTo>
                      <a:pt x="992" y="947"/>
                    </a:lnTo>
                    <a:lnTo>
                      <a:pt x="634" y="947"/>
                    </a:lnTo>
                    <a:lnTo>
                      <a:pt x="536" y="586"/>
                    </a:lnTo>
                    <a:lnTo>
                      <a:pt x="498" y="947"/>
                    </a:lnTo>
                    <a:lnTo>
                      <a:pt x="46" y="947"/>
                    </a:lnTo>
                    <a:lnTo>
                      <a:pt x="0" y="381"/>
                    </a:lnTo>
                    <a:lnTo>
                      <a:pt x="53"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847" name="Group 74"/>
              <p:cNvGrpSpPr>
                <a:grpSpLocks/>
              </p:cNvGrpSpPr>
              <p:nvPr/>
            </p:nvGrpSpPr>
            <p:grpSpPr bwMode="auto">
              <a:xfrm>
                <a:off x="4182" y="1603"/>
                <a:ext cx="461" cy="648"/>
                <a:chOff x="4182" y="1603"/>
                <a:chExt cx="461" cy="648"/>
              </a:xfrm>
            </p:grpSpPr>
            <p:grpSp>
              <p:nvGrpSpPr>
                <p:cNvPr id="57848" name="Group 75"/>
                <p:cNvGrpSpPr>
                  <a:grpSpLocks/>
                </p:cNvGrpSpPr>
                <p:nvPr/>
              </p:nvGrpSpPr>
              <p:grpSpPr bwMode="auto">
                <a:xfrm>
                  <a:off x="4182" y="1603"/>
                  <a:ext cx="461" cy="648"/>
                  <a:chOff x="4182" y="1603"/>
                  <a:chExt cx="461" cy="648"/>
                </a:xfrm>
              </p:grpSpPr>
              <p:sp>
                <p:nvSpPr>
                  <p:cNvPr id="57855" name="Freeform 76"/>
                  <p:cNvSpPr>
                    <a:spLocks/>
                  </p:cNvSpPr>
                  <p:nvPr/>
                </p:nvSpPr>
                <p:spPr bwMode="auto">
                  <a:xfrm>
                    <a:off x="4472" y="1619"/>
                    <a:ext cx="171" cy="630"/>
                  </a:xfrm>
                  <a:custGeom>
                    <a:avLst/>
                    <a:gdLst>
                      <a:gd name="T0" fmla="*/ 4 w 512"/>
                      <a:gd name="T1" fmla="*/ 0 h 1891"/>
                      <a:gd name="T2" fmla="*/ 8 w 512"/>
                      <a:gd name="T3" fmla="*/ 4 h 1891"/>
                      <a:gd name="T4" fmla="*/ 17 w 512"/>
                      <a:gd name="T5" fmla="*/ 18 h 1891"/>
                      <a:gd name="T6" fmla="*/ 117 w 512"/>
                      <a:gd name="T7" fmla="*/ 55 h 1891"/>
                      <a:gd name="T8" fmla="*/ 126 w 512"/>
                      <a:gd name="T9" fmla="*/ 58 h 1891"/>
                      <a:gd name="T10" fmla="*/ 135 w 512"/>
                      <a:gd name="T11" fmla="*/ 63 h 1891"/>
                      <a:gd name="T12" fmla="*/ 140 w 512"/>
                      <a:gd name="T13" fmla="*/ 67 h 1891"/>
                      <a:gd name="T14" fmla="*/ 144 w 512"/>
                      <a:gd name="T15" fmla="*/ 74 h 1891"/>
                      <a:gd name="T16" fmla="*/ 148 w 512"/>
                      <a:gd name="T17" fmla="*/ 83 h 1891"/>
                      <a:gd name="T18" fmla="*/ 151 w 512"/>
                      <a:gd name="T19" fmla="*/ 103 h 1891"/>
                      <a:gd name="T20" fmla="*/ 153 w 512"/>
                      <a:gd name="T21" fmla="*/ 143 h 1891"/>
                      <a:gd name="T22" fmla="*/ 158 w 512"/>
                      <a:gd name="T23" fmla="*/ 376 h 1891"/>
                      <a:gd name="T24" fmla="*/ 171 w 512"/>
                      <a:gd name="T25" fmla="*/ 556 h 1891"/>
                      <a:gd name="T26" fmla="*/ 133 w 512"/>
                      <a:gd name="T27" fmla="*/ 569 h 1891"/>
                      <a:gd name="T28" fmla="*/ 136 w 512"/>
                      <a:gd name="T29" fmla="*/ 592 h 1891"/>
                      <a:gd name="T30" fmla="*/ 105 w 512"/>
                      <a:gd name="T31" fmla="*/ 610 h 1891"/>
                      <a:gd name="T32" fmla="*/ 69 w 512"/>
                      <a:gd name="T33" fmla="*/ 622 h 1891"/>
                      <a:gd name="T34" fmla="*/ 31 w 512"/>
                      <a:gd name="T35" fmla="*/ 630 h 1891"/>
                      <a:gd name="T36" fmla="*/ 11 w 512"/>
                      <a:gd name="T37" fmla="*/ 630 h 1891"/>
                      <a:gd name="T38" fmla="*/ 21 w 512"/>
                      <a:gd name="T39" fmla="*/ 417 h 1891"/>
                      <a:gd name="T40" fmla="*/ 26 w 512"/>
                      <a:gd name="T41" fmla="*/ 303 h 1891"/>
                      <a:gd name="T42" fmla="*/ 26 w 512"/>
                      <a:gd name="T43" fmla="*/ 214 h 1891"/>
                      <a:gd name="T44" fmla="*/ 14 w 512"/>
                      <a:gd name="T45" fmla="*/ 103 h 1891"/>
                      <a:gd name="T46" fmla="*/ 6 w 512"/>
                      <a:gd name="T47" fmla="*/ 37 h 1891"/>
                      <a:gd name="T48" fmla="*/ 0 w 512"/>
                      <a:gd name="T49" fmla="*/ 6 h 1891"/>
                      <a:gd name="T50" fmla="*/ 4 w 512"/>
                      <a:gd name="T51" fmla="*/ 0 h 18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2" h="1891">
                        <a:moveTo>
                          <a:pt x="13" y="0"/>
                        </a:moveTo>
                        <a:lnTo>
                          <a:pt x="25" y="12"/>
                        </a:lnTo>
                        <a:lnTo>
                          <a:pt x="51" y="54"/>
                        </a:lnTo>
                        <a:lnTo>
                          <a:pt x="349" y="164"/>
                        </a:lnTo>
                        <a:lnTo>
                          <a:pt x="378" y="174"/>
                        </a:lnTo>
                        <a:lnTo>
                          <a:pt x="403" y="190"/>
                        </a:lnTo>
                        <a:lnTo>
                          <a:pt x="419" y="202"/>
                        </a:lnTo>
                        <a:lnTo>
                          <a:pt x="432" y="223"/>
                        </a:lnTo>
                        <a:lnTo>
                          <a:pt x="443" y="249"/>
                        </a:lnTo>
                        <a:lnTo>
                          <a:pt x="451" y="309"/>
                        </a:lnTo>
                        <a:lnTo>
                          <a:pt x="459" y="430"/>
                        </a:lnTo>
                        <a:lnTo>
                          <a:pt x="474" y="1129"/>
                        </a:lnTo>
                        <a:lnTo>
                          <a:pt x="512" y="1670"/>
                        </a:lnTo>
                        <a:lnTo>
                          <a:pt x="398" y="1708"/>
                        </a:lnTo>
                        <a:lnTo>
                          <a:pt x="406" y="1777"/>
                        </a:lnTo>
                        <a:lnTo>
                          <a:pt x="314" y="1830"/>
                        </a:lnTo>
                        <a:lnTo>
                          <a:pt x="207" y="1868"/>
                        </a:lnTo>
                        <a:lnTo>
                          <a:pt x="92" y="1891"/>
                        </a:lnTo>
                        <a:lnTo>
                          <a:pt x="32" y="1891"/>
                        </a:lnTo>
                        <a:lnTo>
                          <a:pt x="62" y="1251"/>
                        </a:lnTo>
                        <a:lnTo>
                          <a:pt x="77" y="910"/>
                        </a:lnTo>
                        <a:lnTo>
                          <a:pt x="77" y="643"/>
                        </a:lnTo>
                        <a:lnTo>
                          <a:pt x="43" y="310"/>
                        </a:lnTo>
                        <a:lnTo>
                          <a:pt x="18" y="111"/>
                        </a:lnTo>
                        <a:lnTo>
                          <a:pt x="0" y="17"/>
                        </a:lnTo>
                        <a:lnTo>
                          <a:pt x="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56" name="Freeform 77"/>
                  <p:cNvSpPr>
                    <a:spLocks/>
                  </p:cNvSpPr>
                  <p:nvPr/>
                </p:nvSpPr>
                <p:spPr bwMode="auto">
                  <a:xfrm>
                    <a:off x="4182" y="1603"/>
                    <a:ext cx="214" cy="648"/>
                  </a:xfrm>
                  <a:custGeom>
                    <a:avLst/>
                    <a:gdLst>
                      <a:gd name="T0" fmla="*/ 171 w 642"/>
                      <a:gd name="T1" fmla="*/ 0 h 1945"/>
                      <a:gd name="T2" fmla="*/ 151 w 642"/>
                      <a:gd name="T3" fmla="*/ 17 h 1945"/>
                      <a:gd name="T4" fmla="*/ 141 w 642"/>
                      <a:gd name="T5" fmla="*/ 25 h 1945"/>
                      <a:gd name="T6" fmla="*/ 125 w 642"/>
                      <a:gd name="T7" fmla="*/ 32 h 1945"/>
                      <a:gd name="T8" fmla="*/ 88 w 642"/>
                      <a:gd name="T9" fmla="*/ 50 h 1945"/>
                      <a:gd name="T10" fmla="*/ 34 w 642"/>
                      <a:gd name="T11" fmla="*/ 79 h 1945"/>
                      <a:gd name="T12" fmla="*/ 22 w 642"/>
                      <a:gd name="T13" fmla="*/ 84 h 1945"/>
                      <a:gd name="T14" fmla="*/ 19 w 642"/>
                      <a:gd name="T15" fmla="*/ 93 h 1945"/>
                      <a:gd name="T16" fmla="*/ 18 w 642"/>
                      <a:gd name="T17" fmla="*/ 114 h 1945"/>
                      <a:gd name="T18" fmla="*/ 15 w 642"/>
                      <a:gd name="T19" fmla="*/ 172 h 1945"/>
                      <a:gd name="T20" fmla="*/ 5 w 642"/>
                      <a:gd name="T21" fmla="*/ 238 h 1945"/>
                      <a:gd name="T22" fmla="*/ 0 w 642"/>
                      <a:gd name="T23" fmla="*/ 291 h 1945"/>
                      <a:gd name="T24" fmla="*/ 5 w 642"/>
                      <a:gd name="T25" fmla="*/ 331 h 1945"/>
                      <a:gd name="T26" fmla="*/ 18 w 642"/>
                      <a:gd name="T27" fmla="*/ 364 h 1945"/>
                      <a:gd name="T28" fmla="*/ 63 w 642"/>
                      <a:gd name="T29" fmla="*/ 415 h 1945"/>
                      <a:gd name="T30" fmla="*/ 68 w 642"/>
                      <a:gd name="T31" fmla="*/ 582 h 1945"/>
                      <a:gd name="T32" fmla="*/ 93 w 642"/>
                      <a:gd name="T33" fmla="*/ 615 h 1945"/>
                      <a:gd name="T34" fmla="*/ 129 w 642"/>
                      <a:gd name="T35" fmla="*/ 638 h 1945"/>
                      <a:gd name="T36" fmla="*/ 166 w 642"/>
                      <a:gd name="T37" fmla="*/ 648 h 1945"/>
                      <a:gd name="T38" fmla="*/ 214 w 642"/>
                      <a:gd name="T39" fmla="*/ 648 h 1945"/>
                      <a:gd name="T40" fmla="*/ 214 w 642"/>
                      <a:gd name="T41" fmla="*/ 455 h 1945"/>
                      <a:gd name="T42" fmla="*/ 208 w 642"/>
                      <a:gd name="T43" fmla="*/ 372 h 1945"/>
                      <a:gd name="T44" fmla="*/ 191 w 642"/>
                      <a:gd name="T45" fmla="*/ 200 h 1945"/>
                      <a:gd name="T46" fmla="*/ 184 w 642"/>
                      <a:gd name="T47" fmla="*/ 121 h 1945"/>
                      <a:gd name="T48" fmla="*/ 182 w 642"/>
                      <a:gd name="T49" fmla="*/ 103 h 1945"/>
                      <a:gd name="T50" fmla="*/ 179 w 642"/>
                      <a:gd name="T51" fmla="*/ 84 h 1945"/>
                      <a:gd name="T52" fmla="*/ 172 w 642"/>
                      <a:gd name="T53" fmla="*/ 50 h 1945"/>
                      <a:gd name="T54" fmla="*/ 169 w 642"/>
                      <a:gd name="T55" fmla="*/ 35 h 1945"/>
                      <a:gd name="T56" fmla="*/ 168 w 642"/>
                      <a:gd name="T57" fmla="*/ 26 h 1945"/>
                      <a:gd name="T58" fmla="*/ 168 w 642"/>
                      <a:gd name="T59" fmla="*/ 15 h 1945"/>
                      <a:gd name="T60" fmla="*/ 171 w 642"/>
                      <a:gd name="T61" fmla="*/ 0 h 19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2" h="1945">
                        <a:moveTo>
                          <a:pt x="513" y="0"/>
                        </a:moveTo>
                        <a:lnTo>
                          <a:pt x="453" y="52"/>
                        </a:lnTo>
                        <a:lnTo>
                          <a:pt x="424" y="75"/>
                        </a:lnTo>
                        <a:lnTo>
                          <a:pt x="374" y="97"/>
                        </a:lnTo>
                        <a:lnTo>
                          <a:pt x="265" y="151"/>
                        </a:lnTo>
                        <a:lnTo>
                          <a:pt x="103" y="237"/>
                        </a:lnTo>
                        <a:lnTo>
                          <a:pt x="65" y="253"/>
                        </a:lnTo>
                        <a:lnTo>
                          <a:pt x="58" y="278"/>
                        </a:lnTo>
                        <a:lnTo>
                          <a:pt x="53" y="341"/>
                        </a:lnTo>
                        <a:lnTo>
                          <a:pt x="45" y="517"/>
                        </a:lnTo>
                        <a:lnTo>
                          <a:pt x="15" y="713"/>
                        </a:lnTo>
                        <a:lnTo>
                          <a:pt x="0" y="872"/>
                        </a:lnTo>
                        <a:lnTo>
                          <a:pt x="15" y="995"/>
                        </a:lnTo>
                        <a:lnTo>
                          <a:pt x="53" y="1094"/>
                        </a:lnTo>
                        <a:lnTo>
                          <a:pt x="189" y="1245"/>
                        </a:lnTo>
                        <a:lnTo>
                          <a:pt x="204" y="1748"/>
                        </a:lnTo>
                        <a:lnTo>
                          <a:pt x="280" y="1846"/>
                        </a:lnTo>
                        <a:lnTo>
                          <a:pt x="386" y="1915"/>
                        </a:lnTo>
                        <a:lnTo>
                          <a:pt x="498" y="1945"/>
                        </a:lnTo>
                        <a:lnTo>
                          <a:pt x="642" y="1945"/>
                        </a:lnTo>
                        <a:lnTo>
                          <a:pt x="642" y="1366"/>
                        </a:lnTo>
                        <a:lnTo>
                          <a:pt x="623" y="1117"/>
                        </a:lnTo>
                        <a:lnTo>
                          <a:pt x="574" y="600"/>
                        </a:lnTo>
                        <a:lnTo>
                          <a:pt x="553" y="363"/>
                        </a:lnTo>
                        <a:lnTo>
                          <a:pt x="546" y="308"/>
                        </a:lnTo>
                        <a:lnTo>
                          <a:pt x="536" y="253"/>
                        </a:lnTo>
                        <a:lnTo>
                          <a:pt x="515" y="149"/>
                        </a:lnTo>
                        <a:lnTo>
                          <a:pt x="507" y="104"/>
                        </a:lnTo>
                        <a:lnTo>
                          <a:pt x="505" y="77"/>
                        </a:lnTo>
                        <a:lnTo>
                          <a:pt x="505" y="44"/>
                        </a:lnTo>
                        <a:lnTo>
                          <a:pt x="5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849" name="Group 78"/>
                <p:cNvGrpSpPr>
                  <a:grpSpLocks/>
                </p:cNvGrpSpPr>
                <p:nvPr/>
              </p:nvGrpSpPr>
              <p:grpSpPr bwMode="auto">
                <a:xfrm>
                  <a:off x="4299" y="1640"/>
                  <a:ext cx="244" cy="445"/>
                  <a:chOff x="4299" y="1640"/>
                  <a:chExt cx="244" cy="445"/>
                </a:xfrm>
              </p:grpSpPr>
              <p:sp>
                <p:nvSpPr>
                  <p:cNvPr id="57853" name="Freeform 79"/>
                  <p:cNvSpPr>
                    <a:spLocks/>
                  </p:cNvSpPr>
                  <p:nvPr/>
                </p:nvSpPr>
                <p:spPr bwMode="auto">
                  <a:xfrm>
                    <a:off x="4299" y="1654"/>
                    <a:ext cx="69" cy="345"/>
                  </a:xfrm>
                  <a:custGeom>
                    <a:avLst/>
                    <a:gdLst>
                      <a:gd name="T0" fmla="*/ 30 w 207"/>
                      <a:gd name="T1" fmla="*/ 0 h 1035"/>
                      <a:gd name="T2" fmla="*/ 13 w 207"/>
                      <a:gd name="T3" fmla="*/ 68 h 1035"/>
                      <a:gd name="T4" fmla="*/ 48 w 207"/>
                      <a:gd name="T5" fmla="*/ 89 h 1035"/>
                      <a:gd name="T6" fmla="*/ 9 w 207"/>
                      <a:gd name="T7" fmla="*/ 113 h 1035"/>
                      <a:gd name="T8" fmla="*/ 69 w 207"/>
                      <a:gd name="T9" fmla="*/ 345 h 1035"/>
                      <a:gd name="T10" fmla="*/ 0 w 207"/>
                      <a:gd name="T11" fmla="*/ 112 h 1035"/>
                      <a:gd name="T12" fmla="*/ 45 w 207"/>
                      <a:gd name="T13" fmla="*/ 89 h 1035"/>
                      <a:gd name="T14" fmla="*/ 8 w 207"/>
                      <a:gd name="T15" fmla="*/ 75 h 1035"/>
                      <a:gd name="T16" fmla="*/ 30 w 207"/>
                      <a:gd name="T17" fmla="*/ 0 h 10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1035">
                        <a:moveTo>
                          <a:pt x="89" y="0"/>
                        </a:moveTo>
                        <a:lnTo>
                          <a:pt x="38" y="205"/>
                        </a:lnTo>
                        <a:lnTo>
                          <a:pt x="145" y="267"/>
                        </a:lnTo>
                        <a:lnTo>
                          <a:pt x="27" y="340"/>
                        </a:lnTo>
                        <a:lnTo>
                          <a:pt x="207" y="1035"/>
                        </a:lnTo>
                        <a:lnTo>
                          <a:pt x="0" y="336"/>
                        </a:lnTo>
                        <a:lnTo>
                          <a:pt x="134" y="267"/>
                        </a:lnTo>
                        <a:lnTo>
                          <a:pt x="23" y="224"/>
                        </a:lnTo>
                        <a:lnTo>
                          <a:pt x="89"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54" name="Freeform 80"/>
                  <p:cNvSpPr>
                    <a:spLocks/>
                  </p:cNvSpPr>
                  <p:nvPr/>
                </p:nvSpPr>
                <p:spPr bwMode="auto">
                  <a:xfrm>
                    <a:off x="4493" y="1640"/>
                    <a:ext cx="50" cy="445"/>
                  </a:xfrm>
                  <a:custGeom>
                    <a:avLst/>
                    <a:gdLst>
                      <a:gd name="T0" fmla="*/ 0 w 150"/>
                      <a:gd name="T1" fmla="*/ 0 h 1335"/>
                      <a:gd name="T2" fmla="*/ 45 w 150"/>
                      <a:gd name="T3" fmla="*/ 72 h 1335"/>
                      <a:gd name="T4" fmla="*/ 19 w 150"/>
                      <a:gd name="T5" fmla="*/ 86 h 1335"/>
                      <a:gd name="T6" fmla="*/ 50 w 150"/>
                      <a:gd name="T7" fmla="*/ 104 h 1335"/>
                      <a:gd name="T8" fmla="*/ 28 w 150"/>
                      <a:gd name="T9" fmla="*/ 445 h 1335"/>
                      <a:gd name="T10" fmla="*/ 44 w 150"/>
                      <a:gd name="T11" fmla="*/ 101 h 1335"/>
                      <a:gd name="T12" fmla="*/ 16 w 150"/>
                      <a:gd name="T13" fmla="*/ 85 h 1335"/>
                      <a:gd name="T14" fmla="*/ 37 w 150"/>
                      <a:gd name="T15" fmla="*/ 68 h 1335"/>
                      <a:gd name="T16" fmla="*/ 0 w 150"/>
                      <a:gd name="T17" fmla="*/ 0 h 1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1335">
                        <a:moveTo>
                          <a:pt x="0" y="0"/>
                        </a:moveTo>
                        <a:lnTo>
                          <a:pt x="135" y="217"/>
                        </a:lnTo>
                        <a:lnTo>
                          <a:pt x="58" y="259"/>
                        </a:lnTo>
                        <a:lnTo>
                          <a:pt x="150" y="312"/>
                        </a:lnTo>
                        <a:lnTo>
                          <a:pt x="85" y="1335"/>
                        </a:lnTo>
                        <a:lnTo>
                          <a:pt x="132" y="304"/>
                        </a:lnTo>
                        <a:lnTo>
                          <a:pt x="47" y="255"/>
                        </a:lnTo>
                        <a:lnTo>
                          <a:pt x="111" y="205"/>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850" name="Freeform 81"/>
                <p:cNvSpPr>
                  <a:spLocks/>
                </p:cNvSpPr>
                <p:nvPr/>
              </p:nvSpPr>
              <p:spPr bwMode="auto">
                <a:xfrm>
                  <a:off x="4182" y="1684"/>
                  <a:ext cx="169" cy="337"/>
                </a:xfrm>
                <a:custGeom>
                  <a:avLst/>
                  <a:gdLst>
                    <a:gd name="T0" fmla="*/ 64 w 508"/>
                    <a:gd name="T1" fmla="*/ 14 h 1010"/>
                    <a:gd name="T2" fmla="*/ 43 w 508"/>
                    <a:gd name="T3" fmla="*/ 7 h 1010"/>
                    <a:gd name="T4" fmla="*/ 34 w 508"/>
                    <a:gd name="T5" fmla="*/ 0 h 1010"/>
                    <a:gd name="T6" fmla="*/ 22 w 508"/>
                    <a:gd name="T7" fmla="*/ 6 h 1010"/>
                    <a:gd name="T8" fmla="*/ 19 w 508"/>
                    <a:gd name="T9" fmla="*/ 14 h 1010"/>
                    <a:gd name="T10" fmla="*/ 18 w 508"/>
                    <a:gd name="T11" fmla="*/ 35 h 1010"/>
                    <a:gd name="T12" fmla="*/ 15 w 508"/>
                    <a:gd name="T13" fmla="*/ 93 h 1010"/>
                    <a:gd name="T14" fmla="*/ 5 w 508"/>
                    <a:gd name="T15" fmla="*/ 159 h 1010"/>
                    <a:gd name="T16" fmla="*/ 0 w 508"/>
                    <a:gd name="T17" fmla="*/ 212 h 1010"/>
                    <a:gd name="T18" fmla="*/ 5 w 508"/>
                    <a:gd name="T19" fmla="*/ 254 h 1010"/>
                    <a:gd name="T20" fmla="*/ 18 w 508"/>
                    <a:gd name="T21" fmla="*/ 287 h 1010"/>
                    <a:gd name="T22" fmla="*/ 63 w 508"/>
                    <a:gd name="T23" fmla="*/ 337 h 1010"/>
                    <a:gd name="T24" fmla="*/ 126 w 508"/>
                    <a:gd name="T25" fmla="*/ 324 h 1010"/>
                    <a:gd name="T26" fmla="*/ 165 w 508"/>
                    <a:gd name="T27" fmla="*/ 315 h 1010"/>
                    <a:gd name="T28" fmla="*/ 169 w 508"/>
                    <a:gd name="T29" fmla="*/ 303 h 1010"/>
                    <a:gd name="T30" fmla="*/ 164 w 508"/>
                    <a:gd name="T31" fmla="*/ 295 h 1010"/>
                    <a:gd name="T32" fmla="*/ 154 w 508"/>
                    <a:gd name="T33" fmla="*/ 284 h 1010"/>
                    <a:gd name="T34" fmla="*/ 143 w 508"/>
                    <a:gd name="T35" fmla="*/ 271 h 1010"/>
                    <a:gd name="T36" fmla="*/ 134 w 508"/>
                    <a:gd name="T37" fmla="*/ 261 h 1010"/>
                    <a:gd name="T38" fmla="*/ 120 w 508"/>
                    <a:gd name="T39" fmla="*/ 248 h 1010"/>
                    <a:gd name="T40" fmla="*/ 111 w 508"/>
                    <a:gd name="T41" fmla="*/ 236 h 1010"/>
                    <a:gd name="T42" fmla="*/ 105 w 508"/>
                    <a:gd name="T43" fmla="*/ 225 h 1010"/>
                    <a:gd name="T44" fmla="*/ 98 w 508"/>
                    <a:gd name="T45" fmla="*/ 208 h 1010"/>
                    <a:gd name="T46" fmla="*/ 96 w 508"/>
                    <a:gd name="T47" fmla="*/ 200 h 1010"/>
                    <a:gd name="T48" fmla="*/ 95 w 508"/>
                    <a:gd name="T49" fmla="*/ 192 h 1010"/>
                    <a:gd name="T50" fmla="*/ 94 w 508"/>
                    <a:gd name="T51" fmla="*/ 183 h 1010"/>
                    <a:gd name="T52" fmla="*/ 94 w 508"/>
                    <a:gd name="T53" fmla="*/ 155 h 1010"/>
                    <a:gd name="T54" fmla="*/ 91 w 508"/>
                    <a:gd name="T55" fmla="*/ 105 h 1010"/>
                    <a:gd name="T56" fmla="*/ 89 w 508"/>
                    <a:gd name="T57" fmla="*/ 55 h 1010"/>
                    <a:gd name="T58" fmla="*/ 79 w 508"/>
                    <a:gd name="T59" fmla="*/ 22 h 1010"/>
                    <a:gd name="T60" fmla="*/ 64 w 508"/>
                    <a:gd name="T61" fmla="*/ 14 h 10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8" h="1010">
                      <a:moveTo>
                        <a:pt x="192" y="43"/>
                      </a:moveTo>
                      <a:lnTo>
                        <a:pt x="130" y="21"/>
                      </a:lnTo>
                      <a:lnTo>
                        <a:pt x="103" y="0"/>
                      </a:lnTo>
                      <a:lnTo>
                        <a:pt x="65" y="17"/>
                      </a:lnTo>
                      <a:lnTo>
                        <a:pt x="58" y="42"/>
                      </a:lnTo>
                      <a:lnTo>
                        <a:pt x="53" y="104"/>
                      </a:lnTo>
                      <a:lnTo>
                        <a:pt x="45" y="280"/>
                      </a:lnTo>
                      <a:lnTo>
                        <a:pt x="15" y="476"/>
                      </a:lnTo>
                      <a:lnTo>
                        <a:pt x="0" y="636"/>
                      </a:lnTo>
                      <a:lnTo>
                        <a:pt x="15" y="760"/>
                      </a:lnTo>
                      <a:lnTo>
                        <a:pt x="53" y="859"/>
                      </a:lnTo>
                      <a:lnTo>
                        <a:pt x="189" y="1010"/>
                      </a:lnTo>
                      <a:lnTo>
                        <a:pt x="379" y="972"/>
                      </a:lnTo>
                      <a:lnTo>
                        <a:pt x="496" y="943"/>
                      </a:lnTo>
                      <a:lnTo>
                        <a:pt x="508" y="908"/>
                      </a:lnTo>
                      <a:lnTo>
                        <a:pt x="493" y="883"/>
                      </a:lnTo>
                      <a:lnTo>
                        <a:pt x="464" y="851"/>
                      </a:lnTo>
                      <a:lnTo>
                        <a:pt x="431" y="813"/>
                      </a:lnTo>
                      <a:lnTo>
                        <a:pt x="402" y="783"/>
                      </a:lnTo>
                      <a:lnTo>
                        <a:pt x="361" y="742"/>
                      </a:lnTo>
                      <a:lnTo>
                        <a:pt x="335" y="706"/>
                      </a:lnTo>
                      <a:lnTo>
                        <a:pt x="316" y="673"/>
                      </a:lnTo>
                      <a:lnTo>
                        <a:pt x="295" y="623"/>
                      </a:lnTo>
                      <a:lnTo>
                        <a:pt x="289" y="599"/>
                      </a:lnTo>
                      <a:lnTo>
                        <a:pt x="285" y="574"/>
                      </a:lnTo>
                      <a:lnTo>
                        <a:pt x="282" y="549"/>
                      </a:lnTo>
                      <a:lnTo>
                        <a:pt x="283" y="466"/>
                      </a:lnTo>
                      <a:lnTo>
                        <a:pt x="273" y="314"/>
                      </a:lnTo>
                      <a:lnTo>
                        <a:pt x="268" y="164"/>
                      </a:lnTo>
                      <a:lnTo>
                        <a:pt x="236" y="65"/>
                      </a:lnTo>
                      <a:lnTo>
                        <a:pt x="192" y="43"/>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51" name="Freeform 82"/>
                <p:cNvSpPr>
                  <a:spLocks/>
                </p:cNvSpPr>
                <p:nvPr/>
              </p:nvSpPr>
              <p:spPr bwMode="auto">
                <a:xfrm>
                  <a:off x="4198" y="1757"/>
                  <a:ext cx="99" cy="174"/>
                </a:xfrm>
                <a:custGeom>
                  <a:avLst/>
                  <a:gdLst>
                    <a:gd name="T0" fmla="*/ 0 w 297"/>
                    <a:gd name="T1" fmla="*/ 174 h 521"/>
                    <a:gd name="T2" fmla="*/ 0 w 297"/>
                    <a:gd name="T3" fmla="*/ 157 h 521"/>
                    <a:gd name="T4" fmla="*/ 2 w 297"/>
                    <a:gd name="T5" fmla="*/ 146 h 521"/>
                    <a:gd name="T6" fmla="*/ 4 w 297"/>
                    <a:gd name="T7" fmla="*/ 135 h 521"/>
                    <a:gd name="T8" fmla="*/ 7 w 297"/>
                    <a:gd name="T9" fmla="*/ 127 h 521"/>
                    <a:gd name="T10" fmla="*/ 12 w 297"/>
                    <a:gd name="T11" fmla="*/ 119 h 521"/>
                    <a:gd name="T12" fmla="*/ 19 w 297"/>
                    <a:gd name="T13" fmla="*/ 114 h 521"/>
                    <a:gd name="T14" fmla="*/ 31 w 297"/>
                    <a:gd name="T15" fmla="*/ 108 h 521"/>
                    <a:gd name="T16" fmla="*/ 40 w 297"/>
                    <a:gd name="T17" fmla="*/ 107 h 521"/>
                    <a:gd name="T18" fmla="*/ 48 w 297"/>
                    <a:gd name="T19" fmla="*/ 105 h 521"/>
                    <a:gd name="T20" fmla="*/ 57 w 297"/>
                    <a:gd name="T21" fmla="*/ 107 h 521"/>
                    <a:gd name="T22" fmla="*/ 71 w 297"/>
                    <a:gd name="T23" fmla="*/ 110 h 521"/>
                    <a:gd name="T24" fmla="*/ 71 w 297"/>
                    <a:gd name="T25" fmla="*/ 0 h 521"/>
                    <a:gd name="T26" fmla="*/ 78 w 297"/>
                    <a:gd name="T27" fmla="*/ 98 h 521"/>
                    <a:gd name="T28" fmla="*/ 78 w 297"/>
                    <a:gd name="T29" fmla="*/ 113 h 521"/>
                    <a:gd name="T30" fmla="*/ 79 w 297"/>
                    <a:gd name="T31" fmla="*/ 125 h 521"/>
                    <a:gd name="T32" fmla="*/ 82 w 297"/>
                    <a:gd name="T33" fmla="*/ 135 h 521"/>
                    <a:gd name="T34" fmla="*/ 87 w 297"/>
                    <a:gd name="T35" fmla="*/ 149 h 521"/>
                    <a:gd name="T36" fmla="*/ 95 w 297"/>
                    <a:gd name="T37" fmla="*/ 165 h 521"/>
                    <a:gd name="T38" fmla="*/ 99 w 297"/>
                    <a:gd name="T39" fmla="*/ 172 h 521"/>
                    <a:gd name="T40" fmla="*/ 86 w 297"/>
                    <a:gd name="T41" fmla="*/ 157 h 521"/>
                    <a:gd name="T42" fmla="*/ 79 w 297"/>
                    <a:gd name="T43" fmla="*/ 146 h 521"/>
                    <a:gd name="T44" fmla="*/ 70 w 297"/>
                    <a:gd name="T45" fmla="*/ 135 h 521"/>
                    <a:gd name="T46" fmla="*/ 61 w 297"/>
                    <a:gd name="T47" fmla="*/ 128 h 521"/>
                    <a:gd name="T48" fmla="*/ 52 w 297"/>
                    <a:gd name="T49" fmla="*/ 126 h 521"/>
                    <a:gd name="T50" fmla="*/ 43 w 297"/>
                    <a:gd name="T51" fmla="*/ 125 h 521"/>
                    <a:gd name="T52" fmla="*/ 32 w 297"/>
                    <a:gd name="T53" fmla="*/ 128 h 521"/>
                    <a:gd name="T54" fmla="*/ 23 w 297"/>
                    <a:gd name="T55" fmla="*/ 135 h 521"/>
                    <a:gd name="T56" fmla="*/ 17 w 297"/>
                    <a:gd name="T57" fmla="*/ 143 h 521"/>
                    <a:gd name="T58" fmla="*/ 12 w 297"/>
                    <a:gd name="T59" fmla="*/ 153 h 521"/>
                    <a:gd name="T60" fmla="*/ 6 w 297"/>
                    <a:gd name="T61" fmla="*/ 162 h 521"/>
                    <a:gd name="T62" fmla="*/ 0 w 297"/>
                    <a:gd name="T63" fmla="*/ 174 h 5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7" h="521">
                      <a:moveTo>
                        <a:pt x="1" y="521"/>
                      </a:moveTo>
                      <a:lnTo>
                        <a:pt x="0" y="469"/>
                      </a:lnTo>
                      <a:lnTo>
                        <a:pt x="5" y="438"/>
                      </a:lnTo>
                      <a:lnTo>
                        <a:pt x="11" y="403"/>
                      </a:lnTo>
                      <a:lnTo>
                        <a:pt x="20" y="380"/>
                      </a:lnTo>
                      <a:lnTo>
                        <a:pt x="37" y="356"/>
                      </a:lnTo>
                      <a:lnTo>
                        <a:pt x="57" y="340"/>
                      </a:lnTo>
                      <a:lnTo>
                        <a:pt x="94" y="323"/>
                      </a:lnTo>
                      <a:lnTo>
                        <a:pt x="119" y="319"/>
                      </a:lnTo>
                      <a:lnTo>
                        <a:pt x="144" y="315"/>
                      </a:lnTo>
                      <a:lnTo>
                        <a:pt x="172" y="319"/>
                      </a:lnTo>
                      <a:lnTo>
                        <a:pt x="213" y="329"/>
                      </a:lnTo>
                      <a:lnTo>
                        <a:pt x="214" y="0"/>
                      </a:lnTo>
                      <a:lnTo>
                        <a:pt x="233" y="293"/>
                      </a:lnTo>
                      <a:lnTo>
                        <a:pt x="233" y="338"/>
                      </a:lnTo>
                      <a:lnTo>
                        <a:pt x="237" y="375"/>
                      </a:lnTo>
                      <a:lnTo>
                        <a:pt x="245" y="404"/>
                      </a:lnTo>
                      <a:lnTo>
                        <a:pt x="261" y="446"/>
                      </a:lnTo>
                      <a:lnTo>
                        <a:pt x="286" y="493"/>
                      </a:lnTo>
                      <a:lnTo>
                        <a:pt x="297" y="514"/>
                      </a:lnTo>
                      <a:lnTo>
                        <a:pt x="259" y="469"/>
                      </a:lnTo>
                      <a:lnTo>
                        <a:pt x="237" y="438"/>
                      </a:lnTo>
                      <a:lnTo>
                        <a:pt x="210" y="403"/>
                      </a:lnTo>
                      <a:lnTo>
                        <a:pt x="182" y="384"/>
                      </a:lnTo>
                      <a:lnTo>
                        <a:pt x="157" y="378"/>
                      </a:lnTo>
                      <a:lnTo>
                        <a:pt x="130" y="375"/>
                      </a:lnTo>
                      <a:lnTo>
                        <a:pt x="97" y="384"/>
                      </a:lnTo>
                      <a:lnTo>
                        <a:pt x="70" y="403"/>
                      </a:lnTo>
                      <a:lnTo>
                        <a:pt x="51" y="429"/>
                      </a:lnTo>
                      <a:lnTo>
                        <a:pt x="36" y="459"/>
                      </a:lnTo>
                      <a:lnTo>
                        <a:pt x="19" y="484"/>
                      </a:lnTo>
                      <a:lnTo>
                        <a:pt x="1" y="52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52" name="Freeform 83"/>
                <p:cNvSpPr>
                  <a:spLocks/>
                </p:cNvSpPr>
                <p:nvPr/>
              </p:nvSpPr>
              <p:spPr bwMode="auto">
                <a:xfrm>
                  <a:off x="4579" y="1682"/>
                  <a:ext cx="62" cy="506"/>
                </a:xfrm>
                <a:custGeom>
                  <a:avLst/>
                  <a:gdLst>
                    <a:gd name="T0" fmla="*/ 2 w 185"/>
                    <a:gd name="T1" fmla="*/ 19 h 1518"/>
                    <a:gd name="T2" fmla="*/ 11 w 185"/>
                    <a:gd name="T3" fmla="*/ 5 h 1518"/>
                    <a:gd name="T4" fmla="*/ 25 w 185"/>
                    <a:gd name="T5" fmla="*/ 0 h 1518"/>
                    <a:gd name="T6" fmla="*/ 30 w 185"/>
                    <a:gd name="T7" fmla="*/ 4 h 1518"/>
                    <a:gd name="T8" fmla="*/ 35 w 185"/>
                    <a:gd name="T9" fmla="*/ 11 h 1518"/>
                    <a:gd name="T10" fmla="*/ 38 w 185"/>
                    <a:gd name="T11" fmla="*/ 20 h 1518"/>
                    <a:gd name="T12" fmla="*/ 41 w 185"/>
                    <a:gd name="T13" fmla="*/ 40 h 1518"/>
                    <a:gd name="T14" fmla="*/ 44 w 185"/>
                    <a:gd name="T15" fmla="*/ 80 h 1518"/>
                    <a:gd name="T16" fmla="*/ 49 w 185"/>
                    <a:gd name="T17" fmla="*/ 313 h 1518"/>
                    <a:gd name="T18" fmla="*/ 62 w 185"/>
                    <a:gd name="T19" fmla="*/ 493 h 1518"/>
                    <a:gd name="T20" fmla="*/ 23 w 185"/>
                    <a:gd name="T21" fmla="*/ 506 h 1518"/>
                    <a:gd name="T22" fmla="*/ 16 w 185"/>
                    <a:gd name="T23" fmla="*/ 468 h 1518"/>
                    <a:gd name="T24" fmla="*/ 5 w 185"/>
                    <a:gd name="T25" fmla="*/ 309 h 1518"/>
                    <a:gd name="T26" fmla="*/ 3 w 185"/>
                    <a:gd name="T27" fmla="*/ 97 h 1518"/>
                    <a:gd name="T28" fmla="*/ 0 w 185"/>
                    <a:gd name="T29" fmla="*/ 43 h 1518"/>
                    <a:gd name="T30" fmla="*/ 2 w 185"/>
                    <a:gd name="T31" fmla="*/ 19 h 15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518">
                      <a:moveTo>
                        <a:pt x="5" y="58"/>
                      </a:moveTo>
                      <a:lnTo>
                        <a:pt x="34" y="15"/>
                      </a:lnTo>
                      <a:lnTo>
                        <a:pt x="75" y="0"/>
                      </a:lnTo>
                      <a:lnTo>
                        <a:pt x="90" y="12"/>
                      </a:lnTo>
                      <a:lnTo>
                        <a:pt x="104" y="33"/>
                      </a:lnTo>
                      <a:lnTo>
                        <a:pt x="114" y="59"/>
                      </a:lnTo>
                      <a:lnTo>
                        <a:pt x="123" y="119"/>
                      </a:lnTo>
                      <a:lnTo>
                        <a:pt x="130" y="240"/>
                      </a:lnTo>
                      <a:lnTo>
                        <a:pt x="147" y="939"/>
                      </a:lnTo>
                      <a:lnTo>
                        <a:pt x="185" y="1480"/>
                      </a:lnTo>
                      <a:lnTo>
                        <a:pt x="69" y="1518"/>
                      </a:lnTo>
                      <a:lnTo>
                        <a:pt x="47" y="1404"/>
                      </a:lnTo>
                      <a:lnTo>
                        <a:pt x="15" y="928"/>
                      </a:lnTo>
                      <a:lnTo>
                        <a:pt x="8" y="290"/>
                      </a:lnTo>
                      <a:lnTo>
                        <a:pt x="0" y="130"/>
                      </a:lnTo>
                      <a:lnTo>
                        <a:pt x="5" y="58"/>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57696" name="Freeform 84"/>
            <p:cNvSpPr>
              <a:spLocks/>
            </p:cNvSpPr>
            <p:nvPr/>
          </p:nvSpPr>
          <p:spPr bwMode="auto">
            <a:xfrm>
              <a:off x="4337" y="1442"/>
              <a:ext cx="170" cy="233"/>
            </a:xfrm>
            <a:custGeom>
              <a:avLst/>
              <a:gdLst>
                <a:gd name="T0" fmla="*/ 9 w 510"/>
                <a:gd name="T1" fmla="*/ 84 h 700"/>
                <a:gd name="T2" fmla="*/ 2 w 510"/>
                <a:gd name="T3" fmla="*/ 88 h 700"/>
                <a:gd name="T4" fmla="*/ 0 w 510"/>
                <a:gd name="T5" fmla="*/ 93 h 700"/>
                <a:gd name="T6" fmla="*/ 1 w 510"/>
                <a:gd name="T7" fmla="*/ 98 h 700"/>
                <a:gd name="T8" fmla="*/ 3 w 510"/>
                <a:gd name="T9" fmla="*/ 109 h 700"/>
                <a:gd name="T10" fmla="*/ 6 w 510"/>
                <a:gd name="T11" fmla="*/ 120 h 700"/>
                <a:gd name="T12" fmla="*/ 10 w 510"/>
                <a:gd name="T13" fmla="*/ 129 h 700"/>
                <a:gd name="T14" fmla="*/ 10 w 510"/>
                <a:gd name="T15" fmla="*/ 136 h 700"/>
                <a:gd name="T16" fmla="*/ 12 w 510"/>
                <a:gd name="T17" fmla="*/ 142 h 700"/>
                <a:gd name="T18" fmla="*/ 17 w 510"/>
                <a:gd name="T19" fmla="*/ 144 h 700"/>
                <a:gd name="T20" fmla="*/ 18 w 510"/>
                <a:gd name="T21" fmla="*/ 146 h 700"/>
                <a:gd name="T22" fmla="*/ 14 w 510"/>
                <a:gd name="T23" fmla="*/ 169 h 700"/>
                <a:gd name="T24" fmla="*/ 21 w 510"/>
                <a:gd name="T25" fmla="*/ 184 h 700"/>
                <a:gd name="T26" fmla="*/ 30 w 510"/>
                <a:gd name="T27" fmla="*/ 196 h 700"/>
                <a:gd name="T28" fmla="*/ 44 w 510"/>
                <a:gd name="T29" fmla="*/ 210 h 700"/>
                <a:gd name="T30" fmla="*/ 63 w 510"/>
                <a:gd name="T31" fmla="*/ 226 h 700"/>
                <a:gd name="T32" fmla="*/ 84 w 510"/>
                <a:gd name="T33" fmla="*/ 232 h 700"/>
                <a:gd name="T34" fmla="*/ 103 w 510"/>
                <a:gd name="T35" fmla="*/ 233 h 700"/>
                <a:gd name="T36" fmla="*/ 116 w 510"/>
                <a:gd name="T37" fmla="*/ 225 h 700"/>
                <a:gd name="T38" fmla="*/ 128 w 510"/>
                <a:gd name="T39" fmla="*/ 209 h 700"/>
                <a:gd name="T40" fmla="*/ 133 w 510"/>
                <a:gd name="T41" fmla="*/ 196 h 700"/>
                <a:gd name="T42" fmla="*/ 135 w 510"/>
                <a:gd name="T43" fmla="*/ 185 h 700"/>
                <a:gd name="T44" fmla="*/ 142 w 510"/>
                <a:gd name="T45" fmla="*/ 172 h 700"/>
                <a:gd name="T46" fmla="*/ 145 w 510"/>
                <a:gd name="T47" fmla="*/ 167 h 700"/>
                <a:gd name="T48" fmla="*/ 147 w 510"/>
                <a:gd name="T49" fmla="*/ 161 h 700"/>
                <a:gd name="T50" fmla="*/ 151 w 510"/>
                <a:gd name="T51" fmla="*/ 149 h 700"/>
                <a:gd name="T52" fmla="*/ 155 w 510"/>
                <a:gd name="T53" fmla="*/ 136 h 700"/>
                <a:gd name="T54" fmla="*/ 157 w 510"/>
                <a:gd name="T55" fmla="*/ 127 h 700"/>
                <a:gd name="T56" fmla="*/ 161 w 510"/>
                <a:gd name="T57" fmla="*/ 117 h 700"/>
                <a:gd name="T58" fmla="*/ 164 w 510"/>
                <a:gd name="T59" fmla="*/ 106 h 700"/>
                <a:gd name="T60" fmla="*/ 169 w 510"/>
                <a:gd name="T61" fmla="*/ 79 h 700"/>
                <a:gd name="T62" fmla="*/ 170 w 510"/>
                <a:gd name="T63" fmla="*/ 63 h 700"/>
                <a:gd name="T64" fmla="*/ 167 w 510"/>
                <a:gd name="T65" fmla="*/ 49 h 700"/>
                <a:gd name="T66" fmla="*/ 162 w 510"/>
                <a:gd name="T67" fmla="*/ 37 h 700"/>
                <a:gd name="T68" fmla="*/ 154 w 510"/>
                <a:gd name="T69" fmla="*/ 25 h 700"/>
                <a:gd name="T70" fmla="*/ 149 w 510"/>
                <a:gd name="T71" fmla="*/ 20 h 700"/>
                <a:gd name="T72" fmla="*/ 144 w 510"/>
                <a:gd name="T73" fmla="*/ 16 h 700"/>
                <a:gd name="T74" fmla="*/ 133 w 510"/>
                <a:gd name="T75" fmla="*/ 9 h 700"/>
                <a:gd name="T76" fmla="*/ 122 w 510"/>
                <a:gd name="T77" fmla="*/ 4 h 700"/>
                <a:gd name="T78" fmla="*/ 109 w 510"/>
                <a:gd name="T79" fmla="*/ 1 h 700"/>
                <a:gd name="T80" fmla="*/ 99 w 510"/>
                <a:gd name="T81" fmla="*/ 0 h 700"/>
                <a:gd name="T82" fmla="*/ 83 w 510"/>
                <a:gd name="T83" fmla="*/ 0 h 700"/>
                <a:gd name="T84" fmla="*/ 67 w 510"/>
                <a:gd name="T85" fmla="*/ 4 h 700"/>
                <a:gd name="T86" fmla="*/ 55 w 510"/>
                <a:gd name="T87" fmla="*/ 9 h 700"/>
                <a:gd name="T88" fmla="*/ 45 w 510"/>
                <a:gd name="T89" fmla="*/ 16 h 700"/>
                <a:gd name="T90" fmla="*/ 37 w 510"/>
                <a:gd name="T91" fmla="*/ 22 h 700"/>
                <a:gd name="T92" fmla="*/ 30 w 510"/>
                <a:gd name="T93" fmla="*/ 30 h 700"/>
                <a:gd name="T94" fmla="*/ 24 w 510"/>
                <a:gd name="T95" fmla="*/ 40 h 700"/>
                <a:gd name="T96" fmla="*/ 18 w 510"/>
                <a:gd name="T97" fmla="*/ 51 h 700"/>
                <a:gd name="T98" fmla="*/ 15 w 510"/>
                <a:gd name="T99" fmla="*/ 60 h 700"/>
                <a:gd name="T100" fmla="*/ 12 w 510"/>
                <a:gd name="T101" fmla="*/ 71 h 700"/>
                <a:gd name="T102" fmla="*/ 9 w 510"/>
                <a:gd name="T103" fmla="*/ 84 h 7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0" h="700">
                  <a:moveTo>
                    <a:pt x="28" y="251"/>
                  </a:moveTo>
                  <a:lnTo>
                    <a:pt x="7" y="263"/>
                  </a:lnTo>
                  <a:lnTo>
                    <a:pt x="0" y="279"/>
                  </a:lnTo>
                  <a:lnTo>
                    <a:pt x="3" y="293"/>
                  </a:lnTo>
                  <a:lnTo>
                    <a:pt x="8" y="328"/>
                  </a:lnTo>
                  <a:lnTo>
                    <a:pt x="18" y="361"/>
                  </a:lnTo>
                  <a:lnTo>
                    <a:pt x="29" y="389"/>
                  </a:lnTo>
                  <a:lnTo>
                    <a:pt x="29" y="410"/>
                  </a:lnTo>
                  <a:lnTo>
                    <a:pt x="37" y="427"/>
                  </a:lnTo>
                  <a:lnTo>
                    <a:pt x="50" y="434"/>
                  </a:lnTo>
                  <a:lnTo>
                    <a:pt x="54" y="438"/>
                  </a:lnTo>
                  <a:lnTo>
                    <a:pt x="41" y="507"/>
                  </a:lnTo>
                  <a:lnTo>
                    <a:pt x="64" y="554"/>
                  </a:lnTo>
                  <a:lnTo>
                    <a:pt x="90" y="590"/>
                  </a:lnTo>
                  <a:lnTo>
                    <a:pt x="133" y="630"/>
                  </a:lnTo>
                  <a:lnTo>
                    <a:pt x="190" y="679"/>
                  </a:lnTo>
                  <a:lnTo>
                    <a:pt x="251" y="698"/>
                  </a:lnTo>
                  <a:lnTo>
                    <a:pt x="308" y="700"/>
                  </a:lnTo>
                  <a:lnTo>
                    <a:pt x="348" y="675"/>
                  </a:lnTo>
                  <a:lnTo>
                    <a:pt x="384" y="628"/>
                  </a:lnTo>
                  <a:lnTo>
                    <a:pt x="400" y="590"/>
                  </a:lnTo>
                  <a:lnTo>
                    <a:pt x="404" y="556"/>
                  </a:lnTo>
                  <a:lnTo>
                    <a:pt x="427" y="518"/>
                  </a:lnTo>
                  <a:lnTo>
                    <a:pt x="435" y="502"/>
                  </a:lnTo>
                  <a:lnTo>
                    <a:pt x="440" y="484"/>
                  </a:lnTo>
                  <a:lnTo>
                    <a:pt x="453" y="447"/>
                  </a:lnTo>
                  <a:lnTo>
                    <a:pt x="464" y="408"/>
                  </a:lnTo>
                  <a:lnTo>
                    <a:pt x="472" y="381"/>
                  </a:lnTo>
                  <a:lnTo>
                    <a:pt x="483" y="353"/>
                  </a:lnTo>
                  <a:lnTo>
                    <a:pt x="492" y="317"/>
                  </a:lnTo>
                  <a:lnTo>
                    <a:pt x="506" y="236"/>
                  </a:lnTo>
                  <a:lnTo>
                    <a:pt x="510" y="189"/>
                  </a:lnTo>
                  <a:lnTo>
                    <a:pt x="502" y="148"/>
                  </a:lnTo>
                  <a:lnTo>
                    <a:pt x="487" y="112"/>
                  </a:lnTo>
                  <a:lnTo>
                    <a:pt x="463" y="76"/>
                  </a:lnTo>
                  <a:lnTo>
                    <a:pt x="446" y="60"/>
                  </a:lnTo>
                  <a:lnTo>
                    <a:pt x="433" y="49"/>
                  </a:lnTo>
                  <a:lnTo>
                    <a:pt x="399" y="27"/>
                  </a:lnTo>
                  <a:lnTo>
                    <a:pt x="365" y="11"/>
                  </a:lnTo>
                  <a:lnTo>
                    <a:pt x="327" y="4"/>
                  </a:lnTo>
                  <a:lnTo>
                    <a:pt x="296" y="0"/>
                  </a:lnTo>
                  <a:lnTo>
                    <a:pt x="250" y="1"/>
                  </a:lnTo>
                  <a:lnTo>
                    <a:pt x="200" y="13"/>
                  </a:lnTo>
                  <a:lnTo>
                    <a:pt x="165" y="27"/>
                  </a:lnTo>
                  <a:lnTo>
                    <a:pt x="134" y="47"/>
                  </a:lnTo>
                  <a:lnTo>
                    <a:pt x="110" y="65"/>
                  </a:lnTo>
                  <a:lnTo>
                    <a:pt x="90" y="91"/>
                  </a:lnTo>
                  <a:lnTo>
                    <a:pt x="72" y="119"/>
                  </a:lnTo>
                  <a:lnTo>
                    <a:pt x="54" y="153"/>
                  </a:lnTo>
                  <a:lnTo>
                    <a:pt x="45" y="179"/>
                  </a:lnTo>
                  <a:lnTo>
                    <a:pt x="36" y="213"/>
                  </a:lnTo>
                  <a:lnTo>
                    <a:pt x="28" y="25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7" name="Freeform 85"/>
            <p:cNvSpPr>
              <a:spLocks/>
            </p:cNvSpPr>
            <p:nvPr/>
          </p:nvSpPr>
          <p:spPr bwMode="auto">
            <a:xfrm>
              <a:off x="4452" y="1599"/>
              <a:ext cx="11" cy="7"/>
            </a:xfrm>
            <a:custGeom>
              <a:avLst/>
              <a:gdLst>
                <a:gd name="T0" fmla="*/ 0 w 34"/>
                <a:gd name="T1" fmla="*/ 7 h 21"/>
                <a:gd name="T2" fmla="*/ 7 w 34"/>
                <a:gd name="T3" fmla="*/ 3 h 21"/>
                <a:gd name="T4" fmla="*/ 11 w 34"/>
                <a:gd name="T5" fmla="*/ 0 h 21"/>
                <a:gd name="T6" fmla="*/ 6 w 34"/>
                <a:gd name="T7" fmla="*/ 1 h 21"/>
                <a:gd name="T8" fmla="*/ 0 w 34"/>
                <a:gd name="T9" fmla="*/ 1 h 21"/>
                <a:gd name="T10" fmla="*/ 0 w 34"/>
                <a:gd name="T11" fmla="*/ 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1">
                  <a:moveTo>
                    <a:pt x="1" y="21"/>
                  </a:moveTo>
                  <a:lnTo>
                    <a:pt x="22" y="9"/>
                  </a:lnTo>
                  <a:lnTo>
                    <a:pt x="34" y="0"/>
                  </a:lnTo>
                  <a:lnTo>
                    <a:pt x="17" y="2"/>
                  </a:lnTo>
                  <a:lnTo>
                    <a:pt x="0" y="4"/>
                  </a:lnTo>
                  <a:lnTo>
                    <a:pt x="1" y="2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8" name="Freeform 86"/>
            <p:cNvSpPr>
              <a:spLocks/>
            </p:cNvSpPr>
            <p:nvPr/>
          </p:nvSpPr>
          <p:spPr bwMode="auto">
            <a:xfrm>
              <a:off x="4427" y="1605"/>
              <a:ext cx="15" cy="8"/>
            </a:xfrm>
            <a:custGeom>
              <a:avLst/>
              <a:gdLst>
                <a:gd name="T0" fmla="*/ 0 w 45"/>
                <a:gd name="T1" fmla="*/ 0 h 22"/>
                <a:gd name="T2" fmla="*/ 7 w 45"/>
                <a:gd name="T3" fmla="*/ 5 h 22"/>
                <a:gd name="T4" fmla="*/ 10 w 45"/>
                <a:gd name="T5" fmla="*/ 8 h 22"/>
                <a:gd name="T6" fmla="*/ 13 w 45"/>
                <a:gd name="T7" fmla="*/ 7 h 22"/>
                <a:gd name="T8" fmla="*/ 15 w 45"/>
                <a:gd name="T9" fmla="*/ 3 h 22"/>
                <a:gd name="T10" fmla="*/ 0 w 45"/>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 h="22">
                  <a:moveTo>
                    <a:pt x="0" y="0"/>
                  </a:moveTo>
                  <a:lnTo>
                    <a:pt x="21" y="14"/>
                  </a:lnTo>
                  <a:lnTo>
                    <a:pt x="30" y="22"/>
                  </a:lnTo>
                  <a:lnTo>
                    <a:pt x="40" y="18"/>
                  </a:lnTo>
                  <a:lnTo>
                    <a:pt x="45" y="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699" name="Freeform 87"/>
            <p:cNvSpPr>
              <a:spLocks/>
            </p:cNvSpPr>
            <p:nvPr/>
          </p:nvSpPr>
          <p:spPr bwMode="auto">
            <a:xfrm>
              <a:off x="4411" y="1595"/>
              <a:ext cx="43" cy="14"/>
            </a:xfrm>
            <a:custGeom>
              <a:avLst/>
              <a:gdLst>
                <a:gd name="T0" fmla="*/ 0 w 129"/>
                <a:gd name="T1" fmla="*/ 1 h 41"/>
                <a:gd name="T2" fmla="*/ 21 w 129"/>
                <a:gd name="T3" fmla="*/ 0 h 41"/>
                <a:gd name="T4" fmla="*/ 28 w 129"/>
                <a:gd name="T5" fmla="*/ 1 h 41"/>
                <a:gd name="T6" fmla="*/ 37 w 129"/>
                <a:gd name="T7" fmla="*/ 4 h 41"/>
                <a:gd name="T8" fmla="*/ 43 w 129"/>
                <a:gd name="T9" fmla="*/ 4 h 41"/>
                <a:gd name="T10" fmla="*/ 42 w 129"/>
                <a:gd name="T11" fmla="*/ 11 h 41"/>
                <a:gd name="T12" fmla="*/ 35 w 129"/>
                <a:gd name="T13" fmla="*/ 13 h 41"/>
                <a:gd name="T14" fmla="*/ 30 w 129"/>
                <a:gd name="T15" fmla="*/ 14 h 41"/>
                <a:gd name="T16" fmla="*/ 25 w 129"/>
                <a:gd name="T17" fmla="*/ 13 h 41"/>
                <a:gd name="T18" fmla="*/ 18 w 129"/>
                <a:gd name="T19" fmla="*/ 12 h 41"/>
                <a:gd name="T20" fmla="*/ 14 w 129"/>
                <a:gd name="T21" fmla="*/ 11 h 41"/>
                <a:gd name="T22" fmla="*/ 7 w 129"/>
                <a:gd name="T23" fmla="*/ 8 h 41"/>
                <a:gd name="T24" fmla="*/ 2 w 129"/>
                <a:gd name="T25" fmla="*/ 6 h 41"/>
                <a:gd name="T26" fmla="*/ 0 w 129"/>
                <a:gd name="T27" fmla="*/ 1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41">
                  <a:moveTo>
                    <a:pt x="0" y="4"/>
                  </a:moveTo>
                  <a:lnTo>
                    <a:pt x="62" y="0"/>
                  </a:lnTo>
                  <a:lnTo>
                    <a:pt x="83" y="3"/>
                  </a:lnTo>
                  <a:lnTo>
                    <a:pt x="112" y="11"/>
                  </a:lnTo>
                  <a:lnTo>
                    <a:pt x="129" y="13"/>
                  </a:lnTo>
                  <a:lnTo>
                    <a:pt x="127" y="32"/>
                  </a:lnTo>
                  <a:lnTo>
                    <a:pt x="106" y="37"/>
                  </a:lnTo>
                  <a:lnTo>
                    <a:pt x="91" y="41"/>
                  </a:lnTo>
                  <a:lnTo>
                    <a:pt x="74" y="39"/>
                  </a:lnTo>
                  <a:lnTo>
                    <a:pt x="53" y="36"/>
                  </a:lnTo>
                  <a:lnTo>
                    <a:pt x="41" y="32"/>
                  </a:lnTo>
                  <a:lnTo>
                    <a:pt x="22" y="24"/>
                  </a:lnTo>
                  <a:lnTo>
                    <a:pt x="7" y="18"/>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0" name="Freeform 88"/>
            <p:cNvSpPr>
              <a:spLocks/>
            </p:cNvSpPr>
            <p:nvPr/>
          </p:nvSpPr>
          <p:spPr bwMode="auto">
            <a:xfrm>
              <a:off x="4404" y="1564"/>
              <a:ext cx="60" cy="38"/>
            </a:xfrm>
            <a:custGeom>
              <a:avLst/>
              <a:gdLst>
                <a:gd name="T0" fmla="*/ 23 w 181"/>
                <a:gd name="T1" fmla="*/ 0 h 115"/>
                <a:gd name="T2" fmla="*/ 17 w 181"/>
                <a:gd name="T3" fmla="*/ 4 h 115"/>
                <a:gd name="T4" fmla="*/ 12 w 181"/>
                <a:gd name="T5" fmla="*/ 9 h 115"/>
                <a:gd name="T6" fmla="*/ 7 w 181"/>
                <a:gd name="T7" fmla="*/ 15 h 115"/>
                <a:gd name="T8" fmla="*/ 4 w 181"/>
                <a:gd name="T9" fmla="*/ 19 h 115"/>
                <a:gd name="T10" fmla="*/ 1 w 181"/>
                <a:gd name="T11" fmla="*/ 25 h 115"/>
                <a:gd name="T12" fmla="*/ 0 w 181"/>
                <a:gd name="T13" fmla="*/ 31 h 115"/>
                <a:gd name="T14" fmla="*/ 0 w 181"/>
                <a:gd name="T15" fmla="*/ 35 h 115"/>
                <a:gd name="T16" fmla="*/ 8 w 181"/>
                <a:gd name="T17" fmla="*/ 35 h 115"/>
                <a:gd name="T18" fmla="*/ 16 w 181"/>
                <a:gd name="T19" fmla="*/ 36 h 115"/>
                <a:gd name="T20" fmla="*/ 23 w 181"/>
                <a:gd name="T21" fmla="*/ 35 h 115"/>
                <a:gd name="T22" fmla="*/ 30 w 181"/>
                <a:gd name="T23" fmla="*/ 35 h 115"/>
                <a:gd name="T24" fmla="*/ 34 w 181"/>
                <a:gd name="T25" fmla="*/ 35 h 115"/>
                <a:gd name="T26" fmla="*/ 38 w 181"/>
                <a:gd name="T27" fmla="*/ 36 h 115"/>
                <a:gd name="T28" fmla="*/ 47 w 181"/>
                <a:gd name="T29" fmla="*/ 38 h 115"/>
                <a:gd name="T30" fmla="*/ 52 w 181"/>
                <a:gd name="T31" fmla="*/ 38 h 115"/>
                <a:gd name="T32" fmla="*/ 60 w 181"/>
                <a:gd name="T33" fmla="*/ 36 h 115"/>
                <a:gd name="T34" fmla="*/ 56 w 181"/>
                <a:gd name="T35" fmla="*/ 34 h 115"/>
                <a:gd name="T36" fmla="*/ 51 w 181"/>
                <a:gd name="T37" fmla="*/ 33 h 115"/>
                <a:gd name="T38" fmla="*/ 45 w 181"/>
                <a:gd name="T39" fmla="*/ 31 h 115"/>
                <a:gd name="T40" fmla="*/ 41 w 181"/>
                <a:gd name="T41" fmla="*/ 31 h 115"/>
                <a:gd name="T42" fmla="*/ 38 w 181"/>
                <a:gd name="T43" fmla="*/ 32 h 115"/>
                <a:gd name="T44" fmla="*/ 30 w 181"/>
                <a:gd name="T45" fmla="*/ 29 h 115"/>
                <a:gd name="T46" fmla="*/ 26 w 181"/>
                <a:gd name="T47" fmla="*/ 29 h 115"/>
                <a:gd name="T48" fmla="*/ 21 w 181"/>
                <a:gd name="T49" fmla="*/ 30 h 115"/>
                <a:gd name="T50" fmla="*/ 9 w 181"/>
                <a:gd name="T51" fmla="*/ 32 h 115"/>
                <a:gd name="T52" fmla="*/ 10 w 181"/>
                <a:gd name="T53" fmla="*/ 29 h 115"/>
                <a:gd name="T54" fmla="*/ 11 w 181"/>
                <a:gd name="T55" fmla="*/ 26 h 115"/>
                <a:gd name="T56" fmla="*/ 14 w 181"/>
                <a:gd name="T57" fmla="*/ 22 h 115"/>
                <a:gd name="T58" fmla="*/ 18 w 181"/>
                <a:gd name="T59" fmla="*/ 22 h 115"/>
                <a:gd name="T60" fmla="*/ 23 w 181"/>
                <a:gd name="T61" fmla="*/ 21 h 115"/>
                <a:gd name="T62" fmla="*/ 29 w 181"/>
                <a:gd name="T63" fmla="*/ 20 h 115"/>
                <a:gd name="T64" fmla="*/ 33 w 181"/>
                <a:gd name="T65" fmla="*/ 19 h 115"/>
                <a:gd name="T66" fmla="*/ 39 w 181"/>
                <a:gd name="T67" fmla="*/ 16 h 115"/>
                <a:gd name="T68" fmla="*/ 31 w 181"/>
                <a:gd name="T69" fmla="*/ 11 h 115"/>
                <a:gd name="T70" fmla="*/ 23 w 181"/>
                <a:gd name="T71" fmla="*/ 0 h 1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1" h="115">
                  <a:moveTo>
                    <a:pt x="68" y="0"/>
                  </a:moveTo>
                  <a:lnTo>
                    <a:pt x="51" y="13"/>
                  </a:lnTo>
                  <a:lnTo>
                    <a:pt x="35" y="28"/>
                  </a:lnTo>
                  <a:lnTo>
                    <a:pt x="21" y="44"/>
                  </a:lnTo>
                  <a:lnTo>
                    <a:pt x="11" y="58"/>
                  </a:lnTo>
                  <a:lnTo>
                    <a:pt x="4" y="75"/>
                  </a:lnTo>
                  <a:lnTo>
                    <a:pt x="1" y="95"/>
                  </a:lnTo>
                  <a:lnTo>
                    <a:pt x="0" y="105"/>
                  </a:lnTo>
                  <a:lnTo>
                    <a:pt x="24" y="105"/>
                  </a:lnTo>
                  <a:lnTo>
                    <a:pt x="47" y="108"/>
                  </a:lnTo>
                  <a:lnTo>
                    <a:pt x="69" y="106"/>
                  </a:lnTo>
                  <a:lnTo>
                    <a:pt x="92" y="106"/>
                  </a:lnTo>
                  <a:lnTo>
                    <a:pt x="104" y="106"/>
                  </a:lnTo>
                  <a:lnTo>
                    <a:pt x="115" y="109"/>
                  </a:lnTo>
                  <a:lnTo>
                    <a:pt x="142" y="114"/>
                  </a:lnTo>
                  <a:lnTo>
                    <a:pt x="157" y="115"/>
                  </a:lnTo>
                  <a:lnTo>
                    <a:pt x="181" y="109"/>
                  </a:lnTo>
                  <a:lnTo>
                    <a:pt x="169" y="103"/>
                  </a:lnTo>
                  <a:lnTo>
                    <a:pt x="154" y="99"/>
                  </a:lnTo>
                  <a:lnTo>
                    <a:pt x="136" y="95"/>
                  </a:lnTo>
                  <a:lnTo>
                    <a:pt x="125" y="94"/>
                  </a:lnTo>
                  <a:lnTo>
                    <a:pt x="115" y="98"/>
                  </a:lnTo>
                  <a:lnTo>
                    <a:pt x="91" y="87"/>
                  </a:lnTo>
                  <a:lnTo>
                    <a:pt x="78" y="87"/>
                  </a:lnTo>
                  <a:lnTo>
                    <a:pt x="62" y="91"/>
                  </a:lnTo>
                  <a:lnTo>
                    <a:pt x="26" y="96"/>
                  </a:lnTo>
                  <a:lnTo>
                    <a:pt x="29" y="87"/>
                  </a:lnTo>
                  <a:lnTo>
                    <a:pt x="34" y="79"/>
                  </a:lnTo>
                  <a:lnTo>
                    <a:pt x="42" y="67"/>
                  </a:lnTo>
                  <a:lnTo>
                    <a:pt x="54" y="67"/>
                  </a:lnTo>
                  <a:lnTo>
                    <a:pt x="69" y="65"/>
                  </a:lnTo>
                  <a:lnTo>
                    <a:pt x="88" y="61"/>
                  </a:lnTo>
                  <a:lnTo>
                    <a:pt x="100" y="57"/>
                  </a:lnTo>
                  <a:lnTo>
                    <a:pt x="118" y="49"/>
                  </a:lnTo>
                  <a:lnTo>
                    <a:pt x="93" y="33"/>
                  </a:lnTo>
                  <a:lnTo>
                    <a:pt x="6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1" name="Freeform 89"/>
            <p:cNvSpPr>
              <a:spLocks/>
            </p:cNvSpPr>
            <p:nvPr/>
          </p:nvSpPr>
          <p:spPr bwMode="auto">
            <a:xfrm>
              <a:off x="4400" y="1522"/>
              <a:ext cx="40" cy="35"/>
            </a:xfrm>
            <a:custGeom>
              <a:avLst/>
              <a:gdLst>
                <a:gd name="T0" fmla="*/ 40 w 120"/>
                <a:gd name="T1" fmla="*/ 15 h 106"/>
                <a:gd name="T2" fmla="*/ 40 w 120"/>
                <a:gd name="T3" fmla="*/ 23 h 106"/>
                <a:gd name="T4" fmla="*/ 28 w 120"/>
                <a:gd name="T5" fmla="*/ 35 h 106"/>
                <a:gd name="T6" fmla="*/ 29 w 120"/>
                <a:gd name="T7" fmla="*/ 25 h 106"/>
                <a:gd name="T8" fmla="*/ 29 w 120"/>
                <a:gd name="T9" fmla="*/ 20 h 106"/>
                <a:gd name="T10" fmla="*/ 28 w 120"/>
                <a:gd name="T11" fmla="*/ 16 h 106"/>
                <a:gd name="T12" fmla="*/ 25 w 120"/>
                <a:gd name="T13" fmla="*/ 14 h 106"/>
                <a:gd name="T14" fmla="*/ 19 w 120"/>
                <a:gd name="T15" fmla="*/ 11 h 106"/>
                <a:gd name="T16" fmla="*/ 14 w 120"/>
                <a:gd name="T17" fmla="*/ 8 h 106"/>
                <a:gd name="T18" fmla="*/ 10 w 120"/>
                <a:gd name="T19" fmla="*/ 8 h 106"/>
                <a:gd name="T20" fmla="*/ 4 w 120"/>
                <a:gd name="T21" fmla="*/ 9 h 106"/>
                <a:gd name="T22" fmla="*/ 0 w 120"/>
                <a:gd name="T23" fmla="*/ 10 h 106"/>
                <a:gd name="T24" fmla="*/ 5 w 120"/>
                <a:gd name="T25" fmla="*/ 1 h 106"/>
                <a:gd name="T26" fmla="*/ 7 w 120"/>
                <a:gd name="T27" fmla="*/ 0 h 106"/>
                <a:gd name="T28" fmla="*/ 12 w 120"/>
                <a:gd name="T29" fmla="*/ 0 h 106"/>
                <a:gd name="T30" fmla="*/ 21 w 120"/>
                <a:gd name="T31" fmla="*/ 1 h 106"/>
                <a:gd name="T32" fmla="*/ 27 w 120"/>
                <a:gd name="T33" fmla="*/ 3 h 106"/>
                <a:gd name="T34" fmla="*/ 34 w 120"/>
                <a:gd name="T35" fmla="*/ 5 h 106"/>
                <a:gd name="T36" fmla="*/ 38 w 120"/>
                <a:gd name="T37" fmla="*/ 10 h 106"/>
                <a:gd name="T38" fmla="*/ 40 w 120"/>
                <a:gd name="T39" fmla="*/ 15 h 10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 h="106">
                  <a:moveTo>
                    <a:pt x="120" y="44"/>
                  </a:moveTo>
                  <a:lnTo>
                    <a:pt x="120" y="71"/>
                  </a:lnTo>
                  <a:lnTo>
                    <a:pt x="84" y="106"/>
                  </a:lnTo>
                  <a:lnTo>
                    <a:pt x="88" y="77"/>
                  </a:lnTo>
                  <a:lnTo>
                    <a:pt x="88" y="62"/>
                  </a:lnTo>
                  <a:lnTo>
                    <a:pt x="84" y="49"/>
                  </a:lnTo>
                  <a:lnTo>
                    <a:pt x="74" y="41"/>
                  </a:lnTo>
                  <a:lnTo>
                    <a:pt x="58" y="33"/>
                  </a:lnTo>
                  <a:lnTo>
                    <a:pt x="43" y="25"/>
                  </a:lnTo>
                  <a:lnTo>
                    <a:pt x="29" y="24"/>
                  </a:lnTo>
                  <a:lnTo>
                    <a:pt x="11" y="28"/>
                  </a:lnTo>
                  <a:lnTo>
                    <a:pt x="0" y="31"/>
                  </a:lnTo>
                  <a:lnTo>
                    <a:pt x="15" y="2"/>
                  </a:lnTo>
                  <a:lnTo>
                    <a:pt x="22" y="0"/>
                  </a:lnTo>
                  <a:lnTo>
                    <a:pt x="37" y="0"/>
                  </a:lnTo>
                  <a:lnTo>
                    <a:pt x="62" y="3"/>
                  </a:lnTo>
                  <a:lnTo>
                    <a:pt x="82" y="9"/>
                  </a:lnTo>
                  <a:lnTo>
                    <a:pt x="101" y="16"/>
                  </a:lnTo>
                  <a:lnTo>
                    <a:pt x="113" y="29"/>
                  </a:lnTo>
                  <a:lnTo>
                    <a:pt x="120" y="44"/>
                  </a:lnTo>
                  <a:close/>
                </a:path>
              </a:pathLst>
            </a:custGeom>
            <a:solidFill>
              <a:srgbClr val="BF7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2" name="Freeform 90"/>
            <p:cNvSpPr>
              <a:spLocks/>
            </p:cNvSpPr>
            <p:nvPr/>
          </p:nvSpPr>
          <p:spPr bwMode="auto">
            <a:xfrm>
              <a:off x="4337" y="1440"/>
              <a:ext cx="170" cy="234"/>
            </a:xfrm>
            <a:custGeom>
              <a:avLst/>
              <a:gdLst>
                <a:gd name="T0" fmla="*/ 0 w 510"/>
                <a:gd name="T1" fmla="*/ 93 h 701"/>
                <a:gd name="T2" fmla="*/ 6 w 510"/>
                <a:gd name="T3" fmla="*/ 121 h 701"/>
                <a:gd name="T4" fmla="*/ 12 w 510"/>
                <a:gd name="T5" fmla="*/ 143 h 701"/>
                <a:gd name="T6" fmla="*/ 14 w 510"/>
                <a:gd name="T7" fmla="*/ 169 h 701"/>
                <a:gd name="T8" fmla="*/ 60 w 510"/>
                <a:gd name="T9" fmla="*/ 142 h 701"/>
                <a:gd name="T10" fmla="*/ 75 w 510"/>
                <a:gd name="T11" fmla="*/ 134 h 701"/>
                <a:gd name="T12" fmla="*/ 84 w 510"/>
                <a:gd name="T13" fmla="*/ 125 h 701"/>
                <a:gd name="T14" fmla="*/ 70 w 510"/>
                <a:gd name="T15" fmla="*/ 129 h 701"/>
                <a:gd name="T16" fmla="*/ 58 w 510"/>
                <a:gd name="T17" fmla="*/ 122 h 701"/>
                <a:gd name="T18" fmla="*/ 66 w 510"/>
                <a:gd name="T19" fmla="*/ 112 h 701"/>
                <a:gd name="T20" fmla="*/ 85 w 510"/>
                <a:gd name="T21" fmla="*/ 119 h 701"/>
                <a:gd name="T22" fmla="*/ 106 w 510"/>
                <a:gd name="T23" fmla="*/ 80 h 701"/>
                <a:gd name="T24" fmla="*/ 92 w 510"/>
                <a:gd name="T25" fmla="*/ 63 h 701"/>
                <a:gd name="T26" fmla="*/ 109 w 510"/>
                <a:gd name="T27" fmla="*/ 35 h 701"/>
                <a:gd name="T28" fmla="*/ 135 w 510"/>
                <a:gd name="T29" fmla="*/ 42 h 701"/>
                <a:gd name="T30" fmla="*/ 148 w 510"/>
                <a:gd name="T31" fmla="*/ 60 h 701"/>
                <a:gd name="T32" fmla="*/ 145 w 510"/>
                <a:gd name="T33" fmla="*/ 77 h 701"/>
                <a:gd name="T34" fmla="*/ 146 w 510"/>
                <a:gd name="T35" fmla="*/ 90 h 701"/>
                <a:gd name="T36" fmla="*/ 140 w 510"/>
                <a:gd name="T37" fmla="*/ 119 h 701"/>
                <a:gd name="T38" fmla="*/ 149 w 510"/>
                <a:gd name="T39" fmla="*/ 127 h 701"/>
                <a:gd name="T40" fmla="*/ 146 w 510"/>
                <a:gd name="T41" fmla="*/ 141 h 701"/>
                <a:gd name="T42" fmla="*/ 132 w 510"/>
                <a:gd name="T43" fmla="*/ 136 h 701"/>
                <a:gd name="T44" fmla="*/ 124 w 510"/>
                <a:gd name="T45" fmla="*/ 138 h 701"/>
                <a:gd name="T46" fmla="*/ 136 w 510"/>
                <a:gd name="T47" fmla="*/ 147 h 701"/>
                <a:gd name="T48" fmla="*/ 141 w 510"/>
                <a:gd name="T49" fmla="*/ 157 h 701"/>
                <a:gd name="T50" fmla="*/ 136 w 510"/>
                <a:gd name="T51" fmla="*/ 171 h 701"/>
                <a:gd name="T52" fmla="*/ 126 w 510"/>
                <a:gd name="T53" fmla="*/ 182 h 701"/>
                <a:gd name="T54" fmla="*/ 112 w 510"/>
                <a:gd name="T55" fmla="*/ 190 h 701"/>
                <a:gd name="T56" fmla="*/ 99 w 510"/>
                <a:gd name="T57" fmla="*/ 193 h 701"/>
                <a:gd name="T58" fmla="*/ 87 w 510"/>
                <a:gd name="T59" fmla="*/ 188 h 701"/>
                <a:gd name="T60" fmla="*/ 73 w 510"/>
                <a:gd name="T61" fmla="*/ 172 h 701"/>
                <a:gd name="T62" fmla="*/ 67 w 510"/>
                <a:gd name="T63" fmla="*/ 162 h 701"/>
                <a:gd name="T64" fmla="*/ 60 w 510"/>
                <a:gd name="T65" fmla="*/ 167 h 701"/>
                <a:gd name="T66" fmla="*/ 17 w 510"/>
                <a:gd name="T67" fmla="*/ 179 h 701"/>
                <a:gd name="T68" fmla="*/ 43 w 510"/>
                <a:gd name="T69" fmla="*/ 213 h 701"/>
                <a:gd name="T70" fmla="*/ 103 w 510"/>
                <a:gd name="T71" fmla="*/ 234 h 701"/>
                <a:gd name="T72" fmla="*/ 133 w 510"/>
                <a:gd name="T73" fmla="*/ 197 h 701"/>
                <a:gd name="T74" fmla="*/ 142 w 510"/>
                <a:gd name="T75" fmla="*/ 173 h 701"/>
                <a:gd name="T76" fmla="*/ 151 w 510"/>
                <a:gd name="T77" fmla="*/ 149 h 701"/>
                <a:gd name="T78" fmla="*/ 161 w 510"/>
                <a:gd name="T79" fmla="*/ 118 h 701"/>
                <a:gd name="T80" fmla="*/ 170 w 510"/>
                <a:gd name="T81" fmla="*/ 63 h 701"/>
                <a:gd name="T82" fmla="*/ 154 w 510"/>
                <a:gd name="T83" fmla="*/ 25 h 701"/>
                <a:gd name="T84" fmla="*/ 133 w 510"/>
                <a:gd name="T85" fmla="*/ 9 h 701"/>
                <a:gd name="T86" fmla="*/ 99 w 510"/>
                <a:gd name="T87" fmla="*/ 0 h 701"/>
                <a:gd name="T88" fmla="*/ 55 w 510"/>
                <a:gd name="T89" fmla="*/ 9 h 701"/>
                <a:gd name="T90" fmla="*/ 30 w 510"/>
                <a:gd name="T91" fmla="*/ 30 h 701"/>
                <a:gd name="T92" fmla="*/ 15 w 510"/>
                <a:gd name="T93" fmla="*/ 60 h 7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0" h="701">
                  <a:moveTo>
                    <a:pt x="28" y="251"/>
                  </a:moveTo>
                  <a:lnTo>
                    <a:pt x="7" y="264"/>
                  </a:lnTo>
                  <a:lnTo>
                    <a:pt x="0" y="279"/>
                  </a:lnTo>
                  <a:lnTo>
                    <a:pt x="3" y="293"/>
                  </a:lnTo>
                  <a:lnTo>
                    <a:pt x="8" y="328"/>
                  </a:lnTo>
                  <a:lnTo>
                    <a:pt x="18" y="361"/>
                  </a:lnTo>
                  <a:lnTo>
                    <a:pt x="29" y="389"/>
                  </a:lnTo>
                  <a:lnTo>
                    <a:pt x="29" y="411"/>
                  </a:lnTo>
                  <a:lnTo>
                    <a:pt x="37" y="427"/>
                  </a:lnTo>
                  <a:lnTo>
                    <a:pt x="50" y="435"/>
                  </a:lnTo>
                  <a:lnTo>
                    <a:pt x="54" y="438"/>
                  </a:lnTo>
                  <a:lnTo>
                    <a:pt x="41" y="507"/>
                  </a:lnTo>
                  <a:lnTo>
                    <a:pt x="148" y="433"/>
                  </a:lnTo>
                  <a:lnTo>
                    <a:pt x="161" y="427"/>
                  </a:lnTo>
                  <a:lnTo>
                    <a:pt x="179" y="426"/>
                  </a:lnTo>
                  <a:lnTo>
                    <a:pt x="198" y="418"/>
                  </a:lnTo>
                  <a:lnTo>
                    <a:pt x="213" y="409"/>
                  </a:lnTo>
                  <a:lnTo>
                    <a:pt x="225" y="402"/>
                  </a:lnTo>
                  <a:lnTo>
                    <a:pt x="236" y="397"/>
                  </a:lnTo>
                  <a:lnTo>
                    <a:pt x="246" y="387"/>
                  </a:lnTo>
                  <a:lnTo>
                    <a:pt x="251" y="375"/>
                  </a:lnTo>
                  <a:lnTo>
                    <a:pt x="237" y="380"/>
                  </a:lnTo>
                  <a:lnTo>
                    <a:pt x="223" y="384"/>
                  </a:lnTo>
                  <a:lnTo>
                    <a:pt x="210" y="385"/>
                  </a:lnTo>
                  <a:lnTo>
                    <a:pt x="194" y="381"/>
                  </a:lnTo>
                  <a:lnTo>
                    <a:pt x="179" y="375"/>
                  </a:lnTo>
                  <a:lnTo>
                    <a:pt x="174" y="366"/>
                  </a:lnTo>
                  <a:lnTo>
                    <a:pt x="175" y="355"/>
                  </a:lnTo>
                  <a:lnTo>
                    <a:pt x="184" y="342"/>
                  </a:lnTo>
                  <a:lnTo>
                    <a:pt x="199" y="337"/>
                  </a:lnTo>
                  <a:lnTo>
                    <a:pt x="214" y="336"/>
                  </a:lnTo>
                  <a:lnTo>
                    <a:pt x="233" y="340"/>
                  </a:lnTo>
                  <a:lnTo>
                    <a:pt x="255" y="356"/>
                  </a:lnTo>
                  <a:lnTo>
                    <a:pt x="270" y="366"/>
                  </a:lnTo>
                  <a:lnTo>
                    <a:pt x="298" y="265"/>
                  </a:lnTo>
                  <a:lnTo>
                    <a:pt x="318" y="240"/>
                  </a:lnTo>
                  <a:lnTo>
                    <a:pt x="298" y="226"/>
                  </a:lnTo>
                  <a:lnTo>
                    <a:pt x="279" y="216"/>
                  </a:lnTo>
                  <a:lnTo>
                    <a:pt x="275" y="190"/>
                  </a:lnTo>
                  <a:lnTo>
                    <a:pt x="298" y="151"/>
                  </a:lnTo>
                  <a:lnTo>
                    <a:pt x="318" y="126"/>
                  </a:lnTo>
                  <a:lnTo>
                    <a:pt x="328" y="105"/>
                  </a:lnTo>
                  <a:lnTo>
                    <a:pt x="349" y="105"/>
                  </a:lnTo>
                  <a:lnTo>
                    <a:pt x="380" y="112"/>
                  </a:lnTo>
                  <a:lnTo>
                    <a:pt x="404" y="126"/>
                  </a:lnTo>
                  <a:lnTo>
                    <a:pt x="419" y="138"/>
                  </a:lnTo>
                  <a:lnTo>
                    <a:pt x="434" y="159"/>
                  </a:lnTo>
                  <a:lnTo>
                    <a:pt x="443" y="181"/>
                  </a:lnTo>
                  <a:lnTo>
                    <a:pt x="452" y="207"/>
                  </a:lnTo>
                  <a:lnTo>
                    <a:pt x="440" y="227"/>
                  </a:lnTo>
                  <a:lnTo>
                    <a:pt x="435" y="231"/>
                  </a:lnTo>
                  <a:lnTo>
                    <a:pt x="427" y="243"/>
                  </a:lnTo>
                  <a:lnTo>
                    <a:pt x="448" y="246"/>
                  </a:lnTo>
                  <a:lnTo>
                    <a:pt x="438" y="269"/>
                  </a:lnTo>
                  <a:lnTo>
                    <a:pt x="427" y="288"/>
                  </a:lnTo>
                  <a:lnTo>
                    <a:pt x="446" y="330"/>
                  </a:lnTo>
                  <a:lnTo>
                    <a:pt x="419" y="355"/>
                  </a:lnTo>
                  <a:lnTo>
                    <a:pt x="428" y="359"/>
                  </a:lnTo>
                  <a:lnTo>
                    <a:pt x="437" y="368"/>
                  </a:lnTo>
                  <a:lnTo>
                    <a:pt x="448" y="381"/>
                  </a:lnTo>
                  <a:lnTo>
                    <a:pt x="457" y="399"/>
                  </a:lnTo>
                  <a:lnTo>
                    <a:pt x="453" y="416"/>
                  </a:lnTo>
                  <a:lnTo>
                    <a:pt x="438" y="421"/>
                  </a:lnTo>
                  <a:lnTo>
                    <a:pt x="418" y="417"/>
                  </a:lnTo>
                  <a:lnTo>
                    <a:pt x="405" y="412"/>
                  </a:lnTo>
                  <a:lnTo>
                    <a:pt x="395" y="406"/>
                  </a:lnTo>
                  <a:lnTo>
                    <a:pt x="373" y="389"/>
                  </a:lnTo>
                  <a:lnTo>
                    <a:pt x="356" y="393"/>
                  </a:lnTo>
                  <a:lnTo>
                    <a:pt x="373" y="413"/>
                  </a:lnTo>
                  <a:lnTo>
                    <a:pt x="384" y="422"/>
                  </a:lnTo>
                  <a:lnTo>
                    <a:pt x="396" y="433"/>
                  </a:lnTo>
                  <a:lnTo>
                    <a:pt x="408" y="440"/>
                  </a:lnTo>
                  <a:lnTo>
                    <a:pt x="420" y="450"/>
                  </a:lnTo>
                  <a:lnTo>
                    <a:pt x="424" y="460"/>
                  </a:lnTo>
                  <a:lnTo>
                    <a:pt x="424" y="471"/>
                  </a:lnTo>
                  <a:lnTo>
                    <a:pt x="423" y="489"/>
                  </a:lnTo>
                  <a:lnTo>
                    <a:pt x="416" y="501"/>
                  </a:lnTo>
                  <a:lnTo>
                    <a:pt x="409" y="511"/>
                  </a:lnTo>
                  <a:lnTo>
                    <a:pt x="397" y="522"/>
                  </a:lnTo>
                  <a:lnTo>
                    <a:pt x="389" y="537"/>
                  </a:lnTo>
                  <a:lnTo>
                    <a:pt x="378" y="546"/>
                  </a:lnTo>
                  <a:lnTo>
                    <a:pt x="363" y="542"/>
                  </a:lnTo>
                  <a:lnTo>
                    <a:pt x="349" y="559"/>
                  </a:lnTo>
                  <a:lnTo>
                    <a:pt x="337" y="569"/>
                  </a:lnTo>
                  <a:lnTo>
                    <a:pt x="325" y="579"/>
                  </a:lnTo>
                  <a:lnTo>
                    <a:pt x="309" y="582"/>
                  </a:lnTo>
                  <a:lnTo>
                    <a:pt x="296" y="579"/>
                  </a:lnTo>
                  <a:lnTo>
                    <a:pt x="282" y="577"/>
                  </a:lnTo>
                  <a:lnTo>
                    <a:pt x="272" y="571"/>
                  </a:lnTo>
                  <a:lnTo>
                    <a:pt x="260" y="563"/>
                  </a:lnTo>
                  <a:lnTo>
                    <a:pt x="252" y="554"/>
                  </a:lnTo>
                  <a:lnTo>
                    <a:pt x="229" y="523"/>
                  </a:lnTo>
                  <a:lnTo>
                    <a:pt x="220" y="516"/>
                  </a:lnTo>
                  <a:lnTo>
                    <a:pt x="214" y="508"/>
                  </a:lnTo>
                  <a:lnTo>
                    <a:pt x="207" y="499"/>
                  </a:lnTo>
                  <a:lnTo>
                    <a:pt x="201" y="484"/>
                  </a:lnTo>
                  <a:lnTo>
                    <a:pt x="198" y="469"/>
                  </a:lnTo>
                  <a:lnTo>
                    <a:pt x="189" y="485"/>
                  </a:lnTo>
                  <a:lnTo>
                    <a:pt x="181" y="501"/>
                  </a:lnTo>
                  <a:lnTo>
                    <a:pt x="172" y="490"/>
                  </a:lnTo>
                  <a:lnTo>
                    <a:pt x="164" y="475"/>
                  </a:lnTo>
                  <a:lnTo>
                    <a:pt x="52" y="537"/>
                  </a:lnTo>
                  <a:lnTo>
                    <a:pt x="76" y="582"/>
                  </a:lnTo>
                  <a:lnTo>
                    <a:pt x="105" y="613"/>
                  </a:lnTo>
                  <a:lnTo>
                    <a:pt x="129" y="639"/>
                  </a:lnTo>
                  <a:lnTo>
                    <a:pt x="190" y="679"/>
                  </a:lnTo>
                  <a:lnTo>
                    <a:pt x="251" y="698"/>
                  </a:lnTo>
                  <a:lnTo>
                    <a:pt x="308" y="701"/>
                  </a:lnTo>
                  <a:lnTo>
                    <a:pt x="348" y="675"/>
                  </a:lnTo>
                  <a:lnTo>
                    <a:pt x="384" y="628"/>
                  </a:lnTo>
                  <a:lnTo>
                    <a:pt x="400" y="590"/>
                  </a:lnTo>
                  <a:lnTo>
                    <a:pt x="404" y="556"/>
                  </a:lnTo>
                  <a:lnTo>
                    <a:pt x="419" y="539"/>
                  </a:lnTo>
                  <a:lnTo>
                    <a:pt x="427" y="518"/>
                  </a:lnTo>
                  <a:lnTo>
                    <a:pt x="435" y="502"/>
                  </a:lnTo>
                  <a:lnTo>
                    <a:pt x="440" y="484"/>
                  </a:lnTo>
                  <a:lnTo>
                    <a:pt x="453" y="447"/>
                  </a:lnTo>
                  <a:lnTo>
                    <a:pt x="464" y="408"/>
                  </a:lnTo>
                  <a:lnTo>
                    <a:pt x="472" y="381"/>
                  </a:lnTo>
                  <a:lnTo>
                    <a:pt x="483" y="354"/>
                  </a:lnTo>
                  <a:lnTo>
                    <a:pt x="492" y="317"/>
                  </a:lnTo>
                  <a:lnTo>
                    <a:pt x="506" y="236"/>
                  </a:lnTo>
                  <a:lnTo>
                    <a:pt x="510" y="189"/>
                  </a:lnTo>
                  <a:lnTo>
                    <a:pt x="502" y="148"/>
                  </a:lnTo>
                  <a:lnTo>
                    <a:pt x="487" y="112"/>
                  </a:lnTo>
                  <a:lnTo>
                    <a:pt x="463" y="76"/>
                  </a:lnTo>
                  <a:lnTo>
                    <a:pt x="446" y="60"/>
                  </a:lnTo>
                  <a:lnTo>
                    <a:pt x="433" y="50"/>
                  </a:lnTo>
                  <a:lnTo>
                    <a:pt x="399" y="27"/>
                  </a:lnTo>
                  <a:lnTo>
                    <a:pt x="365" y="12"/>
                  </a:lnTo>
                  <a:lnTo>
                    <a:pt x="327" y="4"/>
                  </a:lnTo>
                  <a:lnTo>
                    <a:pt x="296" y="0"/>
                  </a:lnTo>
                  <a:lnTo>
                    <a:pt x="250" y="2"/>
                  </a:lnTo>
                  <a:lnTo>
                    <a:pt x="200" y="13"/>
                  </a:lnTo>
                  <a:lnTo>
                    <a:pt x="165" y="27"/>
                  </a:lnTo>
                  <a:lnTo>
                    <a:pt x="134" y="47"/>
                  </a:lnTo>
                  <a:lnTo>
                    <a:pt x="110" y="65"/>
                  </a:lnTo>
                  <a:lnTo>
                    <a:pt x="90" y="91"/>
                  </a:lnTo>
                  <a:lnTo>
                    <a:pt x="72" y="119"/>
                  </a:lnTo>
                  <a:lnTo>
                    <a:pt x="54" y="148"/>
                  </a:lnTo>
                  <a:lnTo>
                    <a:pt x="45" y="179"/>
                  </a:lnTo>
                  <a:lnTo>
                    <a:pt x="36" y="213"/>
                  </a:lnTo>
                  <a:lnTo>
                    <a:pt x="28" y="25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3" name="Freeform 91"/>
            <p:cNvSpPr>
              <a:spLocks/>
            </p:cNvSpPr>
            <p:nvPr/>
          </p:nvSpPr>
          <p:spPr bwMode="auto">
            <a:xfrm>
              <a:off x="4338" y="1442"/>
              <a:ext cx="171" cy="233"/>
            </a:xfrm>
            <a:custGeom>
              <a:avLst/>
              <a:gdLst>
                <a:gd name="T0" fmla="*/ 99 w 511"/>
                <a:gd name="T1" fmla="*/ 121 h 699"/>
                <a:gd name="T2" fmla="*/ 96 w 511"/>
                <a:gd name="T3" fmla="*/ 130 h 699"/>
                <a:gd name="T4" fmla="*/ 109 w 511"/>
                <a:gd name="T5" fmla="*/ 134 h 699"/>
                <a:gd name="T6" fmla="*/ 105 w 511"/>
                <a:gd name="T7" fmla="*/ 139 h 699"/>
                <a:gd name="T8" fmla="*/ 95 w 511"/>
                <a:gd name="T9" fmla="*/ 135 h 699"/>
                <a:gd name="T10" fmla="*/ 84 w 511"/>
                <a:gd name="T11" fmla="*/ 133 h 699"/>
                <a:gd name="T12" fmla="*/ 86 w 511"/>
                <a:gd name="T13" fmla="*/ 124 h 699"/>
                <a:gd name="T14" fmla="*/ 91 w 511"/>
                <a:gd name="T15" fmla="*/ 105 h 699"/>
                <a:gd name="T16" fmla="*/ 87 w 511"/>
                <a:gd name="T17" fmla="*/ 93 h 699"/>
                <a:gd name="T18" fmla="*/ 72 w 511"/>
                <a:gd name="T19" fmla="*/ 88 h 699"/>
                <a:gd name="T20" fmla="*/ 49 w 511"/>
                <a:gd name="T21" fmla="*/ 93 h 699"/>
                <a:gd name="T22" fmla="*/ 40 w 511"/>
                <a:gd name="T23" fmla="*/ 94 h 699"/>
                <a:gd name="T24" fmla="*/ 35 w 511"/>
                <a:gd name="T25" fmla="*/ 106 h 699"/>
                <a:gd name="T26" fmla="*/ 38 w 511"/>
                <a:gd name="T27" fmla="*/ 120 h 699"/>
                <a:gd name="T28" fmla="*/ 48 w 511"/>
                <a:gd name="T29" fmla="*/ 127 h 699"/>
                <a:gd name="T30" fmla="*/ 52 w 511"/>
                <a:gd name="T31" fmla="*/ 159 h 699"/>
                <a:gd name="T32" fmla="*/ 59 w 511"/>
                <a:gd name="T33" fmla="*/ 185 h 699"/>
                <a:gd name="T34" fmla="*/ 67 w 511"/>
                <a:gd name="T35" fmla="*/ 197 h 699"/>
                <a:gd name="T36" fmla="*/ 91 w 511"/>
                <a:gd name="T37" fmla="*/ 208 h 699"/>
                <a:gd name="T38" fmla="*/ 108 w 511"/>
                <a:gd name="T39" fmla="*/ 209 h 699"/>
                <a:gd name="T40" fmla="*/ 123 w 511"/>
                <a:gd name="T41" fmla="*/ 202 h 699"/>
                <a:gd name="T42" fmla="*/ 129 w 511"/>
                <a:gd name="T43" fmla="*/ 204 h 699"/>
                <a:gd name="T44" fmla="*/ 112 w 511"/>
                <a:gd name="T45" fmla="*/ 226 h 699"/>
                <a:gd name="T46" fmla="*/ 85 w 511"/>
                <a:gd name="T47" fmla="*/ 232 h 699"/>
                <a:gd name="T48" fmla="*/ 61 w 511"/>
                <a:gd name="T49" fmla="*/ 225 h 699"/>
                <a:gd name="T50" fmla="*/ 32 w 511"/>
                <a:gd name="T51" fmla="*/ 199 h 699"/>
                <a:gd name="T52" fmla="*/ 12 w 511"/>
                <a:gd name="T53" fmla="*/ 170 h 699"/>
                <a:gd name="T54" fmla="*/ 10 w 511"/>
                <a:gd name="T55" fmla="*/ 141 h 699"/>
                <a:gd name="T56" fmla="*/ 6 w 511"/>
                <a:gd name="T57" fmla="*/ 121 h 699"/>
                <a:gd name="T58" fmla="*/ 0 w 511"/>
                <a:gd name="T59" fmla="*/ 93 h 699"/>
                <a:gd name="T60" fmla="*/ 10 w 511"/>
                <a:gd name="T61" fmla="*/ 81 h 699"/>
                <a:gd name="T62" fmla="*/ 18 w 511"/>
                <a:gd name="T63" fmla="*/ 51 h 699"/>
                <a:gd name="T64" fmla="*/ 37 w 511"/>
                <a:gd name="T65" fmla="*/ 23 h 699"/>
                <a:gd name="T66" fmla="*/ 59 w 511"/>
                <a:gd name="T67" fmla="*/ 6 h 699"/>
                <a:gd name="T68" fmla="*/ 101 w 511"/>
                <a:gd name="T69" fmla="*/ 0 h 699"/>
                <a:gd name="T70" fmla="*/ 135 w 511"/>
                <a:gd name="T71" fmla="*/ 8 h 699"/>
                <a:gd name="T72" fmla="*/ 160 w 511"/>
                <a:gd name="T73" fmla="*/ 33 h 699"/>
                <a:gd name="T74" fmla="*/ 171 w 511"/>
                <a:gd name="T75" fmla="*/ 71 h 699"/>
                <a:gd name="T76" fmla="*/ 161 w 511"/>
                <a:gd name="T77" fmla="*/ 96 h 699"/>
                <a:gd name="T78" fmla="*/ 158 w 511"/>
                <a:gd name="T79" fmla="*/ 69 h 699"/>
                <a:gd name="T80" fmla="*/ 158 w 511"/>
                <a:gd name="T81" fmla="*/ 53 h 699"/>
                <a:gd name="T82" fmla="*/ 143 w 511"/>
                <a:gd name="T83" fmla="*/ 30 h 699"/>
                <a:gd name="T84" fmla="*/ 124 w 511"/>
                <a:gd name="T85" fmla="*/ 15 h 699"/>
                <a:gd name="T86" fmla="*/ 96 w 511"/>
                <a:gd name="T87" fmla="*/ 9 h 699"/>
                <a:gd name="T88" fmla="*/ 75 w 511"/>
                <a:gd name="T89" fmla="*/ 16 h 699"/>
                <a:gd name="T90" fmla="*/ 63 w 511"/>
                <a:gd name="T91" fmla="*/ 31 h 699"/>
                <a:gd name="T92" fmla="*/ 55 w 511"/>
                <a:gd name="T93" fmla="*/ 50 h 699"/>
                <a:gd name="T94" fmla="*/ 54 w 511"/>
                <a:gd name="T95" fmla="*/ 84 h 699"/>
                <a:gd name="T96" fmla="*/ 74 w 511"/>
                <a:gd name="T97" fmla="*/ 80 h 699"/>
                <a:gd name="T98" fmla="*/ 95 w 511"/>
                <a:gd name="T99" fmla="*/ 85 h 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11" h="699">
                  <a:moveTo>
                    <a:pt x="303" y="283"/>
                  </a:moveTo>
                  <a:lnTo>
                    <a:pt x="303" y="360"/>
                  </a:lnTo>
                  <a:lnTo>
                    <a:pt x="297" y="364"/>
                  </a:lnTo>
                  <a:lnTo>
                    <a:pt x="291" y="371"/>
                  </a:lnTo>
                  <a:lnTo>
                    <a:pt x="287" y="382"/>
                  </a:lnTo>
                  <a:lnTo>
                    <a:pt x="288" y="390"/>
                  </a:lnTo>
                  <a:lnTo>
                    <a:pt x="297" y="394"/>
                  </a:lnTo>
                  <a:lnTo>
                    <a:pt x="305" y="401"/>
                  </a:lnTo>
                  <a:lnTo>
                    <a:pt x="326" y="403"/>
                  </a:lnTo>
                  <a:lnTo>
                    <a:pt x="335" y="401"/>
                  </a:lnTo>
                  <a:lnTo>
                    <a:pt x="321" y="412"/>
                  </a:lnTo>
                  <a:lnTo>
                    <a:pt x="315" y="416"/>
                  </a:lnTo>
                  <a:lnTo>
                    <a:pt x="306" y="414"/>
                  </a:lnTo>
                  <a:lnTo>
                    <a:pt x="295" y="411"/>
                  </a:lnTo>
                  <a:lnTo>
                    <a:pt x="284" y="404"/>
                  </a:lnTo>
                  <a:lnTo>
                    <a:pt x="276" y="401"/>
                  </a:lnTo>
                  <a:lnTo>
                    <a:pt x="259" y="399"/>
                  </a:lnTo>
                  <a:lnTo>
                    <a:pt x="252" y="398"/>
                  </a:lnTo>
                  <a:lnTo>
                    <a:pt x="249" y="389"/>
                  </a:lnTo>
                  <a:lnTo>
                    <a:pt x="250" y="380"/>
                  </a:lnTo>
                  <a:lnTo>
                    <a:pt x="258" y="373"/>
                  </a:lnTo>
                  <a:lnTo>
                    <a:pt x="263" y="366"/>
                  </a:lnTo>
                  <a:lnTo>
                    <a:pt x="269" y="344"/>
                  </a:lnTo>
                  <a:lnTo>
                    <a:pt x="273" y="316"/>
                  </a:lnTo>
                  <a:lnTo>
                    <a:pt x="273" y="300"/>
                  </a:lnTo>
                  <a:lnTo>
                    <a:pt x="269" y="288"/>
                  </a:lnTo>
                  <a:lnTo>
                    <a:pt x="259" y="280"/>
                  </a:lnTo>
                  <a:lnTo>
                    <a:pt x="243" y="271"/>
                  </a:lnTo>
                  <a:lnTo>
                    <a:pt x="228" y="265"/>
                  </a:lnTo>
                  <a:lnTo>
                    <a:pt x="215" y="264"/>
                  </a:lnTo>
                  <a:lnTo>
                    <a:pt x="186" y="271"/>
                  </a:lnTo>
                  <a:lnTo>
                    <a:pt x="168" y="275"/>
                  </a:lnTo>
                  <a:lnTo>
                    <a:pt x="147" y="279"/>
                  </a:lnTo>
                  <a:lnTo>
                    <a:pt x="136" y="275"/>
                  </a:lnTo>
                  <a:lnTo>
                    <a:pt x="125" y="275"/>
                  </a:lnTo>
                  <a:lnTo>
                    <a:pt x="119" y="283"/>
                  </a:lnTo>
                  <a:lnTo>
                    <a:pt x="111" y="290"/>
                  </a:lnTo>
                  <a:lnTo>
                    <a:pt x="105" y="302"/>
                  </a:lnTo>
                  <a:lnTo>
                    <a:pt x="105" y="318"/>
                  </a:lnTo>
                  <a:lnTo>
                    <a:pt x="109" y="336"/>
                  </a:lnTo>
                  <a:lnTo>
                    <a:pt x="111" y="350"/>
                  </a:lnTo>
                  <a:lnTo>
                    <a:pt x="115" y="360"/>
                  </a:lnTo>
                  <a:lnTo>
                    <a:pt x="124" y="371"/>
                  </a:lnTo>
                  <a:lnTo>
                    <a:pt x="134" y="379"/>
                  </a:lnTo>
                  <a:lnTo>
                    <a:pt x="142" y="380"/>
                  </a:lnTo>
                  <a:lnTo>
                    <a:pt x="143" y="401"/>
                  </a:lnTo>
                  <a:lnTo>
                    <a:pt x="147" y="430"/>
                  </a:lnTo>
                  <a:lnTo>
                    <a:pt x="155" y="478"/>
                  </a:lnTo>
                  <a:lnTo>
                    <a:pt x="164" y="508"/>
                  </a:lnTo>
                  <a:lnTo>
                    <a:pt x="169" y="531"/>
                  </a:lnTo>
                  <a:lnTo>
                    <a:pt x="177" y="554"/>
                  </a:lnTo>
                  <a:lnTo>
                    <a:pt x="183" y="565"/>
                  </a:lnTo>
                  <a:lnTo>
                    <a:pt x="190" y="578"/>
                  </a:lnTo>
                  <a:lnTo>
                    <a:pt x="201" y="592"/>
                  </a:lnTo>
                  <a:lnTo>
                    <a:pt x="219" y="607"/>
                  </a:lnTo>
                  <a:lnTo>
                    <a:pt x="238" y="620"/>
                  </a:lnTo>
                  <a:lnTo>
                    <a:pt x="271" y="625"/>
                  </a:lnTo>
                  <a:lnTo>
                    <a:pt x="291" y="625"/>
                  </a:lnTo>
                  <a:lnTo>
                    <a:pt x="306" y="626"/>
                  </a:lnTo>
                  <a:lnTo>
                    <a:pt x="324" y="627"/>
                  </a:lnTo>
                  <a:lnTo>
                    <a:pt x="341" y="623"/>
                  </a:lnTo>
                  <a:lnTo>
                    <a:pt x="358" y="617"/>
                  </a:lnTo>
                  <a:lnTo>
                    <a:pt x="369" y="607"/>
                  </a:lnTo>
                  <a:lnTo>
                    <a:pt x="381" y="598"/>
                  </a:lnTo>
                  <a:lnTo>
                    <a:pt x="396" y="588"/>
                  </a:lnTo>
                  <a:lnTo>
                    <a:pt x="386" y="613"/>
                  </a:lnTo>
                  <a:lnTo>
                    <a:pt x="372" y="634"/>
                  </a:lnTo>
                  <a:lnTo>
                    <a:pt x="358" y="655"/>
                  </a:lnTo>
                  <a:lnTo>
                    <a:pt x="336" y="679"/>
                  </a:lnTo>
                  <a:lnTo>
                    <a:pt x="310" y="693"/>
                  </a:lnTo>
                  <a:lnTo>
                    <a:pt x="279" y="699"/>
                  </a:lnTo>
                  <a:lnTo>
                    <a:pt x="255" y="697"/>
                  </a:lnTo>
                  <a:lnTo>
                    <a:pt x="234" y="696"/>
                  </a:lnTo>
                  <a:lnTo>
                    <a:pt x="211" y="688"/>
                  </a:lnTo>
                  <a:lnTo>
                    <a:pt x="183" y="674"/>
                  </a:lnTo>
                  <a:lnTo>
                    <a:pt x="162" y="658"/>
                  </a:lnTo>
                  <a:lnTo>
                    <a:pt x="131" y="629"/>
                  </a:lnTo>
                  <a:lnTo>
                    <a:pt x="96" y="596"/>
                  </a:lnTo>
                  <a:lnTo>
                    <a:pt x="73" y="569"/>
                  </a:lnTo>
                  <a:lnTo>
                    <a:pt x="54" y="544"/>
                  </a:lnTo>
                  <a:lnTo>
                    <a:pt x="37" y="511"/>
                  </a:lnTo>
                  <a:lnTo>
                    <a:pt x="52" y="437"/>
                  </a:lnTo>
                  <a:lnTo>
                    <a:pt x="40" y="431"/>
                  </a:lnTo>
                  <a:lnTo>
                    <a:pt x="30" y="422"/>
                  </a:lnTo>
                  <a:lnTo>
                    <a:pt x="26" y="408"/>
                  </a:lnTo>
                  <a:lnTo>
                    <a:pt x="25" y="384"/>
                  </a:lnTo>
                  <a:lnTo>
                    <a:pt x="19" y="364"/>
                  </a:lnTo>
                  <a:lnTo>
                    <a:pt x="8" y="337"/>
                  </a:lnTo>
                  <a:lnTo>
                    <a:pt x="4" y="303"/>
                  </a:lnTo>
                  <a:lnTo>
                    <a:pt x="0" y="280"/>
                  </a:lnTo>
                  <a:lnTo>
                    <a:pt x="2" y="264"/>
                  </a:lnTo>
                  <a:lnTo>
                    <a:pt x="18" y="254"/>
                  </a:lnTo>
                  <a:lnTo>
                    <a:pt x="30" y="242"/>
                  </a:lnTo>
                  <a:lnTo>
                    <a:pt x="33" y="211"/>
                  </a:lnTo>
                  <a:lnTo>
                    <a:pt x="39" y="180"/>
                  </a:lnTo>
                  <a:lnTo>
                    <a:pt x="53" y="152"/>
                  </a:lnTo>
                  <a:lnTo>
                    <a:pt x="68" y="121"/>
                  </a:lnTo>
                  <a:lnTo>
                    <a:pt x="90" y="89"/>
                  </a:lnTo>
                  <a:lnTo>
                    <a:pt x="110" y="69"/>
                  </a:lnTo>
                  <a:lnTo>
                    <a:pt x="129" y="50"/>
                  </a:lnTo>
                  <a:lnTo>
                    <a:pt x="150" y="32"/>
                  </a:lnTo>
                  <a:lnTo>
                    <a:pt x="176" y="19"/>
                  </a:lnTo>
                  <a:lnTo>
                    <a:pt x="215" y="3"/>
                  </a:lnTo>
                  <a:lnTo>
                    <a:pt x="263" y="0"/>
                  </a:lnTo>
                  <a:lnTo>
                    <a:pt x="301" y="0"/>
                  </a:lnTo>
                  <a:lnTo>
                    <a:pt x="341" y="4"/>
                  </a:lnTo>
                  <a:lnTo>
                    <a:pt x="373" y="12"/>
                  </a:lnTo>
                  <a:lnTo>
                    <a:pt x="402" y="24"/>
                  </a:lnTo>
                  <a:lnTo>
                    <a:pt x="430" y="45"/>
                  </a:lnTo>
                  <a:lnTo>
                    <a:pt x="459" y="73"/>
                  </a:lnTo>
                  <a:lnTo>
                    <a:pt x="479" y="99"/>
                  </a:lnTo>
                  <a:lnTo>
                    <a:pt x="496" y="133"/>
                  </a:lnTo>
                  <a:lnTo>
                    <a:pt x="508" y="179"/>
                  </a:lnTo>
                  <a:lnTo>
                    <a:pt x="511" y="213"/>
                  </a:lnTo>
                  <a:lnTo>
                    <a:pt x="502" y="259"/>
                  </a:lnTo>
                  <a:lnTo>
                    <a:pt x="487" y="319"/>
                  </a:lnTo>
                  <a:lnTo>
                    <a:pt x="482" y="289"/>
                  </a:lnTo>
                  <a:lnTo>
                    <a:pt x="480" y="256"/>
                  </a:lnTo>
                  <a:lnTo>
                    <a:pt x="477" y="230"/>
                  </a:lnTo>
                  <a:lnTo>
                    <a:pt x="473" y="206"/>
                  </a:lnTo>
                  <a:lnTo>
                    <a:pt x="463" y="183"/>
                  </a:lnTo>
                  <a:lnTo>
                    <a:pt x="443" y="162"/>
                  </a:lnTo>
                  <a:lnTo>
                    <a:pt x="472" y="159"/>
                  </a:lnTo>
                  <a:lnTo>
                    <a:pt x="459" y="131"/>
                  </a:lnTo>
                  <a:lnTo>
                    <a:pt x="444" y="111"/>
                  </a:lnTo>
                  <a:lnTo>
                    <a:pt x="427" y="89"/>
                  </a:lnTo>
                  <a:lnTo>
                    <a:pt x="407" y="74"/>
                  </a:lnTo>
                  <a:lnTo>
                    <a:pt x="389" y="56"/>
                  </a:lnTo>
                  <a:lnTo>
                    <a:pt x="372" y="45"/>
                  </a:lnTo>
                  <a:lnTo>
                    <a:pt x="345" y="31"/>
                  </a:lnTo>
                  <a:lnTo>
                    <a:pt x="314" y="26"/>
                  </a:lnTo>
                  <a:lnTo>
                    <a:pt x="286" y="28"/>
                  </a:lnTo>
                  <a:lnTo>
                    <a:pt x="263" y="32"/>
                  </a:lnTo>
                  <a:lnTo>
                    <a:pt x="245" y="38"/>
                  </a:lnTo>
                  <a:lnTo>
                    <a:pt x="225" y="47"/>
                  </a:lnTo>
                  <a:lnTo>
                    <a:pt x="210" y="61"/>
                  </a:lnTo>
                  <a:lnTo>
                    <a:pt x="195" y="78"/>
                  </a:lnTo>
                  <a:lnTo>
                    <a:pt x="187" y="93"/>
                  </a:lnTo>
                  <a:lnTo>
                    <a:pt x="177" y="108"/>
                  </a:lnTo>
                  <a:lnTo>
                    <a:pt x="172" y="124"/>
                  </a:lnTo>
                  <a:lnTo>
                    <a:pt x="163" y="149"/>
                  </a:lnTo>
                  <a:lnTo>
                    <a:pt x="159" y="178"/>
                  </a:lnTo>
                  <a:lnTo>
                    <a:pt x="157" y="214"/>
                  </a:lnTo>
                  <a:lnTo>
                    <a:pt x="161" y="251"/>
                  </a:lnTo>
                  <a:lnTo>
                    <a:pt x="174" y="245"/>
                  </a:lnTo>
                  <a:lnTo>
                    <a:pt x="195" y="241"/>
                  </a:lnTo>
                  <a:lnTo>
                    <a:pt x="222" y="240"/>
                  </a:lnTo>
                  <a:lnTo>
                    <a:pt x="247" y="243"/>
                  </a:lnTo>
                  <a:lnTo>
                    <a:pt x="267" y="249"/>
                  </a:lnTo>
                  <a:lnTo>
                    <a:pt x="284" y="256"/>
                  </a:lnTo>
                  <a:lnTo>
                    <a:pt x="297" y="268"/>
                  </a:lnTo>
                  <a:lnTo>
                    <a:pt x="303" y="28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4" name="Freeform 92"/>
            <p:cNvSpPr>
              <a:spLocks/>
            </p:cNvSpPr>
            <p:nvPr/>
          </p:nvSpPr>
          <p:spPr bwMode="auto">
            <a:xfrm>
              <a:off x="4452" y="1529"/>
              <a:ext cx="42" cy="20"/>
            </a:xfrm>
            <a:custGeom>
              <a:avLst/>
              <a:gdLst>
                <a:gd name="T0" fmla="*/ 0 w 126"/>
                <a:gd name="T1" fmla="*/ 6 h 61"/>
                <a:gd name="T2" fmla="*/ 4 w 126"/>
                <a:gd name="T3" fmla="*/ 5 h 61"/>
                <a:gd name="T4" fmla="*/ 9 w 126"/>
                <a:gd name="T5" fmla="*/ 3 h 61"/>
                <a:gd name="T6" fmla="*/ 14 w 126"/>
                <a:gd name="T7" fmla="*/ 1 h 61"/>
                <a:gd name="T8" fmla="*/ 20 w 126"/>
                <a:gd name="T9" fmla="*/ 0 h 61"/>
                <a:gd name="T10" fmla="*/ 26 w 126"/>
                <a:gd name="T11" fmla="*/ 0 h 61"/>
                <a:gd name="T12" fmla="*/ 34 w 126"/>
                <a:gd name="T13" fmla="*/ 2 h 61"/>
                <a:gd name="T14" fmla="*/ 38 w 126"/>
                <a:gd name="T15" fmla="*/ 5 h 61"/>
                <a:gd name="T16" fmla="*/ 41 w 126"/>
                <a:gd name="T17" fmla="*/ 10 h 61"/>
                <a:gd name="T18" fmla="*/ 42 w 126"/>
                <a:gd name="T19" fmla="*/ 13 h 61"/>
                <a:gd name="T20" fmla="*/ 36 w 126"/>
                <a:gd name="T21" fmla="*/ 17 h 61"/>
                <a:gd name="T22" fmla="*/ 31 w 126"/>
                <a:gd name="T23" fmla="*/ 19 h 61"/>
                <a:gd name="T24" fmla="*/ 28 w 126"/>
                <a:gd name="T25" fmla="*/ 20 h 61"/>
                <a:gd name="T26" fmla="*/ 26 w 126"/>
                <a:gd name="T27" fmla="*/ 17 h 61"/>
                <a:gd name="T28" fmla="*/ 22 w 126"/>
                <a:gd name="T29" fmla="*/ 14 h 61"/>
                <a:gd name="T30" fmla="*/ 18 w 126"/>
                <a:gd name="T31" fmla="*/ 13 h 61"/>
                <a:gd name="T32" fmla="*/ 14 w 126"/>
                <a:gd name="T33" fmla="*/ 13 h 61"/>
                <a:gd name="T34" fmla="*/ 8 w 126"/>
                <a:gd name="T35" fmla="*/ 14 h 61"/>
                <a:gd name="T36" fmla="*/ 3 w 126"/>
                <a:gd name="T37" fmla="*/ 17 h 61"/>
                <a:gd name="T38" fmla="*/ 1 w 126"/>
                <a:gd name="T39" fmla="*/ 19 h 61"/>
                <a:gd name="T40" fmla="*/ 2 w 126"/>
                <a:gd name="T41" fmla="*/ 16 h 61"/>
                <a:gd name="T42" fmla="*/ 0 w 126"/>
                <a:gd name="T43" fmla="*/ 6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6" h="61">
                  <a:moveTo>
                    <a:pt x="0" y="19"/>
                  </a:moveTo>
                  <a:lnTo>
                    <a:pt x="13" y="14"/>
                  </a:lnTo>
                  <a:lnTo>
                    <a:pt x="28" y="9"/>
                  </a:lnTo>
                  <a:lnTo>
                    <a:pt x="43" y="4"/>
                  </a:lnTo>
                  <a:lnTo>
                    <a:pt x="61" y="0"/>
                  </a:lnTo>
                  <a:lnTo>
                    <a:pt x="79" y="0"/>
                  </a:lnTo>
                  <a:lnTo>
                    <a:pt x="102" y="5"/>
                  </a:lnTo>
                  <a:lnTo>
                    <a:pt x="114" y="16"/>
                  </a:lnTo>
                  <a:lnTo>
                    <a:pt x="122" y="30"/>
                  </a:lnTo>
                  <a:lnTo>
                    <a:pt x="126" y="39"/>
                  </a:lnTo>
                  <a:lnTo>
                    <a:pt x="108" y="53"/>
                  </a:lnTo>
                  <a:lnTo>
                    <a:pt x="93" y="59"/>
                  </a:lnTo>
                  <a:lnTo>
                    <a:pt x="85" y="61"/>
                  </a:lnTo>
                  <a:lnTo>
                    <a:pt x="79" y="52"/>
                  </a:lnTo>
                  <a:lnTo>
                    <a:pt x="67" y="43"/>
                  </a:lnTo>
                  <a:lnTo>
                    <a:pt x="55" y="39"/>
                  </a:lnTo>
                  <a:lnTo>
                    <a:pt x="41" y="39"/>
                  </a:lnTo>
                  <a:lnTo>
                    <a:pt x="23" y="44"/>
                  </a:lnTo>
                  <a:lnTo>
                    <a:pt x="9" y="53"/>
                  </a:lnTo>
                  <a:lnTo>
                    <a:pt x="3" y="58"/>
                  </a:lnTo>
                  <a:lnTo>
                    <a:pt x="5" y="48"/>
                  </a:lnTo>
                  <a:lnTo>
                    <a:pt x="0" y="1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5" name="Freeform 93"/>
            <p:cNvSpPr>
              <a:spLocks/>
            </p:cNvSpPr>
            <p:nvPr/>
          </p:nvSpPr>
          <p:spPr bwMode="auto">
            <a:xfrm>
              <a:off x="4452" y="1529"/>
              <a:ext cx="37" cy="19"/>
            </a:xfrm>
            <a:custGeom>
              <a:avLst/>
              <a:gdLst>
                <a:gd name="T0" fmla="*/ 0 w 113"/>
                <a:gd name="T1" fmla="*/ 6 h 58"/>
                <a:gd name="T2" fmla="*/ 4 w 113"/>
                <a:gd name="T3" fmla="*/ 5 h 58"/>
                <a:gd name="T4" fmla="*/ 9 w 113"/>
                <a:gd name="T5" fmla="*/ 3 h 58"/>
                <a:gd name="T6" fmla="*/ 14 w 113"/>
                <a:gd name="T7" fmla="*/ 1 h 58"/>
                <a:gd name="T8" fmla="*/ 20 w 113"/>
                <a:gd name="T9" fmla="*/ 0 h 58"/>
                <a:gd name="T10" fmla="*/ 26 w 113"/>
                <a:gd name="T11" fmla="*/ 0 h 58"/>
                <a:gd name="T12" fmla="*/ 33 w 113"/>
                <a:gd name="T13" fmla="*/ 2 h 58"/>
                <a:gd name="T14" fmla="*/ 37 w 113"/>
                <a:gd name="T15" fmla="*/ 4 h 58"/>
                <a:gd name="T16" fmla="*/ 29 w 113"/>
                <a:gd name="T17" fmla="*/ 10 h 58"/>
                <a:gd name="T18" fmla="*/ 25 w 113"/>
                <a:gd name="T19" fmla="*/ 12 h 58"/>
                <a:gd name="T20" fmla="*/ 22 w 113"/>
                <a:gd name="T21" fmla="*/ 14 h 58"/>
                <a:gd name="T22" fmla="*/ 18 w 113"/>
                <a:gd name="T23" fmla="*/ 13 h 58"/>
                <a:gd name="T24" fmla="*/ 13 w 113"/>
                <a:gd name="T25" fmla="*/ 13 h 58"/>
                <a:gd name="T26" fmla="*/ 9 w 113"/>
                <a:gd name="T27" fmla="*/ 14 h 58"/>
                <a:gd name="T28" fmla="*/ 6 w 113"/>
                <a:gd name="T29" fmla="*/ 16 h 58"/>
                <a:gd name="T30" fmla="*/ 1 w 113"/>
                <a:gd name="T31" fmla="*/ 19 h 58"/>
                <a:gd name="T32" fmla="*/ 2 w 113"/>
                <a:gd name="T33" fmla="*/ 10 h 58"/>
                <a:gd name="T34" fmla="*/ 0 w 113"/>
                <a:gd name="T35" fmla="*/ 6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3" h="58">
                  <a:moveTo>
                    <a:pt x="0" y="19"/>
                  </a:moveTo>
                  <a:lnTo>
                    <a:pt x="13" y="15"/>
                  </a:lnTo>
                  <a:lnTo>
                    <a:pt x="29" y="9"/>
                  </a:lnTo>
                  <a:lnTo>
                    <a:pt x="43" y="4"/>
                  </a:lnTo>
                  <a:lnTo>
                    <a:pt x="61" y="0"/>
                  </a:lnTo>
                  <a:lnTo>
                    <a:pt x="78" y="0"/>
                  </a:lnTo>
                  <a:lnTo>
                    <a:pt x="101" y="5"/>
                  </a:lnTo>
                  <a:lnTo>
                    <a:pt x="113" y="11"/>
                  </a:lnTo>
                  <a:lnTo>
                    <a:pt x="89" y="30"/>
                  </a:lnTo>
                  <a:lnTo>
                    <a:pt x="77" y="37"/>
                  </a:lnTo>
                  <a:lnTo>
                    <a:pt x="67" y="44"/>
                  </a:lnTo>
                  <a:lnTo>
                    <a:pt x="54" y="39"/>
                  </a:lnTo>
                  <a:lnTo>
                    <a:pt x="41" y="39"/>
                  </a:lnTo>
                  <a:lnTo>
                    <a:pt x="29" y="44"/>
                  </a:lnTo>
                  <a:lnTo>
                    <a:pt x="18" y="48"/>
                  </a:lnTo>
                  <a:lnTo>
                    <a:pt x="4" y="58"/>
                  </a:lnTo>
                  <a:lnTo>
                    <a:pt x="6" y="2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6" name="Freeform 94"/>
            <p:cNvSpPr>
              <a:spLocks/>
            </p:cNvSpPr>
            <p:nvPr/>
          </p:nvSpPr>
          <p:spPr bwMode="auto">
            <a:xfrm>
              <a:off x="4451" y="1572"/>
              <a:ext cx="7" cy="6"/>
            </a:xfrm>
            <a:custGeom>
              <a:avLst/>
              <a:gdLst>
                <a:gd name="T0" fmla="*/ 4 w 21"/>
                <a:gd name="T1" fmla="*/ 0 h 19"/>
                <a:gd name="T2" fmla="*/ 0 w 21"/>
                <a:gd name="T3" fmla="*/ 4 h 19"/>
                <a:gd name="T4" fmla="*/ 4 w 21"/>
                <a:gd name="T5" fmla="*/ 6 h 19"/>
                <a:gd name="T6" fmla="*/ 7 w 21"/>
                <a:gd name="T7" fmla="*/ 4 h 19"/>
                <a:gd name="T8" fmla="*/ 7 w 21"/>
                <a:gd name="T9" fmla="*/ 0 h 19"/>
                <a:gd name="T10" fmla="*/ 4 w 21"/>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9">
                  <a:moveTo>
                    <a:pt x="12" y="0"/>
                  </a:moveTo>
                  <a:lnTo>
                    <a:pt x="0" y="13"/>
                  </a:lnTo>
                  <a:lnTo>
                    <a:pt x="11" y="19"/>
                  </a:lnTo>
                  <a:lnTo>
                    <a:pt x="20" y="13"/>
                  </a:lnTo>
                  <a:lnTo>
                    <a:pt x="21" y="0"/>
                  </a:lnTo>
                  <a:lnTo>
                    <a:pt x="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07" name="Freeform 95"/>
            <p:cNvSpPr>
              <a:spLocks/>
            </p:cNvSpPr>
            <p:nvPr/>
          </p:nvSpPr>
          <p:spPr bwMode="auto">
            <a:xfrm>
              <a:off x="4444" y="1552"/>
              <a:ext cx="11" cy="16"/>
            </a:xfrm>
            <a:custGeom>
              <a:avLst/>
              <a:gdLst>
                <a:gd name="T0" fmla="*/ 6 w 34"/>
                <a:gd name="T1" fmla="*/ 0 h 48"/>
                <a:gd name="T2" fmla="*/ 1 w 34"/>
                <a:gd name="T3" fmla="*/ 2 h 48"/>
                <a:gd name="T4" fmla="*/ 0 w 34"/>
                <a:gd name="T5" fmla="*/ 6 h 48"/>
                <a:gd name="T6" fmla="*/ 0 w 34"/>
                <a:gd name="T7" fmla="*/ 9 h 48"/>
                <a:gd name="T8" fmla="*/ 2 w 34"/>
                <a:gd name="T9" fmla="*/ 12 h 48"/>
                <a:gd name="T10" fmla="*/ 5 w 34"/>
                <a:gd name="T11" fmla="*/ 14 h 48"/>
                <a:gd name="T12" fmla="*/ 6 w 34"/>
                <a:gd name="T13" fmla="*/ 16 h 48"/>
                <a:gd name="T14" fmla="*/ 11 w 34"/>
                <a:gd name="T15" fmla="*/ 16 h 48"/>
                <a:gd name="T16" fmla="*/ 9 w 34"/>
                <a:gd name="T17" fmla="*/ 11 h 48"/>
                <a:gd name="T18" fmla="*/ 7 w 34"/>
                <a:gd name="T19" fmla="*/ 8 h 48"/>
                <a:gd name="T20" fmla="*/ 6 w 3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48">
                  <a:moveTo>
                    <a:pt x="18" y="0"/>
                  </a:moveTo>
                  <a:lnTo>
                    <a:pt x="4" y="7"/>
                  </a:lnTo>
                  <a:lnTo>
                    <a:pt x="0" y="18"/>
                  </a:lnTo>
                  <a:lnTo>
                    <a:pt x="0" y="28"/>
                  </a:lnTo>
                  <a:lnTo>
                    <a:pt x="7" y="37"/>
                  </a:lnTo>
                  <a:lnTo>
                    <a:pt x="15" y="43"/>
                  </a:lnTo>
                  <a:lnTo>
                    <a:pt x="19" y="48"/>
                  </a:lnTo>
                  <a:lnTo>
                    <a:pt x="34" y="48"/>
                  </a:lnTo>
                  <a:lnTo>
                    <a:pt x="27" y="33"/>
                  </a:lnTo>
                  <a:lnTo>
                    <a:pt x="21" y="23"/>
                  </a:lnTo>
                  <a:lnTo>
                    <a:pt x="1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08" name="Group 96"/>
            <p:cNvGrpSpPr>
              <a:grpSpLocks/>
            </p:cNvGrpSpPr>
            <p:nvPr/>
          </p:nvGrpSpPr>
          <p:grpSpPr bwMode="auto">
            <a:xfrm>
              <a:off x="4378" y="1580"/>
              <a:ext cx="94" cy="47"/>
              <a:chOff x="4378" y="1580"/>
              <a:chExt cx="94" cy="47"/>
            </a:xfrm>
          </p:grpSpPr>
          <p:sp>
            <p:nvSpPr>
              <p:cNvPr id="57842" name="Freeform 97"/>
              <p:cNvSpPr>
                <a:spLocks/>
              </p:cNvSpPr>
              <p:nvPr/>
            </p:nvSpPr>
            <p:spPr bwMode="auto">
              <a:xfrm>
                <a:off x="4414" y="1613"/>
                <a:ext cx="28" cy="12"/>
              </a:xfrm>
              <a:custGeom>
                <a:avLst/>
                <a:gdLst>
                  <a:gd name="T0" fmla="*/ 0 w 84"/>
                  <a:gd name="T1" fmla="*/ 0 h 36"/>
                  <a:gd name="T2" fmla="*/ 3 w 84"/>
                  <a:gd name="T3" fmla="*/ 4 h 36"/>
                  <a:gd name="T4" fmla="*/ 7 w 84"/>
                  <a:gd name="T5" fmla="*/ 6 h 36"/>
                  <a:gd name="T6" fmla="*/ 12 w 84"/>
                  <a:gd name="T7" fmla="*/ 8 h 36"/>
                  <a:gd name="T8" fmla="*/ 18 w 84"/>
                  <a:gd name="T9" fmla="*/ 9 h 36"/>
                  <a:gd name="T10" fmla="*/ 23 w 84"/>
                  <a:gd name="T11" fmla="*/ 10 h 36"/>
                  <a:gd name="T12" fmla="*/ 28 w 84"/>
                  <a:gd name="T13" fmla="*/ 10 h 36"/>
                  <a:gd name="T14" fmla="*/ 23 w 84"/>
                  <a:gd name="T15" fmla="*/ 12 h 36"/>
                  <a:gd name="T16" fmla="*/ 17 w 84"/>
                  <a:gd name="T17" fmla="*/ 12 h 36"/>
                  <a:gd name="T18" fmla="*/ 12 w 84"/>
                  <a:gd name="T19" fmla="*/ 11 h 36"/>
                  <a:gd name="T20" fmla="*/ 7 w 84"/>
                  <a:gd name="T21" fmla="*/ 9 h 36"/>
                  <a:gd name="T22" fmla="*/ 4 w 84"/>
                  <a:gd name="T23" fmla="*/ 8 h 36"/>
                  <a:gd name="T24" fmla="*/ 2 w 84"/>
                  <a:gd name="T25" fmla="*/ 4 h 36"/>
                  <a:gd name="T26" fmla="*/ 0 w 8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4" h="36">
                    <a:moveTo>
                      <a:pt x="0" y="0"/>
                    </a:moveTo>
                    <a:lnTo>
                      <a:pt x="10" y="13"/>
                    </a:lnTo>
                    <a:lnTo>
                      <a:pt x="20" y="18"/>
                    </a:lnTo>
                    <a:lnTo>
                      <a:pt x="37" y="23"/>
                    </a:lnTo>
                    <a:lnTo>
                      <a:pt x="55" y="28"/>
                    </a:lnTo>
                    <a:lnTo>
                      <a:pt x="68" y="29"/>
                    </a:lnTo>
                    <a:lnTo>
                      <a:pt x="84" y="29"/>
                    </a:lnTo>
                    <a:lnTo>
                      <a:pt x="68" y="36"/>
                    </a:lnTo>
                    <a:lnTo>
                      <a:pt x="50" y="36"/>
                    </a:lnTo>
                    <a:lnTo>
                      <a:pt x="35" y="32"/>
                    </a:lnTo>
                    <a:lnTo>
                      <a:pt x="20" y="28"/>
                    </a:lnTo>
                    <a:lnTo>
                      <a:pt x="11" y="23"/>
                    </a:lnTo>
                    <a:lnTo>
                      <a:pt x="5" y="13"/>
                    </a:lnTo>
                    <a:lnTo>
                      <a:pt x="0"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43" name="Freeform 98"/>
              <p:cNvSpPr>
                <a:spLocks/>
              </p:cNvSpPr>
              <p:nvPr/>
            </p:nvSpPr>
            <p:spPr bwMode="auto">
              <a:xfrm>
                <a:off x="4378" y="1590"/>
                <a:ext cx="16" cy="37"/>
              </a:xfrm>
              <a:custGeom>
                <a:avLst/>
                <a:gdLst>
                  <a:gd name="T0" fmla="*/ 2 w 49"/>
                  <a:gd name="T1" fmla="*/ 0 h 112"/>
                  <a:gd name="T2" fmla="*/ 0 w 49"/>
                  <a:gd name="T3" fmla="*/ 6 h 112"/>
                  <a:gd name="T4" fmla="*/ 10 w 49"/>
                  <a:gd name="T5" fmla="*/ 30 h 112"/>
                  <a:gd name="T6" fmla="*/ 16 w 49"/>
                  <a:gd name="T7" fmla="*/ 37 h 112"/>
                  <a:gd name="T8" fmla="*/ 10 w 49"/>
                  <a:gd name="T9" fmla="*/ 21 h 112"/>
                  <a:gd name="T10" fmla="*/ 6 w 49"/>
                  <a:gd name="T11" fmla="*/ 12 h 112"/>
                  <a:gd name="T12" fmla="*/ 2 w 49"/>
                  <a:gd name="T13" fmla="*/ 0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12">
                    <a:moveTo>
                      <a:pt x="5" y="0"/>
                    </a:moveTo>
                    <a:lnTo>
                      <a:pt x="0" y="19"/>
                    </a:lnTo>
                    <a:lnTo>
                      <a:pt x="32" y="90"/>
                    </a:lnTo>
                    <a:lnTo>
                      <a:pt x="49" y="112"/>
                    </a:lnTo>
                    <a:lnTo>
                      <a:pt x="30" y="65"/>
                    </a:lnTo>
                    <a:lnTo>
                      <a:pt x="18" y="35"/>
                    </a:lnTo>
                    <a:lnTo>
                      <a:pt x="5"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44" name="Freeform 99"/>
              <p:cNvSpPr>
                <a:spLocks/>
              </p:cNvSpPr>
              <p:nvPr/>
            </p:nvSpPr>
            <p:spPr bwMode="auto">
              <a:xfrm>
                <a:off x="4462" y="1580"/>
                <a:ext cx="10" cy="18"/>
              </a:xfrm>
              <a:custGeom>
                <a:avLst/>
                <a:gdLst>
                  <a:gd name="T0" fmla="*/ 0 w 30"/>
                  <a:gd name="T1" fmla="*/ 0 h 54"/>
                  <a:gd name="T2" fmla="*/ 5 w 30"/>
                  <a:gd name="T3" fmla="*/ 5 h 54"/>
                  <a:gd name="T4" fmla="*/ 8 w 30"/>
                  <a:gd name="T5" fmla="*/ 9 h 54"/>
                  <a:gd name="T6" fmla="*/ 10 w 30"/>
                  <a:gd name="T7" fmla="*/ 11 h 54"/>
                  <a:gd name="T8" fmla="*/ 10 w 30"/>
                  <a:gd name="T9" fmla="*/ 14 h 54"/>
                  <a:gd name="T10" fmla="*/ 10 w 30"/>
                  <a:gd name="T11" fmla="*/ 18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54">
                    <a:moveTo>
                      <a:pt x="0" y="0"/>
                    </a:moveTo>
                    <a:lnTo>
                      <a:pt x="15" y="16"/>
                    </a:lnTo>
                    <a:lnTo>
                      <a:pt x="24" y="27"/>
                    </a:lnTo>
                    <a:lnTo>
                      <a:pt x="29" y="33"/>
                    </a:lnTo>
                    <a:lnTo>
                      <a:pt x="30" y="42"/>
                    </a:lnTo>
                    <a:lnTo>
                      <a:pt x="30" y="54"/>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845" name="Freeform 100"/>
              <p:cNvSpPr>
                <a:spLocks/>
              </p:cNvSpPr>
              <p:nvPr/>
            </p:nvSpPr>
            <p:spPr bwMode="auto">
              <a:xfrm>
                <a:off x="4444" y="1604"/>
                <a:ext cx="14" cy="11"/>
              </a:xfrm>
              <a:custGeom>
                <a:avLst/>
                <a:gdLst>
                  <a:gd name="T0" fmla="*/ 0 w 43"/>
                  <a:gd name="T1" fmla="*/ 5 h 33"/>
                  <a:gd name="T2" fmla="*/ 7 w 43"/>
                  <a:gd name="T3" fmla="*/ 4 h 33"/>
                  <a:gd name="T4" fmla="*/ 11 w 43"/>
                  <a:gd name="T5" fmla="*/ 2 h 33"/>
                  <a:gd name="T6" fmla="*/ 14 w 43"/>
                  <a:gd name="T7" fmla="*/ 0 h 33"/>
                  <a:gd name="T8" fmla="*/ 9 w 43"/>
                  <a:gd name="T9" fmla="*/ 5 h 33"/>
                  <a:gd name="T10" fmla="*/ 5 w 43"/>
                  <a:gd name="T11" fmla="*/ 10 h 33"/>
                  <a:gd name="T12" fmla="*/ 3 w 43"/>
                  <a:gd name="T13" fmla="*/ 11 h 33"/>
                  <a:gd name="T14" fmla="*/ 4 w 43"/>
                  <a:gd name="T15" fmla="*/ 7 h 33"/>
                  <a:gd name="T16" fmla="*/ 0 w 43"/>
                  <a:gd name="T17" fmla="*/ 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33">
                    <a:moveTo>
                      <a:pt x="0" y="14"/>
                    </a:moveTo>
                    <a:lnTo>
                      <a:pt x="22" y="12"/>
                    </a:lnTo>
                    <a:lnTo>
                      <a:pt x="33" y="6"/>
                    </a:lnTo>
                    <a:lnTo>
                      <a:pt x="43" y="0"/>
                    </a:lnTo>
                    <a:lnTo>
                      <a:pt x="29" y="16"/>
                    </a:lnTo>
                    <a:lnTo>
                      <a:pt x="15" y="29"/>
                    </a:lnTo>
                    <a:lnTo>
                      <a:pt x="9" y="33"/>
                    </a:lnTo>
                    <a:lnTo>
                      <a:pt x="13" y="22"/>
                    </a:lnTo>
                    <a:lnTo>
                      <a:pt x="0" y="14"/>
                    </a:lnTo>
                    <a:close/>
                  </a:path>
                </a:pathLst>
              </a:custGeom>
              <a:solidFill>
                <a:srgbClr val="7F5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09" name="Oval 101"/>
            <p:cNvSpPr>
              <a:spLocks noChangeArrowheads="1"/>
            </p:cNvSpPr>
            <p:nvPr/>
          </p:nvSpPr>
          <p:spPr bwMode="auto">
            <a:xfrm>
              <a:off x="4445" y="1569"/>
              <a:ext cx="5" cy="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10" name="Group 102"/>
            <p:cNvGrpSpPr>
              <a:grpSpLocks/>
            </p:cNvGrpSpPr>
            <p:nvPr/>
          </p:nvGrpSpPr>
          <p:grpSpPr bwMode="auto">
            <a:xfrm>
              <a:off x="4343" y="1440"/>
              <a:ext cx="172" cy="120"/>
              <a:chOff x="4343" y="1440"/>
              <a:chExt cx="172" cy="120"/>
            </a:xfrm>
          </p:grpSpPr>
          <p:sp>
            <p:nvSpPr>
              <p:cNvPr id="57840" name="Freeform 103"/>
              <p:cNvSpPr>
                <a:spLocks/>
              </p:cNvSpPr>
              <p:nvPr/>
            </p:nvSpPr>
            <p:spPr bwMode="auto">
              <a:xfrm>
                <a:off x="4344" y="1440"/>
                <a:ext cx="171" cy="120"/>
              </a:xfrm>
              <a:custGeom>
                <a:avLst/>
                <a:gdLst>
                  <a:gd name="T0" fmla="*/ 1 w 514"/>
                  <a:gd name="T1" fmla="*/ 71 h 362"/>
                  <a:gd name="T2" fmla="*/ 7 w 514"/>
                  <a:gd name="T3" fmla="*/ 53 h 362"/>
                  <a:gd name="T4" fmla="*/ 17 w 514"/>
                  <a:gd name="T5" fmla="*/ 37 h 362"/>
                  <a:gd name="T6" fmla="*/ 24 w 514"/>
                  <a:gd name="T7" fmla="*/ 28 h 362"/>
                  <a:gd name="T8" fmla="*/ 30 w 514"/>
                  <a:gd name="T9" fmla="*/ 19 h 362"/>
                  <a:gd name="T10" fmla="*/ 48 w 514"/>
                  <a:gd name="T11" fmla="*/ 8 h 362"/>
                  <a:gd name="T12" fmla="*/ 66 w 514"/>
                  <a:gd name="T13" fmla="*/ 1 h 362"/>
                  <a:gd name="T14" fmla="*/ 88 w 514"/>
                  <a:gd name="T15" fmla="*/ 0 h 362"/>
                  <a:gd name="T16" fmla="*/ 108 w 514"/>
                  <a:gd name="T17" fmla="*/ 1 h 362"/>
                  <a:gd name="T18" fmla="*/ 130 w 514"/>
                  <a:gd name="T19" fmla="*/ 9 h 362"/>
                  <a:gd name="T20" fmla="*/ 142 w 514"/>
                  <a:gd name="T21" fmla="*/ 18 h 362"/>
                  <a:gd name="T22" fmla="*/ 157 w 514"/>
                  <a:gd name="T23" fmla="*/ 34 h 362"/>
                  <a:gd name="T24" fmla="*/ 167 w 514"/>
                  <a:gd name="T25" fmla="*/ 49 h 362"/>
                  <a:gd name="T26" fmla="*/ 170 w 514"/>
                  <a:gd name="T27" fmla="*/ 63 h 362"/>
                  <a:gd name="T28" fmla="*/ 168 w 514"/>
                  <a:gd name="T29" fmla="*/ 84 h 362"/>
                  <a:gd name="T30" fmla="*/ 160 w 514"/>
                  <a:gd name="T31" fmla="*/ 104 h 362"/>
                  <a:gd name="T32" fmla="*/ 153 w 514"/>
                  <a:gd name="T33" fmla="*/ 120 h 362"/>
                  <a:gd name="T34" fmla="*/ 157 w 514"/>
                  <a:gd name="T35" fmla="*/ 93 h 362"/>
                  <a:gd name="T36" fmla="*/ 160 w 514"/>
                  <a:gd name="T37" fmla="*/ 72 h 362"/>
                  <a:gd name="T38" fmla="*/ 156 w 514"/>
                  <a:gd name="T39" fmla="*/ 52 h 362"/>
                  <a:gd name="T40" fmla="*/ 146 w 514"/>
                  <a:gd name="T41" fmla="*/ 33 h 362"/>
                  <a:gd name="T42" fmla="*/ 133 w 514"/>
                  <a:gd name="T43" fmla="*/ 19 h 362"/>
                  <a:gd name="T44" fmla="*/ 117 w 514"/>
                  <a:gd name="T45" fmla="*/ 10 h 362"/>
                  <a:gd name="T46" fmla="*/ 102 w 514"/>
                  <a:gd name="T47" fmla="*/ 5 h 362"/>
                  <a:gd name="T48" fmla="*/ 77 w 514"/>
                  <a:gd name="T49" fmla="*/ 5 h 362"/>
                  <a:gd name="T50" fmla="*/ 62 w 514"/>
                  <a:gd name="T51" fmla="*/ 8 h 362"/>
                  <a:gd name="T52" fmla="*/ 47 w 514"/>
                  <a:gd name="T53" fmla="*/ 17 h 362"/>
                  <a:gd name="T54" fmla="*/ 38 w 514"/>
                  <a:gd name="T55" fmla="*/ 29 h 362"/>
                  <a:gd name="T56" fmla="*/ 32 w 514"/>
                  <a:gd name="T57" fmla="*/ 42 h 362"/>
                  <a:gd name="T58" fmla="*/ 25 w 514"/>
                  <a:gd name="T59" fmla="*/ 57 h 362"/>
                  <a:gd name="T60" fmla="*/ 24 w 514"/>
                  <a:gd name="T61" fmla="*/ 71 h 362"/>
                  <a:gd name="T62" fmla="*/ 29 w 514"/>
                  <a:gd name="T63" fmla="*/ 83 h 362"/>
                  <a:gd name="T64" fmla="*/ 29 w 514"/>
                  <a:gd name="T65" fmla="*/ 93 h 362"/>
                  <a:gd name="T66" fmla="*/ 25 w 514"/>
                  <a:gd name="T67" fmla="*/ 103 h 362"/>
                  <a:gd name="T68" fmla="*/ 23 w 514"/>
                  <a:gd name="T69" fmla="*/ 116 h 362"/>
                  <a:gd name="T70" fmla="*/ 18 w 514"/>
                  <a:gd name="T71" fmla="*/ 116 h 362"/>
                  <a:gd name="T72" fmla="*/ 14 w 514"/>
                  <a:gd name="T73" fmla="*/ 99 h 362"/>
                  <a:gd name="T74" fmla="*/ 0 w 514"/>
                  <a:gd name="T75" fmla="*/ 86 h 3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14" h="362">
                    <a:moveTo>
                      <a:pt x="0" y="258"/>
                    </a:moveTo>
                    <a:lnTo>
                      <a:pt x="3" y="214"/>
                    </a:lnTo>
                    <a:lnTo>
                      <a:pt x="10" y="180"/>
                    </a:lnTo>
                    <a:lnTo>
                      <a:pt x="22" y="161"/>
                    </a:lnTo>
                    <a:lnTo>
                      <a:pt x="35" y="137"/>
                    </a:lnTo>
                    <a:lnTo>
                      <a:pt x="52" y="111"/>
                    </a:lnTo>
                    <a:lnTo>
                      <a:pt x="61" y="99"/>
                    </a:lnTo>
                    <a:lnTo>
                      <a:pt x="71" y="83"/>
                    </a:lnTo>
                    <a:lnTo>
                      <a:pt x="80" y="68"/>
                    </a:lnTo>
                    <a:lnTo>
                      <a:pt x="90" y="57"/>
                    </a:lnTo>
                    <a:lnTo>
                      <a:pt x="120" y="38"/>
                    </a:lnTo>
                    <a:lnTo>
                      <a:pt x="145" y="23"/>
                    </a:lnTo>
                    <a:lnTo>
                      <a:pt x="172" y="10"/>
                    </a:lnTo>
                    <a:lnTo>
                      <a:pt x="199" y="4"/>
                    </a:lnTo>
                    <a:lnTo>
                      <a:pt x="229" y="0"/>
                    </a:lnTo>
                    <a:lnTo>
                      <a:pt x="266" y="0"/>
                    </a:lnTo>
                    <a:lnTo>
                      <a:pt x="298" y="0"/>
                    </a:lnTo>
                    <a:lnTo>
                      <a:pt x="325" y="4"/>
                    </a:lnTo>
                    <a:lnTo>
                      <a:pt x="365" y="15"/>
                    </a:lnTo>
                    <a:lnTo>
                      <a:pt x="391" y="26"/>
                    </a:lnTo>
                    <a:lnTo>
                      <a:pt x="410" y="40"/>
                    </a:lnTo>
                    <a:lnTo>
                      <a:pt x="427" y="55"/>
                    </a:lnTo>
                    <a:lnTo>
                      <a:pt x="452" y="80"/>
                    </a:lnTo>
                    <a:lnTo>
                      <a:pt x="471" y="102"/>
                    </a:lnTo>
                    <a:lnTo>
                      <a:pt x="490" y="126"/>
                    </a:lnTo>
                    <a:lnTo>
                      <a:pt x="501" y="149"/>
                    </a:lnTo>
                    <a:lnTo>
                      <a:pt x="509" y="167"/>
                    </a:lnTo>
                    <a:lnTo>
                      <a:pt x="512" y="190"/>
                    </a:lnTo>
                    <a:lnTo>
                      <a:pt x="514" y="221"/>
                    </a:lnTo>
                    <a:lnTo>
                      <a:pt x="506" y="254"/>
                    </a:lnTo>
                    <a:lnTo>
                      <a:pt x="491" y="285"/>
                    </a:lnTo>
                    <a:lnTo>
                      <a:pt x="480" y="313"/>
                    </a:lnTo>
                    <a:lnTo>
                      <a:pt x="468" y="345"/>
                    </a:lnTo>
                    <a:lnTo>
                      <a:pt x="461" y="362"/>
                    </a:lnTo>
                    <a:lnTo>
                      <a:pt x="468" y="315"/>
                    </a:lnTo>
                    <a:lnTo>
                      <a:pt x="472" y="281"/>
                    </a:lnTo>
                    <a:lnTo>
                      <a:pt x="475" y="245"/>
                    </a:lnTo>
                    <a:lnTo>
                      <a:pt x="482" y="218"/>
                    </a:lnTo>
                    <a:lnTo>
                      <a:pt x="478" y="182"/>
                    </a:lnTo>
                    <a:lnTo>
                      <a:pt x="468" y="156"/>
                    </a:lnTo>
                    <a:lnTo>
                      <a:pt x="456" y="126"/>
                    </a:lnTo>
                    <a:lnTo>
                      <a:pt x="440" y="99"/>
                    </a:lnTo>
                    <a:lnTo>
                      <a:pt x="421" y="78"/>
                    </a:lnTo>
                    <a:lnTo>
                      <a:pt x="400" y="57"/>
                    </a:lnTo>
                    <a:lnTo>
                      <a:pt x="375" y="44"/>
                    </a:lnTo>
                    <a:lnTo>
                      <a:pt x="352" y="30"/>
                    </a:lnTo>
                    <a:lnTo>
                      <a:pt x="329" y="21"/>
                    </a:lnTo>
                    <a:lnTo>
                      <a:pt x="308" y="14"/>
                    </a:lnTo>
                    <a:lnTo>
                      <a:pt x="273" y="10"/>
                    </a:lnTo>
                    <a:lnTo>
                      <a:pt x="232" y="14"/>
                    </a:lnTo>
                    <a:lnTo>
                      <a:pt x="205" y="17"/>
                    </a:lnTo>
                    <a:lnTo>
                      <a:pt x="186" y="25"/>
                    </a:lnTo>
                    <a:lnTo>
                      <a:pt x="161" y="38"/>
                    </a:lnTo>
                    <a:lnTo>
                      <a:pt x="141" y="52"/>
                    </a:lnTo>
                    <a:lnTo>
                      <a:pt x="120" y="72"/>
                    </a:lnTo>
                    <a:lnTo>
                      <a:pt x="113" y="86"/>
                    </a:lnTo>
                    <a:lnTo>
                      <a:pt x="103" y="104"/>
                    </a:lnTo>
                    <a:lnTo>
                      <a:pt x="95" y="126"/>
                    </a:lnTo>
                    <a:lnTo>
                      <a:pt x="86" y="148"/>
                    </a:lnTo>
                    <a:lnTo>
                      <a:pt x="76" y="172"/>
                    </a:lnTo>
                    <a:lnTo>
                      <a:pt x="71" y="191"/>
                    </a:lnTo>
                    <a:lnTo>
                      <a:pt x="71" y="213"/>
                    </a:lnTo>
                    <a:lnTo>
                      <a:pt x="79" y="233"/>
                    </a:lnTo>
                    <a:lnTo>
                      <a:pt x="88" y="249"/>
                    </a:lnTo>
                    <a:lnTo>
                      <a:pt x="91" y="266"/>
                    </a:lnTo>
                    <a:lnTo>
                      <a:pt x="86" y="281"/>
                    </a:lnTo>
                    <a:lnTo>
                      <a:pt x="79" y="292"/>
                    </a:lnTo>
                    <a:lnTo>
                      <a:pt x="75" y="311"/>
                    </a:lnTo>
                    <a:lnTo>
                      <a:pt x="69" y="330"/>
                    </a:lnTo>
                    <a:lnTo>
                      <a:pt x="69" y="349"/>
                    </a:lnTo>
                    <a:lnTo>
                      <a:pt x="69" y="362"/>
                    </a:lnTo>
                    <a:lnTo>
                      <a:pt x="53" y="349"/>
                    </a:lnTo>
                    <a:lnTo>
                      <a:pt x="48" y="320"/>
                    </a:lnTo>
                    <a:lnTo>
                      <a:pt x="42" y="300"/>
                    </a:lnTo>
                    <a:lnTo>
                      <a:pt x="33" y="281"/>
                    </a:lnTo>
                    <a:lnTo>
                      <a:pt x="0" y="258"/>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41" name="Freeform 104"/>
              <p:cNvSpPr>
                <a:spLocks/>
              </p:cNvSpPr>
              <p:nvPr/>
            </p:nvSpPr>
            <p:spPr bwMode="auto">
              <a:xfrm>
                <a:off x="4343" y="1440"/>
                <a:ext cx="171" cy="120"/>
              </a:xfrm>
              <a:custGeom>
                <a:avLst/>
                <a:gdLst>
                  <a:gd name="T0" fmla="*/ 1 w 513"/>
                  <a:gd name="T1" fmla="*/ 71 h 362"/>
                  <a:gd name="T2" fmla="*/ 7 w 513"/>
                  <a:gd name="T3" fmla="*/ 53 h 362"/>
                  <a:gd name="T4" fmla="*/ 17 w 513"/>
                  <a:gd name="T5" fmla="*/ 37 h 362"/>
                  <a:gd name="T6" fmla="*/ 24 w 513"/>
                  <a:gd name="T7" fmla="*/ 28 h 362"/>
                  <a:gd name="T8" fmla="*/ 30 w 513"/>
                  <a:gd name="T9" fmla="*/ 19 h 362"/>
                  <a:gd name="T10" fmla="*/ 48 w 513"/>
                  <a:gd name="T11" fmla="*/ 8 h 362"/>
                  <a:gd name="T12" fmla="*/ 66 w 513"/>
                  <a:gd name="T13" fmla="*/ 1 h 362"/>
                  <a:gd name="T14" fmla="*/ 89 w 513"/>
                  <a:gd name="T15" fmla="*/ 0 h 362"/>
                  <a:gd name="T16" fmla="*/ 108 w 513"/>
                  <a:gd name="T17" fmla="*/ 1 h 362"/>
                  <a:gd name="T18" fmla="*/ 130 w 513"/>
                  <a:gd name="T19" fmla="*/ 9 h 362"/>
                  <a:gd name="T20" fmla="*/ 142 w 513"/>
                  <a:gd name="T21" fmla="*/ 18 h 362"/>
                  <a:gd name="T22" fmla="*/ 157 w 513"/>
                  <a:gd name="T23" fmla="*/ 34 h 362"/>
                  <a:gd name="T24" fmla="*/ 167 w 513"/>
                  <a:gd name="T25" fmla="*/ 49 h 362"/>
                  <a:gd name="T26" fmla="*/ 171 w 513"/>
                  <a:gd name="T27" fmla="*/ 63 h 362"/>
                  <a:gd name="T28" fmla="*/ 169 w 513"/>
                  <a:gd name="T29" fmla="*/ 84 h 362"/>
                  <a:gd name="T30" fmla="*/ 160 w 513"/>
                  <a:gd name="T31" fmla="*/ 104 h 362"/>
                  <a:gd name="T32" fmla="*/ 153 w 513"/>
                  <a:gd name="T33" fmla="*/ 120 h 362"/>
                  <a:gd name="T34" fmla="*/ 157 w 513"/>
                  <a:gd name="T35" fmla="*/ 93 h 362"/>
                  <a:gd name="T36" fmla="*/ 161 w 513"/>
                  <a:gd name="T37" fmla="*/ 72 h 362"/>
                  <a:gd name="T38" fmla="*/ 156 w 513"/>
                  <a:gd name="T39" fmla="*/ 52 h 362"/>
                  <a:gd name="T40" fmla="*/ 147 w 513"/>
                  <a:gd name="T41" fmla="*/ 33 h 362"/>
                  <a:gd name="T42" fmla="*/ 133 w 513"/>
                  <a:gd name="T43" fmla="*/ 19 h 362"/>
                  <a:gd name="T44" fmla="*/ 117 w 513"/>
                  <a:gd name="T45" fmla="*/ 10 h 362"/>
                  <a:gd name="T46" fmla="*/ 102 w 513"/>
                  <a:gd name="T47" fmla="*/ 5 h 362"/>
                  <a:gd name="T48" fmla="*/ 77 w 513"/>
                  <a:gd name="T49" fmla="*/ 5 h 362"/>
                  <a:gd name="T50" fmla="*/ 62 w 513"/>
                  <a:gd name="T51" fmla="*/ 8 h 362"/>
                  <a:gd name="T52" fmla="*/ 47 w 513"/>
                  <a:gd name="T53" fmla="*/ 17 h 362"/>
                  <a:gd name="T54" fmla="*/ 38 w 513"/>
                  <a:gd name="T55" fmla="*/ 29 h 362"/>
                  <a:gd name="T56" fmla="*/ 32 w 513"/>
                  <a:gd name="T57" fmla="*/ 30 h 362"/>
                  <a:gd name="T58" fmla="*/ 26 w 513"/>
                  <a:gd name="T59" fmla="*/ 35 h 362"/>
                  <a:gd name="T60" fmla="*/ 21 w 513"/>
                  <a:gd name="T61" fmla="*/ 43 h 362"/>
                  <a:gd name="T62" fmla="*/ 17 w 513"/>
                  <a:gd name="T63" fmla="*/ 57 h 362"/>
                  <a:gd name="T64" fmla="*/ 16 w 513"/>
                  <a:gd name="T65" fmla="*/ 76 h 362"/>
                  <a:gd name="T66" fmla="*/ 16 w 513"/>
                  <a:gd name="T67" fmla="*/ 106 h 362"/>
                  <a:gd name="T68" fmla="*/ 11 w 513"/>
                  <a:gd name="T69" fmla="*/ 93 h 3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3" h="362">
                    <a:moveTo>
                      <a:pt x="0" y="258"/>
                    </a:moveTo>
                    <a:lnTo>
                      <a:pt x="3" y="214"/>
                    </a:lnTo>
                    <a:lnTo>
                      <a:pt x="10" y="180"/>
                    </a:lnTo>
                    <a:lnTo>
                      <a:pt x="22" y="161"/>
                    </a:lnTo>
                    <a:lnTo>
                      <a:pt x="34" y="137"/>
                    </a:lnTo>
                    <a:lnTo>
                      <a:pt x="52" y="111"/>
                    </a:lnTo>
                    <a:lnTo>
                      <a:pt x="61" y="99"/>
                    </a:lnTo>
                    <a:lnTo>
                      <a:pt x="71" y="83"/>
                    </a:lnTo>
                    <a:lnTo>
                      <a:pt x="80" y="68"/>
                    </a:lnTo>
                    <a:lnTo>
                      <a:pt x="90" y="57"/>
                    </a:lnTo>
                    <a:lnTo>
                      <a:pt x="120" y="38"/>
                    </a:lnTo>
                    <a:lnTo>
                      <a:pt x="144" y="23"/>
                    </a:lnTo>
                    <a:lnTo>
                      <a:pt x="172" y="10"/>
                    </a:lnTo>
                    <a:lnTo>
                      <a:pt x="199" y="4"/>
                    </a:lnTo>
                    <a:lnTo>
                      <a:pt x="229" y="0"/>
                    </a:lnTo>
                    <a:lnTo>
                      <a:pt x="266" y="0"/>
                    </a:lnTo>
                    <a:lnTo>
                      <a:pt x="297" y="0"/>
                    </a:lnTo>
                    <a:lnTo>
                      <a:pt x="325" y="4"/>
                    </a:lnTo>
                    <a:lnTo>
                      <a:pt x="364" y="15"/>
                    </a:lnTo>
                    <a:lnTo>
                      <a:pt x="391" y="26"/>
                    </a:lnTo>
                    <a:lnTo>
                      <a:pt x="410" y="40"/>
                    </a:lnTo>
                    <a:lnTo>
                      <a:pt x="426" y="55"/>
                    </a:lnTo>
                    <a:lnTo>
                      <a:pt x="452" y="80"/>
                    </a:lnTo>
                    <a:lnTo>
                      <a:pt x="470" y="102"/>
                    </a:lnTo>
                    <a:lnTo>
                      <a:pt x="489" y="126"/>
                    </a:lnTo>
                    <a:lnTo>
                      <a:pt x="501" y="149"/>
                    </a:lnTo>
                    <a:lnTo>
                      <a:pt x="508" y="167"/>
                    </a:lnTo>
                    <a:lnTo>
                      <a:pt x="512" y="190"/>
                    </a:lnTo>
                    <a:lnTo>
                      <a:pt x="513" y="221"/>
                    </a:lnTo>
                    <a:lnTo>
                      <a:pt x="506" y="254"/>
                    </a:lnTo>
                    <a:lnTo>
                      <a:pt x="491" y="285"/>
                    </a:lnTo>
                    <a:lnTo>
                      <a:pt x="479" y="313"/>
                    </a:lnTo>
                    <a:lnTo>
                      <a:pt x="468" y="345"/>
                    </a:lnTo>
                    <a:lnTo>
                      <a:pt x="460" y="362"/>
                    </a:lnTo>
                    <a:lnTo>
                      <a:pt x="468" y="315"/>
                    </a:lnTo>
                    <a:lnTo>
                      <a:pt x="472" y="281"/>
                    </a:lnTo>
                    <a:lnTo>
                      <a:pt x="474" y="245"/>
                    </a:lnTo>
                    <a:lnTo>
                      <a:pt x="482" y="218"/>
                    </a:lnTo>
                    <a:lnTo>
                      <a:pt x="478" y="182"/>
                    </a:lnTo>
                    <a:lnTo>
                      <a:pt x="468" y="156"/>
                    </a:lnTo>
                    <a:lnTo>
                      <a:pt x="455" y="126"/>
                    </a:lnTo>
                    <a:lnTo>
                      <a:pt x="440" y="99"/>
                    </a:lnTo>
                    <a:lnTo>
                      <a:pt x="421" y="78"/>
                    </a:lnTo>
                    <a:lnTo>
                      <a:pt x="400" y="57"/>
                    </a:lnTo>
                    <a:lnTo>
                      <a:pt x="374" y="44"/>
                    </a:lnTo>
                    <a:lnTo>
                      <a:pt x="352" y="30"/>
                    </a:lnTo>
                    <a:lnTo>
                      <a:pt x="329" y="21"/>
                    </a:lnTo>
                    <a:lnTo>
                      <a:pt x="307" y="14"/>
                    </a:lnTo>
                    <a:lnTo>
                      <a:pt x="273" y="10"/>
                    </a:lnTo>
                    <a:lnTo>
                      <a:pt x="232" y="14"/>
                    </a:lnTo>
                    <a:lnTo>
                      <a:pt x="205" y="17"/>
                    </a:lnTo>
                    <a:lnTo>
                      <a:pt x="186" y="25"/>
                    </a:lnTo>
                    <a:lnTo>
                      <a:pt x="161" y="38"/>
                    </a:lnTo>
                    <a:lnTo>
                      <a:pt x="140" y="52"/>
                    </a:lnTo>
                    <a:lnTo>
                      <a:pt x="120" y="72"/>
                    </a:lnTo>
                    <a:lnTo>
                      <a:pt x="113" y="86"/>
                    </a:lnTo>
                    <a:lnTo>
                      <a:pt x="106" y="87"/>
                    </a:lnTo>
                    <a:lnTo>
                      <a:pt x="97" y="91"/>
                    </a:lnTo>
                    <a:lnTo>
                      <a:pt x="86" y="99"/>
                    </a:lnTo>
                    <a:lnTo>
                      <a:pt x="77" y="106"/>
                    </a:lnTo>
                    <a:lnTo>
                      <a:pt x="70" y="114"/>
                    </a:lnTo>
                    <a:lnTo>
                      <a:pt x="62" y="130"/>
                    </a:lnTo>
                    <a:lnTo>
                      <a:pt x="58" y="147"/>
                    </a:lnTo>
                    <a:lnTo>
                      <a:pt x="52" y="172"/>
                    </a:lnTo>
                    <a:lnTo>
                      <a:pt x="49" y="197"/>
                    </a:lnTo>
                    <a:lnTo>
                      <a:pt x="49" y="229"/>
                    </a:lnTo>
                    <a:lnTo>
                      <a:pt x="47" y="268"/>
                    </a:lnTo>
                    <a:lnTo>
                      <a:pt x="48" y="320"/>
                    </a:lnTo>
                    <a:lnTo>
                      <a:pt x="42" y="300"/>
                    </a:lnTo>
                    <a:lnTo>
                      <a:pt x="33" y="281"/>
                    </a:lnTo>
                    <a:lnTo>
                      <a:pt x="0" y="258"/>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11" name="Group 105"/>
            <p:cNvGrpSpPr>
              <a:grpSpLocks/>
            </p:cNvGrpSpPr>
            <p:nvPr/>
          </p:nvGrpSpPr>
          <p:grpSpPr bwMode="auto">
            <a:xfrm>
              <a:off x="4389" y="1519"/>
              <a:ext cx="105" cy="26"/>
              <a:chOff x="4389" y="1519"/>
              <a:chExt cx="105" cy="26"/>
            </a:xfrm>
          </p:grpSpPr>
          <p:sp>
            <p:nvSpPr>
              <p:cNvPr id="57838" name="Freeform 106"/>
              <p:cNvSpPr>
                <a:spLocks/>
              </p:cNvSpPr>
              <p:nvPr/>
            </p:nvSpPr>
            <p:spPr bwMode="auto">
              <a:xfrm>
                <a:off x="4389" y="1519"/>
                <a:ext cx="51" cy="15"/>
              </a:xfrm>
              <a:custGeom>
                <a:avLst/>
                <a:gdLst>
                  <a:gd name="T0" fmla="*/ 51 w 152"/>
                  <a:gd name="T1" fmla="*/ 15 h 46"/>
                  <a:gd name="T2" fmla="*/ 51 w 152"/>
                  <a:gd name="T3" fmla="*/ 12 h 46"/>
                  <a:gd name="T4" fmla="*/ 50 w 152"/>
                  <a:gd name="T5" fmla="*/ 8 h 46"/>
                  <a:gd name="T6" fmla="*/ 46 w 152"/>
                  <a:gd name="T7" fmla="*/ 6 h 46"/>
                  <a:gd name="T8" fmla="*/ 42 w 152"/>
                  <a:gd name="T9" fmla="*/ 3 h 46"/>
                  <a:gd name="T10" fmla="*/ 38 w 152"/>
                  <a:gd name="T11" fmla="*/ 1 h 46"/>
                  <a:gd name="T12" fmla="*/ 34 w 152"/>
                  <a:gd name="T13" fmla="*/ 1 h 46"/>
                  <a:gd name="T14" fmla="*/ 29 w 152"/>
                  <a:gd name="T15" fmla="*/ 1 h 46"/>
                  <a:gd name="T16" fmla="*/ 26 w 152"/>
                  <a:gd name="T17" fmla="*/ 0 h 46"/>
                  <a:gd name="T18" fmla="*/ 19 w 152"/>
                  <a:gd name="T19" fmla="*/ 0 h 46"/>
                  <a:gd name="T20" fmla="*/ 13 w 152"/>
                  <a:gd name="T21" fmla="*/ 0 h 46"/>
                  <a:gd name="T22" fmla="*/ 8 w 152"/>
                  <a:gd name="T23" fmla="*/ 2 h 46"/>
                  <a:gd name="T24" fmla="*/ 4 w 152"/>
                  <a:gd name="T25" fmla="*/ 5 h 46"/>
                  <a:gd name="T26" fmla="*/ 0 w 152"/>
                  <a:gd name="T27" fmla="*/ 8 h 46"/>
                  <a:gd name="T28" fmla="*/ 5 w 152"/>
                  <a:gd name="T29" fmla="*/ 6 h 46"/>
                  <a:gd name="T30" fmla="*/ 11 w 152"/>
                  <a:gd name="T31" fmla="*/ 5 h 46"/>
                  <a:gd name="T32" fmla="*/ 15 w 152"/>
                  <a:gd name="T33" fmla="*/ 5 h 46"/>
                  <a:gd name="T34" fmla="*/ 23 w 152"/>
                  <a:gd name="T35" fmla="*/ 6 h 46"/>
                  <a:gd name="T36" fmla="*/ 28 w 152"/>
                  <a:gd name="T37" fmla="*/ 6 h 46"/>
                  <a:gd name="T38" fmla="*/ 32 w 152"/>
                  <a:gd name="T39" fmla="*/ 6 h 46"/>
                  <a:gd name="T40" fmla="*/ 40 w 152"/>
                  <a:gd name="T41" fmla="*/ 9 h 46"/>
                  <a:gd name="T42" fmla="*/ 46 w 152"/>
                  <a:gd name="T43" fmla="*/ 12 h 46"/>
                  <a:gd name="T44" fmla="*/ 51 w 152"/>
                  <a:gd name="T45" fmla="*/ 15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2" h="46">
                    <a:moveTo>
                      <a:pt x="152" y="46"/>
                    </a:moveTo>
                    <a:lnTo>
                      <a:pt x="152" y="38"/>
                    </a:lnTo>
                    <a:lnTo>
                      <a:pt x="148" y="26"/>
                    </a:lnTo>
                    <a:lnTo>
                      <a:pt x="136" y="19"/>
                    </a:lnTo>
                    <a:lnTo>
                      <a:pt x="124" y="10"/>
                    </a:lnTo>
                    <a:lnTo>
                      <a:pt x="112" y="3"/>
                    </a:lnTo>
                    <a:lnTo>
                      <a:pt x="102" y="3"/>
                    </a:lnTo>
                    <a:lnTo>
                      <a:pt x="87" y="3"/>
                    </a:lnTo>
                    <a:lnTo>
                      <a:pt x="78" y="0"/>
                    </a:lnTo>
                    <a:lnTo>
                      <a:pt x="56" y="0"/>
                    </a:lnTo>
                    <a:lnTo>
                      <a:pt x="40" y="1"/>
                    </a:lnTo>
                    <a:lnTo>
                      <a:pt x="25" y="6"/>
                    </a:lnTo>
                    <a:lnTo>
                      <a:pt x="13" y="15"/>
                    </a:lnTo>
                    <a:lnTo>
                      <a:pt x="0" y="25"/>
                    </a:lnTo>
                    <a:lnTo>
                      <a:pt x="16" y="17"/>
                    </a:lnTo>
                    <a:lnTo>
                      <a:pt x="32" y="16"/>
                    </a:lnTo>
                    <a:lnTo>
                      <a:pt x="45" y="15"/>
                    </a:lnTo>
                    <a:lnTo>
                      <a:pt x="68" y="17"/>
                    </a:lnTo>
                    <a:lnTo>
                      <a:pt x="82" y="17"/>
                    </a:lnTo>
                    <a:lnTo>
                      <a:pt x="96" y="19"/>
                    </a:lnTo>
                    <a:lnTo>
                      <a:pt x="119" y="27"/>
                    </a:lnTo>
                    <a:lnTo>
                      <a:pt x="136" y="38"/>
                    </a:lnTo>
                    <a:lnTo>
                      <a:pt x="152" y="46"/>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9" name="Freeform 107"/>
              <p:cNvSpPr>
                <a:spLocks/>
              </p:cNvSpPr>
              <p:nvPr/>
            </p:nvSpPr>
            <p:spPr bwMode="auto">
              <a:xfrm>
                <a:off x="4455" y="1526"/>
                <a:ext cx="39" cy="19"/>
              </a:xfrm>
              <a:custGeom>
                <a:avLst/>
                <a:gdLst>
                  <a:gd name="T0" fmla="*/ 0 w 117"/>
                  <a:gd name="T1" fmla="*/ 8 h 57"/>
                  <a:gd name="T2" fmla="*/ 1 w 117"/>
                  <a:gd name="T3" fmla="*/ 6 h 57"/>
                  <a:gd name="T4" fmla="*/ 5 w 117"/>
                  <a:gd name="T5" fmla="*/ 4 h 57"/>
                  <a:gd name="T6" fmla="*/ 11 w 117"/>
                  <a:gd name="T7" fmla="*/ 1 h 57"/>
                  <a:gd name="T8" fmla="*/ 16 w 117"/>
                  <a:gd name="T9" fmla="*/ 0 h 57"/>
                  <a:gd name="T10" fmla="*/ 22 w 117"/>
                  <a:gd name="T11" fmla="*/ 0 h 57"/>
                  <a:gd name="T12" fmla="*/ 28 w 117"/>
                  <a:gd name="T13" fmla="*/ 1 h 57"/>
                  <a:gd name="T14" fmla="*/ 34 w 117"/>
                  <a:gd name="T15" fmla="*/ 4 h 57"/>
                  <a:gd name="T16" fmla="*/ 36 w 117"/>
                  <a:gd name="T17" fmla="*/ 7 h 57"/>
                  <a:gd name="T18" fmla="*/ 38 w 117"/>
                  <a:gd name="T19" fmla="*/ 11 h 57"/>
                  <a:gd name="T20" fmla="*/ 39 w 117"/>
                  <a:gd name="T21" fmla="*/ 16 h 57"/>
                  <a:gd name="T22" fmla="*/ 38 w 117"/>
                  <a:gd name="T23" fmla="*/ 19 h 57"/>
                  <a:gd name="T24" fmla="*/ 37 w 117"/>
                  <a:gd name="T25" fmla="*/ 14 h 57"/>
                  <a:gd name="T26" fmla="*/ 34 w 117"/>
                  <a:gd name="T27" fmla="*/ 10 h 57"/>
                  <a:gd name="T28" fmla="*/ 31 w 117"/>
                  <a:gd name="T29" fmla="*/ 6 h 57"/>
                  <a:gd name="T30" fmla="*/ 26 w 117"/>
                  <a:gd name="T31" fmla="*/ 5 h 57"/>
                  <a:gd name="T32" fmla="*/ 22 w 117"/>
                  <a:gd name="T33" fmla="*/ 6 h 57"/>
                  <a:gd name="T34" fmla="*/ 19 w 117"/>
                  <a:gd name="T35" fmla="*/ 6 h 57"/>
                  <a:gd name="T36" fmla="*/ 15 w 117"/>
                  <a:gd name="T37" fmla="*/ 6 h 57"/>
                  <a:gd name="T38" fmla="*/ 11 w 117"/>
                  <a:gd name="T39" fmla="*/ 7 h 57"/>
                  <a:gd name="T40" fmla="*/ 6 w 117"/>
                  <a:gd name="T41" fmla="*/ 9 h 57"/>
                  <a:gd name="T42" fmla="*/ 1 w 117"/>
                  <a:gd name="T43" fmla="*/ 10 h 57"/>
                  <a:gd name="T44" fmla="*/ 0 w 117"/>
                  <a:gd name="T45" fmla="*/ 8 h 5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7" h="57">
                    <a:moveTo>
                      <a:pt x="0" y="24"/>
                    </a:moveTo>
                    <a:lnTo>
                      <a:pt x="4" y="19"/>
                    </a:lnTo>
                    <a:lnTo>
                      <a:pt x="15" y="11"/>
                    </a:lnTo>
                    <a:lnTo>
                      <a:pt x="33" y="4"/>
                    </a:lnTo>
                    <a:lnTo>
                      <a:pt x="47" y="0"/>
                    </a:lnTo>
                    <a:lnTo>
                      <a:pt x="66" y="0"/>
                    </a:lnTo>
                    <a:lnTo>
                      <a:pt x="84" y="3"/>
                    </a:lnTo>
                    <a:lnTo>
                      <a:pt x="101" y="13"/>
                    </a:lnTo>
                    <a:lnTo>
                      <a:pt x="109" y="20"/>
                    </a:lnTo>
                    <a:lnTo>
                      <a:pt x="114" y="33"/>
                    </a:lnTo>
                    <a:lnTo>
                      <a:pt x="117" y="47"/>
                    </a:lnTo>
                    <a:lnTo>
                      <a:pt x="114" y="57"/>
                    </a:lnTo>
                    <a:lnTo>
                      <a:pt x="110" y="41"/>
                    </a:lnTo>
                    <a:lnTo>
                      <a:pt x="103" y="30"/>
                    </a:lnTo>
                    <a:lnTo>
                      <a:pt x="93" y="19"/>
                    </a:lnTo>
                    <a:lnTo>
                      <a:pt x="79" y="15"/>
                    </a:lnTo>
                    <a:lnTo>
                      <a:pt x="66" y="18"/>
                    </a:lnTo>
                    <a:lnTo>
                      <a:pt x="56" y="17"/>
                    </a:lnTo>
                    <a:lnTo>
                      <a:pt x="44" y="17"/>
                    </a:lnTo>
                    <a:lnTo>
                      <a:pt x="33" y="20"/>
                    </a:lnTo>
                    <a:lnTo>
                      <a:pt x="17" y="28"/>
                    </a:lnTo>
                    <a:lnTo>
                      <a:pt x="3" y="29"/>
                    </a:lnTo>
                    <a:lnTo>
                      <a:pt x="0" y="24"/>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12" name="Freeform 108"/>
            <p:cNvSpPr>
              <a:spLocks/>
            </p:cNvSpPr>
            <p:nvPr/>
          </p:nvSpPr>
          <p:spPr bwMode="auto">
            <a:xfrm>
              <a:off x="4456" y="1541"/>
              <a:ext cx="26" cy="12"/>
            </a:xfrm>
            <a:custGeom>
              <a:avLst/>
              <a:gdLst>
                <a:gd name="T0" fmla="*/ 0 w 76"/>
                <a:gd name="T1" fmla="*/ 5 h 35"/>
                <a:gd name="T2" fmla="*/ 2 w 76"/>
                <a:gd name="T3" fmla="*/ 2 h 35"/>
                <a:gd name="T4" fmla="*/ 7 w 76"/>
                <a:gd name="T5" fmla="*/ 0 h 35"/>
                <a:gd name="T6" fmla="*/ 12 w 76"/>
                <a:gd name="T7" fmla="*/ 0 h 35"/>
                <a:gd name="T8" fmla="*/ 16 w 76"/>
                <a:gd name="T9" fmla="*/ 1 h 35"/>
                <a:gd name="T10" fmla="*/ 18 w 76"/>
                <a:gd name="T11" fmla="*/ 2 h 35"/>
                <a:gd name="T12" fmla="*/ 23 w 76"/>
                <a:gd name="T13" fmla="*/ 5 h 35"/>
                <a:gd name="T14" fmla="*/ 26 w 76"/>
                <a:gd name="T15" fmla="*/ 10 h 35"/>
                <a:gd name="T16" fmla="*/ 22 w 76"/>
                <a:gd name="T17" fmla="*/ 10 h 35"/>
                <a:gd name="T18" fmla="*/ 18 w 76"/>
                <a:gd name="T19" fmla="*/ 11 h 35"/>
                <a:gd name="T20" fmla="*/ 15 w 76"/>
                <a:gd name="T21" fmla="*/ 12 h 35"/>
                <a:gd name="T22" fmla="*/ 10 w 76"/>
                <a:gd name="T23" fmla="*/ 12 h 35"/>
                <a:gd name="T24" fmla="*/ 7 w 76"/>
                <a:gd name="T25" fmla="*/ 11 h 35"/>
                <a:gd name="T26" fmla="*/ 0 w 76"/>
                <a:gd name="T27" fmla="*/ 5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6" h="35">
                  <a:moveTo>
                    <a:pt x="0" y="16"/>
                  </a:moveTo>
                  <a:lnTo>
                    <a:pt x="6" y="7"/>
                  </a:lnTo>
                  <a:lnTo>
                    <a:pt x="20" y="1"/>
                  </a:lnTo>
                  <a:lnTo>
                    <a:pt x="34" y="0"/>
                  </a:lnTo>
                  <a:lnTo>
                    <a:pt x="47" y="2"/>
                  </a:lnTo>
                  <a:lnTo>
                    <a:pt x="54" y="5"/>
                  </a:lnTo>
                  <a:lnTo>
                    <a:pt x="68" y="14"/>
                  </a:lnTo>
                  <a:lnTo>
                    <a:pt x="76" y="28"/>
                  </a:lnTo>
                  <a:lnTo>
                    <a:pt x="64" y="29"/>
                  </a:lnTo>
                  <a:lnTo>
                    <a:pt x="53" y="33"/>
                  </a:lnTo>
                  <a:lnTo>
                    <a:pt x="43" y="35"/>
                  </a:lnTo>
                  <a:lnTo>
                    <a:pt x="30" y="35"/>
                  </a:lnTo>
                  <a:lnTo>
                    <a:pt x="20" y="31"/>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13" name="Oval 109"/>
            <p:cNvSpPr>
              <a:spLocks noChangeArrowheads="1"/>
            </p:cNvSpPr>
            <p:nvPr/>
          </p:nvSpPr>
          <p:spPr bwMode="auto">
            <a:xfrm>
              <a:off x="4460" y="1540"/>
              <a:ext cx="20" cy="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14" name="Oval 110"/>
            <p:cNvSpPr>
              <a:spLocks noChangeArrowheads="1"/>
            </p:cNvSpPr>
            <p:nvPr/>
          </p:nvSpPr>
          <p:spPr bwMode="auto">
            <a:xfrm>
              <a:off x="4472" y="1546"/>
              <a:ext cx="4" cy="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15" name="Freeform 111"/>
            <p:cNvSpPr>
              <a:spLocks/>
            </p:cNvSpPr>
            <p:nvPr/>
          </p:nvSpPr>
          <p:spPr bwMode="auto">
            <a:xfrm>
              <a:off x="4454" y="1540"/>
              <a:ext cx="27" cy="9"/>
            </a:xfrm>
            <a:custGeom>
              <a:avLst/>
              <a:gdLst>
                <a:gd name="T0" fmla="*/ 4 w 81"/>
                <a:gd name="T1" fmla="*/ 8 h 27"/>
                <a:gd name="T2" fmla="*/ 0 w 81"/>
                <a:gd name="T3" fmla="*/ 8 h 27"/>
                <a:gd name="T4" fmla="*/ 4 w 81"/>
                <a:gd name="T5" fmla="*/ 5 h 27"/>
                <a:gd name="T6" fmla="*/ 7 w 81"/>
                <a:gd name="T7" fmla="*/ 2 h 27"/>
                <a:gd name="T8" fmla="*/ 12 w 81"/>
                <a:gd name="T9" fmla="*/ 0 h 27"/>
                <a:gd name="T10" fmla="*/ 17 w 81"/>
                <a:gd name="T11" fmla="*/ 0 h 27"/>
                <a:gd name="T12" fmla="*/ 22 w 81"/>
                <a:gd name="T13" fmla="*/ 2 h 27"/>
                <a:gd name="T14" fmla="*/ 24 w 81"/>
                <a:gd name="T15" fmla="*/ 5 h 27"/>
                <a:gd name="T16" fmla="*/ 26 w 81"/>
                <a:gd name="T17" fmla="*/ 8 h 27"/>
                <a:gd name="T18" fmla="*/ 27 w 81"/>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27">
                  <a:moveTo>
                    <a:pt x="11" y="23"/>
                  </a:moveTo>
                  <a:lnTo>
                    <a:pt x="0" y="24"/>
                  </a:lnTo>
                  <a:lnTo>
                    <a:pt x="12" y="14"/>
                  </a:lnTo>
                  <a:lnTo>
                    <a:pt x="21" y="5"/>
                  </a:lnTo>
                  <a:lnTo>
                    <a:pt x="37" y="0"/>
                  </a:lnTo>
                  <a:lnTo>
                    <a:pt x="52" y="0"/>
                  </a:lnTo>
                  <a:lnTo>
                    <a:pt x="65" y="6"/>
                  </a:lnTo>
                  <a:lnTo>
                    <a:pt x="71" y="14"/>
                  </a:lnTo>
                  <a:lnTo>
                    <a:pt x="78" y="23"/>
                  </a:lnTo>
                  <a:lnTo>
                    <a:pt x="81" y="27"/>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716" name="Freeform 112"/>
            <p:cNvSpPr>
              <a:spLocks/>
            </p:cNvSpPr>
            <p:nvPr/>
          </p:nvSpPr>
          <p:spPr bwMode="auto">
            <a:xfrm>
              <a:off x="4401" y="1532"/>
              <a:ext cx="26" cy="12"/>
            </a:xfrm>
            <a:custGeom>
              <a:avLst/>
              <a:gdLst>
                <a:gd name="T0" fmla="*/ 26 w 79"/>
                <a:gd name="T1" fmla="*/ 8 h 35"/>
                <a:gd name="T2" fmla="*/ 21 w 79"/>
                <a:gd name="T3" fmla="*/ 4 h 35"/>
                <a:gd name="T4" fmla="*/ 17 w 79"/>
                <a:gd name="T5" fmla="*/ 2 h 35"/>
                <a:gd name="T6" fmla="*/ 14 w 79"/>
                <a:gd name="T7" fmla="*/ 1 h 35"/>
                <a:gd name="T8" fmla="*/ 12 w 79"/>
                <a:gd name="T9" fmla="*/ 0 h 35"/>
                <a:gd name="T10" fmla="*/ 9 w 79"/>
                <a:gd name="T11" fmla="*/ 0 h 35"/>
                <a:gd name="T12" fmla="*/ 5 w 79"/>
                <a:gd name="T13" fmla="*/ 2 h 35"/>
                <a:gd name="T14" fmla="*/ 3 w 79"/>
                <a:gd name="T15" fmla="*/ 4 h 35"/>
                <a:gd name="T16" fmla="*/ 0 w 79"/>
                <a:gd name="T17" fmla="*/ 7 h 35"/>
                <a:gd name="T18" fmla="*/ 2 w 79"/>
                <a:gd name="T19" fmla="*/ 8 h 35"/>
                <a:gd name="T20" fmla="*/ 7 w 79"/>
                <a:gd name="T21" fmla="*/ 11 h 35"/>
                <a:gd name="T22" fmla="*/ 12 w 79"/>
                <a:gd name="T23" fmla="*/ 12 h 35"/>
                <a:gd name="T24" fmla="*/ 17 w 79"/>
                <a:gd name="T25" fmla="*/ 11 h 35"/>
                <a:gd name="T26" fmla="*/ 20 w 79"/>
                <a:gd name="T27" fmla="*/ 10 h 35"/>
                <a:gd name="T28" fmla="*/ 22 w 79"/>
                <a:gd name="T29" fmla="*/ 9 h 35"/>
                <a:gd name="T30" fmla="*/ 26 w 79"/>
                <a:gd name="T31" fmla="*/ 8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9" h="35">
                  <a:moveTo>
                    <a:pt x="79" y="24"/>
                  </a:moveTo>
                  <a:lnTo>
                    <a:pt x="64" y="13"/>
                  </a:lnTo>
                  <a:lnTo>
                    <a:pt x="53" y="5"/>
                  </a:lnTo>
                  <a:lnTo>
                    <a:pt x="43" y="3"/>
                  </a:lnTo>
                  <a:lnTo>
                    <a:pt x="36" y="0"/>
                  </a:lnTo>
                  <a:lnTo>
                    <a:pt x="27" y="0"/>
                  </a:lnTo>
                  <a:lnTo>
                    <a:pt x="16" y="5"/>
                  </a:lnTo>
                  <a:lnTo>
                    <a:pt x="8" y="12"/>
                  </a:lnTo>
                  <a:lnTo>
                    <a:pt x="0" y="19"/>
                  </a:lnTo>
                  <a:lnTo>
                    <a:pt x="7" y="23"/>
                  </a:lnTo>
                  <a:lnTo>
                    <a:pt x="21" y="31"/>
                  </a:lnTo>
                  <a:lnTo>
                    <a:pt x="36" y="35"/>
                  </a:lnTo>
                  <a:lnTo>
                    <a:pt x="51" y="33"/>
                  </a:lnTo>
                  <a:lnTo>
                    <a:pt x="60" y="28"/>
                  </a:lnTo>
                  <a:lnTo>
                    <a:pt x="66" y="27"/>
                  </a:lnTo>
                  <a:lnTo>
                    <a:pt x="7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17" name="Oval 113"/>
            <p:cNvSpPr>
              <a:spLocks noChangeArrowheads="1"/>
            </p:cNvSpPr>
            <p:nvPr/>
          </p:nvSpPr>
          <p:spPr bwMode="auto">
            <a:xfrm>
              <a:off x="4407" y="1532"/>
              <a:ext cx="19" cy="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18" name="Freeform 114"/>
            <p:cNvSpPr>
              <a:spLocks/>
            </p:cNvSpPr>
            <p:nvPr/>
          </p:nvSpPr>
          <p:spPr bwMode="auto">
            <a:xfrm>
              <a:off x="4398" y="1532"/>
              <a:ext cx="27" cy="7"/>
            </a:xfrm>
            <a:custGeom>
              <a:avLst/>
              <a:gdLst>
                <a:gd name="T0" fmla="*/ 27 w 81"/>
                <a:gd name="T1" fmla="*/ 6 h 22"/>
                <a:gd name="T2" fmla="*/ 24 w 81"/>
                <a:gd name="T3" fmla="*/ 3 h 22"/>
                <a:gd name="T4" fmla="*/ 21 w 81"/>
                <a:gd name="T5" fmla="*/ 1 h 22"/>
                <a:gd name="T6" fmla="*/ 18 w 81"/>
                <a:gd name="T7" fmla="*/ 0 h 22"/>
                <a:gd name="T8" fmla="*/ 14 w 81"/>
                <a:gd name="T9" fmla="*/ 0 h 22"/>
                <a:gd name="T10" fmla="*/ 11 w 81"/>
                <a:gd name="T11" fmla="*/ 0 h 22"/>
                <a:gd name="T12" fmla="*/ 9 w 81"/>
                <a:gd name="T13" fmla="*/ 3 h 22"/>
                <a:gd name="T14" fmla="*/ 6 w 81"/>
                <a:gd name="T15" fmla="*/ 4 h 22"/>
                <a:gd name="T16" fmla="*/ 3 w 81"/>
                <a:gd name="T17" fmla="*/ 6 h 22"/>
                <a:gd name="T18" fmla="*/ 0 w 81"/>
                <a:gd name="T19" fmla="*/ 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22">
                  <a:moveTo>
                    <a:pt x="81" y="19"/>
                  </a:moveTo>
                  <a:lnTo>
                    <a:pt x="71" y="10"/>
                  </a:lnTo>
                  <a:lnTo>
                    <a:pt x="63" y="4"/>
                  </a:lnTo>
                  <a:lnTo>
                    <a:pt x="53" y="0"/>
                  </a:lnTo>
                  <a:lnTo>
                    <a:pt x="43" y="0"/>
                  </a:lnTo>
                  <a:lnTo>
                    <a:pt x="34" y="1"/>
                  </a:lnTo>
                  <a:lnTo>
                    <a:pt x="26" y="8"/>
                  </a:lnTo>
                  <a:lnTo>
                    <a:pt x="17" y="13"/>
                  </a:lnTo>
                  <a:lnTo>
                    <a:pt x="9" y="20"/>
                  </a:lnTo>
                  <a:lnTo>
                    <a:pt x="0" y="2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719" name="Freeform 115"/>
            <p:cNvSpPr>
              <a:spLocks/>
            </p:cNvSpPr>
            <p:nvPr/>
          </p:nvSpPr>
          <p:spPr bwMode="auto">
            <a:xfrm>
              <a:off x="4876" y="2140"/>
              <a:ext cx="68" cy="207"/>
            </a:xfrm>
            <a:custGeom>
              <a:avLst/>
              <a:gdLst>
                <a:gd name="T0" fmla="*/ 50 w 203"/>
                <a:gd name="T1" fmla="*/ 0 h 620"/>
                <a:gd name="T2" fmla="*/ 49 w 203"/>
                <a:gd name="T3" fmla="*/ 36 h 620"/>
                <a:gd name="T4" fmla="*/ 48 w 203"/>
                <a:gd name="T5" fmla="*/ 69 h 620"/>
                <a:gd name="T6" fmla="*/ 45 w 203"/>
                <a:gd name="T7" fmla="*/ 101 h 620"/>
                <a:gd name="T8" fmla="*/ 49 w 203"/>
                <a:gd name="T9" fmla="*/ 112 h 620"/>
                <a:gd name="T10" fmla="*/ 53 w 203"/>
                <a:gd name="T11" fmla="*/ 124 h 620"/>
                <a:gd name="T12" fmla="*/ 59 w 203"/>
                <a:gd name="T13" fmla="*/ 136 h 620"/>
                <a:gd name="T14" fmla="*/ 61 w 203"/>
                <a:gd name="T15" fmla="*/ 141 h 620"/>
                <a:gd name="T16" fmla="*/ 63 w 203"/>
                <a:gd name="T17" fmla="*/ 144 h 620"/>
                <a:gd name="T18" fmla="*/ 65 w 203"/>
                <a:gd name="T19" fmla="*/ 151 h 620"/>
                <a:gd name="T20" fmla="*/ 68 w 203"/>
                <a:gd name="T21" fmla="*/ 165 h 620"/>
                <a:gd name="T22" fmla="*/ 66 w 203"/>
                <a:gd name="T23" fmla="*/ 173 h 620"/>
                <a:gd name="T24" fmla="*/ 63 w 203"/>
                <a:gd name="T25" fmla="*/ 175 h 620"/>
                <a:gd name="T26" fmla="*/ 62 w 203"/>
                <a:gd name="T27" fmla="*/ 179 h 620"/>
                <a:gd name="T28" fmla="*/ 59 w 203"/>
                <a:gd name="T29" fmla="*/ 182 h 620"/>
                <a:gd name="T30" fmla="*/ 54 w 203"/>
                <a:gd name="T31" fmla="*/ 183 h 620"/>
                <a:gd name="T32" fmla="*/ 55 w 203"/>
                <a:gd name="T33" fmla="*/ 189 h 620"/>
                <a:gd name="T34" fmla="*/ 54 w 203"/>
                <a:gd name="T35" fmla="*/ 191 h 620"/>
                <a:gd name="T36" fmla="*/ 46 w 203"/>
                <a:gd name="T37" fmla="*/ 192 h 620"/>
                <a:gd name="T38" fmla="*/ 44 w 203"/>
                <a:gd name="T39" fmla="*/ 201 h 620"/>
                <a:gd name="T40" fmla="*/ 28 w 203"/>
                <a:gd name="T41" fmla="*/ 207 h 620"/>
                <a:gd name="T42" fmla="*/ 20 w 203"/>
                <a:gd name="T43" fmla="*/ 201 h 620"/>
                <a:gd name="T44" fmla="*/ 17 w 203"/>
                <a:gd name="T45" fmla="*/ 197 h 620"/>
                <a:gd name="T46" fmla="*/ 16 w 203"/>
                <a:gd name="T47" fmla="*/ 189 h 620"/>
                <a:gd name="T48" fmla="*/ 25 w 203"/>
                <a:gd name="T49" fmla="*/ 178 h 620"/>
                <a:gd name="T50" fmla="*/ 20 w 203"/>
                <a:gd name="T51" fmla="*/ 170 h 620"/>
                <a:gd name="T52" fmla="*/ 13 w 203"/>
                <a:gd name="T53" fmla="*/ 177 h 620"/>
                <a:gd name="T54" fmla="*/ 12 w 203"/>
                <a:gd name="T55" fmla="*/ 184 h 620"/>
                <a:gd name="T56" fmla="*/ 10 w 203"/>
                <a:gd name="T57" fmla="*/ 190 h 620"/>
                <a:gd name="T58" fmla="*/ 7 w 203"/>
                <a:gd name="T59" fmla="*/ 192 h 620"/>
                <a:gd name="T60" fmla="*/ 4 w 203"/>
                <a:gd name="T61" fmla="*/ 194 h 620"/>
                <a:gd name="T62" fmla="*/ 0 w 203"/>
                <a:gd name="T63" fmla="*/ 192 h 620"/>
                <a:gd name="T64" fmla="*/ 1 w 203"/>
                <a:gd name="T65" fmla="*/ 186 h 620"/>
                <a:gd name="T66" fmla="*/ 1 w 203"/>
                <a:gd name="T67" fmla="*/ 175 h 620"/>
                <a:gd name="T68" fmla="*/ 4 w 203"/>
                <a:gd name="T69" fmla="*/ 154 h 620"/>
                <a:gd name="T70" fmla="*/ 6 w 203"/>
                <a:gd name="T71" fmla="*/ 144 h 620"/>
                <a:gd name="T72" fmla="*/ 12 w 203"/>
                <a:gd name="T73" fmla="*/ 138 h 620"/>
                <a:gd name="T74" fmla="*/ 18 w 203"/>
                <a:gd name="T75" fmla="*/ 131 h 620"/>
                <a:gd name="T76" fmla="*/ 19 w 203"/>
                <a:gd name="T77" fmla="*/ 124 h 620"/>
                <a:gd name="T78" fmla="*/ 20 w 203"/>
                <a:gd name="T79" fmla="*/ 102 h 620"/>
                <a:gd name="T80" fmla="*/ 10 w 203"/>
                <a:gd name="T81" fmla="*/ 46 h 620"/>
                <a:gd name="T82" fmla="*/ 5 w 203"/>
                <a:gd name="T83" fmla="*/ 15 h 620"/>
                <a:gd name="T84" fmla="*/ 50 w 203"/>
                <a:gd name="T85" fmla="*/ 0 h 6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3" h="620">
                  <a:moveTo>
                    <a:pt x="150" y="0"/>
                  </a:moveTo>
                  <a:lnTo>
                    <a:pt x="145" y="107"/>
                  </a:lnTo>
                  <a:lnTo>
                    <a:pt x="142" y="206"/>
                  </a:lnTo>
                  <a:lnTo>
                    <a:pt x="133" y="303"/>
                  </a:lnTo>
                  <a:lnTo>
                    <a:pt x="145" y="335"/>
                  </a:lnTo>
                  <a:lnTo>
                    <a:pt x="158" y="371"/>
                  </a:lnTo>
                  <a:lnTo>
                    <a:pt x="176" y="408"/>
                  </a:lnTo>
                  <a:lnTo>
                    <a:pt x="181" y="423"/>
                  </a:lnTo>
                  <a:lnTo>
                    <a:pt x="188" y="430"/>
                  </a:lnTo>
                  <a:lnTo>
                    <a:pt x="193" y="452"/>
                  </a:lnTo>
                  <a:lnTo>
                    <a:pt x="203" y="495"/>
                  </a:lnTo>
                  <a:lnTo>
                    <a:pt x="196" y="518"/>
                  </a:lnTo>
                  <a:lnTo>
                    <a:pt x="188" y="523"/>
                  </a:lnTo>
                  <a:lnTo>
                    <a:pt x="184" y="537"/>
                  </a:lnTo>
                  <a:lnTo>
                    <a:pt x="177" y="544"/>
                  </a:lnTo>
                  <a:lnTo>
                    <a:pt x="162" y="549"/>
                  </a:lnTo>
                  <a:lnTo>
                    <a:pt x="165" y="567"/>
                  </a:lnTo>
                  <a:lnTo>
                    <a:pt x="161" y="572"/>
                  </a:lnTo>
                  <a:lnTo>
                    <a:pt x="137" y="575"/>
                  </a:lnTo>
                  <a:lnTo>
                    <a:pt x="131" y="603"/>
                  </a:lnTo>
                  <a:lnTo>
                    <a:pt x="85" y="620"/>
                  </a:lnTo>
                  <a:lnTo>
                    <a:pt x="61" y="601"/>
                  </a:lnTo>
                  <a:lnTo>
                    <a:pt x="50" y="591"/>
                  </a:lnTo>
                  <a:lnTo>
                    <a:pt x="48" y="565"/>
                  </a:lnTo>
                  <a:lnTo>
                    <a:pt x="74" y="534"/>
                  </a:lnTo>
                  <a:lnTo>
                    <a:pt x="59" y="508"/>
                  </a:lnTo>
                  <a:lnTo>
                    <a:pt x="38" y="529"/>
                  </a:lnTo>
                  <a:lnTo>
                    <a:pt x="37" y="552"/>
                  </a:lnTo>
                  <a:lnTo>
                    <a:pt x="30" y="568"/>
                  </a:lnTo>
                  <a:lnTo>
                    <a:pt x="21" y="574"/>
                  </a:lnTo>
                  <a:lnTo>
                    <a:pt x="11" y="582"/>
                  </a:lnTo>
                  <a:lnTo>
                    <a:pt x="0" y="575"/>
                  </a:lnTo>
                  <a:lnTo>
                    <a:pt x="4" y="556"/>
                  </a:lnTo>
                  <a:lnTo>
                    <a:pt x="3" y="523"/>
                  </a:lnTo>
                  <a:lnTo>
                    <a:pt x="11" y="461"/>
                  </a:lnTo>
                  <a:lnTo>
                    <a:pt x="19" y="430"/>
                  </a:lnTo>
                  <a:lnTo>
                    <a:pt x="35" y="413"/>
                  </a:lnTo>
                  <a:lnTo>
                    <a:pt x="54" y="392"/>
                  </a:lnTo>
                  <a:lnTo>
                    <a:pt x="57" y="370"/>
                  </a:lnTo>
                  <a:lnTo>
                    <a:pt x="61" y="305"/>
                  </a:lnTo>
                  <a:lnTo>
                    <a:pt x="31" y="138"/>
                  </a:lnTo>
                  <a:lnTo>
                    <a:pt x="14" y="45"/>
                  </a:lnTo>
                  <a:lnTo>
                    <a:pt x="15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0" name="Freeform 116"/>
            <p:cNvSpPr>
              <a:spLocks/>
            </p:cNvSpPr>
            <p:nvPr/>
          </p:nvSpPr>
          <p:spPr bwMode="auto">
            <a:xfrm>
              <a:off x="4892" y="2302"/>
              <a:ext cx="16" cy="40"/>
            </a:xfrm>
            <a:custGeom>
              <a:avLst/>
              <a:gdLst>
                <a:gd name="T0" fmla="*/ 0 w 47"/>
                <a:gd name="T1" fmla="*/ 0 h 120"/>
                <a:gd name="T2" fmla="*/ 5 w 47"/>
                <a:gd name="T3" fmla="*/ 6 h 120"/>
                <a:gd name="T4" fmla="*/ 10 w 47"/>
                <a:gd name="T5" fmla="*/ 13 h 120"/>
                <a:gd name="T6" fmla="*/ 13 w 47"/>
                <a:gd name="T7" fmla="*/ 16 h 120"/>
                <a:gd name="T8" fmla="*/ 14 w 47"/>
                <a:gd name="T9" fmla="*/ 20 h 120"/>
                <a:gd name="T10" fmla="*/ 14 w 47"/>
                <a:gd name="T11" fmla="*/ 24 h 120"/>
                <a:gd name="T12" fmla="*/ 15 w 47"/>
                <a:gd name="T13" fmla="*/ 28 h 120"/>
                <a:gd name="T14" fmla="*/ 15 w 47"/>
                <a:gd name="T15" fmla="*/ 32 h 120"/>
                <a:gd name="T16" fmla="*/ 15 w 47"/>
                <a:gd name="T17" fmla="*/ 36 h 120"/>
                <a:gd name="T18" fmla="*/ 16 w 47"/>
                <a:gd name="T19" fmla="*/ 40 h 120"/>
                <a:gd name="T20" fmla="*/ 16 w 47"/>
                <a:gd name="T21" fmla="*/ 40 h 120"/>
                <a:gd name="T22" fmla="*/ 13 w 47"/>
                <a:gd name="T23" fmla="*/ 33 h 120"/>
                <a:gd name="T24" fmla="*/ 4 w 47"/>
                <a:gd name="T25" fmla="*/ 35 h 120"/>
                <a:gd name="T26" fmla="*/ 10 w 47"/>
                <a:gd name="T27" fmla="*/ 29 h 120"/>
                <a:gd name="T28" fmla="*/ 12 w 47"/>
                <a:gd name="T29" fmla="*/ 27 h 120"/>
                <a:gd name="T30" fmla="*/ 10 w 47"/>
                <a:gd name="T31" fmla="*/ 24 h 120"/>
                <a:gd name="T32" fmla="*/ 5 w 47"/>
                <a:gd name="T33" fmla="*/ 25 h 120"/>
                <a:gd name="T34" fmla="*/ 9 w 47"/>
                <a:gd name="T35" fmla="*/ 16 h 120"/>
                <a:gd name="T36" fmla="*/ 1 w 47"/>
                <a:gd name="T37" fmla="*/ 4 h 120"/>
                <a:gd name="T38" fmla="*/ 0 w 47"/>
                <a:gd name="T39" fmla="*/ 0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 h="120">
                  <a:moveTo>
                    <a:pt x="0" y="0"/>
                  </a:moveTo>
                  <a:lnTo>
                    <a:pt x="14" y="18"/>
                  </a:lnTo>
                  <a:lnTo>
                    <a:pt x="30" y="39"/>
                  </a:lnTo>
                  <a:lnTo>
                    <a:pt x="37" y="49"/>
                  </a:lnTo>
                  <a:lnTo>
                    <a:pt x="41" y="61"/>
                  </a:lnTo>
                  <a:lnTo>
                    <a:pt x="42" y="72"/>
                  </a:lnTo>
                  <a:lnTo>
                    <a:pt x="43" y="83"/>
                  </a:lnTo>
                  <a:lnTo>
                    <a:pt x="43" y="95"/>
                  </a:lnTo>
                  <a:lnTo>
                    <a:pt x="45" y="109"/>
                  </a:lnTo>
                  <a:lnTo>
                    <a:pt x="46" y="120"/>
                  </a:lnTo>
                  <a:lnTo>
                    <a:pt x="47" y="120"/>
                  </a:lnTo>
                  <a:lnTo>
                    <a:pt x="37" y="99"/>
                  </a:lnTo>
                  <a:lnTo>
                    <a:pt x="13" y="104"/>
                  </a:lnTo>
                  <a:lnTo>
                    <a:pt x="30" y="87"/>
                  </a:lnTo>
                  <a:lnTo>
                    <a:pt x="36" y="80"/>
                  </a:lnTo>
                  <a:lnTo>
                    <a:pt x="30" y="73"/>
                  </a:lnTo>
                  <a:lnTo>
                    <a:pt x="16" y="76"/>
                  </a:lnTo>
                  <a:lnTo>
                    <a:pt x="26" y="47"/>
                  </a:lnTo>
                  <a:lnTo>
                    <a:pt x="4" y="1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1" name="Freeform 117"/>
            <p:cNvSpPr>
              <a:spLocks/>
            </p:cNvSpPr>
            <p:nvPr/>
          </p:nvSpPr>
          <p:spPr bwMode="auto">
            <a:xfrm>
              <a:off x="4546" y="1771"/>
              <a:ext cx="371" cy="591"/>
            </a:xfrm>
            <a:custGeom>
              <a:avLst/>
              <a:gdLst>
                <a:gd name="T0" fmla="*/ 132 w 1112"/>
                <a:gd name="T1" fmla="*/ 4 h 1773"/>
                <a:gd name="T2" fmla="*/ 89 w 1112"/>
                <a:gd name="T3" fmla="*/ 7 h 1773"/>
                <a:gd name="T4" fmla="*/ 66 w 1112"/>
                <a:gd name="T5" fmla="*/ 30 h 1773"/>
                <a:gd name="T6" fmla="*/ 13 w 1112"/>
                <a:gd name="T7" fmla="*/ 88 h 1773"/>
                <a:gd name="T8" fmla="*/ 18 w 1112"/>
                <a:gd name="T9" fmla="*/ 113 h 1773"/>
                <a:gd name="T10" fmla="*/ 34 w 1112"/>
                <a:gd name="T11" fmla="*/ 139 h 1773"/>
                <a:gd name="T12" fmla="*/ 68 w 1112"/>
                <a:gd name="T13" fmla="*/ 134 h 1773"/>
                <a:gd name="T14" fmla="*/ 75 w 1112"/>
                <a:gd name="T15" fmla="*/ 155 h 1773"/>
                <a:gd name="T16" fmla="*/ 87 w 1112"/>
                <a:gd name="T17" fmla="*/ 195 h 1773"/>
                <a:gd name="T18" fmla="*/ 101 w 1112"/>
                <a:gd name="T19" fmla="*/ 218 h 1773"/>
                <a:gd name="T20" fmla="*/ 106 w 1112"/>
                <a:gd name="T21" fmla="*/ 256 h 1773"/>
                <a:gd name="T22" fmla="*/ 104 w 1112"/>
                <a:gd name="T23" fmla="*/ 311 h 1773"/>
                <a:gd name="T24" fmla="*/ 84 w 1112"/>
                <a:gd name="T25" fmla="*/ 413 h 1773"/>
                <a:gd name="T26" fmla="*/ 73 w 1112"/>
                <a:gd name="T27" fmla="*/ 502 h 1773"/>
                <a:gd name="T28" fmla="*/ 341 w 1112"/>
                <a:gd name="T29" fmla="*/ 591 h 1773"/>
                <a:gd name="T30" fmla="*/ 328 w 1112"/>
                <a:gd name="T31" fmla="*/ 502 h 1773"/>
                <a:gd name="T32" fmla="*/ 290 w 1112"/>
                <a:gd name="T33" fmla="*/ 360 h 1773"/>
                <a:gd name="T34" fmla="*/ 280 w 1112"/>
                <a:gd name="T35" fmla="*/ 303 h 1773"/>
                <a:gd name="T36" fmla="*/ 292 w 1112"/>
                <a:gd name="T37" fmla="*/ 229 h 1773"/>
                <a:gd name="T38" fmla="*/ 301 w 1112"/>
                <a:gd name="T39" fmla="*/ 200 h 1773"/>
                <a:gd name="T40" fmla="*/ 310 w 1112"/>
                <a:gd name="T41" fmla="*/ 230 h 1773"/>
                <a:gd name="T42" fmla="*/ 349 w 1112"/>
                <a:gd name="T43" fmla="*/ 220 h 1773"/>
                <a:gd name="T44" fmla="*/ 365 w 1112"/>
                <a:gd name="T45" fmla="*/ 176 h 1773"/>
                <a:gd name="T46" fmla="*/ 349 w 1112"/>
                <a:gd name="T47" fmla="*/ 89 h 1773"/>
                <a:gd name="T48" fmla="*/ 313 w 1112"/>
                <a:gd name="T49" fmla="*/ 48 h 1773"/>
                <a:gd name="T50" fmla="*/ 242 w 1112"/>
                <a:gd name="T51" fmla="*/ 6 h 1773"/>
                <a:gd name="T52" fmla="*/ 243 w 1112"/>
                <a:gd name="T53" fmla="*/ 33 h 1773"/>
                <a:gd name="T54" fmla="*/ 238 w 1112"/>
                <a:gd name="T55" fmla="*/ 51 h 1773"/>
                <a:gd name="T56" fmla="*/ 229 w 1112"/>
                <a:gd name="T57" fmla="*/ 65 h 1773"/>
                <a:gd name="T58" fmla="*/ 214 w 1112"/>
                <a:gd name="T59" fmla="*/ 74 h 1773"/>
                <a:gd name="T60" fmla="*/ 198 w 1112"/>
                <a:gd name="T61" fmla="*/ 75 h 1773"/>
                <a:gd name="T62" fmla="*/ 178 w 1112"/>
                <a:gd name="T63" fmla="*/ 68 h 1773"/>
                <a:gd name="T64" fmla="*/ 163 w 1112"/>
                <a:gd name="T65" fmla="*/ 58 h 1773"/>
                <a:gd name="T66" fmla="*/ 152 w 1112"/>
                <a:gd name="T67" fmla="*/ 47 h 1773"/>
                <a:gd name="T68" fmla="*/ 146 w 1112"/>
                <a:gd name="T69" fmla="*/ 33 h 1773"/>
                <a:gd name="T70" fmla="*/ 153 w 1112"/>
                <a:gd name="T71" fmla="*/ 0 h 17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2" h="1773">
                  <a:moveTo>
                    <a:pt x="459" y="0"/>
                  </a:moveTo>
                  <a:lnTo>
                    <a:pt x="395" y="11"/>
                  </a:lnTo>
                  <a:lnTo>
                    <a:pt x="319" y="22"/>
                  </a:lnTo>
                  <a:lnTo>
                    <a:pt x="266" y="22"/>
                  </a:lnTo>
                  <a:lnTo>
                    <a:pt x="251" y="26"/>
                  </a:lnTo>
                  <a:lnTo>
                    <a:pt x="198" y="91"/>
                  </a:lnTo>
                  <a:lnTo>
                    <a:pt x="99" y="204"/>
                  </a:lnTo>
                  <a:lnTo>
                    <a:pt x="38" y="264"/>
                  </a:lnTo>
                  <a:lnTo>
                    <a:pt x="0" y="306"/>
                  </a:lnTo>
                  <a:lnTo>
                    <a:pt x="53" y="340"/>
                  </a:lnTo>
                  <a:lnTo>
                    <a:pt x="80" y="378"/>
                  </a:lnTo>
                  <a:lnTo>
                    <a:pt x="103" y="418"/>
                  </a:lnTo>
                  <a:lnTo>
                    <a:pt x="118" y="472"/>
                  </a:lnTo>
                  <a:lnTo>
                    <a:pt x="205" y="402"/>
                  </a:lnTo>
                  <a:lnTo>
                    <a:pt x="217" y="421"/>
                  </a:lnTo>
                  <a:lnTo>
                    <a:pt x="224" y="464"/>
                  </a:lnTo>
                  <a:lnTo>
                    <a:pt x="243" y="544"/>
                  </a:lnTo>
                  <a:lnTo>
                    <a:pt x="262" y="586"/>
                  </a:lnTo>
                  <a:lnTo>
                    <a:pt x="277" y="620"/>
                  </a:lnTo>
                  <a:lnTo>
                    <a:pt x="304" y="653"/>
                  </a:lnTo>
                  <a:lnTo>
                    <a:pt x="315" y="714"/>
                  </a:lnTo>
                  <a:lnTo>
                    <a:pt x="319" y="767"/>
                  </a:lnTo>
                  <a:lnTo>
                    <a:pt x="311" y="820"/>
                  </a:lnTo>
                  <a:lnTo>
                    <a:pt x="311" y="934"/>
                  </a:lnTo>
                  <a:lnTo>
                    <a:pt x="300" y="1098"/>
                  </a:lnTo>
                  <a:lnTo>
                    <a:pt x="251" y="1238"/>
                  </a:lnTo>
                  <a:lnTo>
                    <a:pt x="232" y="1350"/>
                  </a:lnTo>
                  <a:lnTo>
                    <a:pt x="220" y="1506"/>
                  </a:lnTo>
                  <a:lnTo>
                    <a:pt x="213" y="1773"/>
                  </a:lnTo>
                  <a:lnTo>
                    <a:pt x="1021" y="1773"/>
                  </a:lnTo>
                  <a:lnTo>
                    <a:pt x="1009" y="1626"/>
                  </a:lnTo>
                  <a:lnTo>
                    <a:pt x="983" y="1506"/>
                  </a:lnTo>
                  <a:lnTo>
                    <a:pt x="937" y="1288"/>
                  </a:lnTo>
                  <a:lnTo>
                    <a:pt x="870" y="1079"/>
                  </a:lnTo>
                  <a:lnTo>
                    <a:pt x="851" y="988"/>
                  </a:lnTo>
                  <a:lnTo>
                    <a:pt x="840" y="908"/>
                  </a:lnTo>
                  <a:lnTo>
                    <a:pt x="848" y="805"/>
                  </a:lnTo>
                  <a:lnTo>
                    <a:pt x="874" y="687"/>
                  </a:lnTo>
                  <a:lnTo>
                    <a:pt x="889" y="649"/>
                  </a:lnTo>
                  <a:lnTo>
                    <a:pt x="903" y="601"/>
                  </a:lnTo>
                  <a:lnTo>
                    <a:pt x="922" y="638"/>
                  </a:lnTo>
                  <a:lnTo>
                    <a:pt x="930" y="691"/>
                  </a:lnTo>
                  <a:lnTo>
                    <a:pt x="987" y="672"/>
                  </a:lnTo>
                  <a:lnTo>
                    <a:pt x="1046" y="661"/>
                  </a:lnTo>
                  <a:lnTo>
                    <a:pt x="1112" y="653"/>
                  </a:lnTo>
                  <a:lnTo>
                    <a:pt x="1093" y="529"/>
                  </a:lnTo>
                  <a:lnTo>
                    <a:pt x="1081" y="421"/>
                  </a:lnTo>
                  <a:lnTo>
                    <a:pt x="1046" y="268"/>
                  </a:lnTo>
                  <a:lnTo>
                    <a:pt x="1036" y="200"/>
                  </a:lnTo>
                  <a:lnTo>
                    <a:pt x="937" y="144"/>
                  </a:lnTo>
                  <a:lnTo>
                    <a:pt x="840" y="87"/>
                  </a:lnTo>
                  <a:lnTo>
                    <a:pt x="725" y="19"/>
                  </a:lnTo>
                  <a:lnTo>
                    <a:pt x="729" y="76"/>
                  </a:lnTo>
                  <a:lnTo>
                    <a:pt x="729" y="100"/>
                  </a:lnTo>
                  <a:lnTo>
                    <a:pt x="721" y="133"/>
                  </a:lnTo>
                  <a:lnTo>
                    <a:pt x="713" y="154"/>
                  </a:lnTo>
                  <a:lnTo>
                    <a:pt x="702" y="177"/>
                  </a:lnTo>
                  <a:lnTo>
                    <a:pt x="686" y="195"/>
                  </a:lnTo>
                  <a:lnTo>
                    <a:pt x="669" y="206"/>
                  </a:lnTo>
                  <a:lnTo>
                    <a:pt x="640" y="223"/>
                  </a:lnTo>
                  <a:lnTo>
                    <a:pt x="615" y="225"/>
                  </a:lnTo>
                  <a:lnTo>
                    <a:pt x="593" y="224"/>
                  </a:lnTo>
                  <a:lnTo>
                    <a:pt x="562" y="216"/>
                  </a:lnTo>
                  <a:lnTo>
                    <a:pt x="535" y="205"/>
                  </a:lnTo>
                  <a:lnTo>
                    <a:pt x="509" y="190"/>
                  </a:lnTo>
                  <a:lnTo>
                    <a:pt x="488" y="173"/>
                  </a:lnTo>
                  <a:lnTo>
                    <a:pt x="472" y="158"/>
                  </a:lnTo>
                  <a:lnTo>
                    <a:pt x="457" y="140"/>
                  </a:lnTo>
                  <a:lnTo>
                    <a:pt x="445" y="120"/>
                  </a:lnTo>
                  <a:lnTo>
                    <a:pt x="439" y="98"/>
                  </a:lnTo>
                  <a:lnTo>
                    <a:pt x="437" y="72"/>
                  </a:lnTo>
                  <a:lnTo>
                    <a:pt x="459"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2" name="Freeform 118"/>
            <p:cNvSpPr>
              <a:spLocks/>
            </p:cNvSpPr>
            <p:nvPr/>
          </p:nvSpPr>
          <p:spPr bwMode="auto">
            <a:xfrm>
              <a:off x="4546" y="1769"/>
              <a:ext cx="166" cy="593"/>
            </a:xfrm>
            <a:custGeom>
              <a:avLst/>
              <a:gdLst>
                <a:gd name="T0" fmla="*/ 132 w 499"/>
                <a:gd name="T1" fmla="*/ 4 h 1777"/>
                <a:gd name="T2" fmla="*/ 89 w 499"/>
                <a:gd name="T3" fmla="*/ 8 h 1777"/>
                <a:gd name="T4" fmla="*/ 66 w 499"/>
                <a:gd name="T5" fmla="*/ 30 h 1777"/>
                <a:gd name="T6" fmla="*/ 13 w 499"/>
                <a:gd name="T7" fmla="*/ 88 h 1777"/>
                <a:gd name="T8" fmla="*/ 18 w 499"/>
                <a:gd name="T9" fmla="*/ 114 h 1777"/>
                <a:gd name="T10" fmla="*/ 34 w 499"/>
                <a:gd name="T11" fmla="*/ 139 h 1777"/>
                <a:gd name="T12" fmla="*/ 69 w 499"/>
                <a:gd name="T13" fmla="*/ 134 h 1777"/>
                <a:gd name="T14" fmla="*/ 75 w 499"/>
                <a:gd name="T15" fmla="*/ 155 h 1777"/>
                <a:gd name="T16" fmla="*/ 87 w 499"/>
                <a:gd name="T17" fmla="*/ 196 h 1777"/>
                <a:gd name="T18" fmla="*/ 101 w 499"/>
                <a:gd name="T19" fmla="*/ 218 h 1777"/>
                <a:gd name="T20" fmla="*/ 106 w 499"/>
                <a:gd name="T21" fmla="*/ 256 h 1777"/>
                <a:gd name="T22" fmla="*/ 103 w 499"/>
                <a:gd name="T23" fmla="*/ 312 h 1777"/>
                <a:gd name="T24" fmla="*/ 84 w 499"/>
                <a:gd name="T25" fmla="*/ 413 h 1777"/>
                <a:gd name="T26" fmla="*/ 74 w 499"/>
                <a:gd name="T27" fmla="*/ 503 h 1777"/>
                <a:gd name="T28" fmla="*/ 103 w 499"/>
                <a:gd name="T29" fmla="*/ 593 h 1777"/>
                <a:gd name="T30" fmla="*/ 109 w 499"/>
                <a:gd name="T31" fmla="*/ 550 h 1777"/>
                <a:gd name="T32" fmla="*/ 121 w 499"/>
                <a:gd name="T33" fmla="*/ 533 h 1777"/>
                <a:gd name="T34" fmla="*/ 135 w 499"/>
                <a:gd name="T35" fmla="*/ 528 h 1777"/>
                <a:gd name="T36" fmla="*/ 142 w 499"/>
                <a:gd name="T37" fmla="*/ 510 h 1777"/>
                <a:gd name="T38" fmla="*/ 141 w 499"/>
                <a:gd name="T39" fmla="*/ 488 h 1777"/>
                <a:gd name="T40" fmla="*/ 141 w 499"/>
                <a:gd name="T41" fmla="*/ 465 h 1777"/>
                <a:gd name="T42" fmla="*/ 139 w 499"/>
                <a:gd name="T43" fmla="*/ 443 h 1777"/>
                <a:gd name="T44" fmla="*/ 143 w 499"/>
                <a:gd name="T45" fmla="*/ 413 h 1777"/>
                <a:gd name="T46" fmla="*/ 148 w 499"/>
                <a:gd name="T47" fmla="*/ 372 h 1777"/>
                <a:gd name="T48" fmla="*/ 153 w 499"/>
                <a:gd name="T49" fmla="*/ 348 h 1777"/>
                <a:gd name="T50" fmla="*/ 154 w 499"/>
                <a:gd name="T51" fmla="*/ 319 h 1777"/>
                <a:gd name="T52" fmla="*/ 152 w 499"/>
                <a:gd name="T53" fmla="*/ 297 h 1777"/>
                <a:gd name="T54" fmla="*/ 144 w 499"/>
                <a:gd name="T55" fmla="*/ 270 h 1777"/>
                <a:gd name="T56" fmla="*/ 161 w 499"/>
                <a:gd name="T57" fmla="*/ 266 h 1777"/>
                <a:gd name="T58" fmla="*/ 166 w 499"/>
                <a:gd name="T59" fmla="*/ 260 h 1777"/>
                <a:gd name="T60" fmla="*/ 153 w 499"/>
                <a:gd name="T61" fmla="*/ 205 h 1777"/>
                <a:gd name="T62" fmla="*/ 162 w 499"/>
                <a:gd name="T63" fmla="*/ 192 h 1777"/>
                <a:gd name="T64" fmla="*/ 157 w 499"/>
                <a:gd name="T65" fmla="*/ 155 h 1777"/>
                <a:gd name="T66" fmla="*/ 156 w 499"/>
                <a:gd name="T67" fmla="*/ 111 h 1777"/>
                <a:gd name="T68" fmla="*/ 156 w 499"/>
                <a:gd name="T69" fmla="*/ 67 h 1777"/>
                <a:gd name="T70" fmla="*/ 157 w 499"/>
                <a:gd name="T71" fmla="*/ 53 h 1777"/>
                <a:gd name="T72" fmla="*/ 149 w 499"/>
                <a:gd name="T73" fmla="*/ 40 h 1777"/>
                <a:gd name="T74" fmla="*/ 146 w 499"/>
                <a:gd name="T75" fmla="*/ 24 h 177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9" h="1777">
                  <a:moveTo>
                    <a:pt x="461" y="0"/>
                  </a:moveTo>
                  <a:lnTo>
                    <a:pt x="396" y="11"/>
                  </a:lnTo>
                  <a:lnTo>
                    <a:pt x="319" y="23"/>
                  </a:lnTo>
                  <a:lnTo>
                    <a:pt x="267" y="23"/>
                  </a:lnTo>
                  <a:lnTo>
                    <a:pt x="252" y="26"/>
                  </a:lnTo>
                  <a:lnTo>
                    <a:pt x="199" y="91"/>
                  </a:lnTo>
                  <a:lnTo>
                    <a:pt x="99" y="204"/>
                  </a:lnTo>
                  <a:lnTo>
                    <a:pt x="38" y="265"/>
                  </a:lnTo>
                  <a:lnTo>
                    <a:pt x="0" y="306"/>
                  </a:lnTo>
                  <a:lnTo>
                    <a:pt x="53" y="341"/>
                  </a:lnTo>
                  <a:lnTo>
                    <a:pt x="80" y="379"/>
                  </a:lnTo>
                  <a:lnTo>
                    <a:pt x="103" y="418"/>
                  </a:lnTo>
                  <a:lnTo>
                    <a:pt x="118" y="472"/>
                  </a:lnTo>
                  <a:lnTo>
                    <a:pt x="206" y="403"/>
                  </a:lnTo>
                  <a:lnTo>
                    <a:pt x="218" y="422"/>
                  </a:lnTo>
                  <a:lnTo>
                    <a:pt x="225" y="465"/>
                  </a:lnTo>
                  <a:lnTo>
                    <a:pt x="244" y="544"/>
                  </a:lnTo>
                  <a:lnTo>
                    <a:pt x="263" y="586"/>
                  </a:lnTo>
                  <a:lnTo>
                    <a:pt x="279" y="620"/>
                  </a:lnTo>
                  <a:lnTo>
                    <a:pt x="304" y="653"/>
                  </a:lnTo>
                  <a:lnTo>
                    <a:pt x="315" y="714"/>
                  </a:lnTo>
                  <a:lnTo>
                    <a:pt x="319" y="767"/>
                  </a:lnTo>
                  <a:lnTo>
                    <a:pt x="311" y="821"/>
                  </a:lnTo>
                  <a:lnTo>
                    <a:pt x="311" y="935"/>
                  </a:lnTo>
                  <a:lnTo>
                    <a:pt x="300" y="1098"/>
                  </a:lnTo>
                  <a:lnTo>
                    <a:pt x="252" y="1238"/>
                  </a:lnTo>
                  <a:lnTo>
                    <a:pt x="233" y="1350"/>
                  </a:lnTo>
                  <a:lnTo>
                    <a:pt x="222" y="1506"/>
                  </a:lnTo>
                  <a:lnTo>
                    <a:pt x="214" y="1767"/>
                  </a:lnTo>
                  <a:lnTo>
                    <a:pt x="311" y="1777"/>
                  </a:lnTo>
                  <a:lnTo>
                    <a:pt x="319" y="1693"/>
                  </a:lnTo>
                  <a:lnTo>
                    <a:pt x="327" y="1649"/>
                  </a:lnTo>
                  <a:lnTo>
                    <a:pt x="346" y="1615"/>
                  </a:lnTo>
                  <a:lnTo>
                    <a:pt x="364" y="1596"/>
                  </a:lnTo>
                  <a:lnTo>
                    <a:pt x="392" y="1591"/>
                  </a:lnTo>
                  <a:lnTo>
                    <a:pt x="407" y="1583"/>
                  </a:lnTo>
                  <a:lnTo>
                    <a:pt x="419" y="1556"/>
                  </a:lnTo>
                  <a:lnTo>
                    <a:pt x="426" y="1527"/>
                  </a:lnTo>
                  <a:lnTo>
                    <a:pt x="423" y="1493"/>
                  </a:lnTo>
                  <a:lnTo>
                    <a:pt x="423" y="1463"/>
                  </a:lnTo>
                  <a:lnTo>
                    <a:pt x="419" y="1428"/>
                  </a:lnTo>
                  <a:lnTo>
                    <a:pt x="423" y="1394"/>
                  </a:lnTo>
                  <a:lnTo>
                    <a:pt x="419" y="1364"/>
                  </a:lnTo>
                  <a:lnTo>
                    <a:pt x="419" y="1328"/>
                  </a:lnTo>
                  <a:lnTo>
                    <a:pt x="426" y="1290"/>
                  </a:lnTo>
                  <a:lnTo>
                    <a:pt x="430" y="1237"/>
                  </a:lnTo>
                  <a:lnTo>
                    <a:pt x="438" y="1142"/>
                  </a:lnTo>
                  <a:lnTo>
                    <a:pt x="445" y="1116"/>
                  </a:lnTo>
                  <a:lnTo>
                    <a:pt x="464" y="1089"/>
                  </a:lnTo>
                  <a:lnTo>
                    <a:pt x="461" y="1043"/>
                  </a:lnTo>
                  <a:lnTo>
                    <a:pt x="461" y="1002"/>
                  </a:lnTo>
                  <a:lnTo>
                    <a:pt x="464" y="956"/>
                  </a:lnTo>
                  <a:lnTo>
                    <a:pt x="464" y="922"/>
                  </a:lnTo>
                  <a:lnTo>
                    <a:pt x="457" y="891"/>
                  </a:lnTo>
                  <a:lnTo>
                    <a:pt x="442" y="846"/>
                  </a:lnTo>
                  <a:lnTo>
                    <a:pt x="434" y="808"/>
                  </a:lnTo>
                  <a:lnTo>
                    <a:pt x="438" y="781"/>
                  </a:lnTo>
                  <a:lnTo>
                    <a:pt x="483" y="796"/>
                  </a:lnTo>
                  <a:lnTo>
                    <a:pt x="499" y="789"/>
                  </a:lnTo>
                  <a:lnTo>
                    <a:pt x="499" y="779"/>
                  </a:lnTo>
                  <a:lnTo>
                    <a:pt x="495" y="760"/>
                  </a:lnTo>
                  <a:lnTo>
                    <a:pt x="461" y="613"/>
                  </a:lnTo>
                  <a:lnTo>
                    <a:pt x="495" y="638"/>
                  </a:lnTo>
                  <a:lnTo>
                    <a:pt x="487" y="575"/>
                  </a:lnTo>
                  <a:lnTo>
                    <a:pt x="476" y="518"/>
                  </a:lnTo>
                  <a:lnTo>
                    <a:pt x="472" y="465"/>
                  </a:lnTo>
                  <a:lnTo>
                    <a:pt x="464" y="406"/>
                  </a:lnTo>
                  <a:lnTo>
                    <a:pt x="468" y="333"/>
                  </a:lnTo>
                  <a:lnTo>
                    <a:pt x="464" y="252"/>
                  </a:lnTo>
                  <a:lnTo>
                    <a:pt x="468" y="202"/>
                  </a:lnTo>
                  <a:lnTo>
                    <a:pt x="490" y="173"/>
                  </a:lnTo>
                  <a:lnTo>
                    <a:pt x="473" y="158"/>
                  </a:lnTo>
                  <a:lnTo>
                    <a:pt x="458" y="140"/>
                  </a:lnTo>
                  <a:lnTo>
                    <a:pt x="447" y="120"/>
                  </a:lnTo>
                  <a:lnTo>
                    <a:pt x="440" y="99"/>
                  </a:lnTo>
                  <a:lnTo>
                    <a:pt x="438" y="72"/>
                  </a:lnTo>
                  <a:lnTo>
                    <a:pt x="461"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3" name="Freeform 119"/>
            <p:cNvSpPr>
              <a:spLocks/>
            </p:cNvSpPr>
            <p:nvPr/>
          </p:nvSpPr>
          <p:spPr bwMode="auto">
            <a:xfrm>
              <a:off x="4734" y="1774"/>
              <a:ext cx="184" cy="585"/>
            </a:xfrm>
            <a:custGeom>
              <a:avLst/>
              <a:gdLst>
                <a:gd name="T0" fmla="*/ 8 w 553"/>
                <a:gd name="T1" fmla="*/ 252 h 1754"/>
                <a:gd name="T2" fmla="*/ 12 w 553"/>
                <a:gd name="T3" fmla="*/ 320 h 1754"/>
                <a:gd name="T4" fmla="*/ 18 w 553"/>
                <a:gd name="T5" fmla="*/ 408 h 1754"/>
                <a:gd name="T6" fmla="*/ 22 w 553"/>
                <a:gd name="T7" fmla="*/ 430 h 1754"/>
                <a:gd name="T8" fmla="*/ 35 w 553"/>
                <a:gd name="T9" fmla="*/ 510 h 1754"/>
                <a:gd name="T10" fmla="*/ 35 w 553"/>
                <a:gd name="T11" fmla="*/ 530 h 1754"/>
                <a:gd name="T12" fmla="*/ 40 w 553"/>
                <a:gd name="T13" fmla="*/ 545 h 1754"/>
                <a:gd name="T14" fmla="*/ 56 w 553"/>
                <a:gd name="T15" fmla="*/ 558 h 1754"/>
                <a:gd name="T16" fmla="*/ 95 w 553"/>
                <a:gd name="T17" fmla="*/ 564 h 1754"/>
                <a:gd name="T18" fmla="*/ 121 w 553"/>
                <a:gd name="T19" fmla="*/ 566 h 1754"/>
                <a:gd name="T20" fmla="*/ 154 w 553"/>
                <a:gd name="T21" fmla="*/ 583 h 1754"/>
                <a:gd name="T22" fmla="*/ 141 w 553"/>
                <a:gd name="T23" fmla="*/ 496 h 1754"/>
                <a:gd name="T24" fmla="*/ 103 w 553"/>
                <a:gd name="T25" fmla="*/ 354 h 1754"/>
                <a:gd name="T26" fmla="*/ 93 w 553"/>
                <a:gd name="T27" fmla="*/ 297 h 1754"/>
                <a:gd name="T28" fmla="*/ 104 w 553"/>
                <a:gd name="T29" fmla="*/ 223 h 1754"/>
                <a:gd name="T30" fmla="*/ 114 w 553"/>
                <a:gd name="T31" fmla="*/ 194 h 1754"/>
                <a:gd name="T32" fmla="*/ 123 w 553"/>
                <a:gd name="T33" fmla="*/ 224 h 1754"/>
                <a:gd name="T34" fmla="*/ 161 w 553"/>
                <a:gd name="T35" fmla="*/ 214 h 1754"/>
                <a:gd name="T36" fmla="*/ 178 w 553"/>
                <a:gd name="T37" fmla="*/ 170 h 1754"/>
                <a:gd name="T38" fmla="*/ 161 w 553"/>
                <a:gd name="T39" fmla="*/ 83 h 1754"/>
                <a:gd name="T40" fmla="*/ 125 w 553"/>
                <a:gd name="T41" fmla="*/ 42 h 1754"/>
                <a:gd name="T42" fmla="*/ 55 w 553"/>
                <a:gd name="T43" fmla="*/ 0 h 1754"/>
                <a:gd name="T44" fmla="*/ 56 w 553"/>
                <a:gd name="T45" fmla="*/ 27 h 1754"/>
                <a:gd name="T46" fmla="*/ 51 w 553"/>
                <a:gd name="T47" fmla="*/ 45 h 1754"/>
                <a:gd name="T48" fmla="*/ 43 w 553"/>
                <a:gd name="T49" fmla="*/ 65 h 1754"/>
                <a:gd name="T50" fmla="*/ 29 w 553"/>
                <a:gd name="T51" fmla="*/ 97 h 1754"/>
                <a:gd name="T52" fmla="*/ 18 w 553"/>
                <a:gd name="T53" fmla="*/ 100 h 1754"/>
                <a:gd name="T54" fmla="*/ 13 w 553"/>
                <a:gd name="T55" fmla="*/ 111 h 1754"/>
                <a:gd name="T56" fmla="*/ 10 w 553"/>
                <a:gd name="T57" fmla="*/ 145 h 1754"/>
                <a:gd name="T58" fmla="*/ 3 w 553"/>
                <a:gd name="T59" fmla="*/ 167 h 1754"/>
                <a:gd name="T60" fmla="*/ 0 w 553"/>
                <a:gd name="T61" fmla="*/ 184 h 1754"/>
                <a:gd name="T62" fmla="*/ 3 w 553"/>
                <a:gd name="T63" fmla="*/ 211 h 17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53" h="1754">
                  <a:moveTo>
                    <a:pt x="16" y="688"/>
                  </a:moveTo>
                  <a:lnTo>
                    <a:pt x="24" y="755"/>
                  </a:lnTo>
                  <a:lnTo>
                    <a:pt x="27" y="817"/>
                  </a:lnTo>
                  <a:lnTo>
                    <a:pt x="35" y="958"/>
                  </a:lnTo>
                  <a:lnTo>
                    <a:pt x="43" y="1087"/>
                  </a:lnTo>
                  <a:lnTo>
                    <a:pt x="54" y="1222"/>
                  </a:lnTo>
                  <a:lnTo>
                    <a:pt x="57" y="1258"/>
                  </a:lnTo>
                  <a:lnTo>
                    <a:pt x="65" y="1288"/>
                  </a:lnTo>
                  <a:lnTo>
                    <a:pt x="81" y="1330"/>
                  </a:lnTo>
                  <a:lnTo>
                    <a:pt x="106" y="1529"/>
                  </a:lnTo>
                  <a:lnTo>
                    <a:pt x="106" y="1570"/>
                  </a:lnTo>
                  <a:lnTo>
                    <a:pt x="105" y="1588"/>
                  </a:lnTo>
                  <a:lnTo>
                    <a:pt x="108" y="1610"/>
                  </a:lnTo>
                  <a:lnTo>
                    <a:pt x="121" y="1633"/>
                  </a:lnTo>
                  <a:lnTo>
                    <a:pt x="137" y="1655"/>
                  </a:lnTo>
                  <a:lnTo>
                    <a:pt x="168" y="1672"/>
                  </a:lnTo>
                  <a:lnTo>
                    <a:pt x="209" y="1682"/>
                  </a:lnTo>
                  <a:lnTo>
                    <a:pt x="286" y="1691"/>
                  </a:lnTo>
                  <a:lnTo>
                    <a:pt x="338" y="1696"/>
                  </a:lnTo>
                  <a:lnTo>
                    <a:pt x="364" y="1698"/>
                  </a:lnTo>
                  <a:lnTo>
                    <a:pt x="429" y="1754"/>
                  </a:lnTo>
                  <a:lnTo>
                    <a:pt x="462" y="1748"/>
                  </a:lnTo>
                  <a:lnTo>
                    <a:pt x="450" y="1607"/>
                  </a:lnTo>
                  <a:lnTo>
                    <a:pt x="424" y="1487"/>
                  </a:lnTo>
                  <a:lnTo>
                    <a:pt x="377" y="1269"/>
                  </a:lnTo>
                  <a:lnTo>
                    <a:pt x="310" y="1060"/>
                  </a:lnTo>
                  <a:lnTo>
                    <a:pt x="291" y="969"/>
                  </a:lnTo>
                  <a:lnTo>
                    <a:pt x="279" y="889"/>
                  </a:lnTo>
                  <a:lnTo>
                    <a:pt x="287" y="787"/>
                  </a:lnTo>
                  <a:lnTo>
                    <a:pt x="314" y="669"/>
                  </a:lnTo>
                  <a:lnTo>
                    <a:pt x="328" y="631"/>
                  </a:lnTo>
                  <a:lnTo>
                    <a:pt x="343" y="583"/>
                  </a:lnTo>
                  <a:lnTo>
                    <a:pt x="362" y="619"/>
                  </a:lnTo>
                  <a:lnTo>
                    <a:pt x="369" y="673"/>
                  </a:lnTo>
                  <a:lnTo>
                    <a:pt x="427" y="654"/>
                  </a:lnTo>
                  <a:lnTo>
                    <a:pt x="484" y="642"/>
                  </a:lnTo>
                  <a:lnTo>
                    <a:pt x="553" y="635"/>
                  </a:lnTo>
                  <a:lnTo>
                    <a:pt x="534" y="510"/>
                  </a:lnTo>
                  <a:lnTo>
                    <a:pt x="522" y="403"/>
                  </a:lnTo>
                  <a:lnTo>
                    <a:pt x="484" y="250"/>
                  </a:lnTo>
                  <a:lnTo>
                    <a:pt x="477" y="181"/>
                  </a:lnTo>
                  <a:lnTo>
                    <a:pt x="377" y="125"/>
                  </a:lnTo>
                  <a:lnTo>
                    <a:pt x="279" y="68"/>
                  </a:lnTo>
                  <a:lnTo>
                    <a:pt x="166" y="0"/>
                  </a:lnTo>
                  <a:lnTo>
                    <a:pt x="169" y="57"/>
                  </a:lnTo>
                  <a:lnTo>
                    <a:pt x="169" y="81"/>
                  </a:lnTo>
                  <a:lnTo>
                    <a:pt x="162" y="114"/>
                  </a:lnTo>
                  <a:lnTo>
                    <a:pt x="154" y="136"/>
                  </a:lnTo>
                  <a:lnTo>
                    <a:pt x="143" y="158"/>
                  </a:lnTo>
                  <a:lnTo>
                    <a:pt x="129" y="195"/>
                  </a:lnTo>
                  <a:lnTo>
                    <a:pt x="105" y="250"/>
                  </a:lnTo>
                  <a:lnTo>
                    <a:pt x="87" y="291"/>
                  </a:lnTo>
                  <a:lnTo>
                    <a:pt x="72" y="295"/>
                  </a:lnTo>
                  <a:lnTo>
                    <a:pt x="53" y="300"/>
                  </a:lnTo>
                  <a:lnTo>
                    <a:pt x="38" y="315"/>
                  </a:lnTo>
                  <a:lnTo>
                    <a:pt x="38" y="333"/>
                  </a:lnTo>
                  <a:lnTo>
                    <a:pt x="35" y="388"/>
                  </a:lnTo>
                  <a:lnTo>
                    <a:pt x="30" y="436"/>
                  </a:lnTo>
                  <a:lnTo>
                    <a:pt x="16" y="479"/>
                  </a:lnTo>
                  <a:lnTo>
                    <a:pt x="9" y="502"/>
                  </a:lnTo>
                  <a:lnTo>
                    <a:pt x="1" y="529"/>
                  </a:lnTo>
                  <a:lnTo>
                    <a:pt x="0" y="551"/>
                  </a:lnTo>
                  <a:lnTo>
                    <a:pt x="5" y="584"/>
                  </a:lnTo>
                  <a:lnTo>
                    <a:pt x="9" y="632"/>
                  </a:lnTo>
                  <a:lnTo>
                    <a:pt x="16" y="68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4" name="Freeform 120"/>
            <p:cNvSpPr>
              <a:spLocks/>
            </p:cNvSpPr>
            <p:nvPr/>
          </p:nvSpPr>
          <p:spPr bwMode="auto">
            <a:xfrm>
              <a:off x="4687" y="1692"/>
              <a:ext cx="99" cy="163"/>
            </a:xfrm>
            <a:custGeom>
              <a:avLst/>
              <a:gdLst>
                <a:gd name="T0" fmla="*/ 85 w 295"/>
                <a:gd name="T1" fmla="*/ 0 h 489"/>
                <a:gd name="T2" fmla="*/ 90 w 295"/>
                <a:gd name="T3" fmla="*/ 46 h 489"/>
                <a:gd name="T4" fmla="*/ 93 w 295"/>
                <a:gd name="T5" fmla="*/ 71 h 489"/>
                <a:gd name="T6" fmla="*/ 95 w 295"/>
                <a:gd name="T7" fmla="*/ 79 h 489"/>
                <a:gd name="T8" fmla="*/ 99 w 295"/>
                <a:gd name="T9" fmla="*/ 100 h 489"/>
                <a:gd name="T10" fmla="*/ 97 w 295"/>
                <a:gd name="T11" fmla="*/ 116 h 489"/>
                <a:gd name="T12" fmla="*/ 93 w 295"/>
                <a:gd name="T13" fmla="*/ 132 h 489"/>
                <a:gd name="T14" fmla="*/ 87 w 295"/>
                <a:gd name="T15" fmla="*/ 147 h 489"/>
                <a:gd name="T16" fmla="*/ 80 w 295"/>
                <a:gd name="T17" fmla="*/ 155 h 489"/>
                <a:gd name="T18" fmla="*/ 68 w 295"/>
                <a:gd name="T19" fmla="*/ 160 h 489"/>
                <a:gd name="T20" fmla="*/ 53 w 295"/>
                <a:gd name="T21" fmla="*/ 163 h 489"/>
                <a:gd name="T22" fmla="*/ 37 w 295"/>
                <a:gd name="T23" fmla="*/ 160 h 489"/>
                <a:gd name="T24" fmla="*/ 23 w 295"/>
                <a:gd name="T25" fmla="*/ 154 h 489"/>
                <a:gd name="T26" fmla="*/ 15 w 295"/>
                <a:gd name="T27" fmla="*/ 147 h 489"/>
                <a:gd name="T28" fmla="*/ 8 w 295"/>
                <a:gd name="T29" fmla="*/ 137 h 489"/>
                <a:gd name="T30" fmla="*/ 1 w 295"/>
                <a:gd name="T31" fmla="*/ 123 h 489"/>
                <a:gd name="T32" fmla="*/ 0 w 295"/>
                <a:gd name="T33" fmla="*/ 114 h 489"/>
                <a:gd name="T34" fmla="*/ 1 w 295"/>
                <a:gd name="T35" fmla="*/ 104 h 489"/>
                <a:gd name="T36" fmla="*/ 4 w 295"/>
                <a:gd name="T37" fmla="*/ 97 h 489"/>
                <a:gd name="T38" fmla="*/ 9 w 295"/>
                <a:gd name="T39" fmla="*/ 90 h 489"/>
                <a:gd name="T40" fmla="*/ 18 w 295"/>
                <a:gd name="T41" fmla="*/ 82 h 489"/>
                <a:gd name="T42" fmla="*/ 19 w 295"/>
                <a:gd name="T43" fmla="*/ 67 h 489"/>
                <a:gd name="T44" fmla="*/ 18 w 295"/>
                <a:gd name="T45" fmla="*/ 41 h 489"/>
                <a:gd name="T46" fmla="*/ 33 w 295"/>
                <a:gd name="T47" fmla="*/ 41 h 489"/>
                <a:gd name="T48" fmla="*/ 43 w 295"/>
                <a:gd name="T49" fmla="*/ 38 h 489"/>
                <a:gd name="T50" fmla="*/ 53 w 295"/>
                <a:gd name="T51" fmla="*/ 33 h 489"/>
                <a:gd name="T52" fmla="*/ 59 w 295"/>
                <a:gd name="T53" fmla="*/ 25 h 489"/>
                <a:gd name="T54" fmla="*/ 68 w 295"/>
                <a:gd name="T55" fmla="*/ 13 h 489"/>
                <a:gd name="T56" fmla="*/ 85 w 295"/>
                <a:gd name="T57" fmla="*/ 0 h 4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95" h="489">
                  <a:moveTo>
                    <a:pt x="254" y="0"/>
                  </a:moveTo>
                  <a:lnTo>
                    <a:pt x="268" y="138"/>
                  </a:lnTo>
                  <a:lnTo>
                    <a:pt x="277" y="212"/>
                  </a:lnTo>
                  <a:lnTo>
                    <a:pt x="284" y="237"/>
                  </a:lnTo>
                  <a:lnTo>
                    <a:pt x="295" y="299"/>
                  </a:lnTo>
                  <a:lnTo>
                    <a:pt x="288" y="347"/>
                  </a:lnTo>
                  <a:lnTo>
                    <a:pt x="277" y="397"/>
                  </a:lnTo>
                  <a:lnTo>
                    <a:pt x="258" y="442"/>
                  </a:lnTo>
                  <a:lnTo>
                    <a:pt x="238" y="466"/>
                  </a:lnTo>
                  <a:lnTo>
                    <a:pt x="202" y="481"/>
                  </a:lnTo>
                  <a:lnTo>
                    <a:pt x="157" y="489"/>
                  </a:lnTo>
                  <a:lnTo>
                    <a:pt x="109" y="481"/>
                  </a:lnTo>
                  <a:lnTo>
                    <a:pt x="69" y="462"/>
                  </a:lnTo>
                  <a:lnTo>
                    <a:pt x="45" y="442"/>
                  </a:lnTo>
                  <a:lnTo>
                    <a:pt x="24" y="412"/>
                  </a:lnTo>
                  <a:lnTo>
                    <a:pt x="4" y="369"/>
                  </a:lnTo>
                  <a:lnTo>
                    <a:pt x="0" y="341"/>
                  </a:lnTo>
                  <a:lnTo>
                    <a:pt x="4" y="313"/>
                  </a:lnTo>
                  <a:lnTo>
                    <a:pt x="13" y="290"/>
                  </a:lnTo>
                  <a:lnTo>
                    <a:pt x="26" y="269"/>
                  </a:lnTo>
                  <a:lnTo>
                    <a:pt x="54" y="246"/>
                  </a:lnTo>
                  <a:lnTo>
                    <a:pt x="57" y="200"/>
                  </a:lnTo>
                  <a:lnTo>
                    <a:pt x="54" y="124"/>
                  </a:lnTo>
                  <a:lnTo>
                    <a:pt x="97" y="124"/>
                  </a:lnTo>
                  <a:lnTo>
                    <a:pt x="128" y="115"/>
                  </a:lnTo>
                  <a:lnTo>
                    <a:pt x="157" y="100"/>
                  </a:lnTo>
                  <a:lnTo>
                    <a:pt x="177" y="74"/>
                  </a:lnTo>
                  <a:lnTo>
                    <a:pt x="204" y="39"/>
                  </a:lnTo>
                  <a:lnTo>
                    <a:pt x="254"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5" name="Freeform 121"/>
            <p:cNvSpPr>
              <a:spLocks/>
            </p:cNvSpPr>
            <p:nvPr/>
          </p:nvSpPr>
          <p:spPr bwMode="auto">
            <a:xfrm>
              <a:off x="4686" y="1692"/>
              <a:ext cx="99" cy="148"/>
            </a:xfrm>
            <a:custGeom>
              <a:avLst/>
              <a:gdLst>
                <a:gd name="T0" fmla="*/ 86 w 295"/>
                <a:gd name="T1" fmla="*/ 0 h 445"/>
                <a:gd name="T2" fmla="*/ 90 w 295"/>
                <a:gd name="T3" fmla="*/ 46 h 445"/>
                <a:gd name="T4" fmla="*/ 93 w 295"/>
                <a:gd name="T5" fmla="*/ 71 h 445"/>
                <a:gd name="T6" fmla="*/ 96 w 295"/>
                <a:gd name="T7" fmla="*/ 79 h 445"/>
                <a:gd name="T8" fmla="*/ 99 w 295"/>
                <a:gd name="T9" fmla="*/ 99 h 445"/>
                <a:gd name="T10" fmla="*/ 97 w 295"/>
                <a:gd name="T11" fmla="*/ 116 h 445"/>
                <a:gd name="T12" fmla="*/ 93 w 295"/>
                <a:gd name="T13" fmla="*/ 132 h 445"/>
                <a:gd name="T14" fmla="*/ 87 w 295"/>
                <a:gd name="T15" fmla="*/ 147 h 445"/>
                <a:gd name="T16" fmla="*/ 83 w 295"/>
                <a:gd name="T17" fmla="*/ 139 h 445"/>
                <a:gd name="T18" fmla="*/ 76 w 295"/>
                <a:gd name="T19" fmla="*/ 136 h 445"/>
                <a:gd name="T20" fmla="*/ 70 w 295"/>
                <a:gd name="T21" fmla="*/ 137 h 445"/>
                <a:gd name="T22" fmla="*/ 66 w 295"/>
                <a:gd name="T23" fmla="*/ 142 h 445"/>
                <a:gd name="T24" fmla="*/ 58 w 295"/>
                <a:gd name="T25" fmla="*/ 148 h 445"/>
                <a:gd name="T26" fmla="*/ 47 w 295"/>
                <a:gd name="T27" fmla="*/ 148 h 445"/>
                <a:gd name="T28" fmla="*/ 52 w 295"/>
                <a:gd name="T29" fmla="*/ 140 h 445"/>
                <a:gd name="T30" fmla="*/ 62 w 295"/>
                <a:gd name="T31" fmla="*/ 128 h 445"/>
                <a:gd name="T32" fmla="*/ 71 w 295"/>
                <a:gd name="T33" fmla="*/ 120 h 445"/>
                <a:gd name="T34" fmla="*/ 77 w 295"/>
                <a:gd name="T35" fmla="*/ 114 h 445"/>
                <a:gd name="T36" fmla="*/ 80 w 295"/>
                <a:gd name="T37" fmla="*/ 105 h 445"/>
                <a:gd name="T38" fmla="*/ 81 w 295"/>
                <a:gd name="T39" fmla="*/ 97 h 445"/>
                <a:gd name="T40" fmla="*/ 81 w 295"/>
                <a:gd name="T41" fmla="*/ 88 h 445"/>
                <a:gd name="T42" fmla="*/ 80 w 295"/>
                <a:gd name="T43" fmla="*/ 78 h 445"/>
                <a:gd name="T44" fmla="*/ 81 w 295"/>
                <a:gd name="T45" fmla="*/ 65 h 445"/>
                <a:gd name="T46" fmla="*/ 76 w 295"/>
                <a:gd name="T47" fmla="*/ 66 h 445"/>
                <a:gd name="T48" fmla="*/ 63 w 295"/>
                <a:gd name="T49" fmla="*/ 66 h 445"/>
                <a:gd name="T50" fmla="*/ 52 w 295"/>
                <a:gd name="T51" fmla="*/ 65 h 445"/>
                <a:gd name="T52" fmla="*/ 41 w 295"/>
                <a:gd name="T53" fmla="*/ 64 h 445"/>
                <a:gd name="T54" fmla="*/ 33 w 295"/>
                <a:gd name="T55" fmla="*/ 61 h 445"/>
                <a:gd name="T56" fmla="*/ 27 w 295"/>
                <a:gd name="T57" fmla="*/ 58 h 445"/>
                <a:gd name="T58" fmla="*/ 27 w 295"/>
                <a:gd name="T59" fmla="*/ 67 h 445"/>
                <a:gd name="T60" fmla="*/ 27 w 295"/>
                <a:gd name="T61" fmla="*/ 79 h 445"/>
                <a:gd name="T62" fmla="*/ 24 w 295"/>
                <a:gd name="T63" fmla="*/ 89 h 445"/>
                <a:gd name="T64" fmla="*/ 24 w 295"/>
                <a:gd name="T65" fmla="*/ 99 h 445"/>
                <a:gd name="T66" fmla="*/ 28 w 295"/>
                <a:gd name="T67" fmla="*/ 110 h 445"/>
                <a:gd name="T68" fmla="*/ 32 w 295"/>
                <a:gd name="T69" fmla="*/ 119 h 445"/>
                <a:gd name="T70" fmla="*/ 38 w 295"/>
                <a:gd name="T71" fmla="*/ 129 h 445"/>
                <a:gd name="T72" fmla="*/ 35 w 295"/>
                <a:gd name="T73" fmla="*/ 136 h 445"/>
                <a:gd name="T74" fmla="*/ 30 w 295"/>
                <a:gd name="T75" fmla="*/ 132 h 445"/>
                <a:gd name="T76" fmla="*/ 21 w 295"/>
                <a:gd name="T77" fmla="*/ 126 h 445"/>
                <a:gd name="T78" fmla="*/ 15 w 295"/>
                <a:gd name="T79" fmla="*/ 120 h 445"/>
                <a:gd name="T80" fmla="*/ 8 w 295"/>
                <a:gd name="T81" fmla="*/ 117 h 445"/>
                <a:gd name="T82" fmla="*/ 0 w 295"/>
                <a:gd name="T83" fmla="*/ 114 h 445"/>
                <a:gd name="T84" fmla="*/ 1 w 295"/>
                <a:gd name="T85" fmla="*/ 104 h 445"/>
                <a:gd name="T86" fmla="*/ 4 w 295"/>
                <a:gd name="T87" fmla="*/ 96 h 445"/>
                <a:gd name="T88" fmla="*/ 9 w 295"/>
                <a:gd name="T89" fmla="*/ 89 h 445"/>
                <a:gd name="T90" fmla="*/ 18 w 295"/>
                <a:gd name="T91" fmla="*/ 82 h 445"/>
                <a:gd name="T92" fmla="*/ 19 w 295"/>
                <a:gd name="T93" fmla="*/ 67 h 445"/>
                <a:gd name="T94" fmla="*/ 18 w 295"/>
                <a:gd name="T95" fmla="*/ 41 h 445"/>
                <a:gd name="T96" fmla="*/ 33 w 295"/>
                <a:gd name="T97" fmla="*/ 41 h 445"/>
                <a:gd name="T98" fmla="*/ 43 w 295"/>
                <a:gd name="T99" fmla="*/ 39 h 445"/>
                <a:gd name="T100" fmla="*/ 53 w 295"/>
                <a:gd name="T101" fmla="*/ 33 h 445"/>
                <a:gd name="T102" fmla="*/ 59 w 295"/>
                <a:gd name="T103" fmla="*/ 25 h 445"/>
                <a:gd name="T104" fmla="*/ 68 w 295"/>
                <a:gd name="T105" fmla="*/ 13 h 445"/>
                <a:gd name="T106" fmla="*/ 86 w 295"/>
                <a:gd name="T107" fmla="*/ 0 h 4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5" h="445">
                  <a:moveTo>
                    <a:pt x="255" y="0"/>
                  </a:moveTo>
                  <a:lnTo>
                    <a:pt x="268" y="138"/>
                  </a:lnTo>
                  <a:lnTo>
                    <a:pt x="277" y="212"/>
                  </a:lnTo>
                  <a:lnTo>
                    <a:pt x="285" y="237"/>
                  </a:lnTo>
                  <a:lnTo>
                    <a:pt x="295" y="299"/>
                  </a:lnTo>
                  <a:lnTo>
                    <a:pt x="289" y="348"/>
                  </a:lnTo>
                  <a:lnTo>
                    <a:pt x="277" y="397"/>
                  </a:lnTo>
                  <a:lnTo>
                    <a:pt x="260" y="442"/>
                  </a:lnTo>
                  <a:lnTo>
                    <a:pt x="248" y="417"/>
                  </a:lnTo>
                  <a:lnTo>
                    <a:pt x="227" y="408"/>
                  </a:lnTo>
                  <a:lnTo>
                    <a:pt x="210" y="413"/>
                  </a:lnTo>
                  <a:lnTo>
                    <a:pt x="196" y="426"/>
                  </a:lnTo>
                  <a:lnTo>
                    <a:pt x="172" y="445"/>
                  </a:lnTo>
                  <a:lnTo>
                    <a:pt x="141" y="445"/>
                  </a:lnTo>
                  <a:lnTo>
                    <a:pt x="155" y="421"/>
                  </a:lnTo>
                  <a:lnTo>
                    <a:pt x="184" y="384"/>
                  </a:lnTo>
                  <a:lnTo>
                    <a:pt x="213" y="360"/>
                  </a:lnTo>
                  <a:lnTo>
                    <a:pt x="229" y="342"/>
                  </a:lnTo>
                  <a:lnTo>
                    <a:pt x="237" y="317"/>
                  </a:lnTo>
                  <a:lnTo>
                    <a:pt x="241" y="293"/>
                  </a:lnTo>
                  <a:lnTo>
                    <a:pt x="242" y="265"/>
                  </a:lnTo>
                  <a:lnTo>
                    <a:pt x="238" y="236"/>
                  </a:lnTo>
                  <a:lnTo>
                    <a:pt x="241" y="194"/>
                  </a:lnTo>
                  <a:lnTo>
                    <a:pt x="225" y="198"/>
                  </a:lnTo>
                  <a:lnTo>
                    <a:pt x="188" y="199"/>
                  </a:lnTo>
                  <a:lnTo>
                    <a:pt x="156" y="196"/>
                  </a:lnTo>
                  <a:lnTo>
                    <a:pt x="123" y="191"/>
                  </a:lnTo>
                  <a:lnTo>
                    <a:pt x="99" y="182"/>
                  </a:lnTo>
                  <a:lnTo>
                    <a:pt x="80" y="174"/>
                  </a:lnTo>
                  <a:lnTo>
                    <a:pt x="80" y="201"/>
                  </a:lnTo>
                  <a:lnTo>
                    <a:pt x="80" y="237"/>
                  </a:lnTo>
                  <a:lnTo>
                    <a:pt x="72" y="269"/>
                  </a:lnTo>
                  <a:lnTo>
                    <a:pt x="71" y="299"/>
                  </a:lnTo>
                  <a:lnTo>
                    <a:pt x="83" y="331"/>
                  </a:lnTo>
                  <a:lnTo>
                    <a:pt x="95" y="357"/>
                  </a:lnTo>
                  <a:lnTo>
                    <a:pt x="113" y="388"/>
                  </a:lnTo>
                  <a:lnTo>
                    <a:pt x="104" y="410"/>
                  </a:lnTo>
                  <a:lnTo>
                    <a:pt x="89" y="397"/>
                  </a:lnTo>
                  <a:lnTo>
                    <a:pt x="62" y="379"/>
                  </a:lnTo>
                  <a:lnTo>
                    <a:pt x="46" y="362"/>
                  </a:lnTo>
                  <a:lnTo>
                    <a:pt x="23" y="351"/>
                  </a:lnTo>
                  <a:lnTo>
                    <a:pt x="0" y="342"/>
                  </a:lnTo>
                  <a:lnTo>
                    <a:pt x="4" y="313"/>
                  </a:lnTo>
                  <a:lnTo>
                    <a:pt x="13" y="290"/>
                  </a:lnTo>
                  <a:lnTo>
                    <a:pt x="27" y="269"/>
                  </a:lnTo>
                  <a:lnTo>
                    <a:pt x="55" y="246"/>
                  </a:lnTo>
                  <a:lnTo>
                    <a:pt x="57" y="200"/>
                  </a:lnTo>
                  <a:lnTo>
                    <a:pt x="55" y="124"/>
                  </a:lnTo>
                  <a:lnTo>
                    <a:pt x="98" y="124"/>
                  </a:lnTo>
                  <a:lnTo>
                    <a:pt x="128" y="117"/>
                  </a:lnTo>
                  <a:lnTo>
                    <a:pt x="157" y="100"/>
                  </a:lnTo>
                  <a:lnTo>
                    <a:pt x="177" y="74"/>
                  </a:lnTo>
                  <a:lnTo>
                    <a:pt x="204" y="39"/>
                  </a:lnTo>
                  <a:lnTo>
                    <a:pt x="255"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26" name="Freeform 122"/>
            <p:cNvSpPr>
              <a:spLocks/>
            </p:cNvSpPr>
            <p:nvPr/>
          </p:nvSpPr>
          <p:spPr bwMode="auto">
            <a:xfrm>
              <a:off x="4664" y="1542"/>
              <a:ext cx="132" cy="199"/>
            </a:xfrm>
            <a:custGeom>
              <a:avLst/>
              <a:gdLst>
                <a:gd name="T0" fmla="*/ 12 w 398"/>
                <a:gd name="T1" fmla="*/ 34 h 597"/>
                <a:gd name="T2" fmla="*/ 7 w 398"/>
                <a:gd name="T3" fmla="*/ 47 h 597"/>
                <a:gd name="T4" fmla="*/ 3 w 398"/>
                <a:gd name="T5" fmla="*/ 58 h 597"/>
                <a:gd name="T6" fmla="*/ 0 w 398"/>
                <a:gd name="T7" fmla="*/ 67 h 597"/>
                <a:gd name="T8" fmla="*/ 0 w 398"/>
                <a:gd name="T9" fmla="*/ 74 h 597"/>
                <a:gd name="T10" fmla="*/ 1 w 398"/>
                <a:gd name="T11" fmla="*/ 80 h 597"/>
                <a:gd name="T12" fmla="*/ 2 w 398"/>
                <a:gd name="T13" fmla="*/ 90 h 597"/>
                <a:gd name="T14" fmla="*/ 2 w 398"/>
                <a:gd name="T15" fmla="*/ 94 h 597"/>
                <a:gd name="T16" fmla="*/ 2 w 398"/>
                <a:gd name="T17" fmla="*/ 100 h 597"/>
                <a:gd name="T18" fmla="*/ 5 w 398"/>
                <a:gd name="T19" fmla="*/ 107 h 597"/>
                <a:gd name="T20" fmla="*/ 6 w 398"/>
                <a:gd name="T21" fmla="*/ 111 h 597"/>
                <a:gd name="T22" fmla="*/ 4 w 398"/>
                <a:gd name="T23" fmla="*/ 124 h 597"/>
                <a:gd name="T24" fmla="*/ 6 w 398"/>
                <a:gd name="T25" fmla="*/ 133 h 597"/>
                <a:gd name="T26" fmla="*/ 8 w 398"/>
                <a:gd name="T27" fmla="*/ 141 h 597"/>
                <a:gd name="T28" fmla="*/ 12 w 398"/>
                <a:gd name="T29" fmla="*/ 152 h 597"/>
                <a:gd name="T30" fmla="*/ 17 w 398"/>
                <a:gd name="T31" fmla="*/ 163 h 597"/>
                <a:gd name="T32" fmla="*/ 22 w 398"/>
                <a:gd name="T33" fmla="*/ 173 h 597"/>
                <a:gd name="T34" fmla="*/ 25 w 398"/>
                <a:gd name="T35" fmla="*/ 181 h 597"/>
                <a:gd name="T36" fmla="*/ 27 w 398"/>
                <a:gd name="T37" fmla="*/ 190 h 597"/>
                <a:gd name="T38" fmla="*/ 31 w 398"/>
                <a:gd name="T39" fmla="*/ 195 h 597"/>
                <a:gd name="T40" fmla="*/ 36 w 398"/>
                <a:gd name="T41" fmla="*/ 198 h 597"/>
                <a:gd name="T42" fmla="*/ 45 w 398"/>
                <a:gd name="T43" fmla="*/ 199 h 597"/>
                <a:gd name="T44" fmla="*/ 57 w 398"/>
                <a:gd name="T45" fmla="*/ 198 h 597"/>
                <a:gd name="T46" fmla="*/ 68 w 398"/>
                <a:gd name="T47" fmla="*/ 195 h 597"/>
                <a:gd name="T48" fmla="*/ 74 w 398"/>
                <a:gd name="T49" fmla="*/ 191 h 597"/>
                <a:gd name="T50" fmla="*/ 83 w 398"/>
                <a:gd name="T51" fmla="*/ 185 h 597"/>
                <a:gd name="T52" fmla="*/ 92 w 398"/>
                <a:gd name="T53" fmla="*/ 173 h 597"/>
                <a:gd name="T54" fmla="*/ 107 w 398"/>
                <a:gd name="T55" fmla="*/ 152 h 597"/>
                <a:gd name="T56" fmla="*/ 111 w 398"/>
                <a:gd name="T57" fmla="*/ 145 h 597"/>
                <a:gd name="T58" fmla="*/ 114 w 398"/>
                <a:gd name="T59" fmla="*/ 147 h 597"/>
                <a:gd name="T60" fmla="*/ 118 w 398"/>
                <a:gd name="T61" fmla="*/ 147 h 597"/>
                <a:gd name="T62" fmla="*/ 121 w 398"/>
                <a:gd name="T63" fmla="*/ 140 h 597"/>
                <a:gd name="T64" fmla="*/ 125 w 398"/>
                <a:gd name="T65" fmla="*/ 127 h 597"/>
                <a:gd name="T66" fmla="*/ 128 w 398"/>
                <a:gd name="T67" fmla="*/ 115 h 597"/>
                <a:gd name="T68" fmla="*/ 128 w 398"/>
                <a:gd name="T69" fmla="*/ 98 h 597"/>
                <a:gd name="T70" fmla="*/ 131 w 398"/>
                <a:gd name="T71" fmla="*/ 71 h 597"/>
                <a:gd name="T72" fmla="*/ 132 w 398"/>
                <a:gd name="T73" fmla="*/ 54 h 597"/>
                <a:gd name="T74" fmla="*/ 131 w 398"/>
                <a:gd name="T75" fmla="*/ 40 h 597"/>
                <a:gd name="T76" fmla="*/ 128 w 398"/>
                <a:gd name="T77" fmla="*/ 30 h 597"/>
                <a:gd name="T78" fmla="*/ 119 w 398"/>
                <a:gd name="T79" fmla="*/ 17 h 597"/>
                <a:gd name="T80" fmla="*/ 107 w 398"/>
                <a:gd name="T81" fmla="*/ 8 h 597"/>
                <a:gd name="T82" fmla="*/ 93 w 398"/>
                <a:gd name="T83" fmla="*/ 3 h 597"/>
                <a:gd name="T84" fmla="*/ 78 w 398"/>
                <a:gd name="T85" fmla="*/ 0 h 597"/>
                <a:gd name="T86" fmla="*/ 63 w 398"/>
                <a:gd name="T87" fmla="*/ 0 h 597"/>
                <a:gd name="T88" fmla="*/ 48 w 398"/>
                <a:gd name="T89" fmla="*/ 3 h 597"/>
                <a:gd name="T90" fmla="*/ 33 w 398"/>
                <a:gd name="T91" fmla="*/ 9 h 597"/>
                <a:gd name="T92" fmla="*/ 23 w 398"/>
                <a:gd name="T93" fmla="*/ 18 h 597"/>
                <a:gd name="T94" fmla="*/ 12 w 398"/>
                <a:gd name="T95" fmla="*/ 34 h 5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8" h="597">
                  <a:moveTo>
                    <a:pt x="37" y="103"/>
                  </a:moveTo>
                  <a:lnTo>
                    <a:pt x="20" y="141"/>
                  </a:lnTo>
                  <a:lnTo>
                    <a:pt x="9" y="174"/>
                  </a:lnTo>
                  <a:lnTo>
                    <a:pt x="1" y="200"/>
                  </a:lnTo>
                  <a:lnTo>
                    <a:pt x="0" y="221"/>
                  </a:lnTo>
                  <a:lnTo>
                    <a:pt x="3" y="240"/>
                  </a:lnTo>
                  <a:lnTo>
                    <a:pt x="6" y="269"/>
                  </a:lnTo>
                  <a:lnTo>
                    <a:pt x="5" y="283"/>
                  </a:lnTo>
                  <a:lnTo>
                    <a:pt x="6" y="299"/>
                  </a:lnTo>
                  <a:lnTo>
                    <a:pt x="14" y="321"/>
                  </a:lnTo>
                  <a:lnTo>
                    <a:pt x="17" y="333"/>
                  </a:lnTo>
                  <a:lnTo>
                    <a:pt x="13" y="371"/>
                  </a:lnTo>
                  <a:lnTo>
                    <a:pt x="17" y="398"/>
                  </a:lnTo>
                  <a:lnTo>
                    <a:pt x="24" y="424"/>
                  </a:lnTo>
                  <a:lnTo>
                    <a:pt x="37" y="456"/>
                  </a:lnTo>
                  <a:lnTo>
                    <a:pt x="52" y="489"/>
                  </a:lnTo>
                  <a:lnTo>
                    <a:pt x="66" y="519"/>
                  </a:lnTo>
                  <a:lnTo>
                    <a:pt x="75" y="544"/>
                  </a:lnTo>
                  <a:lnTo>
                    <a:pt x="82" y="569"/>
                  </a:lnTo>
                  <a:lnTo>
                    <a:pt x="94" y="584"/>
                  </a:lnTo>
                  <a:lnTo>
                    <a:pt x="110" y="593"/>
                  </a:lnTo>
                  <a:lnTo>
                    <a:pt x="137" y="597"/>
                  </a:lnTo>
                  <a:lnTo>
                    <a:pt x="173" y="593"/>
                  </a:lnTo>
                  <a:lnTo>
                    <a:pt x="205" y="585"/>
                  </a:lnTo>
                  <a:lnTo>
                    <a:pt x="223" y="573"/>
                  </a:lnTo>
                  <a:lnTo>
                    <a:pt x="249" y="555"/>
                  </a:lnTo>
                  <a:lnTo>
                    <a:pt x="277" y="519"/>
                  </a:lnTo>
                  <a:lnTo>
                    <a:pt x="323" y="455"/>
                  </a:lnTo>
                  <a:lnTo>
                    <a:pt x="334" y="435"/>
                  </a:lnTo>
                  <a:lnTo>
                    <a:pt x="343" y="440"/>
                  </a:lnTo>
                  <a:lnTo>
                    <a:pt x="357" y="440"/>
                  </a:lnTo>
                  <a:lnTo>
                    <a:pt x="364" y="421"/>
                  </a:lnTo>
                  <a:lnTo>
                    <a:pt x="377" y="381"/>
                  </a:lnTo>
                  <a:lnTo>
                    <a:pt x="387" y="345"/>
                  </a:lnTo>
                  <a:lnTo>
                    <a:pt x="385" y="295"/>
                  </a:lnTo>
                  <a:lnTo>
                    <a:pt x="395" y="212"/>
                  </a:lnTo>
                  <a:lnTo>
                    <a:pt x="398" y="161"/>
                  </a:lnTo>
                  <a:lnTo>
                    <a:pt x="396" y="119"/>
                  </a:lnTo>
                  <a:lnTo>
                    <a:pt x="387" y="89"/>
                  </a:lnTo>
                  <a:lnTo>
                    <a:pt x="360" y="50"/>
                  </a:lnTo>
                  <a:lnTo>
                    <a:pt x="323" y="23"/>
                  </a:lnTo>
                  <a:lnTo>
                    <a:pt x="281" y="8"/>
                  </a:lnTo>
                  <a:lnTo>
                    <a:pt x="235" y="0"/>
                  </a:lnTo>
                  <a:lnTo>
                    <a:pt x="189" y="0"/>
                  </a:lnTo>
                  <a:lnTo>
                    <a:pt x="144" y="8"/>
                  </a:lnTo>
                  <a:lnTo>
                    <a:pt x="101" y="28"/>
                  </a:lnTo>
                  <a:lnTo>
                    <a:pt x="70" y="55"/>
                  </a:lnTo>
                  <a:lnTo>
                    <a:pt x="37" y="103"/>
                  </a:lnTo>
                  <a:close/>
                </a:path>
              </a:pathLst>
            </a:custGeom>
            <a:solidFill>
              <a:srgbClr val="EAEAEA"/>
            </a:solidFill>
            <a:ln>
              <a:noFill/>
            </a:ln>
            <a:extLst>
              <a:ext uri="{91240B29-F687-4F45-9708-019B960494DF}">
                <a14:hiddenLine xmlns:a14="http://schemas.microsoft.com/office/drawing/2010/main" w="9525">
                  <a:solidFill>
                    <a:schemeClr val="accent1"/>
                  </a:solidFill>
                  <a:round/>
                  <a:headEnd/>
                  <a:tailEnd/>
                </a14:hiddenLine>
              </a:ext>
            </a:extLst>
          </p:spPr>
          <p:txBody>
            <a:bodyPr/>
            <a:lstStyle/>
            <a:p>
              <a:endParaRPr lang="en-US"/>
            </a:p>
          </p:txBody>
        </p:sp>
        <p:grpSp>
          <p:nvGrpSpPr>
            <p:cNvPr id="57727" name="Group 123"/>
            <p:cNvGrpSpPr>
              <a:grpSpLocks/>
            </p:cNvGrpSpPr>
            <p:nvPr/>
          </p:nvGrpSpPr>
          <p:grpSpPr bwMode="auto">
            <a:xfrm>
              <a:off x="4642" y="1529"/>
              <a:ext cx="191" cy="243"/>
              <a:chOff x="4642" y="1529"/>
              <a:chExt cx="191" cy="243"/>
            </a:xfrm>
          </p:grpSpPr>
          <p:sp>
            <p:nvSpPr>
              <p:cNvPr id="57836" name="Freeform 124"/>
              <p:cNvSpPr>
                <a:spLocks/>
              </p:cNvSpPr>
              <p:nvPr/>
            </p:nvSpPr>
            <p:spPr bwMode="auto">
              <a:xfrm>
                <a:off x="4686" y="1589"/>
                <a:ext cx="16" cy="24"/>
              </a:xfrm>
              <a:custGeom>
                <a:avLst/>
                <a:gdLst>
                  <a:gd name="T0" fmla="*/ 3 w 48"/>
                  <a:gd name="T1" fmla="*/ 0 h 72"/>
                  <a:gd name="T2" fmla="*/ 0 w 48"/>
                  <a:gd name="T3" fmla="*/ 4 h 72"/>
                  <a:gd name="T4" fmla="*/ 0 w 48"/>
                  <a:gd name="T5" fmla="*/ 8 h 72"/>
                  <a:gd name="T6" fmla="*/ 1 w 48"/>
                  <a:gd name="T7" fmla="*/ 13 h 72"/>
                  <a:gd name="T8" fmla="*/ 4 w 48"/>
                  <a:gd name="T9" fmla="*/ 16 h 72"/>
                  <a:gd name="T10" fmla="*/ 8 w 48"/>
                  <a:gd name="T11" fmla="*/ 19 h 72"/>
                  <a:gd name="T12" fmla="*/ 16 w 48"/>
                  <a:gd name="T13" fmla="*/ 24 h 72"/>
                  <a:gd name="T14" fmla="*/ 9 w 48"/>
                  <a:gd name="T15" fmla="*/ 17 h 72"/>
                  <a:gd name="T16" fmla="*/ 7 w 48"/>
                  <a:gd name="T17" fmla="*/ 14 h 72"/>
                  <a:gd name="T18" fmla="*/ 5 w 48"/>
                  <a:gd name="T19" fmla="*/ 11 h 72"/>
                  <a:gd name="T20" fmla="*/ 3 w 48"/>
                  <a:gd name="T21" fmla="*/ 7 h 72"/>
                  <a:gd name="T22" fmla="*/ 3 w 48"/>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8" h="72">
                    <a:moveTo>
                      <a:pt x="8" y="0"/>
                    </a:moveTo>
                    <a:lnTo>
                      <a:pt x="1" y="11"/>
                    </a:lnTo>
                    <a:lnTo>
                      <a:pt x="0" y="25"/>
                    </a:lnTo>
                    <a:lnTo>
                      <a:pt x="4" y="38"/>
                    </a:lnTo>
                    <a:lnTo>
                      <a:pt x="13" y="47"/>
                    </a:lnTo>
                    <a:lnTo>
                      <a:pt x="25" y="58"/>
                    </a:lnTo>
                    <a:lnTo>
                      <a:pt x="48" y="72"/>
                    </a:lnTo>
                    <a:lnTo>
                      <a:pt x="28" y="52"/>
                    </a:lnTo>
                    <a:lnTo>
                      <a:pt x="20" y="42"/>
                    </a:lnTo>
                    <a:lnTo>
                      <a:pt x="15" y="33"/>
                    </a:lnTo>
                    <a:lnTo>
                      <a:pt x="10" y="20"/>
                    </a:lnTo>
                    <a:lnTo>
                      <a:pt x="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7" name="Freeform 125"/>
              <p:cNvSpPr>
                <a:spLocks/>
              </p:cNvSpPr>
              <p:nvPr/>
            </p:nvSpPr>
            <p:spPr bwMode="auto">
              <a:xfrm>
                <a:off x="4642" y="1529"/>
                <a:ext cx="191" cy="243"/>
              </a:xfrm>
              <a:custGeom>
                <a:avLst/>
                <a:gdLst>
                  <a:gd name="T0" fmla="*/ 17 w 571"/>
                  <a:gd name="T1" fmla="*/ 37 h 731"/>
                  <a:gd name="T2" fmla="*/ 2 w 571"/>
                  <a:gd name="T3" fmla="*/ 51 h 731"/>
                  <a:gd name="T4" fmla="*/ 4 w 571"/>
                  <a:gd name="T5" fmla="*/ 70 h 731"/>
                  <a:gd name="T6" fmla="*/ 5 w 571"/>
                  <a:gd name="T7" fmla="*/ 54 h 731"/>
                  <a:gd name="T8" fmla="*/ 17 w 571"/>
                  <a:gd name="T9" fmla="*/ 44 h 731"/>
                  <a:gd name="T10" fmla="*/ 7 w 571"/>
                  <a:gd name="T11" fmla="*/ 60 h 731"/>
                  <a:gd name="T12" fmla="*/ 19 w 571"/>
                  <a:gd name="T13" fmla="*/ 47 h 731"/>
                  <a:gd name="T14" fmla="*/ 10 w 571"/>
                  <a:gd name="T15" fmla="*/ 61 h 731"/>
                  <a:gd name="T16" fmla="*/ 18 w 571"/>
                  <a:gd name="T17" fmla="*/ 80 h 731"/>
                  <a:gd name="T18" fmla="*/ 13 w 571"/>
                  <a:gd name="T19" fmla="*/ 59 h 731"/>
                  <a:gd name="T20" fmla="*/ 19 w 571"/>
                  <a:gd name="T21" fmla="*/ 53 h 731"/>
                  <a:gd name="T22" fmla="*/ 20 w 571"/>
                  <a:gd name="T23" fmla="*/ 69 h 731"/>
                  <a:gd name="T24" fmla="*/ 22 w 571"/>
                  <a:gd name="T25" fmla="*/ 69 h 731"/>
                  <a:gd name="T26" fmla="*/ 25 w 571"/>
                  <a:gd name="T27" fmla="*/ 54 h 731"/>
                  <a:gd name="T28" fmla="*/ 28 w 571"/>
                  <a:gd name="T29" fmla="*/ 73 h 731"/>
                  <a:gd name="T30" fmla="*/ 27 w 571"/>
                  <a:gd name="T31" fmla="*/ 64 h 731"/>
                  <a:gd name="T32" fmla="*/ 31 w 571"/>
                  <a:gd name="T33" fmla="*/ 67 h 731"/>
                  <a:gd name="T34" fmla="*/ 34 w 571"/>
                  <a:gd name="T35" fmla="*/ 70 h 731"/>
                  <a:gd name="T36" fmla="*/ 39 w 571"/>
                  <a:gd name="T37" fmla="*/ 77 h 731"/>
                  <a:gd name="T38" fmla="*/ 47 w 571"/>
                  <a:gd name="T39" fmla="*/ 86 h 731"/>
                  <a:gd name="T40" fmla="*/ 36 w 571"/>
                  <a:gd name="T41" fmla="*/ 63 h 731"/>
                  <a:gd name="T42" fmla="*/ 41 w 571"/>
                  <a:gd name="T43" fmla="*/ 72 h 731"/>
                  <a:gd name="T44" fmla="*/ 42 w 571"/>
                  <a:gd name="T45" fmla="*/ 68 h 731"/>
                  <a:gd name="T46" fmla="*/ 53 w 571"/>
                  <a:gd name="T47" fmla="*/ 68 h 731"/>
                  <a:gd name="T48" fmla="*/ 54 w 571"/>
                  <a:gd name="T49" fmla="*/ 63 h 731"/>
                  <a:gd name="T50" fmla="*/ 62 w 571"/>
                  <a:gd name="T51" fmla="*/ 75 h 731"/>
                  <a:gd name="T52" fmla="*/ 62 w 571"/>
                  <a:gd name="T53" fmla="*/ 69 h 731"/>
                  <a:gd name="T54" fmla="*/ 66 w 571"/>
                  <a:gd name="T55" fmla="*/ 68 h 731"/>
                  <a:gd name="T56" fmla="*/ 68 w 571"/>
                  <a:gd name="T57" fmla="*/ 66 h 731"/>
                  <a:gd name="T58" fmla="*/ 79 w 571"/>
                  <a:gd name="T59" fmla="*/ 54 h 731"/>
                  <a:gd name="T60" fmla="*/ 86 w 571"/>
                  <a:gd name="T61" fmla="*/ 76 h 731"/>
                  <a:gd name="T62" fmla="*/ 122 w 571"/>
                  <a:gd name="T63" fmla="*/ 117 h 731"/>
                  <a:gd name="T64" fmla="*/ 133 w 571"/>
                  <a:gd name="T65" fmla="*/ 117 h 731"/>
                  <a:gd name="T66" fmla="*/ 138 w 571"/>
                  <a:gd name="T67" fmla="*/ 98 h 731"/>
                  <a:gd name="T68" fmla="*/ 151 w 571"/>
                  <a:gd name="T69" fmla="*/ 117 h 731"/>
                  <a:gd name="T70" fmla="*/ 125 w 571"/>
                  <a:gd name="T71" fmla="*/ 176 h 731"/>
                  <a:gd name="T72" fmla="*/ 120 w 571"/>
                  <a:gd name="T73" fmla="*/ 219 h 731"/>
                  <a:gd name="T74" fmla="*/ 139 w 571"/>
                  <a:gd name="T75" fmla="*/ 240 h 731"/>
                  <a:gd name="T76" fmla="*/ 170 w 571"/>
                  <a:gd name="T77" fmla="*/ 238 h 731"/>
                  <a:gd name="T78" fmla="*/ 183 w 571"/>
                  <a:gd name="T79" fmla="*/ 206 h 731"/>
                  <a:gd name="T80" fmla="*/ 190 w 571"/>
                  <a:gd name="T81" fmla="*/ 179 h 731"/>
                  <a:gd name="T82" fmla="*/ 171 w 571"/>
                  <a:gd name="T83" fmla="*/ 144 h 731"/>
                  <a:gd name="T84" fmla="*/ 175 w 571"/>
                  <a:gd name="T85" fmla="*/ 79 h 731"/>
                  <a:gd name="T86" fmla="*/ 160 w 571"/>
                  <a:gd name="T87" fmla="*/ 30 h 731"/>
                  <a:gd name="T88" fmla="*/ 136 w 571"/>
                  <a:gd name="T89" fmla="*/ 7 h 731"/>
                  <a:gd name="T90" fmla="*/ 106 w 571"/>
                  <a:gd name="T91" fmla="*/ 0 h 731"/>
                  <a:gd name="T92" fmla="*/ 72 w 571"/>
                  <a:gd name="T93" fmla="*/ 8 h 731"/>
                  <a:gd name="T94" fmla="*/ 52 w 571"/>
                  <a:gd name="T95" fmla="*/ 21 h 731"/>
                  <a:gd name="T96" fmla="*/ 44 w 571"/>
                  <a:gd name="T97" fmla="*/ 22 h 731"/>
                  <a:gd name="T98" fmla="*/ 36 w 571"/>
                  <a:gd name="T99" fmla="*/ 25 h 731"/>
                  <a:gd name="T100" fmla="*/ 33 w 571"/>
                  <a:gd name="T101" fmla="*/ 17 h 7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71" h="731">
                    <a:moveTo>
                      <a:pt x="75" y="72"/>
                    </a:moveTo>
                    <a:lnTo>
                      <a:pt x="63" y="81"/>
                    </a:lnTo>
                    <a:lnTo>
                      <a:pt x="57" y="90"/>
                    </a:lnTo>
                    <a:lnTo>
                      <a:pt x="53" y="101"/>
                    </a:lnTo>
                    <a:lnTo>
                      <a:pt x="51" y="111"/>
                    </a:lnTo>
                    <a:lnTo>
                      <a:pt x="51" y="123"/>
                    </a:lnTo>
                    <a:lnTo>
                      <a:pt x="34" y="128"/>
                    </a:lnTo>
                    <a:lnTo>
                      <a:pt x="21" y="135"/>
                    </a:lnTo>
                    <a:lnTo>
                      <a:pt x="12" y="144"/>
                    </a:lnTo>
                    <a:lnTo>
                      <a:pt x="7" y="154"/>
                    </a:lnTo>
                    <a:lnTo>
                      <a:pt x="5" y="168"/>
                    </a:lnTo>
                    <a:lnTo>
                      <a:pt x="0" y="179"/>
                    </a:lnTo>
                    <a:lnTo>
                      <a:pt x="5" y="190"/>
                    </a:lnTo>
                    <a:lnTo>
                      <a:pt x="8" y="201"/>
                    </a:lnTo>
                    <a:lnTo>
                      <a:pt x="12" y="211"/>
                    </a:lnTo>
                    <a:lnTo>
                      <a:pt x="19" y="222"/>
                    </a:lnTo>
                    <a:lnTo>
                      <a:pt x="14" y="204"/>
                    </a:lnTo>
                    <a:lnTo>
                      <a:pt x="11" y="190"/>
                    </a:lnTo>
                    <a:lnTo>
                      <a:pt x="11" y="177"/>
                    </a:lnTo>
                    <a:lnTo>
                      <a:pt x="14" y="163"/>
                    </a:lnTo>
                    <a:lnTo>
                      <a:pt x="19" y="151"/>
                    </a:lnTo>
                    <a:lnTo>
                      <a:pt x="25" y="144"/>
                    </a:lnTo>
                    <a:lnTo>
                      <a:pt x="34" y="139"/>
                    </a:lnTo>
                    <a:lnTo>
                      <a:pt x="41" y="135"/>
                    </a:lnTo>
                    <a:lnTo>
                      <a:pt x="51" y="132"/>
                    </a:lnTo>
                    <a:lnTo>
                      <a:pt x="36" y="142"/>
                    </a:lnTo>
                    <a:lnTo>
                      <a:pt x="29" y="149"/>
                    </a:lnTo>
                    <a:lnTo>
                      <a:pt x="24" y="158"/>
                    </a:lnTo>
                    <a:lnTo>
                      <a:pt x="21" y="166"/>
                    </a:lnTo>
                    <a:lnTo>
                      <a:pt x="21" y="179"/>
                    </a:lnTo>
                    <a:lnTo>
                      <a:pt x="25" y="166"/>
                    </a:lnTo>
                    <a:lnTo>
                      <a:pt x="30" y="156"/>
                    </a:lnTo>
                    <a:lnTo>
                      <a:pt x="39" y="148"/>
                    </a:lnTo>
                    <a:lnTo>
                      <a:pt x="49" y="143"/>
                    </a:lnTo>
                    <a:lnTo>
                      <a:pt x="58" y="141"/>
                    </a:lnTo>
                    <a:lnTo>
                      <a:pt x="46" y="147"/>
                    </a:lnTo>
                    <a:lnTo>
                      <a:pt x="40" y="153"/>
                    </a:lnTo>
                    <a:lnTo>
                      <a:pt x="34" y="163"/>
                    </a:lnTo>
                    <a:lnTo>
                      <a:pt x="31" y="173"/>
                    </a:lnTo>
                    <a:lnTo>
                      <a:pt x="30" y="185"/>
                    </a:lnTo>
                    <a:lnTo>
                      <a:pt x="30" y="195"/>
                    </a:lnTo>
                    <a:lnTo>
                      <a:pt x="31" y="203"/>
                    </a:lnTo>
                    <a:lnTo>
                      <a:pt x="35" y="211"/>
                    </a:lnTo>
                    <a:lnTo>
                      <a:pt x="40" y="222"/>
                    </a:lnTo>
                    <a:lnTo>
                      <a:pt x="54" y="242"/>
                    </a:lnTo>
                    <a:lnTo>
                      <a:pt x="43" y="219"/>
                    </a:lnTo>
                    <a:lnTo>
                      <a:pt x="38" y="209"/>
                    </a:lnTo>
                    <a:lnTo>
                      <a:pt x="35" y="199"/>
                    </a:lnTo>
                    <a:lnTo>
                      <a:pt x="36" y="187"/>
                    </a:lnTo>
                    <a:lnTo>
                      <a:pt x="38" y="177"/>
                    </a:lnTo>
                    <a:lnTo>
                      <a:pt x="39" y="168"/>
                    </a:lnTo>
                    <a:lnTo>
                      <a:pt x="46" y="157"/>
                    </a:lnTo>
                    <a:lnTo>
                      <a:pt x="59" y="148"/>
                    </a:lnTo>
                    <a:lnTo>
                      <a:pt x="63" y="151"/>
                    </a:lnTo>
                    <a:lnTo>
                      <a:pt x="57" y="160"/>
                    </a:lnTo>
                    <a:lnTo>
                      <a:pt x="53" y="167"/>
                    </a:lnTo>
                    <a:lnTo>
                      <a:pt x="51" y="176"/>
                    </a:lnTo>
                    <a:lnTo>
                      <a:pt x="53" y="186"/>
                    </a:lnTo>
                    <a:lnTo>
                      <a:pt x="55" y="196"/>
                    </a:lnTo>
                    <a:lnTo>
                      <a:pt x="60" y="208"/>
                    </a:lnTo>
                    <a:lnTo>
                      <a:pt x="68" y="220"/>
                    </a:lnTo>
                    <a:lnTo>
                      <a:pt x="79" y="237"/>
                    </a:lnTo>
                    <a:lnTo>
                      <a:pt x="91" y="252"/>
                    </a:lnTo>
                    <a:lnTo>
                      <a:pt x="73" y="223"/>
                    </a:lnTo>
                    <a:lnTo>
                      <a:pt x="67" y="209"/>
                    </a:lnTo>
                    <a:lnTo>
                      <a:pt x="63" y="198"/>
                    </a:lnTo>
                    <a:lnTo>
                      <a:pt x="65" y="187"/>
                    </a:lnTo>
                    <a:lnTo>
                      <a:pt x="67" y="172"/>
                    </a:lnTo>
                    <a:lnTo>
                      <a:pt x="72" y="160"/>
                    </a:lnTo>
                    <a:lnTo>
                      <a:pt x="75" y="162"/>
                    </a:lnTo>
                    <a:lnTo>
                      <a:pt x="74" y="171"/>
                    </a:lnTo>
                    <a:lnTo>
                      <a:pt x="74" y="185"/>
                    </a:lnTo>
                    <a:lnTo>
                      <a:pt x="75" y="195"/>
                    </a:lnTo>
                    <a:lnTo>
                      <a:pt x="79" y="208"/>
                    </a:lnTo>
                    <a:lnTo>
                      <a:pt x="83" y="219"/>
                    </a:lnTo>
                    <a:lnTo>
                      <a:pt x="92" y="230"/>
                    </a:lnTo>
                    <a:lnTo>
                      <a:pt x="102" y="242"/>
                    </a:lnTo>
                    <a:lnTo>
                      <a:pt x="89" y="220"/>
                    </a:lnTo>
                    <a:lnTo>
                      <a:pt x="84" y="208"/>
                    </a:lnTo>
                    <a:lnTo>
                      <a:pt x="82" y="194"/>
                    </a:lnTo>
                    <a:lnTo>
                      <a:pt x="82" y="176"/>
                    </a:lnTo>
                    <a:lnTo>
                      <a:pt x="84" y="166"/>
                    </a:lnTo>
                    <a:lnTo>
                      <a:pt x="91" y="171"/>
                    </a:lnTo>
                    <a:lnTo>
                      <a:pt x="92" y="187"/>
                    </a:lnTo>
                    <a:lnTo>
                      <a:pt x="94" y="203"/>
                    </a:lnTo>
                    <a:lnTo>
                      <a:pt x="100" y="215"/>
                    </a:lnTo>
                    <a:lnTo>
                      <a:pt x="105" y="228"/>
                    </a:lnTo>
                    <a:lnTo>
                      <a:pt x="112" y="242"/>
                    </a:lnTo>
                    <a:lnTo>
                      <a:pt x="106" y="223"/>
                    </a:lnTo>
                    <a:lnTo>
                      <a:pt x="102" y="211"/>
                    </a:lnTo>
                    <a:lnTo>
                      <a:pt x="100" y="203"/>
                    </a:lnTo>
                    <a:lnTo>
                      <a:pt x="98" y="191"/>
                    </a:lnTo>
                    <a:lnTo>
                      <a:pt x="105" y="211"/>
                    </a:lnTo>
                    <a:lnTo>
                      <a:pt x="110" y="223"/>
                    </a:lnTo>
                    <a:lnTo>
                      <a:pt x="117" y="233"/>
                    </a:lnTo>
                    <a:lnTo>
                      <a:pt x="126" y="246"/>
                    </a:lnTo>
                    <a:lnTo>
                      <a:pt x="136" y="258"/>
                    </a:lnTo>
                    <a:lnTo>
                      <a:pt x="148" y="267"/>
                    </a:lnTo>
                    <a:lnTo>
                      <a:pt x="156" y="274"/>
                    </a:lnTo>
                    <a:lnTo>
                      <a:pt x="141" y="258"/>
                    </a:lnTo>
                    <a:lnTo>
                      <a:pt x="131" y="246"/>
                    </a:lnTo>
                    <a:lnTo>
                      <a:pt x="122" y="232"/>
                    </a:lnTo>
                    <a:lnTo>
                      <a:pt x="115" y="215"/>
                    </a:lnTo>
                    <a:lnTo>
                      <a:pt x="110" y="201"/>
                    </a:lnTo>
                    <a:lnTo>
                      <a:pt x="107" y="189"/>
                    </a:lnTo>
                    <a:lnTo>
                      <a:pt x="110" y="177"/>
                    </a:lnTo>
                    <a:lnTo>
                      <a:pt x="117" y="177"/>
                    </a:lnTo>
                    <a:lnTo>
                      <a:pt x="117" y="191"/>
                    </a:lnTo>
                    <a:lnTo>
                      <a:pt x="118" y="203"/>
                    </a:lnTo>
                    <a:lnTo>
                      <a:pt x="124" y="217"/>
                    </a:lnTo>
                    <a:lnTo>
                      <a:pt x="129" y="229"/>
                    </a:lnTo>
                    <a:lnTo>
                      <a:pt x="140" y="244"/>
                    </a:lnTo>
                    <a:lnTo>
                      <a:pt x="134" y="229"/>
                    </a:lnTo>
                    <a:lnTo>
                      <a:pt x="127" y="215"/>
                    </a:lnTo>
                    <a:lnTo>
                      <a:pt x="125" y="205"/>
                    </a:lnTo>
                    <a:lnTo>
                      <a:pt x="124" y="192"/>
                    </a:lnTo>
                    <a:lnTo>
                      <a:pt x="126" y="180"/>
                    </a:lnTo>
                    <a:lnTo>
                      <a:pt x="145" y="179"/>
                    </a:lnTo>
                    <a:lnTo>
                      <a:pt x="151" y="192"/>
                    </a:lnTo>
                    <a:lnTo>
                      <a:pt x="158" y="204"/>
                    </a:lnTo>
                    <a:lnTo>
                      <a:pt x="163" y="214"/>
                    </a:lnTo>
                    <a:lnTo>
                      <a:pt x="188" y="249"/>
                    </a:lnTo>
                    <a:lnTo>
                      <a:pt x="172" y="217"/>
                    </a:lnTo>
                    <a:lnTo>
                      <a:pt x="167" y="206"/>
                    </a:lnTo>
                    <a:lnTo>
                      <a:pt x="161" y="191"/>
                    </a:lnTo>
                    <a:lnTo>
                      <a:pt x="158" y="176"/>
                    </a:lnTo>
                    <a:lnTo>
                      <a:pt x="163" y="179"/>
                    </a:lnTo>
                    <a:lnTo>
                      <a:pt x="172" y="200"/>
                    </a:lnTo>
                    <a:lnTo>
                      <a:pt x="177" y="211"/>
                    </a:lnTo>
                    <a:lnTo>
                      <a:pt x="186" y="225"/>
                    </a:lnTo>
                    <a:lnTo>
                      <a:pt x="199" y="237"/>
                    </a:lnTo>
                    <a:lnTo>
                      <a:pt x="218" y="244"/>
                    </a:lnTo>
                    <a:lnTo>
                      <a:pt x="201" y="229"/>
                    </a:lnTo>
                    <a:lnTo>
                      <a:pt x="192" y="218"/>
                    </a:lnTo>
                    <a:lnTo>
                      <a:pt x="186" y="208"/>
                    </a:lnTo>
                    <a:lnTo>
                      <a:pt x="182" y="195"/>
                    </a:lnTo>
                    <a:lnTo>
                      <a:pt x="180" y="180"/>
                    </a:lnTo>
                    <a:lnTo>
                      <a:pt x="191" y="176"/>
                    </a:lnTo>
                    <a:lnTo>
                      <a:pt x="191" y="190"/>
                    </a:lnTo>
                    <a:lnTo>
                      <a:pt x="196" y="205"/>
                    </a:lnTo>
                    <a:lnTo>
                      <a:pt x="201" y="215"/>
                    </a:lnTo>
                    <a:lnTo>
                      <a:pt x="220" y="233"/>
                    </a:lnTo>
                    <a:lnTo>
                      <a:pt x="211" y="223"/>
                    </a:lnTo>
                    <a:lnTo>
                      <a:pt x="204" y="210"/>
                    </a:lnTo>
                    <a:lnTo>
                      <a:pt x="203" y="199"/>
                    </a:lnTo>
                    <a:lnTo>
                      <a:pt x="202" y="185"/>
                    </a:lnTo>
                    <a:lnTo>
                      <a:pt x="204" y="173"/>
                    </a:lnTo>
                    <a:lnTo>
                      <a:pt x="210" y="170"/>
                    </a:lnTo>
                    <a:lnTo>
                      <a:pt x="223" y="167"/>
                    </a:lnTo>
                    <a:lnTo>
                      <a:pt x="237" y="162"/>
                    </a:lnTo>
                    <a:lnTo>
                      <a:pt x="255" y="147"/>
                    </a:lnTo>
                    <a:lnTo>
                      <a:pt x="236" y="180"/>
                    </a:lnTo>
                    <a:lnTo>
                      <a:pt x="239" y="198"/>
                    </a:lnTo>
                    <a:lnTo>
                      <a:pt x="246" y="215"/>
                    </a:lnTo>
                    <a:lnTo>
                      <a:pt x="256" y="229"/>
                    </a:lnTo>
                    <a:lnTo>
                      <a:pt x="274" y="247"/>
                    </a:lnTo>
                    <a:lnTo>
                      <a:pt x="299" y="263"/>
                    </a:lnTo>
                    <a:lnTo>
                      <a:pt x="332" y="289"/>
                    </a:lnTo>
                    <a:lnTo>
                      <a:pt x="366" y="329"/>
                    </a:lnTo>
                    <a:lnTo>
                      <a:pt x="366" y="351"/>
                    </a:lnTo>
                    <a:lnTo>
                      <a:pt x="368" y="363"/>
                    </a:lnTo>
                    <a:lnTo>
                      <a:pt x="376" y="371"/>
                    </a:lnTo>
                    <a:lnTo>
                      <a:pt x="388" y="374"/>
                    </a:lnTo>
                    <a:lnTo>
                      <a:pt x="393" y="366"/>
                    </a:lnTo>
                    <a:lnTo>
                      <a:pt x="398" y="353"/>
                    </a:lnTo>
                    <a:lnTo>
                      <a:pt x="397" y="339"/>
                    </a:lnTo>
                    <a:lnTo>
                      <a:pt x="397" y="327"/>
                    </a:lnTo>
                    <a:lnTo>
                      <a:pt x="398" y="310"/>
                    </a:lnTo>
                    <a:lnTo>
                      <a:pt x="403" y="300"/>
                    </a:lnTo>
                    <a:lnTo>
                      <a:pt x="412" y="295"/>
                    </a:lnTo>
                    <a:lnTo>
                      <a:pt x="422" y="295"/>
                    </a:lnTo>
                    <a:lnTo>
                      <a:pt x="436" y="303"/>
                    </a:lnTo>
                    <a:lnTo>
                      <a:pt x="446" y="318"/>
                    </a:lnTo>
                    <a:lnTo>
                      <a:pt x="450" y="333"/>
                    </a:lnTo>
                    <a:lnTo>
                      <a:pt x="451" y="353"/>
                    </a:lnTo>
                    <a:lnTo>
                      <a:pt x="450" y="372"/>
                    </a:lnTo>
                    <a:lnTo>
                      <a:pt x="447" y="396"/>
                    </a:lnTo>
                    <a:lnTo>
                      <a:pt x="435" y="439"/>
                    </a:lnTo>
                    <a:lnTo>
                      <a:pt x="376" y="504"/>
                    </a:lnTo>
                    <a:lnTo>
                      <a:pt x="374" y="528"/>
                    </a:lnTo>
                    <a:lnTo>
                      <a:pt x="378" y="583"/>
                    </a:lnTo>
                    <a:lnTo>
                      <a:pt x="379" y="614"/>
                    </a:lnTo>
                    <a:lnTo>
                      <a:pt x="370" y="631"/>
                    </a:lnTo>
                    <a:lnTo>
                      <a:pt x="363" y="647"/>
                    </a:lnTo>
                    <a:lnTo>
                      <a:pt x="359" y="660"/>
                    </a:lnTo>
                    <a:lnTo>
                      <a:pt x="356" y="680"/>
                    </a:lnTo>
                    <a:lnTo>
                      <a:pt x="361" y="695"/>
                    </a:lnTo>
                    <a:lnTo>
                      <a:pt x="374" y="712"/>
                    </a:lnTo>
                    <a:lnTo>
                      <a:pt x="393" y="722"/>
                    </a:lnTo>
                    <a:lnTo>
                      <a:pt x="416" y="723"/>
                    </a:lnTo>
                    <a:lnTo>
                      <a:pt x="431" y="727"/>
                    </a:lnTo>
                    <a:lnTo>
                      <a:pt x="452" y="731"/>
                    </a:lnTo>
                    <a:lnTo>
                      <a:pt x="473" y="728"/>
                    </a:lnTo>
                    <a:lnTo>
                      <a:pt x="489" y="724"/>
                    </a:lnTo>
                    <a:lnTo>
                      <a:pt x="508" y="717"/>
                    </a:lnTo>
                    <a:lnTo>
                      <a:pt x="522" y="707"/>
                    </a:lnTo>
                    <a:lnTo>
                      <a:pt x="532" y="691"/>
                    </a:lnTo>
                    <a:lnTo>
                      <a:pt x="541" y="678"/>
                    </a:lnTo>
                    <a:lnTo>
                      <a:pt x="547" y="660"/>
                    </a:lnTo>
                    <a:lnTo>
                      <a:pt x="548" y="619"/>
                    </a:lnTo>
                    <a:lnTo>
                      <a:pt x="556" y="612"/>
                    </a:lnTo>
                    <a:lnTo>
                      <a:pt x="565" y="599"/>
                    </a:lnTo>
                    <a:lnTo>
                      <a:pt x="567" y="585"/>
                    </a:lnTo>
                    <a:lnTo>
                      <a:pt x="571" y="562"/>
                    </a:lnTo>
                    <a:lnTo>
                      <a:pt x="567" y="539"/>
                    </a:lnTo>
                    <a:lnTo>
                      <a:pt x="562" y="523"/>
                    </a:lnTo>
                    <a:lnTo>
                      <a:pt x="555" y="513"/>
                    </a:lnTo>
                    <a:lnTo>
                      <a:pt x="540" y="488"/>
                    </a:lnTo>
                    <a:lnTo>
                      <a:pt x="524" y="466"/>
                    </a:lnTo>
                    <a:lnTo>
                      <a:pt x="512" y="434"/>
                    </a:lnTo>
                    <a:lnTo>
                      <a:pt x="513" y="355"/>
                    </a:lnTo>
                    <a:lnTo>
                      <a:pt x="518" y="323"/>
                    </a:lnTo>
                    <a:lnTo>
                      <a:pt x="523" y="287"/>
                    </a:lnTo>
                    <a:lnTo>
                      <a:pt x="523" y="265"/>
                    </a:lnTo>
                    <a:lnTo>
                      <a:pt x="522" y="237"/>
                    </a:lnTo>
                    <a:lnTo>
                      <a:pt x="517" y="211"/>
                    </a:lnTo>
                    <a:lnTo>
                      <a:pt x="514" y="190"/>
                    </a:lnTo>
                    <a:lnTo>
                      <a:pt x="508" y="166"/>
                    </a:lnTo>
                    <a:lnTo>
                      <a:pt x="492" y="119"/>
                    </a:lnTo>
                    <a:lnTo>
                      <a:pt x="478" y="91"/>
                    </a:lnTo>
                    <a:lnTo>
                      <a:pt x="442" y="54"/>
                    </a:lnTo>
                    <a:lnTo>
                      <a:pt x="422" y="47"/>
                    </a:lnTo>
                    <a:lnTo>
                      <a:pt x="422" y="37"/>
                    </a:lnTo>
                    <a:lnTo>
                      <a:pt x="416" y="28"/>
                    </a:lnTo>
                    <a:lnTo>
                      <a:pt x="408" y="20"/>
                    </a:lnTo>
                    <a:lnTo>
                      <a:pt x="395" y="14"/>
                    </a:lnTo>
                    <a:lnTo>
                      <a:pt x="380" y="9"/>
                    </a:lnTo>
                    <a:lnTo>
                      <a:pt x="363" y="5"/>
                    </a:lnTo>
                    <a:lnTo>
                      <a:pt x="347" y="2"/>
                    </a:lnTo>
                    <a:lnTo>
                      <a:pt x="317" y="0"/>
                    </a:lnTo>
                    <a:lnTo>
                      <a:pt x="296" y="0"/>
                    </a:lnTo>
                    <a:lnTo>
                      <a:pt x="264" y="2"/>
                    </a:lnTo>
                    <a:lnTo>
                      <a:pt x="246" y="8"/>
                    </a:lnTo>
                    <a:lnTo>
                      <a:pt x="231" y="14"/>
                    </a:lnTo>
                    <a:lnTo>
                      <a:pt x="216" y="23"/>
                    </a:lnTo>
                    <a:lnTo>
                      <a:pt x="203" y="30"/>
                    </a:lnTo>
                    <a:lnTo>
                      <a:pt x="188" y="43"/>
                    </a:lnTo>
                    <a:lnTo>
                      <a:pt x="175" y="54"/>
                    </a:lnTo>
                    <a:lnTo>
                      <a:pt x="165" y="59"/>
                    </a:lnTo>
                    <a:lnTo>
                      <a:pt x="154" y="62"/>
                    </a:lnTo>
                    <a:lnTo>
                      <a:pt x="146" y="62"/>
                    </a:lnTo>
                    <a:lnTo>
                      <a:pt x="139" y="58"/>
                    </a:lnTo>
                    <a:lnTo>
                      <a:pt x="134" y="48"/>
                    </a:lnTo>
                    <a:lnTo>
                      <a:pt x="132" y="58"/>
                    </a:lnTo>
                    <a:lnTo>
                      <a:pt x="132" y="67"/>
                    </a:lnTo>
                    <a:lnTo>
                      <a:pt x="125" y="66"/>
                    </a:lnTo>
                    <a:lnTo>
                      <a:pt x="117" y="62"/>
                    </a:lnTo>
                    <a:lnTo>
                      <a:pt x="122" y="71"/>
                    </a:lnTo>
                    <a:lnTo>
                      <a:pt x="115" y="77"/>
                    </a:lnTo>
                    <a:lnTo>
                      <a:pt x="107" y="75"/>
                    </a:lnTo>
                    <a:lnTo>
                      <a:pt x="103" y="71"/>
                    </a:lnTo>
                    <a:lnTo>
                      <a:pt x="101" y="65"/>
                    </a:lnTo>
                    <a:lnTo>
                      <a:pt x="103" y="56"/>
                    </a:lnTo>
                    <a:lnTo>
                      <a:pt x="112" y="49"/>
                    </a:lnTo>
                    <a:lnTo>
                      <a:pt x="100" y="52"/>
                    </a:lnTo>
                    <a:lnTo>
                      <a:pt x="88" y="56"/>
                    </a:lnTo>
                    <a:lnTo>
                      <a:pt x="81" y="63"/>
                    </a:lnTo>
                    <a:lnTo>
                      <a:pt x="75" y="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28" name="Freeform 126"/>
            <p:cNvSpPr>
              <a:spLocks/>
            </p:cNvSpPr>
            <p:nvPr/>
          </p:nvSpPr>
          <p:spPr bwMode="auto">
            <a:xfrm>
              <a:off x="4721" y="1589"/>
              <a:ext cx="86" cy="181"/>
            </a:xfrm>
            <a:custGeom>
              <a:avLst/>
              <a:gdLst>
                <a:gd name="T0" fmla="*/ 9 w 259"/>
                <a:gd name="T1" fmla="*/ 11 h 542"/>
                <a:gd name="T2" fmla="*/ 0 w 259"/>
                <a:gd name="T3" fmla="*/ 0 h 542"/>
                <a:gd name="T4" fmla="*/ 3 w 259"/>
                <a:gd name="T5" fmla="*/ 11 h 542"/>
                <a:gd name="T6" fmla="*/ 13 w 259"/>
                <a:gd name="T7" fmla="*/ 22 h 542"/>
                <a:gd name="T8" fmla="*/ 32 w 259"/>
                <a:gd name="T9" fmla="*/ 36 h 542"/>
                <a:gd name="T10" fmla="*/ 43 w 259"/>
                <a:gd name="T11" fmla="*/ 57 h 542"/>
                <a:gd name="T12" fmla="*/ 47 w 259"/>
                <a:gd name="T13" fmla="*/ 64 h 542"/>
                <a:gd name="T14" fmla="*/ 52 w 259"/>
                <a:gd name="T15" fmla="*/ 62 h 542"/>
                <a:gd name="T16" fmla="*/ 54 w 259"/>
                <a:gd name="T17" fmla="*/ 53 h 542"/>
                <a:gd name="T18" fmla="*/ 54 w 259"/>
                <a:gd name="T19" fmla="*/ 43 h 542"/>
                <a:gd name="T20" fmla="*/ 59 w 259"/>
                <a:gd name="T21" fmla="*/ 38 h 542"/>
                <a:gd name="T22" fmla="*/ 67 w 259"/>
                <a:gd name="T23" fmla="*/ 41 h 542"/>
                <a:gd name="T24" fmla="*/ 71 w 259"/>
                <a:gd name="T25" fmla="*/ 51 h 542"/>
                <a:gd name="T26" fmla="*/ 71 w 259"/>
                <a:gd name="T27" fmla="*/ 64 h 542"/>
                <a:gd name="T28" fmla="*/ 66 w 259"/>
                <a:gd name="T29" fmla="*/ 87 h 542"/>
                <a:gd name="T30" fmla="*/ 46 w 259"/>
                <a:gd name="T31" fmla="*/ 116 h 542"/>
                <a:gd name="T32" fmla="*/ 48 w 259"/>
                <a:gd name="T33" fmla="*/ 145 h 542"/>
                <a:gd name="T34" fmla="*/ 43 w 259"/>
                <a:gd name="T35" fmla="*/ 156 h 542"/>
                <a:gd name="T36" fmla="*/ 40 w 259"/>
                <a:gd name="T37" fmla="*/ 167 h 542"/>
                <a:gd name="T38" fmla="*/ 46 w 259"/>
                <a:gd name="T39" fmla="*/ 178 h 542"/>
                <a:gd name="T40" fmla="*/ 59 w 259"/>
                <a:gd name="T41" fmla="*/ 181 h 542"/>
                <a:gd name="T42" fmla="*/ 62 w 259"/>
                <a:gd name="T43" fmla="*/ 172 h 542"/>
                <a:gd name="T44" fmla="*/ 56 w 259"/>
                <a:gd name="T45" fmla="*/ 158 h 542"/>
                <a:gd name="T46" fmla="*/ 69 w 259"/>
                <a:gd name="T47" fmla="*/ 166 h 542"/>
                <a:gd name="T48" fmla="*/ 85 w 259"/>
                <a:gd name="T49" fmla="*/ 168 h 542"/>
                <a:gd name="T50" fmla="*/ 70 w 259"/>
                <a:gd name="T51" fmla="*/ 158 h 542"/>
                <a:gd name="T52" fmla="*/ 58 w 259"/>
                <a:gd name="T53" fmla="*/ 148 h 542"/>
                <a:gd name="T54" fmla="*/ 59 w 259"/>
                <a:gd name="T55" fmla="*/ 137 h 542"/>
                <a:gd name="T56" fmla="*/ 72 w 259"/>
                <a:gd name="T57" fmla="*/ 146 h 542"/>
                <a:gd name="T58" fmla="*/ 61 w 259"/>
                <a:gd name="T59" fmla="*/ 130 h 542"/>
                <a:gd name="T60" fmla="*/ 74 w 259"/>
                <a:gd name="T61" fmla="*/ 141 h 542"/>
                <a:gd name="T62" fmla="*/ 78 w 259"/>
                <a:gd name="T63" fmla="*/ 140 h 542"/>
                <a:gd name="T64" fmla="*/ 69 w 259"/>
                <a:gd name="T65" fmla="*/ 125 h 542"/>
                <a:gd name="T66" fmla="*/ 67 w 259"/>
                <a:gd name="T67" fmla="*/ 114 h 542"/>
                <a:gd name="T68" fmla="*/ 70 w 259"/>
                <a:gd name="T69" fmla="*/ 97 h 542"/>
                <a:gd name="T70" fmla="*/ 82 w 259"/>
                <a:gd name="T71" fmla="*/ 114 h 542"/>
                <a:gd name="T72" fmla="*/ 73 w 259"/>
                <a:gd name="T73" fmla="*/ 94 h 542"/>
                <a:gd name="T74" fmla="*/ 86 w 259"/>
                <a:gd name="T75" fmla="*/ 104 h 542"/>
                <a:gd name="T76" fmla="*/ 79 w 259"/>
                <a:gd name="T77" fmla="*/ 84 h 542"/>
                <a:gd name="T78" fmla="*/ 74 w 259"/>
                <a:gd name="T79" fmla="*/ 68 h 542"/>
                <a:gd name="T80" fmla="*/ 73 w 259"/>
                <a:gd name="T81" fmla="*/ 41 h 542"/>
                <a:gd name="T82" fmla="*/ 65 w 259"/>
                <a:gd name="T83" fmla="*/ 31 h 542"/>
                <a:gd name="T84" fmla="*/ 49 w 259"/>
                <a:gd name="T85" fmla="*/ 27 h 542"/>
                <a:gd name="T86" fmla="*/ 46 w 259"/>
                <a:gd name="T87" fmla="*/ 26 h 542"/>
                <a:gd name="T88" fmla="*/ 37 w 259"/>
                <a:gd name="T89" fmla="*/ 21 h 542"/>
                <a:gd name="T90" fmla="*/ 33 w 259"/>
                <a:gd name="T91" fmla="*/ 26 h 542"/>
                <a:gd name="T92" fmla="*/ 31 w 259"/>
                <a:gd name="T93" fmla="*/ 30 h 542"/>
                <a:gd name="T94" fmla="*/ 19 w 259"/>
                <a:gd name="T95" fmla="*/ 14 h 542"/>
                <a:gd name="T96" fmla="*/ 15 w 259"/>
                <a:gd name="T97" fmla="*/ 14 h 5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9" h="542">
                  <a:moveTo>
                    <a:pt x="45" y="41"/>
                  </a:moveTo>
                  <a:lnTo>
                    <a:pt x="28" y="33"/>
                  </a:lnTo>
                  <a:lnTo>
                    <a:pt x="19" y="22"/>
                  </a:lnTo>
                  <a:lnTo>
                    <a:pt x="0" y="0"/>
                  </a:lnTo>
                  <a:lnTo>
                    <a:pt x="2" y="17"/>
                  </a:lnTo>
                  <a:lnTo>
                    <a:pt x="10" y="34"/>
                  </a:lnTo>
                  <a:lnTo>
                    <a:pt x="20" y="48"/>
                  </a:lnTo>
                  <a:lnTo>
                    <a:pt x="38" y="66"/>
                  </a:lnTo>
                  <a:lnTo>
                    <a:pt x="63" y="82"/>
                  </a:lnTo>
                  <a:lnTo>
                    <a:pt x="97" y="108"/>
                  </a:lnTo>
                  <a:lnTo>
                    <a:pt x="131" y="150"/>
                  </a:lnTo>
                  <a:lnTo>
                    <a:pt x="131" y="171"/>
                  </a:lnTo>
                  <a:lnTo>
                    <a:pt x="133" y="184"/>
                  </a:lnTo>
                  <a:lnTo>
                    <a:pt x="141" y="191"/>
                  </a:lnTo>
                  <a:lnTo>
                    <a:pt x="153" y="194"/>
                  </a:lnTo>
                  <a:lnTo>
                    <a:pt x="158" y="186"/>
                  </a:lnTo>
                  <a:lnTo>
                    <a:pt x="163" y="174"/>
                  </a:lnTo>
                  <a:lnTo>
                    <a:pt x="162" y="160"/>
                  </a:lnTo>
                  <a:lnTo>
                    <a:pt x="162" y="147"/>
                  </a:lnTo>
                  <a:lnTo>
                    <a:pt x="163" y="129"/>
                  </a:lnTo>
                  <a:lnTo>
                    <a:pt x="168" y="119"/>
                  </a:lnTo>
                  <a:lnTo>
                    <a:pt x="177" y="114"/>
                  </a:lnTo>
                  <a:lnTo>
                    <a:pt x="187" y="114"/>
                  </a:lnTo>
                  <a:lnTo>
                    <a:pt x="201" y="122"/>
                  </a:lnTo>
                  <a:lnTo>
                    <a:pt x="211" y="138"/>
                  </a:lnTo>
                  <a:lnTo>
                    <a:pt x="215" y="153"/>
                  </a:lnTo>
                  <a:lnTo>
                    <a:pt x="216" y="174"/>
                  </a:lnTo>
                  <a:lnTo>
                    <a:pt x="215" y="193"/>
                  </a:lnTo>
                  <a:lnTo>
                    <a:pt x="212" y="217"/>
                  </a:lnTo>
                  <a:lnTo>
                    <a:pt x="200" y="260"/>
                  </a:lnTo>
                  <a:lnTo>
                    <a:pt x="141" y="324"/>
                  </a:lnTo>
                  <a:lnTo>
                    <a:pt x="139" y="348"/>
                  </a:lnTo>
                  <a:lnTo>
                    <a:pt x="143" y="402"/>
                  </a:lnTo>
                  <a:lnTo>
                    <a:pt x="144" y="434"/>
                  </a:lnTo>
                  <a:lnTo>
                    <a:pt x="135" y="451"/>
                  </a:lnTo>
                  <a:lnTo>
                    <a:pt x="128" y="467"/>
                  </a:lnTo>
                  <a:lnTo>
                    <a:pt x="124" y="480"/>
                  </a:lnTo>
                  <a:lnTo>
                    <a:pt x="121" y="500"/>
                  </a:lnTo>
                  <a:lnTo>
                    <a:pt x="126" y="516"/>
                  </a:lnTo>
                  <a:lnTo>
                    <a:pt x="139" y="532"/>
                  </a:lnTo>
                  <a:lnTo>
                    <a:pt x="158" y="542"/>
                  </a:lnTo>
                  <a:lnTo>
                    <a:pt x="177" y="541"/>
                  </a:lnTo>
                  <a:lnTo>
                    <a:pt x="188" y="532"/>
                  </a:lnTo>
                  <a:lnTo>
                    <a:pt x="187" y="516"/>
                  </a:lnTo>
                  <a:lnTo>
                    <a:pt x="177" y="497"/>
                  </a:lnTo>
                  <a:lnTo>
                    <a:pt x="168" y="472"/>
                  </a:lnTo>
                  <a:lnTo>
                    <a:pt x="189" y="493"/>
                  </a:lnTo>
                  <a:lnTo>
                    <a:pt x="207" y="498"/>
                  </a:lnTo>
                  <a:lnTo>
                    <a:pt x="230" y="502"/>
                  </a:lnTo>
                  <a:lnTo>
                    <a:pt x="257" y="503"/>
                  </a:lnTo>
                  <a:lnTo>
                    <a:pt x="240" y="493"/>
                  </a:lnTo>
                  <a:lnTo>
                    <a:pt x="211" y="472"/>
                  </a:lnTo>
                  <a:lnTo>
                    <a:pt x="189" y="461"/>
                  </a:lnTo>
                  <a:lnTo>
                    <a:pt x="176" y="442"/>
                  </a:lnTo>
                  <a:lnTo>
                    <a:pt x="172" y="421"/>
                  </a:lnTo>
                  <a:lnTo>
                    <a:pt x="178" y="410"/>
                  </a:lnTo>
                  <a:lnTo>
                    <a:pt x="200" y="431"/>
                  </a:lnTo>
                  <a:lnTo>
                    <a:pt x="217" y="438"/>
                  </a:lnTo>
                  <a:lnTo>
                    <a:pt x="189" y="410"/>
                  </a:lnTo>
                  <a:lnTo>
                    <a:pt x="183" y="389"/>
                  </a:lnTo>
                  <a:lnTo>
                    <a:pt x="198" y="396"/>
                  </a:lnTo>
                  <a:lnTo>
                    <a:pt x="224" y="422"/>
                  </a:lnTo>
                  <a:lnTo>
                    <a:pt x="241" y="428"/>
                  </a:lnTo>
                  <a:lnTo>
                    <a:pt x="235" y="418"/>
                  </a:lnTo>
                  <a:lnTo>
                    <a:pt x="214" y="388"/>
                  </a:lnTo>
                  <a:lnTo>
                    <a:pt x="208" y="375"/>
                  </a:lnTo>
                  <a:lnTo>
                    <a:pt x="202" y="357"/>
                  </a:lnTo>
                  <a:lnTo>
                    <a:pt x="203" y="341"/>
                  </a:lnTo>
                  <a:lnTo>
                    <a:pt x="202" y="319"/>
                  </a:lnTo>
                  <a:lnTo>
                    <a:pt x="211" y="290"/>
                  </a:lnTo>
                  <a:lnTo>
                    <a:pt x="227" y="329"/>
                  </a:lnTo>
                  <a:lnTo>
                    <a:pt x="248" y="342"/>
                  </a:lnTo>
                  <a:lnTo>
                    <a:pt x="234" y="323"/>
                  </a:lnTo>
                  <a:lnTo>
                    <a:pt x="221" y="281"/>
                  </a:lnTo>
                  <a:lnTo>
                    <a:pt x="239" y="296"/>
                  </a:lnTo>
                  <a:lnTo>
                    <a:pt x="259" y="310"/>
                  </a:lnTo>
                  <a:lnTo>
                    <a:pt x="246" y="282"/>
                  </a:lnTo>
                  <a:lnTo>
                    <a:pt x="238" y="252"/>
                  </a:lnTo>
                  <a:lnTo>
                    <a:pt x="229" y="223"/>
                  </a:lnTo>
                  <a:lnTo>
                    <a:pt x="224" y="205"/>
                  </a:lnTo>
                  <a:lnTo>
                    <a:pt x="224" y="158"/>
                  </a:lnTo>
                  <a:lnTo>
                    <a:pt x="221" y="123"/>
                  </a:lnTo>
                  <a:lnTo>
                    <a:pt x="216" y="104"/>
                  </a:lnTo>
                  <a:lnTo>
                    <a:pt x="197" y="94"/>
                  </a:lnTo>
                  <a:lnTo>
                    <a:pt x="172" y="95"/>
                  </a:lnTo>
                  <a:lnTo>
                    <a:pt x="149" y="80"/>
                  </a:lnTo>
                  <a:lnTo>
                    <a:pt x="122" y="57"/>
                  </a:lnTo>
                  <a:lnTo>
                    <a:pt x="138" y="79"/>
                  </a:lnTo>
                  <a:lnTo>
                    <a:pt x="154" y="104"/>
                  </a:lnTo>
                  <a:lnTo>
                    <a:pt x="110" y="62"/>
                  </a:lnTo>
                  <a:lnTo>
                    <a:pt x="125" y="95"/>
                  </a:lnTo>
                  <a:lnTo>
                    <a:pt x="100" y="79"/>
                  </a:lnTo>
                  <a:lnTo>
                    <a:pt x="120" y="108"/>
                  </a:lnTo>
                  <a:lnTo>
                    <a:pt x="93" y="91"/>
                  </a:lnTo>
                  <a:lnTo>
                    <a:pt x="77" y="67"/>
                  </a:lnTo>
                  <a:lnTo>
                    <a:pt x="58" y="43"/>
                  </a:lnTo>
                  <a:lnTo>
                    <a:pt x="38" y="14"/>
                  </a:lnTo>
                  <a:lnTo>
                    <a:pt x="45" y="41"/>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29" name="Group 127"/>
            <p:cNvGrpSpPr>
              <a:grpSpLocks/>
            </p:cNvGrpSpPr>
            <p:nvPr/>
          </p:nvGrpSpPr>
          <p:grpSpPr bwMode="auto">
            <a:xfrm>
              <a:off x="4669" y="1634"/>
              <a:ext cx="46" cy="64"/>
              <a:chOff x="4669" y="1634"/>
              <a:chExt cx="46" cy="64"/>
            </a:xfrm>
          </p:grpSpPr>
          <p:sp>
            <p:nvSpPr>
              <p:cNvPr id="57833" name="Freeform 128"/>
              <p:cNvSpPr>
                <a:spLocks/>
              </p:cNvSpPr>
              <p:nvPr/>
            </p:nvSpPr>
            <p:spPr bwMode="auto">
              <a:xfrm>
                <a:off x="4669" y="1636"/>
                <a:ext cx="16" cy="35"/>
              </a:xfrm>
              <a:custGeom>
                <a:avLst/>
                <a:gdLst>
                  <a:gd name="T0" fmla="*/ 10 w 48"/>
                  <a:gd name="T1" fmla="*/ 0 h 105"/>
                  <a:gd name="T2" fmla="*/ 10 w 48"/>
                  <a:gd name="T3" fmla="*/ 3 h 105"/>
                  <a:gd name="T4" fmla="*/ 9 w 48"/>
                  <a:gd name="T5" fmla="*/ 6 h 105"/>
                  <a:gd name="T6" fmla="*/ 7 w 48"/>
                  <a:gd name="T7" fmla="*/ 7 h 105"/>
                  <a:gd name="T8" fmla="*/ 0 w 48"/>
                  <a:gd name="T9" fmla="*/ 8 h 105"/>
                  <a:gd name="T10" fmla="*/ 7 w 48"/>
                  <a:gd name="T11" fmla="*/ 9 h 105"/>
                  <a:gd name="T12" fmla="*/ 11 w 48"/>
                  <a:gd name="T13" fmla="*/ 10 h 105"/>
                  <a:gd name="T14" fmla="*/ 14 w 48"/>
                  <a:gd name="T15" fmla="*/ 13 h 105"/>
                  <a:gd name="T16" fmla="*/ 14 w 48"/>
                  <a:gd name="T17" fmla="*/ 16 h 105"/>
                  <a:gd name="T18" fmla="*/ 16 w 48"/>
                  <a:gd name="T19" fmla="*/ 22 h 105"/>
                  <a:gd name="T20" fmla="*/ 15 w 48"/>
                  <a:gd name="T21" fmla="*/ 35 h 105"/>
                  <a:gd name="T22" fmla="*/ 16 w 48"/>
                  <a:gd name="T23" fmla="*/ 19 h 105"/>
                  <a:gd name="T24" fmla="*/ 16 w 48"/>
                  <a:gd name="T25" fmla="*/ 13 h 105"/>
                  <a:gd name="T26" fmla="*/ 16 w 48"/>
                  <a:gd name="T27" fmla="*/ 6 h 105"/>
                  <a:gd name="T28" fmla="*/ 15 w 48"/>
                  <a:gd name="T29" fmla="*/ 2 h 105"/>
                  <a:gd name="T30" fmla="*/ 10 w 48"/>
                  <a:gd name="T31" fmla="*/ 0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 h="105">
                    <a:moveTo>
                      <a:pt x="29" y="0"/>
                    </a:moveTo>
                    <a:lnTo>
                      <a:pt x="31" y="10"/>
                    </a:lnTo>
                    <a:lnTo>
                      <a:pt x="26" y="19"/>
                    </a:lnTo>
                    <a:lnTo>
                      <a:pt x="21" y="22"/>
                    </a:lnTo>
                    <a:lnTo>
                      <a:pt x="0" y="25"/>
                    </a:lnTo>
                    <a:lnTo>
                      <a:pt x="21" y="28"/>
                    </a:lnTo>
                    <a:lnTo>
                      <a:pt x="33" y="30"/>
                    </a:lnTo>
                    <a:lnTo>
                      <a:pt x="41" y="38"/>
                    </a:lnTo>
                    <a:lnTo>
                      <a:pt x="43" y="48"/>
                    </a:lnTo>
                    <a:lnTo>
                      <a:pt x="47" y="66"/>
                    </a:lnTo>
                    <a:lnTo>
                      <a:pt x="45" y="105"/>
                    </a:lnTo>
                    <a:lnTo>
                      <a:pt x="48" y="58"/>
                    </a:lnTo>
                    <a:lnTo>
                      <a:pt x="47" y="38"/>
                    </a:lnTo>
                    <a:lnTo>
                      <a:pt x="47" y="17"/>
                    </a:lnTo>
                    <a:lnTo>
                      <a:pt x="45" y="6"/>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4" name="Freeform 129"/>
              <p:cNvSpPr>
                <a:spLocks/>
              </p:cNvSpPr>
              <p:nvPr/>
            </p:nvSpPr>
            <p:spPr bwMode="auto">
              <a:xfrm>
                <a:off x="4682" y="1684"/>
                <a:ext cx="20" cy="14"/>
              </a:xfrm>
              <a:custGeom>
                <a:avLst/>
                <a:gdLst>
                  <a:gd name="T0" fmla="*/ 0 w 58"/>
                  <a:gd name="T1" fmla="*/ 0 h 42"/>
                  <a:gd name="T2" fmla="*/ 2 w 58"/>
                  <a:gd name="T3" fmla="*/ 1 h 42"/>
                  <a:gd name="T4" fmla="*/ 5 w 58"/>
                  <a:gd name="T5" fmla="*/ 2 h 42"/>
                  <a:gd name="T6" fmla="*/ 7 w 58"/>
                  <a:gd name="T7" fmla="*/ 2 h 42"/>
                  <a:gd name="T8" fmla="*/ 11 w 58"/>
                  <a:gd name="T9" fmla="*/ 2 h 42"/>
                  <a:gd name="T10" fmla="*/ 14 w 58"/>
                  <a:gd name="T11" fmla="*/ 1 h 42"/>
                  <a:gd name="T12" fmla="*/ 17 w 58"/>
                  <a:gd name="T13" fmla="*/ 1 h 42"/>
                  <a:gd name="T14" fmla="*/ 20 w 58"/>
                  <a:gd name="T15" fmla="*/ 4 h 42"/>
                  <a:gd name="T16" fmla="*/ 15 w 58"/>
                  <a:gd name="T17" fmla="*/ 4 h 42"/>
                  <a:gd name="T18" fmla="*/ 13 w 58"/>
                  <a:gd name="T19" fmla="*/ 5 h 42"/>
                  <a:gd name="T20" fmla="*/ 12 w 58"/>
                  <a:gd name="T21" fmla="*/ 8 h 42"/>
                  <a:gd name="T22" fmla="*/ 12 w 58"/>
                  <a:gd name="T23" fmla="*/ 14 h 42"/>
                  <a:gd name="T24" fmla="*/ 11 w 58"/>
                  <a:gd name="T25" fmla="*/ 8 h 42"/>
                  <a:gd name="T26" fmla="*/ 11 w 58"/>
                  <a:gd name="T27" fmla="*/ 4 h 42"/>
                  <a:gd name="T28" fmla="*/ 7 w 58"/>
                  <a:gd name="T29" fmla="*/ 5 h 42"/>
                  <a:gd name="T30" fmla="*/ 3 w 58"/>
                  <a:gd name="T31" fmla="*/ 5 h 42"/>
                  <a:gd name="T32" fmla="*/ 1 w 58"/>
                  <a:gd name="T33" fmla="*/ 2 h 42"/>
                  <a:gd name="T34" fmla="*/ 0 w 58"/>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42">
                    <a:moveTo>
                      <a:pt x="0" y="0"/>
                    </a:moveTo>
                    <a:lnTo>
                      <a:pt x="5" y="4"/>
                    </a:lnTo>
                    <a:lnTo>
                      <a:pt x="15" y="6"/>
                    </a:lnTo>
                    <a:lnTo>
                      <a:pt x="21" y="6"/>
                    </a:lnTo>
                    <a:lnTo>
                      <a:pt x="33" y="5"/>
                    </a:lnTo>
                    <a:lnTo>
                      <a:pt x="40" y="3"/>
                    </a:lnTo>
                    <a:lnTo>
                      <a:pt x="49" y="4"/>
                    </a:lnTo>
                    <a:lnTo>
                      <a:pt x="58" y="11"/>
                    </a:lnTo>
                    <a:lnTo>
                      <a:pt x="44" y="13"/>
                    </a:lnTo>
                    <a:lnTo>
                      <a:pt x="39" y="14"/>
                    </a:lnTo>
                    <a:lnTo>
                      <a:pt x="36" y="23"/>
                    </a:lnTo>
                    <a:lnTo>
                      <a:pt x="34" y="42"/>
                    </a:lnTo>
                    <a:lnTo>
                      <a:pt x="33" y="23"/>
                    </a:lnTo>
                    <a:lnTo>
                      <a:pt x="31" y="13"/>
                    </a:lnTo>
                    <a:lnTo>
                      <a:pt x="20" y="15"/>
                    </a:lnTo>
                    <a:lnTo>
                      <a:pt x="10" y="14"/>
                    </a:lnTo>
                    <a:lnTo>
                      <a:pt x="4" y="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5" name="Freeform 130"/>
              <p:cNvSpPr>
                <a:spLocks/>
              </p:cNvSpPr>
              <p:nvPr/>
            </p:nvSpPr>
            <p:spPr bwMode="auto">
              <a:xfrm>
                <a:off x="4705" y="1634"/>
                <a:ext cx="10" cy="10"/>
              </a:xfrm>
              <a:custGeom>
                <a:avLst/>
                <a:gdLst>
                  <a:gd name="T0" fmla="*/ 5 w 29"/>
                  <a:gd name="T1" fmla="*/ 0 h 31"/>
                  <a:gd name="T2" fmla="*/ 4 w 29"/>
                  <a:gd name="T3" fmla="*/ 2 h 31"/>
                  <a:gd name="T4" fmla="*/ 4 w 29"/>
                  <a:gd name="T5" fmla="*/ 4 h 31"/>
                  <a:gd name="T6" fmla="*/ 5 w 29"/>
                  <a:gd name="T7" fmla="*/ 6 h 31"/>
                  <a:gd name="T8" fmla="*/ 10 w 29"/>
                  <a:gd name="T9" fmla="*/ 10 h 31"/>
                  <a:gd name="T10" fmla="*/ 4 w 29"/>
                  <a:gd name="T11" fmla="*/ 10 h 31"/>
                  <a:gd name="T12" fmla="*/ 1 w 29"/>
                  <a:gd name="T13" fmla="*/ 7 h 31"/>
                  <a:gd name="T14" fmla="*/ 1 w 29"/>
                  <a:gd name="T15" fmla="*/ 5 h 31"/>
                  <a:gd name="T16" fmla="*/ 0 w 29"/>
                  <a:gd name="T17" fmla="*/ 2 h 31"/>
                  <a:gd name="T18" fmla="*/ 5 w 29"/>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31">
                    <a:moveTo>
                      <a:pt x="15" y="0"/>
                    </a:moveTo>
                    <a:lnTo>
                      <a:pt x="13" y="5"/>
                    </a:lnTo>
                    <a:lnTo>
                      <a:pt x="13" y="13"/>
                    </a:lnTo>
                    <a:lnTo>
                      <a:pt x="15" y="18"/>
                    </a:lnTo>
                    <a:lnTo>
                      <a:pt x="29" y="31"/>
                    </a:lnTo>
                    <a:lnTo>
                      <a:pt x="13" y="31"/>
                    </a:lnTo>
                    <a:lnTo>
                      <a:pt x="4" y="22"/>
                    </a:lnTo>
                    <a:lnTo>
                      <a:pt x="2" y="17"/>
                    </a:lnTo>
                    <a:lnTo>
                      <a:pt x="0" y="5"/>
                    </a:lnTo>
                    <a:lnTo>
                      <a:pt x="1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30" name="Group 131"/>
            <p:cNvGrpSpPr>
              <a:grpSpLocks/>
            </p:cNvGrpSpPr>
            <p:nvPr/>
          </p:nvGrpSpPr>
          <p:grpSpPr bwMode="auto">
            <a:xfrm>
              <a:off x="4665" y="1628"/>
              <a:ext cx="70" cy="12"/>
              <a:chOff x="4665" y="1628"/>
              <a:chExt cx="70" cy="12"/>
            </a:xfrm>
          </p:grpSpPr>
          <p:sp>
            <p:nvSpPr>
              <p:cNvPr id="57831" name="Freeform 132"/>
              <p:cNvSpPr>
                <a:spLocks/>
              </p:cNvSpPr>
              <p:nvPr/>
            </p:nvSpPr>
            <p:spPr bwMode="auto">
              <a:xfrm>
                <a:off x="4697" y="1629"/>
                <a:ext cx="38" cy="10"/>
              </a:xfrm>
              <a:custGeom>
                <a:avLst/>
                <a:gdLst>
                  <a:gd name="T0" fmla="*/ 0 w 112"/>
                  <a:gd name="T1" fmla="*/ 6 h 30"/>
                  <a:gd name="T2" fmla="*/ 3 w 112"/>
                  <a:gd name="T3" fmla="*/ 4 h 30"/>
                  <a:gd name="T4" fmla="*/ 6 w 112"/>
                  <a:gd name="T5" fmla="*/ 2 h 30"/>
                  <a:gd name="T6" fmla="*/ 11 w 112"/>
                  <a:gd name="T7" fmla="*/ 1 h 30"/>
                  <a:gd name="T8" fmla="*/ 15 w 112"/>
                  <a:gd name="T9" fmla="*/ 0 h 30"/>
                  <a:gd name="T10" fmla="*/ 19 w 112"/>
                  <a:gd name="T11" fmla="*/ 0 h 30"/>
                  <a:gd name="T12" fmla="*/ 24 w 112"/>
                  <a:gd name="T13" fmla="*/ 1 h 30"/>
                  <a:gd name="T14" fmla="*/ 30 w 112"/>
                  <a:gd name="T15" fmla="*/ 3 h 30"/>
                  <a:gd name="T16" fmla="*/ 38 w 112"/>
                  <a:gd name="T17" fmla="*/ 5 h 30"/>
                  <a:gd name="T18" fmla="*/ 32 w 112"/>
                  <a:gd name="T19" fmla="*/ 5 h 30"/>
                  <a:gd name="T20" fmla="*/ 25 w 112"/>
                  <a:gd name="T21" fmla="*/ 5 h 30"/>
                  <a:gd name="T22" fmla="*/ 20 w 112"/>
                  <a:gd name="T23" fmla="*/ 4 h 30"/>
                  <a:gd name="T24" fmla="*/ 16 w 112"/>
                  <a:gd name="T25" fmla="*/ 5 h 30"/>
                  <a:gd name="T26" fmla="*/ 13 w 112"/>
                  <a:gd name="T27" fmla="*/ 6 h 30"/>
                  <a:gd name="T28" fmla="*/ 10 w 112"/>
                  <a:gd name="T29" fmla="*/ 9 h 30"/>
                  <a:gd name="T30" fmla="*/ 7 w 112"/>
                  <a:gd name="T31" fmla="*/ 10 h 30"/>
                  <a:gd name="T32" fmla="*/ 4 w 112"/>
                  <a:gd name="T33" fmla="*/ 10 h 30"/>
                  <a:gd name="T34" fmla="*/ 1 w 112"/>
                  <a:gd name="T35" fmla="*/ 9 h 30"/>
                  <a:gd name="T36" fmla="*/ 0 w 112"/>
                  <a:gd name="T37" fmla="*/ 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30">
                    <a:moveTo>
                      <a:pt x="0" y="19"/>
                    </a:moveTo>
                    <a:lnTo>
                      <a:pt x="8" y="12"/>
                    </a:lnTo>
                    <a:lnTo>
                      <a:pt x="18" y="5"/>
                    </a:lnTo>
                    <a:lnTo>
                      <a:pt x="31" y="2"/>
                    </a:lnTo>
                    <a:lnTo>
                      <a:pt x="43" y="0"/>
                    </a:lnTo>
                    <a:lnTo>
                      <a:pt x="56" y="0"/>
                    </a:lnTo>
                    <a:lnTo>
                      <a:pt x="72" y="3"/>
                    </a:lnTo>
                    <a:lnTo>
                      <a:pt x="89" y="9"/>
                    </a:lnTo>
                    <a:lnTo>
                      <a:pt x="112" y="16"/>
                    </a:lnTo>
                    <a:lnTo>
                      <a:pt x="94" y="16"/>
                    </a:lnTo>
                    <a:lnTo>
                      <a:pt x="75" y="14"/>
                    </a:lnTo>
                    <a:lnTo>
                      <a:pt x="60" y="13"/>
                    </a:lnTo>
                    <a:lnTo>
                      <a:pt x="48" y="16"/>
                    </a:lnTo>
                    <a:lnTo>
                      <a:pt x="38" y="19"/>
                    </a:lnTo>
                    <a:lnTo>
                      <a:pt x="29" y="26"/>
                    </a:lnTo>
                    <a:lnTo>
                      <a:pt x="22" y="30"/>
                    </a:lnTo>
                    <a:lnTo>
                      <a:pt x="13" y="30"/>
                    </a:lnTo>
                    <a:lnTo>
                      <a:pt x="4" y="27"/>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2" name="Freeform 133"/>
              <p:cNvSpPr>
                <a:spLocks/>
              </p:cNvSpPr>
              <p:nvPr/>
            </p:nvSpPr>
            <p:spPr bwMode="auto">
              <a:xfrm>
                <a:off x="4665" y="1628"/>
                <a:ext cx="19" cy="12"/>
              </a:xfrm>
              <a:custGeom>
                <a:avLst/>
                <a:gdLst>
                  <a:gd name="T0" fmla="*/ 0 w 56"/>
                  <a:gd name="T1" fmla="*/ 0 h 35"/>
                  <a:gd name="T2" fmla="*/ 0 w 56"/>
                  <a:gd name="T3" fmla="*/ 2 h 35"/>
                  <a:gd name="T4" fmla="*/ 4 w 56"/>
                  <a:gd name="T5" fmla="*/ 2 h 35"/>
                  <a:gd name="T6" fmla="*/ 8 w 56"/>
                  <a:gd name="T7" fmla="*/ 5 h 35"/>
                  <a:gd name="T8" fmla="*/ 10 w 56"/>
                  <a:gd name="T9" fmla="*/ 8 h 35"/>
                  <a:gd name="T10" fmla="*/ 12 w 56"/>
                  <a:gd name="T11" fmla="*/ 11 h 35"/>
                  <a:gd name="T12" fmla="*/ 15 w 56"/>
                  <a:gd name="T13" fmla="*/ 12 h 35"/>
                  <a:gd name="T14" fmla="*/ 18 w 56"/>
                  <a:gd name="T15" fmla="*/ 12 h 35"/>
                  <a:gd name="T16" fmla="*/ 19 w 56"/>
                  <a:gd name="T17" fmla="*/ 9 h 35"/>
                  <a:gd name="T18" fmla="*/ 18 w 56"/>
                  <a:gd name="T19" fmla="*/ 7 h 35"/>
                  <a:gd name="T20" fmla="*/ 14 w 56"/>
                  <a:gd name="T21" fmla="*/ 4 h 35"/>
                  <a:gd name="T22" fmla="*/ 12 w 56"/>
                  <a:gd name="T23" fmla="*/ 2 h 35"/>
                  <a:gd name="T24" fmla="*/ 8 w 56"/>
                  <a:gd name="T25" fmla="*/ 1 h 35"/>
                  <a:gd name="T26" fmla="*/ 0 w 56"/>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 h="35">
                    <a:moveTo>
                      <a:pt x="0" y="0"/>
                    </a:moveTo>
                    <a:lnTo>
                      <a:pt x="0" y="5"/>
                    </a:lnTo>
                    <a:lnTo>
                      <a:pt x="13" y="7"/>
                    </a:lnTo>
                    <a:lnTo>
                      <a:pt x="23" y="16"/>
                    </a:lnTo>
                    <a:lnTo>
                      <a:pt x="29" y="24"/>
                    </a:lnTo>
                    <a:lnTo>
                      <a:pt x="36" y="31"/>
                    </a:lnTo>
                    <a:lnTo>
                      <a:pt x="44" y="35"/>
                    </a:lnTo>
                    <a:lnTo>
                      <a:pt x="53" y="34"/>
                    </a:lnTo>
                    <a:lnTo>
                      <a:pt x="56" y="25"/>
                    </a:lnTo>
                    <a:lnTo>
                      <a:pt x="52" y="19"/>
                    </a:lnTo>
                    <a:lnTo>
                      <a:pt x="41" y="12"/>
                    </a:lnTo>
                    <a:lnTo>
                      <a:pt x="34" y="7"/>
                    </a:lnTo>
                    <a:lnTo>
                      <a:pt x="2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31" name="Freeform 134"/>
            <p:cNvSpPr>
              <a:spLocks/>
            </p:cNvSpPr>
            <p:nvPr/>
          </p:nvSpPr>
          <p:spPr bwMode="auto">
            <a:xfrm>
              <a:off x="4705" y="1643"/>
              <a:ext cx="27" cy="9"/>
            </a:xfrm>
            <a:custGeom>
              <a:avLst/>
              <a:gdLst>
                <a:gd name="T0" fmla="*/ 0 w 80"/>
                <a:gd name="T1" fmla="*/ 3 h 27"/>
                <a:gd name="T2" fmla="*/ 1 w 80"/>
                <a:gd name="T3" fmla="*/ 6 h 27"/>
                <a:gd name="T4" fmla="*/ 2 w 80"/>
                <a:gd name="T5" fmla="*/ 7 h 27"/>
                <a:gd name="T6" fmla="*/ 3 w 80"/>
                <a:gd name="T7" fmla="*/ 8 h 27"/>
                <a:gd name="T8" fmla="*/ 7 w 80"/>
                <a:gd name="T9" fmla="*/ 9 h 27"/>
                <a:gd name="T10" fmla="*/ 12 w 80"/>
                <a:gd name="T11" fmla="*/ 9 h 27"/>
                <a:gd name="T12" fmla="*/ 16 w 80"/>
                <a:gd name="T13" fmla="*/ 8 h 27"/>
                <a:gd name="T14" fmla="*/ 21 w 80"/>
                <a:gd name="T15" fmla="*/ 6 h 27"/>
                <a:gd name="T16" fmla="*/ 27 w 80"/>
                <a:gd name="T17" fmla="*/ 3 h 27"/>
                <a:gd name="T18" fmla="*/ 17 w 80"/>
                <a:gd name="T19" fmla="*/ 2 h 27"/>
                <a:gd name="T20" fmla="*/ 9 w 80"/>
                <a:gd name="T21" fmla="*/ 0 h 27"/>
                <a:gd name="T22" fmla="*/ 4 w 80"/>
                <a:gd name="T23" fmla="*/ 0 h 27"/>
                <a:gd name="T24" fmla="*/ 0 w 80"/>
                <a:gd name="T25" fmla="*/ 3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 h="27">
                  <a:moveTo>
                    <a:pt x="0" y="8"/>
                  </a:moveTo>
                  <a:lnTo>
                    <a:pt x="4" y="18"/>
                  </a:lnTo>
                  <a:lnTo>
                    <a:pt x="5" y="22"/>
                  </a:lnTo>
                  <a:lnTo>
                    <a:pt x="9" y="24"/>
                  </a:lnTo>
                  <a:lnTo>
                    <a:pt x="22" y="27"/>
                  </a:lnTo>
                  <a:lnTo>
                    <a:pt x="37" y="27"/>
                  </a:lnTo>
                  <a:lnTo>
                    <a:pt x="48" y="24"/>
                  </a:lnTo>
                  <a:lnTo>
                    <a:pt x="61" y="19"/>
                  </a:lnTo>
                  <a:lnTo>
                    <a:pt x="80" y="8"/>
                  </a:lnTo>
                  <a:lnTo>
                    <a:pt x="51" y="5"/>
                  </a:lnTo>
                  <a:lnTo>
                    <a:pt x="27" y="1"/>
                  </a:lnTo>
                  <a:lnTo>
                    <a:pt x="13"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2" name="Freeform 135"/>
            <p:cNvSpPr>
              <a:spLocks/>
            </p:cNvSpPr>
            <p:nvPr/>
          </p:nvSpPr>
          <p:spPr bwMode="auto">
            <a:xfrm>
              <a:off x="4673" y="1645"/>
              <a:ext cx="8" cy="8"/>
            </a:xfrm>
            <a:custGeom>
              <a:avLst/>
              <a:gdLst>
                <a:gd name="T0" fmla="*/ 0 w 24"/>
                <a:gd name="T1" fmla="*/ 0 h 26"/>
                <a:gd name="T2" fmla="*/ 6 w 24"/>
                <a:gd name="T3" fmla="*/ 1 h 26"/>
                <a:gd name="T4" fmla="*/ 8 w 24"/>
                <a:gd name="T5" fmla="*/ 4 h 26"/>
                <a:gd name="T6" fmla="*/ 8 w 24"/>
                <a:gd name="T7" fmla="*/ 8 h 26"/>
                <a:gd name="T8" fmla="*/ 3 w 24"/>
                <a:gd name="T9" fmla="*/ 7 h 26"/>
                <a:gd name="T10" fmla="*/ 0 w 24"/>
                <a:gd name="T11" fmla="*/ 7 h 26"/>
                <a:gd name="T12" fmla="*/ 0 w 24"/>
                <a:gd name="T13" fmla="*/ 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26">
                  <a:moveTo>
                    <a:pt x="1" y="0"/>
                  </a:moveTo>
                  <a:lnTo>
                    <a:pt x="19" y="3"/>
                  </a:lnTo>
                  <a:lnTo>
                    <a:pt x="23" y="13"/>
                  </a:lnTo>
                  <a:lnTo>
                    <a:pt x="24" y="26"/>
                  </a:lnTo>
                  <a:lnTo>
                    <a:pt x="9" y="23"/>
                  </a:lnTo>
                  <a:lnTo>
                    <a:pt x="0" y="22"/>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3" name="Oval 136"/>
            <p:cNvSpPr>
              <a:spLocks noChangeArrowheads="1"/>
            </p:cNvSpPr>
            <p:nvPr/>
          </p:nvSpPr>
          <p:spPr bwMode="auto">
            <a:xfrm>
              <a:off x="4707" y="1643"/>
              <a:ext cx="19" cy="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4" name="Oval 137"/>
            <p:cNvSpPr>
              <a:spLocks noChangeArrowheads="1"/>
            </p:cNvSpPr>
            <p:nvPr/>
          </p:nvSpPr>
          <p:spPr bwMode="auto">
            <a:xfrm>
              <a:off x="4709" y="1645"/>
              <a:ext cx="10" cy="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5" name="Oval 138"/>
            <p:cNvSpPr>
              <a:spLocks noChangeArrowheads="1"/>
            </p:cNvSpPr>
            <p:nvPr/>
          </p:nvSpPr>
          <p:spPr bwMode="auto">
            <a:xfrm>
              <a:off x="4708" y="1644"/>
              <a:ext cx="5" cy="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6" name="Oval 139"/>
            <p:cNvSpPr>
              <a:spLocks noChangeArrowheads="1"/>
            </p:cNvSpPr>
            <p:nvPr/>
          </p:nvSpPr>
          <p:spPr bwMode="auto">
            <a:xfrm>
              <a:off x="4669" y="1644"/>
              <a:ext cx="12" cy="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7" name="Oval 140"/>
            <p:cNvSpPr>
              <a:spLocks noChangeArrowheads="1"/>
            </p:cNvSpPr>
            <p:nvPr/>
          </p:nvSpPr>
          <p:spPr bwMode="auto">
            <a:xfrm>
              <a:off x="4670" y="1645"/>
              <a:ext cx="8" cy="1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8" name="Oval 141"/>
            <p:cNvSpPr>
              <a:spLocks noChangeArrowheads="1"/>
            </p:cNvSpPr>
            <p:nvPr/>
          </p:nvSpPr>
          <p:spPr bwMode="auto">
            <a:xfrm>
              <a:off x="4670" y="1646"/>
              <a:ext cx="4" cy="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39" name="Freeform 142"/>
            <p:cNvSpPr>
              <a:spLocks/>
            </p:cNvSpPr>
            <p:nvPr/>
          </p:nvSpPr>
          <p:spPr bwMode="auto">
            <a:xfrm>
              <a:off x="4699" y="1642"/>
              <a:ext cx="38" cy="8"/>
            </a:xfrm>
            <a:custGeom>
              <a:avLst/>
              <a:gdLst>
                <a:gd name="T0" fmla="*/ 0 w 113"/>
                <a:gd name="T1" fmla="*/ 1 h 26"/>
                <a:gd name="T2" fmla="*/ 5 w 113"/>
                <a:gd name="T3" fmla="*/ 3 h 26"/>
                <a:gd name="T4" fmla="*/ 8 w 113"/>
                <a:gd name="T5" fmla="*/ 1 h 26"/>
                <a:gd name="T6" fmla="*/ 11 w 113"/>
                <a:gd name="T7" fmla="*/ 0 h 26"/>
                <a:gd name="T8" fmla="*/ 14 w 113"/>
                <a:gd name="T9" fmla="*/ 0 h 26"/>
                <a:gd name="T10" fmla="*/ 18 w 113"/>
                <a:gd name="T11" fmla="*/ 1 h 26"/>
                <a:gd name="T12" fmla="*/ 24 w 113"/>
                <a:gd name="T13" fmla="*/ 3 h 26"/>
                <a:gd name="T14" fmla="*/ 30 w 113"/>
                <a:gd name="T15" fmla="*/ 3 h 26"/>
                <a:gd name="T16" fmla="*/ 38 w 113"/>
                <a:gd name="T17" fmla="*/ 2 h 26"/>
                <a:gd name="T18" fmla="*/ 33 w 113"/>
                <a:gd name="T19" fmla="*/ 5 h 26"/>
                <a:gd name="T20" fmla="*/ 27 w 113"/>
                <a:gd name="T21" fmla="*/ 8 h 26"/>
                <a:gd name="T22" fmla="*/ 31 w 113"/>
                <a:gd name="T23" fmla="*/ 5 h 26"/>
                <a:gd name="T24" fmla="*/ 26 w 113"/>
                <a:gd name="T25" fmla="*/ 4 h 26"/>
                <a:gd name="T26" fmla="*/ 22 w 113"/>
                <a:gd name="T27" fmla="*/ 4 h 26"/>
                <a:gd name="T28" fmla="*/ 18 w 113"/>
                <a:gd name="T29" fmla="*/ 3 h 26"/>
                <a:gd name="T30" fmla="*/ 14 w 113"/>
                <a:gd name="T31" fmla="*/ 3 h 26"/>
                <a:gd name="T32" fmla="*/ 11 w 113"/>
                <a:gd name="T33" fmla="*/ 3 h 26"/>
                <a:gd name="T34" fmla="*/ 9 w 113"/>
                <a:gd name="T35" fmla="*/ 3 h 26"/>
                <a:gd name="T36" fmla="*/ 7 w 113"/>
                <a:gd name="T37" fmla="*/ 4 h 26"/>
                <a:gd name="T38" fmla="*/ 5 w 113"/>
                <a:gd name="T39" fmla="*/ 4 h 26"/>
                <a:gd name="T40" fmla="*/ 4 w 113"/>
                <a:gd name="T41" fmla="*/ 4 h 26"/>
                <a:gd name="T42" fmla="*/ 0 w 113"/>
                <a:gd name="T43" fmla="*/ 1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3" h="26">
                  <a:moveTo>
                    <a:pt x="0" y="2"/>
                  </a:moveTo>
                  <a:lnTo>
                    <a:pt x="16" y="9"/>
                  </a:lnTo>
                  <a:lnTo>
                    <a:pt x="24" y="4"/>
                  </a:lnTo>
                  <a:lnTo>
                    <a:pt x="33" y="0"/>
                  </a:lnTo>
                  <a:lnTo>
                    <a:pt x="42" y="0"/>
                  </a:lnTo>
                  <a:lnTo>
                    <a:pt x="55" y="4"/>
                  </a:lnTo>
                  <a:lnTo>
                    <a:pt x="72" y="9"/>
                  </a:lnTo>
                  <a:lnTo>
                    <a:pt x="90" y="9"/>
                  </a:lnTo>
                  <a:lnTo>
                    <a:pt x="113" y="5"/>
                  </a:lnTo>
                  <a:lnTo>
                    <a:pt x="98" y="17"/>
                  </a:lnTo>
                  <a:lnTo>
                    <a:pt x="79" y="26"/>
                  </a:lnTo>
                  <a:lnTo>
                    <a:pt x="93" y="16"/>
                  </a:lnTo>
                  <a:lnTo>
                    <a:pt x="77" y="14"/>
                  </a:lnTo>
                  <a:lnTo>
                    <a:pt x="66" y="13"/>
                  </a:lnTo>
                  <a:lnTo>
                    <a:pt x="53" y="11"/>
                  </a:lnTo>
                  <a:lnTo>
                    <a:pt x="43" y="11"/>
                  </a:lnTo>
                  <a:lnTo>
                    <a:pt x="32" y="9"/>
                  </a:lnTo>
                  <a:lnTo>
                    <a:pt x="27" y="9"/>
                  </a:lnTo>
                  <a:lnTo>
                    <a:pt x="21" y="13"/>
                  </a:lnTo>
                  <a:lnTo>
                    <a:pt x="16" y="14"/>
                  </a:lnTo>
                  <a:lnTo>
                    <a:pt x="12" y="14"/>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40" name="Freeform 143"/>
            <p:cNvSpPr>
              <a:spLocks/>
            </p:cNvSpPr>
            <p:nvPr/>
          </p:nvSpPr>
          <p:spPr bwMode="auto">
            <a:xfrm>
              <a:off x="4662" y="1643"/>
              <a:ext cx="17" cy="7"/>
            </a:xfrm>
            <a:custGeom>
              <a:avLst/>
              <a:gdLst>
                <a:gd name="T0" fmla="*/ 0 w 51"/>
                <a:gd name="T1" fmla="*/ 0 h 21"/>
                <a:gd name="T2" fmla="*/ 2 w 51"/>
                <a:gd name="T3" fmla="*/ 3 h 21"/>
                <a:gd name="T4" fmla="*/ 6 w 51"/>
                <a:gd name="T5" fmla="*/ 2 h 21"/>
                <a:gd name="T6" fmla="*/ 9 w 51"/>
                <a:gd name="T7" fmla="*/ 2 h 21"/>
                <a:gd name="T8" fmla="*/ 10 w 51"/>
                <a:gd name="T9" fmla="*/ 2 h 21"/>
                <a:gd name="T10" fmla="*/ 13 w 51"/>
                <a:gd name="T11" fmla="*/ 2 h 21"/>
                <a:gd name="T12" fmla="*/ 15 w 51"/>
                <a:gd name="T13" fmla="*/ 3 h 21"/>
                <a:gd name="T14" fmla="*/ 17 w 51"/>
                <a:gd name="T15" fmla="*/ 4 h 21"/>
                <a:gd name="T16" fmla="*/ 17 w 51"/>
                <a:gd name="T17" fmla="*/ 7 h 21"/>
                <a:gd name="T18" fmla="*/ 16 w 51"/>
                <a:gd name="T19" fmla="*/ 5 h 21"/>
                <a:gd name="T20" fmla="*/ 14 w 51"/>
                <a:gd name="T21" fmla="*/ 4 h 21"/>
                <a:gd name="T22" fmla="*/ 10 w 51"/>
                <a:gd name="T23" fmla="*/ 3 h 21"/>
                <a:gd name="T24" fmla="*/ 5 w 51"/>
                <a:gd name="T25" fmla="*/ 3 h 21"/>
                <a:gd name="T26" fmla="*/ 0 w 51"/>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21">
                  <a:moveTo>
                    <a:pt x="0" y="0"/>
                  </a:moveTo>
                  <a:lnTo>
                    <a:pt x="7" y="8"/>
                  </a:lnTo>
                  <a:lnTo>
                    <a:pt x="17" y="6"/>
                  </a:lnTo>
                  <a:lnTo>
                    <a:pt x="26" y="6"/>
                  </a:lnTo>
                  <a:lnTo>
                    <a:pt x="31" y="6"/>
                  </a:lnTo>
                  <a:lnTo>
                    <a:pt x="40" y="6"/>
                  </a:lnTo>
                  <a:lnTo>
                    <a:pt x="46" y="10"/>
                  </a:lnTo>
                  <a:lnTo>
                    <a:pt x="50" y="13"/>
                  </a:lnTo>
                  <a:lnTo>
                    <a:pt x="51" y="21"/>
                  </a:lnTo>
                  <a:lnTo>
                    <a:pt x="48" y="14"/>
                  </a:lnTo>
                  <a:lnTo>
                    <a:pt x="43" y="11"/>
                  </a:lnTo>
                  <a:lnTo>
                    <a:pt x="29" y="10"/>
                  </a:lnTo>
                  <a:lnTo>
                    <a:pt x="15" y="10"/>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41" name="Group 144"/>
            <p:cNvGrpSpPr>
              <a:grpSpLocks/>
            </p:cNvGrpSpPr>
            <p:nvPr/>
          </p:nvGrpSpPr>
          <p:grpSpPr bwMode="auto">
            <a:xfrm>
              <a:off x="4683" y="1699"/>
              <a:ext cx="38" cy="20"/>
              <a:chOff x="4683" y="1699"/>
              <a:chExt cx="38" cy="20"/>
            </a:xfrm>
          </p:grpSpPr>
          <p:sp>
            <p:nvSpPr>
              <p:cNvPr id="57824" name="Freeform 145"/>
              <p:cNvSpPr>
                <a:spLocks/>
              </p:cNvSpPr>
              <p:nvPr/>
            </p:nvSpPr>
            <p:spPr bwMode="auto">
              <a:xfrm>
                <a:off x="4684" y="1699"/>
                <a:ext cx="37" cy="20"/>
              </a:xfrm>
              <a:custGeom>
                <a:avLst/>
                <a:gdLst>
                  <a:gd name="T0" fmla="*/ 4 w 113"/>
                  <a:gd name="T1" fmla="*/ 8 h 60"/>
                  <a:gd name="T2" fmla="*/ 2 w 113"/>
                  <a:gd name="T3" fmla="*/ 6 h 60"/>
                  <a:gd name="T4" fmla="*/ 0 w 113"/>
                  <a:gd name="T5" fmla="*/ 3 h 60"/>
                  <a:gd name="T6" fmla="*/ 0 w 113"/>
                  <a:gd name="T7" fmla="*/ 2 h 60"/>
                  <a:gd name="T8" fmla="*/ 2 w 113"/>
                  <a:gd name="T9" fmla="*/ 1 h 60"/>
                  <a:gd name="T10" fmla="*/ 4 w 113"/>
                  <a:gd name="T11" fmla="*/ 0 h 60"/>
                  <a:gd name="T12" fmla="*/ 9 w 113"/>
                  <a:gd name="T13" fmla="*/ 2 h 60"/>
                  <a:gd name="T14" fmla="*/ 12 w 113"/>
                  <a:gd name="T15" fmla="*/ 0 h 60"/>
                  <a:gd name="T16" fmla="*/ 16 w 113"/>
                  <a:gd name="T17" fmla="*/ 1 h 60"/>
                  <a:gd name="T18" fmla="*/ 21 w 113"/>
                  <a:gd name="T19" fmla="*/ 2 h 60"/>
                  <a:gd name="T20" fmla="*/ 26 w 113"/>
                  <a:gd name="T21" fmla="*/ 3 h 60"/>
                  <a:gd name="T22" fmla="*/ 37 w 113"/>
                  <a:gd name="T23" fmla="*/ 3 h 60"/>
                  <a:gd name="T24" fmla="*/ 30 w 113"/>
                  <a:gd name="T25" fmla="*/ 9 h 60"/>
                  <a:gd name="T26" fmla="*/ 27 w 113"/>
                  <a:gd name="T27" fmla="*/ 12 h 60"/>
                  <a:gd name="T28" fmla="*/ 24 w 113"/>
                  <a:gd name="T29" fmla="*/ 15 h 60"/>
                  <a:gd name="T30" fmla="*/ 20 w 113"/>
                  <a:gd name="T31" fmla="*/ 18 h 60"/>
                  <a:gd name="T32" fmla="*/ 15 w 113"/>
                  <a:gd name="T33" fmla="*/ 20 h 60"/>
                  <a:gd name="T34" fmla="*/ 10 w 113"/>
                  <a:gd name="T35" fmla="*/ 20 h 60"/>
                  <a:gd name="T36" fmla="*/ 6 w 113"/>
                  <a:gd name="T37" fmla="*/ 18 h 60"/>
                  <a:gd name="T38" fmla="*/ 4 w 113"/>
                  <a:gd name="T39" fmla="*/ 15 h 60"/>
                  <a:gd name="T40" fmla="*/ 4 w 113"/>
                  <a:gd name="T41" fmla="*/ 8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3" h="60">
                    <a:moveTo>
                      <a:pt x="11" y="24"/>
                    </a:moveTo>
                    <a:lnTo>
                      <a:pt x="5" y="17"/>
                    </a:lnTo>
                    <a:lnTo>
                      <a:pt x="1" y="10"/>
                    </a:lnTo>
                    <a:lnTo>
                      <a:pt x="0" y="5"/>
                    </a:lnTo>
                    <a:lnTo>
                      <a:pt x="5" y="2"/>
                    </a:lnTo>
                    <a:lnTo>
                      <a:pt x="13" y="0"/>
                    </a:lnTo>
                    <a:lnTo>
                      <a:pt x="26" y="7"/>
                    </a:lnTo>
                    <a:lnTo>
                      <a:pt x="37" y="0"/>
                    </a:lnTo>
                    <a:lnTo>
                      <a:pt x="50" y="4"/>
                    </a:lnTo>
                    <a:lnTo>
                      <a:pt x="64" y="7"/>
                    </a:lnTo>
                    <a:lnTo>
                      <a:pt x="79" y="8"/>
                    </a:lnTo>
                    <a:lnTo>
                      <a:pt x="113" y="10"/>
                    </a:lnTo>
                    <a:lnTo>
                      <a:pt x="93" y="28"/>
                    </a:lnTo>
                    <a:lnTo>
                      <a:pt x="82" y="37"/>
                    </a:lnTo>
                    <a:lnTo>
                      <a:pt x="72" y="46"/>
                    </a:lnTo>
                    <a:lnTo>
                      <a:pt x="62" y="54"/>
                    </a:lnTo>
                    <a:lnTo>
                      <a:pt x="45" y="60"/>
                    </a:lnTo>
                    <a:lnTo>
                      <a:pt x="31" y="60"/>
                    </a:lnTo>
                    <a:lnTo>
                      <a:pt x="19" y="55"/>
                    </a:lnTo>
                    <a:lnTo>
                      <a:pt x="13" y="46"/>
                    </a:lnTo>
                    <a:lnTo>
                      <a:pt x="11" y="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825" name="Group 146"/>
              <p:cNvGrpSpPr>
                <a:grpSpLocks/>
              </p:cNvGrpSpPr>
              <p:nvPr/>
            </p:nvGrpSpPr>
            <p:grpSpPr bwMode="auto">
              <a:xfrm>
                <a:off x="4683" y="1699"/>
                <a:ext cx="38" cy="20"/>
                <a:chOff x="4683" y="1699"/>
                <a:chExt cx="38" cy="20"/>
              </a:xfrm>
            </p:grpSpPr>
            <p:grpSp>
              <p:nvGrpSpPr>
                <p:cNvPr id="57827" name="Group 147"/>
                <p:cNvGrpSpPr>
                  <a:grpSpLocks/>
                </p:cNvGrpSpPr>
                <p:nvPr/>
              </p:nvGrpSpPr>
              <p:grpSpPr bwMode="auto">
                <a:xfrm>
                  <a:off x="4683" y="1699"/>
                  <a:ext cx="38" cy="9"/>
                  <a:chOff x="4683" y="1699"/>
                  <a:chExt cx="38" cy="9"/>
                </a:xfrm>
              </p:grpSpPr>
              <p:sp>
                <p:nvSpPr>
                  <p:cNvPr id="57829" name="Freeform 148"/>
                  <p:cNvSpPr>
                    <a:spLocks/>
                  </p:cNvSpPr>
                  <p:nvPr/>
                </p:nvSpPr>
                <p:spPr bwMode="auto">
                  <a:xfrm>
                    <a:off x="4686" y="1703"/>
                    <a:ext cx="27" cy="5"/>
                  </a:xfrm>
                  <a:custGeom>
                    <a:avLst/>
                    <a:gdLst>
                      <a:gd name="T0" fmla="*/ 0 w 81"/>
                      <a:gd name="T1" fmla="*/ 0 h 17"/>
                      <a:gd name="T2" fmla="*/ 3 w 81"/>
                      <a:gd name="T3" fmla="*/ 3 h 17"/>
                      <a:gd name="T4" fmla="*/ 5 w 81"/>
                      <a:gd name="T5" fmla="*/ 4 h 17"/>
                      <a:gd name="T6" fmla="*/ 9 w 81"/>
                      <a:gd name="T7" fmla="*/ 5 h 17"/>
                      <a:gd name="T8" fmla="*/ 13 w 81"/>
                      <a:gd name="T9" fmla="*/ 5 h 17"/>
                      <a:gd name="T10" fmla="*/ 16 w 81"/>
                      <a:gd name="T11" fmla="*/ 5 h 17"/>
                      <a:gd name="T12" fmla="*/ 22 w 81"/>
                      <a:gd name="T13" fmla="*/ 4 h 17"/>
                      <a:gd name="T14" fmla="*/ 27 w 81"/>
                      <a:gd name="T15" fmla="*/ 2 h 17"/>
                      <a:gd name="T16" fmla="*/ 16 w 81"/>
                      <a:gd name="T17" fmla="*/ 0 h 17"/>
                      <a:gd name="T18" fmla="*/ 0 w 81"/>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17">
                        <a:moveTo>
                          <a:pt x="0" y="1"/>
                        </a:moveTo>
                        <a:lnTo>
                          <a:pt x="8" y="10"/>
                        </a:lnTo>
                        <a:lnTo>
                          <a:pt x="15" y="15"/>
                        </a:lnTo>
                        <a:lnTo>
                          <a:pt x="27" y="17"/>
                        </a:lnTo>
                        <a:lnTo>
                          <a:pt x="38" y="17"/>
                        </a:lnTo>
                        <a:lnTo>
                          <a:pt x="47" y="17"/>
                        </a:lnTo>
                        <a:lnTo>
                          <a:pt x="67" y="14"/>
                        </a:lnTo>
                        <a:lnTo>
                          <a:pt x="81" y="7"/>
                        </a:lnTo>
                        <a:lnTo>
                          <a:pt x="48"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30" name="Freeform 149"/>
                  <p:cNvSpPr>
                    <a:spLocks/>
                  </p:cNvSpPr>
                  <p:nvPr/>
                </p:nvSpPr>
                <p:spPr bwMode="auto">
                  <a:xfrm>
                    <a:off x="4683" y="1699"/>
                    <a:ext cx="38" cy="8"/>
                  </a:xfrm>
                  <a:custGeom>
                    <a:avLst/>
                    <a:gdLst>
                      <a:gd name="T0" fmla="*/ 4 w 114"/>
                      <a:gd name="T1" fmla="*/ 8 h 26"/>
                      <a:gd name="T2" fmla="*/ 2 w 114"/>
                      <a:gd name="T3" fmla="*/ 5 h 26"/>
                      <a:gd name="T4" fmla="*/ 1 w 114"/>
                      <a:gd name="T5" fmla="*/ 4 h 26"/>
                      <a:gd name="T6" fmla="*/ 0 w 114"/>
                      <a:gd name="T7" fmla="*/ 2 h 26"/>
                      <a:gd name="T8" fmla="*/ 2 w 114"/>
                      <a:gd name="T9" fmla="*/ 1 h 26"/>
                      <a:gd name="T10" fmla="*/ 5 w 114"/>
                      <a:gd name="T11" fmla="*/ 0 h 26"/>
                      <a:gd name="T12" fmla="*/ 9 w 114"/>
                      <a:gd name="T13" fmla="*/ 2 h 26"/>
                      <a:gd name="T14" fmla="*/ 13 w 114"/>
                      <a:gd name="T15" fmla="*/ 0 h 26"/>
                      <a:gd name="T16" fmla="*/ 17 w 114"/>
                      <a:gd name="T17" fmla="*/ 1 h 26"/>
                      <a:gd name="T18" fmla="*/ 22 w 114"/>
                      <a:gd name="T19" fmla="*/ 2 h 26"/>
                      <a:gd name="T20" fmla="*/ 27 w 114"/>
                      <a:gd name="T21" fmla="*/ 3 h 26"/>
                      <a:gd name="T22" fmla="*/ 38 w 114"/>
                      <a:gd name="T23" fmla="*/ 4 h 26"/>
                      <a:gd name="T24" fmla="*/ 35 w 114"/>
                      <a:gd name="T25" fmla="*/ 5 h 26"/>
                      <a:gd name="T26" fmla="*/ 31 w 114"/>
                      <a:gd name="T27" fmla="*/ 7 h 26"/>
                      <a:gd name="T28" fmla="*/ 27 w 114"/>
                      <a:gd name="T29" fmla="*/ 7 h 26"/>
                      <a:gd name="T30" fmla="*/ 24 w 114"/>
                      <a:gd name="T31" fmla="*/ 7 h 26"/>
                      <a:gd name="T32" fmla="*/ 19 w 114"/>
                      <a:gd name="T33" fmla="*/ 6 h 26"/>
                      <a:gd name="T34" fmla="*/ 15 w 114"/>
                      <a:gd name="T35" fmla="*/ 5 h 26"/>
                      <a:gd name="T36" fmla="*/ 12 w 114"/>
                      <a:gd name="T37" fmla="*/ 7 h 26"/>
                      <a:gd name="T38" fmla="*/ 8 w 114"/>
                      <a:gd name="T39" fmla="*/ 5 h 26"/>
                      <a:gd name="T40" fmla="*/ 4 w 114"/>
                      <a:gd name="T41" fmla="*/ 4 h 26"/>
                      <a:gd name="T42" fmla="*/ 4 w 114"/>
                      <a:gd name="T43" fmla="*/ 8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4" h="26">
                        <a:moveTo>
                          <a:pt x="12" y="26"/>
                        </a:moveTo>
                        <a:lnTo>
                          <a:pt x="5" y="17"/>
                        </a:lnTo>
                        <a:lnTo>
                          <a:pt x="2" y="12"/>
                        </a:lnTo>
                        <a:lnTo>
                          <a:pt x="0" y="5"/>
                        </a:lnTo>
                        <a:lnTo>
                          <a:pt x="5" y="2"/>
                        </a:lnTo>
                        <a:lnTo>
                          <a:pt x="14" y="0"/>
                        </a:lnTo>
                        <a:lnTo>
                          <a:pt x="27" y="8"/>
                        </a:lnTo>
                        <a:lnTo>
                          <a:pt x="38" y="0"/>
                        </a:lnTo>
                        <a:lnTo>
                          <a:pt x="51" y="4"/>
                        </a:lnTo>
                        <a:lnTo>
                          <a:pt x="65" y="8"/>
                        </a:lnTo>
                        <a:lnTo>
                          <a:pt x="80" y="9"/>
                        </a:lnTo>
                        <a:lnTo>
                          <a:pt x="114" y="12"/>
                        </a:lnTo>
                        <a:lnTo>
                          <a:pt x="104" y="17"/>
                        </a:lnTo>
                        <a:lnTo>
                          <a:pt x="94" y="22"/>
                        </a:lnTo>
                        <a:lnTo>
                          <a:pt x="82" y="22"/>
                        </a:lnTo>
                        <a:lnTo>
                          <a:pt x="72" y="23"/>
                        </a:lnTo>
                        <a:lnTo>
                          <a:pt x="58" y="21"/>
                        </a:lnTo>
                        <a:lnTo>
                          <a:pt x="45" y="17"/>
                        </a:lnTo>
                        <a:lnTo>
                          <a:pt x="36" y="22"/>
                        </a:lnTo>
                        <a:lnTo>
                          <a:pt x="24" y="17"/>
                        </a:lnTo>
                        <a:lnTo>
                          <a:pt x="13" y="14"/>
                        </a:lnTo>
                        <a:lnTo>
                          <a:pt x="12" y="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828" name="Freeform 150"/>
                <p:cNvSpPr>
                  <a:spLocks/>
                </p:cNvSpPr>
                <p:nvPr/>
              </p:nvSpPr>
              <p:spPr bwMode="auto">
                <a:xfrm>
                  <a:off x="4687" y="1702"/>
                  <a:ext cx="34" cy="17"/>
                </a:xfrm>
                <a:custGeom>
                  <a:avLst/>
                  <a:gdLst>
                    <a:gd name="T0" fmla="*/ 0 w 102"/>
                    <a:gd name="T1" fmla="*/ 5 h 50"/>
                    <a:gd name="T2" fmla="*/ 2 w 102"/>
                    <a:gd name="T3" fmla="*/ 6 h 50"/>
                    <a:gd name="T4" fmla="*/ 5 w 102"/>
                    <a:gd name="T5" fmla="*/ 7 h 50"/>
                    <a:gd name="T6" fmla="*/ 8 w 102"/>
                    <a:gd name="T7" fmla="*/ 8 h 50"/>
                    <a:gd name="T8" fmla="*/ 12 w 102"/>
                    <a:gd name="T9" fmla="*/ 8 h 50"/>
                    <a:gd name="T10" fmla="*/ 16 w 102"/>
                    <a:gd name="T11" fmla="*/ 7 h 50"/>
                    <a:gd name="T12" fmla="*/ 20 w 102"/>
                    <a:gd name="T13" fmla="*/ 6 h 50"/>
                    <a:gd name="T14" fmla="*/ 24 w 102"/>
                    <a:gd name="T15" fmla="*/ 6 h 50"/>
                    <a:gd name="T16" fmla="*/ 27 w 102"/>
                    <a:gd name="T17" fmla="*/ 5 h 50"/>
                    <a:gd name="T18" fmla="*/ 29 w 102"/>
                    <a:gd name="T19" fmla="*/ 3 h 50"/>
                    <a:gd name="T20" fmla="*/ 31 w 102"/>
                    <a:gd name="T21" fmla="*/ 2 h 50"/>
                    <a:gd name="T22" fmla="*/ 34 w 102"/>
                    <a:gd name="T23" fmla="*/ 0 h 50"/>
                    <a:gd name="T24" fmla="*/ 27 w 102"/>
                    <a:gd name="T25" fmla="*/ 6 h 50"/>
                    <a:gd name="T26" fmla="*/ 24 w 102"/>
                    <a:gd name="T27" fmla="*/ 9 h 50"/>
                    <a:gd name="T28" fmla="*/ 20 w 102"/>
                    <a:gd name="T29" fmla="*/ 12 h 50"/>
                    <a:gd name="T30" fmla="*/ 17 w 102"/>
                    <a:gd name="T31" fmla="*/ 15 h 50"/>
                    <a:gd name="T32" fmla="*/ 11 w 102"/>
                    <a:gd name="T33" fmla="*/ 17 h 50"/>
                    <a:gd name="T34" fmla="*/ 6 w 102"/>
                    <a:gd name="T35" fmla="*/ 17 h 50"/>
                    <a:gd name="T36" fmla="*/ 3 w 102"/>
                    <a:gd name="T37" fmla="*/ 15 h 50"/>
                    <a:gd name="T38" fmla="*/ 1 w 102"/>
                    <a:gd name="T39" fmla="*/ 12 h 50"/>
                    <a:gd name="T40" fmla="*/ 0 w 102"/>
                    <a:gd name="T41" fmla="*/ 5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2" h="50">
                      <a:moveTo>
                        <a:pt x="0" y="14"/>
                      </a:moveTo>
                      <a:lnTo>
                        <a:pt x="6" y="18"/>
                      </a:lnTo>
                      <a:lnTo>
                        <a:pt x="15" y="22"/>
                      </a:lnTo>
                      <a:lnTo>
                        <a:pt x="24" y="23"/>
                      </a:lnTo>
                      <a:lnTo>
                        <a:pt x="37" y="23"/>
                      </a:lnTo>
                      <a:lnTo>
                        <a:pt x="49" y="22"/>
                      </a:lnTo>
                      <a:lnTo>
                        <a:pt x="61" y="19"/>
                      </a:lnTo>
                      <a:lnTo>
                        <a:pt x="71" y="17"/>
                      </a:lnTo>
                      <a:lnTo>
                        <a:pt x="81" y="14"/>
                      </a:lnTo>
                      <a:lnTo>
                        <a:pt x="87" y="8"/>
                      </a:lnTo>
                      <a:lnTo>
                        <a:pt x="93" y="6"/>
                      </a:lnTo>
                      <a:lnTo>
                        <a:pt x="102" y="0"/>
                      </a:lnTo>
                      <a:lnTo>
                        <a:pt x="82" y="18"/>
                      </a:lnTo>
                      <a:lnTo>
                        <a:pt x="71" y="27"/>
                      </a:lnTo>
                      <a:lnTo>
                        <a:pt x="61" y="35"/>
                      </a:lnTo>
                      <a:lnTo>
                        <a:pt x="51" y="44"/>
                      </a:lnTo>
                      <a:lnTo>
                        <a:pt x="34" y="50"/>
                      </a:lnTo>
                      <a:lnTo>
                        <a:pt x="19" y="50"/>
                      </a:lnTo>
                      <a:lnTo>
                        <a:pt x="8" y="45"/>
                      </a:lnTo>
                      <a:lnTo>
                        <a:pt x="2" y="35"/>
                      </a:lnTo>
                      <a:lnTo>
                        <a:pt x="0"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826" name="Freeform 151"/>
              <p:cNvSpPr>
                <a:spLocks/>
              </p:cNvSpPr>
              <p:nvPr/>
            </p:nvSpPr>
            <p:spPr bwMode="auto">
              <a:xfrm>
                <a:off x="4689" y="1708"/>
                <a:ext cx="21" cy="8"/>
              </a:xfrm>
              <a:custGeom>
                <a:avLst/>
                <a:gdLst>
                  <a:gd name="T0" fmla="*/ 0 w 65"/>
                  <a:gd name="T1" fmla="*/ 0 h 24"/>
                  <a:gd name="T2" fmla="*/ 3 w 65"/>
                  <a:gd name="T3" fmla="*/ 3 h 24"/>
                  <a:gd name="T4" fmla="*/ 7 w 65"/>
                  <a:gd name="T5" fmla="*/ 3 h 24"/>
                  <a:gd name="T6" fmla="*/ 11 w 65"/>
                  <a:gd name="T7" fmla="*/ 3 h 24"/>
                  <a:gd name="T8" fmla="*/ 17 w 65"/>
                  <a:gd name="T9" fmla="*/ 2 h 24"/>
                  <a:gd name="T10" fmla="*/ 21 w 65"/>
                  <a:gd name="T11" fmla="*/ 0 h 24"/>
                  <a:gd name="T12" fmla="*/ 16 w 65"/>
                  <a:gd name="T13" fmla="*/ 5 h 24"/>
                  <a:gd name="T14" fmla="*/ 13 w 65"/>
                  <a:gd name="T15" fmla="*/ 7 h 24"/>
                  <a:gd name="T16" fmla="*/ 9 w 65"/>
                  <a:gd name="T17" fmla="*/ 8 h 24"/>
                  <a:gd name="T18" fmla="*/ 5 w 65"/>
                  <a:gd name="T19" fmla="*/ 8 h 24"/>
                  <a:gd name="T20" fmla="*/ 2 w 65"/>
                  <a:gd name="T21" fmla="*/ 7 h 24"/>
                  <a:gd name="T22" fmla="*/ 0 w 65"/>
                  <a:gd name="T23" fmla="*/ 5 h 24"/>
                  <a:gd name="T24" fmla="*/ 0 w 65"/>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24">
                    <a:moveTo>
                      <a:pt x="0" y="0"/>
                    </a:moveTo>
                    <a:lnTo>
                      <a:pt x="9" y="8"/>
                    </a:lnTo>
                    <a:lnTo>
                      <a:pt x="21" y="9"/>
                    </a:lnTo>
                    <a:lnTo>
                      <a:pt x="35" y="9"/>
                    </a:lnTo>
                    <a:lnTo>
                      <a:pt x="54" y="5"/>
                    </a:lnTo>
                    <a:lnTo>
                      <a:pt x="65" y="0"/>
                    </a:lnTo>
                    <a:lnTo>
                      <a:pt x="50" y="14"/>
                    </a:lnTo>
                    <a:lnTo>
                      <a:pt x="40" y="22"/>
                    </a:lnTo>
                    <a:lnTo>
                      <a:pt x="29" y="24"/>
                    </a:lnTo>
                    <a:lnTo>
                      <a:pt x="15" y="24"/>
                    </a:lnTo>
                    <a:lnTo>
                      <a:pt x="6" y="20"/>
                    </a:lnTo>
                    <a:lnTo>
                      <a:pt x="1"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42" name="Group 152"/>
            <p:cNvGrpSpPr>
              <a:grpSpLocks/>
            </p:cNvGrpSpPr>
            <p:nvPr/>
          </p:nvGrpSpPr>
          <p:grpSpPr bwMode="auto">
            <a:xfrm>
              <a:off x="4764" y="1668"/>
              <a:ext cx="24" cy="33"/>
              <a:chOff x="4764" y="1668"/>
              <a:chExt cx="24" cy="33"/>
            </a:xfrm>
          </p:grpSpPr>
          <p:sp>
            <p:nvSpPr>
              <p:cNvPr id="57822" name="Freeform 153"/>
              <p:cNvSpPr>
                <a:spLocks/>
              </p:cNvSpPr>
              <p:nvPr/>
            </p:nvSpPr>
            <p:spPr bwMode="auto">
              <a:xfrm>
                <a:off x="4764" y="1668"/>
                <a:ext cx="24" cy="33"/>
              </a:xfrm>
              <a:custGeom>
                <a:avLst/>
                <a:gdLst>
                  <a:gd name="T0" fmla="*/ 16 w 74"/>
                  <a:gd name="T1" fmla="*/ 0 h 100"/>
                  <a:gd name="T2" fmla="*/ 23 w 74"/>
                  <a:gd name="T3" fmla="*/ 2 h 100"/>
                  <a:gd name="T4" fmla="*/ 24 w 74"/>
                  <a:gd name="T5" fmla="*/ 4 h 100"/>
                  <a:gd name="T6" fmla="*/ 24 w 74"/>
                  <a:gd name="T7" fmla="*/ 17 h 100"/>
                  <a:gd name="T8" fmla="*/ 22 w 74"/>
                  <a:gd name="T9" fmla="*/ 24 h 100"/>
                  <a:gd name="T10" fmla="*/ 19 w 74"/>
                  <a:gd name="T11" fmla="*/ 30 h 100"/>
                  <a:gd name="T12" fmla="*/ 16 w 74"/>
                  <a:gd name="T13" fmla="*/ 32 h 100"/>
                  <a:gd name="T14" fmla="*/ 12 w 74"/>
                  <a:gd name="T15" fmla="*/ 33 h 100"/>
                  <a:gd name="T16" fmla="*/ 4 w 74"/>
                  <a:gd name="T17" fmla="*/ 30 h 100"/>
                  <a:gd name="T18" fmla="*/ 1 w 74"/>
                  <a:gd name="T19" fmla="*/ 27 h 100"/>
                  <a:gd name="T20" fmla="*/ 0 w 74"/>
                  <a:gd name="T21" fmla="*/ 24 h 100"/>
                  <a:gd name="T22" fmla="*/ 0 w 74"/>
                  <a:gd name="T23" fmla="*/ 22 h 100"/>
                  <a:gd name="T24" fmla="*/ 5 w 74"/>
                  <a:gd name="T25" fmla="*/ 13 h 100"/>
                  <a:gd name="T26" fmla="*/ 8 w 74"/>
                  <a:gd name="T27" fmla="*/ 4 h 100"/>
                  <a:gd name="T28" fmla="*/ 9 w 74"/>
                  <a:gd name="T29" fmla="*/ 1 h 100"/>
                  <a:gd name="T30" fmla="*/ 11 w 74"/>
                  <a:gd name="T31" fmla="*/ 0 h 100"/>
                  <a:gd name="T32" fmla="*/ 16 w 74"/>
                  <a:gd name="T33" fmla="*/ 0 h 1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4" h="100">
                    <a:moveTo>
                      <a:pt x="48" y="0"/>
                    </a:moveTo>
                    <a:lnTo>
                      <a:pt x="71" y="7"/>
                    </a:lnTo>
                    <a:lnTo>
                      <a:pt x="74" y="11"/>
                    </a:lnTo>
                    <a:lnTo>
                      <a:pt x="73" y="50"/>
                    </a:lnTo>
                    <a:lnTo>
                      <a:pt x="68" y="72"/>
                    </a:lnTo>
                    <a:lnTo>
                      <a:pt x="60" y="90"/>
                    </a:lnTo>
                    <a:lnTo>
                      <a:pt x="50" y="97"/>
                    </a:lnTo>
                    <a:lnTo>
                      <a:pt x="38" y="100"/>
                    </a:lnTo>
                    <a:lnTo>
                      <a:pt x="12" y="92"/>
                    </a:lnTo>
                    <a:lnTo>
                      <a:pt x="2" y="82"/>
                    </a:lnTo>
                    <a:lnTo>
                      <a:pt x="0" y="73"/>
                    </a:lnTo>
                    <a:lnTo>
                      <a:pt x="0" y="68"/>
                    </a:lnTo>
                    <a:lnTo>
                      <a:pt x="16" y="38"/>
                    </a:lnTo>
                    <a:lnTo>
                      <a:pt x="25" y="11"/>
                    </a:lnTo>
                    <a:lnTo>
                      <a:pt x="28" y="3"/>
                    </a:lnTo>
                    <a:lnTo>
                      <a:pt x="34" y="0"/>
                    </a:lnTo>
                    <a:lnTo>
                      <a:pt x="4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23" name="Freeform 154"/>
              <p:cNvSpPr>
                <a:spLocks/>
              </p:cNvSpPr>
              <p:nvPr/>
            </p:nvSpPr>
            <p:spPr bwMode="auto">
              <a:xfrm>
                <a:off x="4768" y="1668"/>
                <a:ext cx="18" cy="32"/>
              </a:xfrm>
              <a:custGeom>
                <a:avLst/>
                <a:gdLst>
                  <a:gd name="T0" fmla="*/ 17 w 54"/>
                  <a:gd name="T1" fmla="*/ 2 h 96"/>
                  <a:gd name="T2" fmla="*/ 18 w 54"/>
                  <a:gd name="T3" fmla="*/ 4 h 96"/>
                  <a:gd name="T4" fmla="*/ 17 w 54"/>
                  <a:gd name="T5" fmla="*/ 12 h 96"/>
                  <a:gd name="T6" fmla="*/ 15 w 54"/>
                  <a:gd name="T7" fmla="*/ 19 h 96"/>
                  <a:gd name="T8" fmla="*/ 12 w 54"/>
                  <a:gd name="T9" fmla="*/ 25 h 96"/>
                  <a:gd name="T10" fmla="*/ 9 w 54"/>
                  <a:gd name="T11" fmla="*/ 29 h 96"/>
                  <a:gd name="T12" fmla="*/ 6 w 54"/>
                  <a:gd name="T13" fmla="*/ 32 h 96"/>
                  <a:gd name="T14" fmla="*/ 0 w 54"/>
                  <a:gd name="T15" fmla="*/ 31 h 96"/>
                  <a:gd name="T16" fmla="*/ 4 w 54"/>
                  <a:gd name="T17" fmla="*/ 26 h 96"/>
                  <a:gd name="T18" fmla="*/ 6 w 54"/>
                  <a:gd name="T19" fmla="*/ 22 h 96"/>
                  <a:gd name="T20" fmla="*/ 7 w 54"/>
                  <a:gd name="T21" fmla="*/ 18 h 96"/>
                  <a:gd name="T22" fmla="*/ 9 w 54"/>
                  <a:gd name="T23" fmla="*/ 13 h 96"/>
                  <a:gd name="T24" fmla="*/ 9 w 54"/>
                  <a:gd name="T25" fmla="*/ 10 h 96"/>
                  <a:gd name="T26" fmla="*/ 10 w 54"/>
                  <a:gd name="T27" fmla="*/ 6 h 96"/>
                  <a:gd name="T28" fmla="*/ 10 w 54"/>
                  <a:gd name="T29" fmla="*/ 0 h 96"/>
                  <a:gd name="T30" fmla="*/ 17 w 54"/>
                  <a:gd name="T31" fmla="*/ 2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96">
                    <a:moveTo>
                      <a:pt x="51" y="5"/>
                    </a:moveTo>
                    <a:lnTo>
                      <a:pt x="54" y="12"/>
                    </a:lnTo>
                    <a:lnTo>
                      <a:pt x="52" y="35"/>
                    </a:lnTo>
                    <a:lnTo>
                      <a:pt x="46" y="58"/>
                    </a:lnTo>
                    <a:lnTo>
                      <a:pt x="37" y="76"/>
                    </a:lnTo>
                    <a:lnTo>
                      <a:pt x="27" y="88"/>
                    </a:lnTo>
                    <a:lnTo>
                      <a:pt x="17" y="96"/>
                    </a:lnTo>
                    <a:lnTo>
                      <a:pt x="0" y="92"/>
                    </a:lnTo>
                    <a:lnTo>
                      <a:pt x="11" y="78"/>
                    </a:lnTo>
                    <a:lnTo>
                      <a:pt x="17" y="67"/>
                    </a:lnTo>
                    <a:lnTo>
                      <a:pt x="22" y="53"/>
                    </a:lnTo>
                    <a:lnTo>
                      <a:pt x="26" y="39"/>
                    </a:lnTo>
                    <a:lnTo>
                      <a:pt x="28" y="29"/>
                    </a:lnTo>
                    <a:lnTo>
                      <a:pt x="30" y="17"/>
                    </a:lnTo>
                    <a:lnTo>
                      <a:pt x="30" y="0"/>
                    </a:lnTo>
                    <a:lnTo>
                      <a:pt x="51" y="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43" name="Freeform 155"/>
            <p:cNvSpPr>
              <a:spLocks/>
            </p:cNvSpPr>
            <p:nvPr/>
          </p:nvSpPr>
          <p:spPr bwMode="auto">
            <a:xfrm>
              <a:off x="4528" y="1838"/>
              <a:ext cx="94" cy="93"/>
            </a:xfrm>
            <a:custGeom>
              <a:avLst/>
              <a:gdLst>
                <a:gd name="T0" fmla="*/ 88 w 280"/>
                <a:gd name="T1" fmla="*/ 33 h 279"/>
                <a:gd name="T2" fmla="*/ 72 w 280"/>
                <a:gd name="T3" fmla="*/ 7 h 279"/>
                <a:gd name="T4" fmla="*/ 59 w 280"/>
                <a:gd name="T5" fmla="*/ 0 h 279"/>
                <a:gd name="T6" fmla="*/ 83 w 280"/>
                <a:gd name="T7" fmla="*/ 39 h 279"/>
                <a:gd name="T8" fmla="*/ 88 w 280"/>
                <a:gd name="T9" fmla="*/ 59 h 279"/>
                <a:gd name="T10" fmla="*/ 22 w 280"/>
                <a:gd name="T11" fmla="*/ 67 h 279"/>
                <a:gd name="T12" fmla="*/ 85 w 280"/>
                <a:gd name="T13" fmla="*/ 66 h 279"/>
                <a:gd name="T14" fmla="*/ 0 w 280"/>
                <a:gd name="T15" fmla="*/ 93 h 279"/>
                <a:gd name="T16" fmla="*/ 94 w 280"/>
                <a:gd name="T17" fmla="*/ 71 h 279"/>
                <a:gd name="T18" fmla="*/ 88 w 280"/>
                <a:gd name="T19" fmla="*/ 33 h 2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0" h="279">
                  <a:moveTo>
                    <a:pt x="263" y="100"/>
                  </a:moveTo>
                  <a:lnTo>
                    <a:pt x="214" y="22"/>
                  </a:lnTo>
                  <a:lnTo>
                    <a:pt x="176" y="0"/>
                  </a:lnTo>
                  <a:lnTo>
                    <a:pt x="247" y="117"/>
                  </a:lnTo>
                  <a:lnTo>
                    <a:pt x="263" y="176"/>
                  </a:lnTo>
                  <a:lnTo>
                    <a:pt x="65" y="202"/>
                  </a:lnTo>
                  <a:lnTo>
                    <a:pt x="253" y="197"/>
                  </a:lnTo>
                  <a:lnTo>
                    <a:pt x="0" y="279"/>
                  </a:lnTo>
                  <a:lnTo>
                    <a:pt x="280" y="214"/>
                  </a:lnTo>
                  <a:lnTo>
                    <a:pt x="263" y="100"/>
                  </a:lnTo>
                  <a:close/>
                </a:path>
              </a:pathLst>
            </a:custGeom>
            <a:solidFill>
              <a:srgbClr val="10AD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44" name="Group 156"/>
            <p:cNvGrpSpPr>
              <a:grpSpLocks/>
            </p:cNvGrpSpPr>
            <p:nvPr/>
          </p:nvGrpSpPr>
          <p:grpSpPr bwMode="auto">
            <a:xfrm>
              <a:off x="4391" y="1912"/>
              <a:ext cx="133" cy="113"/>
              <a:chOff x="4391" y="1912"/>
              <a:chExt cx="133" cy="113"/>
            </a:xfrm>
          </p:grpSpPr>
          <p:sp>
            <p:nvSpPr>
              <p:cNvPr id="57820" name="Freeform 157"/>
              <p:cNvSpPr>
                <a:spLocks/>
              </p:cNvSpPr>
              <p:nvPr/>
            </p:nvSpPr>
            <p:spPr bwMode="auto">
              <a:xfrm>
                <a:off x="4512" y="1912"/>
                <a:ext cx="12" cy="39"/>
              </a:xfrm>
              <a:custGeom>
                <a:avLst/>
                <a:gdLst>
                  <a:gd name="T0" fmla="*/ 6 w 36"/>
                  <a:gd name="T1" fmla="*/ 5 h 117"/>
                  <a:gd name="T2" fmla="*/ 12 w 36"/>
                  <a:gd name="T3" fmla="*/ 20 h 117"/>
                  <a:gd name="T4" fmla="*/ 10 w 36"/>
                  <a:gd name="T5" fmla="*/ 31 h 117"/>
                  <a:gd name="T6" fmla="*/ 6 w 36"/>
                  <a:gd name="T7" fmla="*/ 39 h 117"/>
                  <a:gd name="T8" fmla="*/ 4 w 36"/>
                  <a:gd name="T9" fmla="*/ 39 h 117"/>
                  <a:gd name="T10" fmla="*/ 4 w 36"/>
                  <a:gd name="T11" fmla="*/ 18 h 117"/>
                  <a:gd name="T12" fmla="*/ 0 w 36"/>
                  <a:gd name="T13" fmla="*/ 13 h 117"/>
                  <a:gd name="T14" fmla="*/ 2 w 36"/>
                  <a:gd name="T15" fmla="*/ 9 h 117"/>
                  <a:gd name="T16" fmla="*/ 6 w 36"/>
                  <a:gd name="T17" fmla="*/ 0 h 117"/>
                  <a:gd name="T18" fmla="*/ 6 w 36"/>
                  <a:gd name="T19" fmla="*/ 5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 h="117">
                    <a:moveTo>
                      <a:pt x="17" y="15"/>
                    </a:moveTo>
                    <a:lnTo>
                      <a:pt x="36" y="61"/>
                    </a:lnTo>
                    <a:lnTo>
                      <a:pt x="30" y="94"/>
                    </a:lnTo>
                    <a:lnTo>
                      <a:pt x="17" y="117"/>
                    </a:lnTo>
                    <a:lnTo>
                      <a:pt x="12" y="117"/>
                    </a:lnTo>
                    <a:lnTo>
                      <a:pt x="12" y="55"/>
                    </a:lnTo>
                    <a:lnTo>
                      <a:pt x="0" y="39"/>
                    </a:lnTo>
                    <a:lnTo>
                      <a:pt x="6" y="27"/>
                    </a:lnTo>
                    <a:lnTo>
                      <a:pt x="17" y="0"/>
                    </a:lnTo>
                    <a:lnTo>
                      <a:pt x="17" y="15"/>
                    </a:lnTo>
                    <a:close/>
                  </a:path>
                </a:pathLst>
              </a:custGeom>
              <a:solidFill>
                <a:srgbClr val="10AD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21" name="Freeform 158"/>
              <p:cNvSpPr>
                <a:spLocks/>
              </p:cNvSpPr>
              <p:nvPr/>
            </p:nvSpPr>
            <p:spPr bwMode="auto">
              <a:xfrm>
                <a:off x="4391" y="1955"/>
                <a:ext cx="51" cy="70"/>
              </a:xfrm>
              <a:custGeom>
                <a:avLst/>
                <a:gdLst>
                  <a:gd name="T0" fmla="*/ 13 w 155"/>
                  <a:gd name="T1" fmla="*/ 0 h 209"/>
                  <a:gd name="T2" fmla="*/ 31 w 155"/>
                  <a:gd name="T3" fmla="*/ 11 h 209"/>
                  <a:gd name="T4" fmla="*/ 42 w 155"/>
                  <a:gd name="T5" fmla="*/ 26 h 209"/>
                  <a:gd name="T6" fmla="*/ 47 w 155"/>
                  <a:gd name="T7" fmla="*/ 37 h 209"/>
                  <a:gd name="T8" fmla="*/ 49 w 155"/>
                  <a:gd name="T9" fmla="*/ 46 h 209"/>
                  <a:gd name="T10" fmla="*/ 51 w 155"/>
                  <a:gd name="T11" fmla="*/ 56 h 209"/>
                  <a:gd name="T12" fmla="*/ 51 w 155"/>
                  <a:gd name="T13" fmla="*/ 65 h 209"/>
                  <a:gd name="T14" fmla="*/ 32 w 155"/>
                  <a:gd name="T15" fmla="*/ 70 h 209"/>
                  <a:gd name="T16" fmla="*/ 29 w 155"/>
                  <a:gd name="T17" fmla="*/ 54 h 209"/>
                  <a:gd name="T18" fmla="*/ 27 w 155"/>
                  <a:gd name="T19" fmla="*/ 44 h 209"/>
                  <a:gd name="T20" fmla="*/ 18 w 155"/>
                  <a:gd name="T21" fmla="*/ 31 h 209"/>
                  <a:gd name="T22" fmla="*/ 13 w 155"/>
                  <a:gd name="T23" fmla="*/ 24 h 209"/>
                  <a:gd name="T24" fmla="*/ 7 w 155"/>
                  <a:gd name="T25" fmla="*/ 17 h 209"/>
                  <a:gd name="T26" fmla="*/ 0 w 155"/>
                  <a:gd name="T27" fmla="*/ 11 h 209"/>
                  <a:gd name="T28" fmla="*/ 13 w 155"/>
                  <a:gd name="T29" fmla="*/ 0 h 2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5" h="209">
                    <a:moveTo>
                      <a:pt x="38" y="0"/>
                    </a:moveTo>
                    <a:lnTo>
                      <a:pt x="93" y="33"/>
                    </a:lnTo>
                    <a:lnTo>
                      <a:pt x="127" y="78"/>
                    </a:lnTo>
                    <a:lnTo>
                      <a:pt x="144" y="111"/>
                    </a:lnTo>
                    <a:lnTo>
                      <a:pt x="149" y="137"/>
                    </a:lnTo>
                    <a:lnTo>
                      <a:pt x="155" y="168"/>
                    </a:lnTo>
                    <a:lnTo>
                      <a:pt x="155" y="193"/>
                    </a:lnTo>
                    <a:lnTo>
                      <a:pt x="98" y="209"/>
                    </a:lnTo>
                    <a:lnTo>
                      <a:pt x="88" y="161"/>
                    </a:lnTo>
                    <a:lnTo>
                      <a:pt x="83" y="132"/>
                    </a:lnTo>
                    <a:lnTo>
                      <a:pt x="55" y="94"/>
                    </a:lnTo>
                    <a:lnTo>
                      <a:pt x="38" y="73"/>
                    </a:lnTo>
                    <a:lnTo>
                      <a:pt x="21" y="51"/>
                    </a:lnTo>
                    <a:lnTo>
                      <a:pt x="0" y="33"/>
                    </a:lnTo>
                    <a:lnTo>
                      <a:pt x="38" y="0"/>
                    </a:lnTo>
                    <a:close/>
                  </a:path>
                </a:pathLst>
              </a:custGeom>
              <a:solidFill>
                <a:srgbClr val="007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45" name="Freeform 159"/>
            <p:cNvSpPr>
              <a:spLocks/>
            </p:cNvSpPr>
            <p:nvPr/>
          </p:nvSpPr>
          <p:spPr bwMode="auto">
            <a:xfrm>
              <a:off x="4753" y="1765"/>
              <a:ext cx="186" cy="540"/>
            </a:xfrm>
            <a:custGeom>
              <a:avLst/>
              <a:gdLst>
                <a:gd name="T0" fmla="*/ 27 w 558"/>
                <a:gd name="T1" fmla="*/ 0 h 1619"/>
                <a:gd name="T2" fmla="*/ 36 w 558"/>
                <a:gd name="T3" fmla="*/ 6 h 1619"/>
                <a:gd name="T4" fmla="*/ 47 w 558"/>
                <a:gd name="T5" fmla="*/ 13 h 1619"/>
                <a:gd name="T6" fmla="*/ 58 w 558"/>
                <a:gd name="T7" fmla="*/ 20 h 1619"/>
                <a:gd name="T8" fmla="*/ 75 w 558"/>
                <a:gd name="T9" fmla="*/ 29 h 1619"/>
                <a:gd name="T10" fmla="*/ 111 w 558"/>
                <a:gd name="T11" fmla="*/ 52 h 1619"/>
                <a:gd name="T12" fmla="*/ 127 w 558"/>
                <a:gd name="T13" fmla="*/ 58 h 1619"/>
                <a:gd name="T14" fmla="*/ 135 w 558"/>
                <a:gd name="T15" fmla="*/ 62 h 1619"/>
                <a:gd name="T16" fmla="*/ 143 w 558"/>
                <a:gd name="T17" fmla="*/ 69 h 1619"/>
                <a:gd name="T18" fmla="*/ 164 w 558"/>
                <a:gd name="T19" fmla="*/ 158 h 1619"/>
                <a:gd name="T20" fmla="*/ 166 w 558"/>
                <a:gd name="T21" fmla="*/ 194 h 1619"/>
                <a:gd name="T22" fmla="*/ 163 w 558"/>
                <a:gd name="T23" fmla="*/ 204 h 1619"/>
                <a:gd name="T24" fmla="*/ 172 w 558"/>
                <a:gd name="T25" fmla="*/ 242 h 1619"/>
                <a:gd name="T26" fmla="*/ 174 w 558"/>
                <a:gd name="T27" fmla="*/ 305 h 1619"/>
                <a:gd name="T28" fmla="*/ 178 w 558"/>
                <a:gd name="T29" fmla="*/ 334 h 1619"/>
                <a:gd name="T30" fmla="*/ 180 w 558"/>
                <a:gd name="T31" fmla="*/ 353 h 1619"/>
                <a:gd name="T32" fmla="*/ 184 w 558"/>
                <a:gd name="T33" fmla="*/ 351 h 1619"/>
                <a:gd name="T34" fmla="*/ 186 w 558"/>
                <a:gd name="T35" fmla="*/ 369 h 1619"/>
                <a:gd name="T36" fmla="*/ 177 w 558"/>
                <a:gd name="T37" fmla="*/ 376 h 1619"/>
                <a:gd name="T38" fmla="*/ 165 w 558"/>
                <a:gd name="T39" fmla="*/ 381 h 1619"/>
                <a:gd name="T40" fmla="*/ 154 w 558"/>
                <a:gd name="T41" fmla="*/ 385 h 1619"/>
                <a:gd name="T42" fmla="*/ 142 w 558"/>
                <a:gd name="T43" fmla="*/ 390 h 1619"/>
                <a:gd name="T44" fmla="*/ 133 w 558"/>
                <a:gd name="T45" fmla="*/ 393 h 1619"/>
                <a:gd name="T46" fmla="*/ 122 w 558"/>
                <a:gd name="T47" fmla="*/ 393 h 1619"/>
                <a:gd name="T48" fmla="*/ 115 w 558"/>
                <a:gd name="T49" fmla="*/ 391 h 1619"/>
                <a:gd name="T50" fmla="*/ 110 w 558"/>
                <a:gd name="T51" fmla="*/ 386 h 1619"/>
                <a:gd name="T52" fmla="*/ 109 w 558"/>
                <a:gd name="T53" fmla="*/ 371 h 1619"/>
                <a:gd name="T54" fmla="*/ 121 w 558"/>
                <a:gd name="T55" fmla="*/ 373 h 1619"/>
                <a:gd name="T56" fmla="*/ 117 w 558"/>
                <a:gd name="T57" fmla="*/ 362 h 1619"/>
                <a:gd name="T58" fmla="*/ 118 w 558"/>
                <a:gd name="T59" fmla="*/ 340 h 1619"/>
                <a:gd name="T60" fmla="*/ 115 w 558"/>
                <a:gd name="T61" fmla="*/ 328 h 1619"/>
                <a:gd name="T62" fmla="*/ 112 w 558"/>
                <a:gd name="T63" fmla="*/ 313 h 1619"/>
                <a:gd name="T64" fmla="*/ 108 w 558"/>
                <a:gd name="T65" fmla="*/ 292 h 1619"/>
                <a:gd name="T66" fmla="*/ 101 w 558"/>
                <a:gd name="T67" fmla="*/ 269 h 1619"/>
                <a:gd name="T68" fmla="*/ 95 w 558"/>
                <a:gd name="T69" fmla="*/ 214 h 1619"/>
                <a:gd name="T70" fmla="*/ 85 w 558"/>
                <a:gd name="T71" fmla="*/ 294 h 1619"/>
                <a:gd name="T72" fmla="*/ 89 w 558"/>
                <a:gd name="T73" fmla="*/ 343 h 1619"/>
                <a:gd name="T74" fmla="*/ 104 w 558"/>
                <a:gd name="T75" fmla="*/ 395 h 1619"/>
                <a:gd name="T76" fmla="*/ 136 w 558"/>
                <a:gd name="T77" fmla="*/ 491 h 1619"/>
                <a:gd name="T78" fmla="*/ 110 w 558"/>
                <a:gd name="T79" fmla="*/ 510 h 1619"/>
                <a:gd name="T80" fmla="*/ 93 w 558"/>
                <a:gd name="T81" fmla="*/ 520 h 1619"/>
                <a:gd name="T82" fmla="*/ 80 w 558"/>
                <a:gd name="T83" fmla="*/ 526 h 1619"/>
                <a:gd name="T84" fmla="*/ 72 w 558"/>
                <a:gd name="T85" fmla="*/ 528 h 1619"/>
                <a:gd name="T86" fmla="*/ 61 w 558"/>
                <a:gd name="T87" fmla="*/ 531 h 1619"/>
                <a:gd name="T88" fmla="*/ 50 w 558"/>
                <a:gd name="T89" fmla="*/ 535 h 1619"/>
                <a:gd name="T90" fmla="*/ 36 w 558"/>
                <a:gd name="T91" fmla="*/ 540 h 1619"/>
                <a:gd name="T92" fmla="*/ 20 w 558"/>
                <a:gd name="T93" fmla="*/ 439 h 1619"/>
                <a:gd name="T94" fmla="*/ 9 w 558"/>
                <a:gd name="T95" fmla="*/ 369 h 1619"/>
                <a:gd name="T96" fmla="*/ 3 w 558"/>
                <a:gd name="T97" fmla="*/ 304 h 1619"/>
                <a:gd name="T98" fmla="*/ 0 w 558"/>
                <a:gd name="T99" fmla="*/ 214 h 1619"/>
                <a:gd name="T100" fmla="*/ 0 w 558"/>
                <a:gd name="T101" fmla="*/ 177 h 1619"/>
                <a:gd name="T102" fmla="*/ 3 w 558"/>
                <a:gd name="T103" fmla="*/ 141 h 1619"/>
                <a:gd name="T104" fmla="*/ 10 w 558"/>
                <a:gd name="T105" fmla="*/ 90 h 1619"/>
                <a:gd name="T106" fmla="*/ 14 w 558"/>
                <a:gd name="T107" fmla="*/ 77 h 1619"/>
                <a:gd name="T108" fmla="*/ 20 w 558"/>
                <a:gd name="T109" fmla="*/ 63 h 1619"/>
                <a:gd name="T110" fmla="*/ 24 w 558"/>
                <a:gd name="T111" fmla="*/ 47 h 1619"/>
                <a:gd name="T112" fmla="*/ 26 w 558"/>
                <a:gd name="T113" fmla="*/ 36 h 1619"/>
                <a:gd name="T114" fmla="*/ 28 w 558"/>
                <a:gd name="T115" fmla="*/ 21 h 1619"/>
                <a:gd name="T116" fmla="*/ 27 w 558"/>
                <a:gd name="T117" fmla="*/ 0 h 16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 h="1619">
                  <a:moveTo>
                    <a:pt x="82" y="0"/>
                  </a:moveTo>
                  <a:lnTo>
                    <a:pt x="109" y="17"/>
                  </a:lnTo>
                  <a:lnTo>
                    <a:pt x="140" y="38"/>
                  </a:lnTo>
                  <a:lnTo>
                    <a:pt x="173" y="60"/>
                  </a:lnTo>
                  <a:lnTo>
                    <a:pt x="224" y="86"/>
                  </a:lnTo>
                  <a:lnTo>
                    <a:pt x="334" y="155"/>
                  </a:lnTo>
                  <a:lnTo>
                    <a:pt x="381" y="175"/>
                  </a:lnTo>
                  <a:lnTo>
                    <a:pt x="406" y="185"/>
                  </a:lnTo>
                  <a:lnTo>
                    <a:pt x="430" y="207"/>
                  </a:lnTo>
                  <a:lnTo>
                    <a:pt x="491" y="475"/>
                  </a:lnTo>
                  <a:lnTo>
                    <a:pt x="498" y="582"/>
                  </a:lnTo>
                  <a:lnTo>
                    <a:pt x="488" y="611"/>
                  </a:lnTo>
                  <a:lnTo>
                    <a:pt x="515" y="726"/>
                  </a:lnTo>
                  <a:lnTo>
                    <a:pt x="521" y="915"/>
                  </a:lnTo>
                  <a:lnTo>
                    <a:pt x="534" y="1001"/>
                  </a:lnTo>
                  <a:lnTo>
                    <a:pt x="541" y="1059"/>
                  </a:lnTo>
                  <a:lnTo>
                    <a:pt x="553" y="1051"/>
                  </a:lnTo>
                  <a:lnTo>
                    <a:pt x="558" y="1107"/>
                  </a:lnTo>
                  <a:lnTo>
                    <a:pt x="531" y="1126"/>
                  </a:lnTo>
                  <a:lnTo>
                    <a:pt x="494" y="1143"/>
                  </a:lnTo>
                  <a:lnTo>
                    <a:pt x="461" y="1155"/>
                  </a:lnTo>
                  <a:lnTo>
                    <a:pt x="426" y="1168"/>
                  </a:lnTo>
                  <a:lnTo>
                    <a:pt x="398" y="1177"/>
                  </a:lnTo>
                  <a:lnTo>
                    <a:pt x="367" y="1177"/>
                  </a:lnTo>
                  <a:lnTo>
                    <a:pt x="344" y="1172"/>
                  </a:lnTo>
                  <a:lnTo>
                    <a:pt x="330" y="1158"/>
                  </a:lnTo>
                  <a:lnTo>
                    <a:pt x="326" y="1112"/>
                  </a:lnTo>
                  <a:lnTo>
                    <a:pt x="363" y="1118"/>
                  </a:lnTo>
                  <a:lnTo>
                    <a:pt x="350" y="1084"/>
                  </a:lnTo>
                  <a:lnTo>
                    <a:pt x="353" y="1020"/>
                  </a:lnTo>
                  <a:lnTo>
                    <a:pt x="344" y="982"/>
                  </a:lnTo>
                  <a:lnTo>
                    <a:pt x="336" y="937"/>
                  </a:lnTo>
                  <a:lnTo>
                    <a:pt x="325" y="875"/>
                  </a:lnTo>
                  <a:lnTo>
                    <a:pt x="303" y="808"/>
                  </a:lnTo>
                  <a:lnTo>
                    <a:pt x="286" y="641"/>
                  </a:lnTo>
                  <a:lnTo>
                    <a:pt x="254" y="882"/>
                  </a:lnTo>
                  <a:lnTo>
                    <a:pt x="267" y="1029"/>
                  </a:lnTo>
                  <a:lnTo>
                    <a:pt x="311" y="1183"/>
                  </a:lnTo>
                  <a:lnTo>
                    <a:pt x="408" y="1472"/>
                  </a:lnTo>
                  <a:lnTo>
                    <a:pt x="331" y="1528"/>
                  </a:lnTo>
                  <a:lnTo>
                    <a:pt x="279" y="1558"/>
                  </a:lnTo>
                  <a:lnTo>
                    <a:pt x="240" y="1577"/>
                  </a:lnTo>
                  <a:lnTo>
                    <a:pt x="215" y="1583"/>
                  </a:lnTo>
                  <a:lnTo>
                    <a:pt x="183" y="1593"/>
                  </a:lnTo>
                  <a:lnTo>
                    <a:pt x="150" y="1605"/>
                  </a:lnTo>
                  <a:lnTo>
                    <a:pt x="109" y="1619"/>
                  </a:lnTo>
                  <a:lnTo>
                    <a:pt x="59" y="1315"/>
                  </a:lnTo>
                  <a:lnTo>
                    <a:pt x="28" y="1107"/>
                  </a:lnTo>
                  <a:lnTo>
                    <a:pt x="10" y="910"/>
                  </a:lnTo>
                  <a:lnTo>
                    <a:pt x="0" y="641"/>
                  </a:lnTo>
                  <a:lnTo>
                    <a:pt x="1" y="532"/>
                  </a:lnTo>
                  <a:lnTo>
                    <a:pt x="9" y="424"/>
                  </a:lnTo>
                  <a:lnTo>
                    <a:pt x="30" y="269"/>
                  </a:lnTo>
                  <a:lnTo>
                    <a:pt x="43" y="232"/>
                  </a:lnTo>
                  <a:lnTo>
                    <a:pt x="59" y="188"/>
                  </a:lnTo>
                  <a:lnTo>
                    <a:pt x="71" y="142"/>
                  </a:lnTo>
                  <a:lnTo>
                    <a:pt x="77" y="109"/>
                  </a:lnTo>
                  <a:lnTo>
                    <a:pt x="85" y="64"/>
                  </a:lnTo>
                  <a:lnTo>
                    <a:pt x="82"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46" name="Freeform 160"/>
            <p:cNvSpPr>
              <a:spLocks/>
            </p:cNvSpPr>
            <p:nvPr/>
          </p:nvSpPr>
          <p:spPr bwMode="auto">
            <a:xfrm>
              <a:off x="4390" y="1765"/>
              <a:ext cx="316" cy="500"/>
            </a:xfrm>
            <a:custGeom>
              <a:avLst/>
              <a:gdLst>
                <a:gd name="T0" fmla="*/ 308 w 949"/>
                <a:gd name="T1" fmla="*/ 6 h 1501"/>
                <a:gd name="T2" fmla="*/ 280 w 949"/>
                <a:gd name="T3" fmla="*/ 7 h 1501"/>
                <a:gd name="T4" fmla="*/ 252 w 949"/>
                <a:gd name="T5" fmla="*/ 11 h 1501"/>
                <a:gd name="T6" fmla="*/ 243 w 949"/>
                <a:gd name="T7" fmla="*/ 10 h 1501"/>
                <a:gd name="T8" fmla="*/ 233 w 949"/>
                <a:gd name="T9" fmla="*/ 15 h 1501"/>
                <a:gd name="T10" fmla="*/ 227 w 949"/>
                <a:gd name="T11" fmla="*/ 21 h 1501"/>
                <a:gd name="T12" fmla="*/ 219 w 949"/>
                <a:gd name="T13" fmla="*/ 34 h 1501"/>
                <a:gd name="T14" fmla="*/ 193 w 949"/>
                <a:gd name="T15" fmla="*/ 64 h 1501"/>
                <a:gd name="T16" fmla="*/ 181 w 949"/>
                <a:gd name="T17" fmla="*/ 76 h 1501"/>
                <a:gd name="T18" fmla="*/ 127 w 949"/>
                <a:gd name="T19" fmla="*/ 141 h 1501"/>
                <a:gd name="T20" fmla="*/ 123 w 949"/>
                <a:gd name="T21" fmla="*/ 148 h 1501"/>
                <a:gd name="T22" fmla="*/ 77 w 949"/>
                <a:gd name="T23" fmla="*/ 164 h 1501"/>
                <a:gd name="T24" fmla="*/ 20 w 949"/>
                <a:gd name="T25" fmla="*/ 193 h 1501"/>
                <a:gd name="T26" fmla="*/ 0 w 949"/>
                <a:gd name="T27" fmla="*/ 201 h 1501"/>
                <a:gd name="T28" fmla="*/ 17 w 949"/>
                <a:gd name="T29" fmla="*/ 217 h 1501"/>
                <a:gd name="T30" fmla="*/ 29 w 949"/>
                <a:gd name="T31" fmla="*/ 235 h 1501"/>
                <a:gd name="T32" fmla="*/ 35 w 949"/>
                <a:gd name="T33" fmla="*/ 259 h 1501"/>
                <a:gd name="T34" fmla="*/ 51 w 949"/>
                <a:gd name="T35" fmla="*/ 244 h 1501"/>
                <a:gd name="T36" fmla="*/ 132 w 949"/>
                <a:gd name="T37" fmla="*/ 214 h 1501"/>
                <a:gd name="T38" fmla="*/ 224 w 949"/>
                <a:gd name="T39" fmla="*/ 146 h 1501"/>
                <a:gd name="T40" fmla="*/ 235 w 949"/>
                <a:gd name="T41" fmla="*/ 201 h 1501"/>
                <a:gd name="T42" fmla="*/ 256 w 949"/>
                <a:gd name="T43" fmla="*/ 264 h 1501"/>
                <a:gd name="T44" fmla="*/ 239 w 949"/>
                <a:gd name="T45" fmla="*/ 316 h 1501"/>
                <a:gd name="T46" fmla="*/ 211 w 949"/>
                <a:gd name="T47" fmla="*/ 374 h 1501"/>
                <a:gd name="T48" fmla="*/ 186 w 949"/>
                <a:gd name="T49" fmla="*/ 434 h 1501"/>
                <a:gd name="T50" fmla="*/ 187 w 949"/>
                <a:gd name="T51" fmla="*/ 452 h 1501"/>
                <a:gd name="T52" fmla="*/ 225 w 949"/>
                <a:gd name="T53" fmla="*/ 500 h 1501"/>
                <a:gd name="T54" fmla="*/ 252 w 949"/>
                <a:gd name="T55" fmla="*/ 441 h 1501"/>
                <a:gd name="T56" fmla="*/ 260 w 949"/>
                <a:gd name="T57" fmla="*/ 404 h 1501"/>
                <a:gd name="T58" fmla="*/ 268 w 949"/>
                <a:gd name="T59" fmla="*/ 330 h 1501"/>
                <a:gd name="T60" fmla="*/ 275 w 949"/>
                <a:gd name="T61" fmla="*/ 166 h 1501"/>
                <a:gd name="T62" fmla="*/ 297 w 949"/>
                <a:gd name="T63" fmla="*/ 49 h 1501"/>
                <a:gd name="T64" fmla="*/ 303 w 949"/>
                <a:gd name="T65" fmla="*/ 32 h 1501"/>
                <a:gd name="T66" fmla="*/ 311 w 949"/>
                <a:gd name="T67" fmla="*/ 13 h 1501"/>
                <a:gd name="T68" fmla="*/ 316 w 949"/>
                <a:gd name="T69" fmla="*/ 0 h 15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9" h="1501">
                  <a:moveTo>
                    <a:pt x="949" y="0"/>
                  </a:moveTo>
                  <a:lnTo>
                    <a:pt x="926" y="18"/>
                  </a:lnTo>
                  <a:lnTo>
                    <a:pt x="878" y="18"/>
                  </a:lnTo>
                  <a:lnTo>
                    <a:pt x="841" y="20"/>
                  </a:lnTo>
                  <a:lnTo>
                    <a:pt x="804" y="24"/>
                  </a:lnTo>
                  <a:lnTo>
                    <a:pt x="758" y="32"/>
                  </a:lnTo>
                  <a:lnTo>
                    <a:pt x="744" y="29"/>
                  </a:lnTo>
                  <a:lnTo>
                    <a:pt x="730" y="31"/>
                  </a:lnTo>
                  <a:lnTo>
                    <a:pt x="716" y="36"/>
                  </a:lnTo>
                  <a:lnTo>
                    <a:pt x="699" y="46"/>
                  </a:lnTo>
                  <a:lnTo>
                    <a:pt x="693" y="56"/>
                  </a:lnTo>
                  <a:lnTo>
                    <a:pt x="683" y="64"/>
                  </a:lnTo>
                  <a:lnTo>
                    <a:pt x="669" y="79"/>
                  </a:lnTo>
                  <a:lnTo>
                    <a:pt x="659" y="102"/>
                  </a:lnTo>
                  <a:lnTo>
                    <a:pt x="648" y="118"/>
                  </a:lnTo>
                  <a:lnTo>
                    <a:pt x="579" y="193"/>
                  </a:lnTo>
                  <a:lnTo>
                    <a:pt x="563" y="196"/>
                  </a:lnTo>
                  <a:lnTo>
                    <a:pt x="543" y="229"/>
                  </a:lnTo>
                  <a:lnTo>
                    <a:pt x="378" y="416"/>
                  </a:lnTo>
                  <a:lnTo>
                    <a:pt x="381" y="424"/>
                  </a:lnTo>
                  <a:lnTo>
                    <a:pt x="363" y="432"/>
                  </a:lnTo>
                  <a:lnTo>
                    <a:pt x="369" y="443"/>
                  </a:lnTo>
                  <a:lnTo>
                    <a:pt x="309" y="466"/>
                  </a:lnTo>
                  <a:lnTo>
                    <a:pt x="232" y="493"/>
                  </a:lnTo>
                  <a:lnTo>
                    <a:pt x="190" y="518"/>
                  </a:lnTo>
                  <a:lnTo>
                    <a:pt x="60" y="580"/>
                  </a:lnTo>
                  <a:lnTo>
                    <a:pt x="39" y="575"/>
                  </a:lnTo>
                  <a:lnTo>
                    <a:pt x="0" y="604"/>
                  </a:lnTo>
                  <a:lnTo>
                    <a:pt x="24" y="622"/>
                  </a:lnTo>
                  <a:lnTo>
                    <a:pt x="51" y="651"/>
                  </a:lnTo>
                  <a:lnTo>
                    <a:pt x="70" y="678"/>
                  </a:lnTo>
                  <a:lnTo>
                    <a:pt x="86" y="706"/>
                  </a:lnTo>
                  <a:lnTo>
                    <a:pt x="99" y="751"/>
                  </a:lnTo>
                  <a:lnTo>
                    <a:pt x="104" y="777"/>
                  </a:lnTo>
                  <a:lnTo>
                    <a:pt x="154" y="764"/>
                  </a:lnTo>
                  <a:lnTo>
                    <a:pt x="154" y="733"/>
                  </a:lnTo>
                  <a:lnTo>
                    <a:pt x="316" y="680"/>
                  </a:lnTo>
                  <a:lnTo>
                    <a:pt x="395" y="641"/>
                  </a:lnTo>
                  <a:lnTo>
                    <a:pt x="496" y="589"/>
                  </a:lnTo>
                  <a:lnTo>
                    <a:pt x="672" y="437"/>
                  </a:lnTo>
                  <a:lnTo>
                    <a:pt x="696" y="545"/>
                  </a:lnTo>
                  <a:lnTo>
                    <a:pt x="706" y="604"/>
                  </a:lnTo>
                  <a:lnTo>
                    <a:pt x="723" y="664"/>
                  </a:lnTo>
                  <a:lnTo>
                    <a:pt x="770" y="792"/>
                  </a:lnTo>
                  <a:lnTo>
                    <a:pt x="748" y="869"/>
                  </a:lnTo>
                  <a:lnTo>
                    <a:pt x="718" y="950"/>
                  </a:lnTo>
                  <a:lnTo>
                    <a:pt x="675" y="1045"/>
                  </a:lnTo>
                  <a:lnTo>
                    <a:pt x="635" y="1124"/>
                  </a:lnTo>
                  <a:lnTo>
                    <a:pt x="563" y="1270"/>
                  </a:lnTo>
                  <a:lnTo>
                    <a:pt x="559" y="1302"/>
                  </a:lnTo>
                  <a:lnTo>
                    <a:pt x="560" y="1330"/>
                  </a:lnTo>
                  <a:lnTo>
                    <a:pt x="562" y="1358"/>
                  </a:lnTo>
                  <a:lnTo>
                    <a:pt x="636" y="1463"/>
                  </a:lnTo>
                  <a:lnTo>
                    <a:pt x="677" y="1501"/>
                  </a:lnTo>
                  <a:lnTo>
                    <a:pt x="741" y="1397"/>
                  </a:lnTo>
                  <a:lnTo>
                    <a:pt x="756" y="1325"/>
                  </a:lnTo>
                  <a:lnTo>
                    <a:pt x="773" y="1264"/>
                  </a:lnTo>
                  <a:lnTo>
                    <a:pt x="780" y="1212"/>
                  </a:lnTo>
                  <a:lnTo>
                    <a:pt x="794" y="1122"/>
                  </a:lnTo>
                  <a:lnTo>
                    <a:pt x="804" y="992"/>
                  </a:lnTo>
                  <a:lnTo>
                    <a:pt x="818" y="770"/>
                  </a:lnTo>
                  <a:lnTo>
                    <a:pt x="826" y="498"/>
                  </a:lnTo>
                  <a:lnTo>
                    <a:pt x="883" y="179"/>
                  </a:lnTo>
                  <a:lnTo>
                    <a:pt x="893" y="146"/>
                  </a:lnTo>
                  <a:lnTo>
                    <a:pt x="901" y="127"/>
                  </a:lnTo>
                  <a:lnTo>
                    <a:pt x="911" y="95"/>
                  </a:lnTo>
                  <a:lnTo>
                    <a:pt x="921" y="67"/>
                  </a:lnTo>
                  <a:lnTo>
                    <a:pt x="935" y="38"/>
                  </a:lnTo>
                  <a:lnTo>
                    <a:pt x="946" y="14"/>
                  </a:lnTo>
                  <a:lnTo>
                    <a:pt x="949"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47" name="Group 161"/>
            <p:cNvGrpSpPr>
              <a:grpSpLocks/>
            </p:cNvGrpSpPr>
            <p:nvPr/>
          </p:nvGrpSpPr>
          <p:grpSpPr bwMode="auto">
            <a:xfrm>
              <a:off x="4753" y="1765"/>
              <a:ext cx="65" cy="444"/>
              <a:chOff x="4753" y="1765"/>
              <a:chExt cx="65" cy="444"/>
            </a:xfrm>
          </p:grpSpPr>
          <p:sp>
            <p:nvSpPr>
              <p:cNvPr id="57818" name="Freeform 162"/>
              <p:cNvSpPr>
                <a:spLocks/>
              </p:cNvSpPr>
              <p:nvPr/>
            </p:nvSpPr>
            <p:spPr bwMode="auto">
              <a:xfrm>
                <a:off x="4755" y="1771"/>
                <a:ext cx="63" cy="438"/>
              </a:xfrm>
              <a:custGeom>
                <a:avLst/>
                <a:gdLst>
                  <a:gd name="T0" fmla="*/ 28 w 189"/>
                  <a:gd name="T1" fmla="*/ 0 h 1314"/>
                  <a:gd name="T2" fmla="*/ 37 w 189"/>
                  <a:gd name="T3" fmla="*/ 5 h 1314"/>
                  <a:gd name="T4" fmla="*/ 47 w 189"/>
                  <a:gd name="T5" fmla="*/ 13 h 1314"/>
                  <a:gd name="T6" fmla="*/ 50 w 189"/>
                  <a:gd name="T7" fmla="*/ 16 h 1314"/>
                  <a:gd name="T8" fmla="*/ 55 w 189"/>
                  <a:gd name="T9" fmla="*/ 28 h 1314"/>
                  <a:gd name="T10" fmla="*/ 56 w 189"/>
                  <a:gd name="T11" fmla="*/ 38 h 1314"/>
                  <a:gd name="T12" fmla="*/ 57 w 189"/>
                  <a:gd name="T13" fmla="*/ 49 h 1314"/>
                  <a:gd name="T14" fmla="*/ 58 w 189"/>
                  <a:gd name="T15" fmla="*/ 59 h 1314"/>
                  <a:gd name="T16" fmla="*/ 60 w 189"/>
                  <a:gd name="T17" fmla="*/ 70 h 1314"/>
                  <a:gd name="T18" fmla="*/ 61 w 189"/>
                  <a:gd name="T19" fmla="*/ 78 h 1314"/>
                  <a:gd name="T20" fmla="*/ 62 w 189"/>
                  <a:gd name="T21" fmla="*/ 87 h 1314"/>
                  <a:gd name="T22" fmla="*/ 63 w 189"/>
                  <a:gd name="T23" fmla="*/ 93 h 1314"/>
                  <a:gd name="T24" fmla="*/ 63 w 189"/>
                  <a:gd name="T25" fmla="*/ 98 h 1314"/>
                  <a:gd name="T26" fmla="*/ 62 w 189"/>
                  <a:gd name="T27" fmla="*/ 102 h 1314"/>
                  <a:gd name="T28" fmla="*/ 61 w 189"/>
                  <a:gd name="T29" fmla="*/ 105 h 1314"/>
                  <a:gd name="T30" fmla="*/ 58 w 189"/>
                  <a:gd name="T31" fmla="*/ 108 h 1314"/>
                  <a:gd name="T32" fmla="*/ 50 w 189"/>
                  <a:gd name="T33" fmla="*/ 112 h 1314"/>
                  <a:gd name="T34" fmla="*/ 21 w 189"/>
                  <a:gd name="T35" fmla="*/ 126 h 1314"/>
                  <a:gd name="T36" fmla="*/ 46 w 189"/>
                  <a:gd name="T37" fmla="*/ 154 h 1314"/>
                  <a:gd name="T38" fmla="*/ 56 w 189"/>
                  <a:gd name="T39" fmla="*/ 166 h 1314"/>
                  <a:gd name="T40" fmla="*/ 60 w 189"/>
                  <a:gd name="T41" fmla="*/ 173 h 1314"/>
                  <a:gd name="T42" fmla="*/ 55 w 189"/>
                  <a:gd name="T43" fmla="*/ 184 h 1314"/>
                  <a:gd name="T44" fmla="*/ 43 w 189"/>
                  <a:gd name="T45" fmla="*/ 211 h 1314"/>
                  <a:gd name="T46" fmla="*/ 31 w 189"/>
                  <a:gd name="T47" fmla="*/ 231 h 1314"/>
                  <a:gd name="T48" fmla="*/ 21 w 189"/>
                  <a:gd name="T49" fmla="*/ 253 h 1314"/>
                  <a:gd name="T50" fmla="*/ 16 w 189"/>
                  <a:gd name="T51" fmla="*/ 270 h 1314"/>
                  <a:gd name="T52" fmla="*/ 10 w 189"/>
                  <a:gd name="T53" fmla="*/ 286 h 1314"/>
                  <a:gd name="T54" fmla="*/ 7 w 189"/>
                  <a:gd name="T55" fmla="*/ 299 h 1314"/>
                  <a:gd name="T56" fmla="*/ 7 w 189"/>
                  <a:gd name="T57" fmla="*/ 315 h 1314"/>
                  <a:gd name="T58" fmla="*/ 20 w 189"/>
                  <a:gd name="T59" fmla="*/ 438 h 1314"/>
                  <a:gd name="T60" fmla="*/ 9 w 189"/>
                  <a:gd name="T61" fmla="*/ 369 h 1314"/>
                  <a:gd name="T62" fmla="*/ 3 w 189"/>
                  <a:gd name="T63" fmla="*/ 303 h 1314"/>
                  <a:gd name="T64" fmla="*/ 0 w 189"/>
                  <a:gd name="T65" fmla="*/ 213 h 1314"/>
                  <a:gd name="T66" fmla="*/ 0 w 189"/>
                  <a:gd name="T67" fmla="*/ 177 h 1314"/>
                  <a:gd name="T68" fmla="*/ 3 w 189"/>
                  <a:gd name="T69" fmla="*/ 141 h 1314"/>
                  <a:gd name="T70" fmla="*/ 10 w 189"/>
                  <a:gd name="T71" fmla="*/ 89 h 1314"/>
                  <a:gd name="T72" fmla="*/ 14 w 189"/>
                  <a:gd name="T73" fmla="*/ 77 h 1314"/>
                  <a:gd name="T74" fmla="*/ 20 w 189"/>
                  <a:gd name="T75" fmla="*/ 62 h 1314"/>
                  <a:gd name="T76" fmla="*/ 24 w 189"/>
                  <a:gd name="T77" fmla="*/ 47 h 1314"/>
                  <a:gd name="T78" fmla="*/ 26 w 189"/>
                  <a:gd name="T79" fmla="*/ 36 h 1314"/>
                  <a:gd name="T80" fmla="*/ 28 w 189"/>
                  <a:gd name="T81" fmla="*/ 21 h 1314"/>
                  <a:gd name="T82" fmla="*/ 28 w 189"/>
                  <a:gd name="T83" fmla="*/ 0 h 13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9" h="1314">
                    <a:moveTo>
                      <a:pt x="83" y="0"/>
                    </a:moveTo>
                    <a:lnTo>
                      <a:pt x="110" y="16"/>
                    </a:lnTo>
                    <a:lnTo>
                      <a:pt x="140" y="38"/>
                    </a:lnTo>
                    <a:lnTo>
                      <a:pt x="150" y="49"/>
                    </a:lnTo>
                    <a:lnTo>
                      <a:pt x="164" y="83"/>
                    </a:lnTo>
                    <a:lnTo>
                      <a:pt x="168" y="115"/>
                    </a:lnTo>
                    <a:lnTo>
                      <a:pt x="171" y="147"/>
                    </a:lnTo>
                    <a:lnTo>
                      <a:pt x="174" y="178"/>
                    </a:lnTo>
                    <a:lnTo>
                      <a:pt x="179" y="209"/>
                    </a:lnTo>
                    <a:lnTo>
                      <a:pt x="183" y="235"/>
                    </a:lnTo>
                    <a:lnTo>
                      <a:pt x="185" y="262"/>
                    </a:lnTo>
                    <a:lnTo>
                      <a:pt x="189" y="280"/>
                    </a:lnTo>
                    <a:lnTo>
                      <a:pt x="188" y="293"/>
                    </a:lnTo>
                    <a:lnTo>
                      <a:pt x="187" y="305"/>
                    </a:lnTo>
                    <a:lnTo>
                      <a:pt x="183" y="315"/>
                    </a:lnTo>
                    <a:lnTo>
                      <a:pt x="174" y="324"/>
                    </a:lnTo>
                    <a:lnTo>
                      <a:pt x="151" y="335"/>
                    </a:lnTo>
                    <a:lnTo>
                      <a:pt x="63" y="377"/>
                    </a:lnTo>
                    <a:lnTo>
                      <a:pt x="137" y="463"/>
                    </a:lnTo>
                    <a:lnTo>
                      <a:pt x="169" y="497"/>
                    </a:lnTo>
                    <a:lnTo>
                      <a:pt x="180" y="520"/>
                    </a:lnTo>
                    <a:lnTo>
                      <a:pt x="166" y="553"/>
                    </a:lnTo>
                    <a:lnTo>
                      <a:pt x="128" y="634"/>
                    </a:lnTo>
                    <a:lnTo>
                      <a:pt x="93" y="694"/>
                    </a:lnTo>
                    <a:lnTo>
                      <a:pt x="64" y="760"/>
                    </a:lnTo>
                    <a:lnTo>
                      <a:pt x="49" y="809"/>
                    </a:lnTo>
                    <a:lnTo>
                      <a:pt x="29" y="858"/>
                    </a:lnTo>
                    <a:lnTo>
                      <a:pt x="21" y="896"/>
                    </a:lnTo>
                    <a:lnTo>
                      <a:pt x="21" y="946"/>
                    </a:lnTo>
                    <a:lnTo>
                      <a:pt x="60" y="1314"/>
                    </a:lnTo>
                    <a:lnTo>
                      <a:pt x="27" y="1108"/>
                    </a:lnTo>
                    <a:lnTo>
                      <a:pt x="10" y="909"/>
                    </a:lnTo>
                    <a:lnTo>
                      <a:pt x="0" y="640"/>
                    </a:lnTo>
                    <a:lnTo>
                      <a:pt x="1" y="532"/>
                    </a:lnTo>
                    <a:lnTo>
                      <a:pt x="8" y="424"/>
                    </a:lnTo>
                    <a:lnTo>
                      <a:pt x="30" y="268"/>
                    </a:lnTo>
                    <a:lnTo>
                      <a:pt x="43" y="231"/>
                    </a:lnTo>
                    <a:lnTo>
                      <a:pt x="60" y="187"/>
                    </a:lnTo>
                    <a:lnTo>
                      <a:pt x="72" y="142"/>
                    </a:lnTo>
                    <a:lnTo>
                      <a:pt x="78" y="109"/>
                    </a:lnTo>
                    <a:lnTo>
                      <a:pt x="85" y="63"/>
                    </a:lnTo>
                    <a:lnTo>
                      <a:pt x="8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9" name="Freeform 163"/>
              <p:cNvSpPr>
                <a:spLocks/>
              </p:cNvSpPr>
              <p:nvPr/>
            </p:nvSpPr>
            <p:spPr bwMode="auto">
              <a:xfrm>
                <a:off x="4753" y="1765"/>
                <a:ext cx="63" cy="439"/>
              </a:xfrm>
              <a:custGeom>
                <a:avLst/>
                <a:gdLst>
                  <a:gd name="T0" fmla="*/ 28 w 190"/>
                  <a:gd name="T1" fmla="*/ 0 h 1315"/>
                  <a:gd name="T2" fmla="*/ 36 w 190"/>
                  <a:gd name="T3" fmla="*/ 6 h 1315"/>
                  <a:gd name="T4" fmla="*/ 46 w 190"/>
                  <a:gd name="T5" fmla="*/ 13 h 1315"/>
                  <a:gd name="T6" fmla="*/ 50 w 190"/>
                  <a:gd name="T7" fmla="*/ 17 h 1315"/>
                  <a:gd name="T8" fmla="*/ 54 w 190"/>
                  <a:gd name="T9" fmla="*/ 28 h 1315"/>
                  <a:gd name="T10" fmla="*/ 56 w 190"/>
                  <a:gd name="T11" fmla="*/ 39 h 1315"/>
                  <a:gd name="T12" fmla="*/ 57 w 190"/>
                  <a:gd name="T13" fmla="*/ 49 h 1315"/>
                  <a:gd name="T14" fmla="*/ 58 w 190"/>
                  <a:gd name="T15" fmla="*/ 60 h 1315"/>
                  <a:gd name="T16" fmla="*/ 59 w 190"/>
                  <a:gd name="T17" fmla="*/ 70 h 1315"/>
                  <a:gd name="T18" fmla="*/ 61 w 190"/>
                  <a:gd name="T19" fmla="*/ 79 h 1315"/>
                  <a:gd name="T20" fmla="*/ 62 w 190"/>
                  <a:gd name="T21" fmla="*/ 88 h 1315"/>
                  <a:gd name="T22" fmla="*/ 63 w 190"/>
                  <a:gd name="T23" fmla="*/ 93 h 1315"/>
                  <a:gd name="T24" fmla="*/ 62 w 190"/>
                  <a:gd name="T25" fmla="*/ 98 h 1315"/>
                  <a:gd name="T26" fmla="*/ 62 w 190"/>
                  <a:gd name="T27" fmla="*/ 102 h 1315"/>
                  <a:gd name="T28" fmla="*/ 61 w 190"/>
                  <a:gd name="T29" fmla="*/ 105 h 1315"/>
                  <a:gd name="T30" fmla="*/ 58 w 190"/>
                  <a:gd name="T31" fmla="*/ 108 h 1315"/>
                  <a:gd name="T32" fmla="*/ 50 w 190"/>
                  <a:gd name="T33" fmla="*/ 112 h 1315"/>
                  <a:gd name="T34" fmla="*/ 21 w 190"/>
                  <a:gd name="T35" fmla="*/ 126 h 1315"/>
                  <a:gd name="T36" fmla="*/ 46 w 190"/>
                  <a:gd name="T37" fmla="*/ 155 h 1315"/>
                  <a:gd name="T38" fmla="*/ 56 w 190"/>
                  <a:gd name="T39" fmla="*/ 166 h 1315"/>
                  <a:gd name="T40" fmla="*/ 60 w 190"/>
                  <a:gd name="T41" fmla="*/ 174 h 1315"/>
                  <a:gd name="T42" fmla="*/ 55 w 190"/>
                  <a:gd name="T43" fmla="*/ 185 h 1315"/>
                  <a:gd name="T44" fmla="*/ 43 w 190"/>
                  <a:gd name="T45" fmla="*/ 212 h 1315"/>
                  <a:gd name="T46" fmla="*/ 31 w 190"/>
                  <a:gd name="T47" fmla="*/ 232 h 1315"/>
                  <a:gd name="T48" fmla="*/ 21 w 190"/>
                  <a:gd name="T49" fmla="*/ 254 h 1315"/>
                  <a:gd name="T50" fmla="*/ 16 w 190"/>
                  <a:gd name="T51" fmla="*/ 270 h 1315"/>
                  <a:gd name="T52" fmla="*/ 10 w 190"/>
                  <a:gd name="T53" fmla="*/ 287 h 1315"/>
                  <a:gd name="T54" fmla="*/ 7 w 190"/>
                  <a:gd name="T55" fmla="*/ 299 h 1315"/>
                  <a:gd name="T56" fmla="*/ 7 w 190"/>
                  <a:gd name="T57" fmla="*/ 316 h 1315"/>
                  <a:gd name="T58" fmla="*/ 20 w 190"/>
                  <a:gd name="T59" fmla="*/ 439 h 1315"/>
                  <a:gd name="T60" fmla="*/ 9 w 190"/>
                  <a:gd name="T61" fmla="*/ 370 h 1315"/>
                  <a:gd name="T62" fmla="*/ 3 w 190"/>
                  <a:gd name="T63" fmla="*/ 304 h 1315"/>
                  <a:gd name="T64" fmla="*/ 0 w 190"/>
                  <a:gd name="T65" fmla="*/ 214 h 1315"/>
                  <a:gd name="T66" fmla="*/ 0 w 190"/>
                  <a:gd name="T67" fmla="*/ 178 h 1315"/>
                  <a:gd name="T68" fmla="*/ 3 w 190"/>
                  <a:gd name="T69" fmla="*/ 142 h 1315"/>
                  <a:gd name="T70" fmla="*/ 10 w 190"/>
                  <a:gd name="T71" fmla="*/ 90 h 1315"/>
                  <a:gd name="T72" fmla="*/ 14 w 190"/>
                  <a:gd name="T73" fmla="*/ 77 h 1315"/>
                  <a:gd name="T74" fmla="*/ 20 w 190"/>
                  <a:gd name="T75" fmla="*/ 63 h 1315"/>
                  <a:gd name="T76" fmla="*/ 24 w 190"/>
                  <a:gd name="T77" fmla="*/ 47 h 1315"/>
                  <a:gd name="T78" fmla="*/ 26 w 190"/>
                  <a:gd name="T79" fmla="*/ 36 h 1315"/>
                  <a:gd name="T80" fmla="*/ 29 w 190"/>
                  <a:gd name="T81" fmla="*/ 21 h 1315"/>
                  <a:gd name="T82" fmla="*/ 28 w 190"/>
                  <a:gd name="T83" fmla="*/ 0 h 13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0" h="1315">
                    <a:moveTo>
                      <a:pt x="83" y="0"/>
                    </a:moveTo>
                    <a:lnTo>
                      <a:pt x="110" y="17"/>
                    </a:lnTo>
                    <a:lnTo>
                      <a:pt x="140" y="38"/>
                    </a:lnTo>
                    <a:lnTo>
                      <a:pt x="150" y="50"/>
                    </a:lnTo>
                    <a:lnTo>
                      <a:pt x="164" y="84"/>
                    </a:lnTo>
                    <a:lnTo>
                      <a:pt x="168" y="116"/>
                    </a:lnTo>
                    <a:lnTo>
                      <a:pt x="172" y="147"/>
                    </a:lnTo>
                    <a:lnTo>
                      <a:pt x="174" y="179"/>
                    </a:lnTo>
                    <a:lnTo>
                      <a:pt x="179" y="209"/>
                    </a:lnTo>
                    <a:lnTo>
                      <a:pt x="183" y="236"/>
                    </a:lnTo>
                    <a:lnTo>
                      <a:pt x="186" y="263"/>
                    </a:lnTo>
                    <a:lnTo>
                      <a:pt x="190" y="280"/>
                    </a:lnTo>
                    <a:lnTo>
                      <a:pt x="188" y="294"/>
                    </a:lnTo>
                    <a:lnTo>
                      <a:pt x="187" y="306"/>
                    </a:lnTo>
                    <a:lnTo>
                      <a:pt x="183" y="316"/>
                    </a:lnTo>
                    <a:lnTo>
                      <a:pt x="174" y="325"/>
                    </a:lnTo>
                    <a:lnTo>
                      <a:pt x="152" y="336"/>
                    </a:lnTo>
                    <a:lnTo>
                      <a:pt x="63" y="378"/>
                    </a:lnTo>
                    <a:lnTo>
                      <a:pt x="138" y="464"/>
                    </a:lnTo>
                    <a:lnTo>
                      <a:pt x="169" y="498"/>
                    </a:lnTo>
                    <a:lnTo>
                      <a:pt x="181" y="521"/>
                    </a:lnTo>
                    <a:lnTo>
                      <a:pt x="167" y="554"/>
                    </a:lnTo>
                    <a:lnTo>
                      <a:pt x="129" y="636"/>
                    </a:lnTo>
                    <a:lnTo>
                      <a:pt x="93" y="694"/>
                    </a:lnTo>
                    <a:lnTo>
                      <a:pt x="64" y="760"/>
                    </a:lnTo>
                    <a:lnTo>
                      <a:pt x="49" y="810"/>
                    </a:lnTo>
                    <a:lnTo>
                      <a:pt x="29" y="859"/>
                    </a:lnTo>
                    <a:lnTo>
                      <a:pt x="21" y="897"/>
                    </a:lnTo>
                    <a:lnTo>
                      <a:pt x="21" y="947"/>
                    </a:lnTo>
                    <a:lnTo>
                      <a:pt x="61" y="1315"/>
                    </a:lnTo>
                    <a:lnTo>
                      <a:pt x="28" y="1109"/>
                    </a:lnTo>
                    <a:lnTo>
                      <a:pt x="10" y="910"/>
                    </a:lnTo>
                    <a:lnTo>
                      <a:pt x="0" y="641"/>
                    </a:lnTo>
                    <a:lnTo>
                      <a:pt x="1" y="532"/>
                    </a:lnTo>
                    <a:lnTo>
                      <a:pt x="9" y="425"/>
                    </a:lnTo>
                    <a:lnTo>
                      <a:pt x="30" y="269"/>
                    </a:lnTo>
                    <a:lnTo>
                      <a:pt x="43" y="232"/>
                    </a:lnTo>
                    <a:lnTo>
                      <a:pt x="61" y="188"/>
                    </a:lnTo>
                    <a:lnTo>
                      <a:pt x="72" y="142"/>
                    </a:lnTo>
                    <a:lnTo>
                      <a:pt x="78" y="109"/>
                    </a:lnTo>
                    <a:lnTo>
                      <a:pt x="86" y="64"/>
                    </a:lnTo>
                    <a:lnTo>
                      <a:pt x="8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48" name="Group 164"/>
            <p:cNvGrpSpPr>
              <a:grpSpLocks/>
            </p:cNvGrpSpPr>
            <p:nvPr/>
          </p:nvGrpSpPr>
          <p:grpSpPr bwMode="auto">
            <a:xfrm>
              <a:off x="4621" y="1765"/>
              <a:ext cx="85" cy="427"/>
              <a:chOff x="4621" y="1765"/>
              <a:chExt cx="85" cy="427"/>
            </a:xfrm>
          </p:grpSpPr>
          <p:sp>
            <p:nvSpPr>
              <p:cNvPr id="57816" name="Freeform 165"/>
              <p:cNvSpPr>
                <a:spLocks/>
              </p:cNvSpPr>
              <p:nvPr/>
            </p:nvSpPr>
            <p:spPr bwMode="auto">
              <a:xfrm>
                <a:off x="4621" y="1771"/>
                <a:ext cx="85" cy="421"/>
              </a:xfrm>
              <a:custGeom>
                <a:avLst/>
                <a:gdLst>
                  <a:gd name="T0" fmla="*/ 85 w 256"/>
                  <a:gd name="T1" fmla="*/ 0 h 1264"/>
                  <a:gd name="T2" fmla="*/ 77 w 256"/>
                  <a:gd name="T3" fmla="*/ 6 h 1264"/>
                  <a:gd name="T4" fmla="*/ 72 w 256"/>
                  <a:gd name="T5" fmla="*/ 10 h 1264"/>
                  <a:gd name="T6" fmla="*/ 67 w 256"/>
                  <a:gd name="T7" fmla="*/ 15 h 1264"/>
                  <a:gd name="T8" fmla="*/ 62 w 256"/>
                  <a:gd name="T9" fmla="*/ 19 h 1264"/>
                  <a:gd name="T10" fmla="*/ 57 w 256"/>
                  <a:gd name="T11" fmla="*/ 24 h 1264"/>
                  <a:gd name="T12" fmla="*/ 52 w 256"/>
                  <a:gd name="T13" fmla="*/ 27 h 1264"/>
                  <a:gd name="T14" fmla="*/ 47 w 256"/>
                  <a:gd name="T15" fmla="*/ 33 h 1264"/>
                  <a:gd name="T16" fmla="*/ 42 w 256"/>
                  <a:gd name="T17" fmla="*/ 40 h 1264"/>
                  <a:gd name="T18" fmla="*/ 38 w 256"/>
                  <a:gd name="T19" fmla="*/ 45 h 1264"/>
                  <a:gd name="T20" fmla="*/ 33 w 256"/>
                  <a:gd name="T21" fmla="*/ 51 h 1264"/>
                  <a:gd name="T22" fmla="*/ 30 w 256"/>
                  <a:gd name="T23" fmla="*/ 57 h 1264"/>
                  <a:gd name="T24" fmla="*/ 25 w 256"/>
                  <a:gd name="T25" fmla="*/ 68 h 1264"/>
                  <a:gd name="T26" fmla="*/ 20 w 256"/>
                  <a:gd name="T27" fmla="*/ 79 h 1264"/>
                  <a:gd name="T28" fmla="*/ 23 w 256"/>
                  <a:gd name="T29" fmla="*/ 86 h 1264"/>
                  <a:gd name="T30" fmla="*/ 30 w 256"/>
                  <a:gd name="T31" fmla="*/ 90 h 1264"/>
                  <a:gd name="T32" fmla="*/ 44 w 256"/>
                  <a:gd name="T33" fmla="*/ 108 h 1264"/>
                  <a:gd name="T34" fmla="*/ 12 w 256"/>
                  <a:gd name="T35" fmla="*/ 120 h 1264"/>
                  <a:gd name="T36" fmla="*/ 5 w 256"/>
                  <a:gd name="T37" fmla="*/ 122 h 1264"/>
                  <a:gd name="T38" fmla="*/ 2 w 256"/>
                  <a:gd name="T39" fmla="*/ 126 h 1264"/>
                  <a:gd name="T40" fmla="*/ 0 w 256"/>
                  <a:gd name="T41" fmla="*/ 134 h 1264"/>
                  <a:gd name="T42" fmla="*/ 4 w 256"/>
                  <a:gd name="T43" fmla="*/ 163 h 1264"/>
                  <a:gd name="T44" fmla="*/ 12 w 256"/>
                  <a:gd name="T45" fmla="*/ 196 h 1264"/>
                  <a:gd name="T46" fmla="*/ 17 w 256"/>
                  <a:gd name="T47" fmla="*/ 218 h 1264"/>
                  <a:gd name="T48" fmla="*/ 28 w 256"/>
                  <a:gd name="T49" fmla="*/ 266 h 1264"/>
                  <a:gd name="T50" fmla="*/ 30 w 256"/>
                  <a:gd name="T51" fmla="*/ 283 h 1264"/>
                  <a:gd name="T52" fmla="*/ 32 w 256"/>
                  <a:gd name="T53" fmla="*/ 297 h 1264"/>
                  <a:gd name="T54" fmla="*/ 33 w 256"/>
                  <a:gd name="T55" fmla="*/ 317 h 1264"/>
                  <a:gd name="T56" fmla="*/ 26 w 256"/>
                  <a:gd name="T57" fmla="*/ 421 h 1264"/>
                  <a:gd name="T58" fmla="*/ 29 w 256"/>
                  <a:gd name="T59" fmla="*/ 404 h 1264"/>
                  <a:gd name="T60" fmla="*/ 33 w 256"/>
                  <a:gd name="T61" fmla="*/ 374 h 1264"/>
                  <a:gd name="T62" fmla="*/ 37 w 256"/>
                  <a:gd name="T63" fmla="*/ 331 h 1264"/>
                  <a:gd name="T64" fmla="*/ 41 w 256"/>
                  <a:gd name="T65" fmla="*/ 256 h 1264"/>
                  <a:gd name="T66" fmla="*/ 44 w 256"/>
                  <a:gd name="T67" fmla="*/ 166 h 1264"/>
                  <a:gd name="T68" fmla="*/ 63 w 256"/>
                  <a:gd name="T69" fmla="*/ 59 h 1264"/>
                  <a:gd name="T70" fmla="*/ 66 w 256"/>
                  <a:gd name="T71" fmla="*/ 49 h 1264"/>
                  <a:gd name="T72" fmla="*/ 69 w 256"/>
                  <a:gd name="T73" fmla="*/ 42 h 1264"/>
                  <a:gd name="T74" fmla="*/ 72 w 256"/>
                  <a:gd name="T75" fmla="*/ 32 h 1264"/>
                  <a:gd name="T76" fmla="*/ 76 w 256"/>
                  <a:gd name="T77" fmla="*/ 22 h 1264"/>
                  <a:gd name="T78" fmla="*/ 80 w 256"/>
                  <a:gd name="T79" fmla="*/ 13 h 1264"/>
                  <a:gd name="T80" fmla="*/ 84 w 256"/>
                  <a:gd name="T81" fmla="*/ 5 h 1264"/>
                  <a:gd name="T82" fmla="*/ 85 w 256"/>
                  <a:gd name="T83" fmla="*/ 0 h 1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1264">
                    <a:moveTo>
                      <a:pt x="256" y="0"/>
                    </a:moveTo>
                    <a:lnTo>
                      <a:pt x="233" y="18"/>
                    </a:lnTo>
                    <a:lnTo>
                      <a:pt x="218" y="30"/>
                    </a:lnTo>
                    <a:lnTo>
                      <a:pt x="203" y="44"/>
                    </a:lnTo>
                    <a:lnTo>
                      <a:pt x="186" y="57"/>
                    </a:lnTo>
                    <a:lnTo>
                      <a:pt x="172" y="71"/>
                    </a:lnTo>
                    <a:lnTo>
                      <a:pt x="156" y="81"/>
                    </a:lnTo>
                    <a:lnTo>
                      <a:pt x="141" y="99"/>
                    </a:lnTo>
                    <a:lnTo>
                      <a:pt x="126" y="119"/>
                    </a:lnTo>
                    <a:lnTo>
                      <a:pt x="114" y="134"/>
                    </a:lnTo>
                    <a:lnTo>
                      <a:pt x="100" y="153"/>
                    </a:lnTo>
                    <a:lnTo>
                      <a:pt x="91" y="170"/>
                    </a:lnTo>
                    <a:lnTo>
                      <a:pt x="74" y="204"/>
                    </a:lnTo>
                    <a:lnTo>
                      <a:pt x="60" y="238"/>
                    </a:lnTo>
                    <a:lnTo>
                      <a:pt x="70" y="257"/>
                    </a:lnTo>
                    <a:lnTo>
                      <a:pt x="91" y="271"/>
                    </a:lnTo>
                    <a:lnTo>
                      <a:pt x="133" y="325"/>
                    </a:lnTo>
                    <a:lnTo>
                      <a:pt x="35" y="361"/>
                    </a:lnTo>
                    <a:lnTo>
                      <a:pt x="16" y="366"/>
                    </a:lnTo>
                    <a:lnTo>
                      <a:pt x="5" y="377"/>
                    </a:lnTo>
                    <a:lnTo>
                      <a:pt x="0" y="403"/>
                    </a:lnTo>
                    <a:lnTo>
                      <a:pt x="13" y="488"/>
                    </a:lnTo>
                    <a:lnTo>
                      <a:pt x="35" y="589"/>
                    </a:lnTo>
                    <a:lnTo>
                      <a:pt x="51" y="656"/>
                    </a:lnTo>
                    <a:lnTo>
                      <a:pt x="84" y="799"/>
                    </a:lnTo>
                    <a:lnTo>
                      <a:pt x="90" y="850"/>
                    </a:lnTo>
                    <a:lnTo>
                      <a:pt x="95" y="893"/>
                    </a:lnTo>
                    <a:lnTo>
                      <a:pt x="99" y="951"/>
                    </a:lnTo>
                    <a:lnTo>
                      <a:pt x="79" y="1264"/>
                    </a:lnTo>
                    <a:lnTo>
                      <a:pt x="86" y="1212"/>
                    </a:lnTo>
                    <a:lnTo>
                      <a:pt x="100" y="1123"/>
                    </a:lnTo>
                    <a:lnTo>
                      <a:pt x="110" y="993"/>
                    </a:lnTo>
                    <a:lnTo>
                      <a:pt x="124" y="770"/>
                    </a:lnTo>
                    <a:lnTo>
                      <a:pt x="132" y="498"/>
                    </a:lnTo>
                    <a:lnTo>
                      <a:pt x="189" y="178"/>
                    </a:lnTo>
                    <a:lnTo>
                      <a:pt x="200" y="146"/>
                    </a:lnTo>
                    <a:lnTo>
                      <a:pt x="208" y="127"/>
                    </a:lnTo>
                    <a:lnTo>
                      <a:pt x="218" y="95"/>
                    </a:lnTo>
                    <a:lnTo>
                      <a:pt x="228" y="67"/>
                    </a:lnTo>
                    <a:lnTo>
                      <a:pt x="242" y="38"/>
                    </a:lnTo>
                    <a:lnTo>
                      <a:pt x="253" y="14"/>
                    </a:lnTo>
                    <a:lnTo>
                      <a:pt x="2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7" name="Freeform 166"/>
              <p:cNvSpPr>
                <a:spLocks/>
              </p:cNvSpPr>
              <p:nvPr/>
            </p:nvSpPr>
            <p:spPr bwMode="auto">
              <a:xfrm>
                <a:off x="4621" y="1765"/>
                <a:ext cx="85" cy="421"/>
              </a:xfrm>
              <a:custGeom>
                <a:avLst/>
                <a:gdLst>
                  <a:gd name="T0" fmla="*/ 85 w 256"/>
                  <a:gd name="T1" fmla="*/ 0 h 1264"/>
                  <a:gd name="T2" fmla="*/ 77 w 256"/>
                  <a:gd name="T3" fmla="*/ 6 h 1264"/>
                  <a:gd name="T4" fmla="*/ 72 w 256"/>
                  <a:gd name="T5" fmla="*/ 10 h 1264"/>
                  <a:gd name="T6" fmla="*/ 67 w 256"/>
                  <a:gd name="T7" fmla="*/ 15 h 1264"/>
                  <a:gd name="T8" fmla="*/ 62 w 256"/>
                  <a:gd name="T9" fmla="*/ 19 h 1264"/>
                  <a:gd name="T10" fmla="*/ 57 w 256"/>
                  <a:gd name="T11" fmla="*/ 24 h 1264"/>
                  <a:gd name="T12" fmla="*/ 52 w 256"/>
                  <a:gd name="T13" fmla="*/ 27 h 1264"/>
                  <a:gd name="T14" fmla="*/ 46 w 256"/>
                  <a:gd name="T15" fmla="*/ 33 h 1264"/>
                  <a:gd name="T16" fmla="*/ 42 w 256"/>
                  <a:gd name="T17" fmla="*/ 40 h 1264"/>
                  <a:gd name="T18" fmla="*/ 38 w 256"/>
                  <a:gd name="T19" fmla="*/ 45 h 1264"/>
                  <a:gd name="T20" fmla="*/ 33 w 256"/>
                  <a:gd name="T21" fmla="*/ 51 h 1264"/>
                  <a:gd name="T22" fmla="*/ 30 w 256"/>
                  <a:gd name="T23" fmla="*/ 57 h 1264"/>
                  <a:gd name="T24" fmla="*/ 24 w 256"/>
                  <a:gd name="T25" fmla="*/ 68 h 1264"/>
                  <a:gd name="T26" fmla="*/ 20 w 256"/>
                  <a:gd name="T27" fmla="*/ 79 h 1264"/>
                  <a:gd name="T28" fmla="*/ 22 w 256"/>
                  <a:gd name="T29" fmla="*/ 86 h 1264"/>
                  <a:gd name="T30" fmla="*/ 30 w 256"/>
                  <a:gd name="T31" fmla="*/ 90 h 1264"/>
                  <a:gd name="T32" fmla="*/ 44 w 256"/>
                  <a:gd name="T33" fmla="*/ 109 h 1264"/>
                  <a:gd name="T34" fmla="*/ 11 w 256"/>
                  <a:gd name="T35" fmla="*/ 120 h 1264"/>
                  <a:gd name="T36" fmla="*/ 5 w 256"/>
                  <a:gd name="T37" fmla="*/ 122 h 1264"/>
                  <a:gd name="T38" fmla="*/ 2 w 256"/>
                  <a:gd name="T39" fmla="*/ 126 h 1264"/>
                  <a:gd name="T40" fmla="*/ 0 w 256"/>
                  <a:gd name="T41" fmla="*/ 131 h 1264"/>
                  <a:gd name="T42" fmla="*/ 4 w 256"/>
                  <a:gd name="T43" fmla="*/ 163 h 1264"/>
                  <a:gd name="T44" fmla="*/ 11 w 256"/>
                  <a:gd name="T45" fmla="*/ 196 h 1264"/>
                  <a:gd name="T46" fmla="*/ 17 w 256"/>
                  <a:gd name="T47" fmla="*/ 218 h 1264"/>
                  <a:gd name="T48" fmla="*/ 28 w 256"/>
                  <a:gd name="T49" fmla="*/ 266 h 1264"/>
                  <a:gd name="T50" fmla="*/ 30 w 256"/>
                  <a:gd name="T51" fmla="*/ 283 h 1264"/>
                  <a:gd name="T52" fmla="*/ 32 w 256"/>
                  <a:gd name="T53" fmla="*/ 297 h 1264"/>
                  <a:gd name="T54" fmla="*/ 33 w 256"/>
                  <a:gd name="T55" fmla="*/ 317 h 1264"/>
                  <a:gd name="T56" fmla="*/ 26 w 256"/>
                  <a:gd name="T57" fmla="*/ 421 h 1264"/>
                  <a:gd name="T58" fmla="*/ 29 w 256"/>
                  <a:gd name="T59" fmla="*/ 404 h 1264"/>
                  <a:gd name="T60" fmla="*/ 33 w 256"/>
                  <a:gd name="T61" fmla="*/ 374 h 1264"/>
                  <a:gd name="T62" fmla="*/ 37 w 256"/>
                  <a:gd name="T63" fmla="*/ 331 h 1264"/>
                  <a:gd name="T64" fmla="*/ 41 w 256"/>
                  <a:gd name="T65" fmla="*/ 256 h 1264"/>
                  <a:gd name="T66" fmla="*/ 44 w 256"/>
                  <a:gd name="T67" fmla="*/ 166 h 1264"/>
                  <a:gd name="T68" fmla="*/ 63 w 256"/>
                  <a:gd name="T69" fmla="*/ 60 h 1264"/>
                  <a:gd name="T70" fmla="*/ 66 w 256"/>
                  <a:gd name="T71" fmla="*/ 49 h 1264"/>
                  <a:gd name="T72" fmla="*/ 69 w 256"/>
                  <a:gd name="T73" fmla="*/ 42 h 1264"/>
                  <a:gd name="T74" fmla="*/ 72 w 256"/>
                  <a:gd name="T75" fmla="*/ 32 h 1264"/>
                  <a:gd name="T76" fmla="*/ 76 w 256"/>
                  <a:gd name="T77" fmla="*/ 22 h 1264"/>
                  <a:gd name="T78" fmla="*/ 80 w 256"/>
                  <a:gd name="T79" fmla="*/ 13 h 1264"/>
                  <a:gd name="T80" fmla="*/ 84 w 256"/>
                  <a:gd name="T81" fmla="*/ 5 h 1264"/>
                  <a:gd name="T82" fmla="*/ 85 w 256"/>
                  <a:gd name="T83" fmla="*/ 0 h 1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1264">
                    <a:moveTo>
                      <a:pt x="256" y="0"/>
                    </a:moveTo>
                    <a:lnTo>
                      <a:pt x="233" y="18"/>
                    </a:lnTo>
                    <a:lnTo>
                      <a:pt x="218" y="31"/>
                    </a:lnTo>
                    <a:lnTo>
                      <a:pt x="202" y="45"/>
                    </a:lnTo>
                    <a:lnTo>
                      <a:pt x="186" y="57"/>
                    </a:lnTo>
                    <a:lnTo>
                      <a:pt x="172" y="71"/>
                    </a:lnTo>
                    <a:lnTo>
                      <a:pt x="156" y="81"/>
                    </a:lnTo>
                    <a:lnTo>
                      <a:pt x="140" y="99"/>
                    </a:lnTo>
                    <a:lnTo>
                      <a:pt x="125" y="119"/>
                    </a:lnTo>
                    <a:lnTo>
                      <a:pt x="114" y="134"/>
                    </a:lnTo>
                    <a:lnTo>
                      <a:pt x="100" y="153"/>
                    </a:lnTo>
                    <a:lnTo>
                      <a:pt x="91" y="171"/>
                    </a:lnTo>
                    <a:lnTo>
                      <a:pt x="73" y="204"/>
                    </a:lnTo>
                    <a:lnTo>
                      <a:pt x="60" y="238"/>
                    </a:lnTo>
                    <a:lnTo>
                      <a:pt x="66" y="257"/>
                    </a:lnTo>
                    <a:lnTo>
                      <a:pt x="91" y="271"/>
                    </a:lnTo>
                    <a:lnTo>
                      <a:pt x="133" y="326"/>
                    </a:lnTo>
                    <a:lnTo>
                      <a:pt x="34" y="361"/>
                    </a:lnTo>
                    <a:lnTo>
                      <a:pt x="15" y="366"/>
                    </a:lnTo>
                    <a:lnTo>
                      <a:pt x="5" y="378"/>
                    </a:lnTo>
                    <a:lnTo>
                      <a:pt x="0" y="394"/>
                    </a:lnTo>
                    <a:lnTo>
                      <a:pt x="13" y="488"/>
                    </a:lnTo>
                    <a:lnTo>
                      <a:pt x="34" y="589"/>
                    </a:lnTo>
                    <a:lnTo>
                      <a:pt x="51" y="656"/>
                    </a:lnTo>
                    <a:lnTo>
                      <a:pt x="84" y="799"/>
                    </a:lnTo>
                    <a:lnTo>
                      <a:pt x="90" y="850"/>
                    </a:lnTo>
                    <a:lnTo>
                      <a:pt x="95" y="893"/>
                    </a:lnTo>
                    <a:lnTo>
                      <a:pt x="99" y="951"/>
                    </a:lnTo>
                    <a:lnTo>
                      <a:pt x="79" y="1264"/>
                    </a:lnTo>
                    <a:lnTo>
                      <a:pt x="86" y="1212"/>
                    </a:lnTo>
                    <a:lnTo>
                      <a:pt x="100" y="1124"/>
                    </a:lnTo>
                    <a:lnTo>
                      <a:pt x="110" y="993"/>
                    </a:lnTo>
                    <a:lnTo>
                      <a:pt x="124" y="770"/>
                    </a:lnTo>
                    <a:lnTo>
                      <a:pt x="132" y="498"/>
                    </a:lnTo>
                    <a:lnTo>
                      <a:pt x="189" y="179"/>
                    </a:lnTo>
                    <a:lnTo>
                      <a:pt x="200" y="146"/>
                    </a:lnTo>
                    <a:lnTo>
                      <a:pt x="208" y="127"/>
                    </a:lnTo>
                    <a:lnTo>
                      <a:pt x="218" y="95"/>
                    </a:lnTo>
                    <a:lnTo>
                      <a:pt x="228" y="67"/>
                    </a:lnTo>
                    <a:lnTo>
                      <a:pt x="242" y="38"/>
                    </a:lnTo>
                    <a:lnTo>
                      <a:pt x="253" y="14"/>
                    </a:lnTo>
                    <a:lnTo>
                      <a:pt x="2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49" name="Group 167"/>
            <p:cNvGrpSpPr>
              <a:grpSpLocks/>
            </p:cNvGrpSpPr>
            <p:nvPr/>
          </p:nvGrpSpPr>
          <p:grpSpPr bwMode="auto">
            <a:xfrm>
              <a:off x="4512" y="1841"/>
              <a:ext cx="384" cy="133"/>
              <a:chOff x="4512" y="1841"/>
              <a:chExt cx="384" cy="133"/>
            </a:xfrm>
          </p:grpSpPr>
          <p:sp>
            <p:nvSpPr>
              <p:cNvPr id="57811" name="Freeform 168"/>
              <p:cNvSpPr>
                <a:spLocks/>
              </p:cNvSpPr>
              <p:nvPr/>
            </p:nvSpPr>
            <p:spPr bwMode="auto">
              <a:xfrm>
                <a:off x="4531" y="1841"/>
                <a:ext cx="93" cy="89"/>
              </a:xfrm>
              <a:custGeom>
                <a:avLst/>
                <a:gdLst>
                  <a:gd name="T0" fmla="*/ 83 w 278"/>
                  <a:gd name="T1" fmla="*/ 70 h 266"/>
                  <a:gd name="T2" fmla="*/ 0 w 278"/>
                  <a:gd name="T3" fmla="*/ 89 h 266"/>
                  <a:gd name="T4" fmla="*/ 82 w 278"/>
                  <a:gd name="T5" fmla="*/ 65 h 266"/>
                  <a:gd name="T6" fmla="*/ 28 w 278"/>
                  <a:gd name="T7" fmla="*/ 65 h 266"/>
                  <a:gd name="T8" fmla="*/ 83 w 278"/>
                  <a:gd name="T9" fmla="*/ 57 h 266"/>
                  <a:gd name="T10" fmla="*/ 83 w 278"/>
                  <a:gd name="T11" fmla="*/ 47 h 266"/>
                  <a:gd name="T12" fmla="*/ 80 w 278"/>
                  <a:gd name="T13" fmla="*/ 36 h 266"/>
                  <a:gd name="T14" fmla="*/ 74 w 278"/>
                  <a:gd name="T15" fmla="*/ 23 h 266"/>
                  <a:gd name="T16" fmla="*/ 64 w 278"/>
                  <a:gd name="T17" fmla="*/ 9 h 266"/>
                  <a:gd name="T18" fmla="*/ 58 w 278"/>
                  <a:gd name="T19" fmla="*/ 0 h 266"/>
                  <a:gd name="T20" fmla="*/ 66 w 278"/>
                  <a:gd name="T21" fmla="*/ 4 h 266"/>
                  <a:gd name="T22" fmla="*/ 74 w 278"/>
                  <a:gd name="T23" fmla="*/ 14 h 266"/>
                  <a:gd name="T24" fmla="*/ 80 w 278"/>
                  <a:gd name="T25" fmla="*/ 26 h 266"/>
                  <a:gd name="T26" fmla="*/ 84 w 278"/>
                  <a:gd name="T27" fmla="*/ 35 h 266"/>
                  <a:gd name="T28" fmla="*/ 85 w 278"/>
                  <a:gd name="T29" fmla="*/ 48 h 266"/>
                  <a:gd name="T30" fmla="*/ 93 w 278"/>
                  <a:gd name="T31" fmla="*/ 29 h 266"/>
                  <a:gd name="T32" fmla="*/ 85 w 278"/>
                  <a:gd name="T33" fmla="*/ 57 h 266"/>
                  <a:gd name="T34" fmla="*/ 83 w 278"/>
                  <a:gd name="T35" fmla="*/ 70 h 2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8" h="266">
                    <a:moveTo>
                      <a:pt x="248" y="210"/>
                    </a:moveTo>
                    <a:lnTo>
                      <a:pt x="0" y="266"/>
                    </a:lnTo>
                    <a:lnTo>
                      <a:pt x="245" y="194"/>
                    </a:lnTo>
                    <a:lnTo>
                      <a:pt x="83" y="193"/>
                    </a:lnTo>
                    <a:lnTo>
                      <a:pt x="248" y="171"/>
                    </a:lnTo>
                    <a:lnTo>
                      <a:pt x="248" y="139"/>
                    </a:lnTo>
                    <a:lnTo>
                      <a:pt x="240" y="108"/>
                    </a:lnTo>
                    <a:lnTo>
                      <a:pt x="221" y="70"/>
                    </a:lnTo>
                    <a:lnTo>
                      <a:pt x="191" y="28"/>
                    </a:lnTo>
                    <a:lnTo>
                      <a:pt x="174" y="0"/>
                    </a:lnTo>
                    <a:lnTo>
                      <a:pt x="197" y="12"/>
                    </a:lnTo>
                    <a:lnTo>
                      <a:pt x="221" y="43"/>
                    </a:lnTo>
                    <a:lnTo>
                      <a:pt x="240" y="79"/>
                    </a:lnTo>
                    <a:lnTo>
                      <a:pt x="251" y="104"/>
                    </a:lnTo>
                    <a:lnTo>
                      <a:pt x="253" y="142"/>
                    </a:lnTo>
                    <a:lnTo>
                      <a:pt x="278" y="86"/>
                    </a:lnTo>
                    <a:lnTo>
                      <a:pt x="253" y="171"/>
                    </a:lnTo>
                    <a:lnTo>
                      <a:pt x="248" y="21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2" name="Freeform 169"/>
              <p:cNvSpPr>
                <a:spLocks/>
              </p:cNvSpPr>
              <p:nvPr/>
            </p:nvSpPr>
            <p:spPr bwMode="auto">
              <a:xfrm>
                <a:off x="4512" y="1914"/>
                <a:ext cx="11" cy="39"/>
              </a:xfrm>
              <a:custGeom>
                <a:avLst/>
                <a:gdLst>
                  <a:gd name="T0" fmla="*/ 5 w 34"/>
                  <a:gd name="T1" fmla="*/ 0 h 117"/>
                  <a:gd name="T2" fmla="*/ 6 w 34"/>
                  <a:gd name="T3" fmla="*/ 9 h 117"/>
                  <a:gd name="T4" fmla="*/ 11 w 34"/>
                  <a:gd name="T5" fmla="*/ 17 h 117"/>
                  <a:gd name="T6" fmla="*/ 11 w 34"/>
                  <a:gd name="T7" fmla="*/ 25 h 117"/>
                  <a:gd name="T8" fmla="*/ 9 w 34"/>
                  <a:gd name="T9" fmla="*/ 33 h 117"/>
                  <a:gd name="T10" fmla="*/ 3 w 34"/>
                  <a:gd name="T11" fmla="*/ 39 h 117"/>
                  <a:gd name="T12" fmla="*/ 2 w 34"/>
                  <a:gd name="T13" fmla="*/ 15 h 117"/>
                  <a:gd name="T14" fmla="*/ 0 w 34"/>
                  <a:gd name="T15" fmla="*/ 13 h 117"/>
                  <a:gd name="T16" fmla="*/ 0 w 34"/>
                  <a:gd name="T17" fmla="*/ 7 h 117"/>
                  <a:gd name="T18" fmla="*/ 5 w 34"/>
                  <a:gd name="T19" fmla="*/ 0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117">
                    <a:moveTo>
                      <a:pt x="16" y="0"/>
                    </a:moveTo>
                    <a:lnTo>
                      <a:pt x="20" y="26"/>
                    </a:lnTo>
                    <a:lnTo>
                      <a:pt x="34" y="51"/>
                    </a:lnTo>
                    <a:lnTo>
                      <a:pt x="34" y="76"/>
                    </a:lnTo>
                    <a:lnTo>
                      <a:pt x="29" y="98"/>
                    </a:lnTo>
                    <a:lnTo>
                      <a:pt x="10" y="117"/>
                    </a:lnTo>
                    <a:lnTo>
                      <a:pt x="7" y="46"/>
                    </a:lnTo>
                    <a:lnTo>
                      <a:pt x="0" y="38"/>
                    </a:lnTo>
                    <a:lnTo>
                      <a:pt x="1" y="22"/>
                    </a:lnTo>
                    <a:lnTo>
                      <a:pt x="16"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3" name="Freeform 170"/>
              <p:cNvSpPr>
                <a:spLocks/>
              </p:cNvSpPr>
              <p:nvPr/>
            </p:nvSpPr>
            <p:spPr bwMode="auto">
              <a:xfrm>
                <a:off x="4846" y="1930"/>
                <a:ext cx="49" cy="44"/>
              </a:xfrm>
              <a:custGeom>
                <a:avLst/>
                <a:gdLst>
                  <a:gd name="T0" fmla="*/ 0 w 146"/>
                  <a:gd name="T1" fmla="*/ 44 h 132"/>
                  <a:gd name="T2" fmla="*/ 18 w 146"/>
                  <a:gd name="T3" fmla="*/ 31 h 132"/>
                  <a:gd name="T4" fmla="*/ 35 w 146"/>
                  <a:gd name="T5" fmla="*/ 20 h 132"/>
                  <a:gd name="T6" fmla="*/ 44 w 146"/>
                  <a:gd name="T7" fmla="*/ 6 h 132"/>
                  <a:gd name="T8" fmla="*/ 49 w 146"/>
                  <a:gd name="T9" fmla="*/ 0 h 132"/>
                  <a:gd name="T10" fmla="*/ 35 w 146"/>
                  <a:gd name="T11" fmla="*/ 9 h 132"/>
                  <a:gd name="T12" fmla="*/ 26 w 146"/>
                  <a:gd name="T13" fmla="*/ 16 h 132"/>
                  <a:gd name="T14" fmla="*/ 18 w 146"/>
                  <a:gd name="T15" fmla="*/ 21 h 132"/>
                  <a:gd name="T16" fmla="*/ 11 w 146"/>
                  <a:gd name="T17" fmla="*/ 28 h 132"/>
                  <a:gd name="T18" fmla="*/ 0 w 146"/>
                  <a:gd name="T19" fmla="*/ 44 h 1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6" h="132">
                    <a:moveTo>
                      <a:pt x="0" y="132"/>
                    </a:moveTo>
                    <a:lnTo>
                      <a:pt x="54" y="93"/>
                    </a:lnTo>
                    <a:lnTo>
                      <a:pt x="103" y="59"/>
                    </a:lnTo>
                    <a:lnTo>
                      <a:pt x="131" y="19"/>
                    </a:lnTo>
                    <a:lnTo>
                      <a:pt x="146" y="0"/>
                    </a:lnTo>
                    <a:lnTo>
                      <a:pt x="103" y="27"/>
                    </a:lnTo>
                    <a:lnTo>
                      <a:pt x="77" y="47"/>
                    </a:lnTo>
                    <a:lnTo>
                      <a:pt x="54" y="62"/>
                    </a:lnTo>
                    <a:lnTo>
                      <a:pt x="34" y="85"/>
                    </a:lnTo>
                    <a:lnTo>
                      <a:pt x="0" y="1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4" name="Freeform 171"/>
              <p:cNvSpPr>
                <a:spLocks/>
              </p:cNvSpPr>
              <p:nvPr/>
            </p:nvSpPr>
            <p:spPr bwMode="auto">
              <a:xfrm>
                <a:off x="4870" y="1947"/>
                <a:ext cx="26" cy="26"/>
              </a:xfrm>
              <a:custGeom>
                <a:avLst/>
                <a:gdLst>
                  <a:gd name="T0" fmla="*/ 0 w 78"/>
                  <a:gd name="T1" fmla="*/ 26 h 78"/>
                  <a:gd name="T2" fmla="*/ 26 w 78"/>
                  <a:gd name="T3" fmla="*/ 0 h 78"/>
                  <a:gd name="T4" fmla="*/ 18 w 78"/>
                  <a:gd name="T5" fmla="*/ 17 h 78"/>
                  <a:gd name="T6" fmla="*/ 0 w 78"/>
                  <a:gd name="T7" fmla="*/ 26 h 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78">
                    <a:moveTo>
                      <a:pt x="0" y="78"/>
                    </a:moveTo>
                    <a:lnTo>
                      <a:pt x="78" y="0"/>
                    </a:lnTo>
                    <a:lnTo>
                      <a:pt x="54" y="50"/>
                    </a:lnTo>
                    <a:lnTo>
                      <a:pt x="0" y="7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5" name="Freeform 172"/>
              <p:cNvSpPr>
                <a:spLocks/>
              </p:cNvSpPr>
              <p:nvPr/>
            </p:nvSpPr>
            <p:spPr bwMode="auto">
              <a:xfrm>
                <a:off x="4850" y="1880"/>
                <a:ext cx="24" cy="78"/>
              </a:xfrm>
              <a:custGeom>
                <a:avLst/>
                <a:gdLst>
                  <a:gd name="T0" fmla="*/ 0 w 71"/>
                  <a:gd name="T1" fmla="*/ 78 h 232"/>
                  <a:gd name="T2" fmla="*/ 1 w 71"/>
                  <a:gd name="T3" fmla="*/ 45 h 232"/>
                  <a:gd name="T4" fmla="*/ 8 w 71"/>
                  <a:gd name="T5" fmla="*/ 13 h 232"/>
                  <a:gd name="T6" fmla="*/ 13 w 71"/>
                  <a:gd name="T7" fmla="*/ 0 h 232"/>
                  <a:gd name="T8" fmla="*/ 5 w 71"/>
                  <a:gd name="T9" fmla="*/ 42 h 232"/>
                  <a:gd name="T10" fmla="*/ 4 w 71"/>
                  <a:gd name="T11" fmla="*/ 64 h 232"/>
                  <a:gd name="T12" fmla="*/ 24 w 71"/>
                  <a:gd name="T13" fmla="*/ 44 h 232"/>
                  <a:gd name="T14" fmla="*/ 0 w 71"/>
                  <a:gd name="T15" fmla="*/ 78 h 2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 h="232">
                    <a:moveTo>
                      <a:pt x="0" y="232"/>
                    </a:moveTo>
                    <a:lnTo>
                      <a:pt x="4" y="135"/>
                    </a:lnTo>
                    <a:lnTo>
                      <a:pt x="24" y="38"/>
                    </a:lnTo>
                    <a:lnTo>
                      <a:pt x="39" y="0"/>
                    </a:lnTo>
                    <a:lnTo>
                      <a:pt x="15" y="124"/>
                    </a:lnTo>
                    <a:lnTo>
                      <a:pt x="11" y="190"/>
                    </a:lnTo>
                    <a:lnTo>
                      <a:pt x="71" y="132"/>
                    </a:lnTo>
                    <a:lnTo>
                      <a:pt x="0" y="2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50" name="Freeform 173"/>
            <p:cNvSpPr>
              <a:spLocks/>
            </p:cNvSpPr>
            <p:nvPr/>
          </p:nvSpPr>
          <p:spPr bwMode="auto">
            <a:xfrm>
              <a:off x="4150" y="2017"/>
              <a:ext cx="63" cy="75"/>
            </a:xfrm>
            <a:custGeom>
              <a:avLst/>
              <a:gdLst>
                <a:gd name="T0" fmla="*/ 24 w 189"/>
                <a:gd name="T1" fmla="*/ 0 h 225"/>
                <a:gd name="T2" fmla="*/ 63 w 189"/>
                <a:gd name="T3" fmla="*/ 3 h 225"/>
                <a:gd name="T4" fmla="*/ 58 w 189"/>
                <a:gd name="T5" fmla="*/ 59 h 225"/>
                <a:gd name="T6" fmla="*/ 56 w 189"/>
                <a:gd name="T7" fmla="*/ 75 h 225"/>
                <a:gd name="T8" fmla="*/ 0 w 189"/>
                <a:gd name="T9" fmla="*/ 71 h 225"/>
                <a:gd name="T10" fmla="*/ 24 w 189"/>
                <a:gd name="T11" fmla="*/ 0 h 2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9" h="225">
                  <a:moveTo>
                    <a:pt x="71" y="0"/>
                  </a:moveTo>
                  <a:lnTo>
                    <a:pt x="189" y="8"/>
                  </a:lnTo>
                  <a:lnTo>
                    <a:pt x="175" y="177"/>
                  </a:lnTo>
                  <a:lnTo>
                    <a:pt x="168" y="225"/>
                  </a:lnTo>
                  <a:lnTo>
                    <a:pt x="0" y="212"/>
                  </a:lnTo>
                  <a:lnTo>
                    <a:pt x="71" y="0"/>
                  </a:lnTo>
                  <a:close/>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1" name="Freeform 174"/>
            <p:cNvSpPr>
              <a:spLocks/>
            </p:cNvSpPr>
            <p:nvPr/>
          </p:nvSpPr>
          <p:spPr bwMode="auto">
            <a:xfrm>
              <a:off x="3880" y="1662"/>
              <a:ext cx="109" cy="274"/>
            </a:xfrm>
            <a:custGeom>
              <a:avLst/>
              <a:gdLst>
                <a:gd name="T0" fmla="*/ 0 w 329"/>
                <a:gd name="T1" fmla="*/ 0 h 823"/>
                <a:gd name="T2" fmla="*/ 38 w 329"/>
                <a:gd name="T3" fmla="*/ 139 h 823"/>
                <a:gd name="T4" fmla="*/ 66 w 329"/>
                <a:gd name="T5" fmla="*/ 274 h 823"/>
                <a:gd name="T6" fmla="*/ 109 w 329"/>
                <a:gd name="T7" fmla="*/ 272 h 823"/>
                <a:gd name="T8" fmla="*/ 104 w 329"/>
                <a:gd name="T9" fmla="*/ 152 h 823"/>
                <a:gd name="T10" fmla="*/ 86 w 329"/>
                <a:gd name="T11" fmla="*/ 58 h 823"/>
                <a:gd name="T12" fmla="*/ 0 w 329"/>
                <a:gd name="T13" fmla="*/ 0 h 8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9" h="823">
                  <a:moveTo>
                    <a:pt x="0" y="0"/>
                  </a:moveTo>
                  <a:lnTo>
                    <a:pt x="115" y="419"/>
                  </a:lnTo>
                  <a:lnTo>
                    <a:pt x="199" y="823"/>
                  </a:lnTo>
                  <a:lnTo>
                    <a:pt x="329" y="816"/>
                  </a:lnTo>
                  <a:lnTo>
                    <a:pt x="314" y="457"/>
                  </a:lnTo>
                  <a:lnTo>
                    <a:pt x="261" y="17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52" name="Group 175"/>
            <p:cNvGrpSpPr>
              <a:grpSpLocks/>
            </p:cNvGrpSpPr>
            <p:nvPr/>
          </p:nvGrpSpPr>
          <p:grpSpPr bwMode="auto">
            <a:xfrm>
              <a:off x="4008" y="2283"/>
              <a:ext cx="49" cy="76"/>
              <a:chOff x="4008" y="2283"/>
              <a:chExt cx="49" cy="76"/>
            </a:xfrm>
          </p:grpSpPr>
          <p:sp>
            <p:nvSpPr>
              <p:cNvPr id="57809" name="Freeform 176"/>
              <p:cNvSpPr>
                <a:spLocks/>
              </p:cNvSpPr>
              <p:nvPr/>
            </p:nvSpPr>
            <p:spPr bwMode="auto">
              <a:xfrm>
                <a:off x="4014" y="2303"/>
                <a:ext cx="34" cy="56"/>
              </a:xfrm>
              <a:custGeom>
                <a:avLst/>
                <a:gdLst>
                  <a:gd name="T0" fmla="*/ 0 w 102"/>
                  <a:gd name="T1" fmla="*/ 56 h 167"/>
                  <a:gd name="T2" fmla="*/ 34 w 102"/>
                  <a:gd name="T3" fmla="*/ 56 h 167"/>
                  <a:gd name="T4" fmla="*/ 28 w 102"/>
                  <a:gd name="T5" fmla="*/ 0 h 167"/>
                  <a:gd name="T6" fmla="*/ 1 w 102"/>
                  <a:gd name="T7" fmla="*/ 2 h 167"/>
                  <a:gd name="T8" fmla="*/ 0 w 102"/>
                  <a:gd name="T9" fmla="*/ 56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67">
                    <a:moveTo>
                      <a:pt x="0" y="167"/>
                    </a:moveTo>
                    <a:lnTo>
                      <a:pt x="102" y="167"/>
                    </a:lnTo>
                    <a:lnTo>
                      <a:pt x="84" y="0"/>
                    </a:lnTo>
                    <a:lnTo>
                      <a:pt x="2" y="5"/>
                    </a:lnTo>
                    <a:lnTo>
                      <a:pt x="0" y="1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10" name="Freeform 177"/>
              <p:cNvSpPr>
                <a:spLocks/>
              </p:cNvSpPr>
              <p:nvPr/>
            </p:nvSpPr>
            <p:spPr bwMode="auto">
              <a:xfrm>
                <a:off x="4008" y="2283"/>
                <a:ext cx="49" cy="31"/>
              </a:xfrm>
              <a:custGeom>
                <a:avLst/>
                <a:gdLst>
                  <a:gd name="T0" fmla="*/ 44 w 148"/>
                  <a:gd name="T1" fmla="*/ 0 h 93"/>
                  <a:gd name="T2" fmla="*/ 49 w 148"/>
                  <a:gd name="T3" fmla="*/ 26 h 93"/>
                  <a:gd name="T4" fmla="*/ 1 w 148"/>
                  <a:gd name="T5" fmla="*/ 31 h 93"/>
                  <a:gd name="T6" fmla="*/ 0 w 148"/>
                  <a:gd name="T7" fmla="*/ 4 h 93"/>
                  <a:gd name="T8" fmla="*/ 44 w 14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93">
                    <a:moveTo>
                      <a:pt x="132" y="0"/>
                    </a:moveTo>
                    <a:lnTo>
                      <a:pt x="148" y="79"/>
                    </a:lnTo>
                    <a:lnTo>
                      <a:pt x="3" y="93"/>
                    </a:lnTo>
                    <a:lnTo>
                      <a:pt x="0" y="13"/>
                    </a:lnTo>
                    <a:lnTo>
                      <a:pt x="13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53" name="Freeform 178"/>
            <p:cNvSpPr>
              <a:spLocks/>
            </p:cNvSpPr>
            <p:nvPr/>
          </p:nvSpPr>
          <p:spPr bwMode="auto">
            <a:xfrm>
              <a:off x="3744" y="1646"/>
              <a:ext cx="317" cy="716"/>
            </a:xfrm>
            <a:custGeom>
              <a:avLst/>
              <a:gdLst>
                <a:gd name="T0" fmla="*/ 127 w 951"/>
                <a:gd name="T1" fmla="*/ 12 h 2148"/>
                <a:gd name="T2" fmla="*/ 101 w 951"/>
                <a:gd name="T3" fmla="*/ 43 h 2148"/>
                <a:gd name="T4" fmla="*/ 64 w 951"/>
                <a:gd name="T5" fmla="*/ 78 h 2148"/>
                <a:gd name="T6" fmla="*/ 38 w 951"/>
                <a:gd name="T7" fmla="*/ 125 h 2148"/>
                <a:gd name="T8" fmla="*/ 20 w 951"/>
                <a:gd name="T9" fmla="*/ 189 h 2148"/>
                <a:gd name="T10" fmla="*/ 18 w 951"/>
                <a:gd name="T11" fmla="*/ 221 h 2148"/>
                <a:gd name="T12" fmla="*/ 10 w 951"/>
                <a:gd name="T13" fmla="*/ 284 h 2148"/>
                <a:gd name="T14" fmla="*/ 10 w 951"/>
                <a:gd name="T15" fmla="*/ 337 h 2148"/>
                <a:gd name="T16" fmla="*/ 18 w 951"/>
                <a:gd name="T17" fmla="*/ 381 h 2148"/>
                <a:gd name="T18" fmla="*/ 16 w 951"/>
                <a:gd name="T19" fmla="*/ 491 h 2148"/>
                <a:gd name="T20" fmla="*/ 0 w 951"/>
                <a:gd name="T21" fmla="*/ 716 h 2148"/>
                <a:gd name="T22" fmla="*/ 273 w 951"/>
                <a:gd name="T23" fmla="*/ 645 h 2148"/>
                <a:gd name="T24" fmla="*/ 292 w 951"/>
                <a:gd name="T25" fmla="*/ 435 h 2148"/>
                <a:gd name="T26" fmla="*/ 314 w 951"/>
                <a:gd name="T27" fmla="*/ 246 h 2148"/>
                <a:gd name="T28" fmla="*/ 315 w 951"/>
                <a:gd name="T29" fmla="*/ 199 h 2148"/>
                <a:gd name="T30" fmla="*/ 311 w 951"/>
                <a:gd name="T31" fmla="*/ 173 h 2148"/>
                <a:gd name="T32" fmla="*/ 307 w 951"/>
                <a:gd name="T33" fmla="*/ 159 h 2148"/>
                <a:gd name="T34" fmla="*/ 297 w 951"/>
                <a:gd name="T35" fmla="*/ 146 h 2148"/>
                <a:gd name="T36" fmla="*/ 280 w 951"/>
                <a:gd name="T37" fmla="*/ 127 h 2148"/>
                <a:gd name="T38" fmla="*/ 234 w 951"/>
                <a:gd name="T39" fmla="*/ 90 h 2148"/>
                <a:gd name="T40" fmla="*/ 221 w 951"/>
                <a:gd name="T41" fmla="*/ 87 h 2148"/>
                <a:gd name="T42" fmla="*/ 220 w 951"/>
                <a:gd name="T43" fmla="*/ 113 h 2148"/>
                <a:gd name="T44" fmla="*/ 225 w 951"/>
                <a:gd name="T45" fmla="*/ 166 h 2148"/>
                <a:gd name="T46" fmla="*/ 228 w 951"/>
                <a:gd name="T47" fmla="*/ 295 h 2148"/>
                <a:gd name="T48" fmla="*/ 209 w 951"/>
                <a:gd name="T49" fmla="*/ 252 h 2148"/>
                <a:gd name="T50" fmla="*/ 203 w 951"/>
                <a:gd name="T51" fmla="*/ 227 h 2148"/>
                <a:gd name="T52" fmla="*/ 198 w 951"/>
                <a:gd name="T53" fmla="*/ 194 h 2148"/>
                <a:gd name="T54" fmla="*/ 191 w 951"/>
                <a:gd name="T55" fmla="*/ 161 h 2148"/>
                <a:gd name="T56" fmla="*/ 179 w 951"/>
                <a:gd name="T57" fmla="*/ 130 h 2148"/>
                <a:gd name="T58" fmla="*/ 158 w 951"/>
                <a:gd name="T59" fmla="*/ 84 h 2148"/>
                <a:gd name="T60" fmla="*/ 134 w 951"/>
                <a:gd name="T61" fmla="*/ 32 h 2148"/>
                <a:gd name="T62" fmla="*/ 134 w 951"/>
                <a:gd name="T63" fmla="*/ 15 h 2148"/>
                <a:gd name="T64" fmla="*/ 138 w 951"/>
                <a:gd name="T65" fmla="*/ 0 h 21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51" h="2148">
                  <a:moveTo>
                    <a:pt x="413" y="0"/>
                  </a:moveTo>
                  <a:lnTo>
                    <a:pt x="382" y="35"/>
                  </a:lnTo>
                  <a:lnTo>
                    <a:pt x="344" y="82"/>
                  </a:lnTo>
                  <a:lnTo>
                    <a:pt x="303" y="129"/>
                  </a:lnTo>
                  <a:lnTo>
                    <a:pt x="222" y="206"/>
                  </a:lnTo>
                  <a:lnTo>
                    <a:pt x="193" y="233"/>
                  </a:lnTo>
                  <a:lnTo>
                    <a:pt x="173" y="264"/>
                  </a:lnTo>
                  <a:lnTo>
                    <a:pt x="115" y="376"/>
                  </a:lnTo>
                  <a:lnTo>
                    <a:pt x="84" y="451"/>
                  </a:lnTo>
                  <a:lnTo>
                    <a:pt x="60" y="566"/>
                  </a:lnTo>
                  <a:lnTo>
                    <a:pt x="54" y="625"/>
                  </a:lnTo>
                  <a:lnTo>
                    <a:pt x="54" y="662"/>
                  </a:lnTo>
                  <a:lnTo>
                    <a:pt x="38" y="791"/>
                  </a:lnTo>
                  <a:lnTo>
                    <a:pt x="31" y="853"/>
                  </a:lnTo>
                  <a:lnTo>
                    <a:pt x="31" y="915"/>
                  </a:lnTo>
                  <a:lnTo>
                    <a:pt x="30" y="1010"/>
                  </a:lnTo>
                  <a:lnTo>
                    <a:pt x="54" y="1113"/>
                  </a:lnTo>
                  <a:lnTo>
                    <a:pt x="55" y="1143"/>
                  </a:lnTo>
                  <a:lnTo>
                    <a:pt x="57" y="1235"/>
                  </a:lnTo>
                  <a:lnTo>
                    <a:pt x="49" y="1474"/>
                  </a:lnTo>
                  <a:lnTo>
                    <a:pt x="30" y="1791"/>
                  </a:lnTo>
                  <a:lnTo>
                    <a:pt x="0" y="2148"/>
                  </a:lnTo>
                  <a:lnTo>
                    <a:pt x="818" y="2140"/>
                  </a:lnTo>
                  <a:lnTo>
                    <a:pt x="818" y="1935"/>
                  </a:lnTo>
                  <a:lnTo>
                    <a:pt x="951" y="1919"/>
                  </a:lnTo>
                  <a:lnTo>
                    <a:pt x="877" y="1304"/>
                  </a:lnTo>
                  <a:lnTo>
                    <a:pt x="922" y="841"/>
                  </a:lnTo>
                  <a:lnTo>
                    <a:pt x="943" y="738"/>
                  </a:lnTo>
                  <a:lnTo>
                    <a:pt x="944" y="630"/>
                  </a:lnTo>
                  <a:lnTo>
                    <a:pt x="944" y="596"/>
                  </a:lnTo>
                  <a:lnTo>
                    <a:pt x="941" y="561"/>
                  </a:lnTo>
                  <a:lnTo>
                    <a:pt x="934" y="520"/>
                  </a:lnTo>
                  <a:lnTo>
                    <a:pt x="928" y="499"/>
                  </a:lnTo>
                  <a:lnTo>
                    <a:pt x="920" y="477"/>
                  </a:lnTo>
                  <a:lnTo>
                    <a:pt x="910" y="460"/>
                  </a:lnTo>
                  <a:lnTo>
                    <a:pt x="892" y="437"/>
                  </a:lnTo>
                  <a:lnTo>
                    <a:pt x="857" y="410"/>
                  </a:lnTo>
                  <a:lnTo>
                    <a:pt x="839" y="381"/>
                  </a:lnTo>
                  <a:lnTo>
                    <a:pt x="736" y="272"/>
                  </a:lnTo>
                  <a:lnTo>
                    <a:pt x="703" y="270"/>
                  </a:lnTo>
                  <a:lnTo>
                    <a:pt x="681" y="266"/>
                  </a:lnTo>
                  <a:lnTo>
                    <a:pt x="662" y="261"/>
                  </a:lnTo>
                  <a:lnTo>
                    <a:pt x="641" y="256"/>
                  </a:lnTo>
                  <a:lnTo>
                    <a:pt x="661" y="338"/>
                  </a:lnTo>
                  <a:lnTo>
                    <a:pt x="671" y="418"/>
                  </a:lnTo>
                  <a:lnTo>
                    <a:pt x="675" y="498"/>
                  </a:lnTo>
                  <a:lnTo>
                    <a:pt x="690" y="649"/>
                  </a:lnTo>
                  <a:lnTo>
                    <a:pt x="683" y="886"/>
                  </a:lnTo>
                  <a:lnTo>
                    <a:pt x="637" y="803"/>
                  </a:lnTo>
                  <a:lnTo>
                    <a:pt x="627" y="757"/>
                  </a:lnTo>
                  <a:lnTo>
                    <a:pt x="619" y="714"/>
                  </a:lnTo>
                  <a:lnTo>
                    <a:pt x="610" y="682"/>
                  </a:lnTo>
                  <a:lnTo>
                    <a:pt x="603" y="630"/>
                  </a:lnTo>
                  <a:lnTo>
                    <a:pt x="595" y="581"/>
                  </a:lnTo>
                  <a:lnTo>
                    <a:pt x="585" y="532"/>
                  </a:lnTo>
                  <a:lnTo>
                    <a:pt x="574" y="484"/>
                  </a:lnTo>
                  <a:lnTo>
                    <a:pt x="560" y="441"/>
                  </a:lnTo>
                  <a:lnTo>
                    <a:pt x="538" y="391"/>
                  </a:lnTo>
                  <a:lnTo>
                    <a:pt x="499" y="310"/>
                  </a:lnTo>
                  <a:lnTo>
                    <a:pt x="473" y="252"/>
                  </a:lnTo>
                  <a:lnTo>
                    <a:pt x="437" y="171"/>
                  </a:lnTo>
                  <a:lnTo>
                    <a:pt x="403" y="95"/>
                  </a:lnTo>
                  <a:lnTo>
                    <a:pt x="392" y="66"/>
                  </a:lnTo>
                  <a:lnTo>
                    <a:pt x="401" y="44"/>
                  </a:lnTo>
                  <a:lnTo>
                    <a:pt x="417" y="14"/>
                  </a:lnTo>
                  <a:lnTo>
                    <a:pt x="4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4" name="Freeform 179"/>
            <p:cNvSpPr>
              <a:spLocks/>
            </p:cNvSpPr>
            <p:nvPr/>
          </p:nvSpPr>
          <p:spPr bwMode="auto">
            <a:xfrm>
              <a:off x="4015" y="1773"/>
              <a:ext cx="46" cy="518"/>
            </a:xfrm>
            <a:custGeom>
              <a:avLst/>
              <a:gdLst>
                <a:gd name="T0" fmla="*/ 23 w 136"/>
                <a:gd name="T1" fmla="*/ 50 h 1554"/>
                <a:gd name="T2" fmla="*/ 27 w 136"/>
                <a:gd name="T3" fmla="*/ 107 h 1554"/>
                <a:gd name="T4" fmla="*/ 17 w 136"/>
                <a:gd name="T5" fmla="*/ 236 h 1554"/>
                <a:gd name="T6" fmla="*/ 0 w 136"/>
                <a:gd name="T7" fmla="*/ 362 h 1554"/>
                <a:gd name="T8" fmla="*/ 0 w 136"/>
                <a:gd name="T9" fmla="*/ 518 h 1554"/>
                <a:gd name="T10" fmla="*/ 46 w 136"/>
                <a:gd name="T11" fmla="*/ 513 h 1554"/>
                <a:gd name="T12" fmla="*/ 21 w 136"/>
                <a:gd name="T13" fmla="*/ 308 h 1554"/>
                <a:gd name="T14" fmla="*/ 36 w 136"/>
                <a:gd name="T15" fmla="*/ 153 h 1554"/>
                <a:gd name="T16" fmla="*/ 43 w 136"/>
                <a:gd name="T17" fmla="*/ 119 h 1554"/>
                <a:gd name="T18" fmla="*/ 44 w 136"/>
                <a:gd name="T19" fmla="*/ 83 h 1554"/>
                <a:gd name="T20" fmla="*/ 44 w 136"/>
                <a:gd name="T21" fmla="*/ 71 h 1554"/>
                <a:gd name="T22" fmla="*/ 43 w 136"/>
                <a:gd name="T23" fmla="*/ 60 h 1554"/>
                <a:gd name="T24" fmla="*/ 40 w 136"/>
                <a:gd name="T25" fmla="*/ 46 h 1554"/>
                <a:gd name="T26" fmla="*/ 38 w 136"/>
                <a:gd name="T27" fmla="*/ 39 h 1554"/>
                <a:gd name="T28" fmla="*/ 36 w 136"/>
                <a:gd name="T29" fmla="*/ 32 h 1554"/>
                <a:gd name="T30" fmla="*/ 32 w 136"/>
                <a:gd name="T31" fmla="*/ 26 h 1554"/>
                <a:gd name="T32" fmla="*/ 26 w 136"/>
                <a:gd name="T33" fmla="*/ 19 h 1554"/>
                <a:gd name="T34" fmla="*/ 14 w 136"/>
                <a:gd name="T35" fmla="*/ 10 h 1554"/>
                <a:gd name="T36" fmla="*/ 7 w 136"/>
                <a:gd name="T37" fmla="*/ 0 h 1554"/>
                <a:gd name="T38" fmla="*/ 23 w 136"/>
                <a:gd name="T39" fmla="*/ 50 h 15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6" h="1554">
                  <a:moveTo>
                    <a:pt x="69" y="151"/>
                  </a:moveTo>
                  <a:lnTo>
                    <a:pt x="80" y="320"/>
                  </a:lnTo>
                  <a:lnTo>
                    <a:pt x="50" y="708"/>
                  </a:lnTo>
                  <a:lnTo>
                    <a:pt x="0" y="1087"/>
                  </a:lnTo>
                  <a:lnTo>
                    <a:pt x="0" y="1554"/>
                  </a:lnTo>
                  <a:lnTo>
                    <a:pt x="136" y="1538"/>
                  </a:lnTo>
                  <a:lnTo>
                    <a:pt x="61" y="923"/>
                  </a:lnTo>
                  <a:lnTo>
                    <a:pt x="107" y="460"/>
                  </a:lnTo>
                  <a:lnTo>
                    <a:pt x="128" y="356"/>
                  </a:lnTo>
                  <a:lnTo>
                    <a:pt x="129" y="248"/>
                  </a:lnTo>
                  <a:lnTo>
                    <a:pt x="129" y="214"/>
                  </a:lnTo>
                  <a:lnTo>
                    <a:pt x="126" y="179"/>
                  </a:lnTo>
                  <a:lnTo>
                    <a:pt x="119" y="139"/>
                  </a:lnTo>
                  <a:lnTo>
                    <a:pt x="113" y="118"/>
                  </a:lnTo>
                  <a:lnTo>
                    <a:pt x="105" y="96"/>
                  </a:lnTo>
                  <a:lnTo>
                    <a:pt x="94" y="79"/>
                  </a:lnTo>
                  <a:lnTo>
                    <a:pt x="76" y="56"/>
                  </a:lnTo>
                  <a:lnTo>
                    <a:pt x="41" y="29"/>
                  </a:lnTo>
                  <a:lnTo>
                    <a:pt x="22" y="0"/>
                  </a:lnTo>
                  <a:lnTo>
                    <a:pt x="69" y="15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5" name="Freeform 180"/>
            <p:cNvSpPr>
              <a:spLocks/>
            </p:cNvSpPr>
            <p:nvPr/>
          </p:nvSpPr>
          <p:spPr bwMode="auto">
            <a:xfrm>
              <a:off x="3808" y="1896"/>
              <a:ext cx="185" cy="358"/>
            </a:xfrm>
            <a:custGeom>
              <a:avLst/>
              <a:gdLst>
                <a:gd name="T0" fmla="*/ 0 w 555"/>
                <a:gd name="T1" fmla="*/ 0 h 1074"/>
                <a:gd name="T2" fmla="*/ 17 w 555"/>
                <a:gd name="T3" fmla="*/ 46 h 1074"/>
                <a:gd name="T4" fmla="*/ 35 w 555"/>
                <a:gd name="T5" fmla="*/ 84 h 1074"/>
                <a:gd name="T6" fmla="*/ 43 w 555"/>
                <a:gd name="T7" fmla="*/ 102 h 1074"/>
                <a:gd name="T8" fmla="*/ 45 w 555"/>
                <a:gd name="T9" fmla="*/ 121 h 1074"/>
                <a:gd name="T10" fmla="*/ 53 w 555"/>
                <a:gd name="T11" fmla="*/ 128 h 1074"/>
                <a:gd name="T12" fmla="*/ 82 w 555"/>
                <a:gd name="T13" fmla="*/ 190 h 1074"/>
                <a:gd name="T14" fmla="*/ 95 w 555"/>
                <a:gd name="T15" fmla="*/ 212 h 1074"/>
                <a:gd name="T16" fmla="*/ 116 w 555"/>
                <a:gd name="T17" fmla="*/ 256 h 1074"/>
                <a:gd name="T18" fmla="*/ 129 w 555"/>
                <a:gd name="T19" fmla="*/ 281 h 1074"/>
                <a:gd name="T20" fmla="*/ 141 w 555"/>
                <a:gd name="T21" fmla="*/ 311 h 1074"/>
                <a:gd name="T22" fmla="*/ 143 w 555"/>
                <a:gd name="T23" fmla="*/ 325 h 1074"/>
                <a:gd name="T24" fmla="*/ 172 w 555"/>
                <a:gd name="T25" fmla="*/ 358 h 1074"/>
                <a:gd name="T26" fmla="*/ 183 w 555"/>
                <a:gd name="T27" fmla="*/ 282 h 1074"/>
                <a:gd name="T28" fmla="*/ 185 w 555"/>
                <a:gd name="T29" fmla="*/ 242 h 1074"/>
                <a:gd name="T30" fmla="*/ 181 w 555"/>
                <a:gd name="T31" fmla="*/ 194 h 1074"/>
                <a:gd name="T32" fmla="*/ 174 w 555"/>
                <a:gd name="T33" fmla="*/ 140 h 1074"/>
                <a:gd name="T34" fmla="*/ 164 w 555"/>
                <a:gd name="T35" fmla="*/ 135 h 1074"/>
                <a:gd name="T36" fmla="*/ 164 w 555"/>
                <a:gd name="T37" fmla="*/ 168 h 1074"/>
                <a:gd name="T38" fmla="*/ 169 w 555"/>
                <a:gd name="T39" fmla="*/ 197 h 1074"/>
                <a:gd name="T40" fmla="*/ 172 w 555"/>
                <a:gd name="T41" fmla="*/ 228 h 1074"/>
                <a:gd name="T42" fmla="*/ 171 w 555"/>
                <a:gd name="T43" fmla="*/ 245 h 1074"/>
                <a:gd name="T44" fmla="*/ 160 w 555"/>
                <a:gd name="T45" fmla="*/ 193 h 1074"/>
                <a:gd name="T46" fmla="*/ 151 w 555"/>
                <a:gd name="T47" fmla="*/ 155 h 1074"/>
                <a:gd name="T48" fmla="*/ 135 w 555"/>
                <a:gd name="T49" fmla="*/ 131 h 1074"/>
                <a:gd name="T50" fmla="*/ 39 w 555"/>
                <a:gd name="T51" fmla="*/ 28 h 1074"/>
                <a:gd name="T52" fmla="*/ 0 w 555"/>
                <a:gd name="T53" fmla="*/ 0 h 10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55" h="1074">
                  <a:moveTo>
                    <a:pt x="0" y="0"/>
                  </a:moveTo>
                  <a:lnTo>
                    <a:pt x="50" y="138"/>
                  </a:lnTo>
                  <a:lnTo>
                    <a:pt x="106" y="251"/>
                  </a:lnTo>
                  <a:lnTo>
                    <a:pt x="128" y="305"/>
                  </a:lnTo>
                  <a:lnTo>
                    <a:pt x="136" y="362"/>
                  </a:lnTo>
                  <a:lnTo>
                    <a:pt x="160" y="385"/>
                  </a:lnTo>
                  <a:lnTo>
                    <a:pt x="247" y="571"/>
                  </a:lnTo>
                  <a:lnTo>
                    <a:pt x="285" y="636"/>
                  </a:lnTo>
                  <a:lnTo>
                    <a:pt x="349" y="769"/>
                  </a:lnTo>
                  <a:lnTo>
                    <a:pt x="387" y="842"/>
                  </a:lnTo>
                  <a:lnTo>
                    <a:pt x="423" y="933"/>
                  </a:lnTo>
                  <a:lnTo>
                    <a:pt x="430" y="975"/>
                  </a:lnTo>
                  <a:lnTo>
                    <a:pt x="517" y="1074"/>
                  </a:lnTo>
                  <a:lnTo>
                    <a:pt x="548" y="846"/>
                  </a:lnTo>
                  <a:lnTo>
                    <a:pt x="555" y="727"/>
                  </a:lnTo>
                  <a:lnTo>
                    <a:pt x="544" y="582"/>
                  </a:lnTo>
                  <a:lnTo>
                    <a:pt x="521" y="419"/>
                  </a:lnTo>
                  <a:lnTo>
                    <a:pt x="491" y="404"/>
                  </a:lnTo>
                  <a:lnTo>
                    <a:pt x="491" y="503"/>
                  </a:lnTo>
                  <a:lnTo>
                    <a:pt x="506" y="590"/>
                  </a:lnTo>
                  <a:lnTo>
                    <a:pt x="517" y="685"/>
                  </a:lnTo>
                  <a:lnTo>
                    <a:pt x="514" y="734"/>
                  </a:lnTo>
                  <a:lnTo>
                    <a:pt x="479" y="579"/>
                  </a:lnTo>
                  <a:lnTo>
                    <a:pt x="453" y="465"/>
                  </a:lnTo>
                  <a:lnTo>
                    <a:pt x="406" y="392"/>
                  </a:lnTo>
                  <a:lnTo>
                    <a:pt x="117" y="85"/>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6" name="Freeform 181"/>
            <p:cNvSpPr>
              <a:spLocks/>
            </p:cNvSpPr>
            <p:nvPr/>
          </p:nvSpPr>
          <p:spPr bwMode="auto">
            <a:xfrm>
              <a:off x="3768" y="1728"/>
              <a:ext cx="422" cy="380"/>
            </a:xfrm>
            <a:custGeom>
              <a:avLst/>
              <a:gdLst>
                <a:gd name="T0" fmla="*/ 125 w 1267"/>
                <a:gd name="T1" fmla="*/ 29 h 1141"/>
                <a:gd name="T2" fmla="*/ 107 w 1267"/>
                <a:gd name="T3" fmla="*/ 14 h 1141"/>
                <a:gd name="T4" fmla="*/ 92 w 1267"/>
                <a:gd name="T5" fmla="*/ 6 h 1141"/>
                <a:gd name="T6" fmla="*/ 73 w 1267"/>
                <a:gd name="T7" fmla="*/ 1 h 1141"/>
                <a:gd name="T8" fmla="*/ 58 w 1267"/>
                <a:gd name="T9" fmla="*/ 0 h 1141"/>
                <a:gd name="T10" fmla="*/ 52 w 1267"/>
                <a:gd name="T11" fmla="*/ 2 h 1141"/>
                <a:gd name="T12" fmla="*/ 38 w 1267"/>
                <a:gd name="T13" fmla="*/ 15 h 1141"/>
                <a:gd name="T14" fmla="*/ 24 w 1267"/>
                <a:gd name="T15" fmla="*/ 32 h 1141"/>
                <a:gd name="T16" fmla="*/ 18 w 1267"/>
                <a:gd name="T17" fmla="*/ 40 h 1141"/>
                <a:gd name="T18" fmla="*/ 15 w 1267"/>
                <a:gd name="T19" fmla="*/ 57 h 1141"/>
                <a:gd name="T20" fmla="*/ 18 w 1267"/>
                <a:gd name="T21" fmla="*/ 80 h 1141"/>
                <a:gd name="T22" fmla="*/ 23 w 1267"/>
                <a:gd name="T23" fmla="*/ 104 h 1141"/>
                <a:gd name="T24" fmla="*/ 34 w 1267"/>
                <a:gd name="T25" fmla="*/ 124 h 1141"/>
                <a:gd name="T26" fmla="*/ 40 w 1267"/>
                <a:gd name="T27" fmla="*/ 143 h 1141"/>
                <a:gd name="T28" fmla="*/ 0 w 1267"/>
                <a:gd name="T29" fmla="*/ 149 h 1141"/>
                <a:gd name="T30" fmla="*/ 34 w 1267"/>
                <a:gd name="T31" fmla="*/ 149 h 1141"/>
                <a:gd name="T32" fmla="*/ 5 w 1267"/>
                <a:gd name="T33" fmla="*/ 195 h 1141"/>
                <a:gd name="T34" fmla="*/ 37 w 1267"/>
                <a:gd name="T35" fmla="*/ 158 h 1141"/>
                <a:gd name="T36" fmla="*/ 38 w 1267"/>
                <a:gd name="T37" fmla="*/ 170 h 1141"/>
                <a:gd name="T38" fmla="*/ 15 w 1267"/>
                <a:gd name="T39" fmla="*/ 258 h 1141"/>
                <a:gd name="T40" fmla="*/ 44 w 1267"/>
                <a:gd name="T41" fmla="*/ 178 h 1141"/>
                <a:gd name="T42" fmla="*/ 62 w 1267"/>
                <a:gd name="T43" fmla="*/ 191 h 1141"/>
                <a:gd name="T44" fmla="*/ 86 w 1267"/>
                <a:gd name="T45" fmla="*/ 227 h 1141"/>
                <a:gd name="T46" fmla="*/ 106 w 1267"/>
                <a:gd name="T47" fmla="*/ 248 h 1141"/>
                <a:gd name="T48" fmla="*/ 115 w 1267"/>
                <a:gd name="T49" fmla="*/ 258 h 1141"/>
                <a:gd name="T50" fmla="*/ 126 w 1267"/>
                <a:gd name="T51" fmla="*/ 269 h 1141"/>
                <a:gd name="T52" fmla="*/ 131 w 1267"/>
                <a:gd name="T53" fmla="*/ 273 h 1141"/>
                <a:gd name="T54" fmla="*/ 133 w 1267"/>
                <a:gd name="T55" fmla="*/ 282 h 1141"/>
                <a:gd name="T56" fmla="*/ 139 w 1267"/>
                <a:gd name="T57" fmla="*/ 287 h 1141"/>
                <a:gd name="T58" fmla="*/ 150 w 1267"/>
                <a:gd name="T59" fmla="*/ 290 h 1141"/>
                <a:gd name="T60" fmla="*/ 162 w 1267"/>
                <a:gd name="T61" fmla="*/ 291 h 1141"/>
                <a:gd name="T62" fmla="*/ 174 w 1267"/>
                <a:gd name="T63" fmla="*/ 298 h 1141"/>
                <a:gd name="T64" fmla="*/ 195 w 1267"/>
                <a:gd name="T65" fmla="*/ 312 h 1141"/>
                <a:gd name="T66" fmla="*/ 217 w 1267"/>
                <a:gd name="T67" fmla="*/ 325 h 1141"/>
                <a:gd name="T68" fmla="*/ 253 w 1267"/>
                <a:gd name="T69" fmla="*/ 341 h 1141"/>
                <a:gd name="T70" fmla="*/ 286 w 1267"/>
                <a:gd name="T71" fmla="*/ 352 h 1141"/>
                <a:gd name="T72" fmla="*/ 317 w 1267"/>
                <a:gd name="T73" fmla="*/ 360 h 1141"/>
                <a:gd name="T74" fmla="*/ 359 w 1267"/>
                <a:gd name="T75" fmla="*/ 371 h 1141"/>
                <a:gd name="T76" fmla="*/ 400 w 1267"/>
                <a:gd name="T77" fmla="*/ 380 h 1141"/>
                <a:gd name="T78" fmla="*/ 408 w 1267"/>
                <a:gd name="T79" fmla="*/ 380 h 1141"/>
                <a:gd name="T80" fmla="*/ 407 w 1267"/>
                <a:gd name="T81" fmla="*/ 350 h 1141"/>
                <a:gd name="T82" fmla="*/ 411 w 1267"/>
                <a:gd name="T83" fmla="*/ 336 h 1141"/>
                <a:gd name="T84" fmla="*/ 413 w 1267"/>
                <a:gd name="T85" fmla="*/ 315 h 1141"/>
                <a:gd name="T86" fmla="*/ 419 w 1267"/>
                <a:gd name="T87" fmla="*/ 290 h 1141"/>
                <a:gd name="T88" fmla="*/ 422 w 1267"/>
                <a:gd name="T89" fmla="*/ 285 h 1141"/>
                <a:gd name="T90" fmla="*/ 387 w 1267"/>
                <a:gd name="T91" fmla="*/ 277 h 1141"/>
                <a:gd name="T92" fmla="*/ 356 w 1267"/>
                <a:gd name="T93" fmla="*/ 264 h 1141"/>
                <a:gd name="T94" fmla="*/ 325 w 1267"/>
                <a:gd name="T95" fmla="*/ 252 h 1141"/>
                <a:gd name="T96" fmla="*/ 317 w 1267"/>
                <a:gd name="T97" fmla="*/ 243 h 1141"/>
                <a:gd name="T98" fmla="*/ 303 w 1267"/>
                <a:gd name="T99" fmla="*/ 239 h 1141"/>
                <a:gd name="T100" fmla="*/ 285 w 1267"/>
                <a:gd name="T101" fmla="*/ 238 h 1141"/>
                <a:gd name="T102" fmla="*/ 254 w 1267"/>
                <a:gd name="T103" fmla="*/ 229 h 1141"/>
                <a:gd name="T104" fmla="*/ 235 w 1267"/>
                <a:gd name="T105" fmla="*/ 213 h 1141"/>
                <a:gd name="T106" fmla="*/ 205 w 1267"/>
                <a:gd name="T107" fmla="*/ 183 h 1141"/>
                <a:gd name="T108" fmla="*/ 185 w 1267"/>
                <a:gd name="T109" fmla="*/ 149 h 1141"/>
                <a:gd name="T110" fmla="*/ 173 w 1267"/>
                <a:gd name="T111" fmla="*/ 139 h 1141"/>
                <a:gd name="T112" fmla="*/ 152 w 1267"/>
                <a:gd name="T113" fmla="*/ 104 h 1141"/>
                <a:gd name="T114" fmla="*/ 149 w 1267"/>
                <a:gd name="T115" fmla="*/ 89 h 1141"/>
                <a:gd name="T116" fmla="*/ 145 w 1267"/>
                <a:gd name="T117" fmla="*/ 75 h 1141"/>
                <a:gd name="T118" fmla="*/ 140 w 1267"/>
                <a:gd name="T119" fmla="*/ 65 h 1141"/>
                <a:gd name="T120" fmla="*/ 134 w 1267"/>
                <a:gd name="T121" fmla="*/ 47 h 1141"/>
                <a:gd name="T122" fmla="*/ 125 w 1267"/>
                <a:gd name="T123" fmla="*/ 29 h 1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7" h="1141">
                  <a:moveTo>
                    <a:pt x="375" y="87"/>
                  </a:moveTo>
                  <a:lnTo>
                    <a:pt x="322" y="42"/>
                  </a:lnTo>
                  <a:lnTo>
                    <a:pt x="275" y="19"/>
                  </a:lnTo>
                  <a:lnTo>
                    <a:pt x="220" y="4"/>
                  </a:lnTo>
                  <a:lnTo>
                    <a:pt x="174" y="0"/>
                  </a:lnTo>
                  <a:lnTo>
                    <a:pt x="155" y="7"/>
                  </a:lnTo>
                  <a:lnTo>
                    <a:pt x="114" y="45"/>
                  </a:lnTo>
                  <a:lnTo>
                    <a:pt x="72" y="95"/>
                  </a:lnTo>
                  <a:lnTo>
                    <a:pt x="53" y="121"/>
                  </a:lnTo>
                  <a:lnTo>
                    <a:pt x="45" y="171"/>
                  </a:lnTo>
                  <a:lnTo>
                    <a:pt x="53" y="239"/>
                  </a:lnTo>
                  <a:lnTo>
                    <a:pt x="68" y="311"/>
                  </a:lnTo>
                  <a:lnTo>
                    <a:pt x="102" y="372"/>
                  </a:lnTo>
                  <a:lnTo>
                    <a:pt x="121" y="429"/>
                  </a:lnTo>
                  <a:lnTo>
                    <a:pt x="0" y="448"/>
                  </a:lnTo>
                  <a:lnTo>
                    <a:pt x="102" y="448"/>
                  </a:lnTo>
                  <a:lnTo>
                    <a:pt x="15" y="586"/>
                  </a:lnTo>
                  <a:lnTo>
                    <a:pt x="110" y="475"/>
                  </a:lnTo>
                  <a:lnTo>
                    <a:pt x="114" y="510"/>
                  </a:lnTo>
                  <a:lnTo>
                    <a:pt x="45" y="775"/>
                  </a:lnTo>
                  <a:lnTo>
                    <a:pt x="133" y="533"/>
                  </a:lnTo>
                  <a:lnTo>
                    <a:pt x="186" y="575"/>
                  </a:lnTo>
                  <a:lnTo>
                    <a:pt x="257" y="681"/>
                  </a:lnTo>
                  <a:lnTo>
                    <a:pt x="318" y="746"/>
                  </a:lnTo>
                  <a:lnTo>
                    <a:pt x="345" y="775"/>
                  </a:lnTo>
                  <a:lnTo>
                    <a:pt x="379" y="809"/>
                  </a:lnTo>
                  <a:lnTo>
                    <a:pt x="394" y="820"/>
                  </a:lnTo>
                  <a:lnTo>
                    <a:pt x="398" y="847"/>
                  </a:lnTo>
                  <a:lnTo>
                    <a:pt x="417" y="863"/>
                  </a:lnTo>
                  <a:lnTo>
                    <a:pt x="451" y="871"/>
                  </a:lnTo>
                  <a:lnTo>
                    <a:pt x="485" y="875"/>
                  </a:lnTo>
                  <a:lnTo>
                    <a:pt x="523" y="894"/>
                  </a:lnTo>
                  <a:lnTo>
                    <a:pt x="584" y="936"/>
                  </a:lnTo>
                  <a:lnTo>
                    <a:pt x="652" y="977"/>
                  </a:lnTo>
                  <a:lnTo>
                    <a:pt x="759" y="1023"/>
                  </a:lnTo>
                  <a:lnTo>
                    <a:pt x="860" y="1057"/>
                  </a:lnTo>
                  <a:lnTo>
                    <a:pt x="952" y="1080"/>
                  </a:lnTo>
                  <a:lnTo>
                    <a:pt x="1077" y="1114"/>
                  </a:lnTo>
                  <a:lnTo>
                    <a:pt x="1202" y="1141"/>
                  </a:lnTo>
                  <a:lnTo>
                    <a:pt x="1225" y="1141"/>
                  </a:lnTo>
                  <a:lnTo>
                    <a:pt x="1221" y="1050"/>
                  </a:lnTo>
                  <a:lnTo>
                    <a:pt x="1233" y="1008"/>
                  </a:lnTo>
                  <a:lnTo>
                    <a:pt x="1240" y="947"/>
                  </a:lnTo>
                  <a:lnTo>
                    <a:pt x="1259" y="871"/>
                  </a:lnTo>
                  <a:lnTo>
                    <a:pt x="1267" y="855"/>
                  </a:lnTo>
                  <a:lnTo>
                    <a:pt x="1161" y="832"/>
                  </a:lnTo>
                  <a:lnTo>
                    <a:pt x="1070" y="794"/>
                  </a:lnTo>
                  <a:lnTo>
                    <a:pt x="975" y="756"/>
                  </a:lnTo>
                  <a:lnTo>
                    <a:pt x="952" y="731"/>
                  </a:lnTo>
                  <a:lnTo>
                    <a:pt x="909" y="719"/>
                  </a:lnTo>
                  <a:lnTo>
                    <a:pt x="856" y="715"/>
                  </a:lnTo>
                  <a:lnTo>
                    <a:pt x="762" y="689"/>
                  </a:lnTo>
                  <a:lnTo>
                    <a:pt x="705" y="639"/>
                  </a:lnTo>
                  <a:lnTo>
                    <a:pt x="614" y="548"/>
                  </a:lnTo>
                  <a:lnTo>
                    <a:pt x="554" y="448"/>
                  </a:lnTo>
                  <a:lnTo>
                    <a:pt x="520" y="418"/>
                  </a:lnTo>
                  <a:lnTo>
                    <a:pt x="455" y="311"/>
                  </a:lnTo>
                  <a:lnTo>
                    <a:pt x="447" y="266"/>
                  </a:lnTo>
                  <a:lnTo>
                    <a:pt x="436" y="224"/>
                  </a:lnTo>
                  <a:lnTo>
                    <a:pt x="421" y="194"/>
                  </a:lnTo>
                  <a:lnTo>
                    <a:pt x="402" y="140"/>
                  </a:lnTo>
                  <a:lnTo>
                    <a:pt x="375" y="87"/>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7" name="Freeform 182"/>
            <p:cNvSpPr>
              <a:spLocks/>
            </p:cNvSpPr>
            <p:nvPr/>
          </p:nvSpPr>
          <p:spPr bwMode="auto">
            <a:xfrm>
              <a:off x="3809" y="1781"/>
              <a:ext cx="103" cy="86"/>
            </a:xfrm>
            <a:custGeom>
              <a:avLst/>
              <a:gdLst>
                <a:gd name="T0" fmla="*/ 29 w 308"/>
                <a:gd name="T1" fmla="*/ 57 h 257"/>
                <a:gd name="T2" fmla="*/ 84 w 308"/>
                <a:gd name="T3" fmla="*/ 1 h 257"/>
                <a:gd name="T4" fmla="*/ 76 w 308"/>
                <a:gd name="T5" fmla="*/ 2 h 257"/>
                <a:gd name="T6" fmla="*/ 62 w 308"/>
                <a:gd name="T7" fmla="*/ 5 h 257"/>
                <a:gd name="T8" fmla="*/ 50 w 308"/>
                <a:gd name="T9" fmla="*/ 12 h 257"/>
                <a:gd name="T10" fmla="*/ 37 w 308"/>
                <a:gd name="T11" fmla="*/ 25 h 257"/>
                <a:gd name="T12" fmla="*/ 25 w 308"/>
                <a:gd name="T13" fmla="*/ 36 h 257"/>
                <a:gd name="T14" fmla="*/ 18 w 308"/>
                <a:gd name="T15" fmla="*/ 49 h 257"/>
                <a:gd name="T16" fmla="*/ 13 w 308"/>
                <a:gd name="T17" fmla="*/ 60 h 257"/>
                <a:gd name="T18" fmla="*/ 5 w 308"/>
                <a:gd name="T19" fmla="*/ 72 h 257"/>
                <a:gd name="T20" fmla="*/ 21 w 308"/>
                <a:gd name="T21" fmla="*/ 73 h 257"/>
                <a:gd name="T22" fmla="*/ 34 w 308"/>
                <a:gd name="T23" fmla="*/ 72 h 257"/>
                <a:gd name="T24" fmla="*/ 47 w 308"/>
                <a:gd name="T25" fmla="*/ 67 h 257"/>
                <a:gd name="T26" fmla="*/ 62 w 308"/>
                <a:gd name="T27" fmla="*/ 58 h 257"/>
                <a:gd name="T28" fmla="*/ 74 w 308"/>
                <a:gd name="T29" fmla="*/ 46 h 257"/>
                <a:gd name="T30" fmla="*/ 82 w 308"/>
                <a:gd name="T31" fmla="*/ 41 h 257"/>
                <a:gd name="T32" fmla="*/ 91 w 308"/>
                <a:gd name="T33" fmla="*/ 35 h 257"/>
                <a:gd name="T34" fmla="*/ 98 w 308"/>
                <a:gd name="T35" fmla="*/ 33 h 257"/>
                <a:gd name="T36" fmla="*/ 103 w 308"/>
                <a:gd name="T37" fmla="*/ 36 h 257"/>
                <a:gd name="T38" fmla="*/ 103 w 308"/>
                <a:gd name="T39" fmla="*/ 45 h 257"/>
                <a:gd name="T40" fmla="*/ 98 w 308"/>
                <a:gd name="T41" fmla="*/ 56 h 257"/>
                <a:gd name="T42" fmla="*/ 91 w 308"/>
                <a:gd name="T43" fmla="*/ 63 h 257"/>
                <a:gd name="T44" fmla="*/ 84 w 308"/>
                <a:gd name="T45" fmla="*/ 68 h 257"/>
                <a:gd name="T46" fmla="*/ 75 w 308"/>
                <a:gd name="T47" fmla="*/ 73 h 257"/>
                <a:gd name="T48" fmla="*/ 61 w 308"/>
                <a:gd name="T49" fmla="*/ 80 h 257"/>
                <a:gd name="T50" fmla="*/ 45 w 308"/>
                <a:gd name="T51" fmla="*/ 85 h 257"/>
                <a:gd name="T52" fmla="*/ 37 w 308"/>
                <a:gd name="T53" fmla="*/ 86 h 257"/>
                <a:gd name="T54" fmla="*/ 27 w 308"/>
                <a:gd name="T55" fmla="*/ 84 h 257"/>
                <a:gd name="T56" fmla="*/ 13 w 308"/>
                <a:gd name="T57" fmla="*/ 80 h 257"/>
                <a:gd name="T58" fmla="*/ 5 w 308"/>
                <a:gd name="T59" fmla="*/ 76 h 257"/>
                <a:gd name="T60" fmla="*/ 0 w 308"/>
                <a:gd name="T61" fmla="*/ 72 h 257"/>
                <a:gd name="T62" fmla="*/ 1 w 308"/>
                <a:gd name="T63" fmla="*/ 58 h 257"/>
                <a:gd name="T64" fmla="*/ 7 w 308"/>
                <a:gd name="T65" fmla="*/ 46 h 257"/>
                <a:gd name="T66" fmla="*/ 14 w 308"/>
                <a:gd name="T67" fmla="*/ 35 h 257"/>
                <a:gd name="T68" fmla="*/ 23 w 308"/>
                <a:gd name="T69" fmla="*/ 26 h 257"/>
                <a:gd name="T70" fmla="*/ 34 w 308"/>
                <a:gd name="T71" fmla="*/ 17 h 257"/>
                <a:gd name="T72" fmla="*/ 45 w 308"/>
                <a:gd name="T73" fmla="*/ 10 h 257"/>
                <a:gd name="T74" fmla="*/ 58 w 308"/>
                <a:gd name="T75" fmla="*/ 5 h 257"/>
                <a:gd name="T76" fmla="*/ 79 w 308"/>
                <a:gd name="T77" fmla="*/ 0 h 257"/>
                <a:gd name="T78" fmla="*/ 96 w 308"/>
                <a:gd name="T79" fmla="*/ 1 h 257"/>
                <a:gd name="T80" fmla="*/ 29 w 308"/>
                <a:gd name="T81" fmla="*/ 57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08" h="257">
                  <a:moveTo>
                    <a:pt x="88" y="171"/>
                  </a:moveTo>
                  <a:lnTo>
                    <a:pt x="251" y="4"/>
                  </a:lnTo>
                  <a:lnTo>
                    <a:pt x="226" y="5"/>
                  </a:lnTo>
                  <a:lnTo>
                    <a:pt x="184" y="16"/>
                  </a:lnTo>
                  <a:lnTo>
                    <a:pt x="150" y="36"/>
                  </a:lnTo>
                  <a:lnTo>
                    <a:pt x="112" y="74"/>
                  </a:lnTo>
                  <a:lnTo>
                    <a:pt x="76" y="109"/>
                  </a:lnTo>
                  <a:lnTo>
                    <a:pt x="53" y="145"/>
                  </a:lnTo>
                  <a:lnTo>
                    <a:pt x="38" y="179"/>
                  </a:lnTo>
                  <a:lnTo>
                    <a:pt x="14" y="216"/>
                  </a:lnTo>
                  <a:lnTo>
                    <a:pt x="63" y="219"/>
                  </a:lnTo>
                  <a:lnTo>
                    <a:pt x="103" y="214"/>
                  </a:lnTo>
                  <a:lnTo>
                    <a:pt x="140" y="200"/>
                  </a:lnTo>
                  <a:lnTo>
                    <a:pt x="186" y="173"/>
                  </a:lnTo>
                  <a:lnTo>
                    <a:pt x="222" y="138"/>
                  </a:lnTo>
                  <a:lnTo>
                    <a:pt x="246" y="123"/>
                  </a:lnTo>
                  <a:lnTo>
                    <a:pt x="273" y="105"/>
                  </a:lnTo>
                  <a:lnTo>
                    <a:pt x="293" y="100"/>
                  </a:lnTo>
                  <a:lnTo>
                    <a:pt x="308" y="109"/>
                  </a:lnTo>
                  <a:lnTo>
                    <a:pt x="307" y="133"/>
                  </a:lnTo>
                  <a:lnTo>
                    <a:pt x="293" y="167"/>
                  </a:lnTo>
                  <a:lnTo>
                    <a:pt x="273" y="188"/>
                  </a:lnTo>
                  <a:lnTo>
                    <a:pt x="250" y="204"/>
                  </a:lnTo>
                  <a:lnTo>
                    <a:pt x="224" y="219"/>
                  </a:lnTo>
                  <a:lnTo>
                    <a:pt x="182" y="238"/>
                  </a:lnTo>
                  <a:lnTo>
                    <a:pt x="136" y="254"/>
                  </a:lnTo>
                  <a:lnTo>
                    <a:pt x="110" y="257"/>
                  </a:lnTo>
                  <a:lnTo>
                    <a:pt x="81" y="252"/>
                  </a:lnTo>
                  <a:lnTo>
                    <a:pt x="38" y="238"/>
                  </a:lnTo>
                  <a:lnTo>
                    <a:pt x="14" y="227"/>
                  </a:lnTo>
                  <a:lnTo>
                    <a:pt x="0" y="214"/>
                  </a:lnTo>
                  <a:lnTo>
                    <a:pt x="4" y="173"/>
                  </a:lnTo>
                  <a:lnTo>
                    <a:pt x="21" y="137"/>
                  </a:lnTo>
                  <a:lnTo>
                    <a:pt x="41" y="105"/>
                  </a:lnTo>
                  <a:lnTo>
                    <a:pt x="68" y="78"/>
                  </a:lnTo>
                  <a:lnTo>
                    <a:pt x="102" y="51"/>
                  </a:lnTo>
                  <a:lnTo>
                    <a:pt x="136" y="31"/>
                  </a:lnTo>
                  <a:lnTo>
                    <a:pt x="174" y="16"/>
                  </a:lnTo>
                  <a:lnTo>
                    <a:pt x="235" y="0"/>
                  </a:lnTo>
                  <a:lnTo>
                    <a:pt x="286" y="2"/>
                  </a:lnTo>
                  <a:lnTo>
                    <a:pt x="88" y="17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8" name="Freeform 183"/>
            <p:cNvSpPr>
              <a:spLocks/>
            </p:cNvSpPr>
            <p:nvPr/>
          </p:nvSpPr>
          <p:spPr bwMode="auto">
            <a:xfrm>
              <a:off x="3768" y="1786"/>
              <a:ext cx="408" cy="324"/>
            </a:xfrm>
            <a:custGeom>
              <a:avLst/>
              <a:gdLst>
                <a:gd name="T0" fmla="*/ 18 w 1225"/>
                <a:gd name="T1" fmla="*/ 23 h 970"/>
                <a:gd name="T2" fmla="*/ 34 w 1225"/>
                <a:gd name="T3" fmla="*/ 67 h 970"/>
                <a:gd name="T4" fmla="*/ 0 w 1225"/>
                <a:gd name="T5" fmla="*/ 93 h 970"/>
                <a:gd name="T6" fmla="*/ 5 w 1225"/>
                <a:gd name="T7" fmla="*/ 139 h 970"/>
                <a:gd name="T8" fmla="*/ 38 w 1225"/>
                <a:gd name="T9" fmla="*/ 116 h 970"/>
                <a:gd name="T10" fmla="*/ 44 w 1225"/>
                <a:gd name="T11" fmla="*/ 121 h 970"/>
                <a:gd name="T12" fmla="*/ 86 w 1225"/>
                <a:gd name="T13" fmla="*/ 170 h 970"/>
                <a:gd name="T14" fmla="*/ 115 w 1225"/>
                <a:gd name="T15" fmla="*/ 202 h 970"/>
                <a:gd name="T16" fmla="*/ 131 w 1225"/>
                <a:gd name="T17" fmla="*/ 217 h 970"/>
                <a:gd name="T18" fmla="*/ 139 w 1225"/>
                <a:gd name="T19" fmla="*/ 231 h 970"/>
                <a:gd name="T20" fmla="*/ 162 w 1225"/>
                <a:gd name="T21" fmla="*/ 234 h 970"/>
                <a:gd name="T22" fmla="*/ 195 w 1225"/>
                <a:gd name="T23" fmla="*/ 255 h 970"/>
                <a:gd name="T24" fmla="*/ 253 w 1225"/>
                <a:gd name="T25" fmla="*/ 285 h 970"/>
                <a:gd name="T26" fmla="*/ 317 w 1225"/>
                <a:gd name="T27" fmla="*/ 304 h 970"/>
                <a:gd name="T28" fmla="*/ 400 w 1225"/>
                <a:gd name="T29" fmla="*/ 324 h 970"/>
                <a:gd name="T30" fmla="*/ 392 w 1225"/>
                <a:gd name="T31" fmla="*/ 315 h 970"/>
                <a:gd name="T32" fmla="*/ 364 w 1225"/>
                <a:gd name="T33" fmla="*/ 301 h 970"/>
                <a:gd name="T34" fmla="*/ 318 w 1225"/>
                <a:gd name="T35" fmla="*/ 290 h 970"/>
                <a:gd name="T36" fmla="*/ 295 w 1225"/>
                <a:gd name="T37" fmla="*/ 276 h 970"/>
                <a:gd name="T38" fmla="*/ 280 w 1225"/>
                <a:gd name="T39" fmla="*/ 266 h 970"/>
                <a:gd name="T40" fmla="*/ 253 w 1225"/>
                <a:gd name="T41" fmla="*/ 261 h 970"/>
                <a:gd name="T42" fmla="*/ 244 w 1225"/>
                <a:gd name="T43" fmla="*/ 249 h 970"/>
                <a:gd name="T44" fmla="*/ 218 w 1225"/>
                <a:gd name="T45" fmla="*/ 244 h 970"/>
                <a:gd name="T46" fmla="*/ 207 w 1225"/>
                <a:gd name="T47" fmla="*/ 229 h 970"/>
                <a:gd name="T48" fmla="*/ 195 w 1225"/>
                <a:gd name="T49" fmla="*/ 223 h 970"/>
                <a:gd name="T50" fmla="*/ 186 w 1225"/>
                <a:gd name="T51" fmla="*/ 213 h 970"/>
                <a:gd name="T52" fmla="*/ 167 w 1225"/>
                <a:gd name="T53" fmla="*/ 209 h 970"/>
                <a:gd name="T54" fmla="*/ 164 w 1225"/>
                <a:gd name="T55" fmla="*/ 191 h 970"/>
                <a:gd name="T56" fmla="*/ 140 w 1225"/>
                <a:gd name="T57" fmla="*/ 191 h 970"/>
                <a:gd name="T58" fmla="*/ 129 w 1225"/>
                <a:gd name="T59" fmla="*/ 172 h 970"/>
                <a:gd name="T60" fmla="*/ 109 w 1225"/>
                <a:gd name="T61" fmla="*/ 164 h 970"/>
                <a:gd name="T62" fmla="*/ 88 w 1225"/>
                <a:gd name="T63" fmla="*/ 146 h 970"/>
                <a:gd name="T64" fmla="*/ 79 w 1225"/>
                <a:gd name="T65" fmla="*/ 127 h 970"/>
                <a:gd name="T66" fmla="*/ 67 w 1225"/>
                <a:gd name="T67" fmla="*/ 110 h 970"/>
                <a:gd name="T68" fmla="*/ 47 w 1225"/>
                <a:gd name="T69" fmla="*/ 91 h 970"/>
                <a:gd name="T70" fmla="*/ 40 w 1225"/>
                <a:gd name="T71" fmla="*/ 67 h 970"/>
                <a:gd name="T72" fmla="*/ 28 w 1225"/>
                <a:gd name="T73" fmla="*/ 37 h 970"/>
                <a:gd name="T74" fmla="*/ 15 w 1225"/>
                <a:gd name="T75" fmla="*/ 0 h 9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25" h="970">
                  <a:moveTo>
                    <a:pt x="45" y="0"/>
                  </a:moveTo>
                  <a:lnTo>
                    <a:pt x="53" y="68"/>
                  </a:lnTo>
                  <a:lnTo>
                    <a:pt x="68" y="139"/>
                  </a:lnTo>
                  <a:lnTo>
                    <a:pt x="102" y="200"/>
                  </a:lnTo>
                  <a:lnTo>
                    <a:pt x="121" y="258"/>
                  </a:lnTo>
                  <a:lnTo>
                    <a:pt x="0" y="277"/>
                  </a:lnTo>
                  <a:lnTo>
                    <a:pt x="102" y="277"/>
                  </a:lnTo>
                  <a:lnTo>
                    <a:pt x="15" y="415"/>
                  </a:lnTo>
                  <a:lnTo>
                    <a:pt x="110" y="303"/>
                  </a:lnTo>
                  <a:lnTo>
                    <a:pt x="114" y="347"/>
                  </a:lnTo>
                  <a:lnTo>
                    <a:pt x="45" y="604"/>
                  </a:lnTo>
                  <a:lnTo>
                    <a:pt x="133" y="362"/>
                  </a:lnTo>
                  <a:lnTo>
                    <a:pt x="186" y="404"/>
                  </a:lnTo>
                  <a:lnTo>
                    <a:pt x="257" y="510"/>
                  </a:lnTo>
                  <a:lnTo>
                    <a:pt x="318" y="573"/>
                  </a:lnTo>
                  <a:lnTo>
                    <a:pt x="345" y="604"/>
                  </a:lnTo>
                  <a:lnTo>
                    <a:pt x="379" y="638"/>
                  </a:lnTo>
                  <a:lnTo>
                    <a:pt x="394" y="649"/>
                  </a:lnTo>
                  <a:lnTo>
                    <a:pt x="398" y="676"/>
                  </a:lnTo>
                  <a:lnTo>
                    <a:pt x="417" y="691"/>
                  </a:lnTo>
                  <a:lnTo>
                    <a:pt x="451" y="699"/>
                  </a:lnTo>
                  <a:lnTo>
                    <a:pt x="485" y="702"/>
                  </a:lnTo>
                  <a:lnTo>
                    <a:pt x="523" y="721"/>
                  </a:lnTo>
                  <a:lnTo>
                    <a:pt x="584" y="764"/>
                  </a:lnTo>
                  <a:lnTo>
                    <a:pt x="652" y="806"/>
                  </a:lnTo>
                  <a:lnTo>
                    <a:pt x="759" y="852"/>
                  </a:lnTo>
                  <a:lnTo>
                    <a:pt x="860" y="886"/>
                  </a:lnTo>
                  <a:lnTo>
                    <a:pt x="952" y="909"/>
                  </a:lnTo>
                  <a:lnTo>
                    <a:pt x="1077" y="943"/>
                  </a:lnTo>
                  <a:lnTo>
                    <a:pt x="1202" y="970"/>
                  </a:lnTo>
                  <a:lnTo>
                    <a:pt x="1225" y="970"/>
                  </a:lnTo>
                  <a:lnTo>
                    <a:pt x="1176" y="943"/>
                  </a:lnTo>
                  <a:lnTo>
                    <a:pt x="1134" y="920"/>
                  </a:lnTo>
                  <a:lnTo>
                    <a:pt x="1092" y="901"/>
                  </a:lnTo>
                  <a:lnTo>
                    <a:pt x="1047" y="867"/>
                  </a:lnTo>
                  <a:lnTo>
                    <a:pt x="956" y="867"/>
                  </a:lnTo>
                  <a:lnTo>
                    <a:pt x="909" y="844"/>
                  </a:lnTo>
                  <a:lnTo>
                    <a:pt x="886" y="825"/>
                  </a:lnTo>
                  <a:lnTo>
                    <a:pt x="882" y="795"/>
                  </a:lnTo>
                  <a:lnTo>
                    <a:pt x="841" y="795"/>
                  </a:lnTo>
                  <a:lnTo>
                    <a:pt x="812" y="791"/>
                  </a:lnTo>
                  <a:lnTo>
                    <a:pt x="759" y="780"/>
                  </a:lnTo>
                  <a:lnTo>
                    <a:pt x="743" y="772"/>
                  </a:lnTo>
                  <a:lnTo>
                    <a:pt x="732" y="745"/>
                  </a:lnTo>
                  <a:lnTo>
                    <a:pt x="694" y="742"/>
                  </a:lnTo>
                  <a:lnTo>
                    <a:pt x="656" y="730"/>
                  </a:lnTo>
                  <a:lnTo>
                    <a:pt x="633" y="714"/>
                  </a:lnTo>
                  <a:lnTo>
                    <a:pt x="622" y="687"/>
                  </a:lnTo>
                  <a:lnTo>
                    <a:pt x="565" y="699"/>
                  </a:lnTo>
                  <a:lnTo>
                    <a:pt x="584" y="668"/>
                  </a:lnTo>
                  <a:lnTo>
                    <a:pt x="573" y="649"/>
                  </a:lnTo>
                  <a:lnTo>
                    <a:pt x="557" y="638"/>
                  </a:lnTo>
                  <a:lnTo>
                    <a:pt x="527" y="634"/>
                  </a:lnTo>
                  <a:lnTo>
                    <a:pt x="501" y="626"/>
                  </a:lnTo>
                  <a:lnTo>
                    <a:pt x="504" y="585"/>
                  </a:lnTo>
                  <a:lnTo>
                    <a:pt x="493" y="571"/>
                  </a:lnTo>
                  <a:lnTo>
                    <a:pt x="447" y="571"/>
                  </a:lnTo>
                  <a:lnTo>
                    <a:pt x="421" y="571"/>
                  </a:lnTo>
                  <a:lnTo>
                    <a:pt x="406" y="537"/>
                  </a:lnTo>
                  <a:lnTo>
                    <a:pt x="387" y="514"/>
                  </a:lnTo>
                  <a:lnTo>
                    <a:pt x="356" y="506"/>
                  </a:lnTo>
                  <a:lnTo>
                    <a:pt x="326" y="491"/>
                  </a:lnTo>
                  <a:lnTo>
                    <a:pt x="294" y="468"/>
                  </a:lnTo>
                  <a:lnTo>
                    <a:pt x="264" y="438"/>
                  </a:lnTo>
                  <a:lnTo>
                    <a:pt x="249" y="407"/>
                  </a:lnTo>
                  <a:lnTo>
                    <a:pt x="238" y="381"/>
                  </a:lnTo>
                  <a:lnTo>
                    <a:pt x="216" y="362"/>
                  </a:lnTo>
                  <a:lnTo>
                    <a:pt x="201" y="330"/>
                  </a:lnTo>
                  <a:lnTo>
                    <a:pt x="167" y="303"/>
                  </a:lnTo>
                  <a:lnTo>
                    <a:pt x="140" y="273"/>
                  </a:lnTo>
                  <a:lnTo>
                    <a:pt x="133" y="234"/>
                  </a:lnTo>
                  <a:lnTo>
                    <a:pt x="121" y="200"/>
                  </a:lnTo>
                  <a:lnTo>
                    <a:pt x="98" y="162"/>
                  </a:lnTo>
                  <a:lnTo>
                    <a:pt x="83" y="112"/>
                  </a:lnTo>
                  <a:lnTo>
                    <a:pt x="72" y="68"/>
                  </a:lnTo>
                  <a:lnTo>
                    <a:pt x="45" y="0"/>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59" name="Freeform 184"/>
            <p:cNvSpPr>
              <a:spLocks/>
            </p:cNvSpPr>
            <p:nvPr/>
          </p:nvSpPr>
          <p:spPr bwMode="auto">
            <a:xfrm>
              <a:off x="3937" y="1936"/>
              <a:ext cx="70" cy="79"/>
            </a:xfrm>
            <a:custGeom>
              <a:avLst/>
              <a:gdLst>
                <a:gd name="T0" fmla="*/ 65 w 210"/>
                <a:gd name="T1" fmla="*/ 24 h 237"/>
                <a:gd name="T2" fmla="*/ 44 w 210"/>
                <a:gd name="T3" fmla="*/ 58 h 237"/>
                <a:gd name="T4" fmla="*/ 37 w 210"/>
                <a:gd name="T5" fmla="*/ 74 h 237"/>
                <a:gd name="T6" fmla="*/ 35 w 210"/>
                <a:gd name="T7" fmla="*/ 79 h 237"/>
                <a:gd name="T8" fmla="*/ 33 w 210"/>
                <a:gd name="T9" fmla="*/ 79 h 237"/>
                <a:gd name="T10" fmla="*/ 33 w 210"/>
                <a:gd name="T11" fmla="*/ 63 h 237"/>
                <a:gd name="T12" fmla="*/ 37 w 210"/>
                <a:gd name="T13" fmla="*/ 40 h 237"/>
                <a:gd name="T14" fmla="*/ 47 w 210"/>
                <a:gd name="T15" fmla="*/ 26 h 237"/>
                <a:gd name="T16" fmla="*/ 56 w 210"/>
                <a:gd name="T17" fmla="*/ 14 h 237"/>
                <a:gd name="T18" fmla="*/ 65 w 210"/>
                <a:gd name="T19" fmla="*/ 12 h 237"/>
                <a:gd name="T20" fmla="*/ 68 w 210"/>
                <a:gd name="T21" fmla="*/ 9 h 237"/>
                <a:gd name="T22" fmla="*/ 49 w 210"/>
                <a:gd name="T23" fmla="*/ 9 h 237"/>
                <a:gd name="T24" fmla="*/ 37 w 210"/>
                <a:gd name="T25" fmla="*/ 18 h 237"/>
                <a:gd name="T26" fmla="*/ 19 w 210"/>
                <a:gd name="T27" fmla="*/ 31 h 237"/>
                <a:gd name="T28" fmla="*/ 9 w 210"/>
                <a:gd name="T29" fmla="*/ 44 h 237"/>
                <a:gd name="T30" fmla="*/ 2 w 210"/>
                <a:gd name="T31" fmla="*/ 55 h 237"/>
                <a:gd name="T32" fmla="*/ 0 w 210"/>
                <a:gd name="T33" fmla="*/ 61 h 237"/>
                <a:gd name="T34" fmla="*/ 9 w 210"/>
                <a:gd name="T35" fmla="*/ 42 h 237"/>
                <a:gd name="T36" fmla="*/ 21 w 210"/>
                <a:gd name="T37" fmla="*/ 21 h 237"/>
                <a:gd name="T38" fmla="*/ 37 w 210"/>
                <a:gd name="T39" fmla="*/ 7 h 237"/>
                <a:gd name="T40" fmla="*/ 44 w 210"/>
                <a:gd name="T41" fmla="*/ 2 h 237"/>
                <a:gd name="T42" fmla="*/ 56 w 210"/>
                <a:gd name="T43" fmla="*/ 0 h 237"/>
                <a:gd name="T44" fmla="*/ 63 w 210"/>
                <a:gd name="T45" fmla="*/ 2 h 237"/>
                <a:gd name="T46" fmla="*/ 70 w 210"/>
                <a:gd name="T47" fmla="*/ 7 h 237"/>
                <a:gd name="T48" fmla="*/ 65 w 210"/>
                <a:gd name="T49" fmla="*/ 24 h 2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0" h="237">
                  <a:moveTo>
                    <a:pt x="196" y="71"/>
                  </a:moveTo>
                  <a:lnTo>
                    <a:pt x="133" y="174"/>
                  </a:lnTo>
                  <a:lnTo>
                    <a:pt x="112" y="223"/>
                  </a:lnTo>
                  <a:lnTo>
                    <a:pt x="105" y="237"/>
                  </a:lnTo>
                  <a:lnTo>
                    <a:pt x="99" y="237"/>
                  </a:lnTo>
                  <a:lnTo>
                    <a:pt x="99" y="188"/>
                  </a:lnTo>
                  <a:lnTo>
                    <a:pt x="112" y="119"/>
                  </a:lnTo>
                  <a:lnTo>
                    <a:pt x="140" y="78"/>
                  </a:lnTo>
                  <a:lnTo>
                    <a:pt x="168" y="42"/>
                  </a:lnTo>
                  <a:lnTo>
                    <a:pt x="196" y="35"/>
                  </a:lnTo>
                  <a:lnTo>
                    <a:pt x="203" y="28"/>
                  </a:lnTo>
                  <a:lnTo>
                    <a:pt x="147" y="28"/>
                  </a:lnTo>
                  <a:lnTo>
                    <a:pt x="112" y="55"/>
                  </a:lnTo>
                  <a:lnTo>
                    <a:pt x="57" y="92"/>
                  </a:lnTo>
                  <a:lnTo>
                    <a:pt x="28" y="132"/>
                  </a:lnTo>
                  <a:lnTo>
                    <a:pt x="7" y="166"/>
                  </a:lnTo>
                  <a:lnTo>
                    <a:pt x="0" y="183"/>
                  </a:lnTo>
                  <a:lnTo>
                    <a:pt x="28" y="125"/>
                  </a:lnTo>
                  <a:lnTo>
                    <a:pt x="63" y="64"/>
                  </a:lnTo>
                  <a:lnTo>
                    <a:pt x="112" y="21"/>
                  </a:lnTo>
                  <a:lnTo>
                    <a:pt x="133" y="7"/>
                  </a:lnTo>
                  <a:lnTo>
                    <a:pt x="168" y="0"/>
                  </a:lnTo>
                  <a:lnTo>
                    <a:pt x="190" y="7"/>
                  </a:lnTo>
                  <a:lnTo>
                    <a:pt x="210" y="21"/>
                  </a:lnTo>
                  <a:lnTo>
                    <a:pt x="196" y="7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0" name="Freeform 185"/>
            <p:cNvSpPr>
              <a:spLocks/>
            </p:cNvSpPr>
            <p:nvPr/>
          </p:nvSpPr>
          <p:spPr bwMode="auto">
            <a:xfrm>
              <a:off x="3920" y="1735"/>
              <a:ext cx="54" cy="182"/>
            </a:xfrm>
            <a:custGeom>
              <a:avLst/>
              <a:gdLst>
                <a:gd name="T0" fmla="*/ 0 w 162"/>
                <a:gd name="T1" fmla="*/ 38 h 547"/>
                <a:gd name="T2" fmla="*/ 17 w 162"/>
                <a:gd name="T3" fmla="*/ 22 h 547"/>
                <a:gd name="T4" fmla="*/ 22 w 162"/>
                <a:gd name="T5" fmla="*/ 32 h 547"/>
                <a:gd name="T6" fmla="*/ 27 w 162"/>
                <a:gd name="T7" fmla="*/ 44 h 547"/>
                <a:gd name="T8" fmla="*/ 36 w 162"/>
                <a:gd name="T9" fmla="*/ 137 h 547"/>
                <a:gd name="T10" fmla="*/ 33 w 162"/>
                <a:gd name="T11" fmla="*/ 155 h 547"/>
                <a:gd name="T12" fmla="*/ 52 w 162"/>
                <a:gd name="T13" fmla="*/ 182 h 547"/>
                <a:gd name="T14" fmla="*/ 54 w 162"/>
                <a:gd name="T15" fmla="*/ 124 h 547"/>
                <a:gd name="T16" fmla="*/ 49 w 162"/>
                <a:gd name="T17" fmla="*/ 103 h 547"/>
                <a:gd name="T18" fmla="*/ 40 w 162"/>
                <a:gd name="T19" fmla="*/ 66 h 547"/>
                <a:gd name="T20" fmla="*/ 33 w 162"/>
                <a:gd name="T21" fmla="*/ 36 h 547"/>
                <a:gd name="T22" fmla="*/ 36 w 162"/>
                <a:gd name="T23" fmla="*/ 14 h 547"/>
                <a:gd name="T24" fmla="*/ 27 w 162"/>
                <a:gd name="T25" fmla="*/ 0 h 547"/>
                <a:gd name="T26" fmla="*/ 1 w 162"/>
                <a:gd name="T27" fmla="*/ 31 h 547"/>
                <a:gd name="T28" fmla="*/ 0 w 162"/>
                <a:gd name="T29" fmla="*/ 38 h 5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2" h="547">
                  <a:moveTo>
                    <a:pt x="0" y="114"/>
                  </a:moveTo>
                  <a:lnTo>
                    <a:pt x="50" y="65"/>
                  </a:lnTo>
                  <a:lnTo>
                    <a:pt x="65" y="95"/>
                  </a:lnTo>
                  <a:lnTo>
                    <a:pt x="80" y="133"/>
                  </a:lnTo>
                  <a:lnTo>
                    <a:pt x="108" y="412"/>
                  </a:lnTo>
                  <a:lnTo>
                    <a:pt x="100" y="465"/>
                  </a:lnTo>
                  <a:lnTo>
                    <a:pt x="155" y="547"/>
                  </a:lnTo>
                  <a:lnTo>
                    <a:pt x="162" y="374"/>
                  </a:lnTo>
                  <a:lnTo>
                    <a:pt x="147" y="309"/>
                  </a:lnTo>
                  <a:lnTo>
                    <a:pt x="119" y="197"/>
                  </a:lnTo>
                  <a:lnTo>
                    <a:pt x="100" y="108"/>
                  </a:lnTo>
                  <a:lnTo>
                    <a:pt x="108" y="43"/>
                  </a:lnTo>
                  <a:lnTo>
                    <a:pt x="81" y="0"/>
                  </a:lnTo>
                  <a:lnTo>
                    <a:pt x="3" y="93"/>
                  </a:lnTo>
                  <a:lnTo>
                    <a:pt x="0" y="11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1" name="Freeform 186"/>
            <p:cNvSpPr>
              <a:spLocks/>
            </p:cNvSpPr>
            <p:nvPr/>
          </p:nvSpPr>
          <p:spPr bwMode="auto">
            <a:xfrm>
              <a:off x="3876" y="1648"/>
              <a:ext cx="89" cy="122"/>
            </a:xfrm>
            <a:custGeom>
              <a:avLst/>
              <a:gdLst>
                <a:gd name="T0" fmla="*/ 5 w 268"/>
                <a:gd name="T1" fmla="*/ 0 h 367"/>
                <a:gd name="T2" fmla="*/ 12 w 268"/>
                <a:gd name="T3" fmla="*/ 19 h 367"/>
                <a:gd name="T4" fmla="*/ 18 w 268"/>
                <a:gd name="T5" fmla="*/ 31 h 367"/>
                <a:gd name="T6" fmla="*/ 24 w 268"/>
                <a:gd name="T7" fmla="*/ 41 h 367"/>
                <a:gd name="T8" fmla="*/ 33 w 268"/>
                <a:gd name="T9" fmla="*/ 54 h 367"/>
                <a:gd name="T10" fmla="*/ 43 w 268"/>
                <a:gd name="T11" fmla="*/ 69 h 367"/>
                <a:gd name="T12" fmla="*/ 53 w 268"/>
                <a:gd name="T13" fmla="*/ 77 h 367"/>
                <a:gd name="T14" fmla="*/ 63 w 268"/>
                <a:gd name="T15" fmla="*/ 84 h 367"/>
                <a:gd name="T16" fmla="*/ 81 w 268"/>
                <a:gd name="T17" fmla="*/ 83 h 367"/>
                <a:gd name="T18" fmla="*/ 89 w 268"/>
                <a:gd name="T19" fmla="*/ 115 h 367"/>
                <a:gd name="T20" fmla="*/ 71 w 268"/>
                <a:gd name="T21" fmla="*/ 88 h 367"/>
                <a:gd name="T22" fmla="*/ 45 w 268"/>
                <a:gd name="T23" fmla="*/ 122 h 367"/>
                <a:gd name="T24" fmla="*/ 35 w 268"/>
                <a:gd name="T25" fmla="*/ 104 h 367"/>
                <a:gd name="T26" fmla="*/ 26 w 268"/>
                <a:gd name="T27" fmla="*/ 87 h 367"/>
                <a:gd name="T28" fmla="*/ 21 w 268"/>
                <a:gd name="T29" fmla="*/ 78 h 367"/>
                <a:gd name="T30" fmla="*/ 16 w 268"/>
                <a:gd name="T31" fmla="*/ 66 h 367"/>
                <a:gd name="T32" fmla="*/ 13 w 268"/>
                <a:gd name="T33" fmla="*/ 55 h 367"/>
                <a:gd name="T34" fmla="*/ 10 w 268"/>
                <a:gd name="T35" fmla="*/ 46 h 367"/>
                <a:gd name="T36" fmla="*/ 2 w 268"/>
                <a:gd name="T37" fmla="*/ 32 h 367"/>
                <a:gd name="T38" fmla="*/ 0 w 268"/>
                <a:gd name="T39" fmla="*/ 23 h 367"/>
                <a:gd name="T40" fmla="*/ 0 w 268"/>
                <a:gd name="T41" fmla="*/ 15 h 367"/>
                <a:gd name="T42" fmla="*/ 5 w 268"/>
                <a:gd name="T43" fmla="*/ 0 h 36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68" h="367">
                  <a:moveTo>
                    <a:pt x="15" y="0"/>
                  </a:moveTo>
                  <a:lnTo>
                    <a:pt x="35" y="57"/>
                  </a:lnTo>
                  <a:lnTo>
                    <a:pt x="53" y="94"/>
                  </a:lnTo>
                  <a:lnTo>
                    <a:pt x="73" y="123"/>
                  </a:lnTo>
                  <a:lnTo>
                    <a:pt x="98" y="162"/>
                  </a:lnTo>
                  <a:lnTo>
                    <a:pt x="130" y="207"/>
                  </a:lnTo>
                  <a:lnTo>
                    <a:pt x="160" y="233"/>
                  </a:lnTo>
                  <a:lnTo>
                    <a:pt x="191" y="253"/>
                  </a:lnTo>
                  <a:lnTo>
                    <a:pt x="243" y="251"/>
                  </a:lnTo>
                  <a:lnTo>
                    <a:pt x="268" y="345"/>
                  </a:lnTo>
                  <a:lnTo>
                    <a:pt x="213" y="265"/>
                  </a:lnTo>
                  <a:lnTo>
                    <a:pt x="134" y="367"/>
                  </a:lnTo>
                  <a:lnTo>
                    <a:pt x="105" y="312"/>
                  </a:lnTo>
                  <a:lnTo>
                    <a:pt x="77" y="262"/>
                  </a:lnTo>
                  <a:lnTo>
                    <a:pt x="62" y="234"/>
                  </a:lnTo>
                  <a:lnTo>
                    <a:pt x="49" y="199"/>
                  </a:lnTo>
                  <a:lnTo>
                    <a:pt x="39" y="166"/>
                  </a:lnTo>
                  <a:lnTo>
                    <a:pt x="30" y="138"/>
                  </a:lnTo>
                  <a:lnTo>
                    <a:pt x="7" y="96"/>
                  </a:lnTo>
                  <a:lnTo>
                    <a:pt x="1" y="69"/>
                  </a:lnTo>
                  <a:lnTo>
                    <a:pt x="0" y="46"/>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2" name="Freeform 187"/>
            <p:cNvSpPr>
              <a:spLocks/>
            </p:cNvSpPr>
            <p:nvPr/>
          </p:nvSpPr>
          <p:spPr bwMode="auto">
            <a:xfrm>
              <a:off x="3876" y="1505"/>
              <a:ext cx="177" cy="237"/>
            </a:xfrm>
            <a:custGeom>
              <a:avLst/>
              <a:gdLst>
                <a:gd name="T0" fmla="*/ 71 w 531"/>
                <a:gd name="T1" fmla="*/ 233 h 710"/>
                <a:gd name="T2" fmla="*/ 79 w 531"/>
                <a:gd name="T3" fmla="*/ 230 h 710"/>
                <a:gd name="T4" fmla="*/ 95 w 531"/>
                <a:gd name="T5" fmla="*/ 234 h 710"/>
                <a:gd name="T6" fmla="*/ 106 w 531"/>
                <a:gd name="T7" fmla="*/ 236 h 710"/>
                <a:gd name="T8" fmla="*/ 112 w 531"/>
                <a:gd name="T9" fmla="*/ 236 h 710"/>
                <a:gd name="T10" fmla="*/ 118 w 531"/>
                <a:gd name="T11" fmla="*/ 237 h 710"/>
                <a:gd name="T12" fmla="*/ 125 w 531"/>
                <a:gd name="T13" fmla="*/ 237 h 710"/>
                <a:gd name="T14" fmla="*/ 131 w 531"/>
                <a:gd name="T15" fmla="*/ 235 h 710"/>
                <a:gd name="T16" fmla="*/ 134 w 531"/>
                <a:gd name="T17" fmla="*/ 231 h 710"/>
                <a:gd name="T18" fmla="*/ 137 w 531"/>
                <a:gd name="T19" fmla="*/ 225 h 710"/>
                <a:gd name="T20" fmla="*/ 139 w 531"/>
                <a:gd name="T21" fmla="*/ 220 h 710"/>
                <a:gd name="T22" fmla="*/ 142 w 531"/>
                <a:gd name="T23" fmla="*/ 211 h 710"/>
                <a:gd name="T24" fmla="*/ 143 w 531"/>
                <a:gd name="T25" fmla="*/ 207 h 710"/>
                <a:gd name="T26" fmla="*/ 149 w 531"/>
                <a:gd name="T27" fmla="*/ 195 h 710"/>
                <a:gd name="T28" fmla="*/ 152 w 531"/>
                <a:gd name="T29" fmla="*/ 184 h 710"/>
                <a:gd name="T30" fmla="*/ 157 w 531"/>
                <a:gd name="T31" fmla="*/ 173 h 710"/>
                <a:gd name="T32" fmla="*/ 158 w 531"/>
                <a:gd name="T33" fmla="*/ 166 h 710"/>
                <a:gd name="T34" fmla="*/ 163 w 531"/>
                <a:gd name="T35" fmla="*/ 155 h 710"/>
                <a:gd name="T36" fmla="*/ 166 w 531"/>
                <a:gd name="T37" fmla="*/ 145 h 710"/>
                <a:gd name="T38" fmla="*/ 167 w 531"/>
                <a:gd name="T39" fmla="*/ 133 h 710"/>
                <a:gd name="T40" fmla="*/ 167 w 531"/>
                <a:gd name="T41" fmla="*/ 126 h 710"/>
                <a:gd name="T42" fmla="*/ 176 w 531"/>
                <a:gd name="T43" fmla="*/ 119 h 710"/>
                <a:gd name="T44" fmla="*/ 176 w 531"/>
                <a:gd name="T45" fmla="*/ 101 h 710"/>
                <a:gd name="T46" fmla="*/ 177 w 531"/>
                <a:gd name="T47" fmla="*/ 75 h 710"/>
                <a:gd name="T48" fmla="*/ 176 w 531"/>
                <a:gd name="T49" fmla="*/ 61 h 710"/>
                <a:gd name="T50" fmla="*/ 172 w 531"/>
                <a:gd name="T51" fmla="*/ 46 h 710"/>
                <a:gd name="T52" fmla="*/ 166 w 531"/>
                <a:gd name="T53" fmla="*/ 38 h 710"/>
                <a:gd name="T54" fmla="*/ 159 w 531"/>
                <a:gd name="T55" fmla="*/ 28 h 710"/>
                <a:gd name="T56" fmla="*/ 143 w 531"/>
                <a:gd name="T57" fmla="*/ 16 h 710"/>
                <a:gd name="T58" fmla="*/ 122 w 531"/>
                <a:gd name="T59" fmla="*/ 7 h 710"/>
                <a:gd name="T60" fmla="*/ 105 w 531"/>
                <a:gd name="T61" fmla="*/ 3 h 710"/>
                <a:gd name="T62" fmla="*/ 86 w 531"/>
                <a:gd name="T63" fmla="*/ 0 h 710"/>
                <a:gd name="T64" fmla="*/ 67 w 531"/>
                <a:gd name="T65" fmla="*/ 0 h 710"/>
                <a:gd name="T66" fmla="*/ 53 w 531"/>
                <a:gd name="T67" fmla="*/ 1 h 710"/>
                <a:gd name="T68" fmla="*/ 41 w 531"/>
                <a:gd name="T69" fmla="*/ 5 h 710"/>
                <a:gd name="T70" fmla="*/ 29 w 531"/>
                <a:gd name="T71" fmla="*/ 12 h 710"/>
                <a:gd name="T72" fmla="*/ 21 w 531"/>
                <a:gd name="T73" fmla="*/ 19 h 710"/>
                <a:gd name="T74" fmla="*/ 12 w 531"/>
                <a:gd name="T75" fmla="*/ 28 h 710"/>
                <a:gd name="T76" fmla="*/ 8 w 531"/>
                <a:gd name="T77" fmla="*/ 39 h 710"/>
                <a:gd name="T78" fmla="*/ 4 w 531"/>
                <a:gd name="T79" fmla="*/ 53 h 710"/>
                <a:gd name="T80" fmla="*/ 1 w 531"/>
                <a:gd name="T81" fmla="*/ 71 h 710"/>
                <a:gd name="T82" fmla="*/ 0 w 531"/>
                <a:gd name="T83" fmla="*/ 89 h 710"/>
                <a:gd name="T84" fmla="*/ 1 w 531"/>
                <a:gd name="T85" fmla="*/ 112 h 710"/>
                <a:gd name="T86" fmla="*/ 2 w 531"/>
                <a:gd name="T87" fmla="*/ 130 h 710"/>
                <a:gd name="T88" fmla="*/ 6 w 531"/>
                <a:gd name="T89" fmla="*/ 139 h 710"/>
                <a:gd name="T90" fmla="*/ 10 w 531"/>
                <a:gd name="T91" fmla="*/ 148 h 710"/>
                <a:gd name="T92" fmla="*/ 14 w 531"/>
                <a:gd name="T93" fmla="*/ 161 h 710"/>
                <a:gd name="T94" fmla="*/ 22 w 531"/>
                <a:gd name="T95" fmla="*/ 177 h 710"/>
                <a:gd name="T96" fmla="*/ 31 w 531"/>
                <a:gd name="T97" fmla="*/ 193 h 710"/>
                <a:gd name="T98" fmla="*/ 37 w 531"/>
                <a:gd name="T99" fmla="*/ 204 h 710"/>
                <a:gd name="T100" fmla="*/ 45 w 531"/>
                <a:gd name="T101" fmla="*/ 214 h 710"/>
                <a:gd name="T102" fmla="*/ 51 w 531"/>
                <a:gd name="T103" fmla="*/ 220 h 710"/>
                <a:gd name="T104" fmla="*/ 57 w 531"/>
                <a:gd name="T105" fmla="*/ 226 h 710"/>
                <a:gd name="T106" fmla="*/ 63 w 531"/>
                <a:gd name="T107" fmla="*/ 231 h 710"/>
                <a:gd name="T108" fmla="*/ 71 w 531"/>
                <a:gd name="T109" fmla="*/ 233 h 7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31" h="710">
                  <a:moveTo>
                    <a:pt x="212" y="698"/>
                  </a:moveTo>
                  <a:lnTo>
                    <a:pt x="236" y="689"/>
                  </a:lnTo>
                  <a:lnTo>
                    <a:pt x="284" y="701"/>
                  </a:lnTo>
                  <a:lnTo>
                    <a:pt x="319" y="708"/>
                  </a:lnTo>
                  <a:lnTo>
                    <a:pt x="335" y="708"/>
                  </a:lnTo>
                  <a:lnTo>
                    <a:pt x="355" y="710"/>
                  </a:lnTo>
                  <a:lnTo>
                    <a:pt x="375" y="710"/>
                  </a:lnTo>
                  <a:lnTo>
                    <a:pt x="392" y="704"/>
                  </a:lnTo>
                  <a:lnTo>
                    <a:pt x="403" y="691"/>
                  </a:lnTo>
                  <a:lnTo>
                    <a:pt x="412" y="675"/>
                  </a:lnTo>
                  <a:lnTo>
                    <a:pt x="418" y="659"/>
                  </a:lnTo>
                  <a:lnTo>
                    <a:pt x="426" y="632"/>
                  </a:lnTo>
                  <a:lnTo>
                    <a:pt x="429" y="621"/>
                  </a:lnTo>
                  <a:lnTo>
                    <a:pt x="446" y="583"/>
                  </a:lnTo>
                  <a:lnTo>
                    <a:pt x="457" y="550"/>
                  </a:lnTo>
                  <a:lnTo>
                    <a:pt x="470" y="517"/>
                  </a:lnTo>
                  <a:lnTo>
                    <a:pt x="474" y="496"/>
                  </a:lnTo>
                  <a:lnTo>
                    <a:pt x="488" y="464"/>
                  </a:lnTo>
                  <a:lnTo>
                    <a:pt x="499" y="435"/>
                  </a:lnTo>
                  <a:lnTo>
                    <a:pt x="502" y="399"/>
                  </a:lnTo>
                  <a:lnTo>
                    <a:pt x="502" y="376"/>
                  </a:lnTo>
                  <a:lnTo>
                    <a:pt x="528" y="355"/>
                  </a:lnTo>
                  <a:lnTo>
                    <a:pt x="527" y="304"/>
                  </a:lnTo>
                  <a:lnTo>
                    <a:pt x="531" y="224"/>
                  </a:lnTo>
                  <a:lnTo>
                    <a:pt x="527" y="184"/>
                  </a:lnTo>
                  <a:lnTo>
                    <a:pt x="515" y="137"/>
                  </a:lnTo>
                  <a:lnTo>
                    <a:pt x="499" y="113"/>
                  </a:lnTo>
                  <a:lnTo>
                    <a:pt x="476" y="83"/>
                  </a:lnTo>
                  <a:lnTo>
                    <a:pt x="429" y="48"/>
                  </a:lnTo>
                  <a:lnTo>
                    <a:pt x="367" y="21"/>
                  </a:lnTo>
                  <a:lnTo>
                    <a:pt x="314" y="8"/>
                  </a:lnTo>
                  <a:lnTo>
                    <a:pt x="259" y="0"/>
                  </a:lnTo>
                  <a:lnTo>
                    <a:pt x="202" y="0"/>
                  </a:lnTo>
                  <a:lnTo>
                    <a:pt x="160" y="4"/>
                  </a:lnTo>
                  <a:lnTo>
                    <a:pt x="123" y="16"/>
                  </a:lnTo>
                  <a:lnTo>
                    <a:pt x="86" y="35"/>
                  </a:lnTo>
                  <a:lnTo>
                    <a:pt x="63" y="57"/>
                  </a:lnTo>
                  <a:lnTo>
                    <a:pt x="37" y="83"/>
                  </a:lnTo>
                  <a:lnTo>
                    <a:pt x="25" y="118"/>
                  </a:lnTo>
                  <a:lnTo>
                    <a:pt x="11" y="160"/>
                  </a:lnTo>
                  <a:lnTo>
                    <a:pt x="2" y="214"/>
                  </a:lnTo>
                  <a:lnTo>
                    <a:pt x="0" y="266"/>
                  </a:lnTo>
                  <a:lnTo>
                    <a:pt x="3" y="336"/>
                  </a:lnTo>
                  <a:lnTo>
                    <a:pt x="7" y="389"/>
                  </a:lnTo>
                  <a:lnTo>
                    <a:pt x="18" y="417"/>
                  </a:lnTo>
                  <a:lnTo>
                    <a:pt x="29" y="442"/>
                  </a:lnTo>
                  <a:lnTo>
                    <a:pt x="41" y="483"/>
                  </a:lnTo>
                  <a:lnTo>
                    <a:pt x="65" y="530"/>
                  </a:lnTo>
                  <a:lnTo>
                    <a:pt x="93" y="578"/>
                  </a:lnTo>
                  <a:lnTo>
                    <a:pt x="112" y="611"/>
                  </a:lnTo>
                  <a:lnTo>
                    <a:pt x="136" y="642"/>
                  </a:lnTo>
                  <a:lnTo>
                    <a:pt x="154" y="660"/>
                  </a:lnTo>
                  <a:lnTo>
                    <a:pt x="171" y="678"/>
                  </a:lnTo>
                  <a:lnTo>
                    <a:pt x="190" y="691"/>
                  </a:lnTo>
                  <a:lnTo>
                    <a:pt x="212" y="698"/>
                  </a:lnTo>
                  <a:close/>
                </a:path>
              </a:pathLst>
            </a:custGeom>
            <a:solidFill>
              <a:srgbClr val="EAEAEA"/>
            </a:solidFill>
            <a:ln>
              <a:noFill/>
            </a:ln>
            <a:extLst>
              <a:ext uri="{91240B29-F687-4F45-9708-019B960494DF}">
                <a14:hiddenLine xmlns:a14="http://schemas.microsoft.com/office/drawing/2010/main" w="9525">
                  <a:solidFill>
                    <a:schemeClr val="tx1"/>
                  </a:solidFill>
                  <a:round/>
                  <a:headEnd/>
                  <a:tailEnd/>
                </a14:hiddenLine>
              </a:ext>
            </a:extLst>
          </p:spPr>
          <p:txBody>
            <a:bodyPr/>
            <a:lstStyle/>
            <a:p>
              <a:endParaRPr lang="en-US"/>
            </a:p>
          </p:txBody>
        </p:sp>
        <p:grpSp>
          <p:nvGrpSpPr>
            <p:cNvPr id="57763" name="Group 188"/>
            <p:cNvGrpSpPr>
              <a:grpSpLocks/>
            </p:cNvGrpSpPr>
            <p:nvPr/>
          </p:nvGrpSpPr>
          <p:grpSpPr bwMode="auto">
            <a:xfrm>
              <a:off x="3876" y="1505"/>
              <a:ext cx="161" cy="237"/>
              <a:chOff x="3876" y="1505"/>
              <a:chExt cx="161" cy="237"/>
            </a:xfrm>
          </p:grpSpPr>
          <p:sp>
            <p:nvSpPr>
              <p:cNvPr id="57803" name="Freeform 189"/>
              <p:cNvSpPr>
                <a:spLocks/>
              </p:cNvSpPr>
              <p:nvPr/>
            </p:nvSpPr>
            <p:spPr bwMode="auto">
              <a:xfrm>
                <a:off x="3876" y="1505"/>
                <a:ext cx="129" cy="237"/>
              </a:xfrm>
              <a:custGeom>
                <a:avLst/>
                <a:gdLst>
                  <a:gd name="T0" fmla="*/ 78 w 389"/>
                  <a:gd name="T1" fmla="*/ 230 h 710"/>
                  <a:gd name="T2" fmla="*/ 106 w 389"/>
                  <a:gd name="T3" fmla="*/ 236 h 710"/>
                  <a:gd name="T4" fmla="*/ 115 w 389"/>
                  <a:gd name="T5" fmla="*/ 236 h 710"/>
                  <a:gd name="T6" fmla="*/ 125 w 389"/>
                  <a:gd name="T7" fmla="*/ 236 h 710"/>
                  <a:gd name="T8" fmla="*/ 125 w 389"/>
                  <a:gd name="T9" fmla="*/ 233 h 710"/>
                  <a:gd name="T10" fmla="*/ 119 w 389"/>
                  <a:gd name="T11" fmla="*/ 233 h 710"/>
                  <a:gd name="T12" fmla="*/ 110 w 389"/>
                  <a:gd name="T13" fmla="*/ 232 h 710"/>
                  <a:gd name="T14" fmla="*/ 102 w 389"/>
                  <a:gd name="T15" fmla="*/ 228 h 710"/>
                  <a:gd name="T16" fmla="*/ 94 w 389"/>
                  <a:gd name="T17" fmla="*/ 221 h 710"/>
                  <a:gd name="T18" fmla="*/ 88 w 389"/>
                  <a:gd name="T19" fmla="*/ 213 h 710"/>
                  <a:gd name="T20" fmla="*/ 93 w 389"/>
                  <a:gd name="T21" fmla="*/ 208 h 710"/>
                  <a:gd name="T22" fmla="*/ 91 w 389"/>
                  <a:gd name="T23" fmla="*/ 203 h 710"/>
                  <a:gd name="T24" fmla="*/ 92 w 389"/>
                  <a:gd name="T25" fmla="*/ 189 h 710"/>
                  <a:gd name="T26" fmla="*/ 86 w 389"/>
                  <a:gd name="T27" fmla="*/ 175 h 710"/>
                  <a:gd name="T28" fmla="*/ 78 w 389"/>
                  <a:gd name="T29" fmla="*/ 160 h 710"/>
                  <a:gd name="T30" fmla="*/ 81 w 389"/>
                  <a:gd name="T31" fmla="*/ 152 h 710"/>
                  <a:gd name="T32" fmla="*/ 87 w 389"/>
                  <a:gd name="T33" fmla="*/ 147 h 710"/>
                  <a:gd name="T34" fmla="*/ 83 w 389"/>
                  <a:gd name="T35" fmla="*/ 142 h 710"/>
                  <a:gd name="T36" fmla="*/ 77 w 389"/>
                  <a:gd name="T37" fmla="*/ 136 h 710"/>
                  <a:gd name="T38" fmla="*/ 70 w 389"/>
                  <a:gd name="T39" fmla="*/ 129 h 710"/>
                  <a:gd name="T40" fmla="*/ 66 w 389"/>
                  <a:gd name="T41" fmla="*/ 115 h 710"/>
                  <a:gd name="T42" fmla="*/ 71 w 389"/>
                  <a:gd name="T43" fmla="*/ 106 h 710"/>
                  <a:gd name="T44" fmla="*/ 77 w 389"/>
                  <a:gd name="T45" fmla="*/ 102 h 710"/>
                  <a:gd name="T46" fmla="*/ 84 w 389"/>
                  <a:gd name="T47" fmla="*/ 108 h 710"/>
                  <a:gd name="T48" fmla="*/ 89 w 389"/>
                  <a:gd name="T49" fmla="*/ 115 h 710"/>
                  <a:gd name="T50" fmla="*/ 94 w 389"/>
                  <a:gd name="T51" fmla="*/ 108 h 710"/>
                  <a:gd name="T52" fmla="*/ 92 w 389"/>
                  <a:gd name="T53" fmla="*/ 98 h 710"/>
                  <a:gd name="T54" fmla="*/ 94 w 389"/>
                  <a:gd name="T55" fmla="*/ 80 h 710"/>
                  <a:gd name="T56" fmla="*/ 98 w 389"/>
                  <a:gd name="T57" fmla="*/ 60 h 710"/>
                  <a:gd name="T58" fmla="*/ 96 w 389"/>
                  <a:gd name="T59" fmla="*/ 38 h 710"/>
                  <a:gd name="T60" fmla="*/ 100 w 389"/>
                  <a:gd name="T61" fmla="*/ 20 h 710"/>
                  <a:gd name="T62" fmla="*/ 122 w 389"/>
                  <a:gd name="T63" fmla="*/ 7 h 710"/>
                  <a:gd name="T64" fmla="*/ 86 w 389"/>
                  <a:gd name="T65" fmla="*/ 0 h 710"/>
                  <a:gd name="T66" fmla="*/ 53 w 389"/>
                  <a:gd name="T67" fmla="*/ 1 h 710"/>
                  <a:gd name="T68" fmla="*/ 29 w 389"/>
                  <a:gd name="T69" fmla="*/ 12 h 710"/>
                  <a:gd name="T70" fmla="*/ 12 w 389"/>
                  <a:gd name="T71" fmla="*/ 28 h 710"/>
                  <a:gd name="T72" fmla="*/ 4 w 389"/>
                  <a:gd name="T73" fmla="*/ 53 h 710"/>
                  <a:gd name="T74" fmla="*/ 0 w 389"/>
                  <a:gd name="T75" fmla="*/ 89 h 710"/>
                  <a:gd name="T76" fmla="*/ 2 w 389"/>
                  <a:gd name="T77" fmla="*/ 130 h 710"/>
                  <a:gd name="T78" fmla="*/ 10 w 389"/>
                  <a:gd name="T79" fmla="*/ 148 h 710"/>
                  <a:gd name="T80" fmla="*/ 22 w 389"/>
                  <a:gd name="T81" fmla="*/ 177 h 710"/>
                  <a:gd name="T82" fmla="*/ 37 w 389"/>
                  <a:gd name="T83" fmla="*/ 204 h 710"/>
                  <a:gd name="T84" fmla="*/ 51 w 389"/>
                  <a:gd name="T85" fmla="*/ 220 h 710"/>
                  <a:gd name="T86" fmla="*/ 63 w 389"/>
                  <a:gd name="T87" fmla="*/ 231 h 7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89" h="710">
                    <a:moveTo>
                      <a:pt x="212" y="698"/>
                    </a:moveTo>
                    <a:lnTo>
                      <a:pt x="236" y="689"/>
                    </a:lnTo>
                    <a:lnTo>
                      <a:pt x="284" y="701"/>
                    </a:lnTo>
                    <a:lnTo>
                      <a:pt x="321" y="708"/>
                    </a:lnTo>
                    <a:lnTo>
                      <a:pt x="336" y="708"/>
                    </a:lnTo>
                    <a:lnTo>
                      <a:pt x="347" y="708"/>
                    </a:lnTo>
                    <a:lnTo>
                      <a:pt x="365" y="710"/>
                    </a:lnTo>
                    <a:lnTo>
                      <a:pt x="376" y="708"/>
                    </a:lnTo>
                    <a:lnTo>
                      <a:pt x="389" y="699"/>
                    </a:lnTo>
                    <a:lnTo>
                      <a:pt x="376" y="699"/>
                    </a:lnTo>
                    <a:lnTo>
                      <a:pt x="367" y="696"/>
                    </a:lnTo>
                    <a:lnTo>
                      <a:pt x="359" y="699"/>
                    </a:lnTo>
                    <a:lnTo>
                      <a:pt x="343" y="698"/>
                    </a:lnTo>
                    <a:lnTo>
                      <a:pt x="331" y="696"/>
                    </a:lnTo>
                    <a:lnTo>
                      <a:pt x="316" y="689"/>
                    </a:lnTo>
                    <a:lnTo>
                      <a:pt x="307" y="684"/>
                    </a:lnTo>
                    <a:lnTo>
                      <a:pt x="293" y="672"/>
                    </a:lnTo>
                    <a:lnTo>
                      <a:pt x="282" y="661"/>
                    </a:lnTo>
                    <a:lnTo>
                      <a:pt x="271" y="649"/>
                    </a:lnTo>
                    <a:lnTo>
                      <a:pt x="265" y="639"/>
                    </a:lnTo>
                    <a:lnTo>
                      <a:pt x="274" y="630"/>
                    </a:lnTo>
                    <a:lnTo>
                      <a:pt x="279" y="622"/>
                    </a:lnTo>
                    <a:lnTo>
                      <a:pt x="275" y="616"/>
                    </a:lnTo>
                    <a:lnTo>
                      <a:pt x="273" y="609"/>
                    </a:lnTo>
                    <a:lnTo>
                      <a:pt x="285" y="583"/>
                    </a:lnTo>
                    <a:lnTo>
                      <a:pt x="278" y="565"/>
                    </a:lnTo>
                    <a:lnTo>
                      <a:pt x="268" y="541"/>
                    </a:lnTo>
                    <a:lnTo>
                      <a:pt x="260" y="525"/>
                    </a:lnTo>
                    <a:lnTo>
                      <a:pt x="241" y="498"/>
                    </a:lnTo>
                    <a:lnTo>
                      <a:pt x="235" y="479"/>
                    </a:lnTo>
                    <a:lnTo>
                      <a:pt x="239" y="468"/>
                    </a:lnTo>
                    <a:lnTo>
                      <a:pt x="245" y="456"/>
                    </a:lnTo>
                    <a:lnTo>
                      <a:pt x="255" y="447"/>
                    </a:lnTo>
                    <a:lnTo>
                      <a:pt x="263" y="439"/>
                    </a:lnTo>
                    <a:lnTo>
                      <a:pt x="257" y="430"/>
                    </a:lnTo>
                    <a:lnTo>
                      <a:pt x="249" y="425"/>
                    </a:lnTo>
                    <a:lnTo>
                      <a:pt x="239" y="414"/>
                    </a:lnTo>
                    <a:lnTo>
                      <a:pt x="231" y="407"/>
                    </a:lnTo>
                    <a:lnTo>
                      <a:pt x="220" y="398"/>
                    </a:lnTo>
                    <a:lnTo>
                      <a:pt x="212" y="385"/>
                    </a:lnTo>
                    <a:lnTo>
                      <a:pt x="207" y="373"/>
                    </a:lnTo>
                    <a:lnTo>
                      <a:pt x="199" y="346"/>
                    </a:lnTo>
                    <a:lnTo>
                      <a:pt x="207" y="325"/>
                    </a:lnTo>
                    <a:lnTo>
                      <a:pt x="213" y="317"/>
                    </a:lnTo>
                    <a:lnTo>
                      <a:pt x="222" y="308"/>
                    </a:lnTo>
                    <a:lnTo>
                      <a:pt x="231" y="306"/>
                    </a:lnTo>
                    <a:lnTo>
                      <a:pt x="241" y="313"/>
                    </a:lnTo>
                    <a:lnTo>
                      <a:pt x="254" y="325"/>
                    </a:lnTo>
                    <a:lnTo>
                      <a:pt x="259" y="335"/>
                    </a:lnTo>
                    <a:lnTo>
                      <a:pt x="269" y="345"/>
                    </a:lnTo>
                    <a:lnTo>
                      <a:pt x="279" y="336"/>
                    </a:lnTo>
                    <a:lnTo>
                      <a:pt x="282" y="323"/>
                    </a:lnTo>
                    <a:lnTo>
                      <a:pt x="283" y="309"/>
                    </a:lnTo>
                    <a:lnTo>
                      <a:pt x="276" y="295"/>
                    </a:lnTo>
                    <a:lnTo>
                      <a:pt x="273" y="278"/>
                    </a:lnTo>
                    <a:lnTo>
                      <a:pt x="282" y="241"/>
                    </a:lnTo>
                    <a:lnTo>
                      <a:pt x="288" y="205"/>
                    </a:lnTo>
                    <a:lnTo>
                      <a:pt x="297" y="179"/>
                    </a:lnTo>
                    <a:lnTo>
                      <a:pt x="288" y="145"/>
                    </a:lnTo>
                    <a:lnTo>
                      <a:pt x="288" y="114"/>
                    </a:lnTo>
                    <a:lnTo>
                      <a:pt x="285" y="83"/>
                    </a:lnTo>
                    <a:lnTo>
                      <a:pt x="302" y="60"/>
                    </a:lnTo>
                    <a:lnTo>
                      <a:pt x="335" y="37"/>
                    </a:lnTo>
                    <a:lnTo>
                      <a:pt x="369" y="21"/>
                    </a:lnTo>
                    <a:lnTo>
                      <a:pt x="316" y="8"/>
                    </a:lnTo>
                    <a:lnTo>
                      <a:pt x="259" y="0"/>
                    </a:lnTo>
                    <a:lnTo>
                      <a:pt x="202" y="0"/>
                    </a:lnTo>
                    <a:lnTo>
                      <a:pt x="160" y="4"/>
                    </a:lnTo>
                    <a:lnTo>
                      <a:pt x="125" y="16"/>
                    </a:lnTo>
                    <a:lnTo>
                      <a:pt x="86" y="35"/>
                    </a:lnTo>
                    <a:lnTo>
                      <a:pt x="63" y="57"/>
                    </a:lnTo>
                    <a:lnTo>
                      <a:pt x="37" y="83"/>
                    </a:lnTo>
                    <a:lnTo>
                      <a:pt x="25" y="118"/>
                    </a:lnTo>
                    <a:lnTo>
                      <a:pt x="11" y="160"/>
                    </a:lnTo>
                    <a:lnTo>
                      <a:pt x="2" y="214"/>
                    </a:lnTo>
                    <a:lnTo>
                      <a:pt x="0" y="266"/>
                    </a:lnTo>
                    <a:lnTo>
                      <a:pt x="3" y="336"/>
                    </a:lnTo>
                    <a:lnTo>
                      <a:pt x="7" y="389"/>
                    </a:lnTo>
                    <a:lnTo>
                      <a:pt x="18" y="417"/>
                    </a:lnTo>
                    <a:lnTo>
                      <a:pt x="29" y="442"/>
                    </a:lnTo>
                    <a:lnTo>
                      <a:pt x="41" y="483"/>
                    </a:lnTo>
                    <a:lnTo>
                      <a:pt x="65" y="530"/>
                    </a:lnTo>
                    <a:lnTo>
                      <a:pt x="93" y="578"/>
                    </a:lnTo>
                    <a:lnTo>
                      <a:pt x="113" y="611"/>
                    </a:lnTo>
                    <a:lnTo>
                      <a:pt x="136" y="642"/>
                    </a:lnTo>
                    <a:lnTo>
                      <a:pt x="154" y="660"/>
                    </a:lnTo>
                    <a:lnTo>
                      <a:pt x="171" y="678"/>
                    </a:lnTo>
                    <a:lnTo>
                      <a:pt x="190" y="691"/>
                    </a:lnTo>
                    <a:lnTo>
                      <a:pt x="212"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804" name="Group 190"/>
              <p:cNvGrpSpPr>
                <a:grpSpLocks/>
              </p:cNvGrpSpPr>
              <p:nvPr/>
            </p:nvGrpSpPr>
            <p:grpSpPr bwMode="auto">
              <a:xfrm>
                <a:off x="3961" y="1617"/>
                <a:ext cx="36" cy="27"/>
                <a:chOff x="3961" y="1617"/>
                <a:chExt cx="36" cy="27"/>
              </a:xfrm>
            </p:grpSpPr>
            <p:sp>
              <p:nvSpPr>
                <p:cNvPr id="57807" name="Freeform 191"/>
                <p:cNvSpPr>
                  <a:spLocks/>
                </p:cNvSpPr>
                <p:nvPr/>
              </p:nvSpPr>
              <p:spPr bwMode="auto">
                <a:xfrm>
                  <a:off x="3961" y="1617"/>
                  <a:ext cx="31" cy="26"/>
                </a:xfrm>
                <a:custGeom>
                  <a:avLst/>
                  <a:gdLst>
                    <a:gd name="T0" fmla="*/ 31 w 92"/>
                    <a:gd name="T1" fmla="*/ 2 h 79"/>
                    <a:gd name="T2" fmla="*/ 27 w 92"/>
                    <a:gd name="T3" fmla="*/ 4 h 79"/>
                    <a:gd name="T4" fmla="*/ 22 w 92"/>
                    <a:gd name="T5" fmla="*/ 6 h 79"/>
                    <a:gd name="T6" fmla="*/ 17 w 92"/>
                    <a:gd name="T7" fmla="*/ 8 h 79"/>
                    <a:gd name="T8" fmla="*/ 11 w 92"/>
                    <a:gd name="T9" fmla="*/ 10 h 79"/>
                    <a:gd name="T10" fmla="*/ 9 w 92"/>
                    <a:gd name="T11" fmla="*/ 11 h 79"/>
                    <a:gd name="T12" fmla="*/ 10 w 92"/>
                    <a:gd name="T13" fmla="*/ 13 h 79"/>
                    <a:gd name="T14" fmla="*/ 9 w 92"/>
                    <a:gd name="T15" fmla="*/ 14 h 79"/>
                    <a:gd name="T16" fmla="*/ 11 w 92"/>
                    <a:gd name="T17" fmla="*/ 19 h 79"/>
                    <a:gd name="T18" fmla="*/ 14 w 92"/>
                    <a:gd name="T19" fmla="*/ 22 h 79"/>
                    <a:gd name="T20" fmla="*/ 17 w 92"/>
                    <a:gd name="T21" fmla="*/ 24 h 79"/>
                    <a:gd name="T22" fmla="*/ 22 w 92"/>
                    <a:gd name="T23" fmla="*/ 26 h 79"/>
                    <a:gd name="T24" fmla="*/ 11 w 92"/>
                    <a:gd name="T25" fmla="*/ 22 h 79"/>
                    <a:gd name="T26" fmla="*/ 7 w 92"/>
                    <a:gd name="T27" fmla="*/ 20 h 79"/>
                    <a:gd name="T28" fmla="*/ 4 w 92"/>
                    <a:gd name="T29" fmla="*/ 16 h 79"/>
                    <a:gd name="T30" fmla="*/ 3 w 92"/>
                    <a:gd name="T31" fmla="*/ 13 h 79"/>
                    <a:gd name="T32" fmla="*/ 2 w 92"/>
                    <a:gd name="T33" fmla="*/ 11 h 79"/>
                    <a:gd name="T34" fmla="*/ 0 w 92"/>
                    <a:gd name="T35" fmla="*/ 9 h 79"/>
                    <a:gd name="T36" fmla="*/ 6 w 92"/>
                    <a:gd name="T37" fmla="*/ 5 h 79"/>
                    <a:gd name="T38" fmla="*/ 14 w 92"/>
                    <a:gd name="T39" fmla="*/ 0 h 79"/>
                    <a:gd name="T40" fmla="*/ 19 w 92"/>
                    <a:gd name="T41" fmla="*/ 0 h 79"/>
                    <a:gd name="T42" fmla="*/ 24 w 92"/>
                    <a:gd name="T43" fmla="*/ 0 h 79"/>
                    <a:gd name="T44" fmla="*/ 31 w 92"/>
                    <a:gd name="T45" fmla="*/ 2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2" h="79">
                      <a:moveTo>
                        <a:pt x="92" y="6"/>
                      </a:moveTo>
                      <a:lnTo>
                        <a:pt x="81" y="12"/>
                      </a:lnTo>
                      <a:lnTo>
                        <a:pt x="65" y="19"/>
                      </a:lnTo>
                      <a:lnTo>
                        <a:pt x="49" y="25"/>
                      </a:lnTo>
                      <a:lnTo>
                        <a:pt x="33" y="29"/>
                      </a:lnTo>
                      <a:lnTo>
                        <a:pt x="26" y="33"/>
                      </a:lnTo>
                      <a:lnTo>
                        <a:pt x="30" y="39"/>
                      </a:lnTo>
                      <a:lnTo>
                        <a:pt x="26" y="43"/>
                      </a:lnTo>
                      <a:lnTo>
                        <a:pt x="33" y="57"/>
                      </a:lnTo>
                      <a:lnTo>
                        <a:pt x="41" y="66"/>
                      </a:lnTo>
                      <a:lnTo>
                        <a:pt x="50" y="72"/>
                      </a:lnTo>
                      <a:lnTo>
                        <a:pt x="64" y="79"/>
                      </a:lnTo>
                      <a:lnTo>
                        <a:pt x="33" y="68"/>
                      </a:lnTo>
                      <a:lnTo>
                        <a:pt x="22" y="60"/>
                      </a:lnTo>
                      <a:lnTo>
                        <a:pt x="12" y="48"/>
                      </a:lnTo>
                      <a:lnTo>
                        <a:pt x="9" y="40"/>
                      </a:lnTo>
                      <a:lnTo>
                        <a:pt x="6" y="33"/>
                      </a:lnTo>
                      <a:lnTo>
                        <a:pt x="0" y="26"/>
                      </a:lnTo>
                      <a:lnTo>
                        <a:pt x="17" y="16"/>
                      </a:lnTo>
                      <a:lnTo>
                        <a:pt x="41" y="1"/>
                      </a:lnTo>
                      <a:lnTo>
                        <a:pt x="55" y="0"/>
                      </a:lnTo>
                      <a:lnTo>
                        <a:pt x="70" y="1"/>
                      </a:lnTo>
                      <a:lnTo>
                        <a:pt x="92"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08" name="Freeform 192"/>
                <p:cNvSpPr>
                  <a:spLocks/>
                </p:cNvSpPr>
                <p:nvPr/>
              </p:nvSpPr>
              <p:spPr bwMode="auto">
                <a:xfrm>
                  <a:off x="3974" y="1627"/>
                  <a:ext cx="23" cy="17"/>
                </a:xfrm>
                <a:custGeom>
                  <a:avLst/>
                  <a:gdLst>
                    <a:gd name="T0" fmla="*/ 4 w 70"/>
                    <a:gd name="T1" fmla="*/ 0 h 52"/>
                    <a:gd name="T2" fmla="*/ 9 w 70"/>
                    <a:gd name="T3" fmla="*/ 5 h 52"/>
                    <a:gd name="T4" fmla="*/ 13 w 70"/>
                    <a:gd name="T5" fmla="*/ 6 h 52"/>
                    <a:gd name="T6" fmla="*/ 16 w 70"/>
                    <a:gd name="T7" fmla="*/ 6 h 52"/>
                    <a:gd name="T8" fmla="*/ 19 w 70"/>
                    <a:gd name="T9" fmla="*/ 6 h 52"/>
                    <a:gd name="T10" fmla="*/ 23 w 70"/>
                    <a:gd name="T11" fmla="*/ 6 h 52"/>
                    <a:gd name="T12" fmla="*/ 22 w 70"/>
                    <a:gd name="T13" fmla="*/ 8 h 52"/>
                    <a:gd name="T14" fmla="*/ 23 w 70"/>
                    <a:gd name="T15" fmla="*/ 9 h 52"/>
                    <a:gd name="T16" fmla="*/ 21 w 70"/>
                    <a:gd name="T17" fmla="*/ 12 h 52"/>
                    <a:gd name="T18" fmla="*/ 18 w 70"/>
                    <a:gd name="T19" fmla="*/ 15 h 52"/>
                    <a:gd name="T20" fmla="*/ 15 w 70"/>
                    <a:gd name="T21" fmla="*/ 16 h 52"/>
                    <a:gd name="T22" fmla="*/ 12 w 70"/>
                    <a:gd name="T23" fmla="*/ 17 h 52"/>
                    <a:gd name="T24" fmla="*/ 17 w 70"/>
                    <a:gd name="T25" fmla="*/ 13 h 52"/>
                    <a:gd name="T26" fmla="*/ 20 w 70"/>
                    <a:gd name="T27" fmla="*/ 10 h 52"/>
                    <a:gd name="T28" fmla="*/ 14 w 70"/>
                    <a:gd name="T29" fmla="*/ 11 h 52"/>
                    <a:gd name="T30" fmla="*/ 11 w 70"/>
                    <a:gd name="T31" fmla="*/ 12 h 52"/>
                    <a:gd name="T32" fmla="*/ 7 w 70"/>
                    <a:gd name="T33" fmla="*/ 9 h 52"/>
                    <a:gd name="T34" fmla="*/ 3 w 70"/>
                    <a:gd name="T35" fmla="*/ 6 h 52"/>
                    <a:gd name="T36" fmla="*/ 1 w 70"/>
                    <a:gd name="T37" fmla="*/ 4 h 52"/>
                    <a:gd name="T38" fmla="*/ 0 w 70"/>
                    <a:gd name="T39" fmla="*/ 1 h 52"/>
                    <a:gd name="T40" fmla="*/ 1 w 70"/>
                    <a:gd name="T41" fmla="*/ 0 h 52"/>
                    <a:gd name="T42" fmla="*/ 4 w 7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0" h="52">
                      <a:moveTo>
                        <a:pt x="12" y="1"/>
                      </a:moveTo>
                      <a:lnTo>
                        <a:pt x="28" y="14"/>
                      </a:lnTo>
                      <a:lnTo>
                        <a:pt x="39" y="19"/>
                      </a:lnTo>
                      <a:lnTo>
                        <a:pt x="49" y="19"/>
                      </a:lnTo>
                      <a:lnTo>
                        <a:pt x="57" y="18"/>
                      </a:lnTo>
                      <a:lnTo>
                        <a:pt x="70" y="18"/>
                      </a:lnTo>
                      <a:lnTo>
                        <a:pt x="68" y="23"/>
                      </a:lnTo>
                      <a:lnTo>
                        <a:pt x="70" y="29"/>
                      </a:lnTo>
                      <a:lnTo>
                        <a:pt x="65" y="38"/>
                      </a:lnTo>
                      <a:lnTo>
                        <a:pt x="56" y="47"/>
                      </a:lnTo>
                      <a:lnTo>
                        <a:pt x="46" y="49"/>
                      </a:lnTo>
                      <a:lnTo>
                        <a:pt x="36" y="52"/>
                      </a:lnTo>
                      <a:lnTo>
                        <a:pt x="53" y="41"/>
                      </a:lnTo>
                      <a:lnTo>
                        <a:pt x="61" y="32"/>
                      </a:lnTo>
                      <a:lnTo>
                        <a:pt x="42" y="33"/>
                      </a:lnTo>
                      <a:lnTo>
                        <a:pt x="34" y="36"/>
                      </a:lnTo>
                      <a:lnTo>
                        <a:pt x="22" y="29"/>
                      </a:lnTo>
                      <a:lnTo>
                        <a:pt x="9" y="19"/>
                      </a:lnTo>
                      <a:lnTo>
                        <a:pt x="3" y="11"/>
                      </a:lnTo>
                      <a:lnTo>
                        <a:pt x="0" y="3"/>
                      </a:lnTo>
                      <a:lnTo>
                        <a:pt x="4" y="0"/>
                      </a:lnTo>
                      <a:lnTo>
                        <a:pt x="12"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805" name="Freeform 193"/>
              <p:cNvSpPr>
                <a:spLocks/>
              </p:cNvSpPr>
              <p:nvPr/>
            </p:nvSpPr>
            <p:spPr bwMode="auto">
              <a:xfrm>
                <a:off x="4023" y="1633"/>
                <a:ext cx="14" cy="18"/>
              </a:xfrm>
              <a:custGeom>
                <a:avLst/>
                <a:gdLst>
                  <a:gd name="T0" fmla="*/ 0 w 44"/>
                  <a:gd name="T1" fmla="*/ 0 h 53"/>
                  <a:gd name="T2" fmla="*/ 4 w 44"/>
                  <a:gd name="T3" fmla="*/ 5 h 53"/>
                  <a:gd name="T4" fmla="*/ 7 w 44"/>
                  <a:gd name="T5" fmla="*/ 5 h 53"/>
                  <a:gd name="T6" fmla="*/ 11 w 44"/>
                  <a:gd name="T7" fmla="*/ 5 h 53"/>
                  <a:gd name="T8" fmla="*/ 14 w 44"/>
                  <a:gd name="T9" fmla="*/ 5 h 53"/>
                  <a:gd name="T10" fmla="*/ 11 w 44"/>
                  <a:gd name="T11" fmla="*/ 8 h 53"/>
                  <a:gd name="T12" fmla="*/ 10 w 44"/>
                  <a:gd name="T13" fmla="*/ 10 h 53"/>
                  <a:gd name="T14" fmla="*/ 7 w 44"/>
                  <a:gd name="T15" fmla="*/ 10 h 53"/>
                  <a:gd name="T16" fmla="*/ 4 w 44"/>
                  <a:gd name="T17" fmla="*/ 12 h 53"/>
                  <a:gd name="T18" fmla="*/ 6 w 44"/>
                  <a:gd name="T19" fmla="*/ 13 h 53"/>
                  <a:gd name="T20" fmla="*/ 9 w 44"/>
                  <a:gd name="T21" fmla="*/ 14 h 53"/>
                  <a:gd name="T22" fmla="*/ 8 w 44"/>
                  <a:gd name="T23" fmla="*/ 16 h 53"/>
                  <a:gd name="T24" fmla="*/ 5 w 44"/>
                  <a:gd name="T25" fmla="*/ 18 h 53"/>
                  <a:gd name="T26" fmla="*/ 3 w 44"/>
                  <a:gd name="T27" fmla="*/ 18 h 53"/>
                  <a:gd name="T28" fmla="*/ 1 w 44"/>
                  <a:gd name="T29" fmla="*/ 14 h 53"/>
                  <a:gd name="T30" fmla="*/ 0 w 44"/>
                  <a:gd name="T31" fmla="*/ 7 h 53"/>
                  <a:gd name="T32" fmla="*/ 0 w 44"/>
                  <a:gd name="T33" fmla="*/ 0 h 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4" h="53">
                    <a:moveTo>
                      <a:pt x="0" y="0"/>
                    </a:moveTo>
                    <a:lnTo>
                      <a:pt x="12" y="14"/>
                    </a:lnTo>
                    <a:lnTo>
                      <a:pt x="23" y="15"/>
                    </a:lnTo>
                    <a:lnTo>
                      <a:pt x="36" y="14"/>
                    </a:lnTo>
                    <a:lnTo>
                      <a:pt x="44" y="14"/>
                    </a:lnTo>
                    <a:lnTo>
                      <a:pt x="36" y="25"/>
                    </a:lnTo>
                    <a:lnTo>
                      <a:pt x="31" y="29"/>
                    </a:lnTo>
                    <a:lnTo>
                      <a:pt x="21" y="29"/>
                    </a:lnTo>
                    <a:lnTo>
                      <a:pt x="14" y="34"/>
                    </a:lnTo>
                    <a:lnTo>
                      <a:pt x="20" y="38"/>
                    </a:lnTo>
                    <a:lnTo>
                      <a:pt x="29" y="41"/>
                    </a:lnTo>
                    <a:lnTo>
                      <a:pt x="26" y="48"/>
                    </a:lnTo>
                    <a:lnTo>
                      <a:pt x="16" y="53"/>
                    </a:lnTo>
                    <a:lnTo>
                      <a:pt x="10" y="53"/>
                    </a:lnTo>
                    <a:lnTo>
                      <a:pt x="4" y="41"/>
                    </a:lnTo>
                    <a:lnTo>
                      <a:pt x="1" y="2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06" name="Freeform 194"/>
              <p:cNvSpPr>
                <a:spLocks/>
              </p:cNvSpPr>
              <p:nvPr/>
            </p:nvSpPr>
            <p:spPr bwMode="auto">
              <a:xfrm>
                <a:off x="3978" y="1704"/>
                <a:ext cx="33" cy="22"/>
              </a:xfrm>
              <a:custGeom>
                <a:avLst/>
                <a:gdLst>
                  <a:gd name="T0" fmla="*/ 2 w 100"/>
                  <a:gd name="T1" fmla="*/ 1 h 64"/>
                  <a:gd name="T2" fmla="*/ 8 w 100"/>
                  <a:gd name="T3" fmla="*/ 2 h 64"/>
                  <a:gd name="T4" fmla="*/ 13 w 100"/>
                  <a:gd name="T5" fmla="*/ 4 h 64"/>
                  <a:gd name="T6" fmla="*/ 17 w 100"/>
                  <a:gd name="T7" fmla="*/ 5 h 64"/>
                  <a:gd name="T8" fmla="*/ 21 w 100"/>
                  <a:gd name="T9" fmla="*/ 5 h 64"/>
                  <a:gd name="T10" fmla="*/ 26 w 100"/>
                  <a:gd name="T11" fmla="*/ 4 h 64"/>
                  <a:gd name="T12" fmla="*/ 30 w 100"/>
                  <a:gd name="T13" fmla="*/ 2 h 64"/>
                  <a:gd name="T14" fmla="*/ 33 w 100"/>
                  <a:gd name="T15" fmla="*/ 0 h 64"/>
                  <a:gd name="T16" fmla="*/ 28 w 100"/>
                  <a:gd name="T17" fmla="*/ 8 h 64"/>
                  <a:gd name="T18" fmla="*/ 30 w 100"/>
                  <a:gd name="T19" fmla="*/ 12 h 64"/>
                  <a:gd name="T20" fmla="*/ 30 w 100"/>
                  <a:gd name="T21" fmla="*/ 15 h 64"/>
                  <a:gd name="T22" fmla="*/ 27 w 100"/>
                  <a:gd name="T23" fmla="*/ 13 h 64"/>
                  <a:gd name="T24" fmla="*/ 26 w 100"/>
                  <a:gd name="T25" fmla="*/ 14 h 64"/>
                  <a:gd name="T26" fmla="*/ 23 w 100"/>
                  <a:gd name="T27" fmla="*/ 20 h 64"/>
                  <a:gd name="T28" fmla="*/ 22 w 100"/>
                  <a:gd name="T29" fmla="*/ 22 h 64"/>
                  <a:gd name="T30" fmla="*/ 22 w 100"/>
                  <a:gd name="T31" fmla="*/ 17 h 64"/>
                  <a:gd name="T32" fmla="*/ 20 w 100"/>
                  <a:gd name="T33" fmla="*/ 13 h 64"/>
                  <a:gd name="T34" fmla="*/ 17 w 100"/>
                  <a:gd name="T35" fmla="*/ 11 h 64"/>
                  <a:gd name="T36" fmla="*/ 13 w 100"/>
                  <a:gd name="T37" fmla="*/ 10 h 64"/>
                  <a:gd name="T38" fmla="*/ 6 w 100"/>
                  <a:gd name="T39" fmla="*/ 11 h 64"/>
                  <a:gd name="T40" fmla="*/ 0 w 100"/>
                  <a:gd name="T41" fmla="*/ 13 h 64"/>
                  <a:gd name="T42" fmla="*/ 7 w 100"/>
                  <a:gd name="T43" fmla="*/ 7 h 64"/>
                  <a:gd name="T44" fmla="*/ 2 w 100"/>
                  <a:gd name="T45" fmla="*/ 1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64">
                    <a:moveTo>
                      <a:pt x="6" y="2"/>
                    </a:moveTo>
                    <a:lnTo>
                      <a:pt x="23" y="7"/>
                    </a:lnTo>
                    <a:lnTo>
                      <a:pt x="40" y="12"/>
                    </a:lnTo>
                    <a:lnTo>
                      <a:pt x="52" y="15"/>
                    </a:lnTo>
                    <a:lnTo>
                      <a:pt x="63" y="15"/>
                    </a:lnTo>
                    <a:lnTo>
                      <a:pt x="79" y="11"/>
                    </a:lnTo>
                    <a:lnTo>
                      <a:pt x="91" y="5"/>
                    </a:lnTo>
                    <a:lnTo>
                      <a:pt x="100" y="0"/>
                    </a:lnTo>
                    <a:lnTo>
                      <a:pt x="85" y="24"/>
                    </a:lnTo>
                    <a:lnTo>
                      <a:pt x="91" y="34"/>
                    </a:lnTo>
                    <a:lnTo>
                      <a:pt x="91" y="43"/>
                    </a:lnTo>
                    <a:lnTo>
                      <a:pt x="83" y="38"/>
                    </a:lnTo>
                    <a:lnTo>
                      <a:pt x="78" y="42"/>
                    </a:lnTo>
                    <a:lnTo>
                      <a:pt x="71" y="57"/>
                    </a:lnTo>
                    <a:lnTo>
                      <a:pt x="67" y="64"/>
                    </a:lnTo>
                    <a:lnTo>
                      <a:pt x="67" y="50"/>
                    </a:lnTo>
                    <a:lnTo>
                      <a:pt x="60" y="39"/>
                    </a:lnTo>
                    <a:lnTo>
                      <a:pt x="52" y="33"/>
                    </a:lnTo>
                    <a:lnTo>
                      <a:pt x="39" y="30"/>
                    </a:lnTo>
                    <a:lnTo>
                      <a:pt x="17" y="31"/>
                    </a:lnTo>
                    <a:lnTo>
                      <a:pt x="0" y="37"/>
                    </a:lnTo>
                    <a:lnTo>
                      <a:pt x="20" y="21"/>
                    </a:lnTo>
                    <a:lnTo>
                      <a:pt x="6"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64" name="Freeform 195"/>
            <p:cNvSpPr>
              <a:spLocks/>
            </p:cNvSpPr>
            <p:nvPr/>
          </p:nvSpPr>
          <p:spPr bwMode="auto">
            <a:xfrm>
              <a:off x="3969" y="1684"/>
              <a:ext cx="48" cy="19"/>
            </a:xfrm>
            <a:custGeom>
              <a:avLst/>
              <a:gdLst>
                <a:gd name="T0" fmla="*/ 8 w 145"/>
                <a:gd name="T1" fmla="*/ 0 h 57"/>
                <a:gd name="T2" fmla="*/ 2 w 145"/>
                <a:gd name="T3" fmla="*/ 5 h 57"/>
                <a:gd name="T4" fmla="*/ 0 w 145"/>
                <a:gd name="T5" fmla="*/ 8 h 57"/>
                <a:gd name="T6" fmla="*/ 0 w 145"/>
                <a:gd name="T7" fmla="*/ 12 h 57"/>
                <a:gd name="T8" fmla="*/ 2 w 145"/>
                <a:gd name="T9" fmla="*/ 15 h 57"/>
                <a:gd name="T10" fmla="*/ 2 w 145"/>
                <a:gd name="T11" fmla="*/ 11 h 57"/>
                <a:gd name="T12" fmla="*/ 5 w 145"/>
                <a:gd name="T13" fmla="*/ 9 h 57"/>
                <a:gd name="T14" fmla="*/ 10 w 145"/>
                <a:gd name="T15" fmla="*/ 9 h 57"/>
                <a:gd name="T16" fmla="*/ 16 w 145"/>
                <a:gd name="T17" fmla="*/ 11 h 57"/>
                <a:gd name="T18" fmla="*/ 23 w 145"/>
                <a:gd name="T19" fmla="*/ 14 h 57"/>
                <a:gd name="T20" fmla="*/ 28 w 145"/>
                <a:gd name="T21" fmla="*/ 16 h 57"/>
                <a:gd name="T22" fmla="*/ 33 w 145"/>
                <a:gd name="T23" fmla="*/ 16 h 57"/>
                <a:gd name="T24" fmla="*/ 35 w 145"/>
                <a:gd name="T25" fmla="*/ 17 h 57"/>
                <a:gd name="T26" fmla="*/ 35 w 145"/>
                <a:gd name="T27" fmla="*/ 19 h 57"/>
                <a:gd name="T28" fmla="*/ 38 w 145"/>
                <a:gd name="T29" fmla="*/ 17 h 57"/>
                <a:gd name="T30" fmla="*/ 42 w 145"/>
                <a:gd name="T31" fmla="*/ 15 h 57"/>
                <a:gd name="T32" fmla="*/ 43 w 145"/>
                <a:gd name="T33" fmla="*/ 15 h 57"/>
                <a:gd name="T34" fmla="*/ 44 w 145"/>
                <a:gd name="T35" fmla="*/ 14 h 57"/>
                <a:gd name="T36" fmla="*/ 48 w 145"/>
                <a:gd name="T37" fmla="*/ 11 h 57"/>
                <a:gd name="T38" fmla="*/ 45 w 145"/>
                <a:gd name="T39" fmla="*/ 8 h 57"/>
                <a:gd name="T40" fmla="*/ 42 w 145"/>
                <a:gd name="T41" fmla="*/ 8 h 57"/>
                <a:gd name="T42" fmla="*/ 37 w 145"/>
                <a:gd name="T43" fmla="*/ 8 h 57"/>
                <a:gd name="T44" fmla="*/ 33 w 145"/>
                <a:gd name="T45" fmla="*/ 9 h 57"/>
                <a:gd name="T46" fmla="*/ 30 w 145"/>
                <a:gd name="T47" fmla="*/ 8 h 57"/>
                <a:gd name="T48" fmla="*/ 27 w 145"/>
                <a:gd name="T49" fmla="*/ 7 h 57"/>
                <a:gd name="T50" fmla="*/ 24 w 145"/>
                <a:gd name="T51" fmla="*/ 7 h 57"/>
                <a:gd name="T52" fmla="*/ 18 w 145"/>
                <a:gd name="T53" fmla="*/ 8 h 57"/>
                <a:gd name="T54" fmla="*/ 13 w 145"/>
                <a:gd name="T55" fmla="*/ 7 h 57"/>
                <a:gd name="T56" fmla="*/ 10 w 145"/>
                <a:gd name="T57" fmla="*/ 6 h 57"/>
                <a:gd name="T58" fmla="*/ 7 w 145"/>
                <a:gd name="T59" fmla="*/ 4 h 57"/>
                <a:gd name="T60" fmla="*/ 8 w 145"/>
                <a:gd name="T61" fmla="*/ 0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5" h="57">
                  <a:moveTo>
                    <a:pt x="24" y="0"/>
                  </a:moveTo>
                  <a:lnTo>
                    <a:pt x="5" y="15"/>
                  </a:lnTo>
                  <a:lnTo>
                    <a:pt x="0" y="24"/>
                  </a:lnTo>
                  <a:lnTo>
                    <a:pt x="0" y="35"/>
                  </a:lnTo>
                  <a:lnTo>
                    <a:pt x="5" y="46"/>
                  </a:lnTo>
                  <a:lnTo>
                    <a:pt x="5" y="33"/>
                  </a:lnTo>
                  <a:lnTo>
                    <a:pt x="14" y="27"/>
                  </a:lnTo>
                  <a:lnTo>
                    <a:pt x="29" y="27"/>
                  </a:lnTo>
                  <a:lnTo>
                    <a:pt x="49" y="34"/>
                  </a:lnTo>
                  <a:lnTo>
                    <a:pt x="68" y="42"/>
                  </a:lnTo>
                  <a:lnTo>
                    <a:pt x="86" y="47"/>
                  </a:lnTo>
                  <a:lnTo>
                    <a:pt x="100" y="48"/>
                  </a:lnTo>
                  <a:lnTo>
                    <a:pt x="105" y="51"/>
                  </a:lnTo>
                  <a:lnTo>
                    <a:pt x="106" y="57"/>
                  </a:lnTo>
                  <a:lnTo>
                    <a:pt x="114" y="51"/>
                  </a:lnTo>
                  <a:lnTo>
                    <a:pt x="126" y="46"/>
                  </a:lnTo>
                  <a:lnTo>
                    <a:pt x="130" y="44"/>
                  </a:lnTo>
                  <a:lnTo>
                    <a:pt x="134" y="42"/>
                  </a:lnTo>
                  <a:lnTo>
                    <a:pt x="145" y="33"/>
                  </a:lnTo>
                  <a:lnTo>
                    <a:pt x="135" y="23"/>
                  </a:lnTo>
                  <a:lnTo>
                    <a:pt x="126" y="23"/>
                  </a:lnTo>
                  <a:lnTo>
                    <a:pt x="113" y="25"/>
                  </a:lnTo>
                  <a:lnTo>
                    <a:pt x="99" y="27"/>
                  </a:lnTo>
                  <a:lnTo>
                    <a:pt x="91" y="25"/>
                  </a:lnTo>
                  <a:lnTo>
                    <a:pt x="83" y="22"/>
                  </a:lnTo>
                  <a:lnTo>
                    <a:pt x="71" y="22"/>
                  </a:lnTo>
                  <a:lnTo>
                    <a:pt x="53" y="23"/>
                  </a:lnTo>
                  <a:lnTo>
                    <a:pt x="40" y="20"/>
                  </a:lnTo>
                  <a:lnTo>
                    <a:pt x="29" y="18"/>
                  </a:lnTo>
                  <a:lnTo>
                    <a:pt x="20" y="11"/>
                  </a:lnTo>
                  <a:lnTo>
                    <a:pt x="24"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5" name="Freeform 196"/>
            <p:cNvSpPr>
              <a:spLocks/>
            </p:cNvSpPr>
            <p:nvPr/>
          </p:nvSpPr>
          <p:spPr bwMode="auto">
            <a:xfrm>
              <a:off x="3983" y="1658"/>
              <a:ext cx="43" cy="28"/>
            </a:xfrm>
            <a:custGeom>
              <a:avLst/>
              <a:gdLst>
                <a:gd name="T0" fmla="*/ 12 w 127"/>
                <a:gd name="T1" fmla="*/ 0 h 83"/>
                <a:gd name="T2" fmla="*/ 5 w 127"/>
                <a:gd name="T3" fmla="*/ 10 h 83"/>
                <a:gd name="T4" fmla="*/ 0 w 127"/>
                <a:gd name="T5" fmla="*/ 13 h 83"/>
                <a:gd name="T6" fmla="*/ 6 w 127"/>
                <a:gd name="T7" fmla="*/ 13 h 83"/>
                <a:gd name="T8" fmla="*/ 12 w 127"/>
                <a:gd name="T9" fmla="*/ 15 h 83"/>
                <a:gd name="T10" fmla="*/ 16 w 127"/>
                <a:gd name="T11" fmla="*/ 18 h 83"/>
                <a:gd name="T12" fmla="*/ 20 w 127"/>
                <a:gd name="T13" fmla="*/ 28 h 83"/>
                <a:gd name="T14" fmla="*/ 19 w 127"/>
                <a:gd name="T15" fmla="*/ 21 h 83"/>
                <a:gd name="T16" fmla="*/ 20 w 127"/>
                <a:gd name="T17" fmla="*/ 19 h 83"/>
                <a:gd name="T18" fmla="*/ 22 w 127"/>
                <a:gd name="T19" fmla="*/ 20 h 83"/>
                <a:gd name="T20" fmla="*/ 28 w 127"/>
                <a:gd name="T21" fmla="*/ 20 h 83"/>
                <a:gd name="T22" fmla="*/ 31 w 127"/>
                <a:gd name="T23" fmla="*/ 17 h 83"/>
                <a:gd name="T24" fmla="*/ 37 w 127"/>
                <a:gd name="T25" fmla="*/ 16 h 83"/>
                <a:gd name="T26" fmla="*/ 43 w 127"/>
                <a:gd name="T27" fmla="*/ 13 h 83"/>
                <a:gd name="T28" fmla="*/ 37 w 127"/>
                <a:gd name="T29" fmla="*/ 13 h 83"/>
                <a:gd name="T30" fmla="*/ 33 w 127"/>
                <a:gd name="T31" fmla="*/ 13 h 83"/>
                <a:gd name="T32" fmla="*/ 29 w 127"/>
                <a:gd name="T33" fmla="*/ 11 h 83"/>
                <a:gd name="T34" fmla="*/ 20 w 127"/>
                <a:gd name="T35" fmla="*/ 10 h 83"/>
                <a:gd name="T36" fmla="*/ 15 w 127"/>
                <a:gd name="T37" fmla="*/ 12 h 83"/>
                <a:gd name="T38" fmla="*/ 12 w 127"/>
                <a:gd name="T39" fmla="*/ 11 h 83"/>
                <a:gd name="T40" fmla="*/ 9 w 127"/>
                <a:gd name="T41" fmla="*/ 9 h 83"/>
                <a:gd name="T42" fmla="*/ 9 w 127"/>
                <a:gd name="T43" fmla="*/ 6 h 83"/>
                <a:gd name="T44" fmla="*/ 12 w 127"/>
                <a:gd name="T45" fmla="*/ 0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7" h="83">
                  <a:moveTo>
                    <a:pt x="34" y="0"/>
                  </a:moveTo>
                  <a:lnTo>
                    <a:pt x="14" y="31"/>
                  </a:lnTo>
                  <a:lnTo>
                    <a:pt x="0" y="38"/>
                  </a:lnTo>
                  <a:lnTo>
                    <a:pt x="19" y="40"/>
                  </a:lnTo>
                  <a:lnTo>
                    <a:pt x="34" y="44"/>
                  </a:lnTo>
                  <a:lnTo>
                    <a:pt x="47" y="54"/>
                  </a:lnTo>
                  <a:lnTo>
                    <a:pt x="58" y="83"/>
                  </a:lnTo>
                  <a:lnTo>
                    <a:pt x="55" y="63"/>
                  </a:lnTo>
                  <a:lnTo>
                    <a:pt x="58" y="55"/>
                  </a:lnTo>
                  <a:lnTo>
                    <a:pt x="66" y="59"/>
                  </a:lnTo>
                  <a:lnTo>
                    <a:pt x="82" y="60"/>
                  </a:lnTo>
                  <a:lnTo>
                    <a:pt x="93" y="50"/>
                  </a:lnTo>
                  <a:lnTo>
                    <a:pt x="109" y="48"/>
                  </a:lnTo>
                  <a:lnTo>
                    <a:pt x="127" y="39"/>
                  </a:lnTo>
                  <a:lnTo>
                    <a:pt x="109" y="39"/>
                  </a:lnTo>
                  <a:lnTo>
                    <a:pt x="98" y="39"/>
                  </a:lnTo>
                  <a:lnTo>
                    <a:pt x="85" y="32"/>
                  </a:lnTo>
                  <a:lnTo>
                    <a:pt x="58" y="31"/>
                  </a:lnTo>
                  <a:lnTo>
                    <a:pt x="43" y="35"/>
                  </a:lnTo>
                  <a:lnTo>
                    <a:pt x="36" y="32"/>
                  </a:lnTo>
                  <a:lnTo>
                    <a:pt x="28" y="26"/>
                  </a:lnTo>
                  <a:lnTo>
                    <a:pt x="27" y="19"/>
                  </a:lnTo>
                  <a:lnTo>
                    <a:pt x="34"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6" name="Freeform 197"/>
            <p:cNvSpPr>
              <a:spLocks/>
            </p:cNvSpPr>
            <p:nvPr/>
          </p:nvSpPr>
          <p:spPr bwMode="auto">
            <a:xfrm>
              <a:off x="3975" y="1692"/>
              <a:ext cx="39" cy="16"/>
            </a:xfrm>
            <a:custGeom>
              <a:avLst/>
              <a:gdLst>
                <a:gd name="T0" fmla="*/ 0 w 116"/>
                <a:gd name="T1" fmla="*/ 1 h 48"/>
                <a:gd name="T2" fmla="*/ 5 w 116"/>
                <a:gd name="T3" fmla="*/ 0 h 48"/>
                <a:gd name="T4" fmla="*/ 9 w 116"/>
                <a:gd name="T5" fmla="*/ 2 h 48"/>
                <a:gd name="T6" fmla="*/ 15 w 116"/>
                <a:gd name="T7" fmla="*/ 3 h 48"/>
                <a:gd name="T8" fmla="*/ 18 w 116"/>
                <a:gd name="T9" fmla="*/ 5 h 48"/>
                <a:gd name="T10" fmla="*/ 23 w 116"/>
                <a:gd name="T11" fmla="*/ 6 h 48"/>
                <a:gd name="T12" fmla="*/ 26 w 116"/>
                <a:gd name="T13" fmla="*/ 7 h 48"/>
                <a:gd name="T14" fmla="*/ 30 w 116"/>
                <a:gd name="T15" fmla="*/ 7 h 48"/>
                <a:gd name="T16" fmla="*/ 35 w 116"/>
                <a:gd name="T17" fmla="*/ 6 h 48"/>
                <a:gd name="T18" fmla="*/ 38 w 116"/>
                <a:gd name="T19" fmla="*/ 5 h 48"/>
                <a:gd name="T20" fmla="*/ 39 w 116"/>
                <a:gd name="T21" fmla="*/ 3 h 48"/>
                <a:gd name="T22" fmla="*/ 38 w 116"/>
                <a:gd name="T23" fmla="*/ 9 h 48"/>
                <a:gd name="T24" fmla="*/ 35 w 116"/>
                <a:gd name="T25" fmla="*/ 13 h 48"/>
                <a:gd name="T26" fmla="*/ 32 w 116"/>
                <a:gd name="T27" fmla="*/ 15 h 48"/>
                <a:gd name="T28" fmla="*/ 27 w 116"/>
                <a:gd name="T29" fmla="*/ 16 h 48"/>
                <a:gd name="T30" fmla="*/ 21 w 116"/>
                <a:gd name="T31" fmla="*/ 16 h 48"/>
                <a:gd name="T32" fmla="*/ 17 w 116"/>
                <a:gd name="T33" fmla="*/ 14 h 48"/>
                <a:gd name="T34" fmla="*/ 13 w 116"/>
                <a:gd name="T35" fmla="*/ 12 h 48"/>
                <a:gd name="T36" fmla="*/ 10 w 116"/>
                <a:gd name="T37" fmla="*/ 9 h 48"/>
                <a:gd name="T38" fmla="*/ 5 w 116"/>
                <a:gd name="T39" fmla="*/ 6 h 48"/>
                <a:gd name="T40" fmla="*/ 0 w 116"/>
                <a:gd name="T41" fmla="*/ 1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48">
                  <a:moveTo>
                    <a:pt x="0" y="2"/>
                  </a:moveTo>
                  <a:lnTo>
                    <a:pt x="14" y="0"/>
                  </a:lnTo>
                  <a:lnTo>
                    <a:pt x="26" y="5"/>
                  </a:lnTo>
                  <a:lnTo>
                    <a:pt x="44" y="10"/>
                  </a:lnTo>
                  <a:lnTo>
                    <a:pt x="54" y="16"/>
                  </a:lnTo>
                  <a:lnTo>
                    <a:pt x="67" y="19"/>
                  </a:lnTo>
                  <a:lnTo>
                    <a:pt x="78" y="21"/>
                  </a:lnTo>
                  <a:lnTo>
                    <a:pt x="88" y="22"/>
                  </a:lnTo>
                  <a:lnTo>
                    <a:pt x="104" y="19"/>
                  </a:lnTo>
                  <a:lnTo>
                    <a:pt x="112" y="14"/>
                  </a:lnTo>
                  <a:lnTo>
                    <a:pt x="116" y="10"/>
                  </a:lnTo>
                  <a:lnTo>
                    <a:pt x="112" y="27"/>
                  </a:lnTo>
                  <a:lnTo>
                    <a:pt x="105" y="40"/>
                  </a:lnTo>
                  <a:lnTo>
                    <a:pt x="94" y="46"/>
                  </a:lnTo>
                  <a:lnTo>
                    <a:pt x="80" y="48"/>
                  </a:lnTo>
                  <a:lnTo>
                    <a:pt x="62" y="47"/>
                  </a:lnTo>
                  <a:lnTo>
                    <a:pt x="51" y="43"/>
                  </a:lnTo>
                  <a:lnTo>
                    <a:pt x="38" y="35"/>
                  </a:lnTo>
                  <a:lnTo>
                    <a:pt x="30" y="28"/>
                  </a:lnTo>
                  <a:lnTo>
                    <a:pt x="16" y="18"/>
                  </a:lnTo>
                  <a:lnTo>
                    <a:pt x="0" y="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67" name="Freeform 198"/>
            <p:cNvSpPr>
              <a:spLocks/>
            </p:cNvSpPr>
            <p:nvPr/>
          </p:nvSpPr>
          <p:spPr bwMode="auto">
            <a:xfrm>
              <a:off x="3979" y="1692"/>
              <a:ext cx="33" cy="7"/>
            </a:xfrm>
            <a:custGeom>
              <a:avLst/>
              <a:gdLst>
                <a:gd name="T0" fmla="*/ 0 w 100"/>
                <a:gd name="T1" fmla="*/ 0 h 22"/>
                <a:gd name="T2" fmla="*/ 5 w 100"/>
                <a:gd name="T3" fmla="*/ 0 h 22"/>
                <a:gd name="T4" fmla="*/ 11 w 100"/>
                <a:gd name="T5" fmla="*/ 1 h 22"/>
                <a:gd name="T6" fmla="*/ 16 w 100"/>
                <a:gd name="T7" fmla="*/ 1 h 22"/>
                <a:gd name="T8" fmla="*/ 20 w 100"/>
                <a:gd name="T9" fmla="*/ 3 h 22"/>
                <a:gd name="T10" fmla="*/ 23 w 100"/>
                <a:gd name="T11" fmla="*/ 4 h 22"/>
                <a:gd name="T12" fmla="*/ 28 w 100"/>
                <a:gd name="T13" fmla="*/ 3 h 22"/>
                <a:gd name="T14" fmla="*/ 32 w 100"/>
                <a:gd name="T15" fmla="*/ 3 h 22"/>
                <a:gd name="T16" fmla="*/ 33 w 100"/>
                <a:gd name="T17" fmla="*/ 6 h 22"/>
                <a:gd name="T18" fmla="*/ 29 w 100"/>
                <a:gd name="T19" fmla="*/ 6 h 22"/>
                <a:gd name="T20" fmla="*/ 25 w 100"/>
                <a:gd name="T21" fmla="*/ 6 h 22"/>
                <a:gd name="T22" fmla="*/ 21 w 100"/>
                <a:gd name="T23" fmla="*/ 7 h 22"/>
                <a:gd name="T24" fmla="*/ 19 w 100"/>
                <a:gd name="T25" fmla="*/ 7 h 22"/>
                <a:gd name="T26" fmla="*/ 16 w 100"/>
                <a:gd name="T27" fmla="*/ 4 h 22"/>
                <a:gd name="T28" fmla="*/ 14 w 100"/>
                <a:gd name="T29" fmla="*/ 3 h 22"/>
                <a:gd name="T30" fmla="*/ 10 w 100"/>
                <a:gd name="T31" fmla="*/ 2 h 22"/>
                <a:gd name="T32" fmla="*/ 4 w 100"/>
                <a:gd name="T33" fmla="*/ 1 h 22"/>
                <a:gd name="T34" fmla="*/ 0 w 100"/>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 h="22">
                  <a:moveTo>
                    <a:pt x="0" y="0"/>
                  </a:moveTo>
                  <a:lnTo>
                    <a:pt x="14" y="1"/>
                  </a:lnTo>
                  <a:lnTo>
                    <a:pt x="34" y="3"/>
                  </a:lnTo>
                  <a:lnTo>
                    <a:pt x="48" y="4"/>
                  </a:lnTo>
                  <a:lnTo>
                    <a:pt x="61" y="10"/>
                  </a:lnTo>
                  <a:lnTo>
                    <a:pt x="69" y="13"/>
                  </a:lnTo>
                  <a:lnTo>
                    <a:pt x="85" y="9"/>
                  </a:lnTo>
                  <a:lnTo>
                    <a:pt x="98" y="9"/>
                  </a:lnTo>
                  <a:lnTo>
                    <a:pt x="100" y="20"/>
                  </a:lnTo>
                  <a:lnTo>
                    <a:pt x="88" y="19"/>
                  </a:lnTo>
                  <a:lnTo>
                    <a:pt x="76" y="20"/>
                  </a:lnTo>
                  <a:lnTo>
                    <a:pt x="65" y="22"/>
                  </a:lnTo>
                  <a:lnTo>
                    <a:pt x="57" y="22"/>
                  </a:lnTo>
                  <a:lnTo>
                    <a:pt x="48" y="14"/>
                  </a:lnTo>
                  <a:lnTo>
                    <a:pt x="41" y="8"/>
                  </a:lnTo>
                  <a:lnTo>
                    <a:pt x="29" y="6"/>
                  </a:lnTo>
                  <a:lnTo>
                    <a:pt x="13" y="4"/>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68" name="Group 199"/>
            <p:cNvGrpSpPr>
              <a:grpSpLocks/>
            </p:cNvGrpSpPr>
            <p:nvPr/>
          </p:nvGrpSpPr>
          <p:grpSpPr bwMode="auto">
            <a:xfrm>
              <a:off x="3872" y="1501"/>
              <a:ext cx="182" cy="158"/>
              <a:chOff x="3872" y="1501"/>
              <a:chExt cx="182" cy="158"/>
            </a:xfrm>
          </p:grpSpPr>
          <p:sp>
            <p:nvSpPr>
              <p:cNvPr id="57801" name="Freeform 200"/>
              <p:cNvSpPr>
                <a:spLocks/>
              </p:cNvSpPr>
              <p:nvPr/>
            </p:nvSpPr>
            <p:spPr bwMode="auto">
              <a:xfrm>
                <a:off x="3872" y="1501"/>
                <a:ext cx="182" cy="158"/>
              </a:xfrm>
              <a:custGeom>
                <a:avLst/>
                <a:gdLst>
                  <a:gd name="T0" fmla="*/ 7 w 548"/>
                  <a:gd name="T1" fmla="*/ 158 h 475"/>
                  <a:gd name="T2" fmla="*/ 2 w 548"/>
                  <a:gd name="T3" fmla="*/ 111 h 475"/>
                  <a:gd name="T4" fmla="*/ 0 w 548"/>
                  <a:gd name="T5" fmla="*/ 85 h 475"/>
                  <a:gd name="T6" fmla="*/ 2 w 548"/>
                  <a:gd name="T7" fmla="*/ 56 h 475"/>
                  <a:gd name="T8" fmla="*/ 7 w 548"/>
                  <a:gd name="T9" fmla="*/ 31 h 475"/>
                  <a:gd name="T10" fmla="*/ 20 w 548"/>
                  <a:gd name="T11" fmla="*/ 19 h 475"/>
                  <a:gd name="T12" fmla="*/ 41 w 548"/>
                  <a:gd name="T13" fmla="*/ 6 h 475"/>
                  <a:gd name="T14" fmla="*/ 56 w 548"/>
                  <a:gd name="T15" fmla="*/ 2 h 475"/>
                  <a:gd name="T16" fmla="*/ 66 w 548"/>
                  <a:gd name="T17" fmla="*/ 1 h 475"/>
                  <a:gd name="T18" fmla="*/ 95 w 548"/>
                  <a:gd name="T19" fmla="*/ 1 h 475"/>
                  <a:gd name="T20" fmla="*/ 114 w 548"/>
                  <a:gd name="T21" fmla="*/ 4 h 475"/>
                  <a:gd name="T22" fmla="*/ 132 w 548"/>
                  <a:gd name="T23" fmla="*/ 9 h 475"/>
                  <a:gd name="T24" fmla="*/ 148 w 548"/>
                  <a:gd name="T25" fmla="*/ 14 h 475"/>
                  <a:gd name="T26" fmla="*/ 166 w 548"/>
                  <a:gd name="T27" fmla="*/ 23 h 475"/>
                  <a:gd name="T28" fmla="*/ 179 w 548"/>
                  <a:gd name="T29" fmla="*/ 33 h 475"/>
                  <a:gd name="T30" fmla="*/ 182 w 548"/>
                  <a:gd name="T31" fmla="*/ 51 h 475"/>
                  <a:gd name="T32" fmla="*/ 179 w 548"/>
                  <a:gd name="T33" fmla="*/ 72 h 475"/>
                  <a:gd name="T34" fmla="*/ 165 w 548"/>
                  <a:gd name="T35" fmla="*/ 57 h 475"/>
                  <a:gd name="T36" fmla="*/ 144 w 548"/>
                  <a:gd name="T37" fmla="*/ 52 h 475"/>
                  <a:gd name="T38" fmla="*/ 135 w 548"/>
                  <a:gd name="T39" fmla="*/ 47 h 475"/>
                  <a:gd name="T40" fmla="*/ 125 w 548"/>
                  <a:gd name="T41" fmla="*/ 46 h 475"/>
                  <a:gd name="T42" fmla="*/ 115 w 548"/>
                  <a:gd name="T43" fmla="*/ 40 h 475"/>
                  <a:gd name="T44" fmla="*/ 105 w 548"/>
                  <a:gd name="T45" fmla="*/ 32 h 475"/>
                  <a:gd name="T46" fmla="*/ 85 w 548"/>
                  <a:gd name="T47" fmla="*/ 21 h 475"/>
                  <a:gd name="T48" fmla="*/ 92 w 548"/>
                  <a:gd name="T49" fmla="*/ 31 h 475"/>
                  <a:gd name="T50" fmla="*/ 92 w 548"/>
                  <a:gd name="T51" fmla="*/ 48 h 475"/>
                  <a:gd name="T52" fmla="*/ 89 w 548"/>
                  <a:gd name="T53" fmla="*/ 65 h 475"/>
                  <a:gd name="T54" fmla="*/ 82 w 548"/>
                  <a:gd name="T55" fmla="*/ 78 h 475"/>
                  <a:gd name="T56" fmla="*/ 73 w 548"/>
                  <a:gd name="T57" fmla="*/ 88 h 475"/>
                  <a:gd name="T58" fmla="*/ 64 w 548"/>
                  <a:gd name="T59" fmla="*/ 101 h 475"/>
                  <a:gd name="T60" fmla="*/ 61 w 548"/>
                  <a:gd name="T61" fmla="*/ 110 h 475"/>
                  <a:gd name="T62" fmla="*/ 56 w 548"/>
                  <a:gd name="T63" fmla="*/ 121 h 475"/>
                  <a:gd name="T64" fmla="*/ 56 w 548"/>
                  <a:gd name="T65" fmla="*/ 134 h 475"/>
                  <a:gd name="T66" fmla="*/ 43 w 548"/>
                  <a:gd name="T67" fmla="*/ 139 h 475"/>
                  <a:gd name="T68" fmla="*/ 40 w 548"/>
                  <a:gd name="T69" fmla="*/ 127 h 475"/>
                  <a:gd name="T70" fmla="*/ 39 w 548"/>
                  <a:gd name="T71" fmla="*/ 115 h 475"/>
                  <a:gd name="T72" fmla="*/ 35 w 548"/>
                  <a:gd name="T73" fmla="*/ 98 h 475"/>
                  <a:gd name="T74" fmla="*/ 30 w 548"/>
                  <a:gd name="T75" fmla="*/ 89 h 475"/>
                  <a:gd name="T76" fmla="*/ 21 w 548"/>
                  <a:gd name="T77" fmla="*/ 86 h 475"/>
                  <a:gd name="T78" fmla="*/ 12 w 548"/>
                  <a:gd name="T79" fmla="*/ 94 h 475"/>
                  <a:gd name="T80" fmla="*/ 8 w 548"/>
                  <a:gd name="T81" fmla="*/ 106 h 475"/>
                  <a:gd name="T82" fmla="*/ 7 w 548"/>
                  <a:gd name="T83" fmla="*/ 119 h 475"/>
                  <a:gd name="T84" fmla="*/ 10 w 548"/>
                  <a:gd name="T85" fmla="*/ 139 h 475"/>
                  <a:gd name="T86" fmla="*/ 16 w 548"/>
                  <a:gd name="T87" fmla="*/ 150 h 47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48" h="475">
                    <a:moveTo>
                      <a:pt x="48" y="450"/>
                    </a:moveTo>
                    <a:lnTo>
                      <a:pt x="22" y="475"/>
                    </a:lnTo>
                    <a:lnTo>
                      <a:pt x="6" y="437"/>
                    </a:lnTo>
                    <a:lnTo>
                      <a:pt x="6" y="335"/>
                    </a:lnTo>
                    <a:lnTo>
                      <a:pt x="3" y="292"/>
                    </a:lnTo>
                    <a:lnTo>
                      <a:pt x="0" y="255"/>
                    </a:lnTo>
                    <a:lnTo>
                      <a:pt x="3" y="209"/>
                    </a:lnTo>
                    <a:lnTo>
                      <a:pt x="5" y="169"/>
                    </a:lnTo>
                    <a:lnTo>
                      <a:pt x="13" y="112"/>
                    </a:lnTo>
                    <a:lnTo>
                      <a:pt x="22" y="93"/>
                    </a:lnTo>
                    <a:lnTo>
                      <a:pt x="39" y="75"/>
                    </a:lnTo>
                    <a:lnTo>
                      <a:pt x="60" y="56"/>
                    </a:lnTo>
                    <a:lnTo>
                      <a:pt x="86" y="37"/>
                    </a:lnTo>
                    <a:lnTo>
                      <a:pt x="124" y="19"/>
                    </a:lnTo>
                    <a:lnTo>
                      <a:pt x="149" y="11"/>
                    </a:lnTo>
                    <a:lnTo>
                      <a:pt x="168" y="7"/>
                    </a:lnTo>
                    <a:lnTo>
                      <a:pt x="183" y="5"/>
                    </a:lnTo>
                    <a:lnTo>
                      <a:pt x="199" y="4"/>
                    </a:lnTo>
                    <a:lnTo>
                      <a:pt x="248" y="0"/>
                    </a:lnTo>
                    <a:lnTo>
                      <a:pt x="286" y="2"/>
                    </a:lnTo>
                    <a:lnTo>
                      <a:pt x="319" y="7"/>
                    </a:lnTo>
                    <a:lnTo>
                      <a:pt x="342" y="11"/>
                    </a:lnTo>
                    <a:lnTo>
                      <a:pt x="369" y="17"/>
                    </a:lnTo>
                    <a:lnTo>
                      <a:pt x="396" y="26"/>
                    </a:lnTo>
                    <a:lnTo>
                      <a:pt x="421" y="33"/>
                    </a:lnTo>
                    <a:lnTo>
                      <a:pt x="445" y="42"/>
                    </a:lnTo>
                    <a:lnTo>
                      <a:pt x="469" y="51"/>
                    </a:lnTo>
                    <a:lnTo>
                      <a:pt x="500" y="70"/>
                    </a:lnTo>
                    <a:lnTo>
                      <a:pt x="525" y="86"/>
                    </a:lnTo>
                    <a:lnTo>
                      <a:pt x="538" y="99"/>
                    </a:lnTo>
                    <a:lnTo>
                      <a:pt x="545" y="124"/>
                    </a:lnTo>
                    <a:lnTo>
                      <a:pt x="548" y="152"/>
                    </a:lnTo>
                    <a:lnTo>
                      <a:pt x="544" y="197"/>
                    </a:lnTo>
                    <a:lnTo>
                      <a:pt x="539" y="216"/>
                    </a:lnTo>
                    <a:lnTo>
                      <a:pt x="527" y="190"/>
                    </a:lnTo>
                    <a:lnTo>
                      <a:pt x="496" y="171"/>
                    </a:lnTo>
                    <a:lnTo>
                      <a:pt x="458" y="162"/>
                    </a:lnTo>
                    <a:lnTo>
                      <a:pt x="435" y="155"/>
                    </a:lnTo>
                    <a:lnTo>
                      <a:pt x="420" y="147"/>
                    </a:lnTo>
                    <a:lnTo>
                      <a:pt x="407" y="142"/>
                    </a:lnTo>
                    <a:lnTo>
                      <a:pt x="393" y="142"/>
                    </a:lnTo>
                    <a:lnTo>
                      <a:pt x="377" y="138"/>
                    </a:lnTo>
                    <a:lnTo>
                      <a:pt x="364" y="132"/>
                    </a:lnTo>
                    <a:lnTo>
                      <a:pt x="347" y="121"/>
                    </a:lnTo>
                    <a:lnTo>
                      <a:pt x="335" y="111"/>
                    </a:lnTo>
                    <a:lnTo>
                      <a:pt x="316" y="97"/>
                    </a:lnTo>
                    <a:lnTo>
                      <a:pt x="294" y="81"/>
                    </a:lnTo>
                    <a:lnTo>
                      <a:pt x="256" y="62"/>
                    </a:lnTo>
                    <a:lnTo>
                      <a:pt x="269" y="78"/>
                    </a:lnTo>
                    <a:lnTo>
                      <a:pt x="276" y="93"/>
                    </a:lnTo>
                    <a:lnTo>
                      <a:pt x="278" y="113"/>
                    </a:lnTo>
                    <a:lnTo>
                      <a:pt x="277" y="143"/>
                    </a:lnTo>
                    <a:lnTo>
                      <a:pt x="273" y="166"/>
                    </a:lnTo>
                    <a:lnTo>
                      <a:pt x="269" y="194"/>
                    </a:lnTo>
                    <a:lnTo>
                      <a:pt x="258" y="221"/>
                    </a:lnTo>
                    <a:lnTo>
                      <a:pt x="248" y="235"/>
                    </a:lnTo>
                    <a:lnTo>
                      <a:pt x="235" y="250"/>
                    </a:lnTo>
                    <a:lnTo>
                      <a:pt x="220" y="264"/>
                    </a:lnTo>
                    <a:lnTo>
                      <a:pt x="210" y="276"/>
                    </a:lnTo>
                    <a:lnTo>
                      <a:pt x="194" y="303"/>
                    </a:lnTo>
                    <a:lnTo>
                      <a:pt x="187" y="318"/>
                    </a:lnTo>
                    <a:lnTo>
                      <a:pt x="183" y="331"/>
                    </a:lnTo>
                    <a:lnTo>
                      <a:pt x="176" y="349"/>
                    </a:lnTo>
                    <a:lnTo>
                      <a:pt x="170" y="365"/>
                    </a:lnTo>
                    <a:lnTo>
                      <a:pt x="172" y="384"/>
                    </a:lnTo>
                    <a:lnTo>
                      <a:pt x="170" y="402"/>
                    </a:lnTo>
                    <a:lnTo>
                      <a:pt x="161" y="418"/>
                    </a:lnTo>
                    <a:lnTo>
                      <a:pt x="130" y="417"/>
                    </a:lnTo>
                    <a:lnTo>
                      <a:pt x="124" y="397"/>
                    </a:lnTo>
                    <a:lnTo>
                      <a:pt x="120" y="382"/>
                    </a:lnTo>
                    <a:lnTo>
                      <a:pt x="116" y="365"/>
                    </a:lnTo>
                    <a:lnTo>
                      <a:pt x="116" y="346"/>
                    </a:lnTo>
                    <a:lnTo>
                      <a:pt x="114" y="327"/>
                    </a:lnTo>
                    <a:lnTo>
                      <a:pt x="106" y="295"/>
                    </a:lnTo>
                    <a:lnTo>
                      <a:pt x="100" y="279"/>
                    </a:lnTo>
                    <a:lnTo>
                      <a:pt x="90" y="269"/>
                    </a:lnTo>
                    <a:lnTo>
                      <a:pt x="72" y="259"/>
                    </a:lnTo>
                    <a:lnTo>
                      <a:pt x="62" y="260"/>
                    </a:lnTo>
                    <a:lnTo>
                      <a:pt x="46" y="268"/>
                    </a:lnTo>
                    <a:lnTo>
                      <a:pt x="37" y="282"/>
                    </a:lnTo>
                    <a:lnTo>
                      <a:pt x="29" y="299"/>
                    </a:lnTo>
                    <a:lnTo>
                      <a:pt x="25" y="320"/>
                    </a:lnTo>
                    <a:lnTo>
                      <a:pt x="23" y="335"/>
                    </a:lnTo>
                    <a:lnTo>
                      <a:pt x="22" y="358"/>
                    </a:lnTo>
                    <a:lnTo>
                      <a:pt x="25" y="396"/>
                    </a:lnTo>
                    <a:lnTo>
                      <a:pt x="30" y="418"/>
                    </a:lnTo>
                    <a:lnTo>
                      <a:pt x="41" y="437"/>
                    </a:lnTo>
                    <a:lnTo>
                      <a:pt x="48" y="45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02" name="Freeform 201"/>
              <p:cNvSpPr>
                <a:spLocks/>
              </p:cNvSpPr>
              <p:nvPr/>
            </p:nvSpPr>
            <p:spPr bwMode="auto">
              <a:xfrm>
                <a:off x="3914" y="1506"/>
                <a:ext cx="137" cy="115"/>
              </a:xfrm>
              <a:custGeom>
                <a:avLst/>
                <a:gdLst>
                  <a:gd name="T0" fmla="*/ 14 w 411"/>
                  <a:gd name="T1" fmla="*/ 106 h 343"/>
                  <a:gd name="T2" fmla="*/ 5 w 411"/>
                  <a:gd name="T3" fmla="*/ 115 h 343"/>
                  <a:gd name="T4" fmla="*/ 6 w 411"/>
                  <a:gd name="T5" fmla="*/ 102 h 343"/>
                  <a:gd name="T6" fmla="*/ 5 w 411"/>
                  <a:gd name="T7" fmla="*/ 96 h 343"/>
                  <a:gd name="T8" fmla="*/ 8 w 411"/>
                  <a:gd name="T9" fmla="*/ 73 h 343"/>
                  <a:gd name="T10" fmla="*/ 8 w 411"/>
                  <a:gd name="T11" fmla="*/ 63 h 343"/>
                  <a:gd name="T12" fmla="*/ 11 w 411"/>
                  <a:gd name="T13" fmla="*/ 64 h 343"/>
                  <a:gd name="T14" fmla="*/ 13 w 411"/>
                  <a:gd name="T15" fmla="*/ 72 h 343"/>
                  <a:gd name="T16" fmla="*/ 9 w 411"/>
                  <a:gd name="T17" fmla="*/ 83 h 343"/>
                  <a:gd name="T18" fmla="*/ 13 w 411"/>
                  <a:gd name="T19" fmla="*/ 88 h 343"/>
                  <a:gd name="T20" fmla="*/ 22 w 411"/>
                  <a:gd name="T21" fmla="*/ 88 h 343"/>
                  <a:gd name="T22" fmla="*/ 35 w 411"/>
                  <a:gd name="T23" fmla="*/ 67 h 343"/>
                  <a:gd name="T24" fmla="*/ 27 w 411"/>
                  <a:gd name="T25" fmla="*/ 66 h 343"/>
                  <a:gd name="T26" fmla="*/ 27 w 411"/>
                  <a:gd name="T27" fmla="*/ 61 h 343"/>
                  <a:gd name="T28" fmla="*/ 29 w 411"/>
                  <a:gd name="T29" fmla="*/ 65 h 343"/>
                  <a:gd name="T30" fmla="*/ 37 w 411"/>
                  <a:gd name="T31" fmla="*/ 54 h 343"/>
                  <a:gd name="T32" fmla="*/ 41 w 411"/>
                  <a:gd name="T33" fmla="*/ 43 h 343"/>
                  <a:gd name="T34" fmla="*/ 44 w 411"/>
                  <a:gd name="T35" fmla="*/ 42 h 343"/>
                  <a:gd name="T36" fmla="*/ 45 w 411"/>
                  <a:gd name="T37" fmla="*/ 27 h 343"/>
                  <a:gd name="T38" fmla="*/ 45 w 411"/>
                  <a:gd name="T39" fmla="*/ 19 h 343"/>
                  <a:gd name="T40" fmla="*/ 38 w 411"/>
                  <a:gd name="T41" fmla="*/ 14 h 343"/>
                  <a:gd name="T42" fmla="*/ 27 w 411"/>
                  <a:gd name="T43" fmla="*/ 9 h 343"/>
                  <a:gd name="T44" fmla="*/ 14 w 411"/>
                  <a:gd name="T45" fmla="*/ 3 h 343"/>
                  <a:gd name="T46" fmla="*/ 17 w 411"/>
                  <a:gd name="T47" fmla="*/ 0 h 343"/>
                  <a:gd name="T48" fmla="*/ 32 w 411"/>
                  <a:gd name="T49" fmla="*/ 2 h 343"/>
                  <a:gd name="T50" fmla="*/ 43 w 411"/>
                  <a:gd name="T51" fmla="*/ 4 h 343"/>
                  <a:gd name="T52" fmla="*/ 38 w 411"/>
                  <a:gd name="T53" fmla="*/ 5 h 343"/>
                  <a:gd name="T54" fmla="*/ 51 w 411"/>
                  <a:gd name="T55" fmla="*/ 5 h 343"/>
                  <a:gd name="T56" fmla="*/ 61 w 411"/>
                  <a:gd name="T57" fmla="*/ 7 h 343"/>
                  <a:gd name="T58" fmla="*/ 52 w 411"/>
                  <a:gd name="T59" fmla="*/ 10 h 343"/>
                  <a:gd name="T60" fmla="*/ 62 w 411"/>
                  <a:gd name="T61" fmla="*/ 10 h 343"/>
                  <a:gd name="T62" fmla="*/ 47 w 411"/>
                  <a:gd name="T63" fmla="*/ 12 h 343"/>
                  <a:gd name="T64" fmla="*/ 58 w 411"/>
                  <a:gd name="T65" fmla="*/ 16 h 343"/>
                  <a:gd name="T66" fmla="*/ 77 w 411"/>
                  <a:gd name="T67" fmla="*/ 20 h 343"/>
                  <a:gd name="T68" fmla="*/ 72 w 411"/>
                  <a:gd name="T69" fmla="*/ 14 h 343"/>
                  <a:gd name="T70" fmla="*/ 87 w 411"/>
                  <a:gd name="T71" fmla="*/ 18 h 343"/>
                  <a:gd name="T72" fmla="*/ 97 w 411"/>
                  <a:gd name="T73" fmla="*/ 23 h 343"/>
                  <a:gd name="T74" fmla="*/ 110 w 411"/>
                  <a:gd name="T75" fmla="*/ 32 h 343"/>
                  <a:gd name="T76" fmla="*/ 111 w 411"/>
                  <a:gd name="T77" fmla="*/ 34 h 343"/>
                  <a:gd name="T78" fmla="*/ 123 w 411"/>
                  <a:gd name="T79" fmla="*/ 42 h 343"/>
                  <a:gd name="T80" fmla="*/ 132 w 411"/>
                  <a:gd name="T81" fmla="*/ 51 h 343"/>
                  <a:gd name="T82" fmla="*/ 137 w 411"/>
                  <a:gd name="T83" fmla="*/ 67 h 343"/>
                  <a:gd name="T84" fmla="*/ 123 w 411"/>
                  <a:gd name="T85" fmla="*/ 52 h 343"/>
                  <a:gd name="T86" fmla="*/ 102 w 411"/>
                  <a:gd name="T87" fmla="*/ 46 h 343"/>
                  <a:gd name="T88" fmla="*/ 93 w 411"/>
                  <a:gd name="T89" fmla="*/ 42 h 343"/>
                  <a:gd name="T90" fmla="*/ 83 w 411"/>
                  <a:gd name="T91" fmla="*/ 41 h 343"/>
                  <a:gd name="T92" fmla="*/ 73 w 411"/>
                  <a:gd name="T93" fmla="*/ 35 h 343"/>
                  <a:gd name="T94" fmla="*/ 63 w 411"/>
                  <a:gd name="T95" fmla="*/ 27 h 343"/>
                  <a:gd name="T96" fmla="*/ 43 w 411"/>
                  <a:gd name="T97" fmla="*/ 15 h 343"/>
                  <a:gd name="T98" fmla="*/ 49 w 411"/>
                  <a:gd name="T99" fmla="*/ 25 h 343"/>
                  <a:gd name="T100" fmla="*/ 50 w 411"/>
                  <a:gd name="T101" fmla="*/ 42 h 343"/>
                  <a:gd name="T102" fmla="*/ 47 w 411"/>
                  <a:gd name="T103" fmla="*/ 59 h 343"/>
                  <a:gd name="T104" fmla="*/ 40 w 411"/>
                  <a:gd name="T105" fmla="*/ 73 h 343"/>
                  <a:gd name="T106" fmla="*/ 30 w 411"/>
                  <a:gd name="T107" fmla="*/ 83 h 343"/>
                  <a:gd name="T108" fmla="*/ 21 w 411"/>
                  <a:gd name="T109" fmla="*/ 96 h 343"/>
                  <a:gd name="T110" fmla="*/ 18 w 411"/>
                  <a:gd name="T111" fmla="*/ 106 h 3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11" h="343">
                    <a:moveTo>
                      <a:pt x="53" y="304"/>
                    </a:moveTo>
                    <a:lnTo>
                      <a:pt x="42" y="316"/>
                    </a:lnTo>
                    <a:lnTo>
                      <a:pt x="48" y="292"/>
                    </a:lnTo>
                    <a:lnTo>
                      <a:pt x="16" y="343"/>
                    </a:lnTo>
                    <a:lnTo>
                      <a:pt x="40" y="284"/>
                    </a:lnTo>
                    <a:lnTo>
                      <a:pt x="18" y="305"/>
                    </a:lnTo>
                    <a:lnTo>
                      <a:pt x="26" y="263"/>
                    </a:lnTo>
                    <a:lnTo>
                      <a:pt x="15" y="285"/>
                    </a:lnTo>
                    <a:lnTo>
                      <a:pt x="18" y="247"/>
                    </a:lnTo>
                    <a:lnTo>
                      <a:pt x="23" y="219"/>
                    </a:lnTo>
                    <a:lnTo>
                      <a:pt x="0" y="253"/>
                    </a:lnTo>
                    <a:lnTo>
                      <a:pt x="24" y="189"/>
                    </a:lnTo>
                    <a:lnTo>
                      <a:pt x="57" y="156"/>
                    </a:lnTo>
                    <a:lnTo>
                      <a:pt x="34" y="192"/>
                    </a:lnTo>
                    <a:lnTo>
                      <a:pt x="74" y="152"/>
                    </a:lnTo>
                    <a:lnTo>
                      <a:pt x="38" y="215"/>
                    </a:lnTo>
                    <a:lnTo>
                      <a:pt x="67" y="191"/>
                    </a:lnTo>
                    <a:lnTo>
                      <a:pt x="28" y="247"/>
                    </a:lnTo>
                    <a:lnTo>
                      <a:pt x="66" y="216"/>
                    </a:lnTo>
                    <a:lnTo>
                      <a:pt x="38" y="261"/>
                    </a:lnTo>
                    <a:lnTo>
                      <a:pt x="74" y="227"/>
                    </a:lnTo>
                    <a:lnTo>
                      <a:pt x="67" y="263"/>
                    </a:lnTo>
                    <a:lnTo>
                      <a:pt x="88" y="225"/>
                    </a:lnTo>
                    <a:lnTo>
                      <a:pt x="105" y="199"/>
                    </a:lnTo>
                    <a:lnTo>
                      <a:pt x="80" y="216"/>
                    </a:lnTo>
                    <a:lnTo>
                      <a:pt x="80" y="197"/>
                    </a:lnTo>
                    <a:lnTo>
                      <a:pt x="59" y="213"/>
                    </a:lnTo>
                    <a:lnTo>
                      <a:pt x="82" y="183"/>
                    </a:lnTo>
                    <a:lnTo>
                      <a:pt x="92" y="175"/>
                    </a:lnTo>
                    <a:lnTo>
                      <a:pt x="87" y="195"/>
                    </a:lnTo>
                    <a:lnTo>
                      <a:pt x="100" y="176"/>
                    </a:lnTo>
                    <a:lnTo>
                      <a:pt x="110" y="162"/>
                    </a:lnTo>
                    <a:lnTo>
                      <a:pt x="117" y="142"/>
                    </a:lnTo>
                    <a:lnTo>
                      <a:pt x="123" y="129"/>
                    </a:lnTo>
                    <a:lnTo>
                      <a:pt x="129" y="107"/>
                    </a:lnTo>
                    <a:lnTo>
                      <a:pt x="131" y="124"/>
                    </a:lnTo>
                    <a:lnTo>
                      <a:pt x="136" y="99"/>
                    </a:lnTo>
                    <a:lnTo>
                      <a:pt x="136" y="82"/>
                    </a:lnTo>
                    <a:lnTo>
                      <a:pt x="135" y="69"/>
                    </a:lnTo>
                    <a:lnTo>
                      <a:pt x="134" y="57"/>
                    </a:lnTo>
                    <a:lnTo>
                      <a:pt x="125" y="49"/>
                    </a:lnTo>
                    <a:lnTo>
                      <a:pt x="115" y="42"/>
                    </a:lnTo>
                    <a:lnTo>
                      <a:pt x="97" y="33"/>
                    </a:lnTo>
                    <a:lnTo>
                      <a:pt x="80" y="26"/>
                    </a:lnTo>
                    <a:lnTo>
                      <a:pt x="63" y="20"/>
                    </a:lnTo>
                    <a:lnTo>
                      <a:pt x="43" y="9"/>
                    </a:lnTo>
                    <a:lnTo>
                      <a:pt x="67" y="16"/>
                    </a:lnTo>
                    <a:lnTo>
                      <a:pt x="52" y="0"/>
                    </a:lnTo>
                    <a:lnTo>
                      <a:pt x="68" y="2"/>
                    </a:lnTo>
                    <a:lnTo>
                      <a:pt x="97" y="5"/>
                    </a:lnTo>
                    <a:lnTo>
                      <a:pt x="112" y="6"/>
                    </a:lnTo>
                    <a:lnTo>
                      <a:pt x="130" y="11"/>
                    </a:lnTo>
                    <a:lnTo>
                      <a:pt x="106" y="15"/>
                    </a:lnTo>
                    <a:lnTo>
                      <a:pt x="115" y="16"/>
                    </a:lnTo>
                    <a:lnTo>
                      <a:pt x="129" y="16"/>
                    </a:lnTo>
                    <a:lnTo>
                      <a:pt x="152" y="16"/>
                    </a:lnTo>
                    <a:lnTo>
                      <a:pt x="169" y="16"/>
                    </a:lnTo>
                    <a:lnTo>
                      <a:pt x="183" y="21"/>
                    </a:lnTo>
                    <a:lnTo>
                      <a:pt x="140" y="25"/>
                    </a:lnTo>
                    <a:lnTo>
                      <a:pt x="155" y="29"/>
                    </a:lnTo>
                    <a:lnTo>
                      <a:pt x="171" y="30"/>
                    </a:lnTo>
                    <a:lnTo>
                      <a:pt x="186" y="30"/>
                    </a:lnTo>
                    <a:lnTo>
                      <a:pt x="155" y="35"/>
                    </a:lnTo>
                    <a:lnTo>
                      <a:pt x="140" y="37"/>
                    </a:lnTo>
                    <a:lnTo>
                      <a:pt x="160" y="44"/>
                    </a:lnTo>
                    <a:lnTo>
                      <a:pt x="174" y="48"/>
                    </a:lnTo>
                    <a:lnTo>
                      <a:pt x="190" y="52"/>
                    </a:lnTo>
                    <a:lnTo>
                      <a:pt x="230" y="61"/>
                    </a:lnTo>
                    <a:lnTo>
                      <a:pt x="187" y="40"/>
                    </a:lnTo>
                    <a:lnTo>
                      <a:pt x="216" y="42"/>
                    </a:lnTo>
                    <a:lnTo>
                      <a:pt x="239" y="47"/>
                    </a:lnTo>
                    <a:lnTo>
                      <a:pt x="260" y="53"/>
                    </a:lnTo>
                    <a:lnTo>
                      <a:pt x="279" y="62"/>
                    </a:lnTo>
                    <a:lnTo>
                      <a:pt x="292" y="68"/>
                    </a:lnTo>
                    <a:lnTo>
                      <a:pt x="311" y="80"/>
                    </a:lnTo>
                    <a:lnTo>
                      <a:pt x="330" y="95"/>
                    </a:lnTo>
                    <a:lnTo>
                      <a:pt x="284" y="83"/>
                    </a:lnTo>
                    <a:lnTo>
                      <a:pt x="332" y="102"/>
                    </a:lnTo>
                    <a:lnTo>
                      <a:pt x="355" y="114"/>
                    </a:lnTo>
                    <a:lnTo>
                      <a:pt x="370" y="125"/>
                    </a:lnTo>
                    <a:lnTo>
                      <a:pt x="384" y="138"/>
                    </a:lnTo>
                    <a:lnTo>
                      <a:pt x="397" y="153"/>
                    </a:lnTo>
                    <a:lnTo>
                      <a:pt x="404" y="170"/>
                    </a:lnTo>
                    <a:lnTo>
                      <a:pt x="411" y="199"/>
                    </a:lnTo>
                    <a:lnTo>
                      <a:pt x="399" y="173"/>
                    </a:lnTo>
                    <a:lnTo>
                      <a:pt x="368" y="154"/>
                    </a:lnTo>
                    <a:lnTo>
                      <a:pt x="330" y="145"/>
                    </a:lnTo>
                    <a:lnTo>
                      <a:pt x="306" y="138"/>
                    </a:lnTo>
                    <a:lnTo>
                      <a:pt x="291" y="130"/>
                    </a:lnTo>
                    <a:lnTo>
                      <a:pt x="279" y="125"/>
                    </a:lnTo>
                    <a:lnTo>
                      <a:pt x="265" y="125"/>
                    </a:lnTo>
                    <a:lnTo>
                      <a:pt x="249" y="121"/>
                    </a:lnTo>
                    <a:lnTo>
                      <a:pt x="236" y="115"/>
                    </a:lnTo>
                    <a:lnTo>
                      <a:pt x="219" y="104"/>
                    </a:lnTo>
                    <a:lnTo>
                      <a:pt x="207" y="95"/>
                    </a:lnTo>
                    <a:lnTo>
                      <a:pt x="188" y="80"/>
                    </a:lnTo>
                    <a:lnTo>
                      <a:pt x="166" y="64"/>
                    </a:lnTo>
                    <a:lnTo>
                      <a:pt x="128" y="45"/>
                    </a:lnTo>
                    <a:lnTo>
                      <a:pt x="141" y="61"/>
                    </a:lnTo>
                    <a:lnTo>
                      <a:pt x="148" y="76"/>
                    </a:lnTo>
                    <a:lnTo>
                      <a:pt x="150" y="97"/>
                    </a:lnTo>
                    <a:lnTo>
                      <a:pt x="149" y="126"/>
                    </a:lnTo>
                    <a:lnTo>
                      <a:pt x="145" y="149"/>
                    </a:lnTo>
                    <a:lnTo>
                      <a:pt x="141" y="177"/>
                    </a:lnTo>
                    <a:lnTo>
                      <a:pt x="130" y="204"/>
                    </a:lnTo>
                    <a:lnTo>
                      <a:pt x="120" y="218"/>
                    </a:lnTo>
                    <a:lnTo>
                      <a:pt x="107" y="233"/>
                    </a:lnTo>
                    <a:lnTo>
                      <a:pt x="91" y="247"/>
                    </a:lnTo>
                    <a:lnTo>
                      <a:pt x="81" y="261"/>
                    </a:lnTo>
                    <a:lnTo>
                      <a:pt x="64" y="287"/>
                    </a:lnTo>
                    <a:lnTo>
                      <a:pt x="58" y="303"/>
                    </a:lnTo>
                    <a:lnTo>
                      <a:pt x="54" y="315"/>
                    </a:lnTo>
                    <a:lnTo>
                      <a:pt x="53" y="30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69" name="Group 202"/>
            <p:cNvGrpSpPr>
              <a:grpSpLocks/>
            </p:cNvGrpSpPr>
            <p:nvPr/>
          </p:nvGrpSpPr>
          <p:grpSpPr bwMode="auto">
            <a:xfrm>
              <a:off x="3882" y="1597"/>
              <a:ext cx="75" cy="131"/>
              <a:chOff x="3882" y="1597"/>
              <a:chExt cx="75" cy="131"/>
            </a:xfrm>
          </p:grpSpPr>
          <p:sp>
            <p:nvSpPr>
              <p:cNvPr id="57799" name="Freeform 203"/>
              <p:cNvSpPr>
                <a:spLocks/>
              </p:cNvSpPr>
              <p:nvPr/>
            </p:nvSpPr>
            <p:spPr bwMode="auto">
              <a:xfrm>
                <a:off x="3889" y="1652"/>
                <a:ext cx="68" cy="76"/>
              </a:xfrm>
              <a:custGeom>
                <a:avLst/>
                <a:gdLst>
                  <a:gd name="T0" fmla="*/ 0 w 205"/>
                  <a:gd name="T1" fmla="*/ 0 h 228"/>
                  <a:gd name="T2" fmla="*/ 4 w 205"/>
                  <a:gd name="T3" fmla="*/ 4 h 228"/>
                  <a:gd name="T4" fmla="*/ 7 w 205"/>
                  <a:gd name="T5" fmla="*/ 6 h 228"/>
                  <a:gd name="T6" fmla="*/ 11 w 205"/>
                  <a:gd name="T7" fmla="*/ 6 h 228"/>
                  <a:gd name="T8" fmla="*/ 14 w 205"/>
                  <a:gd name="T9" fmla="*/ 4 h 228"/>
                  <a:gd name="T10" fmla="*/ 15 w 205"/>
                  <a:gd name="T11" fmla="*/ 0 h 228"/>
                  <a:gd name="T12" fmla="*/ 15 w 205"/>
                  <a:gd name="T13" fmla="*/ 8 h 228"/>
                  <a:gd name="T14" fmla="*/ 18 w 205"/>
                  <a:gd name="T15" fmla="*/ 13 h 228"/>
                  <a:gd name="T16" fmla="*/ 20 w 205"/>
                  <a:gd name="T17" fmla="*/ 17 h 228"/>
                  <a:gd name="T18" fmla="*/ 24 w 205"/>
                  <a:gd name="T19" fmla="*/ 24 h 228"/>
                  <a:gd name="T20" fmla="*/ 27 w 205"/>
                  <a:gd name="T21" fmla="*/ 29 h 228"/>
                  <a:gd name="T22" fmla="*/ 29 w 205"/>
                  <a:gd name="T23" fmla="*/ 32 h 228"/>
                  <a:gd name="T24" fmla="*/ 32 w 205"/>
                  <a:gd name="T25" fmla="*/ 37 h 228"/>
                  <a:gd name="T26" fmla="*/ 38 w 205"/>
                  <a:gd name="T27" fmla="*/ 42 h 228"/>
                  <a:gd name="T28" fmla="*/ 41 w 205"/>
                  <a:gd name="T29" fmla="*/ 46 h 228"/>
                  <a:gd name="T30" fmla="*/ 45 w 205"/>
                  <a:gd name="T31" fmla="*/ 49 h 228"/>
                  <a:gd name="T32" fmla="*/ 46 w 205"/>
                  <a:gd name="T33" fmla="*/ 51 h 228"/>
                  <a:gd name="T34" fmla="*/ 49 w 205"/>
                  <a:gd name="T35" fmla="*/ 56 h 228"/>
                  <a:gd name="T36" fmla="*/ 51 w 205"/>
                  <a:gd name="T37" fmla="*/ 61 h 228"/>
                  <a:gd name="T38" fmla="*/ 54 w 205"/>
                  <a:gd name="T39" fmla="*/ 65 h 228"/>
                  <a:gd name="T40" fmla="*/ 57 w 205"/>
                  <a:gd name="T41" fmla="*/ 69 h 228"/>
                  <a:gd name="T42" fmla="*/ 60 w 205"/>
                  <a:gd name="T43" fmla="*/ 72 h 228"/>
                  <a:gd name="T44" fmla="*/ 64 w 205"/>
                  <a:gd name="T45" fmla="*/ 74 h 228"/>
                  <a:gd name="T46" fmla="*/ 68 w 205"/>
                  <a:gd name="T47" fmla="*/ 76 h 228"/>
                  <a:gd name="T48" fmla="*/ 62 w 205"/>
                  <a:gd name="T49" fmla="*/ 75 h 228"/>
                  <a:gd name="T50" fmla="*/ 56 w 205"/>
                  <a:gd name="T51" fmla="*/ 75 h 228"/>
                  <a:gd name="T52" fmla="*/ 52 w 205"/>
                  <a:gd name="T53" fmla="*/ 73 h 228"/>
                  <a:gd name="T54" fmla="*/ 48 w 205"/>
                  <a:gd name="T55" fmla="*/ 70 h 228"/>
                  <a:gd name="T56" fmla="*/ 45 w 205"/>
                  <a:gd name="T57" fmla="*/ 67 h 228"/>
                  <a:gd name="T58" fmla="*/ 43 w 205"/>
                  <a:gd name="T59" fmla="*/ 64 h 228"/>
                  <a:gd name="T60" fmla="*/ 41 w 205"/>
                  <a:gd name="T61" fmla="*/ 62 h 228"/>
                  <a:gd name="T62" fmla="*/ 39 w 205"/>
                  <a:gd name="T63" fmla="*/ 62 h 228"/>
                  <a:gd name="T64" fmla="*/ 37 w 205"/>
                  <a:gd name="T65" fmla="*/ 61 h 228"/>
                  <a:gd name="T66" fmla="*/ 33 w 205"/>
                  <a:gd name="T67" fmla="*/ 58 h 228"/>
                  <a:gd name="T68" fmla="*/ 29 w 205"/>
                  <a:gd name="T69" fmla="*/ 54 h 228"/>
                  <a:gd name="T70" fmla="*/ 24 w 205"/>
                  <a:gd name="T71" fmla="*/ 49 h 228"/>
                  <a:gd name="T72" fmla="*/ 19 w 205"/>
                  <a:gd name="T73" fmla="*/ 43 h 228"/>
                  <a:gd name="T74" fmla="*/ 15 w 205"/>
                  <a:gd name="T75" fmla="*/ 37 h 228"/>
                  <a:gd name="T76" fmla="*/ 11 w 205"/>
                  <a:gd name="T77" fmla="*/ 31 h 228"/>
                  <a:gd name="T78" fmla="*/ 8 w 205"/>
                  <a:gd name="T79" fmla="*/ 26 h 228"/>
                  <a:gd name="T80" fmla="*/ 6 w 205"/>
                  <a:gd name="T81" fmla="*/ 21 h 228"/>
                  <a:gd name="T82" fmla="*/ 5 w 205"/>
                  <a:gd name="T83" fmla="*/ 16 h 228"/>
                  <a:gd name="T84" fmla="*/ 3 w 205"/>
                  <a:gd name="T85" fmla="*/ 9 h 228"/>
                  <a:gd name="T86" fmla="*/ 0 w 205"/>
                  <a:gd name="T87" fmla="*/ 0 h 2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5" h="228">
                    <a:moveTo>
                      <a:pt x="0" y="0"/>
                    </a:moveTo>
                    <a:lnTo>
                      <a:pt x="11" y="12"/>
                    </a:lnTo>
                    <a:lnTo>
                      <a:pt x="20" y="18"/>
                    </a:lnTo>
                    <a:lnTo>
                      <a:pt x="33" y="19"/>
                    </a:lnTo>
                    <a:lnTo>
                      <a:pt x="43" y="11"/>
                    </a:lnTo>
                    <a:lnTo>
                      <a:pt x="44" y="0"/>
                    </a:lnTo>
                    <a:lnTo>
                      <a:pt x="46" y="24"/>
                    </a:lnTo>
                    <a:lnTo>
                      <a:pt x="53" y="38"/>
                    </a:lnTo>
                    <a:lnTo>
                      <a:pt x="61" y="50"/>
                    </a:lnTo>
                    <a:lnTo>
                      <a:pt x="72" y="71"/>
                    </a:lnTo>
                    <a:lnTo>
                      <a:pt x="80" y="86"/>
                    </a:lnTo>
                    <a:lnTo>
                      <a:pt x="86" y="97"/>
                    </a:lnTo>
                    <a:lnTo>
                      <a:pt x="96" y="110"/>
                    </a:lnTo>
                    <a:lnTo>
                      <a:pt x="114" y="126"/>
                    </a:lnTo>
                    <a:lnTo>
                      <a:pt x="125" y="139"/>
                    </a:lnTo>
                    <a:lnTo>
                      <a:pt x="135" y="148"/>
                    </a:lnTo>
                    <a:lnTo>
                      <a:pt x="140" y="154"/>
                    </a:lnTo>
                    <a:lnTo>
                      <a:pt x="147" y="169"/>
                    </a:lnTo>
                    <a:lnTo>
                      <a:pt x="154" y="182"/>
                    </a:lnTo>
                    <a:lnTo>
                      <a:pt x="164" y="195"/>
                    </a:lnTo>
                    <a:lnTo>
                      <a:pt x="172" y="207"/>
                    </a:lnTo>
                    <a:lnTo>
                      <a:pt x="182" y="216"/>
                    </a:lnTo>
                    <a:lnTo>
                      <a:pt x="192" y="223"/>
                    </a:lnTo>
                    <a:lnTo>
                      <a:pt x="205" y="228"/>
                    </a:lnTo>
                    <a:lnTo>
                      <a:pt x="186" y="226"/>
                    </a:lnTo>
                    <a:lnTo>
                      <a:pt x="168" y="224"/>
                    </a:lnTo>
                    <a:lnTo>
                      <a:pt x="157" y="219"/>
                    </a:lnTo>
                    <a:lnTo>
                      <a:pt x="144" y="209"/>
                    </a:lnTo>
                    <a:lnTo>
                      <a:pt x="137" y="200"/>
                    </a:lnTo>
                    <a:lnTo>
                      <a:pt x="130" y="192"/>
                    </a:lnTo>
                    <a:lnTo>
                      <a:pt x="123" y="185"/>
                    </a:lnTo>
                    <a:lnTo>
                      <a:pt x="119" y="185"/>
                    </a:lnTo>
                    <a:lnTo>
                      <a:pt x="111" y="182"/>
                    </a:lnTo>
                    <a:lnTo>
                      <a:pt x="99" y="175"/>
                    </a:lnTo>
                    <a:lnTo>
                      <a:pt x="87" y="163"/>
                    </a:lnTo>
                    <a:lnTo>
                      <a:pt x="72" y="148"/>
                    </a:lnTo>
                    <a:lnTo>
                      <a:pt x="57" y="128"/>
                    </a:lnTo>
                    <a:lnTo>
                      <a:pt x="44" y="111"/>
                    </a:lnTo>
                    <a:lnTo>
                      <a:pt x="33" y="93"/>
                    </a:lnTo>
                    <a:lnTo>
                      <a:pt x="23" y="77"/>
                    </a:lnTo>
                    <a:lnTo>
                      <a:pt x="18" y="63"/>
                    </a:lnTo>
                    <a:lnTo>
                      <a:pt x="14" y="47"/>
                    </a:lnTo>
                    <a:lnTo>
                      <a:pt x="9" y="28"/>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800" name="Freeform 204"/>
              <p:cNvSpPr>
                <a:spLocks/>
              </p:cNvSpPr>
              <p:nvPr/>
            </p:nvSpPr>
            <p:spPr bwMode="auto">
              <a:xfrm>
                <a:off x="3882" y="1597"/>
                <a:ext cx="20" cy="47"/>
              </a:xfrm>
              <a:custGeom>
                <a:avLst/>
                <a:gdLst>
                  <a:gd name="T0" fmla="*/ 7 w 62"/>
                  <a:gd name="T1" fmla="*/ 44 h 143"/>
                  <a:gd name="T2" fmla="*/ 5 w 62"/>
                  <a:gd name="T3" fmla="*/ 40 h 143"/>
                  <a:gd name="T4" fmla="*/ 4 w 62"/>
                  <a:gd name="T5" fmla="*/ 36 h 143"/>
                  <a:gd name="T6" fmla="*/ 3 w 62"/>
                  <a:gd name="T7" fmla="*/ 34 h 143"/>
                  <a:gd name="T8" fmla="*/ 3 w 62"/>
                  <a:gd name="T9" fmla="*/ 30 h 143"/>
                  <a:gd name="T10" fmla="*/ 4 w 62"/>
                  <a:gd name="T11" fmla="*/ 28 h 143"/>
                  <a:gd name="T12" fmla="*/ 4 w 62"/>
                  <a:gd name="T13" fmla="*/ 26 h 143"/>
                  <a:gd name="T14" fmla="*/ 3 w 62"/>
                  <a:gd name="T15" fmla="*/ 25 h 143"/>
                  <a:gd name="T16" fmla="*/ 4 w 62"/>
                  <a:gd name="T17" fmla="*/ 22 h 143"/>
                  <a:gd name="T18" fmla="*/ 5 w 62"/>
                  <a:gd name="T19" fmla="*/ 21 h 143"/>
                  <a:gd name="T20" fmla="*/ 5 w 62"/>
                  <a:gd name="T21" fmla="*/ 19 h 143"/>
                  <a:gd name="T22" fmla="*/ 5 w 62"/>
                  <a:gd name="T23" fmla="*/ 15 h 143"/>
                  <a:gd name="T24" fmla="*/ 6 w 62"/>
                  <a:gd name="T25" fmla="*/ 12 h 143"/>
                  <a:gd name="T26" fmla="*/ 7 w 62"/>
                  <a:gd name="T27" fmla="*/ 10 h 143"/>
                  <a:gd name="T28" fmla="*/ 8 w 62"/>
                  <a:gd name="T29" fmla="*/ 7 h 143"/>
                  <a:gd name="T30" fmla="*/ 9 w 62"/>
                  <a:gd name="T31" fmla="*/ 5 h 143"/>
                  <a:gd name="T32" fmla="*/ 11 w 62"/>
                  <a:gd name="T33" fmla="*/ 4 h 143"/>
                  <a:gd name="T34" fmla="*/ 13 w 62"/>
                  <a:gd name="T35" fmla="*/ 3 h 143"/>
                  <a:gd name="T36" fmla="*/ 16 w 62"/>
                  <a:gd name="T37" fmla="*/ 5 h 143"/>
                  <a:gd name="T38" fmla="*/ 17 w 62"/>
                  <a:gd name="T39" fmla="*/ 8 h 143"/>
                  <a:gd name="T40" fmla="*/ 18 w 62"/>
                  <a:gd name="T41" fmla="*/ 11 h 143"/>
                  <a:gd name="T42" fmla="*/ 19 w 62"/>
                  <a:gd name="T43" fmla="*/ 16 h 143"/>
                  <a:gd name="T44" fmla="*/ 18 w 62"/>
                  <a:gd name="T45" fmla="*/ 20 h 143"/>
                  <a:gd name="T46" fmla="*/ 16 w 62"/>
                  <a:gd name="T47" fmla="*/ 22 h 143"/>
                  <a:gd name="T48" fmla="*/ 13 w 62"/>
                  <a:gd name="T49" fmla="*/ 23 h 143"/>
                  <a:gd name="T50" fmla="*/ 12 w 62"/>
                  <a:gd name="T51" fmla="*/ 24 h 143"/>
                  <a:gd name="T52" fmla="*/ 10 w 62"/>
                  <a:gd name="T53" fmla="*/ 26 h 143"/>
                  <a:gd name="T54" fmla="*/ 9 w 62"/>
                  <a:gd name="T55" fmla="*/ 28 h 143"/>
                  <a:gd name="T56" fmla="*/ 7 w 62"/>
                  <a:gd name="T57" fmla="*/ 32 h 143"/>
                  <a:gd name="T58" fmla="*/ 8 w 62"/>
                  <a:gd name="T59" fmla="*/ 37 h 143"/>
                  <a:gd name="T60" fmla="*/ 8 w 62"/>
                  <a:gd name="T61" fmla="*/ 39 h 143"/>
                  <a:gd name="T62" fmla="*/ 10 w 62"/>
                  <a:gd name="T63" fmla="*/ 42 h 143"/>
                  <a:gd name="T64" fmla="*/ 13 w 62"/>
                  <a:gd name="T65" fmla="*/ 41 h 143"/>
                  <a:gd name="T66" fmla="*/ 13 w 62"/>
                  <a:gd name="T67" fmla="*/ 32 h 143"/>
                  <a:gd name="T68" fmla="*/ 15 w 62"/>
                  <a:gd name="T69" fmla="*/ 29 h 143"/>
                  <a:gd name="T70" fmla="*/ 18 w 62"/>
                  <a:gd name="T71" fmla="*/ 27 h 143"/>
                  <a:gd name="T72" fmla="*/ 20 w 62"/>
                  <a:gd name="T73" fmla="*/ 25 h 143"/>
                  <a:gd name="T74" fmla="*/ 20 w 62"/>
                  <a:gd name="T75" fmla="*/ 21 h 143"/>
                  <a:gd name="T76" fmla="*/ 20 w 62"/>
                  <a:gd name="T77" fmla="*/ 17 h 143"/>
                  <a:gd name="T78" fmla="*/ 19 w 62"/>
                  <a:gd name="T79" fmla="*/ 10 h 143"/>
                  <a:gd name="T80" fmla="*/ 17 w 62"/>
                  <a:gd name="T81" fmla="*/ 5 h 143"/>
                  <a:gd name="T82" fmla="*/ 13 w 62"/>
                  <a:gd name="T83" fmla="*/ 2 h 143"/>
                  <a:gd name="T84" fmla="*/ 11 w 62"/>
                  <a:gd name="T85" fmla="*/ 0 h 143"/>
                  <a:gd name="T86" fmla="*/ 8 w 62"/>
                  <a:gd name="T87" fmla="*/ 0 h 143"/>
                  <a:gd name="T88" fmla="*/ 7 w 62"/>
                  <a:gd name="T89" fmla="*/ 3 h 143"/>
                  <a:gd name="T90" fmla="*/ 4 w 62"/>
                  <a:gd name="T91" fmla="*/ 6 h 143"/>
                  <a:gd name="T92" fmla="*/ 3 w 62"/>
                  <a:gd name="T93" fmla="*/ 11 h 143"/>
                  <a:gd name="T94" fmla="*/ 1 w 62"/>
                  <a:gd name="T95" fmla="*/ 15 h 143"/>
                  <a:gd name="T96" fmla="*/ 1 w 62"/>
                  <a:gd name="T97" fmla="*/ 19 h 143"/>
                  <a:gd name="T98" fmla="*/ 0 w 62"/>
                  <a:gd name="T99" fmla="*/ 23 h 143"/>
                  <a:gd name="T100" fmla="*/ 1 w 62"/>
                  <a:gd name="T101" fmla="*/ 28 h 143"/>
                  <a:gd name="T102" fmla="*/ 1 w 62"/>
                  <a:gd name="T103" fmla="*/ 33 h 143"/>
                  <a:gd name="T104" fmla="*/ 3 w 62"/>
                  <a:gd name="T105" fmla="*/ 39 h 143"/>
                  <a:gd name="T106" fmla="*/ 4 w 62"/>
                  <a:gd name="T107" fmla="*/ 43 h 143"/>
                  <a:gd name="T108" fmla="*/ 7 w 62"/>
                  <a:gd name="T109" fmla="*/ 47 h 143"/>
                  <a:gd name="T110" fmla="*/ 7 w 62"/>
                  <a:gd name="T111" fmla="*/ 44 h 1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2" h="143">
                    <a:moveTo>
                      <a:pt x="23" y="133"/>
                    </a:moveTo>
                    <a:lnTo>
                      <a:pt x="14" y="121"/>
                    </a:lnTo>
                    <a:lnTo>
                      <a:pt x="12" y="111"/>
                    </a:lnTo>
                    <a:lnTo>
                      <a:pt x="9" y="102"/>
                    </a:lnTo>
                    <a:lnTo>
                      <a:pt x="9" y="92"/>
                    </a:lnTo>
                    <a:lnTo>
                      <a:pt x="13" y="86"/>
                    </a:lnTo>
                    <a:lnTo>
                      <a:pt x="13" y="80"/>
                    </a:lnTo>
                    <a:lnTo>
                      <a:pt x="9" y="75"/>
                    </a:lnTo>
                    <a:lnTo>
                      <a:pt x="12" y="68"/>
                    </a:lnTo>
                    <a:lnTo>
                      <a:pt x="14" y="64"/>
                    </a:lnTo>
                    <a:lnTo>
                      <a:pt x="14" y="57"/>
                    </a:lnTo>
                    <a:lnTo>
                      <a:pt x="14" y="45"/>
                    </a:lnTo>
                    <a:lnTo>
                      <a:pt x="19" y="38"/>
                    </a:lnTo>
                    <a:lnTo>
                      <a:pt x="23" y="29"/>
                    </a:lnTo>
                    <a:lnTo>
                      <a:pt x="26" y="21"/>
                    </a:lnTo>
                    <a:lnTo>
                      <a:pt x="28" y="16"/>
                    </a:lnTo>
                    <a:lnTo>
                      <a:pt x="33" y="11"/>
                    </a:lnTo>
                    <a:lnTo>
                      <a:pt x="40" y="10"/>
                    </a:lnTo>
                    <a:lnTo>
                      <a:pt x="49" y="15"/>
                    </a:lnTo>
                    <a:lnTo>
                      <a:pt x="54" y="23"/>
                    </a:lnTo>
                    <a:lnTo>
                      <a:pt x="57" y="34"/>
                    </a:lnTo>
                    <a:lnTo>
                      <a:pt x="59" y="48"/>
                    </a:lnTo>
                    <a:lnTo>
                      <a:pt x="57" y="61"/>
                    </a:lnTo>
                    <a:lnTo>
                      <a:pt x="50" y="66"/>
                    </a:lnTo>
                    <a:lnTo>
                      <a:pt x="41" y="70"/>
                    </a:lnTo>
                    <a:lnTo>
                      <a:pt x="36" y="72"/>
                    </a:lnTo>
                    <a:lnTo>
                      <a:pt x="30" y="80"/>
                    </a:lnTo>
                    <a:lnTo>
                      <a:pt x="27" y="86"/>
                    </a:lnTo>
                    <a:lnTo>
                      <a:pt x="23" y="97"/>
                    </a:lnTo>
                    <a:lnTo>
                      <a:pt x="25" y="113"/>
                    </a:lnTo>
                    <a:lnTo>
                      <a:pt x="26" y="120"/>
                    </a:lnTo>
                    <a:lnTo>
                      <a:pt x="32" y="128"/>
                    </a:lnTo>
                    <a:lnTo>
                      <a:pt x="41" y="125"/>
                    </a:lnTo>
                    <a:lnTo>
                      <a:pt x="41" y="96"/>
                    </a:lnTo>
                    <a:lnTo>
                      <a:pt x="45" y="87"/>
                    </a:lnTo>
                    <a:lnTo>
                      <a:pt x="55" y="83"/>
                    </a:lnTo>
                    <a:lnTo>
                      <a:pt x="61" y="75"/>
                    </a:lnTo>
                    <a:lnTo>
                      <a:pt x="62" y="64"/>
                    </a:lnTo>
                    <a:lnTo>
                      <a:pt x="62" y="51"/>
                    </a:lnTo>
                    <a:lnTo>
                      <a:pt x="60" y="29"/>
                    </a:lnTo>
                    <a:lnTo>
                      <a:pt x="52" y="15"/>
                    </a:lnTo>
                    <a:lnTo>
                      <a:pt x="41" y="6"/>
                    </a:lnTo>
                    <a:lnTo>
                      <a:pt x="33" y="1"/>
                    </a:lnTo>
                    <a:lnTo>
                      <a:pt x="26" y="0"/>
                    </a:lnTo>
                    <a:lnTo>
                      <a:pt x="21" y="9"/>
                    </a:lnTo>
                    <a:lnTo>
                      <a:pt x="13" y="19"/>
                    </a:lnTo>
                    <a:lnTo>
                      <a:pt x="9" y="33"/>
                    </a:lnTo>
                    <a:lnTo>
                      <a:pt x="4" y="45"/>
                    </a:lnTo>
                    <a:lnTo>
                      <a:pt x="2" y="59"/>
                    </a:lnTo>
                    <a:lnTo>
                      <a:pt x="0" y="71"/>
                    </a:lnTo>
                    <a:lnTo>
                      <a:pt x="2" y="86"/>
                    </a:lnTo>
                    <a:lnTo>
                      <a:pt x="3" y="99"/>
                    </a:lnTo>
                    <a:lnTo>
                      <a:pt x="9" y="119"/>
                    </a:lnTo>
                    <a:lnTo>
                      <a:pt x="13" y="130"/>
                    </a:lnTo>
                    <a:lnTo>
                      <a:pt x="23" y="143"/>
                    </a:lnTo>
                    <a:lnTo>
                      <a:pt x="23" y="1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0" name="Group 205"/>
            <p:cNvGrpSpPr>
              <a:grpSpLocks/>
            </p:cNvGrpSpPr>
            <p:nvPr/>
          </p:nvGrpSpPr>
          <p:grpSpPr bwMode="auto">
            <a:xfrm>
              <a:off x="3971" y="1614"/>
              <a:ext cx="82" cy="13"/>
              <a:chOff x="3971" y="1614"/>
              <a:chExt cx="82" cy="13"/>
            </a:xfrm>
          </p:grpSpPr>
          <p:sp>
            <p:nvSpPr>
              <p:cNvPr id="57797" name="Freeform 206"/>
              <p:cNvSpPr>
                <a:spLocks/>
              </p:cNvSpPr>
              <p:nvPr/>
            </p:nvSpPr>
            <p:spPr bwMode="auto">
              <a:xfrm>
                <a:off x="4026" y="1620"/>
                <a:ext cx="27" cy="7"/>
              </a:xfrm>
              <a:custGeom>
                <a:avLst/>
                <a:gdLst>
                  <a:gd name="T0" fmla="*/ 0 w 82"/>
                  <a:gd name="T1" fmla="*/ 4 h 21"/>
                  <a:gd name="T2" fmla="*/ 5 w 82"/>
                  <a:gd name="T3" fmla="*/ 0 h 21"/>
                  <a:gd name="T4" fmla="*/ 9 w 82"/>
                  <a:gd name="T5" fmla="*/ 0 h 21"/>
                  <a:gd name="T6" fmla="*/ 12 w 82"/>
                  <a:gd name="T7" fmla="*/ 0 h 21"/>
                  <a:gd name="T8" fmla="*/ 16 w 82"/>
                  <a:gd name="T9" fmla="*/ 0 h 21"/>
                  <a:gd name="T10" fmla="*/ 15 w 82"/>
                  <a:gd name="T11" fmla="*/ 3 h 21"/>
                  <a:gd name="T12" fmla="*/ 19 w 82"/>
                  <a:gd name="T13" fmla="*/ 1 h 21"/>
                  <a:gd name="T14" fmla="*/ 22 w 82"/>
                  <a:gd name="T15" fmla="*/ 0 h 21"/>
                  <a:gd name="T16" fmla="*/ 19 w 82"/>
                  <a:gd name="T17" fmla="*/ 3 h 21"/>
                  <a:gd name="T18" fmla="*/ 25 w 82"/>
                  <a:gd name="T19" fmla="*/ 0 h 21"/>
                  <a:gd name="T20" fmla="*/ 24 w 82"/>
                  <a:gd name="T21" fmla="*/ 2 h 21"/>
                  <a:gd name="T22" fmla="*/ 27 w 82"/>
                  <a:gd name="T23" fmla="*/ 1 h 21"/>
                  <a:gd name="T24" fmla="*/ 26 w 82"/>
                  <a:gd name="T25" fmla="*/ 4 h 21"/>
                  <a:gd name="T26" fmla="*/ 25 w 82"/>
                  <a:gd name="T27" fmla="*/ 6 h 21"/>
                  <a:gd name="T28" fmla="*/ 21 w 82"/>
                  <a:gd name="T29" fmla="*/ 7 h 21"/>
                  <a:gd name="T30" fmla="*/ 17 w 82"/>
                  <a:gd name="T31" fmla="*/ 7 h 21"/>
                  <a:gd name="T32" fmla="*/ 14 w 82"/>
                  <a:gd name="T33" fmla="*/ 6 h 21"/>
                  <a:gd name="T34" fmla="*/ 13 w 82"/>
                  <a:gd name="T35" fmla="*/ 6 h 21"/>
                  <a:gd name="T36" fmla="*/ 11 w 82"/>
                  <a:gd name="T37" fmla="*/ 5 h 21"/>
                  <a:gd name="T38" fmla="*/ 8 w 82"/>
                  <a:gd name="T39" fmla="*/ 4 h 21"/>
                  <a:gd name="T40" fmla="*/ 4 w 82"/>
                  <a:gd name="T41" fmla="*/ 3 h 21"/>
                  <a:gd name="T42" fmla="*/ 0 w 82"/>
                  <a:gd name="T43" fmla="*/ 4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2" h="21">
                    <a:moveTo>
                      <a:pt x="0" y="13"/>
                    </a:moveTo>
                    <a:lnTo>
                      <a:pt x="15" y="1"/>
                    </a:lnTo>
                    <a:lnTo>
                      <a:pt x="28" y="1"/>
                    </a:lnTo>
                    <a:lnTo>
                      <a:pt x="37" y="1"/>
                    </a:lnTo>
                    <a:lnTo>
                      <a:pt x="48" y="0"/>
                    </a:lnTo>
                    <a:lnTo>
                      <a:pt x="45" y="8"/>
                    </a:lnTo>
                    <a:lnTo>
                      <a:pt x="58" y="3"/>
                    </a:lnTo>
                    <a:lnTo>
                      <a:pt x="67" y="1"/>
                    </a:lnTo>
                    <a:lnTo>
                      <a:pt x="58" y="8"/>
                    </a:lnTo>
                    <a:lnTo>
                      <a:pt x="76" y="1"/>
                    </a:lnTo>
                    <a:lnTo>
                      <a:pt x="73" y="7"/>
                    </a:lnTo>
                    <a:lnTo>
                      <a:pt x="82" y="2"/>
                    </a:lnTo>
                    <a:lnTo>
                      <a:pt x="80" y="12"/>
                    </a:lnTo>
                    <a:lnTo>
                      <a:pt x="75" y="19"/>
                    </a:lnTo>
                    <a:lnTo>
                      <a:pt x="64" y="21"/>
                    </a:lnTo>
                    <a:lnTo>
                      <a:pt x="51" y="21"/>
                    </a:lnTo>
                    <a:lnTo>
                      <a:pt x="44" y="19"/>
                    </a:lnTo>
                    <a:lnTo>
                      <a:pt x="38" y="17"/>
                    </a:lnTo>
                    <a:lnTo>
                      <a:pt x="32" y="15"/>
                    </a:lnTo>
                    <a:lnTo>
                      <a:pt x="23" y="12"/>
                    </a:lnTo>
                    <a:lnTo>
                      <a:pt x="11" y="8"/>
                    </a:lnTo>
                    <a:lnTo>
                      <a:pt x="0" y="1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8" name="Freeform 207"/>
              <p:cNvSpPr>
                <a:spLocks/>
              </p:cNvSpPr>
              <p:nvPr/>
            </p:nvSpPr>
            <p:spPr bwMode="auto">
              <a:xfrm>
                <a:off x="3971" y="1614"/>
                <a:ext cx="39" cy="8"/>
              </a:xfrm>
              <a:custGeom>
                <a:avLst/>
                <a:gdLst>
                  <a:gd name="T0" fmla="*/ 0 w 116"/>
                  <a:gd name="T1" fmla="*/ 7 h 24"/>
                  <a:gd name="T2" fmla="*/ 2 w 116"/>
                  <a:gd name="T3" fmla="*/ 4 h 24"/>
                  <a:gd name="T4" fmla="*/ 7 w 116"/>
                  <a:gd name="T5" fmla="*/ 2 h 24"/>
                  <a:gd name="T6" fmla="*/ 12 w 116"/>
                  <a:gd name="T7" fmla="*/ 1 h 24"/>
                  <a:gd name="T8" fmla="*/ 17 w 116"/>
                  <a:gd name="T9" fmla="*/ 1 h 24"/>
                  <a:gd name="T10" fmla="*/ 22 w 116"/>
                  <a:gd name="T11" fmla="*/ 2 h 24"/>
                  <a:gd name="T12" fmla="*/ 25 w 116"/>
                  <a:gd name="T13" fmla="*/ 0 h 24"/>
                  <a:gd name="T14" fmla="*/ 26 w 116"/>
                  <a:gd name="T15" fmla="*/ 2 h 24"/>
                  <a:gd name="T16" fmla="*/ 31 w 116"/>
                  <a:gd name="T17" fmla="*/ 1 h 24"/>
                  <a:gd name="T18" fmla="*/ 30 w 116"/>
                  <a:gd name="T19" fmla="*/ 4 h 24"/>
                  <a:gd name="T20" fmla="*/ 34 w 116"/>
                  <a:gd name="T21" fmla="*/ 3 h 24"/>
                  <a:gd name="T22" fmla="*/ 38 w 116"/>
                  <a:gd name="T23" fmla="*/ 1 h 24"/>
                  <a:gd name="T24" fmla="*/ 35 w 116"/>
                  <a:gd name="T25" fmla="*/ 7 h 24"/>
                  <a:gd name="T26" fmla="*/ 39 w 116"/>
                  <a:gd name="T27" fmla="*/ 5 h 24"/>
                  <a:gd name="T28" fmla="*/ 39 w 116"/>
                  <a:gd name="T29" fmla="*/ 7 h 24"/>
                  <a:gd name="T30" fmla="*/ 33 w 116"/>
                  <a:gd name="T31" fmla="*/ 8 h 24"/>
                  <a:gd name="T32" fmla="*/ 29 w 116"/>
                  <a:gd name="T33" fmla="*/ 7 h 24"/>
                  <a:gd name="T34" fmla="*/ 25 w 116"/>
                  <a:gd name="T35" fmla="*/ 5 h 24"/>
                  <a:gd name="T36" fmla="*/ 21 w 116"/>
                  <a:gd name="T37" fmla="*/ 5 h 24"/>
                  <a:gd name="T38" fmla="*/ 16 w 116"/>
                  <a:gd name="T39" fmla="*/ 5 h 24"/>
                  <a:gd name="T40" fmla="*/ 12 w 116"/>
                  <a:gd name="T41" fmla="*/ 5 h 24"/>
                  <a:gd name="T42" fmla="*/ 8 w 116"/>
                  <a:gd name="T43" fmla="*/ 4 h 24"/>
                  <a:gd name="T44" fmla="*/ 5 w 116"/>
                  <a:gd name="T45" fmla="*/ 4 h 24"/>
                  <a:gd name="T46" fmla="*/ 0 w 116"/>
                  <a:gd name="T47" fmla="*/ 7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6" h="24">
                    <a:moveTo>
                      <a:pt x="0" y="20"/>
                    </a:moveTo>
                    <a:lnTo>
                      <a:pt x="7" y="11"/>
                    </a:lnTo>
                    <a:lnTo>
                      <a:pt x="21" y="7"/>
                    </a:lnTo>
                    <a:lnTo>
                      <a:pt x="35" y="4"/>
                    </a:lnTo>
                    <a:lnTo>
                      <a:pt x="51" y="4"/>
                    </a:lnTo>
                    <a:lnTo>
                      <a:pt x="65" y="5"/>
                    </a:lnTo>
                    <a:lnTo>
                      <a:pt x="74" y="0"/>
                    </a:lnTo>
                    <a:lnTo>
                      <a:pt x="77" y="7"/>
                    </a:lnTo>
                    <a:lnTo>
                      <a:pt x="93" y="2"/>
                    </a:lnTo>
                    <a:lnTo>
                      <a:pt x="88" y="12"/>
                    </a:lnTo>
                    <a:lnTo>
                      <a:pt x="101" y="10"/>
                    </a:lnTo>
                    <a:lnTo>
                      <a:pt x="112" y="4"/>
                    </a:lnTo>
                    <a:lnTo>
                      <a:pt x="103" y="20"/>
                    </a:lnTo>
                    <a:lnTo>
                      <a:pt x="115" y="14"/>
                    </a:lnTo>
                    <a:lnTo>
                      <a:pt x="116" y="21"/>
                    </a:lnTo>
                    <a:lnTo>
                      <a:pt x="98" y="24"/>
                    </a:lnTo>
                    <a:lnTo>
                      <a:pt x="86" y="21"/>
                    </a:lnTo>
                    <a:lnTo>
                      <a:pt x="75" y="16"/>
                    </a:lnTo>
                    <a:lnTo>
                      <a:pt x="62" y="15"/>
                    </a:lnTo>
                    <a:lnTo>
                      <a:pt x="49" y="15"/>
                    </a:lnTo>
                    <a:lnTo>
                      <a:pt x="35" y="15"/>
                    </a:lnTo>
                    <a:lnTo>
                      <a:pt x="25" y="11"/>
                    </a:lnTo>
                    <a:lnTo>
                      <a:pt x="16" y="11"/>
                    </a:lnTo>
                    <a:lnTo>
                      <a:pt x="0" y="2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1" name="Group 208"/>
            <p:cNvGrpSpPr>
              <a:grpSpLocks/>
            </p:cNvGrpSpPr>
            <p:nvPr/>
          </p:nvGrpSpPr>
          <p:grpSpPr bwMode="auto">
            <a:xfrm>
              <a:off x="3976" y="1617"/>
              <a:ext cx="35" cy="19"/>
              <a:chOff x="3976" y="1617"/>
              <a:chExt cx="35" cy="19"/>
            </a:xfrm>
          </p:grpSpPr>
          <p:sp>
            <p:nvSpPr>
              <p:cNvPr id="57793" name="Freeform 209"/>
              <p:cNvSpPr>
                <a:spLocks/>
              </p:cNvSpPr>
              <p:nvPr/>
            </p:nvSpPr>
            <p:spPr bwMode="auto">
              <a:xfrm>
                <a:off x="3977" y="1626"/>
                <a:ext cx="22" cy="8"/>
              </a:xfrm>
              <a:custGeom>
                <a:avLst/>
                <a:gdLst>
                  <a:gd name="T0" fmla="*/ 0 w 68"/>
                  <a:gd name="T1" fmla="*/ 0 h 22"/>
                  <a:gd name="T2" fmla="*/ 4 w 68"/>
                  <a:gd name="T3" fmla="*/ 4 h 22"/>
                  <a:gd name="T4" fmla="*/ 9 w 68"/>
                  <a:gd name="T5" fmla="*/ 8 h 22"/>
                  <a:gd name="T6" fmla="*/ 16 w 68"/>
                  <a:gd name="T7" fmla="*/ 8 h 22"/>
                  <a:gd name="T8" fmla="*/ 20 w 68"/>
                  <a:gd name="T9" fmla="*/ 3 h 22"/>
                  <a:gd name="T10" fmla="*/ 22 w 68"/>
                  <a:gd name="T11" fmla="*/ 3 h 22"/>
                  <a:gd name="T12" fmla="*/ 21 w 68"/>
                  <a:gd name="T13" fmla="*/ 0 h 22"/>
                  <a:gd name="T14" fmla="*/ 0 w 68"/>
                  <a:gd name="T15" fmla="*/ 0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 h="22">
                    <a:moveTo>
                      <a:pt x="0" y="0"/>
                    </a:moveTo>
                    <a:lnTo>
                      <a:pt x="13" y="10"/>
                    </a:lnTo>
                    <a:lnTo>
                      <a:pt x="28" y="21"/>
                    </a:lnTo>
                    <a:lnTo>
                      <a:pt x="48" y="22"/>
                    </a:lnTo>
                    <a:lnTo>
                      <a:pt x="62" y="8"/>
                    </a:lnTo>
                    <a:lnTo>
                      <a:pt x="68" y="7"/>
                    </a:lnTo>
                    <a:lnTo>
                      <a:pt x="64" y="0"/>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4" name="Freeform 210"/>
              <p:cNvSpPr>
                <a:spLocks/>
              </p:cNvSpPr>
              <p:nvPr/>
            </p:nvSpPr>
            <p:spPr bwMode="auto">
              <a:xfrm>
                <a:off x="3976" y="1617"/>
                <a:ext cx="35" cy="19"/>
              </a:xfrm>
              <a:custGeom>
                <a:avLst/>
                <a:gdLst>
                  <a:gd name="T0" fmla="*/ 9 w 103"/>
                  <a:gd name="T1" fmla="*/ 0 h 57"/>
                  <a:gd name="T2" fmla="*/ 15 w 103"/>
                  <a:gd name="T3" fmla="*/ 1 h 57"/>
                  <a:gd name="T4" fmla="*/ 20 w 103"/>
                  <a:gd name="T5" fmla="*/ 2 h 57"/>
                  <a:gd name="T6" fmla="*/ 24 w 103"/>
                  <a:gd name="T7" fmla="*/ 4 h 57"/>
                  <a:gd name="T8" fmla="*/ 27 w 103"/>
                  <a:gd name="T9" fmla="*/ 5 h 57"/>
                  <a:gd name="T10" fmla="*/ 29 w 103"/>
                  <a:gd name="T11" fmla="*/ 5 h 57"/>
                  <a:gd name="T12" fmla="*/ 33 w 103"/>
                  <a:gd name="T13" fmla="*/ 6 h 57"/>
                  <a:gd name="T14" fmla="*/ 35 w 103"/>
                  <a:gd name="T15" fmla="*/ 7 h 57"/>
                  <a:gd name="T16" fmla="*/ 35 w 103"/>
                  <a:gd name="T17" fmla="*/ 11 h 57"/>
                  <a:gd name="T18" fmla="*/ 33 w 103"/>
                  <a:gd name="T19" fmla="*/ 14 h 57"/>
                  <a:gd name="T20" fmla="*/ 32 w 103"/>
                  <a:gd name="T21" fmla="*/ 16 h 57"/>
                  <a:gd name="T22" fmla="*/ 31 w 103"/>
                  <a:gd name="T23" fmla="*/ 18 h 57"/>
                  <a:gd name="T24" fmla="*/ 28 w 103"/>
                  <a:gd name="T25" fmla="*/ 19 h 57"/>
                  <a:gd name="T26" fmla="*/ 25 w 103"/>
                  <a:gd name="T27" fmla="*/ 19 h 57"/>
                  <a:gd name="T28" fmla="*/ 23 w 103"/>
                  <a:gd name="T29" fmla="*/ 18 h 57"/>
                  <a:gd name="T30" fmla="*/ 23 w 103"/>
                  <a:gd name="T31" fmla="*/ 16 h 57"/>
                  <a:gd name="T32" fmla="*/ 23 w 103"/>
                  <a:gd name="T33" fmla="*/ 13 h 57"/>
                  <a:gd name="T34" fmla="*/ 20 w 103"/>
                  <a:gd name="T35" fmla="*/ 13 h 57"/>
                  <a:gd name="T36" fmla="*/ 18 w 103"/>
                  <a:gd name="T37" fmla="*/ 10 h 57"/>
                  <a:gd name="T38" fmla="*/ 18 w 103"/>
                  <a:gd name="T39" fmla="*/ 13 h 57"/>
                  <a:gd name="T40" fmla="*/ 16 w 103"/>
                  <a:gd name="T41" fmla="*/ 16 h 57"/>
                  <a:gd name="T42" fmla="*/ 12 w 103"/>
                  <a:gd name="T43" fmla="*/ 17 h 57"/>
                  <a:gd name="T44" fmla="*/ 8 w 103"/>
                  <a:gd name="T45" fmla="*/ 16 h 57"/>
                  <a:gd name="T46" fmla="*/ 7 w 103"/>
                  <a:gd name="T47" fmla="*/ 13 h 57"/>
                  <a:gd name="T48" fmla="*/ 6 w 103"/>
                  <a:gd name="T49" fmla="*/ 11 h 57"/>
                  <a:gd name="T50" fmla="*/ 6 w 103"/>
                  <a:gd name="T51" fmla="*/ 9 h 57"/>
                  <a:gd name="T52" fmla="*/ 0 w 103"/>
                  <a:gd name="T53" fmla="*/ 9 h 57"/>
                  <a:gd name="T54" fmla="*/ 2 w 103"/>
                  <a:gd name="T55" fmla="*/ 8 h 57"/>
                  <a:gd name="T56" fmla="*/ 20 w 103"/>
                  <a:gd name="T57" fmla="*/ 8 h 57"/>
                  <a:gd name="T58" fmla="*/ 20 w 103"/>
                  <a:gd name="T59" fmla="*/ 4 h 57"/>
                  <a:gd name="T60" fmla="*/ 16 w 103"/>
                  <a:gd name="T61" fmla="*/ 3 h 57"/>
                  <a:gd name="T62" fmla="*/ 9 w 103"/>
                  <a:gd name="T63" fmla="*/ 0 h 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 h="57">
                    <a:moveTo>
                      <a:pt x="26" y="0"/>
                    </a:moveTo>
                    <a:lnTo>
                      <a:pt x="45" y="4"/>
                    </a:lnTo>
                    <a:lnTo>
                      <a:pt x="58" y="6"/>
                    </a:lnTo>
                    <a:lnTo>
                      <a:pt x="72" y="11"/>
                    </a:lnTo>
                    <a:lnTo>
                      <a:pt x="79" y="15"/>
                    </a:lnTo>
                    <a:lnTo>
                      <a:pt x="86" y="16"/>
                    </a:lnTo>
                    <a:lnTo>
                      <a:pt x="97" y="18"/>
                    </a:lnTo>
                    <a:lnTo>
                      <a:pt x="103" y="20"/>
                    </a:lnTo>
                    <a:lnTo>
                      <a:pt x="103" y="34"/>
                    </a:lnTo>
                    <a:lnTo>
                      <a:pt x="98" y="42"/>
                    </a:lnTo>
                    <a:lnTo>
                      <a:pt x="95" y="48"/>
                    </a:lnTo>
                    <a:lnTo>
                      <a:pt x="91" y="53"/>
                    </a:lnTo>
                    <a:lnTo>
                      <a:pt x="82" y="57"/>
                    </a:lnTo>
                    <a:lnTo>
                      <a:pt x="73" y="57"/>
                    </a:lnTo>
                    <a:lnTo>
                      <a:pt x="67" y="54"/>
                    </a:lnTo>
                    <a:lnTo>
                      <a:pt x="68" y="48"/>
                    </a:lnTo>
                    <a:lnTo>
                      <a:pt x="67" y="39"/>
                    </a:lnTo>
                    <a:lnTo>
                      <a:pt x="60" y="39"/>
                    </a:lnTo>
                    <a:lnTo>
                      <a:pt x="52" y="30"/>
                    </a:lnTo>
                    <a:lnTo>
                      <a:pt x="53" y="38"/>
                    </a:lnTo>
                    <a:lnTo>
                      <a:pt x="48" y="48"/>
                    </a:lnTo>
                    <a:lnTo>
                      <a:pt x="36" y="51"/>
                    </a:lnTo>
                    <a:lnTo>
                      <a:pt x="24" y="48"/>
                    </a:lnTo>
                    <a:lnTo>
                      <a:pt x="20" y="40"/>
                    </a:lnTo>
                    <a:lnTo>
                      <a:pt x="17" y="33"/>
                    </a:lnTo>
                    <a:lnTo>
                      <a:pt x="17" y="28"/>
                    </a:lnTo>
                    <a:lnTo>
                      <a:pt x="0" y="28"/>
                    </a:lnTo>
                    <a:lnTo>
                      <a:pt x="6" y="24"/>
                    </a:lnTo>
                    <a:lnTo>
                      <a:pt x="58" y="24"/>
                    </a:lnTo>
                    <a:lnTo>
                      <a:pt x="59" y="11"/>
                    </a:lnTo>
                    <a:lnTo>
                      <a:pt x="48" y="10"/>
                    </a:lnTo>
                    <a:lnTo>
                      <a:pt x="26"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5" name="Oval 211"/>
              <p:cNvSpPr>
                <a:spLocks noChangeArrowheads="1"/>
              </p:cNvSpPr>
              <p:nvPr/>
            </p:nvSpPr>
            <p:spPr bwMode="auto">
              <a:xfrm>
                <a:off x="3986" y="1626"/>
                <a:ext cx="8" cy="8"/>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6" name="Oval 212"/>
              <p:cNvSpPr>
                <a:spLocks noChangeArrowheads="1"/>
              </p:cNvSpPr>
              <p:nvPr/>
            </p:nvSpPr>
            <p:spPr bwMode="auto">
              <a:xfrm>
                <a:off x="3990" y="1626"/>
                <a:ext cx="4" cy="4"/>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2" name="Group 213"/>
            <p:cNvGrpSpPr>
              <a:grpSpLocks/>
            </p:cNvGrpSpPr>
            <p:nvPr/>
          </p:nvGrpSpPr>
          <p:grpSpPr bwMode="auto">
            <a:xfrm>
              <a:off x="4021" y="1624"/>
              <a:ext cx="24" cy="14"/>
              <a:chOff x="4021" y="1624"/>
              <a:chExt cx="24" cy="14"/>
            </a:xfrm>
          </p:grpSpPr>
          <p:sp>
            <p:nvSpPr>
              <p:cNvPr id="57789" name="Freeform 214"/>
              <p:cNvSpPr>
                <a:spLocks/>
              </p:cNvSpPr>
              <p:nvPr/>
            </p:nvSpPr>
            <p:spPr bwMode="auto">
              <a:xfrm>
                <a:off x="4024" y="1630"/>
                <a:ext cx="18" cy="7"/>
              </a:xfrm>
              <a:custGeom>
                <a:avLst/>
                <a:gdLst>
                  <a:gd name="T0" fmla="*/ 18 w 53"/>
                  <a:gd name="T1" fmla="*/ 0 h 22"/>
                  <a:gd name="T2" fmla="*/ 17 w 53"/>
                  <a:gd name="T3" fmla="*/ 4 h 22"/>
                  <a:gd name="T4" fmla="*/ 14 w 53"/>
                  <a:gd name="T5" fmla="*/ 7 h 22"/>
                  <a:gd name="T6" fmla="*/ 7 w 53"/>
                  <a:gd name="T7" fmla="*/ 7 h 22"/>
                  <a:gd name="T8" fmla="*/ 2 w 53"/>
                  <a:gd name="T9" fmla="*/ 2 h 22"/>
                  <a:gd name="T10" fmla="*/ 0 w 53"/>
                  <a:gd name="T11" fmla="*/ 2 h 22"/>
                  <a:gd name="T12" fmla="*/ 1 w 53"/>
                  <a:gd name="T13" fmla="*/ 0 h 22"/>
                  <a:gd name="T14" fmla="*/ 18 w 53"/>
                  <a:gd name="T15" fmla="*/ 0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22">
                    <a:moveTo>
                      <a:pt x="53" y="0"/>
                    </a:moveTo>
                    <a:lnTo>
                      <a:pt x="50" y="11"/>
                    </a:lnTo>
                    <a:lnTo>
                      <a:pt x="42" y="21"/>
                    </a:lnTo>
                    <a:lnTo>
                      <a:pt x="20" y="22"/>
                    </a:lnTo>
                    <a:lnTo>
                      <a:pt x="6" y="7"/>
                    </a:lnTo>
                    <a:lnTo>
                      <a:pt x="0" y="7"/>
                    </a:lnTo>
                    <a:lnTo>
                      <a:pt x="4" y="0"/>
                    </a:lnTo>
                    <a:lnTo>
                      <a:pt x="53"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0" name="Freeform 215"/>
              <p:cNvSpPr>
                <a:spLocks/>
              </p:cNvSpPr>
              <p:nvPr/>
            </p:nvSpPr>
            <p:spPr bwMode="auto">
              <a:xfrm>
                <a:off x="4021" y="1624"/>
                <a:ext cx="24" cy="14"/>
              </a:xfrm>
              <a:custGeom>
                <a:avLst/>
                <a:gdLst>
                  <a:gd name="T0" fmla="*/ 16 w 73"/>
                  <a:gd name="T1" fmla="*/ 0 h 42"/>
                  <a:gd name="T2" fmla="*/ 10 w 73"/>
                  <a:gd name="T3" fmla="*/ 0 h 42"/>
                  <a:gd name="T4" fmla="*/ 6 w 73"/>
                  <a:gd name="T5" fmla="*/ 1 h 42"/>
                  <a:gd name="T6" fmla="*/ 2 w 73"/>
                  <a:gd name="T7" fmla="*/ 3 h 42"/>
                  <a:gd name="T8" fmla="*/ 0 w 73"/>
                  <a:gd name="T9" fmla="*/ 6 h 42"/>
                  <a:gd name="T10" fmla="*/ 1 w 73"/>
                  <a:gd name="T11" fmla="*/ 12 h 42"/>
                  <a:gd name="T12" fmla="*/ 5 w 73"/>
                  <a:gd name="T13" fmla="*/ 12 h 42"/>
                  <a:gd name="T14" fmla="*/ 7 w 73"/>
                  <a:gd name="T15" fmla="*/ 8 h 42"/>
                  <a:gd name="T16" fmla="*/ 10 w 73"/>
                  <a:gd name="T17" fmla="*/ 8 h 42"/>
                  <a:gd name="T18" fmla="*/ 9 w 73"/>
                  <a:gd name="T19" fmla="*/ 10 h 42"/>
                  <a:gd name="T20" fmla="*/ 10 w 73"/>
                  <a:gd name="T21" fmla="*/ 13 h 42"/>
                  <a:gd name="T22" fmla="*/ 13 w 73"/>
                  <a:gd name="T23" fmla="*/ 14 h 42"/>
                  <a:gd name="T24" fmla="*/ 16 w 73"/>
                  <a:gd name="T25" fmla="*/ 14 h 42"/>
                  <a:gd name="T26" fmla="*/ 18 w 73"/>
                  <a:gd name="T27" fmla="*/ 12 h 42"/>
                  <a:gd name="T28" fmla="*/ 18 w 73"/>
                  <a:gd name="T29" fmla="*/ 9 h 42"/>
                  <a:gd name="T30" fmla="*/ 20 w 73"/>
                  <a:gd name="T31" fmla="*/ 9 h 42"/>
                  <a:gd name="T32" fmla="*/ 24 w 73"/>
                  <a:gd name="T33" fmla="*/ 7 h 42"/>
                  <a:gd name="T34" fmla="*/ 21 w 73"/>
                  <a:gd name="T35" fmla="*/ 6 h 42"/>
                  <a:gd name="T36" fmla="*/ 19 w 73"/>
                  <a:gd name="T37" fmla="*/ 5 h 42"/>
                  <a:gd name="T38" fmla="*/ 14 w 73"/>
                  <a:gd name="T39" fmla="*/ 5 h 42"/>
                  <a:gd name="T40" fmla="*/ 12 w 73"/>
                  <a:gd name="T41" fmla="*/ 6 h 42"/>
                  <a:gd name="T42" fmla="*/ 16 w 73"/>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3" h="42">
                    <a:moveTo>
                      <a:pt x="49" y="0"/>
                    </a:moveTo>
                    <a:lnTo>
                      <a:pt x="29" y="1"/>
                    </a:lnTo>
                    <a:lnTo>
                      <a:pt x="18" y="4"/>
                    </a:lnTo>
                    <a:lnTo>
                      <a:pt x="7" y="8"/>
                    </a:lnTo>
                    <a:lnTo>
                      <a:pt x="0" y="18"/>
                    </a:lnTo>
                    <a:lnTo>
                      <a:pt x="3" y="37"/>
                    </a:lnTo>
                    <a:lnTo>
                      <a:pt x="15" y="35"/>
                    </a:lnTo>
                    <a:lnTo>
                      <a:pt x="22" y="24"/>
                    </a:lnTo>
                    <a:lnTo>
                      <a:pt x="30" y="23"/>
                    </a:lnTo>
                    <a:lnTo>
                      <a:pt x="26" y="30"/>
                    </a:lnTo>
                    <a:lnTo>
                      <a:pt x="30" y="40"/>
                    </a:lnTo>
                    <a:lnTo>
                      <a:pt x="39" y="42"/>
                    </a:lnTo>
                    <a:lnTo>
                      <a:pt x="48" y="42"/>
                    </a:lnTo>
                    <a:lnTo>
                      <a:pt x="55" y="35"/>
                    </a:lnTo>
                    <a:lnTo>
                      <a:pt x="56" y="28"/>
                    </a:lnTo>
                    <a:lnTo>
                      <a:pt x="61" y="27"/>
                    </a:lnTo>
                    <a:lnTo>
                      <a:pt x="73" y="21"/>
                    </a:lnTo>
                    <a:lnTo>
                      <a:pt x="64" y="19"/>
                    </a:lnTo>
                    <a:lnTo>
                      <a:pt x="58" y="16"/>
                    </a:lnTo>
                    <a:lnTo>
                      <a:pt x="42" y="16"/>
                    </a:lnTo>
                    <a:lnTo>
                      <a:pt x="37" y="18"/>
                    </a:lnTo>
                    <a:lnTo>
                      <a:pt x="49"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1" name="Oval 216"/>
              <p:cNvSpPr>
                <a:spLocks noChangeArrowheads="1"/>
              </p:cNvSpPr>
              <p:nvPr/>
            </p:nvSpPr>
            <p:spPr bwMode="auto">
              <a:xfrm>
                <a:off x="4032" y="1630"/>
                <a:ext cx="7" cy="8"/>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92" name="Oval 217"/>
              <p:cNvSpPr>
                <a:spLocks noChangeArrowheads="1"/>
              </p:cNvSpPr>
              <p:nvPr/>
            </p:nvSpPr>
            <p:spPr bwMode="auto">
              <a:xfrm>
                <a:off x="4036" y="1630"/>
                <a:ext cx="4" cy="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773" name="Freeform 218"/>
            <p:cNvSpPr>
              <a:spLocks/>
            </p:cNvSpPr>
            <p:nvPr/>
          </p:nvSpPr>
          <p:spPr bwMode="auto">
            <a:xfrm>
              <a:off x="4276" y="1970"/>
              <a:ext cx="147" cy="102"/>
            </a:xfrm>
            <a:custGeom>
              <a:avLst/>
              <a:gdLst>
                <a:gd name="T0" fmla="*/ 124 w 443"/>
                <a:gd name="T1" fmla="*/ 0 h 306"/>
                <a:gd name="T2" fmla="*/ 52 w 443"/>
                <a:gd name="T3" fmla="*/ 34 h 306"/>
                <a:gd name="T4" fmla="*/ 39 w 443"/>
                <a:gd name="T5" fmla="*/ 40 h 306"/>
                <a:gd name="T6" fmla="*/ 18 w 443"/>
                <a:gd name="T7" fmla="*/ 43 h 306"/>
                <a:gd name="T8" fmla="*/ 9 w 443"/>
                <a:gd name="T9" fmla="*/ 44 h 306"/>
                <a:gd name="T10" fmla="*/ 0 w 443"/>
                <a:gd name="T11" fmla="*/ 53 h 306"/>
                <a:gd name="T12" fmla="*/ 0 w 443"/>
                <a:gd name="T13" fmla="*/ 102 h 306"/>
                <a:gd name="T14" fmla="*/ 12 w 443"/>
                <a:gd name="T15" fmla="*/ 100 h 306"/>
                <a:gd name="T16" fmla="*/ 19 w 443"/>
                <a:gd name="T17" fmla="*/ 100 h 306"/>
                <a:gd name="T18" fmla="*/ 40 w 443"/>
                <a:gd name="T19" fmla="*/ 84 h 306"/>
                <a:gd name="T20" fmla="*/ 53 w 443"/>
                <a:gd name="T21" fmla="*/ 63 h 306"/>
                <a:gd name="T22" fmla="*/ 83 w 443"/>
                <a:gd name="T23" fmla="*/ 59 h 306"/>
                <a:gd name="T24" fmla="*/ 147 w 443"/>
                <a:gd name="T25" fmla="*/ 43 h 306"/>
                <a:gd name="T26" fmla="*/ 144 w 443"/>
                <a:gd name="T27" fmla="*/ 22 h 306"/>
                <a:gd name="T28" fmla="*/ 134 w 443"/>
                <a:gd name="T29" fmla="*/ 6 h 306"/>
                <a:gd name="T30" fmla="*/ 124 w 443"/>
                <a:gd name="T31" fmla="*/ 0 h 3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3" h="306">
                  <a:moveTo>
                    <a:pt x="375" y="0"/>
                  </a:moveTo>
                  <a:lnTo>
                    <a:pt x="156" y="102"/>
                  </a:lnTo>
                  <a:lnTo>
                    <a:pt x="118" y="119"/>
                  </a:lnTo>
                  <a:lnTo>
                    <a:pt x="54" y="130"/>
                  </a:lnTo>
                  <a:lnTo>
                    <a:pt x="26" y="133"/>
                  </a:lnTo>
                  <a:lnTo>
                    <a:pt x="0" y="159"/>
                  </a:lnTo>
                  <a:lnTo>
                    <a:pt x="0" y="306"/>
                  </a:lnTo>
                  <a:lnTo>
                    <a:pt x="35" y="299"/>
                  </a:lnTo>
                  <a:lnTo>
                    <a:pt x="58" y="299"/>
                  </a:lnTo>
                  <a:lnTo>
                    <a:pt x="120" y="253"/>
                  </a:lnTo>
                  <a:lnTo>
                    <a:pt x="161" y="190"/>
                  </a:lnTo>
                  <a:lnTo>
                    <a:pt x="249" y="176"/>
                  </a:lnTo>
                  <a:lnTo>
                    <a:pt x="443" y="130"/>
                  </a:lnTo>
                  <a:lnTo>
                    <a:pt x="435" y="67"/>
                  </a:lnTo>
                  <a:lnTo>
                    <a:pt x="404" y="19"/>
                  </a:lnTo>
                  <a:lnTo>
                    <a:pt x="375"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74" name="Freeform 219"/>
            <p:cNvSpPr>
              <a:spLocks/>
            </p:cNvSpPr>
            <p:nvPr/>
          </p:nvSpPr>
          <p:spPr bwMode="auto">
            <a:xfrm>
              <a:off x="4200" y="1999"/>
              <a:ext cx="142" cy="95"/>
            </a:xfrm>
            <a:custGeom>
              <a:avLst/>
              <a:gdLst>
                <a:gd name="T0" fmla="*/ 9 w 426"/>
                <a:gd name="T1" fmla="*/ 21 h 284"/>
                <a:gd name="T2" fmla="*/ 34 w 426"/>
                <a:gd name="T3" fmla="*/ 21 h 284"/>
                <a:gd name="T4" fmla="*/ 78 w 426"/>
                <a:gd name="T5" fmla="*/ 0 h 284"/>
                <a:gd name="T6" fmla="*/ 88 w 426"/>
                <a:gd name="T7" fmla="*/ 2 h 284"/>
                <a:gd name="T8" fmla="*/ 105 w 426"/>
                <a:gd name="T9" fmla="*/ 13 h 284"/>
                <a:gd name="T10" fmla="*/ 120 w 426"/>
                <a:gd name="T11" fmla="*/ 28 h 284"/>
                <a:gd name="T12" fmla="*/ 136 w 426"/>
                <a:gd name="T13" fmla="*/ 44 h 284"/>
                <a:gd name="T14" fmla="*/ 142 w 426"/>
                <a:gd name="T15" fmla="*/ 57 h 284"/>
                <a:gd name="T16" fmla="*/ 141 w 426"/>
                <a:gd name="T17" fmla="*/ 62 h 284"/>
                <a:gd name="T18" fmla="*/ 137 w 426"/>
                <a:gd name="T19" fmla="*/ 65 h 284"/>
                <a:gd name="T20" fmla="*/ 131 w 426"/>
                <a:gd name="T21" fmla="*/ 64 h 284"/>
                <a:gd name="T22" fmla="*/ 124 w 426"/>
                <a:gd name="T23" fmla="*/ 60 h 284"/>
                <a:gd name="T24" fmla="*/ 133 w 426"/>
                <a:gd name="T25" fmla="*/ 70 h 284"/>
                <a:gd name="T26" fmla="*/ 132 w 426"/>
                <a:gd name="T27" fmla="*/ 78 h 284"/>
                <a:gd name="T28" fmla="*/ 126 w 426"/>
                <a:gd name="T29" fmla="*/ 82 h 284"/>
                <a:gd name="T30" fmla="*/ 116 w 426"/>
                <a:gd name="T31" fmla="*/ 80 h 284"/>
                <a:gd name="T32" fmla="*/ 109 w 426"/>
                <a:gd name="T33" fmla="*/ 75 h 284"/>
                <a:gd name="T34" fmla="*/ 102 w 426"/>
                <a:gd name="T35" fmla="*/ 72 h 284"/>
                <a:gd name="T36" fmla="*/ 109 w 426"/>
                <a:gd name="T37" fmla="*/ 80 h 284"/>
                <a:gd name="T38" fmla="*/ 109 w 426"/>
                <a:gd name="T39" fmla="*/ 87 h 284"/>
                <a:gd name="T40" fmla="*/ 105 w 426"/>
                <a:gd name="T41" fmla="*/ 91 h 284"/>
                <a:gd name="T42" fmla="*/ 100 w 426"/>
                <a:gd name="T43" fmla="*/ 92 h 284"/>
                <a:gd name="T44" fmla="*/ 95 w 426"/>
                <a:gd name="T45" fmla="*/ 90 h 284"/>
                <a:gd name="T46" fmla="*/ 91 w 426"/>
                <a:gd name="T47" fmla="*/ 87 h 284"/>
                <a:gd name="T48" fmla="*/ 89 w 426"/>
                <a:gd name="T49" fmla="*/ 92 h 284"/>
                <a:gd name="T50" fmla="*/ 85 w 426"/>
                <a:gd name="T51" fmla="*/ 95 h 284"/>
                <a:gd name="T52" fmla="*/ 78 w 426"/>
                <a:gd name="T53" fmla="*/ 94 h 284"/>
                <a:gd name="T54" fmla="*/ 72 w 426"/>
                <a:gd name="T55" fmla="*/ 91 h 284"/>
                <a:gd name="T56" fmla="*/ 67 w 426"/>
                <a:gd name="T57" fmla="*/ 89 h 284"/>
                <a:gd name="T58" fmla="*/ 59 w 426"/>
                <a:gd name="T59" fmla="*/ 89 h 284"/>
                <a:gd name="T60" fmla="*/ 51 w 426"/>
                <a:gd name="T61" fmla="*/ 87 h 284"/>
                <a:gd name="T62" fmla="*/ 40 w 426"/>
                <a:gd name="T63" fmla="*/ 84 h 284"/>
                <a:gd name="T64" fmla="*/ 28 w 426"/>
                <a:gd name="T65" fmla="*/ 81 h 284"/>
                <a:gd name="T66" fmla="*/ 21 w 426"/>
                <a:gd name="T67" fmla="*/ 80 h 284"/>
                <a:gd name="T68" fmla="*/ 10 w 426"/>
                <a:gd name="T69" fmla="*/ 78 h 284"/>
                <a:gd name="T70" fmla="*/ 0 w 426"/>
                <a:gd name="T71" fmla="*/ 77 h 284"/>
                <a:gd name="T72" fmla="*/ 9 w 426"/>
                <a:gd name="T73" fmla="*/ 21 h 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6" h="284">
                  <a:moveTo>
                    <a:pt x="27" y="64"/>
                  </a:moveTo>
                  <a:lnTo>
                    <a:pt x="101" y="64"/>
                  </a:lnTo>
                  <a:lnTo>
                    <a:pt x="234" y="0"/>
                  </a:lnTo>
                  <a:lnTo>
                    <a:pt x="264" y="7"/>
                  </a:lnTo>
                  <a:lnTo>
                    <a:pt x="314" y="40"/>
                  </a:lnTo>
                  <a:lnTo>
                    <a:pt x="361" y="85"/>
                  </a:lnTo>
                  <a:lnTo>
                    <a:pt x="407" y="133"/>
                  </a:lnTo>
                  <a:lnTo>
                    <a:pt x="426" y="171"/>
                  </a:lnTo>
                  <a:lnTo>
                    <a:pt x="423" y="186"/>
                  </a:lnTo>
                  <a:lnTo>
                    <a:pt x="410" y="195"/>
                  </a:lnTo>
                  <a:lnTo>
                    <a:pt x="392" y="191"/>
                  </a:lnTo>
                  <a:lnTo>
                    <a:pt x="373" y="180"/>
                  </a:lnTo>
                  <a:lnTo>
                    <a:pt x="400" y="210"/>
                  </a:lnTo>
                  <a:lnTo>
                    <a:pt x="396" y="234"/>
                  </a:lnTo>
                  <a:lnTo>
                    <a:pt x="377" y="244"/>
                  </a:lnTo>
                  <a:lnTo>
                    <a:pt x="349" y="238"/>
                  </a:lnTo>
                  <a:lnTo>
                    <a:pt x="326" y="225"/>
                  </a:lnTo>
                  <a:lnTo>
                    <a:pt x="307" y="215"/>
                  </a:lnTo>
                  <a:lnTo>
                    <a:pt x="326" y="240"/>
                  </a:lnTo>
                  <a:lnTo>
                    <a:pt x="328" y="261"/>
                  </a:lnTo>
                  <a:lnTo>
                    <a:pt x="315" y="272"/>
                  </a:lnTo>
                  <a:lnTo>
                    <a:pt x="299" y="275"/>
                  </a:lnTo>
                  <a:lnTo>
                    <a:pt x="285" y="268"/>
                  </a:lnTo>
                  <a:lnTo>
                    <a:pt x="272" y="259"/>
                  </a:lnTo>
                  <a:lnTo>
                    <a:pt x="268" y="275"/>
                  </a:lnTo>
                  <a:lnTo>
                    <a:pt x="254" y="284"/>
                  </a:lnTo>
                  <a:lnTo>
                    <a:pt x="234" y="282"/>
                  </a:lnTo>
                  <a:lnTo>
                    <a:pt x="215" y="271"/>
                  </a:lnTo>
                  <a:lnTo>
                    <a:pt x="201" y="265"/>
                  </a:lnTo>
                  <a:lnTo>
                    <a:pt x="177" y="265"/>
                  </a:lnTo>
                  <a:lnTo>
                    <a:pt x="154" y="259"/>
                  </a:lnTo>
                  <a:lnTo>
                    <a:pt x="119" y="252"/>
                  </a:lnTo>
                  <a:lnTo>
                    <a:pt x="84" y="242"/>
                  </a:lnTo>
                  <a:lnTo>
                    <a:pt x="63" y="238"/>
                  </a:lnTo>
                  <a:lnTo>
                    <a:pt x="31" y="234"/>
                  </a:lnTo>
                  <a:lnTo>
                    <a:pt x="0" y="230"/>
                  </a:lnTo>
                  <a:lnTo>
                    <a:pt x="27" y="6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775" name="Group 220"/>
            <p:cNvGrpSpPr>
              <a:grpSpLocks/>
            </p:cNvGrpSpPr>
            <p:nvPr/>
          </p:nvGrpSpPr>
          <p:grpSpPr bwMode="auto">
            <a:xfrm>
              <a:off x="4170" y="2017"/>
              <a:ext cx="46" cy="75"/>
              <a:chOff x="4170" y="2017"/>
              <a:chExt cx="46" cy="75"/>
            </a:xfrm>
          </p:grpSpPr>
          <p:sp>
            <p:nvSpPr>
              <p:cNvPr id="57787" name="Freeform 221"/>
              <p:cNvSpPr>
                <a:spLocks/>
              </p:cNvSpPr>
              <p:nvPr/>
            </p:nvSpPr>
            <p:spPr bwMode="auto">
              <a:xfrm>
                <a:off x="4176" y="2018"/>
                <a:ext cx="40" cy="70"/>
              </a:xfrm>
              <a:custGeom>
                <a:avLst/>
                <a:gdLst>
                  <a:gd name="T0" fmla="*/ 12 w 120"/>
                  <a:gd name="T1" fmla="*/ 0 h 208"/>
                  <a:gd name="T2" fmla="*/ 40 w 120"/>
                  <a:gd name="T3" fmla="*/ 3 h 208"/>
                  <a:gd name="T4" fmla="*/ 35 w 120"/>
                  <a:gd name="T5" fmla="*/ 61 h 208"/>
                  <a:gd name="T6" fmla="*/ 0 w 120"/>
                  <a:gd name="T7" fmla="*/ 70 h 208"/>
                  <a:gd name="T8" fmla="*/ 12 w 120"/>
                  <a:gd name="T9" fmla="*/ 0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208">
                    <a:moveTo>
                      <a:pt x="35" y="0"/>
                    </a:moveTo>
                    <a:lnTo>
                      <a:pt x="120" y="10"/>
                    </a:lnTo>
                    <a:lnTo>
                      <a:pt x="104" y="180"/>
                    </a:lnTo>
                    <a:lnTo>
                      <a:pt x="0" y="208"/>
                    </a:lnTo>
                    <a:lnTo>
                      <a:pt x="35"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88" name="Freeform 222"/>
              <p:cNvSpPr>
                <a:spLocks/>
              </p:cNvSpPr>
              <p:nvPr/>
            </p:nvSpPr>
            <p:spPr bwMode="auto">
              <a:xfrm>
                <a:off x="4170" y="2017"/>
                <a:ext cx="43" cy="75"/>
              </a:xfrm>
              <a:custGeom>
                <a:avLst/>
                <a:gdLst>
                  <a:gd name="T0" fmla="*/ 15 w 130"/>
                  <a:gd name="T1" fmla="*/ 0 h 227"/>
                  <a:gd name="T2" fmla="*/ 43 w 130"/>
                  <a:gd name="T3" fmla="*/ 3 h 227"/>
                  <a:gd name="T4" fmla="*/ 36 w 130"/>
                  <a:gd name="T5" fmla="*/ 75 h 227"/>
                  <a:gd name="T6" fmla="*/ 0 w 130"/>
                  <a:gd name="T7" fmla="*/ 72 h 227"/>
                  <a:gd name="T8" fmla="*/ 15 w 130"/>
                  <a:gd name="T9" fmla="*/ 0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227">
                    <a:moveTo>
                      <a:pt x="46" y="0"/>
                    </a:moveTo>
                    <a:lnTo>
                      <a:pt x="130" y="10"/>
                    </a:lnTo>
                    <a:lnTo>
                      <a:pt x="109" y="227"/>
                    </a:lnTo>
                    <a:lnTo>
                      <a:pt x="0" y="218"/>
                    </a:ln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6" name="Group 223"/>
            <p:cNvGrpSpPr>
              <a:grpSpLocks/>
            </p:cNvGrpSpPr>
            <p:nvPr/>
          </p:nvGrpSpPr>
          <p:grpSpPr bwMode="auto">
            <a:xfrm>
              <a:off x="4273" y="2040"/>
              <a:ext cx="51" cy="45"/>
              <a:chOff x="4273" y="2040"/>
              <a:chExt cx="51" cy="45"/>
            </a:xfrm>
          </p:grpSpPr>
          <p:sp>
            <p:nvSpPr>
              <p:cNvPr id="57784" name="Freeform 224"/>
              <p:cNvSpPr>
                <a:spLocks/>
              </p:cNvSpPr>
              <p:nvPr/>
            </p:nvSpPr>
            <p:spPr bwMode="auto">
              <a:xfrm>
                <a:off x="4306" y="2040"/>
                <a:ext cx="18" cy="18"/>
              </a:xfrm>
              <a:custGeom>
                <a:avLst/>
                <a:gdLst>
                  <a:gd name="T0" fmla="*/ 18 w 54"/>
                  <a:gd name="T1" fmla="*/ 18 h 55"/>
                  <a:gd name="T2" fmla="*/ 0 w 54"/>
                  <a:gd name="T3" fmla="*/ 0 h 55"/>
                  <a:gd name="T4" fmla="*/ 14 w 54"/>
                  <a:gd name="T5" fmla="*/ 18 h 55"/>
                  <a:gd name="T6" fmla="*/ 18 w 54"/>
                  <a:gd name="T7" fmla="*/ 18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55">
                    <a:moveTo>
                      <a:pt x="54" y="55"/>
                    </a:moveTo>
                    <a:lnTo>
                      <a:pt x="0" y="0"/>
                    </a:lnTo>
                    <a:lnTo>
                      <a:pt x="43" y="55"/>
                    </a:lnTo>
                    <a:lnTo>
                      <a:pt x="54" y="5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85" name="Freeform 225"/>
              <p:cNvSpPr>
                <a:spLocks/>
              </p:cNvSpPr>
              <p:nvPr/>
            </p:nvSpPr>
            <p:spPr bwMode="auto">
              <a:xfrm>
                <a:off x="4283" y="2053"/>
                <a:ext cx="25" cy="19"/>
              </a:xfrm>
              <a:custGeom>
                <a:avLst/>
                <a:gdLst>
                  <a:gd name="T0" fmla="*/ 0 w 74"/>
                  <a:gd name="T1" fmla="*/ 0 h 59"/>
                  <a:gd name="T2" fmla="*/ 14 w 74"/>
                  <a:gd name="T3" fmla="*/ 11 h 59"/>
                  <a:gd name="T4" fmla="*/ 25 w 74"/>
                  <a:gd name="T5" fmla="*/ 18 h 59"/>
                  <a:gd name="T6" fmla="*/ 21 w 74"/>
                  <a:gd name="T7" fmla="*/ 19 h 59"/>
                  <a:gd name="T8" fmla="*/ 11 w 74"/>
                  <a:gd name="T9" fmla="*/ 11 h 59"/>
                  <a:gd name="T10" fmla="*/ 0 w 74"/>
                  <a:gd name="T11" fmla="*/ 0 h 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4" h="59">
                    <a:moveTo>
                      <a:pt x="0" y="0"/>
                    </a:moveTo>
                    <a:lnTo>
                      <a:pt x="42" y="33"/>
                    </a:lnTo>
                    <a:lnTo>
                      <a:pt x="74" y="55"/>
                    </a:lnTo>
                    <a:lnTo>
                      <a:pt x="62" y="59"/>
                    </a:lnTo>
                    <a:lnTo>
                      <a:pt x="32" y="3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86" name="Freeform 226"/>
              <p:cNvSpPr>
                <a:spLocks/>
              </p:cNvSpPr>
              <p:nvPr/>
            </p:nvSpPr>
            <p:spPr bwMode="auto">
              <a:xfrm>
                <a:off x="4273" y="2075"/>
                <a:ext cx="17" cy="10"/>
              </a:xfrm>
              <a:custGeom>
                <a:avLst/>
                <a:gdLst>
                  <a:gd name="T0" fmla="*/ 17 w 51"/>
                  <a:gd name="T1" fmla="*/ 10 h 29"/>
                  <a:gd name="T2" fmla="*/ 0 w 51"/>
                  <a:gd name="T3" fmla="*/ 0 h 29"/>
                  <a:gd name="T4" fmla="*/ 4 w 51"/>
                  <a:gd name="T5" fmla="*/ 0 h 29"/>
                  <a:gd name="T6" fmla="*/ 17 w 51"/>
                  <a:gd name="T7" fmla="*/ 1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29">
                    <a:moveTo>
                      <a:pt x="51" y="29"/>
                    </a:moveTo>
                    <a:lnTo>
                      <a:pt x="0" y="1"/>
                    </a:lnTo>
                    <a:lnTo>
                      <a:pt x="11" y="0"/>
                    </a:lnTo>
                    <a:lnTo>
                      <a:pt x="51" y="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7" name="Group 227"/>
            <p:cNvGrpSpPr>
              <a:grpSpLocks/>
            </p:cNvGrpSpPr>
            <p:nvPr/>
          </p:nvGrpSpPr>
          <p:grpSpPr bwMode="auto">
            <a:xfrm>
              <a:off x="4244" y="1974"/>
              <a:ext cx="103" cy="84"/>
              <a:chOff x="4244" y="1974"/>
              <a:chExt cx="103" cy="84"/>
            </a:xfrm>
          </p:grpSpPr>
          <p:grpSp>
            <p:nvGrpSpPr>
              <p:cNvPr id="57778" name="Group 228"/>
              <p:cNvGrpSpPr>
                <a:grpSpLocks/>
              </p:cNvGrpSpPr>
              <p:nvPr/>
            </p:nvGrpSpPr>
            <p:grpSpPr bwMode="auto">
              <a:xfrm>
                <a:off x="4245" y="1975"/>
                <a:ext cx="102" cy="83"/>
                <a:chOff x="4245" y="1975"/>
                <a:chExt cx="102" cy="83"/>
              </a:xfrm>
            </p:grpSpPr>
            <p:sp>
              <p:nvSpPr>
                <p:cNvPr id="57782" name="Freeform 229"/>
                <p:cNvSpPr>
                  <a:spLocks/>
                </p:cNvSpPr>
                <p:nvPr/>
              </p:nvSpPr>
              <p:spPr bwMode="auto">
                <a:xfrm>
                  <a:off x="4245" y="1975"/>
                  <a:ext cx="92" cy="83"/>
                </a:xfrm>
                <a:custGeom>
                  <a:avLst/>
                  <a:gdLst>
                    <a:gd name="T0" fmla="*/ 37 w 277"/>
                    <a:gd name="T1" fmla="*/ 5 h 249"/>
                    <a:gd name="T2" fmla="*/ 42 w 277"/>
                    <a:gd name="T3" fmla="*/ 4 h 249"/>
                    <a:gd name="T4" fmla="*/ 48 w 277"/>
                    <a:gd name="T5" fmla="*/ 6 h 249"/>
                    <a:gd name="T6" fmla="*/ 58 w 277"/>
                    <a:gd name="T7" fmla="*/ 0 h 249"/>
                    <a:gd name="T8" fmla="*/ 63 w 277"/>
                    <a:gd name="T9" fmla="*/ 2 h 249"/>
                    <a:gd name="T10" fmla="*/ 68 w 277"/>
                    <a:gd name="T11" fmla="*/ 8 h 249"/>
                    <a:gd name="T12" fmla="*/ 74 w 277"/>
                    <a:gd name="T13" fmla="*/ 10 h 249"/>
                    <a:gd name="T14" fmla="*/ 81 w 277"/>
                    <a:gd name="T15" fmla="*/ 12 h 249"/>
                    <a:gd name="T16" fmla="*/ 87 w 277"/>
                    <a:gd name="T17" fmla="*/ 28 h 249"/>
                    <a:gd name="T18" fmla="*/ 91 w 277"/>
                    <a:gd name="T19" fmla="*/ 53 h 249"/>
                    <a:gd name="T20" fmla="*/ 86 w 277"/>
                    <a:gd name="T21" fmla="*/ 60 h 249"/>
                    <a:gd name="T22" fmla="*/ 80 w 277"/>
                    <a:gd name="T23" fmla="*/ 55 h 249"/>
                    <a:gd name="T24" fmla="*/ 78 w 277"/>
                    <a:gd name="T25" fmla="*/ 48 h 249"/>
                    <a:gd name="T26" fmla="*/ 72 w 277"/>
                    <a:gd name="T27" fmla="*/ 34 h 249"/>
                    <a:gd name="T28" fmla="*/ 68 w 277"/>
                    <a:gd name="T29" fmla="*/ 25 h 249"/>
                    <a:gd name="T30" fmla="*/ 66 w 277"/>
                    <a:gd name="T31" fmla="*/ 52 h 249"/>
                    <a:gd name="T32" fmla="*/ 66 w 277"/>
                    <a:gd name="T33" fmla="*/ 78 h 249"/>
                    <a:gd name="T34" fmla="*/ 60 w 277"/>
                    <a:gd name="T35" fmla="*/ 83 h 249"/>
                    <a:gd name="T36" fmla="*/ 53 w 277"/>
                    <a:gd name="T37" fmla="*/ 81 h 249"/>
                    <a:gd name="T38" fmla="*/ 49 w 277"/>
                    <a:gd name="T39" fmla="*/ 70 h 249"/>
                    <a:gd name="T40" fmla="*/ 48 w 277"/>
                    <a:gd name="T41" fmla="*/ 36 h 249"/>
                    <a:gd name="T42" fmla="*/ 45 w 277"/>
                    <a:gd name="T43" fmla="*/ 31 h 249"/>
                    <a:gd name="T44" fmla="*/ 40 w 277"/>
                    <a:gd name="T45" fmla="*/ 42 h 249"/>
                    <a:gd name="T46" fmla="*/ 41 w 277"/>
                    <a:gd name="T47" fmla="*/ 57 h 249"/>
                    <a:gd name="T48" fmla="*/ 43 w 277"/>
                    <a:gd name="T49" fmla="*/ 72 h 249"/>
                    <a:gd name="T50" fmla="*/ 38 w 277"/>
                    <a:gd name="T51" fmla="*/ 78 h 249"/>
                    <a:gd name="T52" fmla="*/ 31 w 277"/>
                    <a:gd name="T53" fmla="*/ 79 h 249"/>
                    <a:gd name="T54" fmla="*/ 26 w 277"/>
                    <a:gd name="T55" fmla="*/ 68 h 249"/>
                    <a:gd name="T56" fmla="*/ 26 w 277"/>
                    <a:gd name="T57" fmla="*/ 33 h 249"/>
                    <a:gd name="T58" fmla="*/ 20 w 277"/>
                    <a:gd name="T59" fmla="*/ 39 h 249"/>
                    <a:gd name="T60" fmla="*/ 17 w 277"/>
                    <a:gd name="T61" fmla="*/ 49 h 249"/>
                    <a:gd name="T62" fmla="*/ 14 w 277"/>
                    <a:gd name="T63" fmla="*/ 64 h 249"/>
                    <a:gd name="T64" fmla="*/ 10 w 277"/>
                    <a:gd name="T65" fmla="*/ 69 h 249"/>
                    <a:gd name="T66" fmla="*/ 2 w 277"/>
                    <a:gd name="T67" fmla="*/ 68 h 249"/>
                    <a:gd name="T68" fmla="*/ 0 w 277"/>
                    <a:gd name="T69" fmla="*/ 54 h 249"/>
                    <a:gd name="T70" fmla="*/ 5 w 277"/>
                    <a:gd name="T71" fmla="*/ 35 h 249"/>
                    <a:gd name="T72" fmla="*/ 19 w 277"/>
                    <a:gd name="T73" fmla="*/ 8 h 249"/>
                    <a:gd name="T74" fmla="*/ 25 w 277"/>
                    <a:gd name="T75" fmla="*/ 8 h 249"/>
                    <a:gd name="T76" fmla="*/ 32 w 277"/>
                    <a:gd name="T77" fmla="*/ 11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7" h="249">
                      <a:moveTo>
                        <a:pt x="96" y="34"/>
                      </a:moveTo>
                      <a:lnTo>
                        <a:pt x="110" y="15"/>
                      </a:lnTo>
                      <a:lnTo>
                        <a:pt x="117" y="10"/>
                      </a:lnTo>
                      <a:lnTo>
                        <a:pt x="125" y="11"/>
                      </a:lnTo>
                      <a:lnTo>
                        <a:pt x="134" y="15"/>
                      </a:lnTo>
                      <a:lnTo>
                        <a:pt x="146" y="17"/>
                      </a:lnTo>
                      <a:lnTo>
                        <a:pt x="168" y="2"/>
                      </a:lnTo>
                      <a:lnTo>
                        <a:pt x="175" y="0"/>
                      </a:lnTo>
                      <a:lnTo>
                        <a:pt x="185" y="1"/>
                      </a:lnTo>
                      <a:lnTo>
                        <a:pt x="190" y="5"/>
                      </a:lnTo>
                      <a:lnTo>
                        <a:pt x="197" y="12"/>
                      </a:lnTo>
                      <a:lnTo>
                        <a:pt x="204" y="24"/>
                      </a:lnTo>
                      <a:lnTo>
                        <a:pt x="213" y="27"/>
                      </a:lnTo>
                      <a:lnTo>
                        <a:pt x="223" y="30"/>
                      </a:lnTo>
                      <a:lnTo>
                        <a:pt x="235" y="33"/>
                      </a:lnTo>
                      <a:lnTo>
                        <a:pt x="243" y="36"/>
                      </a:lnTo>
                      <a:lnTo>
                        <a:pt x="251" y="60"/>
                      </a:lnTo>
                      <a:lnTo>
                        <a:pt x="261" y="84"/>
                      </a:lnTo>
                      <a:lnTo>
                        <a:pt x="277" y="115"/>
                      </a:lnTo>
                      <a:lnTo>
                        <a:pt x="273" y="160"/>
                      </a:lnTo>
                      <a:lnTo>
                        <a:pt x="273" y="177"/>
                      </a:lnTo>
                      <a:lnTo>
                        <a:pt x="259" y="179"/>
                      </a:lnTo>
                      <a:lnTo>
                        <a:pt x="249" y="174"/>
                      </a:lnTo>
                      <a:lnTo>
                        <a:pt x="240" y="164"/>
                      </a:lnTo>
                      <a:lnTo>
                        <a:pt x="237" y="154"/>
                      </a:lnTo>
                      <a:lnTo>
                        <a:pt x="234" y="144"/>
                      </a:lnTo>
                      <a:lnTo>
                        <a:pt x="232" y="129"/>
                      </a:lnTo>
                      <a:lnTo>
                        <a:pt x="216" y="102"/>
                      </a:lnTo>
                      <a:lnTo>
                        <a:pt x="213" y="93"/>
                      </a:lnTo>
                      <a:lnTo>
                        <a:pt x="206" y="74"/>
                      </a:lnTo>
                      <a:lnTo>
                        <a:pt x="197" y="115"/>
                      </a:lnTo>
                      <a:lnTo>
                        <a:pt x="199" y="157"/>
                      </a:lnTo>
                      <a:lnTo>
                        <a:pt x="199" y="217"/>
                      </a:lnTo>
                      <a:lnTo>
                        <a:pt x="200" y="233"/>
                      </a:lnTo>
                      <a:lnTo>
                        <a:pt x="192" y="245"/>
                      </a:lnTo>
                      <a:lnTo>
                        <a:pt x="180" y="249"/>
                      </a:lnTo>
                      <a:lnTo>
                        <a:pt x="168" y="248"/>
                      </a:lnTo>
                      <a:lnTo>
                        <a:pt x="161" y="242"/>
                      </a:lnTo>
                      <a:lnTo>
                        <a:pt x="154" y="229"/>
                      </a:lnTo>
                      <a:lnTo>
                        <a:pt x="149" y="210"/>
                      </a:lnTo>
                      <a:lnTo>
                        <a:pt x="149" y="148"/>
                      </a:lnTo>
                      <a:lnTo>
                        <a:pt x="146" y="107"/>
                      </a:lnTo>
                      <a:lnTo>
                        <a:pt x="147" y="69"/>
                      </a:lnTo>
                      <a:lnTo>
                        <a:pt x="136" y="92"/>
                      </a:lnTo>
                      <a:lnTo>
                        <a:pt x="125" y="110"/>
                      </a:lnTo>
                      <a:lnTo>
                        <a:pt x="120" y="125"/>
                      </a:lnTo>
                      <a:lnTo>
                        <a:pt x="122" y="144"/>
                      </a:lnTo>
                      <a:lnTo>
                        <a:pt x="124" y="171"/>
                      </a:lnTo>
                      <a:lnTo>
                        <a:pt x="128" y="206"/>
                      </a:lnTo>
                      <a:lnTo>
                        <a:pt x="128" y="216"/>
                      </a:lnTo>
                      <a:lnTo>
                        <a:pt x="124" y="225"/>
                      </a:lnTo>
                      <a:lnTo>
                        <a:pt x="115" y="234"/>
                      </a:lnTo>
                      <a:lnTo>
                        <a:pt x="104" y="239"/>
                      </a:lnTo>
                      <a:lnTo>
                        <a:pt x="93" y="236"/>
                      </a:lnTo>
                      <a:lnTo>
                        <a:pt x="86" y="225"/>
                      </a:lnTo>
                      <a:lnTo>
                        <a:pt x="79" y="204"/>
                      </a:lnTo>
                      <a:lnTo>
                        <a:pt x="74" y="129"/>
                      </a:lnTo>
                      <a:lnTo>
                        <a:pt x="79" y="100"/>
                      </a:lnTo>
                      <a:lnTo>
                        <a:pt x="67" y="109"/>
                      </a:lnTo>
                      <a:lnTo>
                        <a:pt x="61" y="117"/>
                      </a:lnTo>
                      <a:lnTo>
                        <a:pt x="55" y="134"/>
                      </a:lnTo>
                      <a:lnTo>
                        <a:pt x="51" y="148"/>
                      </a:lnTo>
                      <a:lnTo>
                        <a:pt x="47" y="167"/>
                      </a:lnTo>
                      <a:lnTo>
                        <a:pt x="43" y="192"/>
                      </a:lnTo>
                      <a:lnTo>
                        <a:pt x="39" y="201"/>
                      </a:lnTo>
                      <a:lnTo>
                        <a:pt x="31" y="206"/>
                      </a:lnTo>
                      <a:lnTo>
                        <a:pt x="18" y="207"/>
                      </a:lnTo>
                      <a:lnTo>
                        <a:pt x="7" y="204"/>
                      </a:lnTo>
                      <a:lnTo>
                        <a:pt x="0" y="196"/>
                      </a:lnTo>
                      <a:lnTo>
                        <a:pt x="1" y="163"/>
                      </a:lnTo>
                      <a:lnTo>
                        <a:pt x="9" y="130"/>
                      </a:lnTo>
                      <a:lnTo>
                        <a:pt x="15" y="105"/>
                      </a:lnTo>
                      <a:lnTo>
                        <a:pt x="32" y="68"/>
                      </a:lnTo>
                      <a:lnTo>
                        <a:pt x="58" y="25"/>
                      </a:lnTo>
                      <a:lnTo>
                        <a:pt x="66" y="24"/>
                      </a:lnTo>
                      <a:lnTo>
                        <a:pt x="75" y="24"/>
                      </a:lnTo>
                      <a:lnTo>
                        <a:pt x="85" y="27"/>
                      </a:lnTo>
                      <a:lnTo>
                        <a:pt x="96"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83" name="Freeform 230"/>
                <p:cNvSpPr>
                  <a:spLocks/>
                </p:cNvSpPr>
                <p:nvPr/>
              </p:nvSpPr>
              <p:spPr bwMode="auto">
                <a:xfrm>
                  <a:off x="4325" y="1984"/>
                  <a:ext cx="22" cy="25"/>
                </a:xfrm>
                <a:custGeom>
                  <a:avLst/>
                  <a:gdLst>
                    <a:gd name="T0" fmla="*/ 0 w 64"/>
                    <a:gd name="T1" fmla="*/ 10 h 75"/>
                    <a:gd name="T2" fmla="*/ 2 w 64"/>
                    <a:gd name="T3" fmla="*/ 7 h 75"/>
                    <a:gd name="T4" fmla="*/ 5 w 64"/>
                    <a:gd name="T5" fmla="*/ 2 h 75"/>
                    <a:gd name="T6" fmla="*/ 9 w 64"/>
                    <a:gd name="T7" fmla="*/ 0 h 75"/>
                    <a:gd name="T8" fmla="*/ 14 w 64"/>
                    <a:gd name="T9" fmla="*/ 1 h 75"/>
                    <a:gd name="T10" fmla="*/ 17 w 64"/>
                    <a:gd name="T11" fmla="*/ 2 h 75"/>
                    <a:gd name="T12" fmla="*/ 21 w 64"/>
                    <a:gd name="T13" fmla="*/ 5 h 75"/>
                    <a:gd name="T14" fmla="*/ 22 w 64"/>
                    <a:gd name="T15" fmla="*/ 8 h 75"/>
                    <a:gd name="T16" fmla="*/ 22 w 64"/>
                    <a:gd name="T17" fmla="*/ 13 h 75"/>
                    <a:gd name="T18" fmla="*/ 21 w 64"/>
                    <a:gd name="T19" fmla="*/ 16 h 75"/>
                    <a:gd name="T20" fmla="*/ 20 w 64"/>
                    <a:gd name="T21" fmla="*/ 19 h 75"/>
                    <a:gd name="T22" fmla="*/ 15 w 64"/>
                    <a:gd name="T23" fmla="*/ 21 h 75"/>
                    <a:gd name="T24" fmla="*/ 7 w 64"/>
                    <a:gd name="T25" fmla="*/ 25 h 75"/>
                    <a:gd name="T26" fmla="*/ 0 w 64"/>
                    <a:gd name="T27" fmla="*/ 1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4" h="75">
                      <a:moveTo>
                        <a:pt x="0" y="30"/>
                      </a:moveTo>
                      <a:lnTo>
                        <a:pt x="5" y="21"/>
                      </a:lnTo>
                      <a:lnTo>
                        <a:pt x="15" y="6"/>
                      </a:lnTo>
                      <a:lnTo>
                        <a:pt x="26" y="0"/>
                      </a:lnTo>
                      <a:lnTo>
                        <a:pt x="40" y="2"/>
                      </a:lnTo>
                      <a:lnTo>
                        <a:pt x="49" y="7"/>
                      </a:lnTo>
                      <a:lnTo>
                        <a:pt x="62" y="16"/>
                      </a:lnTo>
                      <a:lnTo>
                        <a:pt x="64" y="25"/>
                      </a:lnTo>
                      <a:lnTo>
                        <a:pt x="64" y="38"/>
                      </a:lnTo>
                      <a:lnTo>
                        <a:pt x="62" y="47"/>
                      </a:lnTo>
                      <a:lnTo>
                        <a:pt x="58" y="57"/>
                      </a:lnTo>
                      <a:lnTo>
                        <a:pt x="44" y="64"/>
                      </a:lnTo>
                      <a:lnTo>
                        <a:pt x="19" y="75"/>
                      </a:lnTo>
                      <a:lnTo>
                        <a:pt x="0" y="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779" name="Group 231"/>
              <p:cNvGrpSpPr>
                <a:grpSpLocks/>
              </p:cNvGrpSpPr>
              <p:nvPr/>
            </p:nvGrpSpPr>
            <p:grpSpPr bwMode="auto">
              <a:xfrm>
                <a:off x="4244" y="1974"/>
                <a:ext cx="102" cy="83"/>
                <a:chOff x="4244" y="1974"/>
                <a:chExt cx="102" cy="83"/>
              </a:xfrm>
            </p:grpSpPr>
            <p:sp>
              <p:nvSpPr>
                <p:cNvPr id="57780" name="Freeform 232"/>
                <p:cNvSpPr>
                  <a:spLocks/>
                </p:cNvSpPr>
                <p:nvPr/>
              </p:nvSpPr>
              <p:spPr bwMode="auto">
                <a:xfrm>
                  <a:off x="4244" y="1974"/>
                  <a:ext cx="92" cy="83"/>
                </a:xfrm>
                <a:custGeom>
                  <a:avLst/>
                  <a:gdLst>
                    <a:gd name="T0" fmla="*/ 37 w 277"/>
                    <a:gd name="T1" fmla="*/ 5 h 249"/>
                    <a:gd name="T2" fmla="*/ 42 w 277"/>
                    <a:gd name="T3" fmla="*/ 4 h 249"/>
                    <a:gd name="T4" fmla="*/ 48 w 277"/>
                    <a:gd name="T5" fmla="*/ 6 h 249"/>
                    <a:gd name="T6" fmla="*/ 58 w 277"/>
                    <a:gd name="T7" fmla="*/ 0 h 249"/>
                    <a:gd name="T8" fmla="*/ 63 w 277"/>
                    <a:gd name="T9" fmla="*/ 2 h 249"/>
                    <a:gd name="T10" fmla="*/ 67 w 277"/>
                    <a:gd name="T11" fmla="*/ 8 h 249"/>
                    <a:gd name="T12" fmla="*/ 74 w 277"/>
                    <a:gd name="T13" fmla="*/ 10 h 249"/>
                    <a:gd name="T14" fmla="*/ 80 w 277"/>
                    <a:gd name="T15" fmla="*/ 12 h 249"/>
                    <a:gd name="T16" fmla="*/ 86 w 277"/>
                    <a:gd name="T17" fmla="*/ 28 h 249"/>
                    <a:gd name="T18" fmla="*/ 91 w 277"/>
                    <a:gd name="T19" fmla="*/ 54 h 249"/>
                    <a:gd name="T20" fmla="*/ 86 w 277"/>
                    <a:gd name="T21" fmla="*/ 60 h 249"/>
                    <a:gd name="T22" fmla="*/ 80 w 277"/>
                    <a:gd name="T23" fmla="*/ 55 h 249"/>
                    <a:gd name="T24" fmla="*/ 78 w 277"/>
                    <a:gd name="T25" fmla="*/ 48 h 249"/>
                    <a:gd name="T26" fmla="*/ 72 w 277"/>
                    <a:gd name="T27" fmla="*/ 34 h 249"/>
                    <a:gd name="T28" fmla="*/ 68 w 277"/>
                    <a:gd name="T29" fmla="*/ 25 h 249"/>
                    <a:gd name="T30" fmla="*/ 66 w 277"/>
                    <a:gd name="T31" fmla="*/ 52 h 249"/>
                    <a:gd name="T32" fmla="*/ 66 w 277"/>
                    <a:gd name="T33" fmla="*/ 78 h 249"/>
                    <a:gd name="T34" fmla="*/ 59 w 277"/>
                    <a:gd name="T35" fmla="*/ 83 h 249"/>
                    <a:gd name="T36" fmla="*/ 53 w 277"/>
                    <a:gd name="T37" fmla="*/ 81 h 249"/>
                    <a:gd name="T38" fmla="*/ 49 w 277"/>
                    <a:gd name="T39" fmla="*/ 70 h 249"/>
                    <a:gd name="T40" fmla="*/ 48 w 277"/>
                    <a:gd name="T41" fmla="*/ 36 h 249"/>
                    <a:gd name="T42" fmla="*/ 45 w 277"/>
                    <a:gd name="T43" fmla="*/ 31 h 249"/>
                    <a:gd name="T44" fmla="*/ 40 w 277"/>
                    <a:gd name="T45" fmla="*/ 42 h 249"/>
                    <a:gd name="T46" fmla="*/ 41 w 277"/>
                    <a:gd name="T47" fmla="*/ 57 h 249"/>
                    <a:gd name="T48" fmla="*/ 42 w 277"/>
                    <a:gd name="T49" fmla="*/ 72 h 249"/>
                    <a:gd name="T50" fmla="*/ 38 w 277"/>
                    <a:gd name="T51" fmla="*/ 78 h 249"/>
                    <a:gd name="T52" fmla="*/ 31 w 277"/>
                    <a:gd name="T53" fmla="*/ 79 h 249"/>
                    <a:gd name="T54" fmla="*/ 26 w 277"/>
                    <a:gd name="T55" fmla="*/ 68 h 249"/>
                    <a:gd name="T56" fmla="*/ 26 w 277"/>
                    <a:gd name="T57" fmla="*/ 33 h 249"/>
                    <a:gd name="T58" fmla="*/ 20 w 277"/>
                    <a:gd name="T59" fmla="*/ 39 h 249"/>
                    <a:gd name="T60" fmla="*/ 17 w 277"/>
                    <a:gd name="T61" fmla="*/ 49 h 249"/>
                    <a:gd name="T62" fmla="*/ 14 w 277"/>
                    <a:gd name="T63" fmla="*/ 64 h 249"/>
                    <a:gd name="T64" fmla="*/ 10 w 277"/>
                    <a:gd name="T65" fmla="*/ 69 h 249"/>
                    <a:gd name="T66" fmla="*/ 2 w 277"/>
                    <a:gd name="T67" fmla="*/ 68 h 249"/>
                    <a:gd name="T68" fmla="*/ 0 w 277"/>
                    <a:gd name="T69" fmla="*/ 54 h 249"/>
                    <a:gd name="T70" fmla="*/ 5 w 277"/>
                    <a:gd name="T71" fmla="*/ 35 h 249"/>
                    <a:gd name="T72" fmla="*/ 19 w 277"/>
                    <a:gd name="T73" fmla="*/ 8 h 249"/>
                    <a:gd name="T74" fmla="*/ 25 w 277"/>
                    <a:gd name="T75" fmla="*/ 8 h 249"/>
                    <a:gd name="T76" fmla="*/ 32 w 277"/>
                    <a:gd name="T77" fmla="*/ 11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7" h="249">
                      <a:moveTo>
                        <a:pt x="96" y="34"/>
                      </a:moveTo>
                      <a:lnTo>
                        <a:pt x="110" y="15"/>
                      </a:lnTo>
                      <a:lnTo>
                        <a:pt x="116" y="10"/>
                      </a:lnTo>
                      <a:lnTo>
                        <a:pt x="125" y="11"/>
                      </a:lnTo>
                      <a:lnTo>
                        <a:pt x="134" y="15"/>
                      </a:lnTo>
                      <a:lnTo>
                        <a:pt x="145" y="18"/>
                      </a:lnTo>
                      <a:lnTo>
                        <a:pt x="168" y="2"/>
                      </a:lnTo>
                      <a:lnTo>
                        <a:pt x="174" y="0"/>
                      </a:lnTo>
                      <a:lnTo>
                        <a:pt x="184" y="1"/>
                      </a:lnTo>
                      <a:lnTo>
                        <a:pt x="189" y="5"/>
                      </a:lnTo>
                      <a:lnTo>
                        <a:pt x="197" y="13"/>
                      </a:lnTo>
                      <a:lnTo>
                        <a:pt x="203" y="24"/>
                      </a:lnTo>
                      <a:lnTo>
                        <a:pt x="212" y="28"/>
                      </a:lnTo>
                      <a:lnTo>
                        <a:pt x="222" y="30"/>
                      </a:lnTo>
                      <a:lnTo>
                        <a:pt x="235" y="33"/>
                      </a:lnTo>
                      <a:lnTo>
                        <a:pt x="242" y="37"/>
                      </a:lnTo>
                      <a:lnTo>
                        <a:pt x="250" y="61"/>
                      </a:lnTo>
                      <a:lnTo>
                        <a:pt x="260" y="85"/>
                      </a:lnTo>
                      <a:lnTo>
                        <a:pt x="277" y="115"/>
                      </a:lnTo>
                      <a:lnTo>
                        <a:pt x="273" y="161"/>
                      </a:lnTo>
                      <a:lnTo>
                        <a:pt x="273" y="177"/>
                      </a:lnTo>
                      <a:lnTo>
                        <a:pt x="259" y="180"/>
                      </a:lnTo>
                      <a:lnTo>
                        <a:pt x="249" y="175"/>
                      </a:lnTo>
                      <a:lnTo>
                        <a:pt x="240" y="164"/>
                      </a:lnTo>
                      <a:lnTo>
                        <a:pt x="236" y="154"/>
                      </a:lnTo>
                      <a:lnTo>
                        <a:pt x="234" y="144"/>
                      </a:lnTo>
                      <a:lnTo>
                        <a:pt x="231" y="129"/>
                      </a:lnTo>
                      <a:lnTo>
                        <a:pt x="216" y="102"/>
                      </a:lnTo>
                      <a:lnTo>
                        <a:pt x="212" y="94"/>
                      </a:lnTo>
                      <a:lnTo>
                        <a:pt x="206" y="75"/>
                      </a:lnTo>
                      <a:lnTo>
                        <a:pt x="197" y="115"/>
                      </a:lnTo>
                      <a:lnTo>
                        <a:pt x="198" y="157"/>
                      </a:lnTo>
                      <a:lnTo>
                        <a:pt x="198" y="218"/>
                      </a:lnTo>
                      <a:lnTo>
                        <a:pt x="199" y="233"/>
                      </a:lnTo>
                      <a:lnTo>
                        <a:pt x="192" y="246"/>
                      </a:lnTo>
                      <a:lnTo>
                        <a:pt x="179" y="249"/>
                      </a:lnTo>
                      <a:lnTo>
                        <a:pt x="168" y="248"/>
                      </a:lnTo>
                      <a:lnTo>
                        <a:pt x="160" y="242"/>
                      </a:lnTo>
                      <a:lnTo>
                        <a:pt x="154" y="229"/>
                      </a:lnTo>
                      <a:lnTo>
                        <a:pt x="149" y="210"/>
                      </a:lnTo>
                      <a:lnTo>
                        <a:pt x="149" y="148"/>
                      </a:lnTo>
                      <a:lnTo>
                        <a:pt x="145" y="107"/>
                      </a:lnTo>
                      <a:lnTo>
                        <a:pt x="146" y="69"/>
                      </a:lnTo>
                      <a:lnTo>
                        <a:pt x="135" y="92"/>
                      </a:lnTo>
                      <a:lnTo>
                        <a:pt x="125" y="110"/>
                      </a:lnTo>
                      <a:lnTo>
                        <a:pt x="120" y="125"/>
                      </a:lnTo>
                      <a:lnTo>
                        <a:pt x="121" y="144"/>
                      </a:lnTo>
                      <a:lnTo>
                        <a:pt x="124" y="171"/>
                      </a:lnTo>
                      <a:lnTo>
                        <a:pt x="127" y="206"/>
                      </a:lnTo>
                      <a:lnTo>
                        <a:pt x="127" y="216"/>
                      </a:lnTo>
                      <a:lnTo>
                        <a:pt x="124" y="225"/>
                      </a:lnTo>
                      <a:lnTo>
                        <a:pt x="115" y="234"/>
                      </a:lnTo>
                      <a:lnTo>
                        <a:pt x="103" y="239"/>
                      </a:lnTo>
                      <a:lnTo>
                        <a:pt x="92" y="237"/>
                      </a:lnTo>
                      <a:lnTo>
                        <a:pt x="86" y="225"/>
                      </a:lnTo>
                      <a:lnTo>
                        <a:pt x="78" y="204"/>
                      </a:lnTo>
                      <a:lnTo>
                        <a:pt x="73" y="129"/>
                      </a:lnTo>
                      <a:lnTo>
                        <a:pt x="78" y="100"/>
                      </a:lnTo>
                      <a:lnTo>
                        <a:pt x="67" y="109"/>
                      </a:lnTo>
                      <a:lnTo>
                        <a:pt x="60" y="118"/>
                      </a:lnTo>
                      <a:lnTo>
                        <a:pt x="54" y="134"/>
                      </a:lnTo>
                      <a:lnTo>
                        <a:pt x="50" y="148"/>
                      </a:lnTo>
                      <a:lnTo>
                        <a:pt x="46" y="167"/>
                      </a:lnTo>
                      <a:lnTo>
                        <a:pt x="43" y="192"/>
                      </a:lnTo>
                      <a:lnTo>
                        <a:pt x="39" y="201"/>
                      </a:lnTo>
                      <a:lnTo>
                        <a:pt x="30" y="206"/>
                      </a:lnTo>
                      <a:lnTo>
                        <a:pt x="17" y="208"/>
                      </a:lnTo>
                      <a:lnTo>
                        <a:pt x="6" y="204"/>
                      </a:lnTo>
                      <a:lnTo>
                        <a:pt x="0" y="196"/>
                      </a:lnTo>
                      <a:lnTo>
                        <a:pt x="1" y="163"/>
                      </a:lnTo>
                      <a:lnTo>
                        <a:pt x="9" y="130"/>
                      </a:lnTo>
                      <a:lnTo>
                        <a:pt x="15" y="105"/>
                      </a:lnTo>
                      <a:lnTo>
                        <a:pt x="31" y="68"/>
                      </a:lnTo>
                      <a:lnTo>
                        <a:pt x="58" y="25"/>
                      </a:lnTo>
                      <a:lnTo>
                        <a:pt x="65" y="24"/>
                      </a:lnTo>
                      <a:lnTo>
                        <a:pt x="74" y="24"/>
                      </a:lnTo>
                      <a:lnTo>
                        <a:pt x="84" y="28"/>
                      </a:lnTo>
                      <a:lnTo>
                        <a:pt x="96"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781" name="Freeform 233"/>
                <p:cNvSpPr>
                  <a:spLocks/>
                </p:cNvSpPr>
                <p:nvPr/>
              </p:nvSpPr>
              <p:spPr bwMode="auto">
                <a:xfrm>
                  <a:off x="4324" y="1983"/>
                  <a:ext cx="22" cy="25"/>
                </a:xfrm>
                <a:custGeom>
                  <a:avLst/>
                  <a:gdLst>
                    <a:gd name="T0" fmla="*/ 0 w 65"/>
                    <a:gd name="T1" fmla="*/ 10 h 74"/>
                    <a:gd name="T2" fmla="*/ 2 w 65"/>
                    <a:gd name="T3" fmla="*/ 7 h 74"/>
                    <a:gd name="T4" fmla="*/ 5 w 65"/>
                    <a:gd name="T5" fmla="*/ 2 h 74"/>
                    <a:gd name="T6" fmla="*/ 9 w 65"/>
                    <a:gd name="T7" fmla="*/ 0 h 74"/>
                    <a:gd name="T8" fmla="*/ 14 w 65"/>
                    <a:gd name="T9" fmla="*/ 0 h 74"/>
                    <a:gd name="T10" fmla="*/ 17 w 65"/>
                    <a:gd name="T11" fmla="*/ 2 h 74"/>
                    <a:gd name="T12" fmla="*/ 21 w 65"/>
                    <a:gd name="T13" fmla="*/ 5 h 74"/>
                    <a:gd name="T14" fmla="*/ 22 w 65"/>
                    <a:gd name="T15" fmla="*/ 8 h 74"/>
                    <a:gd name="T16" fmla="*/ 22 w 65"/>
                    <a:gd name="T17" fmla="*/ 13 h 74"/>
                    <a:gd name="T18" fmla="*/ 21 w 65"/>
                    <a:gd name="T19" fmla="*/ 16 h 74"/>
                    <a:gd name="T20" fmla="*/ 20 w 65"/>
                    <a:gd name="T21" fmla="*/ 19 h 74"/>
                    <a:gd name="T22" fmla="*/ 15 w 65"/>
                    <a:gd name="T23" fmla="*/ 21 h 74"/>
                    <a:gd name="T24" fmla="*/ 6 w 65"/>
                    <a:gd name="T25" fmla="*/ 25 h 74"/>
                    <a:gd name="T26" fmla="*/ 0 w 65"/>
                    <a:gd name="T27" fmla="*/ 10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 h="74">
                      <a:moveTo>
                        <a:pt x="0" y="29"/>
                      </a:moveTo>
                      <a:lnTo>
                        <a:pt x="5" y="20"/>
                      </a:lnTo>
                      <a:lnTo>
                        <a:pt x="15" y="5"/>
                      </a:lnTo>
                      <a:lnTo>
                        <a:pt x="27" y="0"/>
                      </a:lnTo>
                      <a:lnTo>
                        <a:pt x="41" y="1"/>
                      </a:lnTo>
                      <a:lnTo>
                        <a:pt x="50" y="6"/>
                      </a:lnTo>
                      <a:lnTo>
                        <a:pt x="62" y="15"/>
                      </a:lnTo>
                      <a:lnTo>
                        <a:pt x="65" y="24"/>
                      </a:lnTo>
                      <a:lnTo>
                        <a:pt x="65" y="38"/>
                      </a:lnTo>
                      <a:lnTo>
                        <a:pt x="62" y="47"/>
                      </a:lnTo>
                      <a:lnTo>
                        <a:pt x="58" y="57"/>
                      </a:lnTo>
                      <a:lnTo>
                        <a:pt x="44" y="63"/>
                      </a:lnTo>
                      <a:lnTo>
                        <a:pt x="19" y="74"/>
                      </a:lnTo>
                      <a:lnTo>
                        <a:pt x="0"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57364" name="Text Box 234"/>
          <p:cNvSpPr txBox="1">
            <a:spLocks noChangeArrowheads="1"/>
          </p:cNvSpPr>
          <p:nvPr/>
        </p:nvSpPr>
        <p:spPr bwMode="auto">
          <a:xfrm>
            <a:off x="6773863" y="3552825"/>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400" b="1">
                <a:latin typeface="Arial" charset="0"/>
              </a:rPr>
              <a:t>Process</a:t>
            </a:r>
          </a:p>
        </p:txBody>
      </p:sp>
      <p:sp>
        <p:nvSpPr>
          <p:cNvPr id="57365" name="AutoShape 235"/>
          <p:cNvSpPr>
            <a:spLocks noChangeArrowheads="1"/>
          </p:cNvSpPr>
          <p:nvPr/>
        </p:nvSpPr>
        <p:spPr bwMode="auto">
          <a:xfrm>
            <a:off x="762000" y="4343400"/>
            <a:ext cx="6781800" cy="533400"/>
          </a:xfrm>
          <a:prstGeom prst="homePlate">
            <a:avLst>
              <a:gd name="adj" fmla="val 106776"/>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sz="1400">
                <a:latin typeface="Arial" charset="0"/>
              </a:rPr>
              <a:t>       </a:t>
            </a:r>
            <a:endParaRPr lang="en-US">
              <a:latin typeface="Arial" charset="0"/>
            </a:endParaRPr>
          </a:p>
        </p:txBody>
      </p:sp>
      <p:sp>
        <p:nvSpPr>
          <p:cNvPr id="57366" name="Oval 236"/>
          <p:cNvSpPr>
            <a:spLocks noChangeArrowheads="1"/>
          </p:cNvSpPr>
          <p:nvPr/>
        </p:nvSpPr>
        <p:spPr bwMode="auto">
          <a:xfrm>
            <a:off x="914400" y="4419600"/>
            <a:ext cx="990600" cy="381000"/>
          </a:xfrm>
          <a:prstGeom prst="ellipse">
            <a:avLst/>
          </a:prstGeom>
          <a:solidFill>
            <a:srgbClr val="66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Planning</a:t>
            </a:r>
          </a:p>
        </p:txBody>
      </p:sp>
      <p:sp>
        <p:nvSpPr>
          <p:cNvPr id="57367" name="Oval 237"/>
          <p:cNvSpPr>
            <a:spLocks noChangeArrowheads="1"/>
          </p:cNvSpPr>
          <p:nvPr/>
        </p:nvSpPr>
        <p:spPr bwMode="auto">
          <a:xfrm>
            <a:off x="1752600" y="4419600"/>
            <a:ext cx="990600" cy="3810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Purchasing</a:t>
            </a:r>
          </a:p>
        </p:txBody>
      </p:sp>
      <p:sp>
        <p:nvSpPr>
          <p:cNvPr id="57368" name="Oval 238"/>
          <p:cNvSpPr>
            <a:spLocks noChangeArrowheads="1"/>
          </p:cNvSpPr>
          <p:nvPr/>
        </p:nvSpPr>
        <p:spPr bwMode="auto">
          <a:xfrm>
            <a:off x="2667000" y="4419600"/>
            <a:ext cx="990600" cy="381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Manufacturing</a:t>
            </a:r>
          </a:p>
        </p:txBody>
      </p:sp>
      <p:sp>
        <p:nvSpPr>
          <p:cNvPr id="57369" name="Oval 239"/>
          <p:cNvSpPr>
            <a:spLocks noChangeArrowheads="1"/>
          </p:cNvSpPr>
          <p:nvPr/>
        </p:nvSpPr>
        <p:spPr bwMode="auto">
          <a:xfrm>
            <a:off x="3581400" y="4419600"/>
            <a:ext cx="838200" cy="381000"/>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solidFill>
                  <a:schemeClr val="bg1"/>
                </a:solidFill>
                <a:latin typeface="Arial" charset="0"/>
              </a:rPr>
              <a:t>QA</a:t>
            </a:r>
          </a:p>
        </p:txBody>
      </p:sp>
      <p:sp>
        <p:nvSpPr>
          <p:cNvPr id="57370" name="Oval 240"/>
          <p:cNvSpPr>
            <a:spLocks noChangeArrowheads="1"/>
          </p:cNvSpPr>
          <p:nvPr/>
        </p:nvSpPr>
        <p:spPr bwMode="auto">
          <a:xfrm>
            <a:off x="4343400" y="4419600"/>
            <a:ext cx="990600" cy="381000"/>
          </a:xfrm>
          <a:prstGeom prst="ellipse">
            <a:avLst/>
          </a:prstGeom>
          <a:solidFill>
            <a:srgbClr val="66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Packaging</a:t>
            </a:r>
          </a:p>
        </p:txBody>
      </p:sp>
      <p:sp>
        <p:nvSpPr>
          <p:cNvPr id="57371" name="Oval 241"/>
          <p:cNvSpPr>
            <a:spLocks noChangeArrowheads="1"/>
          </p:cNvSpPr>
          <p:nvPr/>
        </p:nvSpPr>
        <p:spPr bwMode="auto">
          <a:xfrm>
            <a:off x="5181600" y="4419600"/>
            <a:ext cx="990600" cy="381000"/>
          </a:xfrm>
          <a:prstGeom prst="ellipse">
            <a:avLst/>
          </a:prstGeom>
          <a:solidFill>
            <a:srgbClr val="FF66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Engineering</a:t>
            </a:r>
          </a:p>
        </p:txBody>
      </p:sp>
      <p:sp>
        <p:nvSpPr>
          <p:cNvPr id="57372" name="Oval 242"/>
          <p:cNvSpPr>
            <a:spLocks noChangeArrowheads="1"/>
          </p:cNvSpPr>
          <p:nvPr/>
        </p:nvSpPr>
        <p:spPr bwMode="auto">
          <a:xfrm>
            <a:off x="6067425" y="4419600"/>
            <a:ext cx="990600" cy="381000"/>
          </a:xfrm>
          <a:prstGeom prst="ellipse">
            <a:avLst/>
          </a:pr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1200">
                <a:latin typeface="Arial" charset="0"/>
              </a:rPr>
              <a:t>Shipment</a:t>
            </a:r>
          </a:p>
        </p:txBody>
      </p:sp>
      <p:sp>
        <p:nvSpPr>
          <p:cNvPr id="57373" name="Line 243"/>
          <p:cNvSpPr>
            <a:spLocks noChangeShapeType="1"/>
          </p:cNvSpPr>
          <p:nvPr/>
        </p:nvSpPr>
        <p:spPr bwMode="auto">
          <a:xfrm flipH="1">
            <a:off x="6248400" y="3886200"/>
            <a:ext cx="533400" cy="533400"/>
          </a:xfrm>
          <a:prstGeom prst="line">
            <a:avLst/>
          </a:prstGeom>
          <a:noFill/>
          <a:ln w="412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74" name="Rectangle 244"/>
          <p:cNvSpPr>
            <a:spLocks noChangeArrowheads="1"/>
          </p:cNvSpPr>
          <p:nvPr/>
        </p:nvSpPr>
        <p:spPr bwMode="auto">
          <a:xfrm>
            <a:off x="533400" y="5334000"/>
            <a:ext cx="8229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spcBef>
                <a:spcPct val="20000"/>
              </a:spcBef>
              <a:buClr>
                <a:schemeClr val="accent2"/>
              </a:buClr>
              <a:buFont typeface="Symbol" pitchFamily="18" charset="2"/>
              <a:buNone/>
            </a:pPr>
            <a:r>
              <a:rPr lang="en-US" sz="1600">
                <a:latin typeface="Arial" charset="0"/>
              </a:rPr>
              <a:t>The organization is focused around the process which deliver value to customers, </a:t>
            </a:r>
            <a:r>
              <a:rPr lang="en-US" sz="1600" b="1">
                <a:latin typeface="Arial" charset="0"/>
              </a:rPr>
              <a:t>NOT</a:t>
            </a:r>
            <a:r>
              <a:rPr lang="en-US" sz="1600">
                <a:latin typeface="Arial" charset="0"/>
              </a:rPr>
              <a:t> functions.</a:t>
            </a:r>
            <a:endParaRPr lang="en-US" sz="2400">
              <a:latin typeface="Arial" charset="0"/>
            </a:endParaRPr>
          </a:p>
        </p:txBody>
      </p:sp>
      <p:sp>
        <p:nvSpPr>
          <p:cNvPr id="57375" name="Line 245"/>
          <p:cNvSpPr>
            <a:spLocks noChangeShapeType="1"/>
          </p:cNvSpPr>
          <p:nvPr/>
        </p:nvSpPr>
        <p:spPr bwMode="auto">
          <a:xfrm flipH="1">
            <a:off x="5478463" y="1668463"/>
            <a:ext cx="533400" cy="533400"/>
          </a:xfrm>
          <a:prstGeom prst="line">
            <a:avLst/>
          </a:prstGeom>
          <a:noFill/>
          <a:ln w="412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76" name="Text Box 246"/>
          <p:cNvSpPr txBox="1">
            <a:spLocks noChangeArrowheads="1"/>
          </p:cNvSpPr>
          <p:nvPr/>
        </p:nvSpPr>
        <p:spPr bwMode="auto">
          <a:xfrm>
            <a:off x="5783263" y="1363663"/>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400" b="1">
                <a:latin typeface="Arial" charset="0"/>
              </a:rPr>
              <a:t>Functional</a:t>
            </a:r>
          </a:p>
        </p:txBody>
      </p:sp>
      <p:sp>
        <p:nvSpPr>
          <p:cNvPr id="759344" name="Rectangle 560"/>
          <p:cNvSpPr>
            <a:spLocks noGrp="1" noChangeArrowheads="1"/>
          </p:cNvSpPr>
          <p:nvPr>
            <p:ph type="title"/>
          </p:nvPr>
        </p:nvSpPr>
        <p:spPr>
          <a:xfrm>
            <a:off x="0" y="101600"/>
            <a:ext cx="6788150" cy="601663"/>
          </a:xfrm>
        </p:spPr>
        <p:txBody>
          <a:bodyPr/>
          <a:lstStyle/>
          <a:p>
            <a:pPr eaLnBrk="1" hangingPunct="1">
              <a:defRPr/>
            </a:pPr>
            <a:r>
              <a:rPr lang="en-US"/>
              <a:t>Process Based Vs. Functional Organizations</a:t>
            </a:r>
          </a:p>
        </p:txBody>
      </p:sp>
      <p:grpSp>
        <p:nvGrpSpPr>
          <p:cNvPr id="57378" name="Group 248"/>
          <p:cNvGrpSpPr>
            <a:grpSpLocks/>
          </p:cNvGrpSpPr>
          <p:nvPr/>
        </p:nvGrpSpPr>
        <p:grpSpPr bwMode="auto">
          <a:xfrm>
            <a:off x="2227263" y="3006725"/>
            <a:ext cx="617537" cy="239713"/>
            <a:chOff x="742" y="2064"/>
            <a:chExt cx="389" cy="151"/>
          </a:xfrm>
        </p:grpSpPr>
        <p:grpSp>
          <p:nvGrpSpPr>
            <p:cNvPr id="57643" name="Group 249"/>
            <p:cNvGrpSpPr>
              <a:grpSpLocks/>
            </p:cNvGrpSpPr>
            <p:nvPr/>
          </p:nvGrpSpPr>
          <p:grpSpPr bwMode="auto">
            <a:xfrm>
              <a:off x="742" y="2099"/>
              <a:ext cx="225" cy="116"/>
              <a:chOff x="742" y="2099"/>
              <a:chExt cx="225" cy="116"/>
            </a:xfrm>
          </p:grpSpPr>
          <p:sp>
            <p:nvSpPr>
              <p:cNvPr id="57665" name="Freeform 250"/>
              <p:cNvSpPr>
                <a:spLocks/>
              </p:cNvSpPr>
              <p:nvPr/>
            </p:nvSpPr>
            <p:spPr bwMode="auto">
              <a:xfrm>
                <a:off x="742" y="2099"/>
                <a:ext cx="225" cy="116"/>
              </a:xfrm>
              <a:custGeom>
                <a:avLst/>
                <a:gdLst>
                  <a:gd name="T0" fmla="*/ 90 w 2023"/>
                  <a:gd name="T1" fmla="*/ 11 h 1278"/>
                  <a:gd name="T2" fmla="*/ 108 w 2023"/>
                  <a:gd name="T3" fmla="*/ 11 h 1278"/>
                  <a:gd name="T4" fmla="*/ 113 w 2023"/>
                  <a:gd name="T5" fmla="*/ 13 h 1278"/>
                  <a:gd name="T6" fmla="*/ 144 w 2023"/>
                  <a:gd name="T7" fmla="*/ 36 h 1278"/>
                  <a:gd name="T8" fmla="*/ 159 w 2023"/>
                  <a:gd name="T9" fmla="*/ 53 h 1278"/>
                  <a:gd name="T10" fmla="*/ 181 w 2023"/>
                  <a:gd name="T11" fmla="*/ 61 h 1278"/>
                  <a:gd name="T12" fmla="*/ 190 w 2023"/>
                  <a:gd name="T13" fmla="*/ 64 h 1278"/>
                  <a:gd name="T14" fmla="*/ 198 w 2023"/>
                  <a:gd name="T15" fmla="*/ 65 h 1278"/>
                  <a:gd name="T16" fmla="*/ 207 w 2023"/>
                  <a:gd name="T17" fmla="*/ 65 h 1278"/>
                  <a:gd name="T18" fmla="*/ 214 w 2023"/>
                  <a:gd name="T19" fmla="*/ 67 h 1278"/>
                  <a:gd name="T20" fmla="*/ 220 w 2023"/>
                  <a:gd name="T21" fmla="*/ 71 h 1278"/>
                  <a:gd name="T22" fmla="*/ 220 w 2023"/>
                  <a:gd name="T23" fmla="*/ 76 h 1278"/>
                  <a:gd name="T24" fmla="*/ 217 w 2023"/>
                  <a:gd name="T25" fmla="*/ 80 h 1278"/>
                  <a:gd name="T26" fmla="*/ 222 w 2023"/>
                  <a:gd name="T27" fmla="*/ 82 h 1278"/>
                  <a:gd name="T28" fmla="*/ 225 w 2023"/>
                  <a:gd name="T29" fmla="*/ 87 h 1278"/>
                  <a:gd name="T30" fmla="*/ 224 w 2023"/>
                  <a:gd name="T31" fmla="*/ 93 h 1278"/>
                  <a:gd name="T32" fmla="*/ 220 w 2023"/>
                  <a:gd name="T33" fmla="*/ 96 h 1278"/>
                  <a:gd name="T34" fmla="*/ 218 w 2023"/>
                  <a:gd name="T35" fmla="*/ 98 h 1278"/>
                  <a:gd name="T36" fmla="*/ 218 w 2023"/>
                  <a:gd name="T37" fmla="*/ 102 h 1278"/>
                  <a:gd name="T38" fmla="*/ 216 w 2023"/>
                  <a:gd name="T39" fmla="*/ 106 h 1278"/>
                  <a:gd name="T40" fmla="*/ 212 w 2023"/>
                  <a:gd name="T41" fmla="*/ 108 h 1278"/>
                  <a:gd name="T42" fmla="*/ 192 w 2023"/>
                  <a:gd name="T43" fmla="*/ 108 h 1278"/>
                  <a:gd name="T44" fmla="*/ 179 w 2023"/>
                  <a:gd name="T45" fmla="*/ 113 h 1278"/>
                  <a:gd name="T46" fmla="*/ 171 w 2023"/>
                  <a:gd name="T47" fmla="*/ 116 h 1278"/>
                  <a:gd name="T48" fmla="*/ 149 w 2023"/>
                  <a:gd name="T49" fmla="*/ 112 h 1278"/>
                  <a:gd name="T50" fmla="*/ 106 w 2023"/>
                  <a:gd name="T51" fmla="*/ 108 h 1278"/>
                  <a:gd name="T52" fmla="*/ 54 w 2023"/>
                  <a:gd name="T53" fmla="*/ 78 h 1278"/>
                  <a:gd name="T54" fmla="*/ 44 w 2023"/>
                  <a:gd name="T55" fmla="*/ 66 h 1278"/>
                  <a:gd name="T56" fmla="*/ 30 w 2023"/>
                  <a:gd name="T57" fmla="*/ 44 h 1278"/>
                  <a:gd name="T58" fmla="*/ 26 w 2023"/>
                  <a:gd name="T59" fmla="*/ 46 h 1278"/>
                  <a:gd name="T60" fmla="*/ 21 w 2023"/>
                  <a:gd name="T61" fmla="*/ 47 h 1278"/>
                  <a:gd name="T62" fmla="*/ 15 w 2023"/>
                  <a:gd name="T63" fmla="*/ 46 h 1278"/>
                  <a:gd name="T64" fmla="*/ 8 w 2023"/>
                  <a:gd name="T65" fmla="*/ 45 h 1278"/>
                  <a:gd name="T66" fmla="*/ 2 w 2023"/>
                  <a:gd name="T67" fmla="*/ 41 h 1278"/>
                  <a:gd name="T68" fmla="*/ 0 w 2023"/>
                  <a:gd name="T69" fmla="*/ 34 h 1278"/>
                  <a:gd name="T70" fmla="*/ 1 w 2023"/>
                  <a:gd name="T71" fmla="*/ 27 h 1278"/>
                  <a:gd name="T72" fmla="*/ 5 w 2023"/>
                  <a:gd name="T73" fmla="*/ 22 h 1278"/>
                  <a:gd name="T74" fmla="*/ 11 w 2023"/>
                  <a:gd name="T75" fmla="*/ 18 h 1278"/>
                  <a:gd name="T76" fmla="*/ 16 w 2023"/>
                  <a:gd name="T77" fmla="*/ 16 h 1278"/>
                  <a:gd name="T78" fmla="*/ 29 w 2023"/>
                  <a:gd name="T79" fmla="*/ 5 h 1278"/>
                  <a:gd name="T80" fmla="*/ 56 w 2023"/>
                  <a:gd name="T81" fmla="*/ 0 h 1278"/>
                  <a:gd name="T82" fmla="*/ 71 w 2023"/>
                  <a:gd name="T83" fmla="*/ 3 h 1278"/>
                  <a:gd name="T84" fmla="*/ 80 w 2023"/>
                  <a:gd name="T85" fmla="*/ 7 h 1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23" h="1278">
                    <a:moveTo>
                      <a:pt x="782" y="123"/>
                    </a:moveTo>
                    <a:lnTo>
                      <a:pt x="809" y="120"/>
                    </a:lnTo>
                    <a:lnTo>
                      <a:pt x="949" y="120"/>
                    </a:lnTo>
                    <a:lnTo>
                      <a:pt x="972" y="125"/>
                    </a:lnTo>
                    <a:lnTo>
                      <a:pt x="994" y="132"/>
                    </a:lnTo>
                    <a:lnTo>
                      <a:pt x="1016" y="142"/>
                    </a:lnTo>
                    <a:lnTo>
                      <a:pt x="1193" y="276"/>
                    </a:lnTo>
                    <a:lnTo>
                      <a:pt x="1291" y="392"/>
                    </a:lnTo>
                    <a:lnTo>
                      <a:pt x="1347" y="462"/>
                    </a:lnTo>
                    <a:lnTo>
                      <a:pt x="1427" y="583"/>
                    </a:lnTo>
                    <a:lnTo>
                      <a:pt x="1531" y="635"/>
                    </a:lnTo>
                    <a:lnTo>
                      <a:pt x="1623" y="667"/>
                    </a:lnTo>
                    <a:lnTo>
                      <a:pt x="1681" y="691"/>
                    </a:lnTo>
                    <a:lnTo>
                      <a:pt x="1708" y="703"/>
                    </a:lnTo>
                    <a:lnTo>
                      <a:pt x="1734" y="708"/>
                    </a:lnTo>
                    <a:lnTo>
                      <a:pt x="1782" y="711"/>
                    </a:lnTo>
                    <a:lnTo>
                      <a:pt x="1823" y="713"/>
                    </a:lnTo>
                    <a:lnTo>
                      <a:pt x="1861" y="719"/>
                    </a:lnTo>
                    <a:lnTo>
                      <a:pt x="1893" y="726"/>
                    </a:lnTo>
                    <a:lnTo>
                      <a:pt x="1922" y="734"/>
                    </a:lnTo>
                    <a:lnTo>
                      <a:pt x="1957" y="753"/>
                    </a:lnTo>
                    <a:lnTo>
                      <a:pt x="1977" y="779"/>
                    </a:lnTo>
                    <a:lnTo>
                      <a:pt x="1980" y="814"/>
                    </a:lnTo>
                    <a:lnTo>
                      <a:pt x="1978" y="837"/>
                    </a:lnTo>
                    <a:lnTo>
                      <a:pt x="1968" y="864"/>
                    </a:lnTo>
                    <a:lnTo>
                      <a:pt x="1953" y="882"/>
                    </a:lnTo>
                    <a:lnTo>
                      <a:pt x="1974" y="887"/>
                    </a:lnTo>
                    <a:lnTo>
                      <a:pt x="1993" y="900"/>
                    </a:lnTo>
                    <a:lnTo>
                      <a:pt x="2011" y="921"/>
                    </a:lnTo>
                    <a:lnTo>
                      <a:pt x="2023" y="955"/>
                    </a:lnTo>
                    <a:lnTo>
                      <a:pt x="2023" y="995"/>
                    </a:lnTo>
                    <a:lnTo>
                      <a:pt x="2013" y="1026"/>
                    </a:lnTo>
                    <a:lnTo>
                      <a:pt x="1996" y="1045"/>
                    </a:lnTo>
                    <a:lnTo>
                      <a:pt x="1979" y="1056"/>
                    </a:lnTo>
                    <a:lnTo>
                      <a:pt x="1954" y="1066"/>
                    </a:lnTo>
                    <a:lnTo>
                      <a:pt x="1961" y="1084"/>
                    </a:lnTo>
                    <a:lnTo>
                      <a:pt x="1964" y="1107"/>
                    </a:lnTo>
                    <a:lnTo>
                      <a:pt x="1959" y="1129"/>
                    </a:lnTo>
                    <a:lnTo>
                      <a:pt x="1953" y="1147"/>
                    </a:lnTo>
                    <a:lnTo>
                      <a:pt x="1941" y="1168"/>
                    </a:lnTo>
                    <a:lnTo>
                      <a:pt x="1929" y="1181"/>
                    </a:lnTo>
                    <a:lnTo>
                      <a:pt x="1910" y="1194"/>
                    </a:lnTo>
                    <a:lnTo>
                      <a:pt x="1888" y="1198"/>
                    </a:lnTo>
                    <a:lnTo>
                      <a:pt x="1728" y="1192"/>
                    </a:lnTo>
                    <a:lnTo>
                      <a:pt x="1623" y="1205"/>
                    </a:lnTo>
                    <a:lnTo>
                      <a:pt x="1605" y="1242"/>
                    </a:lnTo>
                    <a:lnTo>
                      <a:pt x="1580" y="1269"/>
                    </a:lnTo>
                    <a:lnTo>
                      <a:pt x="1540" y="1278"/>
                    </a:lnTo>
                    <a:lnTo>
                      <a:pt x="1506" y="1274"/>
                    </a:lnTo>
                    <a:lnTo>
                      <a:pt x="1340" y="1237"/>
                    </a:lnTo>
                    <a:lnTo>
                      <a:pt x="1217" y="1218"/>
                    </a:lnTo>
                    <a:lnTo>
                      <a:pt x="953" y="1186"/>
                    </a:lnTo>
                    <a:lnTo>
                      <a:pt x="577" y="962"/>
                    </a:lnTo>
                    <a:lnTo>
                      <a:pt x="490" y="855"/>
                    </a:lnTo>
                    <a:lnTo>
                      <a:pt x="435" y="785"/>
                    </a:lnTo>
                    <a:lnTo>
                      <a:pt x="398" y="727"/>
                    </a:lnTo>
                    <a:lnTo>
                      <a:pt x="337" y="622"/>
                    </a:lnTo>
                    <a:lnTo>
                      <a:pt x="272" y="485"/>
                    </a:lnTo>
                    <a:lnTo>
                      <a:pt x="260" y="497"/>
                    </a:lnTo>
                    <a:lnTo>
                      <a:pt x="236" y="508"/>
                    </a:lnTo>
                    <a:lnTo>
                      <a:pt x="213" y="513"/>
                    </a:lnTo>
                    <a:lnTo>
                      <a:pt x="187" y="516"/>
                    </a:lnTo>
                    <a:lnTo>
                      <a:pt x="160" y="515"/>
                    </a:lnTo>
                    <a:lnTo>
                      <a:pt x="137" y="511"/>
                    </a:lnTo>
                    <a:lnTo>
                      <a:pt x="109" y="505"/>
                    </a:lnTo>
                    <a:lnTo>
                      <a:pt x="72" y="496"/>
                    </a:lnTo>
                    <a:lnTo>
                      <a:pt x="38" y="477"/>
                    </a:lnTo>
                    <a:lnTo>
                      <a:pt x="16" y="451"/>
                    </a:lnTo>
                    <a:lnTo>
                      <a:pt x="3" y="414"/>
                    </a:lnTo>
                    <a:lnTo>
                      <a:pt x="0" y="372"/>
                    </a:lnTo>
                    <a:lnTo>
                      <a:pt x="2" y="331"/>
                    </a:lnTo>
                    <a:lnTo>
                      <a:pt x="11" y="299"/>
                    </a:lnTo>
                    <a:lnTo>
                      <a:pt x="29" y="268"/>
                    </a:lnTo>
                    <a:lnTo>
                      <a:pt x="47" y="245"/>
                    </a:lnTo>
                    <a:lnTo>
                      <a:pt x="69" y="223"/>
                    </a:lnTo>
                    <a:lnTo>
                      <a:pt x="99" y="201"/>
                    </a:lnTo>
                    <a:lnTo>
                      <a:pt x="121" y="187"/>
                    </a:lnTo>
                    <a:lnTo>
                      <a:pt x="146" y="174"/>
                    </a:lnTo>
                    <a:lnTo>
                      <a:pt x="157" y="145"/>
                    </a:lnTo>
                    <a:lnTo>
                      <a:pt x="257" y="59"/>
                    </a:lnTo>
                    <a:lnTo>
                      <a:pt x="380" y="7"/>
                    </a:lnTo>
                    <a:lnTo>
                      <a:pt x="503" y="0"/>
                    </a:lnTo>
                    <a:lnTo>
                      <a:pt x="589" y="16"/>
                    </a:lnTo>
                    <a:lnTo>
                      <a:pt x="638" y="33"/>
                    </a:lnTo>
                    <a:lnTo>
                      <a:pt x="673" y="51"/>
                    </a:lnTo>
                    <a:lnTo>
                      <a:pt x="715" y="75"/>
                    </a:lnTo>
                    <a:lnTo>
                      <a:pt x="782" y="123"/>
                    </a:lnTo>
                    <a:close/>
                  </a:path>
                </a:pathLst>
              </a:custGeom>
              <a:solidFill>
                <a:schemeClr val="accent1"/>
              </a:solidFill>
              <a:ln w="1588">
                <a:solidFill>
                  <a:srgbClr val="000000"/>
                </a:solidFill>
                <a:prstDash val="solid"/>
                <a:round/>
                <a:headEnd/>
                <a:tailEnd/>
              </a:ln>
            </p:spPr>
            <p:txBody>
              <a:bodyPr/>
              <a:lstStyle/>
              <a:p>
                <a:endParaRPr lang="en-US"/>
              </a:p>
            </p:txBody>
          </p:sp>
          <p:sp>
            <p:nvSpPr>
              <p:cNvPr id="57666" name="Freeform 251"/>
              <p:cNvSpPr>
                <a:spLocks/>
              </p:cNvSpPr>
              <p:nvPr/>
            </p:nvSpPr>
            <p:spPr bwMode="auto">
              <a:xfrm>
                <a:off x="813" y="2173"/>
                <a:ext cx="110" cy="40"/>
              </a:xfrm>
              <a:custGeom>
                <a:avLst/>
                <a:gdLst>
                  <a:gd name="T0" fmla="*/ 106 w 988"/>
                  <a:gd name="T1" fmla="*/ 40 h 445"/>
                  <a:gd name="T2" fmla="*/ 109 w 988"/>
                  <a:gd name="T3" fmla="*/ 37 h 445"/>
                  <a:gd name="T4" fmla="*/ 110 w 988"/>
                  <a:gd name="T5" fmla="*/ 33 h 445"/>
                  <a:gd name="T6" fmla="*/ 109 w 988"/>
                  <a:gd name="T7" fmla="*/ 29 h 445"/>
                  <a:gd name="T8" fmla="*/ 106 w 988"/>
                  <a:gd name="T9" fmla="*/ 25 h 445"/>
                  <a:gd name="T10" fmla="*/ 102 w 988"/>
                  <a:gd name="T11" fmla="*/ 23 h 445"/>
                  <a:gd name="T12" fmla="*/ 97 w 988"/>
                  <a:gd name="T13" fmla="*/ 22 h 445"/>
                  <a:gd name="T14" fmla="*/ 92 w 988"/>
                  <a:gd name="T15" fmla="*/ 21 h 445"/>
                  <a:gd name="T16" fmla="*/ 86 w 988"/>
                  <a:gd name="T17" fmla="*/ 20 h 445"/>
                  <a:gd name="T18" fmla="*/ 80 w 988"/>
                  <a:gd name="T19" fmla="*/ 20 h 445"/>
                  <a:gd name="T20" fmla="*/ 73 w 988"/>
                  <a:gd name="T21" fmla="*/ 19 h 445"/>
                  <a:gd name="T22" fmla="*/ 70 w 988"/>
                  <a:gd name="T23" fmla="*/ 16 h 445"/>
                  <a:gd name="T24" fmla="*/ 64 w 988"/>
                  <a:gd name="T25" fmla="*/ 14 h 445"/>
                  <a:gd name="T26" fmla="*/ 57 w 988"/>
                  <a:gd name="T27" fmla="*/ 12 h 445"/>
                  <a:gd name="T28" fmla="*/ 50 w 988"/>
                  <a:gd name="T29" fmla="*/ 12 h 445"/>
                  <a:gd name="T30" fmla="*/ 45 w 988"/>
                  <a:gd name="T31" fmla="*/ 8 h 445"/>
                  <a:gd name="T32" fmla="*/ 40 w 988"/>
                  <a:gd name="T33" fmla="*/ 5 h 445"/>
                  <a:gd name="T34" fmla="*/ 34 w 988"/>
                  <a:gd name="T35" fmla="*/ 2 h 445"/>
                  <a:gd name="T36" fmla="*/ 28 w 988"/>
                  <a:gd name="T37" fmla="*/ 1 h 445"/>
                  <a:gd name="T38" fmla="*/ 20 w 988"/>
                  <a:gd name="T39" fmla="*/ 0 h 445"/>
                  <a:gd name="T40" fmla="*/ 14 w 988"/>
                  <a:gd name="T41" fmla="*/ 0 h 445"/>
                  <a:gd name="T42" fmla="*/ 6 w 988"/>
                  <a:gd name="T43" fmla="*/ 1 h 445"/>
                  <a:gd name="T44" fmla="*/ 0 w 988"/>
                  <a:gd name="T45" fmla="*/ 4 h 4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88" h="445">
                    <a:moveTo>
                      <a:pt x="955" y="445"/>
                    </a:moveTo>
                    <a:lnTo>
                      <a:pt x="979" y="407"/>
                    </a:lnTo>
                    <a:lnTo>
                      <a:pt x="988" y="365"/>
                    </a:lnTo>
                    <a:lnTo>
                      <a:pt x="979" y="321"/>
                    </a:lnTo>
                    <a:lnTo>
                      <a:pt x="948" y="279"/>
                    </a:lnTo>
                    <a:lnTo>
                      <a:pt x="915" y="257"/>
                    </a:lnTo>
                    <a:lnTo>
                      <a:pt x="872" y="241"/>
                    </a:lnTo>
                    <a:lnTo>
                      <a:pt x="825" y="231"/>
                    </a:lnTo>
                    <a:lnTo>
                      <a:pt x="773" y="221"/>
                    </a:lnTo>
                    <a:lnTo>
                      <a:pt x="718" y="221"/>
                    </a:lnTo>
                    <a:lnTo>
                      <a:pt x="659" y="212"/>
                    </a:lnTo>
                    <a:lnTo>
                      <a:pt x="632" y="183"/>
                    </a:lnTo>
                    <a:lnTo>
                      <a:pt x="573" y="151"/>
                    </a:lnTo>
                    <a:lnTo>
                      <a:pt x="509" y="135"/>
                    </a:lnTo>
                    <a:lnTo>
                      <a:pt x="447" y="129"/>
                    </a:lnTo>
                    <a:lnTo>
                      <a:pt x="404" y="90"/>
                    </a:lnTo>
                    <a:lnTo>
                      <a:pt x="361" y="58"/>
                    </a:lnTo>
                    <a:lnTo>
                      <a:pt x="306" y="25"/>
                    </a:lnTo>
                    <a:lnTo>
                      <a:pt x="247" y="6"/>
                    </a:lnTo>
                    <a:lnTo>
                      <a:pt x="182" y="0"/>
                    </a:lnTo>
                    <a:lnTo>
                      <a:pt x="126" y="3"/>
                    </a:lnTo>
                    <a:lnTo>
                      <a:pt x="55" y="15"/>
                    </a:lnTo>
                    <a:lnTo>
                      <a:pt x="0" y="44"/>
                    </a:lnTo>
                  </a:path>
                </a:pathLst>
              </a:custGeom>
              <a:solidFill>
                <a:schemeClr val="accent1"/>
              </a:solidFill>
              <a:ln w="1588">
                <a:solidFill>
                  <a:srgbClr val="000000"/>
                </a:solidFill>
                <a:prstDash val="solid"/>
                <a:round/>
                <a:headEnd/>
                <a:tailEnd/>
              </a:ln>
            </p:spPr>
            <p:txBody>
              <a:bodyPr/>
              <a:lstStyle/>
              <a:p>
                <a:endParaRPr lang="en-US"/>
              </a:p>
            </p:txBody>
          </p:sp>
          <p:sp>
            <p:nvSpPr>
              <p:cNvPr id="57667" name="Freeform 252"/>
              <p:cNvSpPr>
                <a:spLocks/>
              </p:cNvSpPr>
              <p:nvPr/>
            </p:nvSpPr>
            <p:spPr bwMode="auto">
              <a:xfrm>
                <a:off x="859" y="2176"/>
                <a:ext cx="100" cy="20"/>
              </a:xfrm>
              <a:custGeom>
                <a:avLst/>
                <a:gdLst>
                  <a:gd name="T0" fmla="*/ 100 w 899"/>
                  <a:gd name="T1" fmla="*/ 20 h 215"/>
                  <a:gd name="T2" fmla="*/ 98 w 899"/>
                  <a:gd name="T3" fmla="*/ 18 h 215"/>
                  <a:gd name="T4" fmla="*/ 94 w 899"/>
                  <a:gd name="T5" fmla="*/ 16 h 215"/>
                  <a:gd name="T6" fmla="*/ 90 w 899"/>
                  <a:gd name="T7" fmla="*/ 15 h 215"/>
                  <a:gd name="T8" fmla="*/ 85 w 899"/>
                  <a:gd name="T9" fmla="*/ 14 h 215"/>
                  <a:gd name="T10" fmla="*/ 80 w 899"/>
                  <a:gd name="T11" fmla="*/ 13 h 215"/>
                  <a:gd name="T12" fmla="*/ 75 w 899"/>
                  <a:gd name="T13" fmla="*/ 13 h 215"/>
                  <a:gd name="T14" fmla="*/ 69 w 899"/>
                  <a:gd name="T15" fmla="*/ 14 h 215"/>
                  <a:gd name="T16" fmla="*/ 64 w 899"/>
                  <a:gd name="T17" fmla="*/ 13 h 215"/>
                  <a:gd name="T18" fmla="*/ 58 w 899"/>
                  <a:gd name="T19" fmla="*/ 11 h 215"/>
                  <a:gd name="T20" fmla="*/ 52 w 899"/>
                  <a:gd name="T21" fmla="*/ 10 h 215"/>
                  <a:gd name="T22" fmla="*/ 47 w 899"/>
                  <a:gd name="T23" fmla="*/ 9 h 215"/>
                  <a:gd name="T24" fmla="*/ 41 w 899"/>
                  <a:gd name="T25" fmla="*/ 9 h 215"/>
                  <a:gd name="T26" fmla="*/ 38 w 899"/>
                  <a:gd name="T27" fmla="*/ 7 h 215"/>
                  <a:gd name="T28" fmla="*/ 33 w 899"/>
                  <a:gd name="T29" fmla="*/ 4 h 215"/>
                  <a:gd name="T30" fmla="*/ 29 w 899"/>
                  <a:gd name="T31" fmla="*/ 2 h 215"/>
                  <a:gd name="T32" fmla="*/ 24 w 899"/>
                  <a:gd name="T33" fmla="*/ 1 h 215"/>
                  <a:gd name="T34" fmla="*/ 19 w 899"/>
                  <a:gd name="T35" fmla="*/ 0 h 215"/>
                  <a:gd name="T36" fmla="*/ 14 w 899"/>
                  <a:gd name="T37" fmla="*/ 0 h 215"/>
                  <a:gd name="T38" fmla="*/ 9 w 899"/>
                  <a:gd name="T39" fmla="*/ 1 h 215"/>
                  <a:gd name="T40" fmla="*/ 6 w 899"/>
                  <a:gd name="T41" fmla="*/ 3 h 215"/>
                  <a:gd name="T42" fmla="*/ 2 w 899"/>
                  <a:gd name="T43" fmla="*/ 5 h 215"/>
                  <a:gd name="T44" fmla="*/ 0 w 899"/>
                  <a:gd name="T45" fmla="*/ 6 h 2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99" h="215">
                    <a:moveTo>
                      <a:pt x="899" y="215"/>
                    </a:moveTo>
                    <a:lnTo>
                      <a:pt x="877" y="190"/>
                    </a:lnTo>
                    <a:lnTo>
                      <a:pt x="843" y="167"/>
                    </a:lnTo>
                    <a:lnTo>
                      <a:pt x="809" y="158"/>
                    </a:lnTo>
                    <a:lnTo>
                      <a:pt x="766" y="148"/>
                    </a:lnTo>
                    <a:lnTo>
                      <a:pt x="723" y="145"/>
                    </a:lnTo>
                    <a:lnTo>
                      <a:pt x="671" y="145"/>
                    </a:lnTo>
                    <a:lnTo>
                      <a:pt x="622" y="151"/>
                    </a:lnTo>
                    <a:lnTo>
                      <a:pt x="572" y="135"/>
                    </a:lnTo>
                    <a:lnTo>
                      <a:pt x="520" y="119"/>
                    </a:lnTo>
                    <a:lnTo>
                      <a:pt x="468" y="106"/>
                    </a:lnTo>
                    <a:lnTo>
                      <a:pt x="419" y="100"/>
                    </a:lnTo>
                    <a:lnTo>
                      <a:pt x="373" y="94"/>
                    </a:lnTo>
                    <a:lnTo>
                      <a:pt x="339" y="71"/>
                    </a:lnTo>
                    <a:lnTo>
                      <a:pt x="299" y="46"/>
                    </a:lnTo>
                    <a:lnTo>
                      <a:pt x="259" y="23"/>
                    </a:lnTo>
                    <a:lnTo>
                      <a:pt x="216" y="6"/>
                    </a:lnTo>
                    <a:lnTo>
                      <a:pt x="169" y="0"/>
                    </a:lnTo>
                    <a:lnTo>
                      <a:pt x="126" y="0"/>
                    </a:lnTo>
                    <a:lnTo>
                      <a:pt x="77" y="13"/>
                    </a:lnTo>
                    <a:lnTo>
                      <a:pt x="50" y="32"/>
                    </a:lnTo>
                    <a:lnTo>
                      <a:pt x="22" y="50"/>
                    </a:lnTo>
                    <a:lnTo>
                      <a:pt x="0" y="65"/>
                    </a:lnTo>
                  </a:path>
                </a:pathLst>
              </a:custGeom>
              <a:solidFill>
                <a:schemeClr val="accent1"/>
              </a:solidFill>
              <a:ln w="1588">
                <a:solidFill>
                  <a:srgbClr val="000000"/>
                </a:solidFill>
                <a:prstDash val="solid"/>
                <a:round/>
                <a:headEnd/>
                <a:tailEnd/>
              </a:ln>
            </p:spPr>
            <p:txBody>
              <a:bodyPr/>
              <a:lstStyle/>
              <a:p>
                <a:endParaRPr lang="en-US"/>
              </a:p>
            </p:txBody>
          </p:sp>
          <p:sp>
            <p:nvSpPr>
              <p:cNvPr id="57668" name="Freeform 253"/>
              <p:cNvSpPr>
                <a:spLocks/>
              </p:cNvSpPr>
              <p:nvPr/>
            </p:nvSpPr>
            <p:spPr bwMode="auto">
              <a:xfrm>
                <a:off x="876" y="2169"/>
                <a:ext cx="83" cy="10"/>
              </a:xfrm>
              <a:custGeom>
                <a:avLst/>
                <a:gdLst>
                  <a:gd name="T0" fmla="*/ 83 w 745"/>
                  <a:gd name="T1" fmla="*/ 10 h 115"/>
                  <a:gd name="T2" fmla="*/ 78 w 745"/>
                  <a:gd name="T3" fmla="*/ 9 h 115"/>
                  <a:gd name="T4" fmla="*/ 73 w 745"/>
                  <a:gd name="T5" fmla="*/ 9 h 115"/>
                  <a:gd name="T6" fmla="*/ 67 w 745"/>
                  <a:gd name="T7" fmla="*/ 9 h 115"/>
                  <a:gd name="T8" fmla="*/ 61 w 745"/>
                  <a:gd name="T9" fmla="*/ 9 h 115"/>
                  <a:gd name="T10" fmla="*/ 54 w 745"/>
                  <a:gd name="T11" fmla="*/ 7 h 115"/>
                  <a:gd name="T12" fmla="*/ 47 w 745"/>
                  <a:gd name="T13" fmla="*/ 7 h 115"/>
                  <a:gd name="T14" fmla="*/ 40 w 745"/>
                  <a:gd name="T15" fmla="*/ 7 h 115"/>
                  <a:gd name="T16" fmla="*/ 34 w 745"/>
                  <a:gd name="T17" fmla="*/ 5 h 115"/>
                  <a:gd name="T18" fmla="*/ 28 w 745"/>
                  <a:gd name="T19" fmla="*/ 2 h 115"/>
                  <a:gd name="T20" fmla="*/ 21 w 745"/>
                  <a:gd name="T21" fmla="*/ 1 h 115"/>
                  <a:gd name="T22" fmla="*/ 16 w 745"/>
                  <a:gd name="T23" fmla="*/ 0 h 115"/>
                  <a:gd name="T24" fmla="*/ 11 w 745"/>
                  <a:gd name="T25" fmla="*/ 0 h 115"/>
                  <a:gd name="T26" fmla="*/ 5 w 745"/>
                  <a:gd name="T27" fmla="*/ 1 h 115"/>
                  <a:gd name="T28" fmla="*/ 0 w 745"/>
                  <a:gd name="T29" fmla="*/ 2 h 1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45" h="115">
                    <a:moveTo>
                      <a:pt x="745" y="115"/>
                    </a:moveTo>
                    <a:lnTo>
                      <a:pt x="701" y="105"/>
                    </a:lnTo>
                    <a:lnTo>
                      <a:pt x="658" y="102"/>
                    </a:lnTo>
                    <a:lnTo>
                      <a:pt x="600" y="102"/>
                    </a:lnTo>
                    <a:lnTo>
                      <a:pt x="548" y="102"/>
                    </a:lnTo>
                    <a:lnTo>
                      <a:pt x="486" y="85"/>
                    </a:lnTo>
                    <a:lnTo>
                      <a:pt x="418" y="79"/>
                    </a:lnTo>
                    <a:lnTo>
                      <a:pt x="363" y="80"/>
                    </a:lnTo>
                    <a:lnTo>
                      <a:pt x="305" y="57"/>
                    </a:lnTo>
                    <a:lnTo>
                      <a:pt x="249" y="25"/>
                    </a:lnTo>
                    <a:lnTo>
                      <a:pt x="185" y="9"/>
                    </a:lnTo>
                    <a:lnTo>
                      <a:pt x="142" y="0"/>
                    </a:lnTo>
                    <a:lnTo>
                      <a:pt x="99" y="0"/>
                    </a:lnTo>
                    <a:lnTo>
                      <a:pt x="49" y="6"/>
                    </a:lnTo>
                    <a:lnTo>
                      <a:pt x="0" y="28"/>
                    </a:lnTo>
                  </a:path>
                </a:pathLst>
              </a:custGeom>
              <a:solidFill>
                <a:schemeClr val="accent1"/>
              </a:solidFill>
              <a:ln w="1588">
                <a:solidFill>
                  <a:srgbClr val="000000"/>
                </a:solidFill>
                <a:prstDash val="solid"/>
                <a:round/>
                <a:headEnd/>
                <a:tailEnd/>
              </a:ln>
            </p:spPr>
            <p:txBody>
              <a:bodyPr/>
              <a:lstStyle/>
              <a:p>
                <a:endParaRPr lang="en-US"/>
              </a:p>
            </p:txBody>
          </p:sp>
          <p:sp>
            <p:nvSpPr>
              <p:cNvPr id="57669" name="Freeform 254"/>
              <p:cNvSpPr>
                <a:spLocks/>
              </p:cNvSpPr>
              <p:nvPr/>
            </p:nvSpPr>
            <p:spPr bwMode="auto">
              <a:xfrm>
                <a:off x="767" y="2114"/>
                <a:ext cx="14" cy="16"/>
              </a:xfrm>
              <a:custGeom>
                <a:avLst/>
                <a:gdLst>
                  <a:gd name="T0" fmla="*/ 0 w 129"/>
                  <a:gd name="T1" fmla="*/ 0 h 180"/>
                  <a:gd name="T2" fmla="*/ 3 w 129"/>
                  <a:gd name="T3" fmla="*/ 0 h 180"/>
                  <a:gd name="T4" fmla="*/ 5 w 129"/>
                  <a:gd name="T5" fmla="*/ 0 h 180"/>
                  <a:gd name="T6" fmla="*/ 8 w 129"/>
                  <a:gd name="T7" fmla="*/ 1 h 180"/>
                  <a:gd name="T8" fmla="*/ 11 w 129"/>
                  <a:gd name="T9" fmla="*/ 3 h 180"/>
                  <a:gd name="T10" fmla="*/ 13 w 129"/>
                  <a:gd name="T11" fmla="*/ 5 h 180"/>
                  <a:gd name="T12" fmla="*/ 14 w 129"/>
                  <a:gd name="T13" fmla="*/ 9 h 180"/>
                  <a:gd name="T14" fmla="*/ 14 w 129"/>
                  <a:gd name="T15" fmla="*/ 12 h 180"/>
                  <a:gd name="T16" fmla="*/ 14 w 129"/>
                  <a:gd name="T17" fmla="*/ 16 h 1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9" h="180">
                    <a:moveTo>
                      <a:pt x="0" y="0"/>
                    </a:moveTo>
                    <a:lnTo>
                      <a:pt x="27" y="2"/>
                    </a:lnTo>
                    <a:lnTo>
                      <a:pt x="50" y="5"/>
                    </a:lnTo>
                    <a:lnTo>
                      <a:pt x="76" y="16"/>
                    </a:lnTo>
                    <a:lnTo>
                      <a:pt x="98" y="34"/>
                    </a:lnTo>
                    <a:lnTo>
                      <a:pt x="120" y="58"/>
                    </a:lnTo>
                    <a:lnTo>
                      <a:pt x="129" y="96"/>
                    </a:lnTo>
                    <a:lnTo>
                      <a:pt x="129" y="134"/>
                    </a:lnTo>
                    <a:lnTo>
                      <a:pt x="126" y="180"/>
                    </a:lnTo>
                  </a:path>
                </a:pathLst>
              </a:custGeom>
              <a:solidFill>
                <a:schemeClr val="accent1"/>
              </a:solidFill>
              <a:ln w="1588">
                <a:solidFill>
                  <a:srgbClr val="000000"/>
                </a:solidFill>
                <a:prstDash val="solid"/>
                <a:round/>
                <a:headEnd/>
                <a:tailEnd/>
              </a:ln>
            </p:spPr>
            <p:txBody>
              <a:bodyPr/>
              <a:lstStyle/>
              <a:p>
                <a:endParaRPr lang="en-US"/>
              </a:p>
            </p:txBody>
          </p:sp>
          <p:sp>
            <p:nvSpPr>
              <p:cNvPr id="57670" name="Freeform 255"/>
              <p:cNvSpPr>
                <a:spLocks/>
              </p:cNvSpPr>
              <p:nvPr/>
            </p:nvSpPr>
            <p:spPr bwMode="auto">
              <a:xfrm>
                <a:off x="774" y="2119"/>
                <a:ext cx="9" cy="23"/>
              </a:xfrm>
              <a:custGeom>
                <a:avLst/>
                <a:gdLst>
                  <a:gd name="T0" fmla="*/ 9 w 89"/>
                  <a:gd name="T1" fmla="*/ 0 h 255"/>
                  <a:gd name="T2" fmla="*/ 8 w 89"/>
                  <a:gd name="T3" fmla="*/ 5 h 255"/>
                  <a:gd name="T4" fmla="*/ 7 w 89"/>
                  <a:gd name="T5" fmla="*/ 11 h 255"/>
                  <a:gd name="T6" fmla="*/ 7 w 89"/>
                  <a:gd name="T7" fmla="*/ 14 h 255"/>
                  <a:gd name="T8" fmla="*/ 5 w 89"/>
                  <a:gd name="T9" fmla="*/ 17 h 255"/>
                  <a:gd name="T10" fmla="*/ 4 w 89"/>
                  <a:gd name="T11" fmla="*/ 19 h 255"/>
                  <a:gd name="T12" fmla="*/ 2 w 89"/>
                  <a:gd name="T13" fmla="*/ 21 h 255"/>
                  <a:gd name="T14" fmla="*/ 0 w 89"/>
                  <a:gd name="T15" fmla="*/ 23 h 2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255">
                    <a:moveTo>
                      <a:pt x="89" y="0"/>
                    </a:moveTo>
                    <a:lnTo>
                      <a:pt x="83" y="58"/>
                    </a:lnTo>
                    <a:lnTo>
                      <a:pt x="74" y="117"/>
                    </a:lnTo>
                    <a:lnTo>
                      <a:pt x="65" y="159"/>
                    </a:lnTo>
                    <a:lnTo>
                      <a:pt x="53" y="192"/>
                    </a:lnTo>
                    <a:lnTo>
                      <a:pt x="38" y="213"/>
                    </a:lnTo>
                    <a:lnTo>
                      <a:pt x="23" y="234"/>
                    </a:lnTo>
                    <a:lnTo>
                      <a:pt x="0" y="255"/>
                    </a:lnTo>
                  </a:path>
                </a:pathLst>
              </a:custGeom>
              <a:solidFill>
                <a:schemeClr val="accent1"/>
              </a:solidFill>
              <a:ln w="1588">
                <a:solidFill>
                  <a:srgbClr val="000000"/>
                </a:solidFill>
                <a:prstDash val="solid"/>
                <a:round/>
                <a:headEnd/>
                <a:tailEnd/>
              </a:ln>
            </p:spPr>
            <p:txBody>
              <a:bodyPr/>
              <a:lstStyle/>
              <a:p>
                <a:endParaRPr lang="en-US"/>
              </a:p>
            </p:txBody>
          </p:sp>
          <p:sp>
            <p:nvSpPr>
              <p:cNvPr id="57671" name="Freeform 256"/>
              <p:cNvSpPr>
                <a:spLocks/>
              </p:cNvSpPr>
              <p:nvPr/>
            </p:nvSpPr>
            <p:spPr bwMode="auto">
              <a:xfrm>
                <a:off x="777" y="2138"/>
                <a:ext cx="16" cy="3"/>
              </a:xfrm>
              <a:custGeom>
                <a:avLst/>
                <a:gdLst>
                  <a:gd name="T0" fmla="*/ 0 w 142"/>
                  <a:gd name="T1" fmla="*/ 0 h 35"/>
                  <a:gd name="T2" fmla="*/ 4 w 142"/>
                  <a:gd name="T3" fmla="*/ 0 h 35"/>
                  <a:gd name="T4" fmla="*/ 7 w 142"/>
                  <a:gd name="T5" fmla="*/ 0 h 35"/>
                  <a:gd name="T6" fmla="*/ 11 w 142"/>
                  <a:gd name="T7" fmla="*/ 1 h 35"/>
                  <a:gd name="T8" fmla="*/ 16 w 142"/>
                  <a:gd name="T9" fmla="*/ 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5">
                    <a:moveTo>
                      <a:pt x="0" y="4"/>
                    </a:moveTo>
                    <a:lnTo>
                      <a:pt x="33" y="0"/>
                    </a:lnTo>
                    <a:lnTo>
                      <a:pt x="66" y="3"/>
                    </a:lnTo>
                    <a:lnTo>
                      <a:pt x="99" y="13"/>
                    </a:lnTo>
                    <a:lnTo>
                      <a:pt x="142" y="35"/>
                    </a:lnTo>
                  </a:path>
                </a:pathLst>
              </a:custGeom>
              <a:solidFill>
                <a:schemeClr val="accent1"/>
              </a:solidFill>
              <a:ln w="1588">
                <a:solidFill>
                  <a:srgbClr val="000000"/>
                </a:solidFill>
                <a:prstDash val="solid"/>
                <a:round/>
                <a:headEnd/>
                <a:tailEnd/>
              </a:ln>
            </p:spPr>
            <p:txBody>
              <a:bodyPr/>
              <a:lstStyle/>
              <a:p>
                <a:endParaRPr lang="en-US"/>
              </a:p>
            </p:txBody>
          </p:sp>
          <p:sp>
            <p:nvSpPr>
              <p:cNvPr id="57672" name="Freeform 257"/>
              <p:cNvSpPr>
                <a:spLocks/>
              </p:cNvSpPr>
              <p:nvPr/>
            </p:nvSpPr>
            <p:spPr bwMode="auto">
              <a:xfrm>
                <a:off x="774" y="2141"/>
                <a:ext cx="18" cy="4"/>
              </a:xfrm>
              <a:custGeom>
                <a:avLst/>
                <a:gdLst>
                  <a:gd name="T0" fmla="*/ 0 w 167"/>
                  <a:gd name="T1" fmla="*/ 1 h 48"/>
                  <a:gd name="T2" fmla="*/ 4 w 167"/>
                  <a:gd name="T3" fmla="*/ 0 h 48"/>
                  <a:gd name="T4" fmla="*/ 6 w 167"/>
                  <a:gd name="T5" fmla="*/ 0 h 48"/>
                  <a:gd name="T6" fmla="*/ 9 w 167"/>
                  <a:gd name="T7" fmla="*/ 0 h 48"/>
                  <a:gd name="T8" fmla="*/ 12 w 167"/>
                  <a:gd name="T9" fmla="*/ 1 h 48"/>
                  <a:gd name="T10" fmla="*/ 16 w 167"/>
                  <a:gd name="T11" fmla="*/ 2 h 48"/>
                  <a:gd name="T12" fmla="*/ 18 w 167"/>
                  <a:gd name="T13" fmla="*/ 4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8">
                    <a:moveTo>
                      <a:pt x="0" y="14"/>
                    </a:moveTo>
                    <a:lnTo>
                      <a:pt x="35" y="4"/>
                    </a:lnTo>
                    <a:lnTo>
                      <a:pt x="56" y="0"/>
                    </a:lnTo>
                    <a:lnTo>
                      <a:pt x="84" y="1"/>
                    </a:lnTo>
                    <a:lnTo>
                      <a:pt x="115" y="12"/>
                    </a:lnTo>
                    <a:lnTo>
                      <a:pt x="145" y="29"/>
                    </a:lnTo>
                    <a:lnTo>
                      <a:pt x="167" y="48"/>
                    </a:lnTo>
                  </a:path>
                </a:pathLst>
              </a:custGeom>
              <a:solidFill>
                <a:schemeClr val="accent1"/>
              </a:solidFill>
              <a:ln w="1588">
                <a:solidFill>
                  <a:srgbClr val="000000"/>
                </a:solidFill>
                <a:prstDash val="solid"/>
                <a:round/>
                <a:headEnd/>
                <a:tailEnd/>
              </a:ln>
            </p:spPr>
            <p:txBody>
              <a:bodyPr/>
              <a:lstStyle/>
              <a:p>
                <a:endParaRPr lang="en-US"/>
              </a:p>
            </p:txBody>
          </p:sp>
          <p:sp>
            <p:nvSpPr>
              <p:cNvPr id="57673" name="Freeform 258"/>
              <p:cNvSpPr>
                <a:spLocks/>
              </p:cNvSpPr>
              <p:nvPr/>
            </p:nvSpPr>
            <p:spPr bwMode="auto">
              <a:xfrm>
                <a:off x="827" y="2110"/>
                <a:ext cx="8" cy="34"/>
              </a:xfrm>
              <a:custGeom>
                <a:avLst/>
                <a:gdLst>
                  <a:gd name="T0" fmla="*/ 2 w 66"/>
                  <a:gd name="T1" fmla="*/ 0 h 377"/>
                  <a:gd name="T2" fmla="*/ 4 w 66"/>
                  <a:gd name="T3" fmla="*/ 2 h 377"/>
                  <a:gd name="T4" fmla="*/ 5 w 66"/>
                  <a:gd name="T5" fmla="*/ 5 h 377"/>
                  <a:gd name="T6" fmla="*/ 7 w 66"/>
                  <a:gd name="T7" fmla="*/ 9 h 377"/>
                  <a:gd name="T8" fmla="*/ 8 w 66"/>
                  <a:gd name="T9" fmla="*/ 12 h 377"/>
                  <a:gd name="T10" fmla="*/ 8 w 66"/>
                  <a:gd name="T11" fmla="*/ 17 h 377"/>
                  <a:gd name="T12" fmla="*/ 8 w 66"/>
                  <a:gd name="T13" fmla="*/ 20 h 377"/>
                  <a:gd name="T14" fmla="*/ 7 w 66"/>
                  <a:gd name="T15" fmla="*/ 24 h 377"/>
                  <a:gd name="T16" fmla="*/ 5 w 66"/>
                  <a:gd name="T17" fmla="*/ 28 h 377"/>
                  <a:gd name="T18" fmla="*/ 3 w 66"/>
                  <a:gd name="T19" fmla="*/ 31 h 377"/>
                  <a:gd name="T20" fmla="*/ 0 w 66"/>
                  <a:gd name="T21" fmla="*/ 34 h 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377">
                    <a:moveTo>
                      <a:pt x="16" y="0"/>
                    </a:moveTo>
                    <a:lnTo>
                      <a:pt x="30" y="26"/>
                    </a:lnTo>
                    <a:lnTo>
                      <a:pt x="45" y="60"/>
                    </a:lnTo>
                    <a:lnTo>
                      <a:pt x="59" y="99"/>
                    </a:lnTo>
                    <a:lnTo>
                      <a:pt x="66" y="138"/>
                    </a:lnTo>
                    <a:lnTo>
                      <a:pt x="66" y="183"/>
                    </a:lnTo>
                    <a:lnTo>
                      <a:pt x="62" y="224"/>
                    </a:lnTo>
                    <a:lnTo>
                      <a:pt x="54" y="268"/>
                    </a:lnTo>
                    <a:lnTo>
                      <a:pt x="38" y="308"/>
                    </a:lnTo>
                    <a:lnTo>
                      <a:pt x="21" y="343"/>
                    </a:lnTo>
                    <a:lnTo>
                      <a:pt x="0" y="377"/>
                    </a:lnTo>
                  </a:path>
                </a:pathLst>
              </a:custGeom>
              <a:solidFill>
                <a:schemeClr val="accent1"/>
              </a:solidFill>
              <a:ln w="1588">
                <a:solidFill>
                  <a:srgbClr val="000000"/>
                </a:solidFill>
                <a:prstDash val="solid"/>
                <a:round/>
                <a:headEnd/>
                <a:tailEnd/>
              </a:ln>
            </p:spPr>
            <p:txBody>
              <a:bodyPr/>
              <a:lstStyle/>
              <a:p>
                <a:endParaRPr lang="en-US"/>
              </a:p>
            </p:txBody>
          </p:sp>
          <p:sp>
            <p:nvSpPr>
              <p:cNvPr id="57674" name="Freeform 259"/>
              <p:cNvSpPr>
                <a:spLocks/>
              </p:cNvSpPr>
              <p:nvPr/>
            </p:nvSpPr>
            <p:spPr bwMode="auto">
              <a:xfrm>
                <a:off x="792" y="2152"/>
                <a:ext cx="24" cy="8"/>
              </a:xfrm>
              <a:custGeom>
                <a:avLst/>
                <a:gdLst>
                  <a:gd name="T0" fmla="*/ 0 w 216"/>
                  <a:gd name="T1" fmla="*/ 8 h 84"/>
                  <a:gd name="T2" fmla="*/ 4 w 216"/>
                  <a:gd name="T3" fmla="*/ 6 h 84"/>
                  <a:gd name="T4" fmla="*/ 8 w 216"/>
                  <a:gd name="T5" fmla="*/ 4 h 84"/>
                  <a:gd name="T6" fmla="*/ 12 w 216"/>
                  <a:gd name="T7" fmla="*/ 2 h 84"/>
                  <a:gd name="T8" fmla="*/ 16 w 216"/>
                  <a:gd name="T9" fmla="*/ 1 h 84"/>
                  <a:gd name="T10" fmla="*/ 21 w 216"/>
                  <a:gd name="T11" fmla="*/ 1 h 84"/>
                  <a:gd name="T12" fmla="*/ 24 w 216"/>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84">
                    <a:moveTo>
                      <a:pt x="0" y="84"/>
                    </a:moveTo>
                    <a:lnTo>
                      <a:pt x="37" y="58"/>
                    </a:lnTo>
                    <a:lnTo>
                      <a:pt x="74" y="39"/>
                    </a:lnTo>
                    <a:lnTo>
                      <a:pt x="105" y="26"/>
                    </a:lnTo>
                    <a:lnTo>
                      <a:pt x="142" y="13"/>
                    </a:lnTo>
                    <a:lnTo>
                      <a:pt x="185" y="7"/>
                    </a:lnTo>
                    <a:lnTo>
                      <a:pt x="216" y="0"/>
                    </a:lnTo>
                  </a:path>
                </a:pathLst>
              </a:custGeom>
              <a:solidFill>
                <a:schemeClr val="accent1"/>
              </a:solidFill>
              <a:ln w="1588">
                <a:solidFill>
                  <a:srgbClr val="000000"/>
                </a:solidFill>
                <a:prstDash val="solid"/>
                <a:round/>
                <a:headEnd/>
                <a:tailEnd/>
              </a:ln>
            </p:spPr>
            <p:txBody>
              <a:bodyPr/>
              <a:lstStyle/>
              <a:p>
                <a:endParaRPr lang="en-US"/>
              </a:p>
            </p:txBody>
          </p:sp>
          <p:sp>
            <p:nvSpPr>
              <p:cNvPr id="57675" name="Freeform 260"/>
              <p:cNvSpPr>
                <a:spLocks/>
              </p:cNvSpPr>
              <p:nvPr/>
            </p:nvSpPr>
            <p:spPr bwMode="auto">
              <a:xfrm>
                <a:off x="825" y="2129"/>
                <a:ext cx="39" cy="22"/>
              </a:xfrm>
              <a:custGeom>
                <a:avLst/>
                <a:gdLst>
                  <a:gd name="T0" fmla="*/ 0 w 345"/>
                  <a:gd name="T1" fmla="*/ 22 h 237"/>
                  <a:gd name="T2" fmla="*/ 4 w 345"/>
                  <a:gd name="T3" fmla="*/ 22 h 237"/>
                  <a:gd name="T4" fmla="*/ 10 w 345"/>
                  <a:gd name="T5" fmla="*/ 21 h 237"/>
                  <a:gd name="T6" fmla="*/ 16 w 345"/>
                  <a:gd name="T7" fmla="*/ 19 h 237"/>
                  <a:gd name="T8" fmla="*/ 21 w 345"/>
                  <a:gd name="T9" fmla="*/ 17 h 237"/>
                  <a:gd name="T10" fmla="*/ 26 w 345"/>
                  <a:gd name="T11" fmla="*/ 14 h 237"/>
                  <a:gd name="T12" fmla="*/ 31 w 345"/>
                  <a:gd name="T13" fmla="*/ 11 h 237"/>
                  <a:gd name="T14" fmla="*/ 33 w 345"/>
                  <a:gd name="T15" fmla="*/ 7 h 237"/>
                  <a:gd name="T16" fmla="*/ 39 w 345"/>
                  <a:gd name="T17" fmla="*/ 0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5" h="237">
                    <a:moveTo>
                      <a:pt x="0" y="237"/>
                    </a:moveTo>
                    <a:lnTo>
                      <a:pt x="37" y="237"/>
                    </a:lnTo>
                    <a:lnTo>
                      <a:pt x="92" y="224"/>
                    </a:lnTo>
                    <a:lnTo>
                      <a:pt x="142" y="205"/>
                    </a:lnTo>
                    <a:lnTo>
                      <a:pt x="185" y="186"/>
                    </a:lnTo>
                    <a:lnTo>
                      <a:pt x="228" y="154"/>
                    </a:lnTo>
                    <a:lnTo>
                      <a:pt x="278" y="115"/>
                    </a:lnTo>
                    <a:lnTo>
                      <a:pt x="296" y="77"/>
                    </a:lnTo>
                    <a:lnTo>
                      <a:pt x="345" y="0"/>
                    </a:lnTo>
                  </a:path>
                </a:pathLst>
              </a:custGeom>
              <a:solidFill>
                <a:schemeClr val="accent1"/>
              </a:solidFill>
              <a:ln w="1588">
                <a:solidFill>
                  <a:srgbClr val="000000"/>
                </a:solidFill>
                <a:prstDash val="solid"/>
                <a:round/>
                <a:headEnd/>
                <a:tailEnd/>
              </a:ln>
            </p:spPr>
            <p:txBody>
              <a:bodyPr/>
              <a:lstStyle/>
              <a:p>
                <a:endParaRPr lang="en-US"/>
              </a:p>
            </p:txBody>
          </p:sp>
          <p:sp>
            <p:nvSpPr>
              <p:cNvPr id="57676" name="Freeform 261"/>
              <p:cNvSpPr>
                <a:spLocks/>
              </p:cNvSpPr>
              <p:nvPr/>
            </p:nvSpPr>
            <p:spPr bwMode="auto">
              <a:xfrm>
                <a:off x="840" y="2146"/>
                <a:ext cx="18" cy="3"/>
              </a:xfrm>
              <a:custGeom>
                <a:avLst/>
                <a:gdLst>
                  <a:gd name="T0" fmla="*/ 0 w 160"/>
                  <a:gd name="T1" fmla="*/ 3 h 38"/>
                  <a:gd name="T2" fmla="*/ 8 w 160"/>
                  <a:gd name="T3" fmla="*/ 2 h 38"/>
                  <a:gd name="T4" fmla="*/ 14 w 160"/>
                  <a:gd name="T5" fmla="*/ 1 h 38"/>
                  <a:gd name="T6" fmla="*/ 18 w 160"/>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 h="38">
                    <a:moveTo>
                      <a:pt x="0" y="38"/>
                    </a:moveTo>
                    <a:lnTo>
                      <a:pt x="68" y="26"/>
                    </a:lnTo>
                    <a:lnTo>
                      <a:pt x="123" y="13"/>
                    </a:lnTo>
                    <a:lnTo>
                      <a:pt x="160" y="0"/>
                    </a:lnTo>
                  </a:path>
                </a:pathLst>
              </a:custGeom>
              <a:solidFill>
                <a:schemeClr val="accent1"/>
              </a:solidFill>
              <a:ln w="1588">
                <a:solidFill>
                  <a:srgbClr val="000000"/>
                </a:solidFill>
                <a:prstDash val="solid"/>
                <a:round/>
                <a:headEnd/>
                <a:tailEnd/>
              </a:ln>
            </p:spPr>
            <p:txBody>
              <a:bodyPr/>
              <a:lstStyle/>
              <a:p>
                <a:endParaRPr lang="en-US"/>
              </a:p>
            </p:txBody>
          </p:sp>
          <p:sp>
            <p:nvSpPr>
              <p:cNvPr id="57677" name="Freeform 262"/>
              <p:cNvSpPr>
                <a:spLocks/>
              </p:cNvSpPr>
              <p:nvPr/>
            </p:nvSpPr>
            <p:spPr bwMode="auto">
              <a:xfrm>
                <a:off x="831" y="2143"/>
                <a:ext cx="54" cy="20"/>
              </a:xfrm>
              <a:custGeom>
                <a:avLst/>
                <a:gdLst>
                  <a:gd name="T0" fmla="*/ 0 w 481"/>
                  <a:gd name="T1" fmla="*/ 20 h 217"/>
                  <a:gd name="T2" fmla="*/ 6 w 481"/>
                  <a:gd name="T3" fmla="*/ 17 h 217"/>
                  <a:gd name="T4" fmla="*/ 12 w 481"/>
                  <a:gd name="T5" fmla="*/ 15 h 217"/>
                  <a:gd name="T6" fmla="*/ 17 w 481"/>
                  <a:gd name="T7" fmla="*/ 13 h 217"/>
                  <a:gd name="T8" fmla="*/ 25 w 481"/>
                  <a:gd name="T9" fmla="*/ 11 h 217"/>
                  <a:gd name="T10" fmla="*/ 31 w 481"/>
                  <a:gd name="T11" fmla="*/ 8 h 217"/>
                  <a:gd name="T12" fmla="*/ 33 w 481"/>
                  <a:gd name="T13" fmla="*/ 8 h 217"/>
                  <a:gd name="T14" fmla="*/ 41 w 481"/>
                  <a:gd name="T15" fmla="*/ 3 h 217"/>
                  <a:gd name="T16" fmla="*/ 48 w 481"/>
                  <a:gd name="T17" fmla="*/ 1 h 217"/>
                  <a:gd name="T18" fmla="*/ 54 w 481"/>
                  <a:gd name="T19" fmla="*/ 0 h 2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1" h="217">
                    <a:moveTo>
                      <a:pt x="0" y="217"/>
                    </a:moveTo>
                    <a:lnTo>
                      <a:pt x="49" y="185"/>
                    </a:lnTo>
                    <a:lnTo>
                      <a:pt x="106" y="159"/>
                    </a:lnTo>
                    <a:lnTo>
                      <a:pt x="155" y="140"/>
                    </a:lnTo>
                    <a:lnTo>
                      <a:pt x="223" y="115"/>
                    </a:lnTo>
                    <a:lnTo>
                      <a:pt x="278" y="83"/>
                    </a:lnTo>
                    <a:lnTo>
                      <a:pt x="290" y="83"/>
                    </a:lnTo>
                    <a:lnTo>
                      <a:pt x="364" y="32"/>
                    </a:lnTo>
                    <a:lnTo>
                      <a:pt x="426" y="12"/>
                    </a:lnTo>
                    <a:lnTo>
                      <a:pt x="481" y="0"/>
                    </a:lnTo>
                  </a:path>
                </a:pathLst>
              </a:custGeom>
              <a:solidFill>
                <a:schemeClr val="accent1"/>
              </a:solidFill>
              <a:ln w="1588">
                <a:solidFill>
                  <a:srgbClr val="000000"/>
                </a:solidFill>
                <a:prstDash val="solid"/>
                <a:round/>
                <a:headEnd/>
                <a:tailEnd/>
              </a:ln>
            </p:spPr>
            <p:txBody>
              <a:bodyPr/>
              <a:lstStyle/>
              <a:p>
                <a:endParaRPr lang="en-US"/>
              </a:p>
            </p:txBody>
          </p:sp>
          <p:sp>
            <p:nvSpPr>
              <p:cNvPr id="57678" name="Freeform 263"/>
              <p:cNvSpPr>
                <a:spLocks/>
              </p:cNvSpPr>
              <p:nvPr/>
            </p:nvSpPr>
            <p:spPr bwMode="auto">
              <a:xfrm>
                <a:off x="759" y="2114"/>
                <a:ext cx="4" cy="1"/>
              </a:xfrm>
              <a:custGeom>
                <a:avLst/>
                <a:gdLst>
                  <a:gd name="T0" fmla="*/ 0 w 43"/>
                  <a:gd name="T1" fmla="*/ 1 h 7"/>
                  <a:gd name="T2" fmla="*/ 2 w 43"/>
                  <a:gd name="T3" fmla="*/ 0 h 7"/>
                  <a:gd name="T4" fmla="*/ 4 w 43"/>
                  <a:gd name="T5" fmla="*/ 0 h 7"/>
                  <a:gd name="T6" fmla="*/ 0 60000 65536"/>
                  <a:gd name="T7" fmla="*/ 0 60000 65536"/>
                  <a:gd name="T8" fmla="*/ 0 60000 65536"/>
                </a:gdLst>
                <a:ahLst/>
                <a:cxnLst>
                  <a:cxn ang="T6">
                    <a:pos x="T0" y="T1"/>
                  </a:cxn>
                  <a:cxn ang="T7">
                    <a:pos x="T2" y="T3"/>
                  </a:cxn>
                  <a:cxn ang="T8">
                    <a:pos x="T4" y="T5"/>
                  </a:cxn>
                </a:cxnLst>
                <a:rect l="0" t="0" r="r" b="b"/>
                <a:pathLst>
                  <a:path w="43" h="7">
                    <a:moveTo>
                      <a:pt x="0" y="7"/>
                    </a:moveTo>
                    <a:lnTo>
                      <a:pt x="23" y="3"/>
                    </a:lnTo>
                    <a:lnTo>
                      <a:pt x="43" y="0"/>
                    </a:lnTo>
                  </a:path>
                </a:pathLst>
              </a:custGeom>
              <a:solidFill>
                <a:schemeClr val="accent1"/>
              </a:solidFill>
              <a:ln w="1588">
                <a:solidFill>
                  <a:srgbClr val="000000"/>
                </a:solidFill>
                <a:prstDash val="solid"/>
                <a:round/>
                <a:headEnd/>
                <a:tailEnd/>
              </a:ln>
            </p:spPr>
            <p:txBody>
              <a:bodyPr/>
              <a:lstStyle/>
              <a:p>
                <a:endParaRPr lang="en-US"/>
              </a:p>
            </p:txBody>
          </p:sp>
          <p:sp>
            <p:nvSpPr>
              <p:cNvPr id="57679" name="Freeform 264"/>
              <p:cNvSpPr>
                <a:spLocks/>
              </p:cNvSpPr>
              <p:nvPr/>
            </p:nvSpPr>
            <p:spPr bwMode="auto">
              <a:xfrm>
                <a:off x="851" y="2185"/>
                <a:ext cx="12" cy="3"/>
              </a:xfrm>
              <a:custGeom>
                <a:avLst/>
                <a:gdLst>
                  <a:gd name="T0" fmla="*/ 12 w 105"/>
                  <a:gd name="T1" fmla="*/ 0 h 32"/>
                  <a:gd name="T2" fmla="*/ 8 w 105"/>
                  <a:gd name="T3" fmla="*/ 0 h 32"/>
                  <a:gd name="T4" fmla="*/ 6 w 105"/>
                  <a:gd name="T5" fmla="*/ 1 h 32"/>
                  <a:gd name="T6" fmla="*/ 3 w 105"/>
                  <a:gd name="T7" fmla="*/ 2 h 32"/>
                  <a:gd name="T8" fmla="*/ 0 w 105"/>
                  <a:gd name="T9" fmla="*/ 3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32">
                    <a:moveTo>
                      <a:pt x="105" y="0"/>
                    </a:moveTo>
                    <a:lnTo>
                      <a:pt x="74" y="3"/>
                    </a:lnTo>
                    <a:lnTo>
                      <a:pt x="50" y="9"/>
                    </a:lnTo>
                    <a:lnTo>
                      <a:pt x="25" y="19"/>
                    </a:lnTo>
                    <a:lnTo>
                      <a:pt x="0" y="32"/>
                    </a:lnTo>
                  </a:path>
                </a:pathLst>
              </a:custGeom>
              <a:solidFill>
                <a:schemeClr val="accent1"/>
              </a:solidFill>
              <a:ln w="1588">
                <a:solidFill>
                  <a:srgbClr val="000000"/>
                </a:solidFill>
                <a:prstDash val="solid"/>
                <a:round/>
                <a:headEnd/>
                <a:tailEnd/>
              </a:ln>
            </p:spPr>
            <p:txBody>
              <a:bodyPr/>
              <a:lstStyle/>
              <a:p>
                <a:endParaRPr lang="en-US"/>
              </a:p>
            </p:txBody>
          </p:sp>
          <p:sp>
            <p:nvSpPr>
              <p:cNvPr id="57680" name="Freeform 265"/>
              <p:cNvSpPr>
                <a:spLocks/>
              </p:cNvSpPr>
              <p:nvPr/>
            </p:nvSpPr>
            <p:spPr bwMode="auto">
              <a:xfrm>
                <a:off x="875" y="2192"/>
                <a:ext cx="11" cy="2"/>
              </a:xfrm>
              <a:custGeom>
                <a:avLst/>
                <a:gdLst>
                  <a:gd name="T0" fmla="*/ 11 w 104"/>
                  <a:gd name="T1" fmla="*/ 0 h 19"/>
                  <a:gd name="T2" fmla="*/ 7 w 104"/>
                  <a:gd name="T3" fmla="*/ 0 h 19"/>
                  <a:gd name="T4" fmla="*/ 3 w 104"/>
                  <a:gd name="T5" fmla="*/ 1 h 19"/>
                  <a:gd name="T6" fmla="*/ 0 w 104"/>
                  <a:gd name="T7" fmla="*/ 2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4" h="19">
                    <a:moveTo>
                      <a:pt x="104" y="0"/>
                    </a:moveTo>
                    <a:lnTo>
                      <a:pt x="67" y="0"/>
                    </a:lnTo>
                    <a:lnTo>
                      <a:pt x="30" y="6"/>
                    </a:lnTo>
                    <a:lnTo>
                      <a:pt x="0" y="19"/>
                    </a:lnTo>
                  </a:path>
                </a:pathLst>
              </a:custGeom>
              <a:solidFill>
                <a:schemeClr val="accent1"/>
              </a:solidFill>
              <a:ln w="1588">
                <a:solidFill>
                  <a:srgbClr val="000000"/>
                </a:solidFill>
                <a:prstDash val="solid"/>
                <a:round/>
                <a:headEnd/>
                <a:tailEnd/>
              </a:ln>
            </p:spPr>
            <p:txBody>
              <a:bodyPr/>
              <a:lstStyle/>
              <a:p>
                <a:endParaRPr lang="en-US"/>
              </a:p>
            </p:txBody>
          </p:sp>
          <p:sp>
            <p:nvSpPr>
              <p:cNvPr id="57681" name="Freeform 266"/>
              <p:cNvSpPr>
                <a:spLocks/>
              </p:cNvSpPr>
              <p:nvPr/>
            </p:nvSpPr>
            <p:spPr bwMode="auto">
              <a:xfrm>
                <a:off x="886" y="2185"/>
                <a:ext cx="16" cy="6"/>
              </a:xfrm>
              <a:custGeom>
                <a:avLst/>
                <a:gdLst>
                  <a:gd name="T0" fmla="*/ 16 w 145"/>
                  <a:gd name="T1" fmla="*/ 0 h 73"/>
                  <a:gd name="T2" fmla="*/ 13 w 145"/>
                  <a:gd name="T3" fmla="*/ 0 h 73"/>
                  <a:gd name="T4" fmla="*/ 10 w 145"/>
                  <a:gd name="T5" fmla="*/ 1 h 73"/>
                  <a:gd name="T6" fmla="*/ 7 w 145"/>
                  <a:gd name="T7" fmla="*/ 2 h 73"/>
                  <a:gd name="T8" fmla="*/ 4 w 145"/>
                  <a:gd name="T9" fmla="*/ 3 h 73"/>
                  <a:gd name="T10" fmla="*/ 2 w 145"/>
                  <a:gd name="T11" fmla="*/ 5 h 73"/>
                  <a:gd name="T12" fmla="*/ 1 w 145"/>
                  <a:gd name="T13" fmla="*/ 6 h 73"/>
                  <a:gd name="T14" fmla="*/ 0 w 145"/>
                  <a:gd name="T15" fmla="*/ 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 h="73">
                    <a:moveTo>
                      <a:pt x="145" y="0"/>
                    </a:moveTo>
                    <a:lnTo>
                      <a:pt x="120" y="3"/>
                    </a:lnTo>
                    <a:lnTo>
                      <a:pt x="89" y="13"/>
                    </a:lnTo>
                    <a:lnTo>
                      <a:pt x="62" y="25"/>
                    </a:lnTo>
                    <a:lnTo>
                      <a:pt x="40" y="41"/>
                    </a:lnTo>
                    <a:lnTo>
                      <a:pt x="22" y="57"/>
                    </a:lnTo>
                    <a:lnTo>
                      <a:pt x="9" y="67"/>
                    </a:lnTo>
                    <a:lnTo>
                      <a:pt x="0" y="73"/>
                    </a:lnTo>
                  </a:path>
                </a:pathLst>
              </a:custGeom>
              <a:solidFill>
                <a:schemeClr val="accent1"/>
              </a:solidFill>
              <a:ln w="1588">
                <a:solidFill>
                  <a:srgbClr val="000000"/>
                </a:solidFill>
                <a:prstDash val="solid"/>
                <a:round/>
                <a:headEnd/>
                <a:tailEnd/>
              </a:ln>
            </p:spPr>
            <p:txBody>
              <a:bodyPr/>
              <a:lstStyle/>
              <a:p>
                <a:endParaRPr lang="en-US"/>
              </a:p>
            </p:txBody>
          </p:sp>
          <p:sp>
            <p:nvSpPr>
              <p:cNvPr id="57682" name="Freeform 267"/>
              <p:cNvSpPr>
                <a:spLocks/>
              </p:cNvSpPr>
              <p:nvPr/>
            </p:nvSpPr>
            <p:spPr bwMode="auto">
              <a:xfrm>
                <a:off x="916" y="2190"/>
                <a:ext cx="13" cy="4"/>
              </a:xfrm>
              <a:custGeom>
                <a:avLst/>
                <a:gdLst>
                  <a:gd name="T0" fmla="*/ 13 w 111"/>
                  <a:gd name="T1" fmla="*/ 0 h 45"/>
                  <a:gd name="T2" fmla="*/ 7 w 111"/>
                  <a:gd name="T3" fmla="*/ 1 h 45"/>
                  <a:gd name="T4" fmla="*/ 4 w 111"/>
                  <a:gd name="T5" fmla="*/ 1 h 45"/>
                  <a:gd name="T6" fmla="*/ 2 w 111"/>
                  <a:gd name="T7" fmla="*/ 3 h 45"/>
                  <a:gd name="T8" fmla="*/ 0 w 111"/>
                  <a:gd name="T9" fmla="*/ 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45">
                    <a:moveTo>
                      <a:pt x="111" y="0"/>
                    </a:moveTo>
                    <a:lnTo>
                      <a:pt x="58" y="7"/>
                    </a:lnTo>
                    <a:lnTo>
                      <a:pt x="37" y="16"/>
                    </a:lnTo>
                    <a:lnTo>
                      <a:pt x="15" y="29"/>
                    </a:lnTo>
                    <a:lnTo>
                      <a:pt x="0" y="45"/>
                    </a:lnTo>
                  </a:path>
                </a:pathLst>
              </a:custGeom>
              <a:solidFill>
                <a:schemeClr val="accent1"/>
              </a:solidFill>
              <a:ln w="1588">
                <a:solidFill>
                  <a:srgbClr val="000000"/>
                </a:solidFill>
                <a:prstDash val="solid"/>
                <a:round/>
                <a:headEnd/>
                <a:tailEnd/>
              </a:ln>
            </p:spPr>
            <p:txBody>
              <a:bodyPr/>
              <a:lstStyle/>
              <a:p>
                <a:endParaRPr lang="en-US"/>
              </a:p>
            </p:txBody>
          </p:sp>
          <p:sp>
            <p:nvSpPr>
              <p:cNvPr id="57683" name="Freeform 268"/>
              <p:cNvSpPr>
                <a:spLocks/>
              </p:cNvSpPr>
              <p:nvPr/>
            </p:nvSpPr>
            <p:spPr bwMode="auto">
              <a:xfrm>
                <a:off x="926" y="2178"/>
                <a:ext cx="14" cy="6"/>
              </a:xfrm>
              <a:custGeom>
                <a:avLst/>
                <a:gdLst>
                  <a:gd name="T0" fmla="*/ 14 w 126"/>
                  <a:gd name="T1" fmla="*/ 0 h 71"/>
                  <a:gd name="T2" fmla="*/ 9 w 126"/>
                  <a:gd name="T3" fmla="*/ 1 h 71"/>
                  <a:gd name="T4" fmla="*/ 7 w 126"/>
                  <a:gd name="T5" fmla="*/ 2 h 71"/>
                  <a:gd name="T6" fmla="*/ 4 w 126"/>
                  <a:gd name="T7" fmla="*/ 3 h 71"/>
                  <a:gd name="T8" fmla="*/ 2 w 126"/>
                  <a:gd name="T9" fmla="*/ 5 h 71"/>
                  <a:gd name="T10" fmla="*/ 0 w 126"/>
                  <a:gd name="T11" fmla="*/ 6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71">
                    <a:moveTo>
                      <a:pt x="126" y="0"/>
                    </a:moveTo>
                    <a:lnTo>
                      <a:pt x="83" y="13"/>
                    </a:lnTo>
                    <a:lnTo>
                      <a:pt x="59" y="26"/>
                    </a:lnTo>
                    <a:lnTo>
                      <a:pt x="37" y="39"/>
                    </a:lnTo>
                    <a:lnTo>
                      <a:pt x="19" y="55"/>
                    </a:lnTo>
                    <a:lnTo>
                      <a:pt x="0" y="71"/>
                    </a:lnTo>
                  </a:path>
                </a:pathLst>
              </a:custGeom>
              <a:solidFill>
                <a:schemeClr val="accent1"/>
              </a:solidFill>
              <a:ln w="1588">
                <a:solidFill>
                  <a:srgbClr val="000000"/>
                </a:solidFill>
                <a:prstDash val="solid"/>
                <a:round/>
                <a:headEnd/>
                <a:tailEnd/>
              </a:ln>
            </p:spPr>
            <p:txBody>
              <a:bodyPr/>
              <a:lstStyle/>
              <a:p>
                <a:endParaRPr lang="en-US"/>
              </a:p>
            </p:txBody>
          </p:sp>
          <p:sp>
            <p:nvSpPr>
              <p:cNvPr id="57684" name="Freeform 269"/>
              <p:cNvSpPr>
                <a:spLocks/>
              </p:cNvSpPr>
              <p:nvPr/>
            </p:nvSpPr>
            <p:spPr bwMode="auto">
              <a:xfrm>
                <a:off x="904" y="2176"/>
                <a:ext cx="12" cy="5"/>
              </a:xfrm>
              <a:custGeom>
                <a:avLst/>
                <a:gdLst>
                  <a:gd name="T0" fmla="*/ 12 w 105"/>
                  <a:gd name="T1" fmla="*/ 0 h 52"/>
                  <a:gd name="T2" fmla="*/ 7 w 105"/>
                  <a:gd name="T3" fmla="*/ 1 h 52"/>
                  <a:gd name="T4" fmla="*/ 5 w 105"/>
                  <a:gd name="T5" fmla="*/ 2 h 52"/>
                  <a:gd name="T6" fmla="*/ 3 w 105"/>
                  <a:gd name="T7" fmla="*/ 3 h 52"/>
                  <a:gd name="T8" fmla="*/ 0 w 105"/>
                  <a:gd name="T9" fmla="*/ 5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52">
                    <a:moveTo>
                      <a:pt x="105" y="0"/>
                    </a:moveTo>
                    <a:lnTo>
                      <a:pt x="65" y="9"/>
                    </a:lnTo>
                    <a:lnTo>
                      <a:pt x="43" y="23"/>
                    </a:lnTo>
                    <a:lnTo>
                      <a:pt x="22" y="36"/>
                    </a:lnTo>
                    <a:lnTo>
                      <a:pt x="0" y="52"/>
                    </a:lnTo>
                  </a:path>
                </a:pathLst>
              </a:custGeom>
              <a:solidFill>
                <a:schemeClr val="accent1"/>
              </a:solidFill>
              <a:ln w="1588">
                <a:solidFill>
                  <a:srgbClr val="000000"/>
                </a:solidFill>
                <a:prstDash val="solid"/>
                <a:round/>
                <a:headEnd/>
                <a:tailEnd/>
              </a:ln>
            </p:spPr>
            <p:txBody>
              <a:bodyPr/>
              <a:lstStyle/>
              <a:p>
                <a:endParaRPr lang="en-US"/>
              </a:p>
            </p:txBody>
          </p:sp>
          <p:sp>
            <p:nvSpPr>
              <p:cNvPr id="57685" name="Freeform 270"/>
              <p:cNvSpPr>
                <a:spLocks/>
              </p:cNvSpPr>
              <p:nvPr/>
            </p:nvSpPr>
            <p:spPr bwMode="auto">
              <a:xfrm>
                <a:off x="920" y="2163"/>
                <a:ext cx="15" cy="10"/>
              </a:xfrm>
              <a:custGeom>
                <a:avLst/>
                <a:gdLst>
                  <a:gd name="T0" fmla="*/ 15 w 135"/>
                  <a:gd name="T1" fmla="*/ 0 h 102"/>
                  <a:gd name="T2" fmla="*/ 9 w 135"/>
                  <a:gd name="T3" fmla="*/ 1 h 102"/>
                  <a:gd name="T4" fmla="*/ 5 w 135"/>
                  <a:gd name="T5" fmla="*/ 3 h 102"/>
                  <a:gd name="T6" fmla="*/ 2 w 135"/>
                  <a:gd name="T7" fmla="*/ 5 h 102"/>
                  <a:gd name="T8" fmla="*/ 1 w 135"/>
                  <a:gd name="T9" fmla="*/ 8 h 102"/>
                  <a:gd name="T10" fmla="*/ 0 w 135"/>
                  <a:gd name="T11" fmla="*/ 10 h 1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102">
                    <a:moveTo>
                      <a:pt x="135" y="0"/>
                    </a:moveTo>
                    <a:lnTo>
                      <a:pt x="77" y="12"/>
                    </a:lnTo>
                    <a:lnTo>
                      <a:pt x="43" y="30"/>
                    </a:lnTo>
                    <a:lnTo>
                      <a:pt x="18" y="53"/>
                    </a:lnTo>
                    <a:lnTo>
                      <a:pt x="6" y="77"/>
                    </a:lnTo>
                    <a:lnTo>
                      <a:pt x="0" y="102"/>
                    </a:lnTo>
                  </a:path>
                </a:pathLst>
              </a:custGeom>
              <a:solidFill>
                <a:schemeClr val="accent1"/>
              </a:solidFill>
              <a:ln w="1588">
                <a:solidFill>
                  <a:srgbClr val="000000"/>
                </a:solidFill>
                <a:prstDash val="solid"/>
                <a:round/>
                <a:headEnd/>
                <a:tailEnd/>
              </a:ln>
            </p:spPr>
            <p:txBody>
              <a:bodyPr/>
              <a:lstStyle/>
              <a:p>
                <a:endParaRPr lang="en-US"/>
              </a:p>
            </p:txBody>
          </p:sp>
          <p:sp>
            <p:nvSpPr>
              <p:cNvPr id="57686" name="Freeform 271"/>
              <p:cNvSpPr>
                <a:spLocks/>
              </p:cNvSpPr>
              <p:nvPr/>
            </p:nvSpPr>
            <p:spPr bwMode="auto">
              <a:xfrm>
                <a:off x="893" y="2157"/>
                <a:ext cx="21" cy="6"/>
              </a:xfrm>
              <a:custGeom>
                <a:avLst/>
                <a:gdLst>
                  <a:gd name="T0" fmla="*/ 21 w 190"/>
                  <a:gd name="T1" fmla="*/ 0 h 64"/>
                  <a:gd name="T2" fmla="*/ 12 w 190"/>
                  <a:gd name="T3" fmla="*/ 0 h 64"/>
                  <a:gd name="T4" fmla="*/ 6 w 190"/>
                  <a:gd name="T5" fmla="*/ 2 h 64"/>
                  <a:gd name="T6" fmla="*/ 2 w 190"/>
                  <a:gd name="T7" fmla="*/ 4 h 64"/>
                  <a:gd name="T8" fmla="*/ 0 w 190"/>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64">
                    <a:moveTo>
                      <a:pt x="190" y="0"/>
                    </a:moveTo>
                    <a:lnTo>
                      <a:pt x="111" y="0"/>
                    </a:lnTo>
                    <a:lnTo>
                      <a:pt x="55" y="19"/>
                    </a:lnTo>
                    <a:lnTo>
                      <a:pt x="18" y="38"/>
                    </a:lnTo>
                    <a:lnTo>
                      <a:pt x="0" y="64"/>
                    </a:lnTo>
                  </a:path>
                </a:pathLst>
              </a:custGeom>
              <a:solidFill>
                <a:schemeClr val="accent1"/>
              </a:solidFill>
              <a:ln w="1588">
                <a:solidFill>
                  <a:srgbClr val="000000"/>
                </a:solidFill>
                <a:prstDash val="solid"/>
                <a:round/>
                <a:headEnd/>
                <a:tailEnd/>
              </a:ln>
            </p:spPr>
            <p:txBody>
              <a:bodyPr/>
              <a:lstStyle/>
              <a:p>
                <a:endParaRPr lang="en-US"/>
              </a:p>
            </p:txBody>
          </p:sp>
          <p:sp>
            <p:nvSpPr>
              <p:cNvPr id="57687" name="Freeform 272"/>
              <p:cNvSpPr>
                <a:spLocks/>
              </p:cNvSpPr>
              <p:nvPr/>
            </p:nvSpPr>
            <p:spPr bwMode="auto">
              <a:xfrm>
                <a:off x="886" y="2160"/>
                <a:ext cx="2" cy="9"/>
              </a:xfrm>
              <a:custGeom>
                <a:avLst/>
                <a:gdLst>
                  <a:gd name="T0" fmla="*/ 1 w 19"/>
                  <a:gd name="T1" fmla="*/ 9 h 96"/>
                  <a:gd name="T2" fmla="*/ 0 w 19"/>
                  <a:gd name="T3" fmla="*/ 7 h 96"/>
                  <a:gd name="T4" fmla="*/ 1 w 19"/>
                  <a:gd name="T5" fmla="*/ 4 h 96"/>
                  <a:gd name="T6" fmla="*/ 2 w 19"/>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96">
                    <a:moveTo>
                      <a:pt x="6" y="96"/>
                    </a:moveTo>
                    <a:lnTo>
                      <a:pt x="0" y="70"/>
                    </a:lnTo>
                    <a:lnTo>
                      <a:pt x="6" y="38"/>
                    </a:lnTo>
                    <a:lnTo>
                      <a:pt x="19" y="0"/>
                    </a:lnTo>
                  </a:path>
                </a:pathLst>
              </a:custGeom>
              <a:solidFill>
                <a:schemeClr val="accent1"/>
              </a:solidFill>
              <a:ln w="1588">
                <a:solidFill>
                  <a:srgbClr val="000000"/>
                </a:solidFill>
                <a:prstDash val="solid"/>
                <a:round/>
                <a:headEnd/>
                <a:tailEnd/>
              </a:ln>
            </p:spPr>
            <p:txBody>
              <a:bodyPr/>
              <a:lstStyle/>
              <a:p>
                <a:endParaRPr lang="en-US"/>
              </a:p>
            </p:txBody>
          </p:sp>
          <p:sp>
            <p:nvSpPr>
              <p:cNvPr id="57688" name="Freeform 273"/>
              <p:cNvSpPr>
                <a:spLocks/>
              </p:cNvSpPr>
              <p:nvPr/>
            </p:nvSpPr>
            <p:spPr bwMode="auto">
              <a:xfrm>
                <a:off x="868" y="2170"/>
                <a:ext cx="6" cy="6"/>
              </a:xfrm>
              <a:custGeom>
                <a:avLst/>
                <a:gdLst>
                  <a:gd name="T0" fmla="*/ 6 w 50"/>
                  <a:gd name="T1" fmla="*/ 6 h 64"/>
                  <a:gd name="T2" fmla="*/ 3 w 50"/>
                  <a:gd name="T3" fmla="*/ 4 h 64"/>
                  <a:gd name="T4" fmla="*/ 0 w 50"/>
                  <a:gd name="T5" fmla="*/ 0 h 64"/>
                  <a:gd name="T6" fmla="*/ 0 60000 65536"/>
                  <a:gd name="T7" fmla="*/ 0 60000 65536"/>
                  <a:gd name="T8" fmla="*/ 0 60000 65536"/>
                </a:gdLst>
                <a:ahLst/>
                <a:cxnLst>
                  <a:cxn ang="T6">
                    <a:pos x="T0" y="T1"/>
                  </a:cxn>
                  <a:cxn ang="T7">
                    <a:pos x="T2" y="T3"/>
                  </a:cxn>
                  <a:cxn ang="T8">
                    <a:pos x="T4" y="T5"/>
                  </a:cxn>
                </a:cxnLst>
                <a:rect l="0" t="0" r="r" b="b"/>
                <a:pathLst>
                  <a:path w="50" h="64">
                    <a:moveTo>
                      <a:pt x="50" y="64"/>
                    </a:moveTo>
                    <a:lnTo>
                      <a:pt x="25" y="38"/>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689" name="Line 274"/>
              <p:cNvSpPr>
                <a:spLocks noChangeShapeType="1"/>
              </p:cNvSpPr>
              <p:nvPr/>
            </p:nvSpPr>
            <p:spPr bwMode="auto">
              <a:xfrm flipH="1" flipV="1">
                <a:off x="874" y="2206"/>
                <a:ext cx="3" cy="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7644" name="Group 275"/>
            <p:cNvGrpSpPr>
              <a:grpSpLocks/>
            </p:cNvGrpSpPr>
            <p:nvPr/>
          </p:nvGrpSpPr>
          <p:grpSpPr bwMode="auto">
            <a:xfrm>
              <a:off x="940" y="2064"/>
              <a:ext cx="191" cy="128"/>
              <a:chOff x="940" y="2064"/>
              <a:chExt cx="191" cy="128"/>
            </a:xfrm>
          </p:grpSpPr>
          <p:sp>
            <p:nvSpPr>
              <p:cNvPr id="57645" name="Freeform 276"/>
              <p:cNvSpPr>
                <a:spLocks/>
              </p:cNvSpPr>
              <p:nvPr/>
            </p:nvSpPr>
            <p:spPr bwMode="auto">
              <a:xfrm>
                <a:off x="940" y="2064"/>
                <a:ext cx="191" cy="128"/>
              </a:xfrm>
              <a:custGeom>
                <a:avLst/>
                <a:gdLst>
                  <a:gd name="T0" fmla="*/ 58 w 1719"/>
                  <a:gd name="T1" fmla="*/ 3 h 1411"/>
                  <a:gd name="T2" fmla="*/ 86 w 1719"/>
                  <a:gd name="T3" fmla="*/ 0 h 1411"/>
                  <a:gd name="T4" fmla="*/ 98 w 1719"/>
                  <a:gd name="T5" fmla="*/ 1 h 1411"/>
                  <a:gd name="T6" fmla="*/ 106 w 1719"/>
                  <a:gd name="T7" fmla="*/ 3 h 1411"/>
                  <a:gd name="T8" fmla="*/ 122 w 1719"/>
                  <a:gd name="T9" fmla="*/ 4 h 1411"/>
                  <a:gd name="T10" fmla="*/ 150 w 1719"/>
                  <a:gd name="T11" fmla="*/ 6 h 1411"/>
                  <a:gd name="T12" fmla="*/ 176 w 1719"/>
                  <a:gd name="T13" fmla="*/ 6 h 1411"/>
                  <a:gd name="T14" fmla="*/ 187 w 1719"/>
                  <a:gd name="T15" fmla="*/ 7 h 1411"/>
                  <a:gd name="T16" fmla="*/ 190 w 1719"/>
                  <a:gd name="T17" fmla="*/ 11 h 1411"/>
                  <a:gd name="T18" fmla="*/ 191 w 1719"/>
                  <a:gd name="T19" fmla="*/ 17 h 1411"/>
                  <a:gd name="T20" fmla="*/ 188 w 1719"/>
                  <a:gd name="T21" fmla="*/ 23 h 1411"/>
                  <a:gd name="T22" fmla="*/ 184 w 1719"/>
                  <a:gd name="T23" fmla="*/ 26 h 1411"/>
                  <a:gd name="T24" fmla="*/ 178 w 1719"/>
                  <a:gd name="T25" fmla="*/ 28 h 1411"/>
                  <a:gd name="T26" fmla="*/ 166 w 1719"/>
                  <a:gd name="T27" fmla="*/ 31 h 1411"/>
                  <a:gd name="T28" fmla="*/ 157 w 1719"/>
                  <a:gd name="T29" fmla="*/ 32 h 1411"/>
                  <a:gd name="T30" fmla="*/ 150 w 1719"/>
                  <a:gd name="T31" fmla="*/ 32 h 1411"/>
                  <a:gd name="T32" fmla="*/ 140 w 1719"/>
                  <a:gd name="T33" fmla="*/ 30 h 1411"/>
                  <a:gd name="T34" fmla="*/ 134 w 1719"/>
                  <a:gd name="T35" fmla="*/ 31 h 1411"/>
                  <a:gd name="T36" fmla="*/ 129 w 1719"/>
                  <a:gd name="T37" fmla="*/ 33 h 1411"/>
                  <a:gd name="T38" fmla="*/ 125 w 1719"/>
                  <a:gd name="T39" fmla="*/ 36 h 1411"/>
                  <a:gd name="T40" fmla="*/ 122 w 1719"/>
                  <a:gd name="T41" fmla="*/ 41 h 1411"/>
                  <a:gd name="T42" fmla="*/ 123 w 1719"/>
                  <a:gd name="T43" fmla="*/ 44 h 1411"/>
                  <a:gd name="T44" fmla="*/ 128 w 1719"/>
                  <a:gd name="T45" fmla="*/ 56 h 1411"/>
                  <a:gd name="T46" fmla="*/ 138 w 1719"/>
                  <a:gd name="T47" fmla="*/ 73 h 1411"/>
                  <a:gd name="T48" fmla="*/ 146 w 1719"/>
                  <a:gd name="T49" fmla="*/ 87 h 1411"/>
                  <a:gd name="T50" fmla="*/ 155 w 1719"/>
                  <a:gd name="T51" fmla="*/ 95 h 1411"/>
                  <a:gd name="T52" fmla="*/ 164 w 1719"/>
                  <a:gd name="T53" fmla="*/ 102 h 1411"/>
                  <a:gd name="T54" fmla="*/ 169 w 1719"/>
                  <a:gd name="T55" fmla="*/ 107 h 1411"/>
                  <a:gd name="T56" fmla="*/ 170 w 1719"/>
                  <a:gd name="T57" fmla="*/ 111 h 1411"/>
                  <a:gd name="T58" fmla="*/ 170 w 1719"/>
                  <a:gd name="T59" fmla="*/ 114 h 1411"/>
                  <a:gd name="T60" fmla="*/ 169 w 1719"/>
                  <a:gd name="T61" fmla="*/ 118 h 1411"/>
                  <a:gd name="T62" fmla="*/ 166 w 1719"/>
                  <a:gd name="T63" fmla="*/ 121 h 1411"/>
                  <a:gd name="T64" fmla="*/ 162 w 1719"/>
                  <a:gd name="T65" fmla="*/ 123 h 1411"/>
                  <a:gd name="T66" fmla="*/ 157 w 1719"/>
                  <a:gd name="T67" fmla="*/ 123 h 1411"/>
                  <a:gd name="T68" fmla="*/ 149 w 1719"/>
                  <a:gd name="T69" fmla="*/ 121 h 1411"/>
                  <a:gd name="T70" fmla="*/ 145 w 1719"/>
                  <a:gd name="T71" fmla="*/ 123 h 1411"/>
                  <a:gd name="T72" fmla="*/ 140 w 1719"/>
                  <a:gd name="T73" fmla="*/ 124 h 1411"/>
                  <a:gd name="T74" fmla="*/ 134 w 1719"/>
                  <a:gd name="T75" fmla="*/ 124 h 1411"/>
                  <a:gd name="T76" fmla="*/ 127 w 1719"/>
                  <a:gd name="T77" fmla="*/ 123 h 1411"/>
                  <a:gd name="T78" fmla="*/ 121 w 1719"/>
                  <a:gd name="T79" fmla="*/ 121 h 1411"/>
                  <a:gd name="T80" fmla="*/ 119 w 1719"/>
                  <a:gd name="T81" fmla="*/ 125 h 1411"/>
                  <a:gd name="T82" fmla="*/ 115 w 1719"/>
                  <a:gd name="T83" fmla="*/ 127 h 1411"/>
                  <a:gd name="T84" fmla="*/ 109 w 1719"/>
                  <a:gd name="T85" fmla="*/ 128 h 1411"/>
                  <a:gd name="T86" fmla="*/ 98 w 1719"/>
                  <a:gd name="T87" fmla="*/ 125 h 1411"/>
                  <a:gd name="T88" fmla="*/ 78 w 1719"/>
                  <a:gd name="T89" fmla="*/ 117 h 1411"/>
                  <a:gd name="T90" fmla="*/ 73 w 1719"/>
                  <a:gd name="T91" fmla="*/ 116 h 1411"/>
                  <a:gd name="T92" fmla="*/ 70 w 1719"/>
                  <a:gd name="T93" fmla="*/ 118 h 1411"/>
                  <a:gd name="T94" fmla="*/ 66 w 1719"/>
                  <a:gd name="T95" fmla="*/ 118 h 1411"/>
                  <a:gd name="T96" fmla="*/ 63 w 1719"/>
                  <a:gd name="T97" fmla="*/ 118 h 1411"/>
                  <a:gd name="T98" fmla="*/ 59 w 1719"/>
                  <a:gd name="T99" fmla="*/ 117 h 1411"/>
                  <a:gd name="T100" fmla="*/ 57 w 1719"/>
                  <a:gd name="T101" fmla="*/ 116 h 1411"/>
                  <a:gd name="T102" fmla="*/ 51 w 1719"/>
                  <a:gd name="T103" fmla="*/ 111 h 1411"/>
                  <a:gd name="T104" fmla="*/ 39 w 1719"/>
                  <a:gd name="T105" fmla="*/ 102 h 1411"/>
                  <a:gd name="T106" fmla="*/ 30 w 1719"/>
                  <a:gd name="T107" fmla="*/ 93 h 1411"/>
                  <a:gd name="T108" fmla="*/ 21 w 1719"/>
                  <a:gd name="T109" fmla="*/ 86 h 1411"/>
                  <a:gd name="T110" fmla="*/ 4 w 1719"/>
                  <a:gd name="T111" fmla="*/ 62 h 1411"/>
                  <a:gd name="T112" fmla="*/ 0 w 1719"/>
                  <a:gd name="T113" fmla="*/ 46 h 1411"/>
                  <a:gd name="T114" fmla="*/ 0 w 1719"/>
                  <a:gd name="T115" fmla="*/ 33 h 1411"/>
                  <a:gd name="T116" fmla="*/ 5 w 1719"/>
                  <a:gd name="T117" fmla="*/ 23 h 1411"/>
                  <a:gd name="T118" fmla="*/ 11 w 1719"/>
                  <a:gd name="T119" fmla="*/ 18 h 1411"/>
                  <a:gd name="T120" fmla="*/ 18 w 1719"/>
                  <a:gd name="T121" fmla="*/ 15 h 1411"/>
                  <a:gd name="T122" fmla="*/ 26 w 1719"/>
                  <a:gd name="T123" fmla="*/ 14 h 1411"/>
                  <a:gd name="T124" fmla="*/ 36 w 1719"/>
                  <a:gd name="T125" fmla="*/ 14 h 14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19" h="1411">
                    <a:moveTo>
                      <a:pt x="366" y="153"/>
                    </a:moveTo>
                    <a:lnTo>
                      <a:pt x="526" y="31"/>
                    </a:lnTo>
                    <a:lnTo>
                      <a:pt x="692" y="6"/>
                    </a:lnTo>
                    <a:lnTo>
                      <a:pt x="775" y="0"/>
                    </a:lnTo>
                    <a:lnTo>
                      <a:pt x="833" y="0"/>
                    </a:lnTo>
                    <a:lnTo>
                      <a:pt x="884" y="6"/>
                    </a:lnTo>
                    <a:lnTo>
                      <a:pt x="922" y="16"/>
                    </a:lnTo>
                    <a:lnTo>
                      <a:pt x="952" y="30"/>
                    </a:lnTo>
                    <a:lnTo>
                      <a:pt x="983" y="44"/>
                    </a:lnTo>
                    <a:lnTo>
                      <a:pt x="1096" y="44"/>
                    </a:lnTo>
                    <a:lnTo>
                      <a:pt x="1240" y="57"/>
                    </a:lnTo>
                    <a:lnTo>
                      <a:pt x="1346" y="66"/>
                    </a:lnTo>
                    <a:lnTo>
                      <a:pt x="1437" y="57"/>
                    </a:lnTo>
                    <a:lnTo>
                      <a:pt x="1585" y="63"/>
                    </a:lnTo>
                    <a:lnTo>
                      <a:pt x="1636" y="69"/>
                    </a:lnTo>
                    <a:lnTo>
                      <a:pt x="1679" y="79"/>
                    </a:lnTo>
                    <a:lnTo>
                      <a:pt x="1700" y="97"/>
                    </a:lnTo>
                    <a:lnTo>
                      <a:pt x="1713" y="123"/>
                    </a:lnTo>
                    <a:lnTo>
                      <a:pt x="1719" y="158"/>
                    </a:lnTo>
                    <a:lnTo>
                      <a:pt x="1717" y="189"/>
                    </a:lnTo>
                    <a:lnTo>
                      <a:pt x="1707" y="227"/>
                    </a:lnTo>
                    <a:lnTo>
                      <a:pt x="1691" y="256"/>
                    </a:lnTo>
                    <a:lnTo>
                      <a:pt x="1676" y="273"/>
                    </a:lnTo>
                    <a:lnTo>
                      <a:pt x="1659" y="287"/>
                    </a:lnTo>
                    <a:lnTo>
                      <a:pt x="1632" y="301"/>
                    </a:lnTo>
                    <a:lnTo>
                      <a:pt x="1605" y="314"/>
                    </a:lnTo>
                    <a:lnTo>
                      <a:pt x="1568" y="325"/>
                    </a:lnTo>
                    <a:lnTo>
                      <a:pt x="1494" y="339"/>
                    </a:lnTo>
                    <a:lnTo>
                      <a:pt x="1454" y="348"/>
                    </a:lnTo>
                    <a:lnTo>
                      <a:pt x="1413" y="351"/>
                    </a:lnTo>
                    <a:lnTo>
                      <a:pt x="1375" y="351"/>
                    </a:lnTo>
                    <a:lnTo>
                      <a:pt x="1348" y="348"/>
                    </a:lnTo>
                    <a:lnTo>
                      <a:pt x="1291" y="332"/>
                    </a:lnTo>
                    <a:lnTo>
                      <a:pt x="1257" y="331"/>
                    </a:lnTo>
                    <a:lnTo>
                      <a:pt x="1228" y="334"/>
                    </a:lnTo>
                    <a:lnTo>
                      <a:pt x="1202" y="340"/>
                    </a:lnTo>
                    <a:lnTo>
                      <a:pt x="1180" y="350"/>
                    </a:lnTo>
                    <a:lnTo>
                      <a:pt x="1164" y="361"/>
                    </a:lnTo>
                    <a:lnTo>
                      <a:pt x="1147" y="375"/>
                    </a:lnTo>
                    <a:lnTo>
                      <a:pt x="1123" y="400"/>
                    </a:lnTo>
                    <a:lnTo>
                      <a:pt x="1103" y="433"/>
                    </a:lnTo>
                    <a:lnTo>
                      <a:pt x="1098" y="453"/>
                    </a:lnTo>
                    <a:lnTo>
                      <a:pt x="1099" y="467"/>
                    </a:lnTo>
                    <a:lnTo>
                      <a:pt x="1103" y="485"/>
                    </a:lnTo>
                    <a:lnTo>
                      <a:pt x="1130" y="576"/>
                    </a:lnTo>
                    <a:lnTo>
                      <a:pt x="1149" y="614"/>
                    </a:lnTo>
                    <a:lnTo>
                      <a:pt x="1198" y="691"/>
                    </a:lnTo>
                    <a:lnTo>
                      <a:pt x="1244" y="800"/>
                    </a:lnTo>
                    <a:lnTo>
                      <a:pt x="1256" y="880"/>
                    </a:lnTo>
                    <a:lnTo>
                      <a:pt x="1312" y="956"/>
                    </a:lnTo>
                    <a:lnTo>
                      <a:pt x="1352" y="1017"/>
                    </a:lnTo>
                    <a:lnTo>
                      <a:pt x="1392" y="1052"/>
                    </a:lnTo>
                    <a:lnTo>
                      <a:pt x="1435" y="1091"/>
                    </a:lnTo>
                    <a:lnTo>
                      <a:pt x="1478" y="1129"/>
                    </a:lnTo>
                    <a:lnTo>
                      <a:pt x="1509" y="1168"/>
                    </a:lnTo>
                    <a:lnTo>
                      <a:pt x="1518" y="1182"/>
                    </a:lnTo>
                    <a:lnTo>
                      <a:pt x="1527" y="1203"/>
                    </a:lnTo>
                    <a:lnTo>
                      <a:pt x="1530" y="1220"/>
                    </a:lnTo>
                    <a:lnTo>
                      <a:pt x="1531" y="1238"/>
                    </a:lnTo>
                    <a:lnTo>
                      <a:pt x="1531" y="1257"/>
                    </a:lnTo>
                    <a:lnTo>
                      <a:pt x="1526" y="1280"/>
                    </a:lnTo>
                    <a:lnTo>
                      <a:pt x="1519" y="1300"/>
                    </a:lnTo>
                    <a:lnTo>
                      <a:pt x="1509" y="1319"/>
                    </a:lnTo>
                    <a:lnTo>
                      <a:pt x="1495" y="1333"/>
                    </a:lnTo>
                    <a:lnTo>
                      <a:pt x="1478" y="1344"/>
                    </a:lnTo>
                    <a:lnTo>
                      <a:pt x="1459" y="1351"/>
                    </a:lnTo>
                    <a:lnTo>
                      <a:pt x="1438" y="1354"/>
                    </a:lnTo>
                    <a:lnTo>
                      <a:pt x="1415" y="1355"/>
                    </a:lnTo>
                    <a:lnTo>
                      <a:pt x="1389" y="1351"/>
                    </a:lnTo>
                    <a:lnTo>
                      <a:pt x="1343" y="1332"/>
                    </a:lnTo>
                    <a:lnTo>
                      <a:pt x="1328" y="1347"/>
                    </a:lnTo>
                    <a:lnTo>
                      <a:pt x="1307" y="1360"/>
                    </a:lnTo>
                    <a:lnTo>
                      <a:pt x="1284" y="1368"/>
                    </a:lnTo>
                    <a:lnTo>
                      <a:pt x="1261" y="1372"/>
                    </a:lnTo>
                    <a:lnTo>
                      <a:pt x="1234" y="1373"/>
                    </a:lnTo>
                    <a:lnTo>
                      <a:pt x="1202" y="1371"/>
                    </a:lnTo>
                    <a:lnTo>
                      <a:pt x="1175" y="1365"/>
                    </a:lnTo>
                    <a:lnTo>
                      <a:pt x="1141" y="1352"/>
                    </a:lnTo>
                    <a:lnTo>
                      <a:pt x="1092" y="1319"/>
                    </a:lnTo>
                    <a:lnTo>
                      <a:pt x="1087" y="1337"/>
                    </a:lnTo>
                    <a:lnTo>
                      <a:pt x="1080" y="1356"/>
                    </a:lnTo>
                    <a:lnTo>
                      <a:pt x="1070" y="1373"/>
                    </a:lnTo>
                    <a:lnTo>
                      <a:pt x="1053" y="1390"/>
                    </a:lnTo>
                    <a:lnTo>
                      <a:pt x="1034" y="1401"/>
                    </a:lnTo>
                    <a:lnTo>
                      <a:pt x="1007" y="1408"/>
                    </a:lnTo>
                    <a:lnTo>
                      <a:pt x="980" y="1411"/>
                    </a:lnTo>
                    <a:lnTo>
                      <a:pt x="932" y="1400"/>
                    </a:lnTo>
                    <a:lnTo>
                      <a:pt x="881" y="1382"/>
                    </a:lnTo>
                    <a:lnTo>
                      <a:pt x="809" y="1354"/>
                    </a:lnTo>
                    <a:lnTo>
                      <a:pt x="705" y="1289"/>
                    </a:lnTo>
                    <a:lnTo>
                      <a:pt x="665" y="1271"/>
                    </a:lnTo>
                    <a:lnTo>
                      <a:pt x="655" y="1282"/>
                    </a:lnTo>
                    <a:lnTo>
                      <a:pt x="642" y="1291"/>
                    </a:lnTo>
                    <a:lnTo>
                      <a:pt x="628" y="1296"/>
                    </a:lnTo>
                    <a:lnTo>
                      <a:pt x="612" y="1301"/>
                    </a:lnTo>
                    <a:lnTo>
                      <a:pt x="597" y="1303"/>
                    </a:lnTo>
                    <a:lnTo>
                      <a:pt x="583" y="1303"/>
                    </a:lnTo>
                    <a:lnTo>
                      <a:pt x="566" y="1301"/>
                    </a:lnTo>
                    <a:lnTo>
                      <a:pt x="550" y="1296"/>
                    </a:lnTo>
                    <a:lnTo>
                      <a:pt x="534" y="1290"/>
                    </a:lnTo>
                    <a:lnTo>
                      <a:pt x="523" y="1284"/>
                    </a:lnTo>
                    <a:lnTo>
                      <a:pt x="511" y="1275"/>
                    </a:lnTo>
                    <a:lnTo>
                      <a:pt x="502" y="1268"/>
                    </a:lnTo>
                    <a:lnTo>
                      <a:pt x="459" y="1222"/>
                    </a:lnTo>
                    <a:lnTo>
                      <a:pt x="409" y="1164"/>
                    </a:lnTo>
                    <a:lnTo>
                      <a:pt x="354" y="1126"/>
                    </a:lnTo>
                    <a:lnTo>
                      <a:pt x="311" y="1088"/>
                    </a:lnTo>
                    <a:lnTo>
                      <a:pt x="274" y="1030"/>
                    </a:lnTo>
                    <a:lnTo>
                      <a:pt x="249" y="998"/>
                    </a:lnTo>
                    <a:lnTo>
                      <a:pt x="191" y="944"/>
                    </a:lnTo>
                    <a:lnTo>
                      <a:pt x="71" y="777"/>
                    </a:lnTo>
                    <a:lnTo>
                      <a:pt x="40" y="685"/>
                    </a:lnTo>
                    <a:lnTo>
                      <a:pt x="22" y="602"/>
                    </a:lnTo>
                    <a:lnTo>
                      <a:pt x="3" y="506"/>
                    </a:lnTo>
                    <a:lnTo>
                      <a:pt x="0" y="422"/>
                    </a:lnTo>
                    <a:lnTo>
                      <a:pt x="2" y="360"/>
                    </a:lnTo>
                    <a:lnTo>
                      <a:pt x="17" y="304"/>
                    </a:lnTo>
                    <a:lnTo>
                      <a:pt x="43" y="256"/>
                    </a:lnTo>
                    <a:lnTo>
                      <a:pt x="68" y="224"/>
                    </a:lnTo>
                    <a:lnTo>
                      <a:pt x="95" y="201"/>
                    </a:lnTo>
                    <a:lnTo>
                      <a:pt x="128" y="184"/>
                    </a:lnTo>
                    <a:lnTo>
                      <a:pt x="162" y="169"/>
                    </a:lnTo>
                    <a:lnTo>
                      <a:pt x="201" y="159"/>
                    </a:lnTo>
                    <a:lnTo>
                      <a:pt x="238" y="156"/>
                    </a:lnTo>
                    <a:lnTo>
                      <a:pt x="282" y="157"/>
                    </a:lnTo>
                    <a:lnTo>
                      <a:pt x="322" y="159"/>
                    </a:lnTo>
                    <a:lnTo>
                      <a:pt x="366" y="153"/>
                    </a:lnTo>
                    <a:close/>
                  </a:path>
                </a:pathLst>
              </a:custGeom>
              <a:solidFill>
                <a:schemeClr val="accent1"/>
              </a:solidFill>
              <a:ln w="1588">
                <a:solidFill>
                  <a:srgbClr val="000000"/>
                </a:solidFill>
                <a:prstDash val="solid"/>
                <a:round/>
                <a:headEnd/>
                <a:tailEnd/>
              </a:ln>
            </p:spPr>
            <p:txBody>
              <a:bodyPr/>
              <a:lstStyle/>
              <a:p>
                <a:endParaRPr lang="en-US"/>
              </a:p>
            </p:txBody>
          </p:sp>
          <p:sp>
            <p:nvSpPr>
              <p:cNvPr id="57646" name="Freeform 277"/>
              <p:cNvSpPr>
                <a:spLocks/>
              </p:cNvSpPr>
              <p:nvPr/>
            </p:nvSpPr>
            <p:spPr bwMode="auto">
              <a:xfrm>
                <a:off x="967" y="2143"/>
                <a:ext cx="112" cy="9"/>
              </a:xfrm>
              <a:custGeom>
                <a:avLst/>
                <a:gdLst>
                  <a:gd name="T0" fmla="*/ 0 w 1013"/>
                  <a:gd name="T1" fmla="*/ 4 h 95"/>
                  <a:gd name="T2" fmla="*/ 6 w 1013"/>
                  <a:gd name="T3" fmla="*/ 2 h 95"/>
                  <a:gd name="T4" fmla="*/ 11 w 1013"/>
                  <a:gd name="T5" fmla="*/ 1 h 95"/>
                  <a:gd name="T6" fmla="*/ 15 w 1013"/>
                  <a:gd name="T7" fmla="*/ 1 h 95"/>
                  <a:gd name="T8" fmla="*/ 20 w 1013"/>
                  <a:gd name="T9" fmla="*/ 2 h 95"/>
                  <a:gd name="T10" fmla="*/ 23 w 1013"/>
                  <a:gd name="T11" fmla="*/ 3 h 95"/>
                  <a:gd name="T12" fmla="*/ 27 w 1013"/>
                  <a:gd name="T13" fmla="*/ 4 h 95"/>
                  <a:gd name="T14" fmla="*/ 30 w 1013"/>
                  <a:gd name="T15" fmla="*/ 6 h 95"/>
                  <a:gd name="T16" fmla="*/ 33 w 1013"/>
                  <a:gd name="T17" fmla="*/ 8 h 95"/>
                  <a:gd name="T18" fmla="*/ 36 w 1013"/>
                  <a:gd name="T19" fmla="*/ 7 h 95"/>
                  <a:gd name="T20" fmla="*/ 40 w 1013"/>
                  <a:gd name="T21" fmla="*/ 6 h 95"/>
                  <a:gd name="T22" fmla="*/ 44 w 1013"/>
                  <a:gd name="T23" fmla="*/ 5 h 95"/>
                  <a:gd name="T24" fmla="*/ 49 w 1013"/>
                  <a:gd name="T25" fmla="*/ 5 h 95"/>
                  <a:gd name="T26" fmla="*/ 53 w 1013"/>
                  <a:gd name="T27" fmla="*/ 6 h 95"/>
                  <a:gd name="T28" fmla="*/ 57 w 1013"/>
                  <a:gd name="T29" fmla="*/ 6 h 95"/>
                  <a:gd name="T30" fmla="*/ 61 w 1013"/>
                  <a:gd name="T31" fmla="*/ 8 h 95"/>
                  <a:gd name="T32" fmla="*/ 63 w 1013"/>
                  <a:gd name="T33" fmla="*/ 9 h 95"/>
                  <a:gd name="T34" fmla="*/ 67 w 1013"/>
                  <a:gd name="T35" fmla="*/ 8 h 95"/>
                  <a:gd name="T36" fmla="*/ 71 w 1013"/>
                  <a:gd name="T37" fmla="*/ 7 h 95"/>
                  <a:gd name="T38" fmla="*/ 75 w 1013"/>
                  <a:gd name="T39" fmla="*/ 6 h 95"/>
                  <a:gd name="T40" fmla="*/ 78 w 1013"/>
                  <a:gd name="T41" fmla="*/ 6 h 95"/>
                  <a:gd name="T42" fmla="*/ 81 w 1013"/>
                  <a:gd name="T43" fmla="*/ 6 h 95"/>
                  <a:gd name="T44" fmla="*/ 85 w 1013"/>
                  <a:gd name="T45" fmla="*/ 6 h 95"/>
                  <a:gd name="T46" fmla="*/ 90 w 1013"/>
                  <a:gd name="T47" fmla="*/ 6 h 95"/>
                  <a:gd name="T48" fmla="*/ 93 w 1013"/>
                  <a:gd name="T49" fmla="*/ 4 h 95"/>
                  <a:gd name="T50" fmla="*/ 95 w 1013"/>
                  <a:gd name="T51" fmla="*/ 3 h 95"/>
                  <a:gd name="T52" fmla="*/ 98 w 1013"/>
                  <a:gd name="T53" fmla="*/ 2 h 95"/>
                  <a:gd name="T54" fmla="*/ 101 w 1013"/>
                  <a:gd name="T55" fmla="*/ 1 h 95"/>
                  <a:gd name="T56" fmla="*/ 103 w 1013"/>
                  <a:gd name="T57" fmla="*/ 0 h 95"/>
                  <a:gd name="T58" fmla="*/ 106 w 1013"/>
                  <a:gd name="T59" fmla="*/ 0 h 95"/>
                  <a:gd name="T60" fmla="*/ 110 w 1013"/>
                  <a:gd name="T61" fmla="*/ 0 h 95"/>
                  <a:gd name="T62" fmla="*/ 112 w 1013"/>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13" h="95">
                    <a:moveTo>
                      <a:pt x="0" y="38"/>
                    </a:moveTo>
                    <a:lnTo>
                      <a:pt x="56" y="19"/>
                    </a:lnTo>
                    <a:lnTo>
                      <a:pt x="97" y="10"/>
                    </a:lnTo>
                    <a:lnTo>
                      <a:pt x="136" y="10"/>
                    </a:lnTo>
                    <a:lnTo>
                      <a:pt x="184" y="20"/>
                    </a:lnTo>
                    <a:lnTo>
                      <a:pt x="209" y="32"/>
                    </a:lnTo>
                    <a:lnTo>
                      <a:pt x="240" y="45"/>
                    </a:lnTo>
                    <a:lnTo>
                      <a:pt x="270" y="63"/>
                    </a:lnTo>
                    <a:lnTo>
                      <a:pt x="302" y="83"/>
                    </a:lnTo>
                    <a:lnTo>
                      <a:pt x="327" y="70"/>
                    </a:lnTo>
                    <a:lnTo>
                      <a:pt x="366" y="59"/>
                    </a:lnTo>
                    <a:lnTo>
                      <a:pt x="402" y="54"/>
                    </a:lnTo>
                    <a:lnTo>
                      <a:pt x="446" y="56"/>
                    </a:lnTo>
                    <a:lnTo>
                      <a:pt x="481" y="59"/>
                    </a:lnTo>
                    <a:lnTo>
                      <a:pt x="518" y="68"/>
                    </a:lnTo>
                    <a:lnTo>
                      <a:pt x="551" y="82"/>
                    </a:lnTo>
                    <a:lnTo>
                      <a:pt x="572" y="95"/>
                    </a:lnTo>
                    <a:lnTo>
                      <a:pt x="606" y="83"/>
                    </a:lnTo>
                    <a:lnTo>
                      <a:pt x="639" y="73"/>
                    </a:lnTo>
                    <a:lnTo>
                      <a:pt x="679" y="65"/>
                    </a:lnTo>
                    <a:lnTo>
                      <a:pt x="704" y="61"/>
                    </a:lnTo>
                    <a:lnTo>
                      <a:pt x="730" y="60"/>
                    </a:lnTo>
                    <a:lnTo>
                      <a:pt x="767" y="62"/>
                    </a:lnTo>
                    <a:lnTo>
                      <a:pt x="816" y="68"/>
                    </a:lnTo>
                    <a:lnTo>
                      <a:pt x="840" y="45"/>
                    </a:lnTo>
                    <a:lnTo>
                      <a:pt x="862" y="32"/>
                    </a:lnTo>
                    <a:lnTo>
                      <a:pt x="883" y="21"/>
                    </a:lnTo>
                    <a:lnTo>
                      <a:pt x="910" y="10"/>
                    </a:lnTo>
                    <a:lnTo>
                      <a:pt x="936" y="4"/>
                    </a:lnTo>
                    <a:lnTo>
                      <a:pt x="962" y="0"/>
                    </a:lnTo>
                    <a:lnTo>
                      <a:pt x="991" y="0"/>
                    </a:lnTo>
                    <a:lnTo>
                      <a:pt x="1013" y="0"/>
                    </a:lnTo>
                  </a:path>
                </a:pathLst>
              </a:custGeom>
              <a:solidFill>
                <a:schemeClr val="accent1"/>
              </a:solidFill>
              <a:ln w="1588">
                <a:solidFill>
                  <a:srgbClr val="000000"/>
                </a:solidFill>
                <a:prstDash val="solid"/>
                <a:round/>
                <a:headEnd/>
                <a:tailEnd/>
              </a:ln>
            </p:spPr>
            <p:txBody>
              <a:bodyPr/>
              <a:lstStyle/>
              <a:p>
                <a:endParaRPr lang="en-US"/>
              </a:p>
            </p:txBody>
          </p:sp>
          <p:sp>
            <p:nvSpPr>
              <p:cNvPr id="57647" name="Freeform 278"/>
              <p:cNvSpPr>
                <a:spLocks/>
              </p:cNvSpPr>
              <p:nvPr/>
            </p:nvSpPr>
            <p:spPr bwMode="auto">
              <a:xfrm>
                <a:off x="955" y="2123"/>
                <a:ext cx="89" cy="7"/>
              </a:xfrm>
              <a:custGeom>
                <a:avLst/>
                <a:gdLst>
                  <a:gd name="T0" fmla="*/ 0 w 806"/>
                  <a:gd name="T1" fmla="*/ 6 h 70"/>
                  <a:gd name="T2" fmla="*/ 7 w 806"/>
                  <a:gd name="T3" fmla="*/ 3 h 70"/>
                  <a:gd name="T4" fmla="*/ 14 w 806"/>
                  <a:gd name="T5" fmla="*/ 1 h 70"/>
                  <a:gd name="T6" fmla="*/ 22 w 806"/>
                  <a:gd name="T7" fmla="*/ 0 h 70"/>
                  <a:gd name="T8" fmla="*/ 26 w 806"/>
                  <a:gd name="T9" fmla="*/ 0 h 70"/>
                  <a:gd name="T10" fmla="*/ 33 w 806"/>
                  <a:gd name="T11" fmla="*/ 1 h 70"/>
                  <a:gd name="T12" fmla="*/ 41 w 806"/>
                  <a:gd name="T13" fmla="*/ 5 h 70"/>
                  <a:gd name="T14" fmla="*/ 52 w 806"/>
                  <a:gd name="T15" fmla="*/ 7 h 70"/>
                  <a:gd name="T16" fmla="*/ 65 w 806"/>
                  <a:gd name="T17" fmla="*/ 7 h 70"/>
                  <a:gd name="T18" fmla="*/ 74 w 806"/>
                  <a:gd name="T19" fmla="*/ 5 h 70"/>
                  <a:gd name="T20" fmla="*/ 83 w 806"/>
                  <a:gd name="T21" fmla="*/ 4 h 70"/>
                  <a:gd name="T22" fmla="*/ 89 w 806"/>
                  <a:gd name="T23" fmla="*/ 3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06" h="70">
                    <a:moveTo>
                      <a:pt x="0" y="58"/>
                    </a:moveTo>
                    <a:lnTo>
                      <a:pt x="67" y="26"/>
                    </a:lnTo>
                    <a:lnTo>
                      <a:pt x="129" y="6"/>
                    </a:lnTo>
                    <a:lnTo>
                      <a:pt x="196" y="0"/>
                    </a:lnTo>
                    <a:lnTo>
                      <a:pt x="239" y="0"/>
                    </a:lnTo>
                    <a:lnTo>
                      <a:pt x="295" y="13"/>
                    </a:lnTo>
                    <a:lnTo>
                      <a:pt x="369" y="45"/>
                    </a:lnTo>
                    <a:lnTo>
                      <a:pt x="467" y="70"/>
                    </a:lnTo>
                    <a:lnTo>
                      <a:pt x="590" y="70"/>
                    </a:lnTo>
                    <a:lnTo>
                      <a:pt x="670" y="51"/>
                    </a:lnTo>
                    <a:lnTo>
                      <a:pt x="751" y="38"/>
                    </a:lnTo>
                    <a:lnTo>
                      <a:pt x="806" y="26"/>
                    </a:lnTo>
                  </a:path>
                </a:pathLst>
              </a:custGeom>
              <a:solidFill>
                <a:schemeClr val="accent1"/>
              </a:solidFill>
              <a:ln w="1588">
                <a:solidFill>
                  <a:srgbClr val="000000"/>
                </a:solidFill>
                <a:prstDash val="solid"/>
                <a:round/>
                <a:headEnd/>
                <a:tailEnd/>
              </a:ln>
            </p:spPr>
            <p:txBody>
              <a:bodyPr/>
              <a:lstStyle/>
              <a:p>
                <a:endParaRPr lang="en-US"/>
              </a:p>
            </p:txBody>
          </p:sp>
          <p:sp>
            <p:nvSpPr>
              <p:cNvPr id="57648" name="Freeform 279"/>
              <p:cNvSpPr>
                <a:spLocks/>
              </p:cNvSpPr>
              <p:nvPr/>
            </p:nvSpPr>
            <p:spPr bwMode="auto">
              <a:xfrm>
                <a:off x="992" y="2117"/>
                <a:ext cx="73" cy="2"/>
              </a:xfrm>
              <a:custGeom>
                <a:avLst/>
                <a:gdLst>
                  <a:gd name="T0" fmla="*/ 0 w 659"/>
                  <a:gd name="T1" fmla="*/ 2 h 25"/>
                  <a:gd name="T2" fmla="*/ 13 w 659"/>
                  <a:gd name="T3" fmla="*/ 2 h 25"/>
                  <a:gd name="T4" fmla="*/ 29 w 659"/>
                  <a:gd name="T5" fmla="*/ 2 h 25"/>
                  <a:gd name="T6" fmla="*/ 41 w 659"/>
                  <a:gd name="T7" fmla="*/ 2 h 25"/>
                  <a:gd name="T8" fmla="*/ 56 w 659"/>
                  <a:gd name="T9" fmla="*/ 0 h 25"/>
                  <a:gd name="T10" fmla="*/ 62 w 659"/>
                  <a:gd name="T11" fmla="*/ 0 h 25"/>
                  <a:gd name="T12" fmla="*/ 68 w 659"/>
                  <a:gd name="T13" fmla="*/ 0 h 25"/>
                  <a:gd name="T14" fmla="*/ 73 w 659"/>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9" h="25">
                    <a:moveTo>
                      <a:pt x="0" y="25"/>
                    </a:moveTo>
                    <a:lnTo>
                      <a:pt x="117" y="25"/>
                    </a:lnTo>
                    <a:lnTo>
                      <a:pt x="264" y="19"/>
                    </a:lnTo>
                    <a:lnTo>
                      <a:pt x="369" y="19"/>
                    </a:lnTo>
                    <a:lnTo>
                      <a:pt x="505" y="6"/>
                    </a:lnTo>
                    <a:lnTo>
                      <a:pt x="561" y="0"/>
                    </a:lnTo>
                    <a:lnTo>
                      <a:pt x="610" y="0"/>
                    </a:lnTo>
                    <a:lnTo>
                      <a:pt x="659" y="6"/>
                    </a:lnTo>
                  </a:path>
                </a:pathLst>
              </a:custGeom>
              <a:solidFill>
                <a:schemeClr val="accent1"/>
              </a:solidFill>
              <a:ln w="1588">
                <a:solidFill>
                  <a:srgbClr val="000000"/>
                </a:solidFill>
                <a:prstDash val="solid"/>
                <a:round/>
                <a:headEnd/>
                <a:tailEnd/>
              </a:ln>
            </p:spPr>
            <p:txBody>
              <a:bodyPr/>
              <a:lstStyle/>
              <a:p>
                <a:endParaRPr lang="en-US"/>
              </a:p>
            </p:txBody>
          </p:sp>
          <p:sp>
            <p:nvSpPr>
              <p:cNvPr id="57649" name="Freeform 280"/>
              <p:cNvSpPr>
                <a:spLocks/>
              </p:cNvSpPr>
              <p:nvPr/>
            </p:nvSpPr>
            <p:spPr bwMode="auto">
              <a:xfrm>
                <a:off x="980" y="2077"/>
                <a:ext cx="48" cy="38"/>
              </a:xfrm>
              <a:custGeom>
                <a:avLst/>
                <a:gdLst>
                  <a:gd name="T0" fmla="*/ 0 w 431"/>
                  <a:gd name="T1" fmla="*/ 0 h 417"/>
                  <a:gd name="T2" fmla="*/ 1 w 431"/>
                  <a:gd name="T3" fmla="*/ 5 h 417"/>
                  <a:gd name="T4" fmla="*/ 3 w 431"/>
                  <a:gd name="T5" fmla="*/ 12 h 417"/>
                  <a:gd name="T6" fmla="*/ 5 w 431"/>
                  <a:gd name="T7" fmla="*/ 17 h 417"/>
                  <a:gd name="T8" fmla="*/ 8 w 431"/>
                  <a:gd name="T9" fmla="*/ 22 h 417"/>
                  <a:gd name="T10" fmla="*/ 13 w 431"/>
                  <a:gd name="T11" fmla="*/ 25 h 417"/>
                  <a:gd name="T12" fmla="*/ 17 w 431"/>
                  <a:gd name="T13" fmla="*/ 29 h 417"/>
                  <a:gd name="T14" fmla="*/ 22 w 431"/>
                  <a:gd name="T15" fmla="*/ 32 h 417"/>
                  <a:gd name="T16" fmla="*/ 27 w 431"/>
                  <a:gd name="T17" fmla="*/ 34 h 417"/>
                  <a:gd name="T18" fmla="*/ 34 w 431"/>
                  <a:gd name="T19" fmla="*/ 36 h 417"/>
                  <a:gd name="T20" fmla="*/ 48 w 431"/>
                  <a:gd name="T21" fmla="*/ 38 h 4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1" h="417">
                    <a:moveTo>
                      <a:pt x="0" y="0"/>
                    </a:moveTo>
                    <a:lnTo>
                      <a:pt x="6" y="57"/>
                    </a:lnTo>
                    <a:lnTo>
                      <a:pt x="25" y="128"/>
                    </a:lnTo>
                    <a:lnTo>
                      <a:pt x="49" y="185"/>
                    </a:lnTo>
                    <a:lnTo>
                      <a:pt x="74" y="236"/>
                    </a:lnTo>
                    <a:lnTo>
                      <a:pt x="117" y="276"/>
                    </a:lnTo>
                    <a:lnTo>
                      <a:pt x="154" y="321"/>
                    </a:lnTo>
                    <a:lnTo>
                      <a:pt x="197" y="353"/>
                    </a:lnTo>
                    <a:lnTo>
                      <a:pt x="246" y="378"/>
                    </a:lnTo>
                    <a:lnTo>
                      <a:pt x="302" y="397"/>
                    </a:lnTo>
                    <a:lnTo>
                      <a:pt x="431" y="417"/>
                    </a:lnTo>
                  </a:path>
                </a:pathLst>
              </a:custGeom>
              <a:solidFill>
                <a:schemeClr val="accent1"/>
              </a:solidFill>
              <a:ln w="1588">
                <a:solidFill>
                  <a:srgbClr val="000000"/>
                </a:solidFill>
                <a:prstDash val="solid"/>
                <a:round/>
                <a:headEnd/>
                <a:tailEnd/>
              </a:ln>
            </p:spPr>
            <p:txBody>
              <a:bodyPr/>
              <a:lstStyle/>
              <a:p>
                <a:endParaRPr lang="en-US"/>
              </a:p>
            </p:txBody>
          </p:sp>
          <p:sp>
            <p:nvSpPr>
              <p:cNvPr id="57650" name="Freeform 281"/>
              <p:cNvSpPr>
                <a:spLocks/>
              </p:cNvSpPr>
              <p:nvPr/>
            </p:nvSpPr>
            <p:spPr bwMode="auto">
              <a:xfrm>
                <a:off x="987" y="2098"/>
                <a:ext cx="9" cy="11"/>
              </a:xfrm>
              <a:custGeom>
                <a:avLst/>
                <a:gdLst>
                  <a:gd name="T0" fmla="*/ 0 w 80"/>
                  <a:gd name="T1" fmla="*/ 0 h 122"/>
                  <a:gd name="T2" fmla="*/ 2 w 80"/>
                  <a:gd name="T3" fmla="*/ 6 h 122"/>
                  <a:gd name="T4" fmla="*/ 7 w 80"/>
                  <a:gd name="T5" fmla="*/ 9 h 122"/>
                  <a:gd name="T6" fmla="*/ 9 w 80"/>
                  <a:gd name="T7" fmla="*/ 11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122">
                    <a:moveTo>
                      <a:pt x="0" y="0"/>
                    </a:moveTo>
                    <a:lnTo>
                      <a:pt x="18" y="65"/>
                    </a:lnTo>
                    <a:lnTo>
                      <a:pt x="61" y="103"/>
                    </a:lnTo>
                    <a:lnTo>
                      <a:pt x="80" y="122"/>
                    </a:lnTo>
                  </a:path>
                </a:pathLst>
              </a:custGeom>
              <a:solidFill>
                <a:schemeClr val="accent1"/>
              </a:solidFill>
              <a:ln w="1588">
                <a:solidFill>
                  <a:srgbClr val="000000"/>
                </a:solidFill>
                <a:prstDash val="solid"/>
                <a:round/>
                <a:headEnd/>
                <a:tailEnd/>
              </a:ln>
            </p:spPr>
            <p:txBody>
              <a:bodyPr/>
              <a:lstStyle/>
              <a:p>
                <a:endParaRPr lang="en-US"/>
              </a:p>
            </p:txBody>
          </p:sp>
          <p:sp>
            <p:nvSpPr>
              <p:cNvPr id="57651" name="Freeform 282"/>
              <p:cNvSpPr>
                <a:spLocks/>
              </p:cNvSpPr>
              <p:nvPr/>
            </p:nvSpPr>
            <p:spPr bwMode="auto">
              <a:xfrm>
                <a:off x="1050" y="2068"/>
                <a:ext cx="4" cy="13"/>
              </a:xfrm>
              <a:custGeom>
                <a:avLst/>
                <a:gdLst>
                  <a:gd name="T0" fmla="*/ 0 w 44"/>
                  <a:gd name="T1" fmla="*/ 0 h 140"/>
                  <a:gd name="T2" fmla="*/ 1 w 44"/>
                  <a:gd name="T3" fmla="*/ 2 h 140"/>
                  <a:gd name="T4" fmla="*/ 3 w 44"/>
                  <a:gd name="T5" fmla="*/ 5 h 140"/>
                  <a:gd name="T6" fmla="*/ 4 w 44"/>
                  <a:gd name="T7" fmla="*/ 9 h 140"/>
                  <a:gd name="T8" fmla="*/ 4 w 44"/>
                  <a:gd name="T9" fmla="*/ 13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40">
                    <a:moveTo>
                      <a:pt x="0" y="0"/>
                    </a:moveTo>
                    <a:lnTo>
                      <a:pt x="16" y="21"/>
                    </a:lnTo>
                    <a:lnTo>
                      <a:pt x="33" y="59"/>
                    </a:lnTo>
                    <a:lnTo>
                      <a:pt x="41" y="96"/>
                    </a:lnTo>
                    <a:lnTo>
                      <a:pt x="44" y="140"/>
                    </a:lnTo>
                  </a:path>
                </a:pathLst>
              </a:custGeom>
              <a:solidFill>
                <a:schemeClr val="accent1"/>
              </a:solidFill>
              <a:ln w="1588">
                <a:solidFill>
                  <a:srgbClr val="000000"/>
                </a:solidFill>
                <a:prstDash val="solid"/>
                <a:round/>
                <a:headEnd/>
                <a:tailEnd/>
              </a:ln>
            </p:spPr>
            <p:txBody>
              <a:bodyPr/>
              <a:lstStyle/>
              <a:p>
                <a:endParaRPr lang="en-US"/>
              </a:p>
            </p:txBody>
          </p:sp>
          <p:sp>
            <p:nvSpPr>
              <p:cNvPr id="57652" name="Freeform 283"/>
              <p:cNvSpPr>
                <a:spLocks/>
              </p:cNvSpPr>
              <p:nvPr/>
            </p:nvSpPr>
            <p:spPr bwMode="auto">
              <a:xfrm>
                <a:off x="1088" y="2071"/>
                <a:ext cx="5" cy="20"/>
              </a:xfrm>
              <a:custGeom>
                <a:avLst/>
                <a:gdLst>
                  <a:gd name="T0" fmla="*/ 5 w 39"/>
                  <a:gd name="T1" fmla="*/ 0 h 220"/>
                  <a:gd name="T2" fmla="*/ 3 w 39"/>
                  <a:gd name="T3" fmla="*/ 3 h 220"/>
                  <a:gd name="T4" fmla="*/ 1 w 39"/>
                  <a:gd name="T5" fmla="*/ 6 h 220"/>
                  <a:gd name="T6" fmla="*/ 0 w 39"/>
                  <a:gd name="T7" fmla="*/ 9 h 220"/>
                  <a:gd name="T8" fmla="*/ 0 w 39"/>
                  <a:gd name="T9" fmla="*/ 12 h 220"/>
                  <a:gd name="T10" fmla="*/ 0 w 39"/>
                  <a:gd name="T11" fmla="*/ 16 h 220"/>
                  <a:gd name="T12" fmla="*/ 2 w 39"/>
                  <a:gd name="T13" fmla="*/ 20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20">
                    <a:moveTo>
                      <a:pt x="39" y="0"/>
                    </a:moveTo>
                    <a:lnTo>
                      <a:pt x="22" y="35"/>
                    </a:lnTo>
                    <a:lnTo>
                      <a:pt x="10" y="70"/>
                    </a:lnTo>
                    <a:lnTo>
                      <a:pt x="1" y="101"/>
                    </a:lnTo>
                    <a:lnTo>
                      <a:pt x="0" y="137"/>
                    </a:lnTo>
                    <a:lnTo>
                      <a:pt x="1" y="172"/>
                    </a:lnTo>
                    <a:lnTo>
                      <a:pt x="12" y="220"/>
                    </a:lnTo>
                  </a:path>
                </a:pathLst>
              </a:custGeom>
              <a:solidFill>
                <a:schemeClr val="accent1"/>
              </a:solidFill>
              <a:ln w="1588">
                <a:solidFill>
                  <a:srgbClr val="000000"/>
                </a:solidFill>
                <a:prstDash val="solid"/>
                <a:round/>
                <a:headEnd/>
                <a:tailEnd/>
              </a:ln>
            </p:spPr>
            <p:txBody>
              <a:bodyPr/>
              <a:lstStyle/>
              <a:p>
                <a:endParaRPr lang="en-US"/>
              </a:p>
            </p:txBody>
          </p:sp>
          <p:sp>
            <p:nvSpPr>
              <p:cNvPr id="57653" name="Freeform 284"/>
              <p:cNvSpPr>
                <a:spLocks/>
              </p:cNvSpPr>
              <p:nvPr/>
            </p:nvSpPr>
            <p:spPr bwMode="auto">
              <a:xfrm>
                <a:off x="1066" y="2092"/>
                <a:ext cx="19" cy="2"/>
              </a:xfrm>
              <a:custGeom>
                <a:avLst/>
                <a:gdLst>
                  <a:gd name="T0" fmla="*/ 19 w 173"/>
                  <a:gd name="T1" fmla="*/ 2 h 19"/>
                  <a:gd name="T2" fmla="*/ 12 w 173"/>
                  <a:gd name="T3" fmla="*/ 1 h 19"/>
                  <a:gd name="T4" fmla="*/ 4 w 173"/>
                  <a:gd name="T5" fmla="*/ 0 h 19"/>
                  <a:gd name="T6" fmla="*/ 0 w 173"/>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19">
                    <a:moveTo>
                      <a:pt x="173" y="19"/>
                    </a:moveTo>
                    <a:lnTo>
                      <a:pt x="105" y="6"/>
                    </a:lnTo>
                    <a:lnTo>
                      <a:pt x="37" y="0"/>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654" name="Freeform 285"/>
              <p:cNvSpPr>
                <a:spLocks/>
              </p:cNvSpPr>
              <p:nvPr/>
            </p:nvSpPr>
            <p:spPr bwMode="auto">
              <a:xfrm>
                <a:off x="1058" y="2150"/>
                <a:ext cx="32" cy="35"/>
              </a:xfrm>
              <a:custGeom>
                <a:avLst/>
                <a:gdLst>
                  <a:gd name="T0" fmla="*/ 0 w 291"/>
                  <a:gd name="T1" fmla="*/ 0 h 385"/>
                  <a:gd name="T2" fmla="*/ 1 w 291"/>
                  <a:gd name="T3" fmla="*/ 2 h 385"/>
                  <a:gd name="T4" fmla="*/ 5 w 291"/>
                  <a:gd name="T5" fmla="*/ 4 h 385"/>
                  <a:gd name="T6" fmla="*/ 8 w 291"/>
                  <a:gd name="T7" fmla="*/ 7 h 385"/>
                  <a:gd name="T8" fmla="*/ 12 w 291"/>
                  <a:gd name="T9" fmla="*/ 12 h 385"/>
                  <a:gd name="T10" fmla="*/ 14 w 291"/>
                  <a:gd name="T11" fmla="*/ 14 h 385"/>
                  <a:gd name="T12" fmla="*/ 18 w 291"/>
                  <a:gd name="T13" fmla="*/ 15 h 385"/>
                  <a:gd name="T14" fmla="*/ 22 w 291"/>
                  <a:gd name="T15" fmla="*/ 17 h 385"/>
                  <a:gd name="T16" fmla="*/ 26 w 291"/>
                  <a:gd name="T17" fmla="*/ 19 h 385"/>
                  <a:gd name="T18" fmla="*/ 28 w 291"/>
                  <a:gd name="T19" fmla="*/ 21 h 385"/>
                  <a:gd name="T20" fmla="*/ 29 w 291"/>
                  <a:gd name="T21" fmla="*/ 22 h 385"/>
                  <a:gd name="T22" fmla="*/ 31 w 291"/>
                  <a:gd name="T23" fmla="*/ 25 h 385"/>
                  <a:gd name="T24" fmla="*/ 32 w 291"/>
                  <a:gd name="T25" fmla="*/ 28 h 385"/>
                  <a:gd name="T26" fmla="*/ 32 w 291"/>
                  <a:gd name="T27" fmla="*/ 31 h 385"/>
                  <a:gd name="T28" fmla="*/ 32 w 291"/>
                  <a:gd name="T29" fmla="*/ 33 h 385"/>
                  <a:gd name="T30" fmla="*/ 31 w 291"/>
                  <a:gd name="T31" fmla="*/ 35 h 3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 h="385">
                    <a:moveTo>
                      <a:pt x="0" y="0"/>
                    </a:moveTo>
                    <a:lnTo>
                      <a:pt x="13" y="22"/>
                    </a:lnTo>
                    <a:lnTo>
                      <a:pt x="43" y="46"/>
                    </a:lnTo>
                    <a:lnTo>
                      <a:pt x="77" y="78"/>
                    </a:lnTo>
                    <a:lnTo>
                      <a:pt x="107" y="128"/>
                    </a:lnTo>
                    <a:lnTo>
                      <a:pt x="126" y="158"/>
                    </a:lnTo>
                    <a:lnTo>
                      <a:pt x="166" y="170"/>
                    </a:lnTo>
                    <a:lnTo>
                      <a:pt x="202" y="187"/>
                    </a:lnTo>
                    <a:lnTo>
                      <a:pt x="239" y="214"/>
                    </a:lnTo>
                    <a:lnTo>
                      <a:pt x="253" y="229"/>
                    </a:lnTo>
                    <a:lnTo>
                      <a:pt x="266" y="247"/>
                    </a:lnTo>
                    <a:lnTo>
                      <a:pt x="280" y="279"/>
                    </a:lnTo>
                    <a:lnTo>
                      <a:pt x="290" y="309"/>
                    </a:lnTo>
                    <a:lnTo>
                      <a:pt x="291" y="338"/>
                    </a:lnTo>
                    <a:lnTo>
                      <a:pt x="288" y="367"/>
                    </a:lnTo>
                    <a:lnTo>
                      <a:pt x="279" y="385"/>
                    </a:lnTo>
                  </a:path>
                </a:pathLst>
              </a:custGeom>
              <a:solidFill>
                <a:schemeClr val="accent1"/>
              </a:solidFill>
              <a:ln w="1588">
                <a:solidFill>
                  <a:srgbClr val="000000"/>
                </a:solidFill>
                <a:prstDash val="solid"/>
                <a:round/>
                <a:headEnd/>
                <a:tailEnd/>
              </a:ln>
            </p:spPr>
            <p:txBody>
              <a:bodyPr/>
              <a:lstStyle/>
              <a:p>
                <a:endParaRPr lang="en-US"/>
              </a:p>
            </p:txBody>
          </p:sp>
          <p:sp>
            <p:nvSpPr>
              <p:cNvPr id="57655" name="Freeform 286"/>
              <p:cNvSpPr>
                <a:spLocks/>
              </p:cNvSpPr>
              <p:nvPr/>
            </p:nvSpPr>
            <p:spPr bwMode="auto">
              <a:xfrm>
                <a:off x="1030" y="2152"/>
                <a:ext cx="31" cy="31"/>
              </a:xfrm>
              <a:custGeom>
                <a:avLst/>
                <a:gdLst>
                  <a:gd name="T0" fmla="*/ 0 w 282"/>
                  <a:gd name="T1" fmla="*/ 0 h 344"/>
                  <a:gd name="T2" fmla="*/ 2 w 282"/>
                  <a:gd name="T3" fmla="*/ 5 h 344"/>
                  <a:gd name="T4" fmla="*/ 4 w 282"/>
                  <a:gd name="T5" fmla="*/ 8 h 344"/>
                  <a:gd name="T6" fmla="*/ 7 w 282"/>
                  <a:gd name="T7" fmla="*/ 10 h 344"/>
                  <a:gd name="T8" fmla="*/ 10 w 282"/>
                  <a:gd name="T9" fmla="*/ 12 h 344"/>
                  <a:gd name="T10" fmla="*/ 13 w 282"/>
                  <a:gd name="T11" fmla="*/ 14 h 344"/>
                  <a:gd name="T12" fmla="*/ 16 w 282"/>
                  <a:gd name="T13" fmla="*/ 17 h 344"/>
                  <a:gd name="T14" fmla="*/ 20 w 282"/>
                  <a:gd name="T15" fmla="*/ 19 h 344"/>
                  <a:gd name="T16" fmla="*/ 23 w 282"/>
                  <a:gd name="T17" fmla="*/ 21 h 344"/>
                  <a:gd name="T18" fmla="*/ 26 w 282"/>
                  <a:gd name="T19" fmla="*/ 23 h 344"/>
                  <a:gd name="T20" fmla="*/ 28 w 282"/>
                  <a:gd name="T21" fmla="*/ 25 h 344"/>
                  <a:gd name="T22" fmla="*/ 30 w 282"/>
                  <a:gd name="T23" fmla="*/ 27 h 344"/>
                  <a:gd name="T24" fmla="*/ 31 w 282"/>
                  <a:gd name="T25" fmla="*/ 29 h 344"/>
                  <a:gd name="T26" fmla="*/ 31 w 282"/>
                  <a:gd name="T27" fmla="*/ 31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2" h="344">
                    <a:moveTo>
                      <a:pt x="0" y="0"/>
                    </a:moveTo>
                    <a:lnTo>
                      <a:pt x="16" y="58"/>
                    </a:lnTo>
                    <a:lnTo>
                      <a:pt x="34" y="90"/>
                    </a:lnTo>
                    <a:lnTo>
                      <a:pt x="63" y="108"/>
                    </a:lnTo>
                    <a:lnTo>
                      <a:pt x="94" y="130"/>
                    </a:lnTo>
                    <a:lnTo>
                      <a:pt x="118" y="156"/>
                    </a:lnTo>
                    <a:lnTo>
                      <a:pt x="144" y="186"/>
                    </a:lnTo>
                    <a:lnTo>
                      <a:pt x="179" y="208"/>
                    </a:lnTo>
                    <a:lnTo>
                      <a:pt x="213" y="232"/>
                    </a:lnTo>
                    <a:lnTo>
                      <a:pt x="238" y="256"/>
                    </a:lnTo>
                    <a:lnTo>
                      <a:pt x="258" y="279"/>
                    </a:lnTo>
                    <a:lnTo>
                      <a:pt x="272" y="302"/>
                    </a:lnTo>
                    <a:lnTo>
                      <a:pt x="280" y="322"/>
                    </a:lnTo>
                    <a:lnTo>
                      <a:pt x="282" y="344"/>
                    </a:lnTo>
                  </a:path>
                </a:pathLst>
              </a:custGeom>
              <a:solidFill>
                <a:schemeClr val="accent1"/>
              </a:solidFill>
              <a:ln w="1588">
                <a:solidFill>
                  <a:srgbClr val="000000"/>
                </a:solidFill>
                <a:prstDash val="solid"/>
                <a:round/>
                <a:headEnd/>
                <a:tailEnd/>
              </a:ln>
            </p:spPr>
            <p:txBody>
              <a:bodyPr/>
              <a:lstStyle/>
              <a:p>
                <a:endParaRPr lang="en-US"/>
              </a:p>
            </p:txBody>
          </p:sp>
          <p:sp>
            <p:nvSpPr>
              <p:cNvPr id="57656" name="Freeform 287"/>
              <p:cNvSpPr>
                <a:spLocks/>
              </p:cNvSpPr>
              <p:nvPr/>
            </p:nvSpPr>
            <p:spPr bwMode="auto">
              <a:xfrm>
                <a:off x="999" y="2151"/>
                <a:ext cx="17" cy="28"/>
              </a:xfrm>
              <a:custGeom>
                <a:avLst/>
                <a:gdLst>
                  <a:gd name="T0" fmla="*/ 1 w 148"/>
                  <a:gd name="T1" fmla="*/ 0 h 307"/>
                  <a:gd name="T2" fmla="*/ 0 w 148"/>
                  <a:gd name="T3" fmla="*/ 2 h 307"/>
                  <a:gd name="T4" fmla="*/ 1 w 148"/>
                  <a:gd name="T5" fmla="*/ 3 h 307"/>
                  <a:gd name="T6" fmla="*/ 3 w 148"/>
                  <a:gd name="T7" fmla="*/ 5 h 307"/>
                  <a:gd name="T8" fmla="*/ 4 w 148"/>
                  <a:gd name="T9" fmla="*/ 5 h 307"/>
                  <a:gd name="T10" fmla="*/ 6 w 148"/>
                  <a:gd name="T11" fmla="*/ 6 h 307"/>
                  <a:gd name="T12" fmla="*/ 7 w 148"/>
                  <a:gd name="T13" fmla="*/ 8 h 307"/>
                  <a:gd name="T14" fmla="*/ 8 w 148"/>
                  <a:gd name="T15" fmla="*/ 9 h 307"/>
                  <a:gd name="T16" fmla="*/ 9 w 148"/>
                  <a:gd name="T17" fmla="*/ 10 h 307"/>
                  <a:gd name="T18" fmla="*/ 11 w 148"/>
                  <a:gd name="T19" fmla="*/ 12 h 307"/>
                  <a:gd name="T20" fmla="*/ 13 w 148"/>
                  <a:gd name="T21" fmla="*/ 13 h 307"/>
                  <a:gd name="T22" fmla="*/ 14 w 148"/>
                  <a:gd name="T23" fmla="*/ 15 h 307"/>
                  <a:gd name="T24" fmla="*/ 16 w 148"/>
                  <a:gd name="T25" fmla="*/ 16 h 307"/>
                  <a:gd name="T26" fmla="*/ 16 w 148"/>
                  <a:gd name="T27" fmla="*/ 17 h 307"/>
                  <a:gd name="T28" fmla="*/ 17 w 148"/>
                  <a:gd name="T29" fmla="*/ 19 h 307"/>
                  <a:gd name="T30" fmla="*/ 17 w 148"/>
                  <a:gd name="T31" fmla="*/ 21 h 307"/>
                  <a:gd name="T32" fmla="*/ 17 w 148"/>
                  <a:gd name="T33" fmla="*/ 24 h 307"/>
                  <a:gd name="T34" fmla="*/ 16 w 148"/>
                  <a:gd name="T35" fmla="*/ 25 h 307"/>
                  <a:gd name="T36" fmla="*/ 16 w 148"/>
                  <a:gd name="T37" fmla="*/ 27 h 307"/>
                  <a:gd name="T38" fmla="*/ 15 w 148"/>
                  <a:gd name="T39" fmla="*/ 28 h 30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8" h="307">
                    <a:moveTo>
                      <a:pt x="10" y="0"/>
                    </a:moveTo>
                    <a:lnTo>
                      <a:pt x="0" y="23"/>
                    </a:lnTo>
                    <a:lnTo>
                      <a:pt x="12" y="34"/>
                    </a:lnTo>
                    <a:lnTo>
                      <a:pt x="26" y="51"/>
                    </a:lnTo>
                    <a:lnTo>
                      <a:pt x="37" y="60"/>
                    </a:lnTo>
                    <a:lnTo>
                      <a:pt x="49" y="71"/>
                    </a:lnTo>
                    <a:lnTo>
                      <a:pt x="58" y="84"/>
                    </a:lnTo>
                    <a:lnTo>
                      <a:pt x="66" y="97"/>
                    </a:lnTo>
                    <a:lnTo>
                      <a:pt x="74" y="112"/>
                    </a:lnTo>
                    <a:lnTo>
                      <a:pt x="98" y="131"/>
                    </a:lnTo>
                    <a:lnTo>
                      <a:pt x="113" y="145"/>
                    </a:lnTo>
                    <a:lnTo>
                      <a:pt x="125" y="160"/>
                    </a:lnTo>
                    <a:lnTo>
                      <a:pt x="135" y="177"/>
                    </a:lnTo>
                    <a:lnTo>
                      <a:pt x="140" y="191"/>
                    </a:lnTo>
                    <a:lnTo>
                      <a:pt x="145" y="210"/>
                    </a:lnTo>
                    <a:lnTo>
                      <a:pt x="148" y="232"/>
                    </a:lnTo>
                    <a:lnTo>
                      <a:pt x="147" y="259"/>
                    </a:lnTo>
                    <a:lnTo>
                      <a:pt x="143" y="279"/>
                    </a:lnTo>
                    <a:lnTo>
                      <a:pt x="138" y="294"/>
                    </a:lnTo>
                    <a:lnTo>
                      <a:pt x="131" y="307"/>
                    </a:lnTo>
                  </a:path>
                </a:pathLst>
              </a:custGeom>
              <a:solidFill>
                <a:schemeClr val="accent1"/>
              </a:solidFill>
              <a:ln w="1588">
                <a:solidFill>
                  <a:srgbClr val="000000"/>
                </a:solidFill>
                <a:prstDash val="solid"/>
                <a:round/>
                <a:headEnd/>
                <a:tailEnd/>
              </a:ln>
            </p:spPr>
            <p:txBody>
              <a:bodyPr/>
              <a:lstStyle/>
              <a:p>
                <a:endParaRPr lang="en-US"/>
              </a:p>
            </p:txBody>
          </p:sp>
          <p:sp>
            <p:nvSpPr>
              <p:cNvPr id="57657" name="Freeform 288"/>
              <p:cNvSpPr>
                <a:spLocks/>
              </p:cNvSpPr>
              <p:nvPr/>
            </p:nvSpPr>
            <p:spPr bwMode="auto">
              <a:xfrm>
                <a:off x="1059" y="2103"/>
                <a:ext cx="4" cy="9"/>
              </a:xfrm>
              <a:custGeom>
                <a:avLst/>
                <a:gdLst>
                  <a:gd name="T0" fmla="*/ 4 w 30"/>
                  <a:gd name="T1" fmla="*/ 0 h 104"/>
                  <a:gd name="T2" fmla="*/ 3 w 30"/>
                  <a:gd name="T3" fmla="*/ 1 h 104"/>
                  <a:gd name="T4" fmla="*/ 2 w 30"/>
                  <a:gd name="T5" fmla="*/ 3 h 104"/>
                  <a:gd name="T6" fmla="*/ 1 w 30"/>
                  <a:gd name="T7" fmla="*/ 4 h 104"/>
                  <a:gd name="T8" fmla="*/ 1 w 30"/>
                  <a:gd name="T9" fmla="*/ 5 h 104"/>
                  <a:gd name="T10" fmla="*/ 0 w 30"/>
                  <a:gd name="T11" fmla="*/ 6 h 104"/>
                  <a:gd name="T12" fmla="*/ 0 w 30"/>
                  <a:gd name="T13" fmla="*/ 7 h 104"/>
                  <a:gd name="T14" fmla="*/ 0 w 30"/>
                  <a:gd name="T15" fmla="*/ 9 h 1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104">
                    <a:moveTo>
                      <a:pt x="30" y="0"/>
                    </a:moveTo>
                    <a:lnTo>
                      <a:pt x="22" y="11"/>
                    </a:lnTo>
                    <a:lnTo>
                      <a:pt x="14" y="29"/>
                    </a:lnTo>
                    <a:lnTo>
                      <a:pt x="9" y="44"/>
                    </a:lnTo>
                    <a:lnTo>
                      <a:pt x="4" y="57"/>
                    </a:lnTo>
                    <a:lnTo>
                      <a:pt x="1" y="72"/>
                    </a:lnTo>
                    <a:lnTo>
                      <a:pt x="0" y="86"/>
                    </a:lnTo>
                    <a:lnTo>
                      <a:pt x="1" y="104"/>
                    </a:lnTo>
                  </a:path>
                </a:pathLst>
              </a:custGeom>
              <a:solidFill>
                <a:schemeClr val="accent1"/>
              </a:solidFill>
              <a:ln w="1588">
                <a:solidFill>
                  <a:srgbClr val="000000"/>
                </a:solidFill>
                <a:prstDash val="solid"/>
                <a:round/>
                <a:headEnd/>
                <a:tailEnd/>
              </a:ln>
            </p:spPr>
            <p:txBody>
              <a:bodyPr/>
              <a:lstStyle/>
              <a:p>
                <a:endParaRPr lang="en-US"/>
              </a:p>
            </p:txBody>
          </p:sp>
          <p:sp>
            <p:nvSpPr>
              <p:cNvPr id="57658" name="Freeform 289"/>
              <p:cNvSpPr>
                <a:spLocks/>
              </p:cNvSpPr>
              <p:nvPr/>
            </p:nvSpPr>
            <p:spPr bwMode="auto">
              <a:xfrm>
                <a:off x="975" y="2115"/>
                <a:ext cx="12" cy="4"/>
              </a:xfrm>
              <a:custGeom>
                <a:avLst/>
                <a:gdLst>
                  <a:gd name="T0" fmla="*/ 0 w 111"/>
                  <a:gd name="T1" fmla="*/ 0 h 45"/>
                  <a:gd name="T2" fmla="*/ 4 w 111"/>
                  <a:gd name="T3" fmla="*/ 0 h 45"/>
                  <a:gd name="T4" fmla="*/ 9 w 111"/>
                  <a:gd name="T5" fmla="*/ 1 h 45"/>
                  <a:gd name="T6" fmla="*/ 12 w 111"/>
                  <a:gd name="T7" fmla="*/ 4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 h="45">
                    <a:moveTo>
                      <a:pt x="0" y="0"/>
                    </a:moveTo>
                    <a:lnTo>
                      <a:pt x="37" y="0"/>
                    </a:lnTo>
                    <a:lnTo>
                      <a:pt x="80" y="13"/>
                    </a:lnTo>
                    <a:lnTo>
                      <a:pt x="111" y="45"/>
                    </a:lnTo>
                  </a:path>
                </a:pathLst>
              </a:custGeom>
              <a:solidFill>
                <a:schemeClr val="accent1"/>
              </a:solidFill>
              <a:ln w="1588">
                <a:solidFill>
                  <a:srgbClr val="000000"/>
                </a:solidFill>
                <a:prstDash val="solid"/>
                <a:round/>
                <a:headEnd/>
                <a:tailEnd/>
              </a:ln>
            </p:spPr>
            <p:txBody>
              <a:bodyPr/>
              <a:lstStyle/>
              <a:p>
                <a:endParaRPr lang="en-US"/>
              </a:p>
            </p:txBody>
          </p:sp>
          <p:sp>
            <p:nvSpPr>
              <p:cNvPr id="57659" name="Freeform 290"/>
              <p:cNvSpPr>
                <a:spLocks/>
              </p:cNvSpPr>
              <p:nvPr/>
            </p:nvSpPr>
            <p:spPr bwMode="auto">
              <a:xfrm>
                <a:off x="1013" y="2154"/>
                <a:ext cx="76" cy="11"/>
              </a:xfrm>
              <a:custGeom>
                <a:avLst/>
                <a:gdLst>
                  <a:gd name="T0" fmla="*/ 76 w 677"/>
                  <a:gd name="T1" fmla="*/ 0 h 120"/>
                  <a:gd name="T2" fmla="*/ 73 w 677"/>
                  <a:gd name="T3" fmla="*/ 0 h 120"/>
                  <a:gd name="T4" fmla="*/ 69 w 677"/>
                  <a:gd name="T5" fmla="*/ 0 h 120"/>
                  <a:gd name="T6" fmla="*/ 65 w 677"/>
                  <a:gd name="T7" fmla="*/ 1 h 120"/>
                  <a:gd name="T8" fmla="*/ 62 w 677"/>
                  <a:gd name="T9" fmla="*/ 2 h 120"/>
                  <a:gd name="T10" fmla="*/ 59 w 677"/>
                  <a:gd name="T11" fmla="*/ 3 h 120"/>
                  <a:gd name="T12" fmla="*/ 56 w 677"/>
                  <a:gd name="T13" fmla="*/ 6 h 120"/>
                  <a:gd name="T14" fmla="*/ 52 w 677"/>
                  <a:gd name="T15" fmla="*/ 5 h 120"/>
                  <a:gd name="T16" fmla="*/ 47 w 677"/>
                  <a:gd name="T17" fmla="*/ 6 h 120"/>
                  <a:gd name="T18" fmla="*/ 43 w 677"/>
                  <a:gd name="T19" fmla="*/ 6 h 120"/>
                  <a:gd name="T20" fmla="*/ 39 w 677"/>
                  <a:gd name="T21" fmla="*/ 7 h 120"/>
                  <a:gd name="T22" fmla="*/ 34 w 677"/>
                  <a:gd name="T23" fmla="*/ 8 h 120"/>
                  <a:gd name="T24" fmla="*/ 31 w 677"/>
                  <a:gd name="T25" fmla="*/ 9 h 120"/>
                  <a:gd name="T26" fmla="*/ 28 w 677"/>
                  <a:gd name="T27" fmla="*/ 11 h 120"/>
                  <a:gd name="T28" fmla="*/ 20 w 677"/>
                  <a:gd name="T29" fmla="*/ 6 h 120"/>
                  <a:gd name="T30" fmla="*/ 15 w 677"/>
                  <a:gd name="T31" fmla="*/ 6 h 120"/>
                  <a:gd name="T32" fmla="*/ 11 w 677"/>
                  <a:gd name="T33" fmla="*/ 6 h 120"/>
                  <a:gd name="T34" fmla="*/ 6 w 677"/>
                  <a:gd name="T35" fmla="*/ 6 h 120"/>
                  <a:gd name="T36" fmla="*/ 3 w 677"/>
                  <a:gd name="T37" fmla="*/ 7 h 120"/>
                  <a:gd name="T38" fmla="*/ 0 w 677"/>
                  <a:gd name="T39" fmla="*/ 8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7" h="120">
                    <a:moveTo>
                      <a:pt x="677" y="5"/>
                    </a:moveTo>
                    <a:lnTo>
                      <a:pt x="648" y="0"/>
                    </a:lnTo>
                    <a:lnTo>
                      <a:pt x="615" y="0"/>
                    </a:lnTo>
                    <a:lnTo>
                      <a:pt x="580" y="7"/>
                    </a:lnTo>
                    <a:lnTo>
                      <a:pt x="549" y="20"/>
                    </a:lnTo>
                    <a:lnTo>
                      <a:pt x="525" y="37"/>
                    </a:lnTo>
                    <a:lnTo>
                      <a:pt x="499" y="64"/>
                    </a:lnTo>
                    <a:lnTo>
                      <a:pt x="465" y="59"/>
                    </a:lnTo>
                    <a:lnTo>
                      <a:pt x="423" y="60"/>
                    </a:lnTo>
                    <a:lnTo>
                      <a:pt x="382" y="64"/>
                    </a:lnTo>
                    <a:lnTo>
                      <a:pt x="343" y="71"/>
                    </a:lnTo>
                    <a:lnTo>
                      <a:pt x="306" y="84"/>
                    </a:lnTo>
                    <a:lnTo>
                      <a:pt x="276" y="102"/>
                    </a:lnTo>
                    <a:lnTo>
                      <a:pt x="253" y="120"/>
                    </a:lnTo>
                    <a:lnTo>
                      <a:pt x="181" y="69"/>
                    </a:lnTo>
                    <a:lnTo>
                      <a:pt x="138" y="60"/>
                    </a:lnTo>
                    <a:lnTo>
                      <a:pt x="96" y="63"/>
                    </a:lnTo>
                    <a:lnTo>
                      <a:pt x="55" y="68"/>
                    </a:lnTo>
                    <a:lnTo>
                      <a:pt x="27" y="74"/>
                    </a:lnTo>
                    <a:lnTo>
                      <a:pt x="0" y="84"/>
                    </a:lnTo>
                  </a:path>
                </a:pathLst>
              </a:custGeom>
              <a:solidFill>
                <a:schemeClr val="accent1"/>
              </a:solidFill>
              <a:ln w="1588">
                <a:solidFill>
                  <a:srgbClr val="000000"/>
                </a:solidFill>
                <a:prstDash val="solid"/>
                <a:round/>
                <a:headEnd/>
                <a:tailEnd/>
              </a:ln>
            </p:spPr>
            <p:txBody>
              <a:bodyPr/>
              <a:lstStyle/>
              <a:p>
                <a:endParaRPr lang="en-US"/>
              </a:p>
            </p:txBody>
          </p:sp>
          <p:sp>
            <p:nvSpPr>
              <p:cNvPr id="57660" name="Freeform 291"/>
              <p:cNvSpPr>
                <a:spLocks/>
              </p:cNvSpPr>
              <p:nvPr/>
            </p:nvSpPr>
            <p:spPr bwMode="auto">
              <a:xfrm>
                <a:off x="1083" y="2159"/>
                <a:ext cx="12" cy="3"/>
              </a:xfrm>
              <a:custGeom>
                <a:avLst/>
                <a:gdLst>
                  <a:gd name="T0" fmla="*/ 12 w 105"/>
                  <a:gd name="T1" fmla="*/ 0 h 26"/>
                  <a:gd name="T2" fmla="*/ 9 w 105"/>
                  <a:gd name="T3" fmla="*/ 0 h 26"/>
                  <a:gd name="T4" fmla="*/ 5 w 105"/>
                  <a:gd name="T5" fmla="*/ 0 h 26"/>
                  <a:gd name="T6" fmla="*/ 3 w 105"/>
                  <a:gd name="T7" fmla="*/ 1 h 26"/>
                  <a:gd name="T8" fmla="*/ 0 w 105"/>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6">
                    <a:moveTo>
                      <a:pt x="105" y="2"/>
                    </a:moveTo>
                    <a:lnTo>
                      <a:pt x="78" y="0"/>
                    </a:lnTo>
                    <a:lnTo>
                      <a:pt x="46" y="3"/>
                    </a:lnTo>
                    <a:lnTo>
                      <a:pt x="23" y="11"/>
                    </a:lnTo>
                    <a:lnTo>
                      <a:pt x="0" y="26"/>
                    </a:lnTo>
                  </a:path>
                </a:pathLst>
              </a:custGeom>
              <a:solidFill>
                <a:schemeClr val="accent1"/>
              </a:solidFill>
              <a:ln w="1588">
                <a:solidFill>
                  <a:srgbClr val="000000"/>
                </a:solidFill>
                <a:prstDash val="solid"/>
                <a:round/>
                <a:headEnd/>
                <a:tailEnd/>
              </a:ln>
            </p:spPr>
            <p:txBody>
              <a:bodyPr/>
              <a:lstStyle/>
              <a:p>
                <a:endParaRPr lang="en-US"/>
              </a:p>
            </p:txBody>
          </p:sp>
          <p:sp>
            <p:nvSpPr>
              <p:cNvPr id="57661" name="Freeform 292"/>
              <p:cNvSpPr>
                <a:spLocks/>
              </p:cNvSpPr>
              <p:nvPr/>
            </p:nvSpPr>
            <p:spPr bwMode="auto">
              <a:xfrm>
                <a:off x="1059" y="2164"/>
                <a:ext cx="16" cy="6"/>
              </a:xfrm>
              <a:custGeom>
                <a:avLst/>
                <a:gdLst>
                  <a:gd name="T0" fmla="*/ 16 w 148"/>
                  <a:gd name="T1" fmla="*/ 0 h 61"/>
                  <a:gd name="T2" fmla="*/ 12 w 148"/>
                  <a:gd name="T3" fmla="*/ 0 h 61"/>
                  <a:gd name="T4" fmla="*/ 9 w 148"/>
                  <a:gd name="T5" fmla="*/ 1 h 61"/>
                  <a:gd name="T6" fmla="*/ 5 w 148"/>
                  <a:gd name="T7" fmla="*/ 2 h 61"/>
                  <a:gd name="T8" fmla="*/ 2 w 148"/>
                  <a:gd name="T9" fmla="*/ 3 h 61"/>
                  <a:gd name="T10" fmla="*/ 0 w 148"/>
                  <a:gd name="T11" fmla="*/ 6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61">
                    <a:moveTo>
                      <a:pt x="148" y="3"/>
                    </a:moveTo>
                    <a:lnTo>
                      <a:pt x="113" y="0"/>
                    </a:lnTo>
                    <a:lnTo>
                      <a:pt x="83" y="6"/>
                    </a:lnTo>
                    <a:lnTo>
                      <a:pt x="48" y="19"/>
                    </a:lnTo>
                    <a:lnTo>
                      <a:pt x="22" y="35"/>
                    </a:lnTo>
                    <a:lnTo>
                      <a:pt x="0" y="61"/>
                    </a:lnTo>
                  </a:path>
                </a:pathLst>
              </a:custGeom>
              <a:solidFill>
                <a:schemeClr val="accent1"/>
              </a:solidFill>
              <a:ln w="1588">
                <a:solidFill>
                  <a:srgbClr val="000000"/>
                </a:solidFill>
                <a:prstDash val="solid"/>
                <a:round/>
                <a:headEnd/>
                <a:tailEnd/>
              </a:ln>
            </p:spPr>
            <p:txBody>
              <a:bodyPr/>
              <a:lstStyle/>
              <a:p>
                <a:endParaRPr lang="en-US"/>
              </a:p>
            </p:txBody>
          </p:sp>
          <p:sp>
            <p:nvSpPr>
              <p:cNvPr id="57662" name="Freeform 293"/>
              <p:cNvSpPr>
                <a:spLocks/>
              </p:cNvSpPr>
              <p:nvPr/>
            </p:nvSpPr>
            <p:spPr bwMode="auto">
              <a:xfrm>
                <a:off x="1030" y="2168"/>
                <a:ext cx="16" cy="1"/>
              </a:xfrm>
              <a:custGeom>
                <a:avLst/>
                <a:gdLst>
                  <a:gd name="T0" fmla="*/ 16 w 144"/>
                  <a:gd name="T1" fmla="*/ 1 h 16"/>
                  <a:gd name="T2" fmla="*/ 12 w 144"/>
                  <a:gd name="T3" fmla="*/ 0 h 16"/>
                  <a:gd name="T4" fmla="*/ 8 w 144"/>
                  <a:gd name="T5" fmla="*/ 0 h 16"/>
                  <a:gd name="T6" fmla="*/ 4 w 144"/>
                  <a:gd name="T7" fmla="*/ 0 h 16"/>
                  <a:gd name="T8" fmla="*/ 0 w 144"/>
                  <a:gd name="T9" fmla="*/ 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16">
                    <a:moveTo>
                      <a:pt x="144" y="8"/>
                    </a:moveTo>
                    <a:lnTo>
                      <a:pt x="109" y="0"/>
                    </a:lnTo>
                    <a:lnTo>
                      <a:pt x="76" y="0"/>
                    </a:lnTo>
                    <a:lnTo>
                      <a:pt x="40" y="6"/>
                    </a:lnTo>
                    <a:lnTo>
                      <a:pt x="0" y="16"/>
                    </a:lnTo>
                  </a:path>
                </a:pathLst>
              </a:custGeom>
              <a:solidFill>
                <a:schemeClr val="accent1"/>
              </a:solidFill>
              <a:ln w="1588">
                <a:solidFill>
                  <a:srgbClr val="000000"/>
                </a:solidFill>
                <a:prstDash val="solid"/>
                <a:round/>
                <a:headEnd/>
                <a:tailEnd/>
              </a:ln>
            </p:spPr>
            <p:txBody>
              <a:bodyPr/>
              <a:lstStyle/>
              <a:p>
                <a:endParaRPr lang="en-US"/>
              </a:p>
            </p:txBody>
          </p:sp>
          <p:sp>
            <p:nvSpPr>
              <p:cNvPr id="57663" name="Freeform 294"/>
              <p:cNvSpPr>
                <a:spLocks/>
              </p:cNvSpPr>
              <p:nvPr/>
            </p:nvSpPr>
            <p:spPr bwMode="auto">
              <a:xfrm>
                <a:off x="988" y="2161"/>
                <a:ext cx="17" cy="4"/>
              </a:xfrm>
              <a:custGeom>
                <a:avLst/>
                <a:gdLst>
                  <a:gd name="T0" fmla="*/ 17 w 148"/>
                  <a:gd name="T1" fmla="*/ 0 h 40"/>
                  <a:gd name="T2" fmla="*/ 13 w 148"/>
                  <a:gd name="T3" fmla="*/ 0 h 40"/>
                  <a:gd name="T4" fmla="*/ 9 w 148"/>
                  <a:gd name="T5" fmla="*/ 0 h 40"/>
                  <a:gd name="T6" fmla="*/ 5 w 148"/>
                  <a:gd name="T7" fmla="*/ 1 h 40"/>
                  <a:gd name="T8" fmla="*/ 2 w 148"/>
                  <a:gd name="T9" fmla="*/ 2 h 40"/>
                  <a:gd name="T10" fmla="*/ 0 w 148"/>
                  <a:gd name="T11" fmla="*/ 4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40">
                    <a:moveTo>
                      <a:pt x="148" y="2"/>
                    </a:moveTo>
                    <a:lnTo>
                      <a:pt x="113" y="0"/>
                    </a:lnTo>
                    <a:lnTo>
                      <a:pt x="78" y="1"/>
                    </a:lnTo>
                    <a:lnTo>
                      <a:pt x="44" y="8"/>
                    </a:lnTo>
                    <a:lnTo>
                      <a:pt x="18" y="22"/>
                    </a:lnTo>
                    <a:lnTo>
                      <a:pt x="0" y="40"/>
                    </a:lnTo>
                  </a:path>
                </a:pathLst>
              </a:custGeom>
              <a:solidFill>
                <a:schemeClr val="accent1"/>
              </a:solidFill>
              <a:ln w="1588">
                <a:solidFill>
                  <a:srgbClr val="000000"/>
                </a:solidFill>
                <a:prstDash val="solid"/>
                <a:round/>
                <a:headEnd/>
                <a:tailEnd/>
              </a:ln>
            </p:spPr>
            <p:txBody>
              <a:bodyPr/>
              <a:lstStyle/>
              <a:p>
                <a:endParaRPr lang="en-US"/>
              </a:p>
            </p:txBody>
          </p:sp>
          <p:sp>
            <p:nvSpPr>
              <p:cNvPr id="57664" name="Freeform 295"/>
              <p:cNvSpPr>
                <a:spLocks/>
              </p:cNvSpPr>
              <p:nvPr/>
            </p:nvSpPr>
            <p:spPr bwMode="auto">
              <a:xfrm>
                <a:off x="979" y="2153"/>
                <a:ext cx="20" cy="1"/>
              </a:xfrm>
              <a:custGeom>
                <a:avLst/>
                <a:gdLst>
                  <a:gd name="T0" fmla="*/ 20 w 178"/>
                  <a:gd name="T1" fmla="*/ 1 h 14"/>
                  <a:gd name="T2" fmla="*/ 15 w 178"/>
                  <a:gd name="T3" fmla="*/ 0 h 14"/>
                  <a:gd name="T4" fmla="*/ 11 w 178"/>
                  <a:gd name="T5" fmla="*/ 0 h 14"/>
                  <a:gd name="T6" fmla="*/ 7 w 178"/>
                  <a:gd name="T7" fmla="*/ 0 h 14"/>
                  <a:gd name="T8" fmla="*/ 4 w 178"/>
                  <a:gd name="T9" fmla="*/ 0 h 14"/>
                  <a:gd name="T10" fmla="*/ 0 w 178"/>
                  <a:gd name="T11" fmla="*/ 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14">
                    <a:moveTo>
                      <a:pt x="178" y="7"/>
                    </a:moveTo>
                    <a:lnTo>
                      <a:pt x="136" y="1"/>
                    </a:lnTo>
                    <a:lnTo>
                      <a:pt x="97" y="0"/>
                    </a:lnTo>
                    <a:lnTo>
                      <a:pt x="65" y="1"/>
                    </a:lnTo>
                    <a:lnTo>
                      <a:pt x="34" y="4"/>
                    </a:lnTo>
                    <a:lnTo>
                      <a:pt x="0" y="14"/>
                    </a:lnTo>
                  </a:path>
                </a:pathLst>
              </a:custGeom>
              <a:solidFill>
                <a:schemeClr val="accent1"/>
              </a:solidFill>
              <a:ln w="1588">
                <a:solidFill>
                  <a:srgbClr val="000000"/>
                </a:solidFill>
                <a:prstDash val="solid"/>
                <a:round/>
                <a:headEnd/>
                <a:tailEnd/>
              </a:ln>
            </p:spPr>
            <p:txBody>
              <a:bodyPr/>
              <a:lstStyle/>
              <a:p>
                <a:endParaRPr lang="en-US"/>
              </a:p>
            </p:txBody>
          </p:sp>
        </p:grpSp>
      </p:grpSp>
      <p:grpSp>
        <p:nvGrpSpPr>
          <p:cNvPr id="57379" name="Group 296"/>
          <p:cNvGrpSpPr>
            <a:grpSpLocks/>
          </p:cNvGrpSpPr>
          <p:nvPr/>
        </p:nvGrpSpPr>
        <p:grpSpPr bwMode="auto">
          <a:xfrm>
            <a:off x="3286125" y="3008313"/>
            <a:ext cx="617538" cy="239712"/>
            <a:chOff x="742" y="2064"/>
            <a:chExt cx="389" cy="151"/>
          </a:xfrm>
        </p:grpSpPr>
        <p:grpSp>
          <p:nvGrpSpPr>
            <p:cNvPr id="57596" name="Group 297"/>
            <p:cNvGrpSpPr>
              <a:grpSpLocks/>
            </p:cNvGrpSpPr>
            <p:nvPr/>
          </p:nvGrpSpPr>
          <p:grpSpPr bwMode="auto">
            <a:xfrm>
              <a:off x="742" y="2099"/>
              <a:ext cx="225" cy="116"/>
              <a:chOff x="742" y="2099"/>
              <a:chExt cx="225" cy="116"/>
            </a:xfrm>
          </p:grpSpPr>
          <p:sp>
            <p:nvSpPr>
              <p:cNvPr id="57618" name="Freeform 298"/>
              <p:cNvSpPr>
                <a:spLocks/>
              </p:cNvSpPr>
              <p:nvPr/>
            </p:nvSpPr>
            <p:spPr bwMode="auto">
              <a:xfrm>
                <a:off x="742" y="2099"/>
                <a:ext cx="225" cy="116"/>
              </a:xfrm>
              <a:custGeom>
                <a:avLst/>
                <a:gdLst>
                  <a:gd name="T0" fmla="*/ 90 w 2023"/>
                  <a:gd name="T1" fmla="*/ 11 h 1278"/>
                  <a:gd name="T2" fmla="*/ 108 w 2023"/>
                  <a:gd name="T3" fmla="*/ 11 h 1278"/>
                  <a:gd name="T4" fmla="*/ 113 w 2023"/>
                  <a:gd name="T5" fmla="*/ 13 h 1278"/>
                  <a:gd name="T6" fmla="*/ 144 w 2023"/>
                  <a:gd name="T7" fmla="*/ 36 h 1278"/>
                  <a:gd name="T8" fmla="*/ 159 w 2023"/>
                  <a:gd name="T9" fmla="*/ 53 h 1278"/>
                  <a:gd name="T10" fmla="*/ 181 w 2023"/>
                  <a:gd name="T11" fmla="*/ 61 h 1278"/>
                  <a:gd name="T12" fmla="*/ 190 w 2023"/>
                  <a:gd name="T13" fmla="*/ 64 h 1278"/>
                  <a:gd name="T14" fmla="*/ 198 w 2023"/>
                  <a:gd name="T15" fmla="*/ 65 h 1278"/>
                  <a:gd name="T16" fmla="*/ 207 w 2023"/>
                  <a:gd name="T17" fmla="*/ 65 h 1278"/>
                  <a:gd name="T18" fmla="*/ 214 w 2023"/>
                  <a:gd name="T19" fmla="*/ 67 h 1278"/>
                  <a:gd name="T20" fmla="*/ 220 w 2023"/>
                  <a:gd name="T21" fmla="*/ 71 h 1278"/>
                  <a:gd name="T22" fmla="*/ 220 w 2023"/>
                  <a:gd name="T23" fmla="*/ 76 h 1278"/>
                  <a:gd name="T24" fmla="*/ 217 w 2023"/>
                  <a:gd name="T25" fmla="*/ 80 h 1278"/>
                  <a:gd name="T26" fmla="*/ 222 w 2023"/>
                  <a:gd name="T27" fmla="*/ 82 h 1278"/>
                  <a:gd name="T28" fmla="*/ 225 w 2023"/>
                  <a:gd name="T29" fmla="*/ 87 h 1278"/>
                  <a:gd name="T30" fmla="*/ 224 w 2023"/>
                  <a:gd name="T31" fmla="*/ 93 h 1278"/>
                  <a:gd name="T32" fmla="*/ 220 w 2023"/>
                  <a:gd name="T33" fmla="*/ 96 h 1278"/>
                  <a:gd name="T34" fmla="*/ 218 w 2023"/>
                  <a:gd name="T35" fmla="*/ 98 h 1278"/>
                  <a:gd name="T36" fmla="*/ 218 w 2023"/>
                  <a:gd name="T37" fmla="*/ 102 h 1278"/>
                  <a:gd name="T38" fmla="*/ 216 w 2023"/>
                  <a:gd name="T39" fmla="*/ 106 h 1278"/>
                  <a:gd name="T40" fmla="*/ 212 w 2023"/>
                  <a:gd name="T41" fmla="*/ 108 h 1278"/>
                  <a:gd name="T42" fmla="*/ 192 w 2023"/>
                  <a:gd name="T43" fmla="*/ 108 h 1278"/>
                  <a:gd name="T44" fmla="*/ 179 w 2023"/>
                  <a:gd name="T45" fmla="*/ 113 h 1278"/>
                  <a:gd name="T46" fmla="*/ 171 w 2023"/>
                  <a:gd name="T47" fmla="*/ 116 h 1278"/>
                  <a:gd name="T48" fmla="*/ 149 w 2023"/>
                  <a:gd name="T49" fmla="*/ 112 h 1278"/>
                  <a:gd name="T50" fmla="*/ 106 w 2023"/>
                  <a:gd name="T51" fmla="*/ 108 h 1278"/>
                  <a:gd name="T52" fmla="*/ 54 w 2023"/>
                  <a:gd name="T53" fmla="*/ 78 h 1278"/>
                  <a:gd name="T54" fmla="*/ 44 w 2023"/>
                  <a:gd name="T55" fmla="*/ 66 h 1278"/>
                  <a:gd name="T56" fmla="*/ 30 w 2023"/>
                  <a:gd name="T57" fmla="*/ 44 h 1278"/>
                  <a:gd name="T58" fmla="*/ 26 w 2023"/>
                  <a:gd name="T59" fmla="*/ 46 h 1278"/>
                  <a:gd name="T60" fmla="*/ 21 w 2023"/>
                  <a:gd name="T61" fmla="*/ 47 h 1278"/>
                  <a:gd name="T62" fmla="*/ 15 w 2023"/>
                  <a:gd name="T63" fmla="*/ 46 h 1278"/>
                  <a:gd name="T64" fmla="*/ 8 w 2023"/>
                  <a:gd name="T65" fmla="*/ 45 h 1278"/>
                  <a:gd name="T66" fmla="*/ 2 w 2023"/>
                  <a:gd name="T67" fmla="*/ 41 h 1278"/>
                  <a:gd name="T68" fmla="*/ 0 w 2023"/>
                  <a:gd name="T69" fmla="*/ 34 h 1278"/>
                  <a:gd name="T70" fmla="*/ 1 w 2023"/>
                  <a:gd name="T71" fmla="*/ 27 h 1278"/>
                  <a:gd name="T72" fmla="*/ 5 w 2023"/>
                  <a:gd name="T73" fmla="*/ 22 h 1278"/>
                  <a:gd name="T74" fmla="*/ 11 w 2023"/>
                  <a:gd name="T75" fmla="*/ 18 h 1278"/>
                  <a:gd name="T76" fmla="*/ 16 w 2023"/>
                  <a:gd name="T77" fmla="*/ 16 h 1278"/>
                  <a:gd name="T78" fmla="*/ 29 w 2023"/>
                  <a:gd name="T79" fmla="*/ 5 h 1278"/>
                  <a:gd name="T80" fmla="*/ 56 w 2023"/>
                  <a:gd name="T81" fmla="*/ 0 h 1278"/>
                  <a:gd name="T82" fmla="*/ 71 w 2023"/>
                  <a:gd name="T83" fmla="*/ 3 h 1278"/>
                  <a:gd name="T84" fmla="*/ 80 w 2023"/>
                  <a:gd name="T85" fmla="*/ 7 h 1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23" h="1278">
                    <a:moveTo>
                      <a:pt x="782" y="123"/>
                    </a:moveTo>
                    <a:lnTo>
                      <a:pt x="809" y="120"/>
                    </a:lnTo>
                    <a:lnTo>
                      <a:pt x="949" y="120"/>
                    </a:lnTo>
                    <a:lnTo>
                      <a:pt x="972" y="125"/>
                    </a:lnTo>
                    <a:lnTo>
                      <a:pt x="994" y="132"/>
                    </a:lnTo>
                    <a:lnTo>
                      <a:pt x="1016" y="142"/>
                    </a:lnTo>
                    <a:lnTo>
                      <a:pt x="1193" y="276"/>
                    </a:lnTo>
                    <a:lnTo>
                      <a:pt x="1291" y="392"/>
                    </a:lnTo>
                    <a:lnTo>
                      <a:pt x="1347" y="462"/>
                    </a:lnTo>
                    <a:lnTo>
                      <a:pt x="1427" y="583"/>
                    </a:lnTo>
                    <a:lnTo>
                      <a:pt x="1531" y="635"/>
                    </a:lnTo>
                    <a:lnTo>
                      <a:pt x="1623" y="667"/>
                    </a:lnTo>
                    <a:lnTo>
                      <a:pt x="1681" y="691"/>
                    </a:lnTo>
                    <a:lnTo>
                      <a:pt x="1708" y="703"/>
                    </a:lnTo>
                    <a:lnTo>
                      <a:pt x="1734" y="708"/>
                    </a:lnTo>
                    <a:lnTo>
                      <a:pt x="1782" y="711"/>
                    </a:lnTo>
                    <a:lnTo>
                      <a:pt x="1823" y="713"/>
                    </a:lnTo>
                    <a:lnTo>
                      <a:pt x="1861" y="719"/>
                    </a:lnTo>
                    <a:lnTo>
                      <a:pt x="1893" y="726"/>
                    </a:lnTo>
                    <a:lnTo>
                      <a:pt x="1922" y="734"/>
                    </a:lnTo>
                    <a:lnTo>
                      <a:pt x="1957" y="753"/>
                    </a:lnTo>
                    <a:lnTo>
                      <a:pt x="1977" y="779"/>
                    </a:lnTo>
                    <a:lnTo>
                      <a:pt x="1980" y="814"/>
                    </a:lnTo>
                    <a:lnTo>
                      <a:pt x="1978" y="837"/>
                    </a:lnTo>
                    <a:lnTo>
                      <a:pt x="1968" y="864"/>
                    </a:lnTo>
                    <a:lnTo>
                      <a:pt x="1953" y="882"/>
                    </a:lnTo>
                    <a:lnTo>
                      <a:pt x="1974" y="887"/>
                    </a:lnTo>
                    <a:lnTo>
                      <a:pt x="1993" y="900"/>
                    </a:lnTo>
                    <a:lnTo>
                      <a:pt x="2011" y="921"/>
                    </a:lnTo>
                    <a:lnTo>
                      <a:pt x="2023" y="955"/>
                    </a:lnTo>
                    <a:lnTo>
                      <a:pt x="2023" y="995"/>
                    </a:lnTo>
                    <a:lnTo>
                      <a:pt x="2013" y="1026"/>
                    </a:lnTo>
                    <a:lnTo>
                      <a:pt x="1996" y="1045"/>
                    </a:lnTo>
                    <a:lnTo>
                      <a:pt x="1979" y="1056"/>
                    </a:lnTo>
                    <a:lnTo>
                      <a:pt x="1954" y="1066"/>
                    </a:lnTo>
                    <a:lnTo>
                      <a:pt x="1961" y="1084"/>
                    </a:lnTo>
                    <a:lnTo>
                      <a:pt x="1964" y="1107"/>
                    </a:lnTo>
                    <a:lnTo>
                      <a:pt x="1959" y="1129"/>
                    </a:lnTo>
                    <a:lnTo>
                      <a:pt x="1953" y="1147"/>
                    </a:lnTo>
                    <a:lnTo>
                      <a:pt x="1941" y="1168"/>
                    </a:lnTo>
                    <a:lnTo>
                      <a:pt x="1929" y="1181"/>
                    </a:lnTo>
                    <a:lnTo>
                      <a:pt x="1910" y="1194"/>
                    </a:lnTo>
                    <a:lnTo>
                      <a:pt x="1888" y="1198"/>
                    </a:lnTo>
                    <a:lnTo>
                      <a:pt x="1728" y="1192"/>
                    </a:lnTo>
                    <a:lnTo>
                      <a:pt x="1623" y="1205"/>
                    </a:lnTo>
                    <a:lnTo>
                      <a:pt x="1605" y="1242"/>
                    </a:lnTo>
                    <a:lnTo>
                      <a:pt x="1580" y="1269"/>
                    </a:lnTo>
                    <a:lnTo>
                      <a:pt x="1540" y="1278"/>
                    </a:lnTo>
                    <a:lnTo>
                      <a:pt x="1506" y="1274"/>
                    </a:lnTo>
                    <a:lnTo>
                      <a:pt x="1340" y="1237"/>
                    </a:lnTo>
                    <a:lnTo>
                      <a:pt x="1217" y="1218"/>
                    </a:lnTo>
                    <a:lnTo>
                      <a:pt x="953" y="1186"/>
                    </a:lnTo>
                    <a:lnTo>
                      <a:pt x="577" y="962"/>
                    </a:lnTo>
                    <a:lnTo>
                      <a:pt x="490" y="855"/>
                    </a:lnTo>
                    <a:lnTo>
                      <a:pt x="435" y="785"/>
                    </a:lnTo>
                    <a:lnTo>
                      <a:pt x="398" y="727"/>
                    </a:lnTo>
                    <a:lnTo>
                      <a:pt x="337" y="622"/>
                    </a:lnTo>
                    <a:lnTo>
                      <a:pt x="272" y="485"/>
                    </a:lnTo>
                    <a:lnTo>
                      <a:pt x="260" y="497"/>
                    </a:lnTo>
                    <a:lnTo>
                      <a:pt x="236" y="508"/>
                    </a:lnTo>
                    <a:lnTo>
                      <a:pt x="213" y="513"/>
                    </a:lnTo>
                    <a:lnTo>
                      <a:pt x="187" y="516"/>
                    </a:lnTo>
                    <a:lnTo>
                      <a:pt x="160" y="515"/>
                    </a:lnTo>
                    <a:lnTo>
                      <a:pt x="137" y="511"/>
                    </a:lnTo>
                    <a:lnTo>
                      <a:pt x="109" y="505"/>
                    </a:lnTo>
                    <a:lnTo>
                      <a:pt x="72" y="496"/>
                    </a:lnTo>
                    <a:lnTo>
                      <a:pt x="38" y="477"/>
                    </a:lnTo>
                    <a:lnTo>
                      <a:pt x="16" y="451"/>
                    </a:lnTo>
                    <a:lnTo>
                      <a:pt x="3" y="414"/>
                    </a:lnTo>
                    <a:lnTo>
                      <a:pt x="0" y="372"/>
                    </a:lnTo>
                    <a:lnTo>
                      <a:pt x="2" y="331"/>
                    </a:lnTo>
                    <a:lnTo>
                      <a:pt x="11" y="299"/>
                    </a:lnTo>
                    <a:lnTo>
                      <a:pt x="29" y="268"/>
                    </a:lnTo>
                    <a:lnTo>
                      <a:pt x="47" y="245"/>
                    </a:lnTo>
                    <a:lnTo>
                      <a:pt x="69" y="223"/>
                    </a:lnTo>
                    <a:lnTo>
                      <a:pt x="99" y="201"/>
                    </a:lnTo>
                    <a:lnTo>
                      <a:pt x="121" y="187"/>
                    </a:lnTo>
                    <a:lnTo>
                      <a:pt x="146" y="174"/>
                    </a:lnTo>
                    <a:lnTo>
                      <a:pt x="157" y="145"/>
                    </a:lnTo>
                    <a:lnTo>
                      <a:pt x="257" y="59"/>
                    </a:lnTo>
                    <a:lnTo>
                      <a:pt x="380" y="7"/>
                    </a:lnTo>
                    <a:lnTo>
                      <a:pt x="503" y="0"/>
                    </a:lnTo>
                    <a:lnTo>
                      <a:pt x="589" y="16"/>
                    </a:lnTo>
                    <a:lnTo>
                      <a:pt x="638" y="33"/>
                    </a:lnTo>
                    <a:lnTo>
                      <a:pt x="673" y="51"/>
                    </a:lnTo>
                    <a:lnTo>
                      <a:pt x="715" y="75"/>
                    </a:lnTo>
                    <a:lnTo>
                      <a:pt x="782" y="123"/>
                    </a:lnTo>
                    <a:close/>
                  </a:path>
                </a:pathLst>
              </a:custGeom>
              <a:solidFill>
                <a:schemeClr val="accent1"/>
              </a:solidFill>
              <a:ln w="1588">
                <a:solidFill>
                  <a:srgbClr val="000000"/>
                </a:solidFill>
                <a:prstDash val="solid"/>
                <a:round/>
                <a:headEnd/>
                <a:tailEnd/>
              </a:ln>
            </p:spPr>
            <p:txBody>
              <a:bodyPr/>
              <a:lstStyle/>
              <a:p>
                <a:endParaRPr lang="en-US"/>
              </a:p>
            </p:txBody>
          </p:sp>
          <p:sp>
            <p:nvSpPr>
              <p:cNvPr id="57619" name="Freeform 299"/>
              <p:cNvSpPr>
                <a:spLocks/>
              </p:cNvSpPr>
              <p:nvPr/>
            </p:nvSpPr>
            <p:spPr bwMode="auto">
              <a:xfrm>
                <a:off x="813" y="2173"/>
                <a:ext cx="110" cy="40"/>
              </a:xfrm>
              <a:custGeom>
                <a:avLst/>
                <a:gdLst>
                  <a:gd name="T0" fmla="*/ 106 w 988"/>
                  <a:gd name="T1" fmla="*/ 40 h 445"/>
                  <a:gd name="T2" fmla="*/ 109 w 988"/>
                  <a:gd name="T3" fmla="*/ 37 h 445"/>
                  <a:gd name="T4" fmla="*/ 110 w 988"/>
                  <a:gd name="T5" fmla="*/ 33 h 445"/>
                  <a:gd name="T6" fmla="*/ 109 w 988"/>
                  <a:gd name="T7" fmla="*/ 29 h 445"/>
                  <a:gd name="T8" fmla="*/ 106 w 988"/>
                  <a:gd name="T9" fmla="*/ 25 h 445"/>
                  <a:gd name="T10" fmla="*/ 102 w 988"/>
                  <a:gd name="T11" fmla="*/ 23 h 445"/>
                  <a:gd name="T12" fmla="*/ 97 w 988"/>
                  <a:gd name="T13" fmla="*/ 22 h 445"/>
                  <a:gd name="T14" fmla="*/ 92 w 988"/>
                  <a:gd name="T15" fmla="*/ 21 h 445"/>
                  <a:gd name="T16" fmla="*/ 86 w 988"/>
                  <a:gd name="T17" fmla="*/ 20 h 445"/>
                  <a:gd name="T18" fmla="*/ 80 w 988"/>
                  <a:gd name="T19" fmla="*/ 20 h 445"/>
                  <a:gd name="T20" fmla="*/ 73 w 988"/>
                  <a:gd name="T21" fmla="*/ 19 h 445"/>
                  <a:gd name="T22" fmla="*/ 70 w 988"/>
                  <a:gd name="T23" fmla="*/ 16 h 445"/>
                  <a:gd name="T24" fmla="*/ 64 w 988"/>
                  <a:gd name="T25" fmla="*/ 14 h 445"/>
                  <a:gd name="T26" fmla="*/ 57 w 988"/>
                  <a:gd name="T27" fmla="*/ 12 h 445"/>
                  <a:gd name="T28" fmla="*/ 50 w 988"/>
                  <a:gd name="T29" fmla="*/ 12 h 445"/>
                  <a:gd name="T30" fmla="*/ 45 w 988"/>
                  <a:gd name="T31" fmla="*/ 8 h 445"/>
                  <a:gd name="T32" fmla="*/ 40 w 988"/>
                  <a:gd name="T33" fmla="*/ 5 h 445"/>
                  <a:gd name="T34" fmla="*/ 34 w 988"/>
                  <a:gd name="T35" fmla="*/ 2 h 445"/>
                  <a:gd name="T36" fmla="*/ 28 w 988"/>
                  <a:gd name="T37" fmla="*/ 1 h 445"/>
                  <a:gd name="T38" fmla="*/ 20 w 988"/>
                  <a:gd name="T39" fmla="*/ 0 h 445"/>
                  <a:gd name="T40" fmla="*/ 14 w 988"/>
                  <a:gd name="T41" fmla="*/ 0 h 445"/>
                  <a:gd name="T42" fmla="*/ 6 w 988"/>
                  <a:gd name="T43" fmla="*/ 1 h 445"/>
                  <a:gd name="T44" fmla="*/ 0 w 988"/>
                  <a:gd name="T45" fmla="*/ 4 h 4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88" h="445">
                    <a:moveTo>
                      <a:pt x="955" y="445"/>
                    </a:moveTo>
                    <a:lnTo>
                      <a:pt x="979" y="407"/>
                    </a:lnTo>
                    <a:lnTo>
                      <a:pt x="988" y="365"/>
                    </a:lnTo>
                    <a:lnTo>
                      <a:pt x="979" y="321"/>
                    </a:lnTo>
                    <a:lnTo>
                      <a:pt x="948" y="279"/>
                    </a:lnTo>
                    <a:lnTo>
                      <a:pt x="915" y="257"/>
                    </a:lnTo>
                    <a:lnTo>
                      <a:pt x="872" y="241"/>
                    </a:lnTo>
                    <a:lnTo>
                      <a:pt x="825" y="231"/>
                    </a:lnTo>
                    <a:lnTo>
                      <a:pt x="773" y="221"/>
                    </a:lnTo>
                    <a:lnTo>
                      <a:pt x="718" y="221"/>
                    </a:lnTo>
                    <a:lnTo>
                      <a:pt x="659" y="212"/>
                    </a:lnTo>
                    <a:lnTo>
                      <a:pt x="632" y="183"/>
                    </a:lnTo>
                    <a:lnTo>
                      <a:pt x="573" y="151"/>
                    </a:lnTo>
                    <a:lnTo>
                      <a:pt x="509" y="135"/>
                    </a:lnTo>
                    <a:lnTo>
                      <a:pt x="447" y="129"/>
                    </a:lnTo>
                    <a:lnTo>
                      <a:pt x="404" y="90"/>
                    </a:lnTo>
                    <a:lnTo>
                      <a:pt x="361" y="58"/>
                    </a:lnTo>
                    <a:lnTo>
                      <a:pt x="306" y="25"/>
                    </a:lnTo>
                    <a:lnTo>
                      <a:pt x="247" y="6"/>
                    </a:lnTo>
                    <a:lnTo>
                      <a:pt x="182" y="0"/>
                    </a:lnTo>
                    <a:lnTo>
                      <a:pt x="126" y="3"/>
                    </a:lnTo>
                    <a:lnTo>
                      <a:pt x="55" y="15"/>
                    </a:lnTo>
                    <a:lnTo>
                      <a:pt x="0" y="44"/>
                    </a:lnTo>
                  </a:path>
                </a:pathLst>
              </a:custGeom>
              <a:solidFill>
                <a:schemeClr val="accent1"/>
              </a:solidFill>
              <a:ln w="1588">
                <a:solidFill>
                  <a:srgbClr val="000000"/>
                </a:solidFill>
                <a:prstDash val="solid"/>
                <a:round/>
                <a:headEnd/>
                <a:tailEnd/>
              </a:ln>
            </p:spPr>
            <p:txBody>
              <a:bodyPr/>
              <a:lstStyle/>
              <a:p>
                <a:endParaRPr lang="en-US"/>
              </a:p>
            </p:txBody>
          </p:sp>
          <p:sp>
            <p:nvSpPr>
              <p:cNvPr id="57620" name="Freeform 300"/>
              <p:cNvSpPr>
                <a:spLocks/>
              </p:cNvSpPr>
              <p:nvPr/>
            </p:nvSpPr>
            <p:spPr bwMode="auto">
              <a:xfrm>
                <a:off x="859" y="2176"/>
                <a:ext cx="100" cy="20"/>
              </a:xfrm>
              <a:custGeom>
                <a:avLst/>
                <a:gdLst>
                  <a:gd name="T0" fmla="*/ 100 w 899"/>
                  <a:gd name="T1" fmla="*/ 20 h 215"/>
                  <a:gd name="T2" fmla="*/ 98 w 899"/>
                  <a:gd name="T3" fmla="*/ 18 h 215"/>
                  <a:gd name="T4" fmla="*/ 94 w 899"/>
                  <a:gd name="T5" fmla="*/ 16 h 215"/>
                  <a:gd name="T6" fmla="*/ 90 w 899"/>
                  <a:gd name="T7" fmla="*/ 15 h 215"/>
                  <a:gd name="T8" fmla="*/ 85 w 899"/>
                  <a:gd name="T9" fmla="*/ 14 h 215"/>
                  <a:gd name="T10" fmla="*/ 80 w 899"/>
                  <a:gd name="T11" fmla="*/ 13 h 215"/>
                  <a:gd name="T12" fmla="*/ 75 w 899"/>
                  <a:gd name="T13" fmla="*/ 13 h 215"/>
                  <a:gd name="T14" fmla="*/ 69 w 899"/>
                  <a:gd name="T15" fmla="*/ 14 h 215"/>
                  <a:gd name="T16" fmla="*/ 64 w 899"/>
                  <a:gd name="T17" fmla="*/ 13 h 215"/>
                  <a:gd name="T18" fmla="*/ 58 w 899"/>
                  <a:gd name="T19" fmla="*/ 11 h 215"/>
                  <a:gd name="T20" fmla="*/ 52 w 899"/>
                  <a:gd name="T21" fmla="*/ 10 h 215"/>
                  <a:gd name="T22" fmla="*/ 47 w 899"/>
                  <a:gd name="T23" fmla="*/ 9 h 215"/>
                  <a:gd name="T24" fmla="*/ 41 w 899"/>
                  <a:gd name="T25" fmla="*/ 9 h 215"/>
                  <a:gd name="T26" fmla="*/ 38 w 899"/>
                  <a:gd name="T27" fmla="*/ 7 h 215"/>
                  <a:gd name="T28" fmla="*/ 33 w 899"/>
                  <a:gd name="T29" fmla="*/ 4 h 215"/>
                  <a:gd name="T30" fmla="*/ 29 w 899"/>
                  <a:gd name="T31" fmla="*/ 2 h 215"/>
                  <a:gd name="T32" fmla="*/ 24 w 899"/>
                  <a:gd name="T33" fmla="*/ 1 h 215"/>
                  <a:gd name="T34" fmla="*/ 19 w 899"/>
                  <a:gd name="T35" fmla="*/ 0 h 215"/>
                  <a:gd name="T36" fmla="*/ 14 w 899"/>
                  <a:gd name="T37" fmla="*/ 0 h 215"/>
                  <a:gd name="T38" fmla="*/ 9 w 899"/>
                  <a:gd name="T39" fmla="*/ 1 h 215"/>
                  <a:gd name="T40" fmla="*/ 6 w 899"/>
                  <a:gd name="T41" fmla="*/ 3 h 215"/>
                  <a:gd name="T42" fmla="*/ 2 w 899"/>
                  <a:gd name="T43" fmla="*/ 5 h 215"/>
                  <a:gd name="T44" fmla="*/ 0 w 899"/>
                  <a:gd name="T45" fmla="*/ 6 h 2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99" h="215">
                    <a:moveTo>
                      <a:pt x="899" y="215"/>
                    </a:moveTo>
                    <a:lnTo>
                      <a:pt x="877" y="190"/>
                    </a:lnTo>
                    <a:lnTo>
                      <a:pt x="843" y="167"/>
                    </a:lnTo>
                    <a:lnTo>
                      <a:pt x="809" y="158"/>
                    </a:lnTo>
                    <a:lnTo>
                      <a:pt x="766" y="148"/>
                    </a:lnTo>
                    <a:lnTo>
                      <a:pt x="723" y="145"/>
                    </a:lnTo>
                    <a:lnTo>
                      <a:pt x="671" y="145"/>
                    </a:lnTo>
                    <a:lnTo>
                      <a:pt x="622" y="151"/>
                    </a:lnTo>
                    <a:lnTo>
                      <a:pt x="572" y="135"/>
                    </a:lnTo>
                    <a:lnTo>
                      <a:pt x="520" y="119"/>
                    </a:lnTo>
                    <a:lnTo>
                      <a:pt x="468" y="106"/>
                    </a:lnTo>
                    <a:lnTo>
                      <a:pt x="419" y="100"/>
                    </a:lnTo>
                    <a:lnTo>
                      <a:pt x="373" y="94"/>
                    </a:lnTo>
                    <a:lnTo>
                      <a:pt x="339" y="71"/>
                    </a:lnTo>
                    <a:lnTo>
                      <a:pt x="299" y="46"/>
                    </a:lnTo>
                    <a:lnTo>
                      <a:pt x="259" y="23"/>
                    </a:lnTo>
                    <a:lnTo>
                      <a:pt x="216" y="6"/>
                    </a:lnTo>
                    <a:lnTo>
                      <a:pt x="169" y="0"/>
                    </a:lnTo>
                    <a:lnTo>
                      <a:pt x="126" y="0"/>
                    </a:lnTo>
                    <a:lnTo>
                      <a:pt x="77" y="13"/>
                    </a:lnTo>
                    <a:lnTo>
                      <a:pt x="50" y="32"/>
                    </a:lnTo>
                    <a:lnTo>
                      <a:pt x="22" y="50"/>
                    </a:lnTo>
                    <a:lnTo>
                      <a:pt x="0" y="65"/>
                    </a:lnTo>
                  </a:path>
                </a:pathLst>
              </a:custGeom>
              <a:solidFill>
                <a:schemeClr val="accent1"/>
              </a:solidFill>
              <a:ln w="1588">
                <a:solidFill>
                  <a:srgbClr val="000000"/>
                </a:solidFill>
                <a:prstDash val="solid"/>
                <a:round/>
                <a:headEnd/>
                <a:tailEnd/>
              </a:ln>
            </p:spPr>
            <p:txBody>
              <a:bodyPr/>
              <a:lstStyle/>
              <a:p>
                <a:endParaRPr lang="en-US"/>
              </a:p>
            </p:txBody>
          </p:sp>
          <p:sp>
            <p:nvSpPr>
              <p:cNvPr id="57621" name="Freeform 301"/>
              <p:cNvSpPr>
                <a:spLocks/>
              </p:cNvSpPr>
              <p:nvPr/>
            </p:nvSpPr>
            <p:spPr bwMode="auto">
              <a:xfrm>
                <a:off x="876" y="2169"/>
                <a:ext cx="83" cy="10"/>
              </a:xfrm>
              <a:custGeom>
                <a:avLst/>
                <a:gdLst>
                  <a:gd name="T0" fmla="*/ 83 w 745"/>
                  <a:gd name="T1" fmla="*/ 10 h 115"/>
                  <a:gd name="T2" fmla="*/ 78 w 745"/>
                  <a:gd name="T3" fmla="*/ 9 h 115"/>
                  <a:gd name="T4" fmla="*/ 73 w 745"/>
                  <a:gd name="T5" fmla="*/ 9 h 115"/>
                  <a:gd name="T6" fmla="*/ 67 w 745"/>
                  <a:gd name="T7" fmla="*/ 9 h 115"/>
                  <a:gd name="T8" fmla="*/ 61 w 745"/>
                  <a:gd name="T9" fmla="*/ 9 h 115"/>
                  <a:gd name="T10" fmla="*/ 54 w 745"/>
                  <a:gd name="T11" fmla="*/ 7 h 115"/>
                  <a:gd name="T12" fmla="*/ 47 w 745"/>
                  <a:gd name="T13" fmla="*/ 7 h 115"/>
                  <a:gd name="T14" fmla="*/ 40 w 745"/>
                  <a:gd name="T15" fmla="*/ 7 h 115"/>
                  <a:gd name="T16" fmla="*/ 34 w 745"/>
                  <a:gd name="T17" fmla="*/ 5 h 115"/>
                  <a:gd name="T18" fmla="*/ 28 w 745"/>
                  <a:gd name="T19" fmla="*/ 2 h 115"/>
                  <a:gd name="T20" fmla="*/ 21 w 745"/>
                  <a:gd name="T21" fmla="*/ 1 h 115"/>
                  <a:gd name="T22" fmla="*/ 16 w 745"/>
                  <a:gd name="T23" fmla="*/ 0 h 115"/>
                  <a:gd name="T24" fmla="*/ 11 w 745"/>
                  <a:gd name="T25" fmla="*/ 0 h 115"/>
                  <a:gd name="T26" fmla="*/ 5 w 745"/>
                  <a:gd name="T27" fmla="*/ 1 h 115"/>
                  <a:gd name="T28" fmla="*/ 0 w 745"/>
                  <a:gd name="T29" fmla="*/ 2 h 1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45" h="115">
                    <a:moveTo>
                      <a:pt x="745" y="115"/>
                    </a:moveTo>
                    <a:lnTo>
                      <a:pt x="701" y="105"/>
                    </a:lnTo>
                    <a:lnTo>
                      <a:pt x="658" y="102"/>
                    </a:lnTo>
                    <a:lnTo>
                      <a:pt x="600" y="102"/>
                    </a:lnTo>
                    <a:lnTo>
                      <a:pt x="548" y="102"/>
                    </a:lnTo>
                    <a:lnTo>
                      <a:pt x="486" y="85"/>
                    </a:lnTo>
                    <a:lnTo>
                      <a:pt x="418" y="79"/>
                    </a:lnTo>
                    <a:lnTo>
                      <a:pt x="363" y="80"/>
                    </a:lnTo>
                    <a:lnTo>
                      <a:pt x="305" y="57"/>
                    </a:lnTo>
                    <a:lnTo>
                      <a:pt x="249" y="25"/>
                    </a:lnTo>
                    <a:lnTo>
                      <a:pt x="185" y="9"/>
                    </a:lnTo>
                    <a:lnTo>
                      <a:pt x="142" y="0"/>
                    </a:lnTo>
                    <a:lnTo>
                      <a:pt x="99" y="0"/>
                    </a:lnTo>
                    <a:lnTo>
                      <a:pt x="49" y="6"/>
                    </a:lnTo>
                    <a:lnTo>
                      <a:pt x="0" y="28"/>
                    </a:lnTo>
                  </a:path>
                </a:pathLst>
              </a:custGeom>
              <a:solidFill>
                <a:schemeClr val="accent1"/>
              </a:solidFill>
              <a:ln w="1588">
                <a:solidFill>
                  <a:srgbClr val="000000"/>
                </a:solidFill>
                <a:prstDash val="solid"/>
                <a:round/>
                <a:headEnd/>
                <a:tailEnd/>
              </a:ln>
            </p:spPr>
            <p:txBody>
              <a:bodyPr/>
              <a:lstStyle/>
              <a:p>
                <a:endParaRPr lang="en-US"/>
              </a:p>
            </p:txBody>
          </p:sp>
          <p:sp>
            <p:nvSpPr>
              <p:cNvPr id="57622" name="Freeform 302"/>
              <p:cNvSpPr>
                <a:spLocks/>
              </p:cNvSpPr>
              <p:nvPr/>
            </p:nvSpPr>
            <p:spPr bwMode="auto">
              <a:xfrm>
                <a:off x="767" y="2114"/>
                <a:ext cx="14" cy="16"/>
              </a:xfrm>
              <a:custGeom>
                <a:avLst/>
                <a:gdLst>
                  <a:gd name="T0" fmla="*/ 0 w 129"/>
                  <a:gd name="T1" fmla="*/ 0 h 180"/>
                  <a:gd name="T2" fmla="*/ 3 w 129"/>
                  <a:gd name="T3" fmla="*/ 0 h 180"/>
                  <a:gd name="T4" fmla="*/ 5 w 129"/>
                  <a:gd name="T5" fmla="*/ 0 h 180"/>
                  <a:gd name="T6" fmla="*/ 8 w 129"/>
                  <a:gd name="T7" fmla="*/ 1 h 180"/>
                  <a:gd name="T8" fmla="*/ 11 w 129"/>
                  <a:gd name="T9" fmla="*/ 3 h 180"/>
                  <a:gd name="T10" fmla="*/ 13 w 129"/>
                  <a:gd name="T11" fmla="*/ 5 h 180"/>
                  <a:gd name="T12" fmla="*/ 14 w 129"/>
                  <a:gd name="T13" fmla="*/ 9 h 180"/>
                  <a:gd name="T14" fmla="*/ 14 w 129"/>
                  <a:gd name="T15" fmla="*/ 12 h 180"/>
                  <a:gd name="T16" fmla="*/ 14 w 129"/>
                  <a:gd name="T17" fmla="*/ 16 h 1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9" h="180">
                    <a:moveTo>
                      <a:pt x="0" y="0"/>
                    </a:moveTo>
                    <a:lnTo>
                      <a:pt x="27" y="2"/>
                    </a:lnTo>
                    <a:lnTo>
                      <a:pt x="50" y="5"/>
                    </a:lnTo>
                    <a:lnTo>
                      <a:pt x="76" y="16"/>
                    </a:lnTo>
                    <a:lnTo>
                      <a:pt x="98" y="34"/>
                    </a:lnTo>
                    <a:lnTo>
                      <a:pt x="120" y="58"/>
                    </a:lnTo>
                    <a:lnTo>
                      <a:pt x="129" y="96"/>
                    </a:lnTo>
                    <a:lnTo>
                      <a:pt x="129" y="134"/>
                    </a:lnTo>
                    <a:lnTo>
                      <a:pt x="126" y="180"/>
                    </a:lnTo>
                  </a:path>
                </a:pathLst>
              </a:custGeom>
              <a:solidFill>
                <a:schemeClr val="accent1"/>
              </a:solidFill>
              <a:ln w="1588">
                <a:solidFill>
                  <a:srgbClr val="000000"/>
                </a:solidFill>
                <a:prstDash val="solid"/>
                <a:round/>
                <a:headEnd/>
                <a:tailEnd/>
              </a:ln>
            </p:spPr>
            <p:txBody>
              <a:bodyPr/>
              <a:lstStyle/>
              <a:p>
                <a:endParaRPr lang="en-US"/>
              </a:p>
            </p:txBody>
          </p:sp>
          <p:sp>
            <p:nvSpPr>
              <p:cNvPr id="57623" name="Freeform 303"/>
              <p:cNvSpPr>
                <a:spLocks/>
              </p:cNvSpPr>
              <p:nvPr/>
            </p:nvSpPr>
            <p:spPr bwMode="auto">
              <a:xfrm>
                <a:off x="774" y="2119"/>
                <a:ext cx="9" cy="23"/>
              </a:xfrm>
              <a:custGeom>
                <a:avLst/>
                <a:gdLst>
                  <a:gd name="T0" fmla="*/ 9 w 89"/>
                  <a:gd name="T1" fmla="*/ 0 h 255"/>
                  <a:gd name="T2" fmla="*/ 8 w 89"/>
                  <a:gd name="T3" fmla="*/ 5 h 255"/>
                  <a:gd name="T4" fmla="*/ 7 w 89"/>
                  <a:gd name="T5" fmla="*/ 11 h 255"/>
                  <a:gd name="T6" fmla="*/ 7 w 89"/>
                  <a:gd name="T7" fmla="*/ 14 h 255"/>
                  <a:gd name="T8" fmla="*/ 5 w 89"/>
                  <a:gd name="T9" fmla="*/ 17 h 255"/>
                  <a:gd name="T10" fmla="*/ 4 w 89"/>
                  <a:gd name="T11" fmla="*/ 19 h 255"/>
                  <a:gd name="T12" fmla="*/ 2 w 89"/>
                  <a:gd name="T13" fmla="*/ 21 h 255"/>
                  <a:gd name="T14" fmla="*/ 0 w 89"/>
                  <a:gd name="T15" fmla="*/ 23 h 2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255">
                    <a:moveTo>
                      <a:pt x="89" y="0"/>
                    </a:moveTo>
                    <a:lnTo>
                      <a:pt x="83" y="58"/>
                    </a:lnTo>
                    <a:lnTo>
                      <a:pt x="74" y="117"/>
                    </a:lnTo>
                    <a:lnTo>
                      <a:pt x="65" y="159"/>
                    </a:lnTo>
                    <a:lnTo>
                      <a:pt x="53" y="192"/>
                    </a:lnTo>
                    <a:lnTo>
                      <a:pt x="38" y="213"/>
                    </a:lnTo>
                    <a:lnTo>
                      <a:pt x="23" y="234"/>
                    </a:lnTo>
                    <a:lnTo>
                      <a:pt x="0" y="255"/>
                    </a:lnTo>
                  </a:path>
                </a:pathLst>
              </a:custGeom>
              <a:solidFill>
                <a:schemeClr val="accent1"/>
              </a:solidFill>
              <a:ln w="1588">
                <a:solidFill>
                  <a:srgbClr val="000000"/>
                </a:solidFill>
                <a:prstDash val="solid"/>
                <a:round/>
                <a:headEnd/>
                <a:tailEnd/>
              </a:ln>
            </p:spPr>
            <p:txBody>
              <a:bodyPr/>
              <a:lstStyle/>
              <a:p>
                <a:endParaRPr lang="en-US"/>
              </a:p>
            </p:txBody>
          </p:sp>
          <p:sp>
            <p:nvSpPr>
              <p:cNvPr id="57624" name="Freeform 304"/>
              <p:cNvSpPr>
                <a:spLocks/>
              </p:cNvSpPr>
              <p:nvPr/>
            </p:nvSpPr>
            <p:spPr bwMode="auto">
              <a:xfrm>
                <a:off x="777" y="2138"/>
                <a:ext cx="16" cy="3"/>
              </a:xfrm>
              <a:custGeom>
                <a:avLst/>
                <a:gdLst>
                  <a:gd name="T0" fmla="*/ 0 w 142"/>
                  <a:gd name="T1" fmla="*/ 0 h 35"/>
                  <a:gd name="T2" fmla="*/ 4 w 142"/>
                  <a:gd name="T3" fmla="*/ 0 h 35"/>
                  <a:gd name="T4" fmla="*/ 7 w 142"/>
                  <a:gd name="T5" fmla="*/ 0 h 35"/>
                  <a:gd name="T6" fmla="*/ 11 w 142"/>
                  <a:gd name="T7" fmla="*/ 1 h 35"/>
                  <a:gd name="T8" fmla="*/ 16 w 142"/>
                  <a:gd name="T9" fmla="*/ 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5">
                    <a:moveTo>
                      <a:pt x="0" y="4"/>
                    </a:moveTo>
                    <a:lnTo>
                      <a:pt x="33" y="0"/>
                    </a:lnTo>
                    <a:lnTo>
                      <a:pt x="66" y="3"/>
                    </a:lnTo>
                    <a:lnTo>
                      <a:pt x="99" y="13"/>
                    </a:lnTo>
                    <a:lnTo>
                      <a:pt x="142" y="35"/>
                    </a:lnTo>
                  </a:path>
                </a:pathLst>
              </a:custGeom>
              <a:solidFill>
                <a:schemeClr val="accent1"/>
              </a:solidFill>
              <a:ln w="1588">
                <a:solidFill>
                  <a:srgbClr val="000000"/>
                </a:solidFill>
                <a:prstDash val="solid"/>
                <a:round/>
                <a:headEnd/>
                <a:tailEnd/>
              </a:ln>
            </p:spPr>
            <p:txBody>
              <a:bodyPr/>
              <a:lstStyle/>
              <a:p>
                <a:endParaRPr lang="en-US"/>
              </a:p>
            </p:txBody>
          </p:sp>
          <p:sp>
            <p:nvSpPr>
              <p:cNvPr id="57625" name="Freeform 305"/>
              <p:cNvSpPr>
                <a:spLocks/>
              </p:cNvSpPr>
              <p:nvPr/>
            </p:nvSpPr>
            <p:spPr bwMode="auto">
              <a:xfrm>
                <a:off x="774" y="2141"/>
                <a:ext cx="18" cy="4"/>
              </a:xfrm>
              <a:custGeom>
                <a:avLst/>
                <a:gdLst>
                  <a:gd name="T0" fmla="*/ 0 w 167"/>
                  <a:gd name="T1" fmla="*/ 1 h 48"/>
                  <a:gd name="T2" fmla="*/ 4 w 167"/>
                  <a:gd name="T3" fmla="*/ 0 h 48"/>
                  <a:gd name="T4" fmla="*/ 6 w 167"/>
                  <a:gd name="T5" fmla="*/ 0 h 48"/>
                  <a:gd name="T6" fmla="*/ 9 w 167"/>
                  <a:gd name="T7" fmla="*/ 0 h 48"/>
                  <a:gd name="T8" fmla="*/ 12 w 167"/>
                  <a:gd name="T9" fmla="*/ 1 h 48"/>
                  <a:gd name="T10" fmla="*/ 16 w 167"/>
                  <a:gd name="T11" fmla="*/ 2 h 48"/>
                  <a:gd name="T12" fmla="*/ 18 w 167"/>
                  <a:gd name="T13" fmla="*/ 4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8">
                    <a:moveTo>
                      <a:pt x="0" y="14"/>
                    </a:moveTo>
                    <a:lnTo>
                      <a:pt x="35" y="4"/>
                    </a:lnTo>
                    <a:lnTo>
                      <a:pt x="56" y="0"/>
                    </a:lnTo>
                    <a:lnTo>
                      <a:pt x="84" y="1"/>
                    </a:lnTo>
                    <a:lnTo>
                      <a:pt x="115" y="12"/>
                    </a:lnTo>
                    <a:lnTo>
                      <a:pt x="145" y="29"/>
                    </a:lnTo>
                    <a:lnTo>
                      <a:pt x="167" y="48"/>
                    </a:lnTo>
                  </a:path>
                </a:pathLst>
              </a:custGeom>
              <a:solidFill>
                <a:schemeClr val="accent1"/>
              </a:solidFill>
              <a:ln w="1588">
                <a:solidFill>
                  <a:srgbClr val="000000"/>
                </a:solidFill>
                <a:prstDash val="solid"/>
                <a:round/>
                <a:headEnd/>
                <a:tailEnd/>
              </a:ln>
            </p:spPr>
            <p:txBody>
              <a:bodyPr/>
              <a:lstStyle/>
              <a:p>
                <a:endParaRPr lang="en-US"/>
              </a:p>
            </p:txBody>
          </p:sp>
          <p:sp>
            <p:nvSpPr>
              <p:cNvPr id="57626" name="Freeform 306"/>
              <p:cNvSpPr>
                <a:spLocks/>
              </p:cNvSpPr>
              <p:nvPr/>
            </p:nvSpPr>
            <p:spPr bwMode="auto">
              <a:xfrm>
                <a:off x="827" y="2110"/>
                <a:ext cx="8" cy="34"/>
              </a:xfrm>
              <a:custGeom>
                <a:avLst/>
                <a:gdLst>
                  <a:gd name="T0" fmla="*/ 2 w 66"/>
                  <a:gd name="T1" fmla="*/ 0 h 377"/>
                  <a:gd name="T2" fmla="*/ 4 w 66"/>
                  <a:gd name="T3" fmla="*/ 2 h 377"/>
                  <a:gd name="T4" fmla="*/ 5 w 66"/>
                  <a:gd name="T5" fmla="*/ 5 h 377"/>
                  <a:gd name="T6" fmla="*/ 7 w 66"/>
                  <a:gd name="T7" fmla="*/ 9 h 377"/>
                  <a:gd name="T8" fmla="*/ 8 w 66"/>
                  <a:gd name="T9" fmla="*/ 12 h 377"/>
                  <a:gd name="T10" fmla="*/ 8 w 66"/>
                  <a:gd name="T11" fmla="*/ 17 h 377"/>
                  <a:gd name="T12" fmla="*/ 8 w 66"/>
                  <a:gd name="T13" fmla="*/ 20 h 377"/>
                  <a:gd name="T14" fmla="*/ 7 w 66"/>
                  <a:gd name="T15" fmla="*/ 24 h 377"/>
                  <a:gd name="T16" fmla="*/ 5 w 66"/>
                  <a:gd name="T17" fmla="*/ 28 h 377"/>
                  <a:gd name="T18" fmla="*/ 3 w 66"/>
                  <a:gd name="T19" fmla="*/ 31 h 377"/>
                  <a:gd name="T20" fmla="*/ 0 w 66"/>
                  <a:gd name="T21" fmla="*/ 34 h 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377">
                    <a:moveTo>
                      <a:pt x="16" y="0"/>
                    </a:moveTo>
                    <a:lnTo>
                      <a:pt x="30" y="26"/>
                    </a:lnTo>
                    <a:lnTo>
                      <a:pt x="45" y="60"/>
                    </a:lnTo>
                    <a:lnTo>
                      <a:pt x="59" y="99"/>
                    </a:lnTo>
                    <a:lnTo>
                      <a:pt x="66" y="138"/>
                    </a:lnTo>
                    <a:lnTo>
                      <a:pt x="66" y="183"/>
                    </a:lnTo>
                    <a:lnTo>
                      <a:pt x="62" y="224"/>
                    </a:lnTo>
                    <a:lnTo>
                      <a:pt x="54" y="268"/>
                    </a:lnTo>
                    <a:lnTo>
                      <a:pt x="38" y="308"/>
                    </a:lnTo>
                    <a:lnTo>
                      <a:pt x="21" y="343"/>
                    </a:lnTo>
                    <a:lnTo>
                      <a:pt x="0" y="377"/>
                    </a:lnTo>
                  </a:path>
                </a:pathLst>
              </a:custGeom>
              <a:solidFill>
                <a:schemeClr val="accent1"/>
              </a:solidFill>
              <a:ln w="1588">
                <a:solidFill>
                  <a:srgbClr val="000000"/>
                </a:solidFill>
                <a:prstDash val="solid"/>
                <a:round/>
                <a:headEnd/>
                <a:tailEnd/>
              </a:ln>
            </p:spPr>
            <p:txBody>
              <a:bodyPr/>
              <a:lstStyle/>
              <a:p>
                <a:endParaRPr lang="en-US"/>
              </a:p>
            </p:txBody>
          </p:sp>
          <p:sp>
            <p:nvSpPr>
              <p:cNvPr id="57627" name="Freeform 307"/>
              <p:cNvSpPr>
                <a:spLocks/>
              </p:cNvSpPr>
              <p:nvPr/>
            </p:nvSpPr>
            <p:spPr bwMode="auto">
              <a:xfrm>
                <a:off x="792" y="2152"/>
                <a:ext cx="24" cy="8"/>
              </a:xfrm>
              <a:custGeom>
                <a:avLst/>
                <a:gdLst>
                  <a:gd name="T0" fmla="*/ 0 w 216"/>
                  <a:gd name="T1" fmla="*/ 8 h 84"/>
                  <a:gd name="T2" fmla="*/ 4 w 216"/>
                  <a:gd name="T3" fmla="*/ 6 h 84"/>
                  <a:gd name="T4" fmla="*/ 8 w 216"/>
                  <a:gd name="T5" fmla="*/ 4 h 84"/>
                  <a:gd name="T6" fmla="*/ 12 w 216"/>
                  <a:gd name="T7" fmla="*/ 2 h 84"/>
                  <a:gd name="T8" fmla="*/ 16 w 216"/>
                  <a:gd name="T9" fmla="*/ 1 h 84"/>
                  <a:gd name="T10" fmla="*/ 21 w 216"/>
                  <a:gd name="T11" fmla="*/ 1 h 84"/>
                  <a:gd name="T12" fmla="*/ 24 w 216"/>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84">
                    <a:moveTo>
                      <a:pt x="0" y="84"/>
                    </a:moveTo>
                    <a:lnTo>
                      <a:pt x="37" y="58"/>
                    </a:lnTo>
                    <a:lnTo>
                      <a:pt x="74" y="39"/>
                    </a:lnTo>
                    <a:lnTo>
                      <a:pt x="105" y="26"/>
                    </a:lnTo>
                    <a:lnTo>
                      <a:pt x="142" y="13"/>
                    </a:lnTo>
                    <a:lnTo>
                      <a:pt x="185" y="7"/>
                    </a:lnTo>
                    <a:lnTo>
                      <a:pt x="216" y="0"/>
                    </a:lnTo>
                  </a:path>
                </a:pathLst>
              </a:custGeom>
              <a:solidFill>
                <a:schemeClr val="accent1"/>
              </a:solidFill>
              <a:ln w="1588">
                <a:solidFill>
                  <a:srgbClr val="000000"/>
                </a:solidFill>
                <a:prstDash val="solid"/>
                <a:round/>
                <a:headEnd/>
                <a:tailEnd/>
              </a:ln>
            </p:spPr>
            <p:txBody>
              <a:bodyPr/>
              <a:lstStyle/>
              <a:p>
                <a:endParaRPr lang="en-US"/>
              </a:p>
            </p:txBody>
          </p:sp>
          <p:sp>
            <p:nvSpPr>
              <p:cNvPr id="57628" name="Freeform 308"/>
              <p:cNvSpPr>
                <a:spLocks/>
              </p:cNvSpPr>
              <p:nvPr/>
            </p:nvSpPr>
            <p:spPr bwMode="auto">
              <a:xfrm>
                <a:off x="825" y="2129"/>
                <a:ext cx="39" cy="22"/>
              </a:xfrm>
              <a:custGeom>
                <a:avLst/>
                <a:gdLst>
                  <a:gd name="T0" fmla="*/ 0 w 345"/>
                  <a:gd name="T1" fmla="*/ 22 h 237"/>
                  <a:gd name="T2" fmla="*/ 4 w 345"/>
                  <a:gd name="T3" fmla="*/ 22 h 237"/>
                  <a:gd name="T4" fmla="*/ 10 w 345"/>
                  <a:gd name="T5" fmla="*/ 21 h 237"/>
                  <a:gd name="T6" fmla="*/ 16 w 345"/>
                  <a:gd name="T7" fmla="*/ 19 h 237"/>
                  <a:gd name="T8" fmla="*/ 21 w 345"/>
                  <a:gd name="T9" fmla="*/ 17 h 237"/>
                  <a:gd name="T10" fmla="*/ 26 w 345"/>
                  <a:gd name="T11" fmla="*/ 14 h 237"/>
                  <a:gd name="T12" fmla="*/ 31 w 345"/>
                  <a:gd name="T13" fmla="*/ 11 h 237"/>
                  <a:gd name="T14" fmla="*/ 33 w 345"/>
                  <a:gd name="T15" fmla="*/ 7 h 237"/>
                  <a:gd name="T16" fmla="*/ 39 w 345"/>
                  <a:gd name="T17" fmla="*/ 0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5" h="237">
                    <a:moveTo>
                      <a:pt x="0" y="237"/>
                    </a:moveTo>
                    <a:lnTo>
                      <a:pt x="37" y="237"/>
                    </a:lnTo>
                    <a:lnTo>
                      <a:pt x="92" y="224"/>
                    </a:lnTo>
                    <a:lnTo>
                      <a:pt x="142" y="205"/>
                    </a:lnTo>
                    <a:lnTo>
                      <a:pt x="185" y="186"/>
                    </a:lnTo>
                    <a:lnTo>
                      <a:pt x="228" y="154"/>
                    </a:lnTo>
                    <a:lnTo>
                      <a:pt x="278" y="115"/>
                    </a:lnTo>
                    <a:lnTo>
                      <a:pt x="296" y="77"/>
                    </a:lnTo>
                    <a:lnTo>
                      <a:pt x="345" y="0"/>
                    </a:lnTo>
                  </a:path>
                </a:pathLst>
              </a:custGeom>
              <a:solidFill>
                <a:schemeClr val="accent1"/>
              </a:solidFill>
              <a:ln w="1588">
                <a:solidFill>
                  <a:srgbClr val="000000"/>
                </a:solidFill>
                <a:prstDash val="solid"/>
                <a:round/>
                <a:headEnd/>
                <a:tailEnd/>
              </a:ln>
            </p:spPr>
            <p:txBody>
              <a:bodyPr/>
              <a:lstStyle/>
              <a:p>
                <a:endParaRPr lang="en-US"/>
              </a:p>
            </p:txBody>
          </p:sp>
          <p:sp>
            <p:nvSpPr>
              <p:cNvPr id="57629" name="Freeform 309"/>
              <p:cNvSpPr>
                <a:spLocks/>
              </p:cNvSpPr>
              <p:nvPr/>
            </p:nvSpPr>
            <p:spPr bwMode="auto">
              <a:xfrm>
                <a:off x="840" y="2146"/>
                <a:ext cx="18" cy="3"/>
              </a:xfrm>
              <a:custGeom>
                <a:avLst/>
                <a:gdLst>
                  <a:gd name="T0" fmla="*/ 0 w 160"/>
                  <a:gd name="T1" fmla="*/ 3 h 38"/>
                  <a:gd name="T2" fmla="*/ 8 w 160"/>
                  <a:gd name="T3" fmla="*/ 2 h 38"/>
                  <a:gd name="T4" fmla="*/ 14 w 160"/>
                  <a:gd name="T5" fmla="*/ 1 h 38"/>
                  <a:gd name="T6" fmla="*/ 18 w 160"/>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 h="38">
                    <a:moveTo>
                      <a:pt x="0" y="38"/>
                    </a:moveTo>
                    <a:lnTo>
                      <a:pt x="68" y="26"/>
                    </a:lnTo>
                    <a:lnTo>
                      <a:pt x="123" y="13"/>
                    </a:lnTo>
                    <a:lnTo>
                      <a:pt x="160" y="0"/>
                    </a:lnTo>
                  </a:path>
                </a:pathLst>
              </a:custGeom>
              <a:solidFill>
                <a:schemeClr val="accent1"/>
              </a:solidFill>
              <a:ln w="1588">
                <a:solidFill>
                  <a:srgbClr val="000000"/>
                </a:solidFill>
                <a:prstDash val="solid"/>
                <a:round/>
                <a:headEnd/>
                <a:tailEnd/>
              </a:ln>
            </p:spPr>
            <p:txBody>
              <a:bodyPr/>
              <a:lstStyle/>
              <a:p>
                <a:endParaRPr lang="en-US"/>
              </a:p>
            </p:txBody>
          </p:sp>
          <p:sp>
            <p:nvSpPr>
              <p:cNvPr id="57630" name="Freeform 310"/>
              <p:cNvSpPr>
                <a:spLocks/>
              </p:cNvSpPr>
              <p:nvPr/>
            </p:nvSpPr>
            <p:spPr bwMode="auto">
              <a:xfrm>
                <a:off x="831" y="2143"/>
                <a:ext cx="54" cy="20"/>
              </a:xfrm>
              <a:custGeom>
                <a:avLst/>
                <a:gdLst>
                  <a:gd name="T0" fmla="*/ 0 w 481"/>
                  <a:gd name="T1" fmla="*/ 20 h 217"/>
                  <a:gd name="T2" fmla="*/ 6 w 481"/>
                  <a:gd name="T3" fmla="*/ 17 h 217"/>
                  <a:gd name="T4" fmla="*/ 12 w 481"/>
                  <a:gd name="T5" fmla="*/ 15 h 217"/>
                  <a:gd name="T6" fmla="*/ 17 w 481"/>
                  <a:gd name="T7" fmla="*/ 13 h 217"/>
                  <a:gd name="T8" fmla="*/ 25 w 481"/>
                  <a:gd name="T9" fmla="*/ 11 h 217"/>
                  <a:gd name="T10" fmla="*/ 31 w 481"/>
                  <a:gd name="T11" fmla="*/ 8 h 217"/>
                  <a:gd name="T12" fmla="*/ 33 w 481"/>
                  <a:gd name="T13" fmla="*/ 8 h 217"/>
                  <a:gd name="T14" fmla="*/ 41 w 481"/>
                  <a:gd name="T15" fmla="*/ 3 h 217"/>
                  <a:gd name="T16" fmla="*/ 48 w 481"/>
                  <a:gd name="T17" fmla="*/ 1 h 217"/>
                  <a:gd name="T18" fmla="*/ 54 w 481"/>
                  <a:gd name="T19" fmla="*/ 0 h 2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1" h="217">
                    <a:moveTo>
                      <a:pt x="0" y="217"/>
                    </a:moveTo>
                    <a:lnTo>
                      <a:pt x="49" y="185"/>
                    </a:lnTo>
                    <a:lnTo>
                      <a:pt x="106" y="159"/>
                    </a:lnTo>
                    <a:lnTo>
                      <a:pt x="155" y="140"/>
                    </a:lnTo>
                    <a:lnTo>
                      <a:pt x="223" y="115"/>
                    </a:lnTo>
                    <a:lnTo>
                      <a:pt x="278" y="83"/>
                    </a:lnTo>
                    <a:lnTo>
                      <a:pt x="290" y="83"/>
                    </a:lnTo>
                    <a:lnTo>
                      <a:pt x="364" y="32"/>
                    </a:lnTo>
                    <a:lnTo>
                      <a:pt x="426" y="12"/>
                    </a:lnTo>
                    <a:lnTo>
                      <a:pt x="481" y="0"/>
                    </a:lnTo>
                  </a:path>
                </a:pathLst>
              </a:custGeom>
              <a:solidFill>
                <a:schemeClr val="accent1"/>
              </a:solidFill>
              <a:ln w="1588">
                <a:solidFill>
                  <a:srgbClr val="000000"/>
                </a:solidFill>
                <a:prstDash val="solid"/>
                <a:round/>
                <a:headEnd/>
                <a:tailEnd/>
              </a:ln>
            </p:spPr>
            <p:txBody>
              <a:bodyPr/>
              <a:lstStyle/>
              <a:p>
                <a:endParaRPr lang="en-US"/>
              </a:p>
            </p:txBody>
          </p:sp>
          <p:sp>
            <p:nvSpPr>
              <p:cNvPr id="57631" name="Freeform 311"/>
              <p:cNvSpPr>
                <a:spLocks/>
              </p:cNvSpPr>
              <p:nvPr/>
            </p:nvSpPr>
            <p:spPr bwMode="auto">
              <a:xfrm>
                <a:off x="759" y="2114"/>
                <a:ext cx="4" cy="1"/>
              </a:xfrm>
              <a:custGeom>
                <a:avLst/>
                <a:gdLst>
                  <a:gd name="T0" fmla="*/ 0 w 43"/>
                  <a:gd name="T1" fmla="*/ 1 h 7"/>
                  <a:gd name="T2" fmla="*/ 2 w 43"/>
                  <a:gd name="T3" fmla="*/ 0 h 7"/>
                  <a:gd name="T4" fmla="*/ 4 w 43"/>
                  <a:gd name="T5" fmla="*/ 0 h 7"/>
                  <a:gd name="T6" fmla="*/ 0 60000 65536"/>
                  <a:gd name="T7" fmla="*/ 0 60000 65536"/>
                  <a:gd name="T8" fmla="*/ 0 60000 65536"/>
                </a:gdLst>
                <a:ahLst/>
                <a:cxnLst>
                  <a:cxn ang="T6">
                    <a:pos x="T0" y="T1"/>
                  </a:cxn>
                  <a:cxn ang="T7">
                    <a:pos x="T2" y="T3"/>
                  </a:cxn>
                  <a:cxn ang="T8">
                    <a:pos x="T4" y="T5"/>
                  </a:cxn>
                </a:cxnLst>
                <a:rect l="0" t="0" r="r" b="b"/>
                <a:pathLst>
                  <a:path w="43" h="7">
                    <a:moveTo>
                      <a:pt x="0" y="7"/>
                    </a:moveTo>
                    <a:lnTo>
                      <a:pt x="23" y="3"/>
                    </a:lnTo>
                    <a:lnTo>
                      <a:pt x="43" y="0"/>
                    </a:lnTo>
                  </a:path>
                </a:pathLst>
              </a:custGeom>
              <a:solidFill>
                <a:schemeClr val="accent1"/>
              </a:solidFill>
              <a:ln w="1588">
                <a:solidFill>
                  <a:srgbClr val="000000"/>
                </a:solidFill>
                <a:prstDash val="solid"/>
                <a:round/>
                <a:headEnd/>
                <a:tailEnd/>
              </a:ln>
            </p:spPr>
            <p:txBody>
              <a:bodyPr/>
              <a:lstStyle/>
              <a:p>
                <a:endParaRPr lang="en-US"/>
              </a:p>
            </p:txBody>
          </p:sp>
          <p:sp>
            <p:nvSpPr>
              <p:cNvPr id="57632" name="Freeform 312"/>
              <p:cNvSpPr>
                <a:spLocks/>
              </p:cNvSpPr>
              <p:nvPr/>
            </p:nvSpPr>
            <p:spPr bwMode="auto">
              <a:xfrm>
                <a:off x="851" y="2185"/>
                <a:ext cx="12" cy="3"/>
              </a:xfrm>
              <a:custGeom>
                <a:avLst/>
                <a:gdLst>
                  <a:gd name="T0" fmla="*/ 12 w 105"/>
                  <a:gd name="T1" fmla="*/ 0 h 32"/>
                  <a:gd name="T2" fmla="*/ 8 w 105"/>
                  <a:gd name="T3" fmla="*/ 0 h 32"/>
                  <a:gd name="T4" fmla="*/ 6 w 105"/>
                  <a:gd name="T5" fmla="*/ 1 h 32"/>
                  <a:gd name="T6" fmla="*/ 3 w 105"/>
                  <a:gd name="T7" fmla="*/ 2 h 32"/>
                  <a:gd name="T8" fmla="*/ 0 w 105"/>
                  <a:gd name="T9" fmla="*/ 3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32">
                    <a:moveTo>
                      <a:pt x="105" y="0"/>
                    </a:moveTo>
                    <a:lnTo>
                      <a:pt x="74" y="3"/>
                    </a:lnTo>
                    <a:lnTo>
                      <a:pt x="50" y="9"/>
                    </a:lnTo>
                    <a:lnTo>
                      <a:pt x="25" y="19"/>
                    </a:lnTo>
                    <a:lnTo>
                      <a:pt x="0" y="32"/>
                    </a:lnTo>
                  </a:path>
                </a:pathLst>
              </a:custGeom>
              <a:solidFill>
                <a:schemeClr val="accent1"/>
              </a:solidFill>
              <a:ln w="1588">
                <a:solidFill>
                  <a:srgbClr val="000000"/>
                </a:solidFill>
                <a:prstDash val="solid"/>
                <a:round/>
                <a:headEnd/>
                <a:tailEnd/>
              </a:ln>
            </p:spPr>
            <p:txBody>
              <a:bodyPr/>
              <a:lstStyle/>
              <a:p>
                <a:endParaRPr lang="en-US"/>
              </a:p>
            </p:txBody>
          </p:sp>
          <p:sp>
            <p:nvSpPr>
              <p:cNvPr id="57633" name="Freeform 313"/>
              <p:cNvSpPr>
                <a:spLocks/>
              </p:cNvSpPr>
              <p:nvPr/>
            </p:nvSpPr>
            <p:spPr bwMode="auto">
              <a:xfrm>
                <a:off x="875" y="2192"/>
                <a:ext cx="11" cy="2"/>
              </a:xfrm>
              <a:custGeom>
                <a:avLst/>
                <a:gdLst>
                  <a:gd name="T0" fmla="*/ 11 w 104"/>
                  <a:gd name="T1" fmla="*/ 0 h 19"/>
                  <a:gd name="T2" fmla="*/ 7 w 104"/>
                  <a:gd name="T3" fmla="*/ 0 h 19"/>
                  <a:gd name="T4" fmla="*/ 3 w 104"/>
                  <a:gd name="T5" fmla="*/ 1 h 19"/>
                  <a:gd name="T6" fmla="*/ 0 w 104"/>
                  <a:gd name="T7" fmla="*/ 2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4" h="19">
                    <a:moveTo>
                      <a:pt x="104" y="0"/>
                    </a:moveTo>
                    <a:lnTo>
                      <a:pt x="67" y="0"/>
                    </a:lnTo>
                    <a:lnTo>
                      <a:pt x="30" y="6"/>
                    </a:lnTo>
                    <a:lnTo>
                      <a:pt x="0" y="19"/>
                    </a:lnTo>
                  </a:path>
                </a:pathLst>
              </a:custGeom>
              <a:solidFill>
                <a:schemeClr val="accent1"/>
              </a:solidFill>
              <a:ln w="1588">
                <a:solidFill>
                  <a:srgbClr val="000000"/>
                </a:solidFill>
                <a:prstDash val="solid"/>
                <a:round/>
                <a:headEnd/>
                <a:tailEnd/>
              </a:ln>
            </p:spPr>
            <p:txBody>
              <a:bodyPr/>
              <a:lstStyle/>
              <a:p>
                <a:endParaRPr lang="en-US"/>
              </a:p>
            </p:txBody>
          </p:sp>
          <p:sp>
            <p:nvSpPr>
              <p:cNvPr id="57634" name="Freeform 314"/>
              <p:cNvSpPr>
                <a:spLocks/>
              </p:cNvSpPr>
              <p:nvPr/>
            </p:nvSpPr>
            <p:spPr bwMode="auto">
              <a:xfrm>
                <a:off x="886" y="2185"/>
                <a:ext cx="16" cy="6"/>
              </a:xfrm>
              <a:custGeom>
                <a:avLst/>
                <a:gdLst>
                  <a:gd name="T0" fmla="*/ 16 w 145"/>
                  <a:gd name="T1" fmla="*/ 0 h 73"/>
                  <a:gd name="T2" fmla="*/ 13 w 145"/>
                  <a:gd name="T3" fmla="*/ 0 h 73"/>
                  <a:gd name="T4" fmla="*/ 10 w 145"/>
                  <a:gd name="T5" fmla="*/ 1 h 73"/>
                  <a:gd name="T6" fmla="*/ 7 w 145"/>
                  <a:gd name="T7" fmla="*/ 2 h 73"/>
                  <a:gd name="T8" fmla="*/ 4 w 145"/>
                  <a:gd name="T9" fmla="*/ 3 h 73"/>
                  <a:gd name="T10" fmla="*/ 2 w 145"/>
                  <a:gd name="T11" fmla="*/ 5 h 73"/>
                  <a:gd name="T12" fmla="*/ 1 w 145"/>
                  <a:gd name="T13" fmla="*/ 6 h 73"/>
                  <a:gd name="T14" fmla="*/ 0 w 145"/>
                  <a:gd name="T15" fmla="*/ 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 h="73">
                    <a:moveTo>
                      <a:pt x="145" y="0"/>
                    </a:moveTo>
                    <a:lnTo>
                      <a:pt x="120" y="3"/>
                    </a:lnTo>
                    <a:lnTo>
                      <a:pt x="89" y="13"/>
                    </a:lnTo>
                    <a:lnTo>
                      <a:pt x="62" y="25"/>
                    </a:lnTo>
                    <a:lnTo>
                      <a:pt x="40" y="41"/>
                    </a:lnTo>
                    <a:lnTo>
                      <a:pt x="22" y="57"/>
                    </a:lnTo>
                    <a:lnTo>
                      <a:pt x="9" y="67"/>
                    </a:lnTo>
                    <a:lnTo>
                      <a:pt x="0" y="73"/>
                    </a:lnTo>
                  </a:path>
                </a:pathLst>
              </a:custGeom>
              <a:solidFill>
                <a:schemeClr val="accent1"/>
              </a:solidFill>
              <a:ln w="1588">
                <a:solidFill>
                  <a:srgbClr val="000000"/>
                </a:solidFill>
                <a:prstDash val="solid"/>
                <a:round/>
                <a:headEnd/>
                <a:tailEnd/>
              </a:ln>
            </p:spPr>
            <p:txBody>
              <a:bodyPr/>
              <a:lstStyle/>
              <a:p>
                <a:endParaRPr lang="en-US"/>
              </a:p>
            </p:txBody>
          </p:sp>
          <p:sp>
            <p:nvSpPr>
              <p:cNvPr id="57635" name="Freeform 315"/>
              <p:cNvSpPr>
                <a:spLocks/>
              </p:cNvSpPr>
              <p:nvPr/>
            </p:nvSpPr>
            <p:spPr bwMode="auto">
              <a:xfrm>
                <a:off x="916" y="2190"/>
                <a:ext cx="13" cy="4"/>
              </a:xfrm>
              <a:custGeom>
                <a:avLst/>
                <a:gdLst>
                  <a:gd name="T0" fmla="*/ 13 w 111"/>
                  <a:gd name="T1" fmla="*/ 0 h 45"/>
                  <a:gd name="T2" fmla="*/ 7 w 111"/>
                  <a:gd name="T3" fmla="*/ 1 h 45"/>
                  <a:gd name="T4" fmla="*/ 4 w 111"/>
                  <a:gd name="T5" fmla="*/ 1 h 45"/>
                  <a:gd name="T6" fmla="*/ 2 w 111"/>
                  <a:gd name="T7" fmla="*/ 3 h 45"/>
                  <a:gd name="T8" fmla="*/ 0 w 111"/>
                  <a:gd name="T9" fmla="*/ 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45">
                    <a:moveTo>
                      <a:pt x="111" y="0"/>
                    </a:moveTo>
                    <a:lnTo>
                      <a:pt x="58" y="7"/>
                    </a:lnTo>
                    <a:lnTo>
                      <a:pt x="37" y="16"/>
                    </a:lnTo>
                    <a:lnTo>
                      <a:pt x="15" y="29"/>
                    </a:lnTo>
                    <a:lnTo>
                      <a:pt x="0" y="45"/>
                    </a:lnTo>
                  </a:path>
                </a:pathLst>
              </a:custGeom>
              <a:solidFill>
                <a:schemeClr val="accent1"/>
              </a:solidFill>
              <a:ln w="1588">
                <a:solidFill>
                  <a:srgbClr val="000000"/>
                </a:solidFill>
                <a:prstDash val="solid"/>
                <a:round/>
                <a:headEnd/>
                <a:tailEnd/>
              </a:ln>
            </p:spPr>
            <p:txBody>
              <a:bodyPr/>
              <a:lstStyle/>
              <a:p>
                <a:endParaRPr lang="en-US"/>
              </a:p>
            </p:txBody>
          </p:sp>
          <p:sp>
            <p:nvSpPr>
              <p:cNvPr id="57636" name="Freeform 316"/>
              <p:cNvSpPr>
                <a:spLocks/>
              </p:cNvSpPr>
              <p:nvPr/>
            </p:nvSpPr>
            <p:spPr bwMode="auto">
              <a:xfrm>
                <a:off x="926" y="2178"/>
                <a:ext cx="14" cy="6"/>
              </a:xfrm>
              <a:custGeom>
                <a:avLst/>
                <a:gdLst>
                  <a:gd name="T0" fmla="*/ 14 w 126"/>
                  <a:gd name="T1" fmla="*/ 0 h 71"/>
                  <a:gd name="T2" fmla="*/ 9 w 126"/>
                  <a:gd name="T3" fmla="*/ 1 h 71"/>
                  <a:gd name="T4" fmla="*/ 7 w 126"/>
                  <a:gd name="T5" fmla="*/ 2 h 71"/>
                  <a:gd name="T6" fmla="*/ 4 w 126"/>
                  <a:gd name="T7" fmla="*/ 3 h 71"/>
                  <a:gd name="T8" fmla="*/ 2 w 126"/>
                  <a:gd name="T9" fmla="*/ 5 h 71"/>
                  <a:gd name="T10" fmla="*/ 0 w 126"/>
                  <a:gd name="T11" fmla="*/ 6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71">
                    <a:moveTo>
                      <a:pt x="126" y="0"/>
                    </a:moveTo>
                    <a:lnTo>
                      <a:pt x="83" y="13"/>
                    </a:lnTo>
                    <a:lnTo>
                      <a:pt x="59" y="26"/>
                    </a:lnTo>
                    <a:lnTo>
                      <a:pt x="37" y="39"/>
                    </a:lnTo>
                    <a:lnTo>
                      <a:pt x="19" y="55"/>
                    </a:lnTo>
                    <a:lnTo>
                      <a:pt x="0" y="71"/>
                    </a:lnTo>
                  </a:path>
                </a:pathLst>
              </a:custGeom>
              <a:solidFill>
                <a:schemeClr val="accent1"/>
              </a:solidFill>
              <a:ln w="1588">
                <a:solidFill>
                  <a:srgbClr val="000000"/>
                </a:solidFill>
                <a:prstDash val="solid"/>
                <a:round/>
                <a:headEnd/>
                <a:tailEnd/>
              </a:ln>
            </p:spPr>
            <p:txBody>
              <a:bodyPr/>
              <a:lstStyle/>
              <a:p>
                <a:endParaRPr lang="en-US"/>
              </a:p>
            </p:txBody>
          </p:sp>
          <p:sp>
            <p:nvSpPr>
              <p:cNvPr id="57637" name="Freeform 317"/>
              <p:cNvSpPr>
                <a:spLocks/>
              </p:cNvSpPr>
              <p:nvPr/>
            </p:nvSpPr>
            <p:spPr bwMode="auto">
              <a:xfrm>
                <a:off x="904" y="2176"/>
                <a:ext cx="12" cy="5"/>
              </a:xfrm>
              <a:custGeom>
                <a:avLst/>
                <a:gdLst>
                  <a:gd name="T0" fmla="*/ 12 w 105"/>
                  <a:gd name="T1" fmla="*/ 0 h 52"/>
                  <a:gd name="T2" fmla="*/ 7 w 105"/>
                  <a:gd name="T3" fmla="*/ 1 h 52"/>
                  <a:gd name="T4" fmla="*/ 5 w 105"/>
                  <a:gd name="T5" fmla="*/ 2 h 52"/>
                  <a:gd name="T6" fmla="*/ 3 w 105"/>
                  <a:gd name="T7" fmla="*/ 3 h 52"/>
                  <a:gd name="T8" fmla="*/ 0 w 105"/>
                  <a:gd name="T9" fmla="*/ 5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52">
                    <a:moveTo>
                      <a:pt x="105" y="0"/>
                    </a:moveTo>
                    <a:lnTo>
                      <a:pt x="65" y="9"/>
                    </a:lnTo>
                    <a:lnTo>
                      <a:pt x="43" y="23"/>
                    </a:lnTo>
                    <a:lnTo>
                      <a:pt x="22" y="36"/>
                    </a:lnTo>
                    <a:lnTo>
                      <a:pt x="0" y="52"/>
                    </a:lnTo>
                  </a:path>
                </a:pathLst>
              </a:custGeom>
              <a:solidFill>
                <a:schemeClr val="accent1"/>
              </a:solidFill>
              <a:ln w="1588">
                <a:solidFill>
                  <a:srgbClr val="000000"/>
                </a:solidFill>
                <a:prstDash val="solid"/>
                <a:round/>
                <a:headEnd/>
                <a:tailEnd/>
              </a:ln>
            </p:spPr>
            <p:txBody>
              <a:bodyPr/>
              <a:lstStyle/>
              <a:p>
                <a:endParaRPr lang="en-US"/>
              </a:p>
            </p:txBody>
          </p:sp>
          <p:sp>
            <p:nvSpPr>
              <p:cNvPr id="57638" name="Freeform 318"/>
              <p:cNvSpPr>
                <a:spLocks/>
              </p:cNvSpPr>
              <p:nvPr/>
            </p:nvSpPr>
            <p:spPr bwMode="auto">
              <a:xfrm>
                <a:off x="920" y="2163"/>
                <a:ext cx="15" cy="10"/>
              </a:xfrm>
              <a:custGeom>
                <a:avLst/>
                <a:gdLst>
                  <a:gd name="T0" fmla="*/ 15 w 135"/>
                  <a:gd name="T1" fmla="*/ 0 h 102"/>
                  <a:gd name="T2" fmla="*/ 9 w 135"/>
                  <a:gd name="T3" fmla="*/ 1 h 102"/>
                  <a:gd name="T4" fmla="*/ 5 w 135"/>
                  <a:gd name="T5" fmla="*/ 3 h 102"/>
                  <a:gd name="T6" fmla="*/ 2 w 135"/>
                  <a:gd name="T7" fmla="*/ 5 h 102"/>
                  <a:gd name="T8" fmla="*/ 1 w 135"/>
                  <a:gd name="T9" fmla="*/ 8 h 102"/>
                  <a:gd name="T10" fmla="*/ 0 w 135"/>
                  <a:gd name="T11" fmla="*/ 10 h 1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102">
                    <a:moveTo>
                      <a:pt x="135" y="0"/>
                    </a:moveTo>
                    <a:lnTo>
                      <a:pt x="77" y="12"/>
                    </a:lnTo>
                    <a:lnTo>
                      <a:pt x="43" y="30"/>
                    </a:lnTo>
                    <a:lnTo>
                      <a:pt x="18" y="53"/>
                    </a:lnTo>
                    <a:lnTo>
                      <a:pt x="6" y="77"/>
                    </a:lnTo>
                    <a:lnTo>
                      <a:pt x="0" y="102"/>
                    </a:lnTo>
                  </a:path>
                </a:pathLst>
              </a:custGeom>
              <a:solidFill>
                <a:schemeClr val="accent1"/>
              </a:solidFill>
              <a:ln w="1588">
                <a:solidFill>
                  <a:srgbClr val="000000"/>
                </a:solidFill>
                <a:prstDash val="solid"/>
                <a:round/>
                <a:headEnd/>
                <a:tailEnd/>
              </a:ln>
            </p:spPr>
            <p:txBody>
              <a:bodyPr/>
              <a:lstStyle/>
              <a:p>
                <a:endParaRPr lang="en-US"/>
              </a:p>
            </p:txBody>
          </p:sp>
          <p:sp>
            <p:nvSpPr>
              <p:cNvPr id="57639" name="Freeform 319"/>
              <p:cNvSpPr>
                <a:spLocks/>
              </p:cNvSpPr>
              <p:nvPr/>
            </p:nvSpPr>
            <p:spPr bwMode="auto">
              <a:xfrm>
                <a:off x="893" y="2157"/>
                <a:ext cx="21" cy="6"/>
              </a:xfrm>
              <a:custGeom>
                <a:avLst/>
                <a:gdLst>
                  <a:gd name="T0" fmla="*/ 21 w 190"/>
                  <a:gd name="T1" fmla="*/ 0 h 64"/>
                  <a:gd name="T2" fmla="*/ 12 w 190"/>
                  <a:gd name="T3" fmla="*/ 0 h 64"/>
                  <a:gd name="T4" fmla="*/ 6 w 190"/>
                  <a:gd name="T5" fmla="*/ 2 h 64"/>
                  <a:gd name="T6" fmla="*/ 2 w 190"/>
                  <a:gd name="T7" fmla="*/ 4 h 64"/>
                  <a:gd name="T8" fmla="*/ 0 w 190"/>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64">
                    <a:moveTo>
                      <a:pt x="190" y="0"/>
                    </a:moveTo>
                    <a:lnTo>
                      <a:pt x="111" y="0"/>
                    </a:lnTo>
                    <a:lnTo>
                      <a:pt x="55" y="19"/>
                    </a:lnTo>
                    <a:lnTo>
                      <a:pt x="18" y="38"/>
                    </a:lnTo>
                    <a:lnTo>
                      <a:pt x="0" y="64"/>
                    </a:lnTo>
                  </a:path>
                </a:pathLst>
              </a:custGeom>
              <a:solidFill>
                <a:schemeClr val="accent1"/>
              </a:solidFill>
              <a:ln w="1588">
                <a:solidFill>
                  <a:srgbClr val="000000"/>
                </a:solidFill>
                <a:prstDash val="solid"/>
                <a:round/>
                <a:headEnd/>
                <a:tailEnd/>
              </a:ln>
            </p:spPr>
            <p:txBody>
              <a:bodyPr/>
              <a:lstStyle/>
              <a:p>
                <a:endParaRPr lang="en-US"/>
              </a:p>
            </p:txBody>
          </p:sp>
          <p:sp>
            <p:nvSpPr>
              <p:cNvPr id="57640" name="Freeform 320"/>
              <p:cNvSpPr>
                <a:spLocks/>
              </p:cNvSpPr>
              <p:nvPr/>
            </p:nvSpPr>
            <p:spPr bwMode="auto">
              <a:xfrm>
                <a:off x="886" y="2160"/>
                <a:ext cx="2" cy="9"/>
              </a:xfrm>
              <a:custGeom>
                <a:avLst/>
                <a:gdLst>
                  <a:gd name="T0" fmla="*/ 1 w 19"/>
                  <a:gd name="T1" fmla="*/ 9 h 96"/>
                  <a:gd name="T2" fmla="*/ 0 w 19"/>
                  <a:gd name="T3" fmla="*/ 7 h 96"/>
                  <a:gd name="T4" fmla="*/ 1 w 19"/>
                  <a:gd name="T5" fmla="*/ 4 h 96"/>
                  <a:gd name="T6" fmla="*/ 2 w 19"/>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96">
                    <a:moveTo>
                      <a:pt x="6" y="96"/>
                    </a:moveTo>
                    <a:lnTo>
                      <a:pt x="0" y="70"/>
                    </a:lnTo>
                    <a:lnTo>
                      <a:pt x="6" y="38"/>
                    </a:lnTo>
                    <a:lnTo>
                      <a:pt x="19" y="0"/>
                    </a:lnTo>
                  </a:path>
                </a:pathLst>
              </a:custGeom>
              <a:solidFill>
                <a:schemeClr val="accent1"/>
              </a:solidFill>
              <a:ln w="1588">
                <a:solidFill>
                  <a:srgbClr val="000000"/>
                </a:solidFill>
                <a:prstDash val="solid"/>
                <a:round/>
                <a:headEnd/>
                <a:tailEnd/>
              </a:ln>
            </p:spPr>
            <p:txBody>
              <a:bodyPr/>
              <a:lstStyle/>
              <a:p>
                <a:endParaRPr lang="en-US"/>
              </a:p>
            </p:txBody>
          </p:sp>
          <p:sp>
            <p:nvSpPr>
              <p:cNvPr id="57641" name="Freeform 321"/>
              <p:cNvSpPr>
                <a:spLocks/>
              </p:cNvSpPr>
              <p:nvPr/>
            </p:nvSpPr>
            <p:spPr bwMode="auto">
              <a:xfrm>
                <a:off x="868" y="2170"/>
                <a:ext cx="6" cy="6"/>
              </a:xfrm>
              <a:custGeom>
                <a:avLst/>
                <a:gdLst>
                  <a:gd name="T0" fmla="*/ 6 w 50"/>
                  <a:gd name="T1" fmla="*/ 6 h 64"/>
                  <a:gd name="T2" fmla="*/ 3 w 50"/>
                  <a:gd name="T3" fmla="*/ 4 h 64"/>
                  <a:gd name="T4" fmla="*/ 0 w 50"/>
                  <a:gd name="T5" fmla="*/ 0 h 64"/>
                  <a:gd name="T6" fmla="*/ 0 60000 65536"/>
                  <a:gd name="T7" fmla="*/ 0 60000 65536"/>
                  <a:gd name="T8" fmla="*/ 0 60000 65536"/>
                </a:gdLst>
                <a:ahLst/>
                <a:cxnLst>
                  <a:cxn ang="T6">
                    <a:pos x="T0" y="T1"/>
                  </a:cxn>
                  <a:cxn ang="T7">
                    <a:pos x="T2" y="T3"/>
                  </a:cxn>
                  <a:cxn ang="T8">
                    <a:pos x="T4" y="T5"/>
                  </a:cxn>
                </a:cxnLst>
                <a:rect l="0" t="0" r="r" b="b"/>
                <a:pathLst>
                  <a:path w="50" h="64">
                    <a:moveTo>
                      <a:pt x="50" y="64"/>
                    </a:moveTo>
                    <a:lnTo>
                      <a:pt x="25" y="38"/>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642" name="Line 322"/>
              <p:cNvSpPr>
                <a:spLocks noChangeShapeType="1"/>
              </p:cNvSpPr>
              <p:nvPr/>
            </p:nvSpPr>
            <p:spPr bwMode="auto">
              <a:xfrm flipH="1" flipV="1">
                <a:off x="874" y="2206"/>
                <a:ext cx="3" cy="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7597" name="Group 323"/>
            <p:cNvGrpSpPr>
              <a:grpSpLocks/>
            </p:cNvGrpSpPr>
            <p:nvPr/>
          </p:nvGrpSpPr>
          <p:grpSpPr bwMode="auto">
            <a:xfrm>
              <a:off x="940" y="2064"/>
              <a:ext cx="191" cy="128"/>
              <a:chOff x="940" y="2064"/>
              <a:chExt cx="191" cy="128"/>
            </a:xfrm>
          </p:grpSpPr>
          <p:sp>
            <p:nvSpPr>
              <p:cNvPr id="57598" name="Freeform 324"/>
              <p:cNvSpPr>
                <a:spLocks/>
              </p:cNvSpPr>
              <p:nvPr/>
            </p:nvSpPr>
            <p:spPr bwMode="auto">
              <a:xfrm>
                <a:off x="940" y="2064"/>
                <a:ext cx="191" cy="128"/>
              </a:xfrm>
              <a:custGeom>
                <a:avLst/>
                <a:gdLst>
                  <a:gd name="T0" fmla="*/ 58 w 1719"/>
                  <a:gd name="T1" fmla="*/ 3 h 1411"/>
                  <a:gd name="T2" fmla="*/ 86 w 1719"/>
                  <a:gd name="T3" fmla="*/ 0 h 1411"/>
                  <a:gd name="T4" fmla="*/ 98 w 1719"/>
                  <a:gd name="T5" fmla="*/ 1 h 1411"/>
                  <a:gd name="T6" fmla="*/ 106 w 1719"/>
                  <a:gd name="T7" fmla="*/ 3 h 1411"/>
                  <a:gd name="T8" fmla="*/ 122 w 1719"/>
                  <a:gd name="T9" fmla="*/ 4 h 1411"/>
                  <a:gd name="T10" fmla="*/ 150 w 1719"/>
                  <a:gd name="T11" fmla="*/ 6 h 1411"/>
                  <a:gd name="T12" fmla="*/ 176 w 1719"/>
                  <a:gd name="T13" fmla="*/ 6 h 1411"/>
                  <a:gd name="T14" fmla="*/ 187 w 1719"/>
                  <a:gd name="T15" fmla="*/ 7 h 1411"/>
                  <a:gd name="T16" fmla="*/ 190 w 1719"/>
                  <a:gd name="T17" fmla="*/ 11 h 1411"/>
                  <a:gd name="T18" fmla="*/ 191 w 1719"/>
                  <a:gd name="T19" fmla="*/ 17 h 1411"/>
                  <a:gd name="T20" fmla="*/ 188 w 1719"/>
                  <a:gd name="T21" fmla="*/ 23 h 1411"/>
                  <a:gd name="T22" fmla="*/ 184 w 1719"/>
                  <a:gd name="T23" fmla="*/ 26 h 1411"/>
                  <a:gd name="T24" fmla="*/ 178 w 1719"/>
                  <a:gd name="T25" fmla="*/ 28 h 1411"/>
                  <a:gd name="T26" fmla="*/ 166 w 1719"/>
                  <a:gd name="T27" fmla="*/ 31 h 1411"/>
                  <a:gd name="T28" fmla="*/ 157 w 1719"/>
                  <a:gd name="T29" fmla="*/ 32 h 1411"/>
                  <a:gd name="T30" fmla="*/ 150 w 1719"/>
                  <a:gd name="T31" fmla="*/ 32 h 1411"/>
                  <a:gd name="T32" fmla="*/ 140 w 1719"/>
                  <a:gd name="T33" fmla="*/ 30 h 1411"/>
                  <a:gd name="T34" fmla="*/ 134 w 1719"/>
                  <a:gd name="T35" fmla="*/ 31 h 1411"/>
                  <a:gd name="T36" fmla="*/ 129 w 1719"/>
                  <a:gd name="T37" fmla="*/ 33 h 1411"/>
                  <a:gd name="T38" fmla="*/ 125 w 1719"/>
                  <a:gd name="T39" fmla="*/ 36 h 1411"/>
                  <a:gd name="T40" fmla="*/ 122 w 1719"/>
                  <a:gd name="T41" fmla="*/ 41 h 1411"/>
                  <a:gd name="T42" fmla="*/ 123 w 1719"/>
                  <a:gd name="T43" fmla="*/ 44 h 1411"/>
                  <a:gd name="T44" fmla="*/ 128 w 1719"/>
                  <a:gd name="T45" fmla="*/ 56 h 1411"/>
                  <a:gd name="T46" fmla="*/ 138 w 1719"/>
                  <a:gd name="T47" fmla="*/ 73 h 1411"/>
                  <a:gd name="T48" fmla="*/ 146 w 1719"/>
                  <a:gd name="T49" fmla="*/ 87 h 1411"/>
                  <a:gd name="T50" fmla="*/ 155 w 1719"/>
                  <a:gd name="T51" fmla="*/ 95 h 1411"/>
                  <a:gd name="T52" fmla="*/ 164 w 1719"/>
                  <a:gd name="T53" fmla="*/ 102 h 1411"/>
                  <a:gd name="T54" fmla="*/ 169 w 1719"/>
                  <a:gd name="T55" fmla="*/ 107 h 1411"/>
                  <a:gd name="T56" fmla="*/ 170 w 1719"/>
                  <a:gd name="T57" fmla="*/ 111 h 1411"/>
                  <a:gd name="T58" fmla="*/ 170 w 1719"/>
                  <a:gd name="T59" fmla="*/ 114 h 1411"/>
                  <a:gd name="T60" fmla="*/ 169 w 1719"/>
                  <a:gd name="T61" fmla="*/ 118 h 1411"/>
                  <a:gd name="T62" fmla="*/ 166 w 1719"/>
                  <a:gd name="T63" fmla="*/ 121 h 1411"/>
                  <a:gd name="T64" fmla="*/ 162 w 1719"/>
                  <a:gd name="T65" fmla="*/ 123 h 1411"/>
                  <a:gd name="T66" fmla="*/ 157 w 1719"/>
                  <a:gd name="T67" fmla="*/ 123 h 1411"/>
                  <a:gd name="T68" fmla="*/ 149 w 1719"/>
                  <a:gd name="T69" fmla="*/ 121 h 1411"/>
                  <a:gd name="T70" fmla="*/ 145 w 1719"/>
                  <a:gd name="T71" fmla="*/ 123 h 1411"/>
                  <a:gd name="T72" fmla="*/ 140 w 1719"/>
                  <a:gd name="T73" fmla="*/ 124 h 1411"/>
                  <a:gd name="T74" fmla="*/ 134 w 1719"/>
                  <a:gd name="T75" fmla="*/ 124 h 1411"/>
                  <a:gd name="T76" fmla="*/ 127 w 1719"/>
                  <a:gd name="T77" fmla="*/ 123 h 1411"/>
                  <a:gd name="T78" fmla="*/ 121 w 1719"/>
                  <a:gd name="T79" fmla="*/ 121 h 1411"/>
                  <a:gd name="T80" fmla="*/ 119 w 1719"/>
                  <a:gd name="T81" fmla="*/ 125 h 1411"/>
                  <a:gd name="T82" fmla="*/ 115 w 1719"/>
                  <a:gd name="T83" fmla="*/ 127 h 1411"/>
                  <a:gd name="T84" fmla="*/ 109 w 1719"/>
                  <a:gd name="T85" fmla="*/ 128 h 1411"/>
                  <a:gd name="T86" fmla="*/ 98 w 1719"/>
                  <a:gd name="T87" fmla="*/ 125 h 1411"/>
                  <a:gd name="T88" fmla="*/ 78 w 1719"/>
                  <a:gd name="T89" fmla="*/ 117 h 1411"/>
                  <a:gd name="T90" fmla="*/ 73 w 1719"/>
                  <a:gd name="T91" fmla="*/ 116 h 1411"/>
                  <a:gd name="T92" fmla="*/ 70 w 1719"/>
                  <a:gd name="T93" fmla="*/ 118 h 1411"/>
                  <a:gd name="T94" fmla="*/ 66 w 1719"/>
                  <a:gd name="T95" fmla="*/ 118 h 1411"/>
                  <a:gd name="T96" fmla="*/ 63 w 1719"/>
                  <a:gd name="T97" fmla="*/ 118 h 1411"/>
                  <a:gd name="T98" fmla="*/ 59 w 1719"/>
                  <a:gd name="T99" fmla="*/ 117 h 1411"/>
                  <a:gd name="T100" fmla="*/ 57 w 1719"/>
                  <a:gd name="T101" fmla="*/ 116 h 1411"/>
                  <a:gd name="T102" fmla="*/ 51 w 1719"/>
                  <a:gd name="T103" fmla="*/ 111 h 1411"/>
                  <a:gd name="T104" fmla="*/ 39 w 1719"/>
                  <a:gd name="T105" fmla="*/ 102 h 1411"/>
                  <a:gd name="T106" fmla="*/ 30 w 1719"/>
                  <a:gd name="T107" fmla="*/ 93 h 1411"/>
                  <a:gd name="T108" fmla="*/ 21 w 1719"/>
                  <a:gd name="T109" fmla="*/ 86 h 1411"/>
                  <a:gd name="T110" fmla="*/ 4 w 1719"/>
                  <a:gd name="T111" fmla="*/ 62 h 1411"/>
                  <a:gd name="T112" fmla="*/ 0 w 1719"/>
                  <a:gd name="T113" fmla="*/ 46 h 1411"/>
                  <a:gd name="T114" fmla="*/ 0 w 1719"/>
                  <a:gd name="T115" fmla="*/ 33 h 1411"/>
                  <a:gd name="T116" fmla="*/ 5 w 1719"/>
                  <a:gd name="T117" fmla="*/ 23 h 1411"/>
                  <a:gd name="T118" fmla="*/ 11 w 1719"/>
                  <a:gd name="T119" fmla="*/ 18 h 1411"/>
                  <a:gd name="T120" fmla="*/ 18 w 1719"/>
                  <a:gd name="T121" fmla="*/ 15 h 1411"/>
                  <a:gd name="T122" fmla="*/ 26 w 1719"/>
                  <a:gd name="T123" fmla="*/ 14 h 1411"/>
                  <a:gd name="T124" fmla="*/ 36 w 1719"/>
                  <a:gd name="T125" fmla="*/ 14 h 14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19" h="1411">
                    <a:moveTo>
                      <a:pt x="366" y="153"/>
                    </a:moveTo>
                    <a:lnTo>
                      <a:pt x="526" y="31"/>
                    </a:lnTo>
                    <a:lnTo>
                      <a:pt x="692" y="6"/>
                    </a:lnTo>
                    <a:lnTo>
                      <a:pt x="775" y="0"/>
                    </a:lnTo>
                    <a:lnTo>
                      <a:pt x="833" y="0"/>
                    </a:lnTo>
                    <a:lnTo>
                      <a:pt x="884" y="6"/>
                    </a:lnTo>
                    <a:lnTo>
                      <a:pt x="922" y="16"/>
                    </a:lnTo>
                    <a:lnTo>
                      <a:pt x="952" y="30"/>
                    </a:lnTo>
                    <a:lnTo>
                      <a:pt x="983" y="44"/>
                    </a:lnTo>
                    <a:lnTo>
                      <a:pt x="1096" y="44"/>
                    </a:lnTo>
                    <a:lnTo>
                      <a:pt x="1240" y="57"/>
                    </a:lnTo>
                    <a:lnTo>
                      <a:pt x="1346" y="66"/>
                    </a:lnTo>
                    <a:lnTo>
                      <a:pt x="1437" y="57"/>
                    </a:lnTo>
                    <a:lnTo>
                      <a:pt x="1585" y="63"/>
                    </a:lnTo>
                    <a:lnTo>
                      <a:pt x="1636" y="69"/>
                    </a:lnTo>
                    <a:lnTo>
                      <a:pt x="1679" y="79"/>
                    </a:lnTo>
                    <a:lnTo>
                      <a:pt x="1700" y="97"/>
                    </a:lnTo>
                    <a:lnTo>
                      <a:pt x="1713" y="123"/>
                    </a:lnTo>
                    <a:lnTo>
                      <a:pt x="1719" y="158"/>
                    </a:lnTo>
                    <a:lnTo>
                      <a:pt x="1717" y="189"/>
                    </a:lnTo>
                    <a:lnTo>
                      <a:pt x="1707" y="227"/>
                    </a:lnTo>
                    <a:lnTo>
                      <a:pt x="1691" y="256"/>
                    </a:lnTo>
                    <a:lnTo>
                      <a:pt x="1676" y="273"/>
                    </a:lnTo>
                    <a:lnTo>
                      <a:pt x="1659" y="287"/>
                    </a:lnTo>
                    <a:lnTo>
                      <a:pt x="1632" y="301"/>
                    </a:lnTo>
                    <a:lnTo>
                      <a:pt x="1605" y="314"/>
                    </a:lnTo>
                    <a:lnTo>
                      <a:pt x="1568" y="325"/>
                    </a:lnTo>
                    <a:lnTo>
                      <a:pt x="1494" y="339"/>
                    </a:lnTo>
                    <a:lnTo>
                      <a:pt x="1454" y="348"/>
                    </a:lnTo>
                    <a:lnTo>
                      <a:pt x="1413" y="351"/>
                    </a:lnTo>
                    <a:lnTo>
                      <a:pt x="1375" y="351"/>
                    </a:lnTo>
                    <a:lnTo>
                      <a:pt x="1348" y="348"/>
                    </a:lnTo>
                    <a:lnTo>
                      <a:pt x="1291" y="332"/>
                    </a:lnTo>
                    <a:lnTo>
                      <a:pt x="1257" y="331"/>
                    </a:lnTo>
                    <a:lnTo>
                      <a:pt x="1228" y="334"/>
                    </a:lnTo>
                    <a:lnTo>
                      <a:pt x="1202" y="340"/>
                    </a:lnTo>
                    <a:lnTo>
                      <a:pt x="1180" y="350"/>
                    </a:lnTo>
                    <a:lnTo>
                      <a:pt x="1164" y="361"/>
                    </a:lnTo>
                    <a:lnTo>
                      <a:pt x="1147" y="375"/>
                    </a:lnTo>
                    <a:lnTo>
                      <a:pt x="1123" y="400"/>
                    </a:lnTo>
                    <a:lnTo>
                      <a:pt x="1103" y="433"/>
                    </a:lnTo>
                    <a:lnTo>
                      <a:pt x="1098" y="453"/>
                    </a:lnTo>
                    <a:lnTo>
                      <a:pt x="1099" y="467"/>
                    </a:lnTo>
                    <a:lnTo>
                      <a:pt x="1103" y="485"/>
                    </a:lnTo>
                    <a:lnTo>
                      <a:pt x="1130" y="576"/>
                    </a:lnTo>
                    <a:lnTo>
                      <a:pt x="1149" y="614"/>
                    </a:lnTo>
                    <a:lnTo>
                      <a:pt x="1198" y="691"/>
                    </a:lnTo>
                    <a:lnTo>
                      <a:pt x="1244" y="800"/>
                    </a:lnTo>
                    <a:lnTo>
                      <a:pt x="1256" y="880"/>
                    </a:lnTo>
                    <a:lnTo>
                      <a:pt x="1312" y="956"/>
                    </a:lnTo>
                    <a:lnTo>
                      <a:pt x="1352" y="1017"/>
                    </a:lnTo>
                    <a:lnTo>
                      <a:pt x="1392" y="1052"/>
                    </a:lnTo>
                    <a:lnTo>
                      <a:pt x="1435" y="1091"/>
                    </a:lnTo>
                    <a:lnTo>
                      <a:pt x="1478" y="1129"/>
                    </a:lnTo>
                    <a:lnTo>
                      <a:pt x="1509" y="1168"/>
                    </a:lnTo>
                    <a:lnTo>
                      <a:pt x="1518" y="1182"/>
                    </a:lnTo>
                    <a:lnTo>
                      <a:pt x="1527" y="1203"/>
                    </a:lnTo>
                    <a:lnTo>
                      <a:pt x="1530" y="1220"/>
                    </a:lnTo>
                    <a:lnTo>
                      <a:pt x="1531" y="1238"/>
                    </a:lnTo>
                    <a:lnTo>
                      <a:pt x="1531" y="1257"/>
                    </a:lnTo>
                    <a:lnTo>
                      <a:pt x="1526" y="1280"/>
                    </a:lnTo>
                    <a:lnTo>
                      <a:pt x="1519" y="1300"/>
                    </a:lnTo>
                    <a:lnTo>
                      <a:pt x="1509" y="1319"/>
                    </a:lnTo>
                    <a:lnTo>
                      <a:pt x="1495" y="1333"/>
                    </a:lnTo>
                    <a:lnTo>
                      <a:pt x="1478" y="1344"/>
                    </a:lnTo>
                    <a:lnTo>
                      <a:pt x="1459" y="1351"/>
                    </a:lnTo>
                    <a:lnTo>
                      <a:pt x="1438" y="1354"/>
                    </a:lnTo>
                    <a:lnTo>
                      <a:pt x="1415" y="1355"/>
                    </a:lnTo>
                    <a:lnTo>
                      <a:pt x="1389" y="1351"/>
                    </a:lnTo>
                    <a:lnTo>
                      <a:pt x="1343" y="1332"/>
                    </a:lnTo>
                    <a:lnTo>
                      <a:pt x="1328" y="1347"/>
                    </a:lnTo>
                    <a:lnTo>
                      <a:pt x="1307" y="1360"/>
                    </a:lnTo>
                    <a:lnTo>
                      <a:pt x="1284" y="1368"/>
                    </a:lnTo>
                    <a:lnTo>
                      <a:pt x="1261" y="1372"/>
                    </a:lnTo>
                    <a:lnTo>
                      <a:pt x="1234" y="1373"/>
                    </a:lnTo>
                    <a:lnTo>
                      <a:pt x="1202" y="1371"/>
                    </a:lnTo>
                    <a:lnTo>
                      <a:pt x="1175" y="1365"/>
                    </a:lnTo>
                    <a:lnTo>
                      <a:pt x="1141" y="1352"/>
                    </a:lnTo>
                    <a:lnTo>
                      <a:pt x="1092" y="1319"/>
                    </a:lnTo>
                    <a:lnTo>
                      <a:pt x="1087" y="1337"/>
                    </a:lnTo>
                    <a:lnTo>
                      <a:pt x="1080" y="1356"/>
                    </a:lnTo>
                    <a:lnTo>
                      <a:pt x="1070" y="1373"/>
                    </a:lnTo>
                    <a:lnTo>
                      <a:pt x="1053" y="1390"/>
                    </a:lnTo>
                    <a:lnTo>
                      <a:pt x="1034" y="1401"/>
                    </a:lnTo>
                    <a:lnTo>
                      <a:pt x="1007" y="1408"/>
                    </a:lnTo>
                    <a:lnTo>
                      <a:pt x="980" y="1411"/>
                    </a:lnTo>
                    <a:lnTo>
                      <a:pt x="932" y="1400"/>
                    </a:lnTo>
                    <a:lnTo>
                      <a:pt x="881" y="1382"/>
                    </a:lnTo>
                    <a:lnTo>
                      <a:pt x="809" y="1354"/>
                    </a:lnTo>
                    <a:lnTo>
                      <a:pt x="705" y="1289"/>
                    </a:lnTo>
                    <a:lnTo>
                      <a:pt x="665" y="1271"/>
                    </a:lnTo>
                    <a:lnTo>
                      <a:pt x="655" y="1282"/>
                    </a:lnTo>
                    <a:lnTo>
                      <a:pt x="642" y="1291"/>
                    </a:lnTo>
                    <a:lnTo>
                      <a:pt x="628" y="1296"/>
                    </a:lnTo>
                    <a:lnTo>
                      <a:pt x="612" y="1301"/>
                    </a:lnTo>
                    <a:lnTo>
                      <a:pt x="597" y="1303"/>
                    </a:lnTo>
                    <a:lnTo>
                      <a:pt x="583" y="1303"/>
                    </a:lnTo>
                    <a:lnTo>
                      <a:pt x="566" y="1301"/>
                    </a:lnTo>
                    <a:lnTo>
                      <a:pt x="550" y="1296"/>
                    </a:lnTo>
                    <a:lnTo>
                      <a:pt x="534" y="1290"/>
                    </a:lnTo>
                    <a:lnTo>
                      <a:pt x="523" y="1284"/>
                    </a:lnTo>
                    <a:lnTo>
                      <a:pt x="511" y="1275"/>
                    </a:lnTo>
                    <a:lnTo>
                      <a:pt x="502" y="1268"/>
                    </a:lnTo>
                    <a:lnTo>
                      <a:pt x="459" y="1222"/>
                    </a:lnTo>
                    <a:lnTo>
                      <a:pt x="409" y="1164"/>
                    </a:lnTo>
                    <a:lnTo>
                      <a:pt x="354" y="1126"/>
                    </a:lnTo>
                    <a:lnTo>
                      <a:pt x="311" y="1088"/>
                    </a:lnTo>
                    <a:lnTo>
                      <a:pt x="274" y="1030"/>
                    </a:lnTo>
                    <a:lnTo>
                      <a:pt x="249" y="998"/>
                    </a:lnTo>
                    <a:lnTo>
                      <a:pt x="191" y="944"/>
                    </a:lnTo>
                    <a:lnTo>
                      <a:pt x="71" y="777"/>
                    </a:lnTo>
                    <a:lnTo>
                      <a:pt x="40" y="685"/>
                    </a:lnTo>
                    <a:lnTo>
                      <a:pt x="22" y="602"/>
                    </a:lnTo>
                    <a:lnTo>
                      <a:pt x="3" y="506"/>
                    </a:lnTo>
                    <a:lnTo>
                      <a:pt x="0" y="422"/>
                    </a:lnTo>
                    <a:lnTo>
                      <a:pt x="2" y="360"/>
                    </a:lnTo>
                    <a:lnTo>
                      <a:pt x="17" y="304"/>
                    </a:lnTo>
                    <a:lnTo>
                      <a:pt x="43" y="256"/>
                    </a:lnTo>
                    <a:lnTo>
                      <a:pt x="68" y="224"/>
                    </a:lnTo>
                    <a:lnTo>
                      <a:pt x="95" y="201"/>
                    </a:lnTo>
                    <a:lnTo>
                      <a:pt x="128" y="184"/>
                    </a:lnTo>
                    <a:lnTo>
                      <a:pt x="162" y="169"/>
                    </a:lnTo>
                    <a:lnTo>
                      <a:pt x="201" y="159"/>
                    </a:lnTo>
                    <a:lnTo>
                      <a:pt x="238" y="156"/>
                    </a:lnTo>
                    <a:lnTo>
                      <a:pt x="282" y="157"/>
                    </a:lnTo>
                    <a:lnTo>
                      <a:pt x="322" y="159"/>
                    </a:lnTo>
                    <a:lnTo>
                      <a:pt x="366" y="153"/>
                    </a:lnTo>
                    <a:close/>
                  </a:path>
                </a:pathLst>
              </a:custGeom>
              <a:solidFill>
                <a:schemeClr val="accent1"/>
              </a:solidFill>
              <a:ln w="1588">
                <a:solidFill>
                  <a:srgbClr val="000000"/>
                </a:solidFill>
                <a:prstDash val="solid"/>
                <a:round/>
                <a:headEnd/>
                <a:tailEnd/>
              </a:ln>
            </p:spPr>
            <p:txBody>
              <a:bodyPr/>
              <a:lstStyle/>
              <a:p>
                <a:endParaRPr lang="en-US"/>
              </a:p>
            </p:txBody>
          </p:sp>
          <p:sp>
            <p:nvSpPr>
              <p:cNvPr id="57599" name="Freeform 325"/>
              <p:cNvSpPr>
                <a:spLocks/>
              </p:cNvSpPr>
              <p:nvPr/>
            </p:nvSpPr>
            <p:spPr bwMode="auto">
              <a:xfrm>
                <a:off x="967" y="2143"/>
                <a:ext cx="112" cy="9"/>
              </a:xfrm>
              <a:custGeom>
                <a:avLst/>
                <a:gdLst>
                  <a:gd name="T0" fmla="*/ 0 w 1013"/>
                  <a:gd name="T1" fmla="*/ 4 h 95"/>
                  <a:gd name="T2" fmla="*/ 6 w 1013"/>
                  <a:gd name="T3" fmla="*/ 2 h 95"/>
                  <a:gd name="T4" fmla="*/ 11 w 1013"/>
                  <a:gd name="T5" fmla="*/ 1 h 95"/>
                  <a:gd name="T6" fmla="*/ 15 w 1013"/>
                  <a:gd name="T7" fmla="*/ 1 h 95"/>
                  <a:gd name="T8" fmla="*/ 20 w 1013"/>
                  <a:gd name="T9" fmla="*/ 2 h 95"/>
                  <a:gd name="T10" fmla="*/ 23 w 1013"/>
                  <a:gd name="T11" fmla="*/ 3 h 95"/>
                  <a:gd name="T12" fmla="*/ 27 w 1013"/>
                  <a:gd name="T13" fmla="*/ 4 h 95"/>
                  <a:gd name="T14" fmla="*/ 30 w 1013"/>
                  <a:gd name="T15" fmla="*/ 6 h 95"/>
                  <a:gd name="T16" fmla="*/ 33 w 1013"/>
                  <a:gd name="T17" fmla="*/ 8 h 95"/>
                  <a:gd name="T18" fmla="*/ 36 w 1013"/>
                  <a:gd name="T19" fmla="*/ 7 h 95"/>
                  <a:gd name="T20" fmla="*/ 40 w 1013"/>
                  <a:gd name="T21" fmla="*/ 6 h 95"/>
                  <a:gd name="T22" fmla="*/ 44 w 1013"/>
                  <a:gd name="T23" fmla="*/ 5 h 95"/>
                  <a:gd name="T24" fmla="*/ 49 w 1013"/>
                  <a:gd name="T25" fmla="*/ 5 h 95"/>
                  <a:gd name="T26" fmla="*/ 53 w 1013"/>
                  <a:gd name="T27" fmla="*/ 6 h 95"/>
                  <a:gd name="T28" fmla="*/ 57 w 1013"/>
                  <a:gd name="T29" fmla="*/ 6 h 95"/>
                  <a:gd name="T30" fmla="*/ 61 w 1013"/>
                  <a:gd name="T31" fmla="*/ 8 h 95"/>
                  <a:gd name="T32" fmla="*/ 63 w 1013"/>
                  <a:gd name="T33" fmla="*/ 9 h 95"/>
                  <a:gd name="T34" fmla="*/ 67 w 1013"/>
                  <a:gd name="T35" fmla="*/ 8 h 95"/>
                  <a:gd name="T36" fmla="*/ 71 w 1013"/>
                  <a:gd name="T37" fmla="*/ 7 h 95"/>
                  <a:gd name="T38" fmla="*/ 75 w 1013"/>
                  <a:gd name="T39" fmla="*/ 6 h 95"/>
                  <a:gd name="T40" fmla="*/ 78 w 1013"/>
                  <a:gd name="T41" fmla="*/ 6 h 95"/>
                  <a:gd name="T42" fmla="*/ 81 w 1013"/>
                  <a:gd name="T43" fmla="*/ 6 h 95"/>
                  <a:gd name="T44" fmla="*/ 85 w 1013"/>
                  <a:gd name="T45" fmla="*/ 6 h 95"/>
                  <a:gd name="T46" fmla="*/ 90 w 1013"/>
                  <a:gd name="T47" fmla="*/ 6 h 95"/>
                  <a:gd name="T48" fmla="*/ 93 w 1013"/>
                  <a:gd name="T49" fmla="*/ 4 h 95"/>
                  <a:gd name="T50" fmla="*/ 95 w 1013"/>
                  <a:gd name="T51" fmla="*/ 3 h 95"/>
                  <a:gd name="T52" fmla="*/ 98 w 1013"/>
                  <a:gd name="T53" fmla="*/ 2 h 95"/>
                  <a:gd name="T54" fmla="*/ 101 w 1013"/>
                  <a:gd name="T55" fmla="*/ 1 h 95"/>
                  <a:gd name="T56" fmla="*/ 103 w 1013"/>
                  <a:gd name="T57" fmla="*/ 0 h 95"/>
                  <a:gd name="T58" fmla="*/ 106 w 1013"/>
                  <a:gd name="T59" fmla="*/ 0 h 95"/>
                  <a:gd name="T60" fmla="*/ 110 w 1013"/>
                  <a:gd name="T61" fmla="*/ 0 h 95"/>
                  <a:gd name="T62" fmla="*/ 112 w 1013"/>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13" h="95">
                    <a:moveTo>
                      <a:pt x="0" y="38"/>
                    </a:moveTo>
                    <a:lnTo>
                      <a:pt x="56" y="19"/>
                    </a:lnTo>
                    <a:lnTo>
                      <a:pt x="97" y="10"/>
                    </a:lnTo>
                    <a:lnTo>
                      <a:pt x="136" y="10"/>
                    </a:lnTo>
                    <a:lnTo>
                      <a:pt x="184" y="20"/>
                    </a:lnTo>
                    <a:lnTo>
                      <a:pt x="209" y="32"/>
                    </a:lnTo>
                    <a:lnTo>
                      <a:pt x="240" y="45"/>
                    </a:lnTo>
                    <a:lnTo>
                      <a:pt x="270" y="63"/>
                    </a:lnTo>
                    <a:lnTo>
                      <a:pt x="302" y="83"/>
                    </a:lnTo>
                    <a:lnTo>
                      <a:pt x="327" y="70"/>
                    </a:lnTo>
                    <a:lnTo>
                      <a:pt x="366" y="59"/>
                    </a:lnTo>
                    <a:lnTo>
                      <a:pt x="402" y="54"/>
                    </a:lnTo>
                    <a:lnTo>
                      <a:pt x="446" y="56"/>
                    </a:lnTo>
                    <a:lnTo>
                      <a:pt x="481" y="59"/>
                    </a:lnTo>
                    <a:lnTo>
                      <a:pt x="518" y="68"/>
                    </a:lnTo>
                    <a:lnTo>
                      <a:pt x="551" y="82"/>
                    </a:lnTo>
                    <a:lnTo>
                      <a:pt x="572" y="95"/>
                    </a:lnTo>
                    <a:lnTo>
                      <a:pt x="606" y="83"/>
                    </a:lnTo>
                    <a:lnTo>
                      <a:pt x="639" y="73"/>
                    </a:lnTo>
                    <a:lnTo>
                      <a:pt x="679" y="65"/>
                    </a:lnTo>
                    <a:lnTo>
                      <a:pt x="704" y="61"/>
                    </a:lnTo>
                    <a:lnTo>
                      <a:pt x="730" y="60"/>
                    </a:lnTo>
                    <a:lnTo>
                      <a:pt x="767" y="62"/>
                    </a:lnTo>
                    <a:lnTo>
                      <a:pt x="816" y="68"/>
                    </a:lnTo>
                    <a:lnTo>
                      <a:pt x="840" y="45"/>
                    </a:lnTo>
                    <a:lnTo>
                      <a:pt x="862" y="32"/>
                    </a:lnTo>
                    <a:lnTo>
                      <a:pt x="883" y="21"/>
                    </a:lnTo>
                    <a:lnTo>
                      <a:pt x="910" y="10"/>
                    </a:lnTo>
                    <a:lnTo>
                      <a:pt x="936" y="4"/>
                    </a:lnTo>
                    <a:lnTo>
                      <a:pt x="962" y="0"/>
                    </a:lnTo>
                    <a:lnTo>
                      <a:pt x="991" y="0"/>
                    </a:lnTo>
                    <a:lnTo>
                      <a:pt x="1013" y="0"/>
                    </a:lnTo>
                  </a:path>
                </a:pathLst>
              </a:custGeom>
              <a:solidFill>
                <a:schemeClr val="accent1"/>
              </a:solidFill>
              <a:ln w="1588">
                <a:solidFill>
                  <a:srgbClr val="000000"/>
                </a:solidFill>
                <a:prstDash val="solid"/>
                <a:round/>
                <a:headEnd/>
                <a:tailEnd/>
              </a:ln>
            </p:spPr>
            <p:txBody>
              <a:bodyPr/>
              <a:lstStyle/>
              <a:p>
                <a:endParaRPr lang="en-US"/>
              </a:p>
            </p:txBody>
          </p:sp>
          <p:sp>
            <p:nvSpPr>
              <p:cNvPr id="57600" name="Freeform 326"/>
              <p:cNvSpPr>
                <a:spLocks/>
              </p:cNvSpPr>
              <p:nvPr/>
            </p:nvSpPr>
            <p:spPr bwMode="auto">
              <a:xfrm>
                <a:off x="955" y="2123"/>
                <a:ext cx="89" cy="7"/>
              </a:xfrm>
              <a:custGeom>
                <a:avLst/>
                <a:gdLst>
                  <a:gd name="T0" fmla="*/ 0 w 806"/>
                  <a:gd name="T1" fmla="*/ 6 h 70"/>
                  <a:gd name="T2" fmla="*/ 7 w 806"/>
                  <a:gd name="T3" fmla="*/ 3 h 70"/>
                  <a:gd name="T4" fmla="*/ 14 w 806"/>
                  <a:gd name="T5" fmla="*/ 1 h 70"/>
                  <a:gd name="T6" fmla="*/ 22 w 806"/>
                  <a:gd name="T7" fmla="*/ 0 h 70"/>
                  <a:gd name="T8" fmla="*/ 26 w 806"/>
                  <a:gd name="T9" fmla="*/ 0 h 70"/>
                  <a:gd name="T10" fmla="*/ 33 w 806"/>
                  <a:gd name="T11" fmla="*/ 1 h 70"/>
                  <a:gd name="T12" fmla="*/ 41 w 806"/>
                  <a:gd name="T13" fmla="*/ 5 h 70"/>
                  <a:gd name="T14" fmla="*/ 52 w 806"/>
                  <a:gd name="T15" fmla="*/ 7 h 70"/>
                  <a:gd name="T16" fmla="*/ 65 w 806"/>
                  <a:gd name="T17" fmla="*/ 7 h 70"/>
                  <a:gd name="T18" fmla="*/ 74 w 806"/>
                  <a:gd name="T19" fmla="*/ 5 h 70"/>
                  <a:gd name="T20" fmla="*/ 83 w 806"/>
                  <a:gd name="T21" fmla="*/ 4 h 70"/>
                  <a:gd name="T22" fmla="*/ 89 w 806"/>
                  <a:gd name="T23" fmla="*/ 3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06" h="70">
                    <a:moveTo>
                      <a:pt x="0" y="58"/>
                    </a:moveTo>
                    <a:lnTo>
                      <a:pt x="67" y="26"/>
                    </a:lnTo>
                    <a:lnTo>
                      <a:pt x="129" y="6"/>
                    </a:lnTo>
                    <a:lnTo>
                      <a:pt x="196" y="0"/>
                    </a:lnTo>
                    <a:lnTo>
                      <a:pt x="239" y="0"/>
                    </a:lnTo>
                    <a:lnTo>
                      <a:pt x="295" y="13"/>
                    </a:lnTo>
                    <a:lnTo>
                      <a:pt x="369" y="45"/>
                    </a:lnTo>
                    <a:lnTo>
                      <a:pt x="467" y="70"/>
                    </a:lnTo>
                    <a:lnTo>
                      <a:pt x="590" y="70"/>
                    </a:lnTo>
                    <a:lnTo>
                      <a:pt x="670" y="51"/>
                    </a:lnTo>
                    <a:lnTo>
                      <a:pt x="751" y="38"/>
                    </a:lnTo>
                    <a:lnTo>
                      <a:pt x="806" y="26"/>
                    </a:lnTo>
                  </a:path>
                </a:pathLst>
              </a:custGeom>
              <a:solidFill>
                <a:schemeClr val="accent1"/>
              </a:solidFill>
              <a:ln w="1588">
                <a:solidFill>
                  <a:srgbClr val="000000"/>
                </a:solidFill>
                <a:prstDash val="solid"/>
                <a:round/>
                <a:headEnd/>
                <a:tailEnd/>
              </a:ln>
            </p:spPr>
            <p:txBody>
              <a:bodyPr/>
              <a:lstStyle/>
              <a:p>
                <a:endParaRPr lang="en-US"/>
              </a:p>
            </p:txBody>
          </p:sp>
          <p:sp>
            <p:nvSpPr>
              <p:cNvPr id="57601" name="Freeform 327"/>
              <p:cNvSpPr>
                <a:spLocks/>
              </p:cNvSpPr>
              <p:nvPr/>
            </p:nvSpPr>
            <p:spPr bwMode="auto">
              <a:xfrm>
                <a:off x="992" y="2117"/>
                <a:ext cx="73" cy="2"/>
              </a:xfrm>
              <a:custGeom>
                <a:avLst/>
                <a:gdLst>
                  <a:gd name="T0" fmla="*/ 0 w 659"/>
                  <a:gd name="T1" fmla="*/ 2 h 25"/>
                  <a:gd name="T2" fmla="*/ 13 w 659"/>
                  <a:gd name="T3" fmla="*/ 2 h 25"/>
                  <a:gd name="T4" fmla="*/ 29 w 659"/>
                  <a:gd name="T5" fmla="*/ 2 h 25"/>
                  <a:gd name="T6" fmla="*/ 41 w 659"/>
                  <a:gd name="T7" fmla="*/ 2 h 25"/>
                  <a:gd name="T8" fmla="*/ 56 w 659"/>
                  <a:gd name="T9" fmla="*/ 0 h 25"/>
                  <a:gd name="T10" fmla="*/ 62 w 659"/>
                  <a:gd name="T11" fmla="*/ 0 h 25"/>
                  <a:gd name="T12" fmla="*/ 68 w 659"/>
                  <a:gd name="T13" fmla="*/ 0 h 25"/>
                  <a:gd name="T14" fmla="*/ 73 w 659"/>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9" h="25">
                    <a:moveTo>
                      <a:pt x="0" y="25"/>
                    </a:moveTo>
                    <a:lnTo>
                      <a:pt x="117" y="25"/>
                    </a:lnTo>
                    <a:lnTo>
                      <a:pt x="264" y="19"/>
                    </a:lnTo>
                    <a:lnTo>
                      <a:pt x="369" y="19"/>
                    </a:lnTo>
                    <a:lnTo>
                      <a:pt x="505" y="6"/>
                    </a:lnTo>
                    <a:lnTo>
                      <a:pt x="561" y="0"/>
                    </a:lnTo>
                    <a:lnTo>
                      <a:pt x="610" y="0"/>
                    </a:lnTo>
                    <a:lnTo>
                      <a:pt x="659" y="6"/>
                    </a:lnTo>
                  </a:path>
                </a:pathLst>
              </a:custGeom>
              <a:solidFill>
                <a:schemeClr val="accent1"/>
              </a:solidFill>
              <a:ln w="1588">
                <a:solidFill>
                  <a:srgbClr val="000000"/>
                </a:solidFill>
                <a:prstDash val="solid"/>
                <a:round/>
                <a:headEnd/>
                <a:tailEnd/>
              </a:ln>
            </p:spPr>
            <p:txBody>
              <a:bodyPr/>
              <a:lstStyle/>
              <a:p>
                <a:endParaRPr lang="en-US"/>
              </a:p>
            </p:txBody>
          </p:sp>
          <p:sp>
            <p:nvSpPr>
              <p:cNvPr id="57602" name="Freeform 328"/>
              <p:cNvSpPr>
                <a:spLocks/>
              </p:cNvSpPr>
              <p:nvPr/>
            </p:nvSpPr>
            <p:spPr bwMode="auto">
              <a:xfrm>
                <a:off x="980" y="2077"/>
                <a:ext cx="48" cy="38"/>
              </a:xfrm>
              <a:custGeom>
                <a:avLst/>
                <a:gdLst>
                  <a:gd name="T0" fmla="*/ 0 w 431"/>
                  <a:gd name="T1" fmla="*/ 0 h 417"/>
                  <a:gd name="T2" fmla="*/ 1 w 431"/>
                  <a:gd name="T3" fmla="*/ 5 h 417"/>
                  <a:gd name="T4" fmla="*/ 3 w 431"/>
                  <a:gd name="T5" fmla="*/ 12 h 417"/>
                  <a:gd name="T6" fmla="*/ 5 w 431"/>
                  <a:gd name="T7" fmla="*/ 17 h 417"/>
                  <a:gd name="T8" fmla="*/ 8 w 431"/>
                  <a:gd name="T9" fmla="*/ 22 h 417"/>
                  <a:gd name="T10" fmla="*/ 13 w 431"/>
                  <a:gd name="T11" fmla="*/ 25 h 417"/>
                  <a:gd name="T12" fmla="*/ 17 w 431"/>
                  <a:gd name="T13" fmla="*/ 29 h 417"/>
                  <a:gd name="T14" fmla="*/ 22 w 431"/>
                  <a:gd name="T15" fmla="*/ 32 h 417"/>
                  <a:gd name="T16" fmla="*/ 27 w 431"/>
                  <a:gd name="T17" fmla="*/ 34 h 417"/>
                  <a:gd name="T18" fmla="*/ 34 w 431"/>
                  <a:gd name="T19" fmla="*/ 36 h 417"/>
                  <a:gd name="T20" fmla="*/ 48 w 431"/>
                  <a:gd name="T21" fmla="*/ 38 h 4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1" h="417">
                    <a:moveTo>
                      <a:pt x="0" y="0"/>
                    </a:moveTo>
                    <a:lnTo>
                      <a:pt x="6" y="57"/>
                    </a:lnTo>
                    <a:lnTo>
                      <a:pt x="25" y="128"/>
                    </a:lnTo>
                    <a:lnTo>
                      <a:pt x="49" y="185"/>
                    </a:lnTo>
                    <a:lnTo>
                      <a:pt x="74" y="236"/>
                    </a:lnTo>
                    <a:lnTo>
                      <a:pt x="117" y="276"/>
                    </a:lnTo>
                    <a:lnTo>
                      <a:pt x="154" y="321"/>
                    </a:lnTo>
                    <a:lnTo>
                      <a:pt x="197" y="353"/>
                    </a:lnTo>
                    <a:lnTo>
                      <a:pt x="246" y="378"/>
                    </a:lnTo>
                    <a:lnTo>
                      <a:pt x="302" y="397"/>
                    </a:lnTo>
                    <a:lnTo>
                      <a:pt x="431" y="417"/>
                    </a:lnTo>
                  </a:path>
                </a:pathLst>
              </a:custGeom>
              <a:solidFill>
                <a:schemeClr val="accent1"/>
              </a:solidFill>
              <a:ln w="1588">
                <a:solidFill>
                  <a:srgbClr val="000000"/>
                </a:solidFill>
                <a:prstDash val="solid"/>
                <a:round/>
                <a:headEnd/>
                <a:tailEnd/>
              </a:ln>
            </p:spPr>
            <p:txBody>
              <a:bodyPr/>
              <a:lstStyle/>
              <a:p>
                <a:endParaRPr lang="en-US"/>
              </a:p>
            </p:txBody>
          </p:sp>
          <p:sp>
            <p:nvSpPr>
              <p:cNvPr id="57603" name="Freeform 329"/>
              <p:cNvSpPr>
                <a:spLocks/>
              </p:cNvSpPr>
              <p:nvPr/>
            </p:nvSpPr>
            <p:spPr bwMode="auto">
              <a:xfrm>
                <a:off x="987" y="2098"/>
                <a:ext cx="9" cy="11"/>
              </a:xfrm>
              <a:custGeom>
                <a:avLst/>
                <a:gdLst>
                  <a:gd name="T0" fmla="*/ 0 w 80"/>
                  <a:gd name="T1" fmla="*/ 0 h 122"/>
                  <a:gd name="T2" fmla="*/ 2 w 80"/>
                  <a:gd name="T3" fmla="*/ 6 h 122"/>
                  <a:gd name="T4" fmla="*/ 7 w 80"/>
                  <a:gd name="T5" fmla="*/ 9 h 122"/>
                  <a:gd name="T6" fmla="*/ 9 w 80"/>
                  <a:gd name="T7" fmla="*/ 11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122">
                    <a:moveTo>
                      <a:pt x="0" y="0"/>
                    </a:moveTo>
                    <a:lnTo>
                      <a:pt x="18" y="65"/>
                    </a:lnTo>
                    <a:lnTo>
                      <a:pt x="61" y="103"/>
                    </a:lnTo>
                    <a:lnTo>
                      <a:pt x="80" y="122"/>
                    </a:lnTo>
                  </a:path>
                </a:pathLst>
              </a:custGeom>
              <a:solidFill>
                <a:schemeClr val="accent1"/>
              </a:solidFill>
              <a:ln w="1588">
                <a:solidFill>
                  <a:srgbClr val="000000"/>
                </a:solidFill>
                <a:prstDash val="solid"/>
                <a:round/>
                <a:headEnd/>
                <a:tailEnd/>
              </a:ln>
            </p:spPr>
            <p:txBody>
              <a:bodyPr/>
              <a:lstStyle/>
              <a:p>
                <a:endParaRPr lang="en-US"/>
              </a:p>
            </p:txBody>
          </p:sp>
          <p:sp>
            <p:nvSpPr>
              <p:cNvPr id="57604" name="Freeform 330"/>
              <p:cNvSpPr>
                <a:spLocks/>
              </p:cNvSpPr>
              <p:nvPr/>
            </p:nvSpPr>
            <p:spPr bwMode="auto">
              <a:xfrm>
                <a:off x="1050" y="2068"/>
                <a:ext cx="4" cy="13"/>
              </a:xfrm>
              <a:custGeom>
                <a:avLst/>
                <a:gdLst>
                  <a:gd name="T0" fmla="*/ 0 w 44"/>
                  <a:gd name="T1" fmla="*/ 0 h 140"/>
                  <a:gd name="T2" fmla="*/ 1 w 44"/>
                  <a:gd name="T3" fmla="*/ 2 h 140"/>
                  <a:gd name="T4" fmla="*/ 3 w 44"/>
                  <a:gd name="T5" fmla="*/ 5 h 140"/>
                  <a:gd name="T6" fmla="*/ 4 w 44"/>
                  <a:gd name="T7" fmla="*/ 9 h 140"/>
                  <a:gd name="T8" fmla="*/ 4 w 44"/>
                  <a:gd name="T9" fmla="*/ 13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40">
                    <a:moveTo>
                      <a:pt x="0" y="0"/>
                    </a:moveTo>
                    <a:lnTo>
                      <a:pt x="16" y="21"/>
                    </a:lnTo>
                    <a:lnTo>
                      <a:pt x="33" y="59"/>
                    </a:lnTo>
                    <a:lnTo>
                      <a:pt x="41" y="96"/>
                    </a:lnTo>
                    <a:lnTo>
                      <a:pt x="44" y="140"/>
                    </a:lnTo>
                  </a:path>
                </a:pathLst>
              </a:custGeom>
              <a:solidFill>
                <a:schemeClr val="accent1"/>
              </a:solidFill>
              <a:ln w="1588">
                <a:solidFill>
                  <a:srgbClr val="000000"/>
                </a:solidFill>
                <a:prstDash val="solid"/>
                <a:round/>
                <a:headEnd/>
                <a:tailEnd/>
              </a:ln>
            </p:spPr>
            <p:txBody>
              <a:bodyPr/>
              <a:lstStyle/>
              <a:p>
                <a:endParaRPr lang="en-US"/>
              </a:p>
            </p:txBody>
          </p:sp>
          <p:sp>
            <p:nvSpPr>
              <p:cNvPr id="57605" name="Freeform 331"/>
              <p:cNvSpPr>
                <a:spLocks/>
              </p:cNvSpPr>
              <p:nvPr/>
            </p:nvSpPr>
            <p:spPr bwMode="auto">
              <a:xfrm>
                <a:off x="1088" y="2071"/>
                <a:ext cx="5" cy="20"/>
              </a:xfrm>
              <a:custGeom>
                <a:avLst/>
                <a:gdLst>
                  <a:gd name="T0" fmla="*/ 5 w 39"/>
                  <a:gd name="T1" fmla="*/ 0 h 220"/>
                  <a:gd name="T2" fmla="*/ 3 w 39"/>
                  <a:gd name="T3" fmla="*/ 3 h 220"/>
                  <a:gd name="T4" fmla="*/ 1 w 39"/>
                  <a:gd name="T5" fmla="*/ 6 h 220"/>
                  <a:gd name="T6" fmla="*/ 0 w 39"/>
                  <a:gd name="T7" fmla="*/ 9 h 220"/>
                  <a:gd name="T8" fmla="*/ 0 w 39"/>
                  <a:gd name="T9" fmla="*/ 12 h 220"/>
                  <a:gd name="T10" fmla="*/ 0 w 39"/>
                  <a:gd name="T11" fmla="*/ 16 h 220"/>
                  <a:gd name="T12" fmla="*/ 2 w 39"/>
                  <a:gd name="T13" fmla="*/ 20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20">
                    <a:moveTo>
                      <a:pt x="39" y="0"/>
                    </a:moveTo>
                    <a:lnTo>
                      <a:pt x="22" y="35"/>
                    </a:lnTo>
                    <a:lnTo>
                      <a:pt x="10" y="70"/>
                    </a:lnTo>
                    <a:lnTo>
                      <a:pt x="1" y="101"/>
                    </a:lnTo>
                    <a:lnTo>
                      <a:pt x="0" y="137"/>
                    </a:lnTo>
                    <a:lnTo>
                      <a:pt x="1" y="172"/>
                    </a:lnTo>
                    <a:lnTo>
                      <a:pt x="12" y="220"/>
                    </a:lnTo>
                  </a:path>
                </a:pathLst>
              </a:custGeom>
              <a:solidFill>
                <a:schemeClr val="accent1"/>
              </a:solidFill>
              <a:ln w="1588">
                <a:solidFill>
                  <a:srgbClr val="000000"/>
                </a:solidFill>
                <a:prstDash val="solid"/>
                <a:round/>
                <a:headEnd/>
                <a:tailEnd/>
              </a:ln>
            </p:spPr>
            <p:txBody>
              <a:bodyPr/>
              <a:lstStyle/>
              <a:p>
                <a:endParaRPr lang="en-US"/>
              </a:p>
            </p:txBody>
          </p:sp>
          <p:sp>
            <p:nvSpPr>
              <p:cNvPr id="57606" name="Freeform 332"/>
              <p:cNvSpPr>
                <a:spLocks/>
              </p:cNvSpPr>
              <p:nvPr/>
            </p:nvSpPr>
            <p:spPr bwMode="auto">
              <a:xfrm>
                <a:off x="1066" y="2092"/>
                <a:ext cx="19" cy="2"/>
              </a:xfrm>
              <a:custGeom>
                <a:avLst/>
                <a:gdLst>
                  <a:gd name="T0" fmla="*/ 19 w 173"/>
                  <a:gd name="T1" fmla="*/ 2 h 19"/>
                  <a:gd name="T2" fmla="*/ 12 w 173"/>
                  <a:gd name="T3" fmla="*/ 1 h 19"/>
                  <a:gd name="T4" fmla="*/ 4 w 173"/>
                  <a:gd name="T5" fmla="*/ 0 h 19"/>
                  <a:gd name="T6" fmla="*/ 0 w 173"/>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19">
                    <a:moveTo>
                      <a:pt x="173" y="19"/>
                    </a:moveTo>
                    <a:lnTo>
                      <a:pt x="105" y="6"/>
                    </a:lnTo>
                    <a:lnTo>
                      <a:pt x="37" y="0"/>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607" name="Freeform 333"/>
              <p:cNvSpPr>
                <a:spLocks/>
              </p:cNvSpPr>
              <p:nvPr/>
            </p:nvSpPr>
            <p:spPr bwMode="auto">
              <a:xfrm>
                <a:off x="1058" y="2150"/>
                <a:ext cx="32" cy="35"/>
              </a:xfrm>
              <a:custGeom>
                <a:avLst/>
                <a:gdLst>
                  <a:gd name="T0" fmla="*/ 0 w 291"/>
                  <a:gd name="T1" fmla="*/ 0 h 385"/>
                  <a:gd name="T2" fmla="*/ 1 w 291"/>
                  <a:gd name="T3" fmla="*/ 2 h 385"/>
                  <a:gd name="T4" fmla="*/ 5 w 291"/>
                  <a:gd name="T5" fmla="*/ 4 h 385"/>
                  <a:gd name="T6" fmla="*/ 8 w 291"/>
                  <a:gd name="T7" fmla="*/ 7 h 385"/>
                  <a:gd name="T8" fmla="*/ 12 w 291"/>
                  <a:gd name="T9" fmla="*/ 12 h 385"/>
                  <a:gd name="T10" fmla="*/ 14 w 291"/>
                  <a:gd name="T11" fmla="*/ 14 h 385"/>
                  <a:gd name="T12" fmla="*/ 18 w 291"/>
                  <a:gd name="T13" fmla="*/ 15 h 385"/>
                  <a:gd name="T14" fmla="*/ 22 w 291"/>
                  <a:gd name="T15" fmla="*/ 17 h 385"/>
                  <a:gd name="T16" fmla="*/ 26 w 291"/>
                  <a:gd name="T17" fmla="*/ 19 h 385"/>
                  <a:gd name="T18" fmla="*/ 28 w 291"/>
                  <a:gd name="T19" fmla="*/ 21 h 385"/>
                  <a:gd name="T20" fmla="*/ 29 w 291"/>
                  <a:gd name="T21" fmla="*/ 22 h 385"/>
                  <a:gd name="T22" fmla="*/ 31 w 291"/>
                  <a:gd name="T23" fmla="*/ 25 h 385"/>
                  <a:gd name="T24" fmla="*/ 32 w 291"/>
                  <a:gd name="T25" fmla="*/ 28 h 385"/>
                  <a:gd name="T26" fmla="*/ 32 w 291"/>
                  <a:gd name="T27" fmla="*/ 31 h 385"/>
                  <a:gd name="T28" fmla="*/ 32 w 291"/>
                  <a:gd name="T29" fmla="*/ 33 h 385"/>
                  <a:gd name="T30" fmla="*/ 31 w 291"/>
                  <a:gd name="T31" fmla="*/ 35 h 3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 h="385">
                    <a:moveTo>
                      <a:pt x="0" y="0"/>
                    </a:moveTo>
                    <a:lnTo>
                      <a:pt x="13" y="22"/>
                    </a:lnTo>
                    <a:lnTo>
                      <a:pt x="43" y="46"/>
                    </a:lnTo>
                    <a:lnTo>
                      <a:pt x="77" y="78"/>
                    </a:lnTo>
                    <a:lnTo>
                      <a:pt x="107" y="128"/>
                    </a:lnTo>
                    <a:lnTo>
                      <a:pt x="126" y="158"/>
                    </a:lnTo>
                    <a:lnTo>
                      <a:pt x="166" y="170"/>
                    </a:lnTo>
                    <a:lnTo>
                      <a:pt x="202" y="187"/>
                    </a:lnTo>
                    <a:lnTo>
                      <a:pt x="239" y="214"/>
                    </a:lnTo>
                    <a:lnTo>
                      <a:pt x="253" y="229"/>
                    </a:lnTo>
                    <a:lnTo>
                      <a:pt x="266" y="247"/>
                    </a:lnTo>
                    <a:lnTo>
                      <a:pt x="280" y="279"/>
                    </a:lnTo>
                    <a:lnTo>
                      <a:pt x="290" y="309"/>
                    </a:lnTo>
                    <a:lnTo>
                      <a:pt x="291" y="338"/>
                    </a:lnTo>
                    <a:lnTo>
                      <a:pt x="288" y="367"/>
                    </a:lnTo>
                    <a:lnTo>
                      <a:pt x="279" y="385"/>
                    </a:lnTo>
                  </a:path>
                </a:pathLst>
              </a:custGeom>
              <a:solidFill>
                <a:schemeClr val="accent1"/>
              </a:solidFill>
              <a:ln w="1588">
                <a:solidFill>
                  <a:srgbClr val="000000"/>
                </a:solidFill>
                <a:prstDash val="solid"/>
                <a:round/>
                <a:headEnd/>
                <a:tailEnd/>
              </a:ln>
            </p:spPr>
            <p:txBody>
              <a:bodyPr/>
              <a:lstStyle/>
              <a:p>
                <a:endParaRPr lang="en-US"/>
              </a:p>
            </p:txBody>
          </p:sp>
          <p:sp>
            <p:nvSpPr>
              <p:cNvPr id="57608" name="Freeform 334"/>
              <p:cNvSpPr>
                <a:spLocks/>
              </p:cNvSpPr>
              <p:nvPr/>
            </p:nvSpPr>
            <p:spPr bwMode="auto">
              <a:xfrm>
                <a:off x="1030" y="2152"/>
                <a:ext cx="31" cy="31"/>
              </a:xfrm>
              <a:custGeom>
                <a:avLst/>
                <a:gdLst>
                  <a:gd name="T0" fmla="*/ 0 w 282"/>
                  <a:gd name="T1" fmla="*/ 0 h 344"/>
                  <a:gd name="T2" fmla="*/ 2 w 282"/>
                  <a:gd name="T3" fmla="*/ 5 h 344"/>
                  <a:gd name="T4" fmla="*/ 4 w 282"/>
                  <a:gd name="T5" fmla="*/ 8 h 344"/>
                  <a:gd name="T6" fmla="*/ 7 w 282"/>
                  <a:gd name="T7" fmla="*/ 10 h 344"/>
                  <a:gd name="T8" fmla="*/ 10 w 282"/>
                  <a:gd name="T9" fmla="*/ 12 h 344"/>
                  <a:gd name="T10" fmla="*/ 13 w 282"/>
                  <a:gd name="T11" fmla="*/ 14 h 344"/>
                  <a:gd name="T12" fmla="*/ 16 w 282"/>
                  <a:gd name="T13" fmla="*/ 17 h 344"/>
                  <a:gd name="T14" fmla="*/ 20 w 282"/>
                  <a:gd name="T15" fmla="*/ 19 h 344"/>
                  <a:gd name="T16" fmla="*/ 23 w 282"/>
                  <a:gd name="T17" fmla="*/ 21 h 344"/>
                  <a:gd name="T18" fmla="*/ 26 w 282"/>
                  <a:gd name="T19" fmla="*/ 23 h 344"/>
                  <a:gd name="T20" fmla="*/ 28 w 282"/>
                  <a:gd name="T21" fmla="*/ 25 h 344"/>
                  <a:gd name="T22" fmla="*/ 30 w 282"/>
                  <a:gd name="T23" fmla="*/ 27 h 344"/>
                  <a:gd name="T24" fmla="*/ 31 w 282"/>
                  <a:gd name="T25" fmla="*/ 29 h 344"/>
                  <a:gd name="T26" fmla="*/ 31 w 282"/>
                  <a:gd name="T27" fmla="*/ 31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2" h="344">
                    <a:moveTo>
                      <a:pt x="0" y="0"/>
                    </a:moveTo>
                    <a:lnTo>
                      <a:pt x="16" y="58"/>
                    </a:lnTo>
                    <a:lnTo>
                      <a:pt x="34" y="90"/>
                    </a:lnTo>
                    <a:lnTo>
                      <a:pt x="63" y="108"/>
                    </a:lnTo>
                    <a:lnTo>
                      <a:pt x="94" y="130"/>
                    </a:lnTo>
                    <a:lnTo>
                      <a:pt x="118" y="156"/>
                    </a:lnTo>
                    <a:lnTo>
                      <a:pt x="144" y="186"/>
                    </a:lnTo>
                    <a:lnTo>
                      <a:pt x="179" y="208"/>
                    </a:lnTo>
                    <a:lnTo>
                      <a:pt x="213" y="232"/>
                    </a:lnTo>
                    <a:lnTo>
                      <a:pt x="238" y="256"/>
                    </a:lnTo>
                    <a:lnTo>
                      <a:pt x="258" y="279"/>
                    </a:lnTo>
                    <a:lnTo>
                      <a:pt x="272" y="302"/>
                    </a:lnTo>
                    <a:lnTo>
                      <a:pt x="280" y="322"/>
                    </a:lnTo>
                    <a:lnTo>
                      <a:pt x="282" y="344"/>
                    </a:lnTo>
                  </a:path>
                </a:pathLst>
              </a:custGeom>
              <a:solidFill>
                <a:schemeClr val="accent1"/>
              </a:solidFill>
              <a:ln w="1588">
                <a:solidFill>
                  <a:srgbClr val="000000"/>
                </a:solidFill>
                <a:prstDash val="solid"/>
                <a:round/>
                <a:headEnd/>
                <a:tailEnd/>
              </a:ln>
            </p:spPr>
            <p:txBody>
              <a:bodyPr/>
              <a:lstStyle/>
              <a:p>
                <a:endParaRPr lang="en-US"/>
              </a:p>
            </p:txBody>
          </p:sp>
          <p:sp>
            <p:nvSpPr>
              <p:cNvPr id="57609" name="Freeform 335"/>
              <p:cNvSpPr>
                <a:spLocks/>
              </p:cNvSpPr>
              <p:nvPr/>
            </p:nvSpPr>
            <p:spPr bwMode="auto">
              <a:xfrm>
                <a:off x="999" y="2151"/>
                <a:ext cx="17" cy="28"/>
              </a:xfrm>
              <a:custGeom>
                <a:avLst/>
                <a:gdLst>
                  <a:gd name="T0" fmla="*/ 1 w 148"/>
                  <a:gd name="T1" fmla="*/ 0 h 307"/>
                  <a:gd name="T2" fmla="*/ 0 w 148"/>
                  <a:gd name="T3" fmla="*/ 2 h 307"/>
                  <a:gd name="T4" fmla="*/ 1 w 148"/>
                  <a:gd name="T5" fmla="*/ 3 h 307"/>
                  <a:gd name="T6" fmla="*/ 3 w 148"/>
                  <a:gd name="T7" fmla="*/ 5 h 307"/>
                  <a:gd name="T8" fmla="*/ 4 w 148"/>
                  <a:gd name="T9" fmla="*/ 5 h 307"/>
                  <a:gd name="T10" fmla="*/ 6 w 148"/>
                  <a:gd name="T11" fmla="*/ 6 h 307"/>
                  <a:gd name="T12" fmla="*/ 7 w 148"/>
                  <a:gd name="T13" fmla="*/ 8 h 307"/>
                  <a:gd name="T14" fmla="*/ 8 w 148"/>
                  <a:gd name="T15" fmla="*/ 9 h 307"/>
                  <a:gd name="T16" fmla="*/ 9 w 148"/>
                  <a:gd name="T17" fmla="*/ 10 h 307"/>
                  <a:gd name="T18" fmla="*/ 11 w 148"/>
                  <a:gd name="T19" fmla="*/ 12 h 307"/>
                  <a:gd name="T20" fmla="*/ 13 w 148"/>
                  <a:gd name="T21" fmla="*/ 13 h 307"/>
                  <a:gd name="T22" fmla="*/ 14 w 148"/>
                  <a:gd name="T23" fmla="*/ 15 h 307"/>
                  <a:gd name="T24" fmla="*/ 16 w 148"/>
                  <a:gd name="T25" fmla="*/ 16 h 307"/>
                  <a:gd name="T26" fmla="*/ 16 w 148"/>
                  <a:gd name="T27" fmla="*/ 17 h 307"/>
                  <a:gd name="T28" fmla="*/ 17 w 148"/>
                  <a:gd name="T29" fmla="*/ 19 h 307"/>
                  <a:gd name="T30" fmla="*/ 17 w 148"/>
                  <a:gd name="T31" fmla="*/ 21 h 307"/>
                  <a:gd name="T32" fmla="*/ 17 w 148"/>
                  <a:gd name="T33" fmla="*/ 24 h 307"/>
                  <a:gd name="T34" fmla="*/ 16 w 148"/>
                  <a:gd name="T35" fmla="*/ 25 h 307"/>
                  <a:gd name="T36" fmla="*/ 16 w 148"/>
                  <a:gd name="T37" fmla="*/ 27 h 307"/>
                  <a:gd name="T38" fmla="*/ 15 w 148"/>
                  <a:gd name="T39" fmla="*/ 28 h 30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8" h="307">
                    <a:moveTo>
                      <a:pt x="10" y="0"/>
                    </a:moveTo>
                    <a:lnTo>
                      <a:pt x="0" y="23"/>
                    </a:lnTo>
                    <a:lnTo>
                      <a:pt x="12" y="34"/>
                    </a:lnTo>
                    <a:lnTo>
                      <a:pt x="26" y="51"/>
                    </a:lnTo>
                    <a:lnTo>
                      <a:pt x="37" y="60"/>
                    </a:lnTo>
                    <a:lnTo>
                      <a:pt x="49" y="71"/>
                    </a:lnTo>
                    <a:lnTo>
                      <a:pt x="58" y="84"/>
                    </a:lnTo>
                    <a:lnTo>
                      <a:pt x="66" y="97"/>
                    </a:lnTo>
                    <a:lnTo>
                      <a:pt x="74" y="112"/>
                    </a:lnTo>
                    <a:lnTo>
                      <a:pt x="98" y="131"/>
                    </a:lnTo>
                    <a:lnTo>
                      <a:pt x="113" y="145"/>
                    </a:lnTo>
                    <a:lnTo>
                      <a:pt x="125" y="160"/>
                    </a:lnTo>
                    <a:lnTo>
                      <a:pt x="135" y="177"/>
                    </a:lnTo>
                    <a:lnTo>
                      <a:pt x="140" y="191"/>
                    </a:lnTo>
                    <a:lnTo>
                      <a:pt x="145" y="210"/>
                    </a:lnTo>
                    <a:lnTo>
                      <a:pt x="148" y="232"/>
                    </a:lnTo>
                    <a:lnTo>
                      <a:pt x="147" y="259"/>
                    </a:lnTo>
                    <a:lnTo>
                      <a:pt x="143" y="279"/>
                    </a:lnTo>
                    <a:lnTo>
                      <a:pt x="138" y="294"/>
                    </a:lnTo>
                    <a:lnTo>
                      <a:pt x="131" y="307"/>
                    </a:lnTo>
                  </a:path>
                </a:pathLst>
              </a:custGeom>
              <a:solidFill>
                <a:schemeClr val="accent1"/>
              </a:solidFill>
              <a:ln w="1588">
                <a:solidFill>
                  <a:srgbClr val="000000"/>
                </a:solidFill>
                <a:prstDash val="solid"/>
                <a:round/>
                <a:headEnd/>
                <a:tailEnd/>
              </a:ln>
            </p:spPr>
            <p:txBody>
              <a:bodyPr/>
              <a:lstStyle/>
              <a:p>
                <a:endParaRPr lang="en-US"/>
              </a:p>
            </p:txBody>
          </p:sp>
          <p:sp>
            <p:nvSpPr>
              <p:cNvPr id="57610" name="Freeform 336"/>
              <p:cNvSpPr>
                <a:spLocks/>
              </p:cNvSpPr>
              <p:nvPr/>
            </p:nvSpPr>
            <p:spPr bwMode="auto">
              <a:xfrm>
                <a:off x="1059" y="2103"/>
                <a:ext cx="4" cy="9"/>
              </a:xfrm>
              <a:custGeom>
                <a:avLst/>
                <a:gdLst>
                  <a:gd name="T0" fmla="*/ 4 w 30"/>
                  <a:gd name="T1" fmla="*/ 0 h 104"/>
                  <a:gd name="T2" fmla="*/ 3 w 30"/>
                  <a:gd name="T3" fmla="*/ 1 h 104"/>
                  <a:gd name="T4" fmla="*/ 2 w 30"/>
                  <a:gd name="T5" fmla="*/ 3 h 104"/>
                  <a:gd name="T6" fmla="*/ 1 w 30"/>
                  <a:gd name="T7" fmla="*/ 4 h 104"/>
                  <a:gd name="T8" fmla="*/ 1 w 30"/>
                  <a:gd name="T9" fmla="*/ 5 h 104"/>
                  <a:gd name="T10" fmla="*/ 0 w 30"/>
                  <a:gd name="T11" fmla="*/ 6 h 104"/>
                  <a:gd name="T12" fmla="*/ 0 w 30"/>
                  <a:gd name="T13" fmla="*/ 7 h 104"/>
                  <a:gd name="T14" fmla="*/ 0 w 30"/>
                  <a:gd name="T15" fmla="*/ 9 h 1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104">
                    <a:moveTo>
                      <a:pt x="30" y="0"/>
                    </a:moveTo>
                    <a:lnTo>
                      <a:pt x="22" y="11"/>
                    </a:lnTo>
                    <a:lnTo>
                      <a:pt x="14" y="29"/>
                    </a:lnTo>
                    <a:lnTo>
                      <a:pt x="9" y="44"/>
                    </a:lnTo>
                    <a:lnTo>
                      <a:pt x="4" y="57"/>
                    </a:lnTo>
                    <a:lnTo>
                      <a:pt x="1" y="72"/>
                    </a:lnTo>
                    <a:lnTo>
                      <a:pt x="0" y="86"/>
                    </a:lnTo>
                    <a:lnTo>
                      <a:pt x="1" y="104"/>
                    </a:lnTo>
                  </a:path>
                </a:pathLst>
              </a:custGeom>
              <a:solidFill>
                <a:schemeClr val="accent1"/>
              </a:solidFill>
              <a:ln w="1588">
                <a:solidFill>
                  <a:srgbClr val="000000"/>
                </a:solidFill>
                <a:prstDash val="solid"/>
                <a:round/>
                <a:headEnd/>
                <a:tailEnd/>
              </a:ln>
            </p:spPr>
            <p:txBody>
              <a:bodyPr/>
              <a:lstStyle/>
              <a:p>
                <a:endParaRPr lang="en-US"/>
              </a:p>
            </p:txBody>
          </p:sp>
          <p:sp>
            <p:nvSpPr>
              <p:cNvPr id="57611" name="Freeform 337"/>
              <p:cNvSpPr>
                <a:spLocks/>
              </p:cNvSpPr>
              <p:nvPr/>
            </p:nvSpPr>
            <p:spPr bwMode="auto">
              <a:xfrm>
                <a:off x="975" y="2115"/>
                <a:ext cx="12" cy="4"/>
              </a:xfrm>
              <a:custGeom>
                <a:avLst/>
                <a:gdLst>
                  <a:gd name="T0" fmla="*/ 0 w 111"/>
                  <a:gd name="T1" fmla="*/ 0 h 45"/>
                  <a:gd name="T2" fmla="*/ 4 w 111"/>
                  <a:gd name="T3" fmla="*/ 0 h 45"/>
                  <a:gd name="T4" fmla="*/ 9 w 111"/>
                  <a:gd name="T5" fmla="*/ 1 h 45"/>
                  <a:gd name="T6" fmla="*/ 12 w 111"/>
                  <a:gd name="T7" fmla="*/ 4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 h="45">
                    <a:moveTo>
                      <a:pt x="0" y="0"/>
                    </a:moveTo>
                    <a:lnTo>
                      <a:pt x="37" y="0"/>
                    </a:lnTo>
                    <a:lnTo>
                      <a:pt x="80" y="13"/>
                    </a:lnTo>
                    <a:lnTo>
                      <a:pt x="111" y="45"/>
                    </a:lnTo>
                  </a:path>
                </a:pathLst>
              </a:custGeom>
              <a:solidFill>
                <a:schemeClr val="accent1"/>
              </a:solidFill>
              <a:ln w="1588">
                <a:solidFill>
                  <a:srgbClr val="000000"/>
                </a:solidFill>
                <a:prstDash val="solid"/>
                <a:round/>
                <a:headEnd/>
                <a:tailEnd/>
              </a:ln>
            </p:spPr>
            <p:txBody>
              <a:bodyPr/>
              <a:lstStyle/>
              <a:p>
                <a:endParaRPr lang="en-US"/>
              </a:p>
            </p:txBody>
          </p:sp>
          <p:sp>
            <p:nvSpPr>
              <p:cNvPr id="57612" name="Freeform 338"/>
              <p:cNvSpPr>
                <a:spLocks/>
              </p:cNvSpPr>
              <p:nvPr/>
            </p:nvSpPr>
            <p:spPr bwMode="auto">
              <a:xfrm>
                <a:off x="1013" y="2154"/>
                <a:ext cx="76" cy="11"/>
              </a:xfrm>
              <a:custGeom>
                <a:avLst/>
                <a:gdLst>
                  <a:gd name="T0" fmla="*/ 76 w 677"/>
                  <a:gd name="T1" fmla="*/ 0 h 120"/>
                  <a:gd name="T2" fmla="*/ 73 w 677"/>
                  <a:gd name="T3" fmla="*/ 0 h 120"/>
                  <a:gd name="T4" fmla="*/ 69 w 677"/>
                  <a:gd name="T5" fmla="*/ 0 h 120"/>
                  <a:gd name="T6" fmla="*/ 65 w 677"/>
                  <a:gd name="T7" fmla="*/ 1 h 120"/>
                  <a:gd name="T8" fmla="*/ 62 w 677"/>
                  <a:gd name="T9" fmla="*/ 2 h 120"/>
                  <a:gd name="T10" fmla="*/ 59 w 677"/>
                  <a:gd name="T11" fmla="*/ 3 h 120"/>
                  <a:gd name="T12" fmla="*/ 56 w 677"/>
                  <a:gd name="T13" fmla="*/ 6 h 120"/>
                  <a:gd name="T14" fmla="*/ 52 w 677"/>
                  <a:gd name="T15" fmla="*/ 5 h 120"/>
                  <a:gd name="T16" fmla="*/ 47 w 677"/>
                  <a:gd name="T17" fmla="*/ 6 h 120"/>
                  <a:gd name="T18" fmla="*/ 43 w 677"/>
                  <a:gd name="T19" fmla="*/ 6 h 120"/>
                  <a:gd name="T20" fmla="*/ 39 w 677"/>
                  <a:gd name="T21" fmla="*/ 7 h 120"/>
                  <a:gd name="T22" fmla="*/ 34 w 677"/>
                  <a:gd name="T23" fmla="*/ 8 h 120"/>
                  <a:gd name="T24" fmla="*/ 31 w 677"/>
                  <a:gd name="T25" fmla="*/ 9 h 120"/>
                  <a:gd name="T26" fmla="*/ 28 w 677"/>
                  <a:gd name="T27" fmla="*/ 11 h 120"/>
                  <a:gd name="T28" fmla="*/ 20 w 677"/>
                  <a:gd name="T29" fmla="*/ 6 h 120"/>
                  <a:gd name="T30" fmla="*/ 15 w 677"/>
                  <a:gd name="T31" fmla="*/ 6 h 120"/>
                  <a:gd name="T32" fmla="*/ 11 w 677"/>
                  <a:gd name="T33" fmla="*/ 6 h 120"/>
                  <a:gd name="T34" fmla="*/ 6 w 677"/>
                  <a:gd name="T35" fmla="*/ 6 h 120"/>
                  <a:gd name="T36" fmla="*/ 3 w 677"/>
                  <a:gd name="T37" fmla="*/ 7 h 120"/>
                  <a:gd name="T38" fmla="*/ 0 w 677"/>
                  <a:gd name="T39" fmla="*/ 8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7" h="120">
                    <a:moveTo>
                      <a:pt x="677" y="5"/>
                    </a:moveTo>
                    <a:lnTo>
                      <a:pt x="648" y="0"/>
                    </a:lnTo>
                    <a:lnTo>
                      <a:pt x="615" y="0"/>
                    </a:lnTo>
                    <a:lnTo>
                      <a:pt x="580" y="7"/>
                    </a:lnTo>
                    <a:lnTo>
                      <a:pt x="549" y="20"/>
                    </a:lnTo>
                    <a:lnTo>
                      <a:pt x="525" y="37"/>
                    </a:lnTo>
                    <a:lnTo>
                      <a:pt x="499" y="64"/>
                    </a:lnTo>
                    <a:lnTo>
                      <a:pt x="465" y="59"/>
                    </a:lnTo>
                    <a:lnTo>
                      <a:pt x="423" y="60"/>
                    </a:lnTo>
                    <a:lnTo>
                      <a:pt x="382" y="64"/>
                    </a:lnTo>
                    <a:lnTo>
                      <a:pt x="343" y="71"/>
                    </a:lnTo>
                    <a:lnTo>
                      <a:pt x="306" y="84"/>
                    </a:lnTo>
                    <a:lnTo>
                      <a:pt x="276" y="102"/>
                    </a:lnTo>
                    <a:lnTo>
                      <a:pt x="253" y="120"/>
                    </a:lnTo>
                    <a:lnTo>
                      <a:pt x="181" y="69"/>
                    </a:lnTo>
                    <a:lnTo>
                      <a:pt x="138" y="60"/>
                    </a:lnTo>
                    <a:lnTo>
                      <a:pt x="96" y="63"/>
                    </a:lnTo>
                    <a:lnTo>
                      <a:pt x="55" y="68"/>
                    </a:lnTo>
                    <a:lnTo>
                      <a:pt x="27" y="74"/>
                    </a:lnTo>
                    <a:lnTo>
                      <a:pt x="0" y="84"/>
                    </a:lnTo>
                  </a:path>
                </a:pathLst>
              </a:custGeom>
              <a:solidFill>
                <a:schemeClr val="accent1"/>
              </a:solidFill>
              <a:ln w="1588">
                <a:solidFill>
                  <a:srgbClr val="000000"/>
                </a:solidFill>
                <a:prstDash val="solid"/>
                <a:round/>
                <a:headEnd/>
                <a:tailEnd/>
              </a:ln>
            </p:spPr>
            <p:txBody>
              <a:bodyPr/>
              <a:lstStyle/>
              <a:p>
                <a:endParaRPr lang="en-US"/>
              </a:p>
            </p:txBody>
          </p:sp>
          <p:sp>
            <p:nvSpPr>
              <p:cNvPr id="57613" name="Freeform 339"/>
              <p:cNvSpPr>
                <a:spLocks/>
              </p:cNvSpPr>
              <p:nvPr/>
            </p:nvSpPr>
            <p:spPr bwMode="auto">
              <a:xfrm>
                <a:off x="1083" y="2159"/>
                <a:ext cx="12" cy="3"/>
              </a:xfrm>
              <a:custGeom>
                <a:avLst/>
                <a:gdLst>
                  <a:gd name="T0" fmla="*/ 12 w 105"/>
                  <a:gd name="T1" fmla="*/ 0 h 26"/>
                  <a:gd name="T2" fmla="*/ 9 w 105"/>
                  <a:gd name="T3" fmla="*/ 0 h 26"/>
                  <a:gd name="T4" fmla="*/ 5 w 105"/>
                  <a:gd name="T5" fmla="*/ 0 h 26"/>
                  <a:gd name="T6" fmla="*/ 3 w 105"/>
                  <a:gd name="T7" fmla="*/ 1 h 26"/>
                  <a:gd name="T8" fmla="*/ 0 w 105"/>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6">
                    <a:moveTo>
                      <a:pt x="105" y="2"/>
                    </a:moveTo>
                    <a:lnTo>
                      <a:pt x="78" y="0"/>
                    </a:lnTo>
                    <a:lnTo>
                      <a:pt x="46" y="3"/>
                    </a:lnTo>
                    <a:lnTo>
                      <a:pt x="23" y="11"/>
                    </a:lnTo>
                    <a:lnTo>
                      <a:pt x="0" y="26"/>
                    </a:lnTo>
                  </a:path>
                </a:pathLst>
              </a:custGeom>
              <a:solidFill>
                <a:schemeClr val="accent1"/>
              </a:solidFill>
              <a:ln w="1588">
                <a:solidFill>
                  <a:srgbClr val="000000"/>
                </a:solidFill>
                <a:prstDash val="solid"/>
                <a:round/>
                <a:headEnd/>
                <a:tailEnd/>
              </a:ln>
            </p:spPr>
            <p:txBody>
              <a:bodyPr/>
              <a:lstStyle/>
              <a:p>
                <a:endParaRPr lang="en-US"/>
              </a:p>
            </p:txBody>
          </p:sp>
          <p:sp>
            <p:nvSpPr>
              <p:cNvPr id="57614" name="Freeform 340"/>
              <p:cNvSpPr>
                <a:spLocks/>
              </p:cNvSpPr>
              <p:nvPr/>
            </p:nvSpPr>
            <p:spPr bwMode="auto">
              <a:xfrm>
                <a:off x="1059" y="2164"/>
                <a:ext cx="16" cy="6"/>
              </a:xfrm>
              <a:custGeom>
                <a:avLst/>
                <a:gdLst>
                  <a:gd name="T0" fmla="*/ 16 w 148"/>
                  <a:gd name="T1" fmla="*/ 0 h 61"/>
                  <a:gd name="T2" fmla="*/ 12 w 148"/>
                  <a:gd name="T3" fmla="*/ 0 h 61"/>
                  <a:gd name="T4" fmla="*/ 9 w 148"/>
                  <a:gd name="T5" fmla="*/ 1 h 61"/>
                  <a:gd name="T6" fmla="*/ 5 w 148"/>
                  <a:gd name="T7" fmla="*/ 2 h 61"/>
                  <a:gd name="T8" fmla="*/ 2 w 148"/>
                  <a:gd name="T9" fmla="*/ 3 h 61"/>
                  <a:gd name="T10" fmla="*/ 0 w 148"/>
                  <a:gd name="T11" fmla="*/ 6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61">
                    <a:moveTo>
                      <a:pt x="148" y="3"/>
                    </a:moveTo>
                    <a:lnTo>
                      <a:pt x="113" y="0"/>
                    </a:lnTo>
                    <a:lnTo>
                      <a:pt x="83" y="6"/>
                    </a:lnTo>
                    <a:lnTo>
                      <a:pt x="48" y="19"/>
                    </a:lnTo>
                    <a:lnTo>
                      <a:pt x="22" y="35"/>
                    </a:lnTo>
                    <a:lnTo>
                      <a:pt x="0" y="61"/>
                    </a:lnTo>
                  </a:path>
                </a:pathLst>
              </a:custGeom>
              <a:solidFill>
                <a:schemeClr val="accent1"/>
              </a:solidFill>
              <a:ln w="1588">
                <a:solidFill>
                  <a:srgbClr val="000000"/>
                </a:solidFill>
                <a:prstDash val="solid"/>
                <a:round/>
                <a:headEnd/>
                <a:tailEnd/>
              </a:ln>
            </p:spPr>
            <p:txBody>
              <a:bodyPr/>
              <a:lstStyle/>
              <a:p>
                <a:endParaRPr lang="en-US"/>
              </a:p>
            </p:txBody>
          </p:sp>
          <p:sp>
            <p:nvSpPr>
              <p:cNvPr id="57615" name="Freeform 341"/>
              <p:cNvSpPr>
                <a:spLocks/>
              </p:cNvSpPr>
              <p:nvPr/>
            </p:nvSpPr>
            <p:spPr bwMode="auto">
              <a:xfrm>
                <a:off x="1030" y="2168"/>
                <a:ext cx="16" cy="1"/>
              </a:xfrm>
              <a:custGeom>
                <a:avLst/>
                <a:gdLst>
                  <a:gd name="T0" fmla="*/ 16 w 144"/>
                  <a:gd name="T1" fmla="*/ 1 h 16"/>
                  <a:gd name="T2" fmla="*/ 12 w 144"/>
                  <a:gd name="T3" fmla="*/ 0 h 16"/>
                  <a:gd name="T4" fmla="*/ 8 w 144"/>
                  <a:gd name="T5" fmla="*/ 0 h 16"/>
                  <a:gd name="T6" fmla="*/ 4 w 144"/>
                  <a:gd name="T7" fmla="*/ 0 h 16"/>
                  <a:gd name="T8" fmla="*/ 0 w 144"/>
                  <a:gd name="T9" fmla="*/ 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16">
                    <a:moveTo>
                      <a:pt x="144" y="8"/>
                    </a:moveTo>
                    <a:lnTo>
                      <a:pt x="109" y="0"/>
                    </a:lnTo>
                    <a:lnTo>
                      <a:pt x="76" y="0"/>
                    </a:lnTo>
                    <a:lnTo>
                      <a:pt x="40" y="6"/>
                    </a:lnTo>
                    <a:lnTo>
                      <a:pt x="0" y="16"/>
                    </a:lnTo>
                  </a:path>
                </a:pathLst>
              </a:custGeom>
              <a:solidFill>
                <a:schemeClr val="accent1"/>
              </a:solidFill>
              <a:ln w="1588">
                <a:solidFill>
                  <a:srgbClr val="000000"/>
                </a:solidFill>
                <a:prstDash val="solid"/>
                <a:round/>
                <a:headEnd/>
                <a:tailEnd/>
              </a:ln>
            </p:spPr>
            <p:txBody>
              <a:bodyPr/>
              <a:lstStyle/>
              <a:p>
                <a:endParaRPr lang="en-US"/>
              </a:p>
            </p:txBody>
          </p:sp>
          <p:sp>
            <p:nvSpPr>
              <p:cNvPr id="57616" name="Freeform 342"/>
              <p:cNvSpPr>
                <a:spLocks/>
              </p:cNvSpPr>
              <p:nvPr/>
            </p:nvSpPr>
            <p:spPr bwMode="auto">
              <a:xfrm>
                <a:off x="988" y="2161"/>
                <a:ext cx="17" cy="4"/>
              </a:xfrm>
              <a:custGeom>
                <a:avLst/>
                <a:gdLst>
                  <a:gd name="T0" fmla="*/ 17 w 148"/>
                  <a:gd name="T1" fmla="*/ 0 h 40"/>
                  <a:gd name="T2" fmla="*/ 13 w 148"/>
                  <a:gd name="T3" fmla="*/ 0 h 40"/>
                  <a:gd name="T4" fmla="*/ 9 w 148"/>
                  <a:gd name="T5" fmla="*/ 0 h 40"/>
                  <a:gd name="T6" fmla="*/ 5 w 148"/>
                  <a:gd name="T7" fmla="*/ 1 h 40"/>
                  <a:gd name="T8" fmla="*/ 2 w 148"/>
                  <a:gd name="T9" fmla="*/ 2 h 40"/>
                  <a:gd name="T10" fmla="*/ 0 w 148"/>
                  <a:gd name="T11" fmla="*/ 4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40">
                    <a:moveTo>
                      <a:pt x="148" y="2"/>
                    </a:moveTo>
                    <a:lnTo>
                      <a:pt x="113" y="0"/>
                    </a:lnTo>
                    <a:lnTo>
                      <a:pt x="78" y="1"/>
                    </a:lnTo>
                    <a:lnTo>
                      <a:pt x="44" y="8"/>
                    </a:lnTo>
                    <a:lnTo>
                      <a:pt x="18" y="22"/>
                    </a:lnTo>
                    <a:lnTo>
                      <a:pt x="0" y="40"/>
                    </a:lnTo>
                  </a:path>
                </a:pathLst>
              </a:custGeom>
              <a:solidFill>
                <a:schemeClr val="accent1"/>
              </a:solidFill>
              <a:ln w="1588">
                <a:solidFill>
                  <a:srgbClr val="000000"/>
                </a:solidFill>
                <a:prstDash val="solid"/>
                <a:round/>
                <a:headEnd/>
                <a:tailEnd/>
              </a:ln>
            </p:spPr>
            <p:txBody>
              <a:bodyPr/>
              <a:lstStyle/>
              <a:p>
                <a:endParaRPr lang="en-US"/>
              </a:p>
            </p:txBody>
          </p:sp>
          <p:sp>
            <p:nvSpPr>
              <p:cNvPr id="57617" name="Freeform 343"/>
              <p:cNvSpPr>
                <a:spLocks/>
              </p:cNvSpPr>
              <p:nvPr/>
            </p:nvSpPr>
            <p:spPr bwMode="auto">
              <a:xfrm>
                <a:off x="979" y="2153"/>
                <a:ext cx="20" cy="1"/>
              </a:xfrm>
              <a:custGeom>
                <a:avLst/>
                <a:gdLst>
                  <a:gd name="T0" fmla="*/ 20 w 178"/>
                  <a:gd name="T1" fmla="*/ 1 h 14"/>
                  <a:gd name="T2" fmla="*/ 15 w 178"/>
                  <a:gd name="T3" fmla="*/ 0 h 14"/>
                  <a:gd name="T4" fmla="*/ 11 w 178"/>
                  <a:gd name="T5" fmla="*/ 0 h 14"/>
                  <a:gd name="T6" fmla="*/ 7 w 178"/>
                  <a:gd name="T7" fmla="*/ 0 h 14"/>
                  <a:gd name="T8" fmla="*/ 4 w 178"/>
                  <a:gd name="T9" fmla="*/ 0 h 14"/>
                  <a:gd name="T10" fmla="*/ 0 w 178"/>
                  <a:gd name="T11" fmla="*/ 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14">
                    <a:moveTo>
                      <a:pt x="178" y="7"/>
                    </a:moveTo>
                    <a:lnTo>
                      <a:pt x="136" y="1"/>
                    </a:lnTo>
                    <a:lnTo>
                      <a:pt x="97" y="0"/>
                    </a:lnTo>
                    <a:lnTo>
                      <a:pt x="65" y="1"/>
                    </a:lnTo>
                    <a:lnTo>
                      <a:pt x="34" y="4"/>
                    </a:lnTo>
                    <a:lnTo>
                      <a:pt x="0" y="14"/>
                    </a:lnTo>
                  </a:path>
                </a:pathLst>
              </a:custGeom>
              <a:solidFill>
                <a:schemeClr val="accent1"/>
              </a:solidFill>
              <a:ln w="1588">
                <a:solidFill>
                  <a:srgbClr val="000000"/>
                </a:solidFill>
                <a:prstDash val="solid"/>
                <a:round/>
                <a:headEnd/>
                <a:tailEnd/>
              </a:ln>
            </p:spPr>
            <p:txBody>
              <a:bodyPr/>
              <a:lstStyle/>
              <a:p>
                <a:endParaRPr lang="en-US"/>
              </a:p>
            </p:txBody>
          </p:sp>
        </p:grpSp>
      </p:grpSp>
      <p:grpSp>
        <p:nvGrpSpPr>
          <p:cNvPr id="57380" name="Group 344"/>
          <p:cNvGrpSpPr>
            <a:grpSpLocks/>
          </p:cNvGrpSpPr>
          <p:nvPr/>
        </p:nvGrpSpPr>
        <p:grpSpPr bwMode="auto">
          <a:xfrm>
            <a:off x="4344988" y="3008313"/>
            <a:ext cx="617537" cy="239712"/>
            <a:chOff x="742" y="2064"/>
            <a:chExt cx="389" cy="151"/>
          </a:xfrm>
        </p:grpSpPr>
        <p:grpSp>
          <p:nvGrpSpPr>
            <p:cNvPr id="57549" name="Group 345"/>
            <p:cNvGrpSpPr>
              <a:grpSpLocks/>
            </p:cNvGrpSpPr>
            <p:nvPr/>
          </p:nvGrpSpPr>
          <p:grpSpPr bwMode="auto">
            <a:xfrm>
              <a:off x="742" y="2099"/>
              <a:ext cx="225" cy="116"/>
              <a:chOff x="742" y="2099"/>
              <a:chExt cx="225" cy="116"/>
            </a:xfrm>
          </p:grpSpPr>
          <p:sp>
            <p:nvSpPr>
              <p:cNvPr id="57571" name="Freeform 346"/>
              <p:cNvSpPr>
                <a:spLocks/>
              </p:cNvSpPr>
              <p:nvPr/>
            </p:nvSpPr>
            <p:spPr bwMode="auto">
              <a:xfrm>
                <a:off x="742" y="2099"/>
                <a:ext cx="225" cy="116"/>
              </a:xfrm>
              <a:custGeom>
                <a:avLst/>
                <a:gdLst>
                  <a:gd name="T0" fmla="*/ 90 w 2023"/>
                  <a:gd name="T1" fmla="*/ 11 h 1278"/>
                  <a:gd name="T2" fmla="*/ 108 w 2023"/>
                  <a:gd name="T3" fmla="*/ 11 h 1278"/>
                  <a:gd name="T4" fmla="*/ 113 w 2023"/>
                  <a:gd name="T5" fmla="*/ 13 h 1278"/>
                  <a:gd name="T6" fmla="*/ 144 w 2023"/>
                  <a:gd name="T7" fmla="*/ 36 h 1278"/>
                  <a:gd name="T8" fmla="*/ 159 w 2023"/>
                  <a:gd name="T9" fmla="*/ 53 h 1278"/>
                  <a:gd name="T10" fmla="*/ 181 w 2023"/>
                  <a:gd name="T11" fmla="*/ 61 h 1278"/>
                  <a:gd name="T12" fmla="*/ 190 w 2023"/>
                  <a:gd name="T13" fmla="*/ 64 h 1278"/>
                  <a:gd name="T14" fmla="*/ 198 w 2023"/>
                  <a:gd name="T15" fmla="*/ 65 h 1278"/>
                  <a:gd name="T16" fmla="*/ 207 w 2023"/>
                  <a:gd name="T17" fmla="*/ 65 h 1278"/>
                  <a:gd name="T18" fmla="*/ 214 w 2023"/>
                  <a:gd name="T19" fmla="*/ 67 h 1278"/>
                  <a:gd name="T20" fmla="*/ 220 w 2023"/>
                  <a:gd name="T21" fmla="*/ 71 h 1278"/>
                  <a:gd name="T22" fmla="*/ 220 w 2023"/>
                  <a:gd name="T23" fmla="*/ 76 h 1278"/>
                  <a:gd name="T24" fmla="*/ 217 w 2023"/>
                  <a:gd name="T25" fmla="*/ 80 h 1278"/>
                  <a:gd name="T26" fmla="*/ 222 w 2023"/>
                  <a:gd name="T27" fmla="*/ 82 h 1278"/>
                  <a:gd name="T28" fmla="*/ 225 w 2023"/>
                  <a:gd name="T29" fmla="*/ 87 h 1278"/>
                  <a:gd name="T30" fmla="*/ 224 w 2023"/>
                  <a:gd name="T31" fmla="*/ 93 h 1278"/>
                  <a:gd name="T32" fmla="*/ 220 w 2023"/>
                  <a:gd name="T33" fmla="*/ 96 h 1278"/>
                  <a:gd name="T34" fmla="*/ 218 w 2023"/>
                  <a:gd name="T35" fmla="*/ 98 h 1278"/>
                  <a:gd name="T36" fmla="*/ 218 w 2023"/>
                  <a:gd name="T37" fmla="*/ 102 h 1278"/>
                  <a:gd name="T38" fmla="*/ 216 w 2023"/>
                  <a:gd name="T39" fmla="*/ 106 h 1278"/>
                  <a:gd name="T40" fmla="*/ 212 w 2023"/>
                  <a:gd name="T41" fmla="*/ 108 h 1278"/>
                  <a:gd name="T42" fmla="*/ 192 w 2023"/>
                  <a:gd name="T43" fmla="*/ 108 h 1278"/>
                  <a:gd name="T44" fmla="*/ 179 w 2023"/>
                  <a:gd name="T45" fmla="*/ 113 h 1278"/>
                  <a:gd name="T46" fmla="*/ 171 w 2023"/>
                  <a:gd name="T47" fmla="*/ 116 h 1278"/>
                  <a:gd name="T48" fmla="*/ 149 w 2023"/>
                  <a:gd name="T49" fmla="*/ 112 h 1278"/>
                  <a:gd name="T50" fmla="*/ 106 w 2023"/>
                  <a:gd name="T51" fmla="*/ 108 h 1278"/>
                  <a:gd name="T52" fmla="*/ 54 w 2023"/>
                  <a:gd name="T53" fmla="*/ 78 h 1278"/>
                  <a:gd name="T54" fmla="*/ 44 w 2023"/>
                  <a:gd name="T55" fmla="*/ 66 h 1278"/>
                  <a:gd name="T56" fmla="*/ 30 w 2023"/>
                  <a:gd name="T57" fmla="*/ 44 h 1278"/>
                  <a:gd name="T58" fmla="*/ 26 w 2023"/>
                  <a:gd name="T59" fmla="*/ 46 h 1278"/>
                  <a:gd name="T60" fmla="*/ 21 w 2023"/>
                  <a:gd name="T61" fmla="*/ 47 h 1278"/>
                  <a:gd name="T62" fmla="*/ 15 w 2023"/>
                  <a:gd name="T63" fmla="*/ 46 h 1278"/>
                  <a:gd name="T64" fmla="*/ 8 w 2023"/>
                  <a:gd name="T65" fmla="*/ 45 h 1278"/>
                  <a:gd name="T66" fmla="*/ 2 w 2023"/>
                  <a:gd name="T67" fmla="*/ 41 h 1278"/>
                  <a:gd name="T68" fmla="*/ 0 w 2023"/>
                  <a:gd name="T69" fmla="*/ 34 h 1278"/>
                  <a:gd name="T70" fmla="*/ 1 w 2023"/>
                  <a:gd name="T71" fmla="*/ 27 h 1278"/>
                  <a:gd name="T72" fmla="*/ 5 w 2023"/>
                  <a:gd name="T73" fmla="*/ 22 h 1278"/>
                  <a:gd name="T74" fmla="*/ 11 w 2023"/>
                  <a:gd name="T75" fmla="*/ 18 h 1278"/>
                  <a:gd name="T76" fmla="*/ 16 w 2023"/>
                  <a:gd name="T77" fmla="*/ 16 h 1278"/>
                  <a:gd name="T78" fmla="*/ 29 w 2023"/>
                  <a:gd name="T79" fmla="*/ 5 h 1278"/>
                  <a:gd name="T80" fmla="*/ 56 w 2023"/>
                  <a:gd name="T81" fmla="*/ 0 h 1278"/>
                  <a:gd name="T82" fmla="*/ 71 w 2023"/>
                  <a:gd name="T83" fmla="*/ 3 h 1278"/>
                  <a:gd name="T84" fmla="*/ 80 w 2023"/>
                  <a:gd name="T85" fmla="*/ 7 h 1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23" h="1278">
                    <a:moveTo>
                      <a:pt x="782" y="123"/>
                    </a:moveTo>
                    <a:lnTo>
                      <a:pt x="809" y="120"/>
                    </a:lnTo>
                    <a:lnTo>
                      <a:pt x="949" y="120"/>
                    </a:lnTo>
                    <a:lnTo>
                      <a:pt x="972" y="125"/>
                    </a:lnTo>
                    <a:lnTo>
                      <a:pt x="994" y="132"/>
                    </a:lnTo>
                    <a:lnTo>
                      <a:pt x="1016" y="142"/>
                    </a:lnTo>
                    <a:lnTo>
                      <a:pt x="1193" y="276"/>
                    </a:lnTo>
                    <a:lnTo>
                      <a:pt x="1291" y="392"/>
                    </a:lnTo>
                    <a:lnTo>
                      <a:pt x="1347" y="462"/>
                    </a:lnTo>
                    <a:lnTo>
                      <a:pt x="1427" y="583"/>
                    </a:lnTo>
                    <a:lnTo>
                      <a:pt x="1531" y="635"/>
                    </a:lnTo>
                    <a:lnTo>
                      <a:pt x="1623" y="667"/>
                    </a:lnTo>
                    <a:lnTo>
                      <a:pt x="1681" y="691"/>
                    </a:lnTo>
                    <a:lnTo>
                      <a:pt x="1708" y="703"/>
                    </a:lnTo>
                    <a:lnTo>
                      <a:pt x="1734" y="708"/>
                    </a:lnTo>
                    <a:lnTo>
                      <a:pt x="1782" y="711"/>
                    </a:lnTo>
                    <a:lnTo>
                      <a:pt x="1823" y="713"/>
                    </a:lnTo>
                    <a:lnTo>
                      <a:pt x="1861" y="719"/>
                    </a:lnTo>
                    <a:lnTo>
                      <a:pt x="1893" y="726"/>
                    </a:lnTo>
                    <a:lnTo>
                      <a:pt x="1922" y="734"/>
                    </a:lnTo>
                    <a:lnTo>
                      <a:pt x="1957" y="753"/>
                    </a:lnTo>
                    <a:lnTo>
                      <a:pt x="1977" y="779"/>
                    </a:lnTo>
                    <a:lnTo>
                      <a:pt x="1980" y="814"/>
                    </a:lnTo>
                    <a:lnTo>
                      <a:pt x="1978" y="837"/>
                    </a:lnTo>
                    <a:lnTo>
                      <a:pt x="1968" y="864"/>
                    </a:lnTo>
                    <a:lnTo>
                      <a:pt x="1953" y="882"/>
                    </a:lnTo>
                    <a:lnTo>
                      <a:pt x="1974" y="887"/>
                    </a:lnTo>
                    <a:lnTo>
                      <a:pt x="1993" y="900"/>
                    </a:lnTo>
                    <a:lnTo>
                      <a:pt x="2011" y="921"/>
                    </a:lnTo>
                    <a:lnTo>
                      <a:pt x="2023" y="955"/>
                    </a:lnTo>
                    <a:lnTo>
                      <a:pt x="2023" y="995"/>
                    </a:lnTo>
                    <a:lnTo>
                      <a:pt x="2013" y="1026"/>
                    </a:lnTo>
                    <a:lnTo>
                      <a:pt x="1996" y="1045"/>
                    </a:lnTo>
                    <a:lnTo>
                      <a:pt x="1979" y="1056"/>
                    </a:lnTo>
                    <a:lnTo>
                      <a:pt x="1954" y="1066"/>
                    </a:lnTo>
                    <a:lnTo>
                      <a:pt x="1961" y="1084"/>
                    </a:lnTo>
                    <a:lnTo>
                      <a:pt x="1964" y="1107"/>
                    </a:lnTo>
                    <a:lnTo>
                      <a:pt x="1959" y="1129"/>
                    </a:lnTo>
                    <a:lnTo>
                      <a:pt x="1953" y="1147"/>
                    </a:lnTo>
                    <a:lnTo>
                      <a:pt x="1941" y="1168"/>
                    </a:lnTo>
                    <a:lnTo>
                      <a:pt x="1929" y="1181"/>
                    </a:lnTo>
                    <a:lnTo>
                      <a:pt x="1910" y="1194"/>
                    </a:lnTo>
                    <a:lnTo>
                      <a:pt x="1888" y="1198"/>
                    </a:lnTo>
                    <a:lnTo>
                      <a:pt x="1728" y="1192"/>
                    </a:lnTo>
                    <a:lnTo>
                      <a:pt x="1623" y="1205"/>
                    </a:lnTo>
                    <a:lnTo>
                      <a:pt x="1605" y="1242"/>
                    </a:lnTo>
                    <a:lnTo>
                      <a:pt x="1580" y="1269"/>
                    </a:lnTo>
                    <a:lnTo>
                      <a:pt x="1540" y="1278"/>
                    </a:lnTo>
                    <a:lnTo>
                      <a:pt x="1506" y="1274"/>
                    </a:lnTo>
                    <a:lnTo>
                      <a:pt x="1340" y="1237"/>
                    </a:lnTo>
                    <a:lnTo>
                      <a:pt x="1217" y="1218"/>
                    </a:lnTo>
                    <a:lnTo>
                      <a:pt x="953" y="1186"/>
                    </a:lnTo>
                    <a:lnTo>
                      <a:pt x="577" y="962"/>
                    </a:lnTo>
                    <a:lnTo>
                      <a:pt x="490" y="855"/>
                    </a:lnTo>
                    <a:lnTo>
                      <a:pt x="435" y="785"/>
                    </a:lnTo>
                    <a:lnTo>
                      <a:pt x="398" y="727"/>
                    </a:lnTo>
                    <a:lnTo>
                      <a:pt x="337" y="622"/>
                    </a:lnTo>
                    <a:lnTo>
                      <a:pt x="272" y="485"/>
                    </a:lnTo>
                    <a:lnTo>
                      <a:pt x="260" y="497"/>
                    </a:lnTo>
                    <a:lnTo>
                      <a:pt x="236" y="508"/>
                    </a:lnTo>
                    <a:lnTo>
                      <a:pt x="213" y="513"/>
                    </a:lnTo>
                    <a:lnTo>
                      <a:pt x="187" y="516"/>
                    </a:lnTo>
                    <a:lnTo>
                      <a:pt x="160" y="515"/>
                    </a:lnTo>
                    <a:lnTo>
                      <a:pt x="137" y="511"/>
                    </a:lnTo>
                    <a:lnTo>
                      <a:pt x="109" y="505"/>
                    </a:lnTo>
                    <a:lnTo>
                      <a:pt x="72" y="496"/>
                    </a:lnTo>
                    <a:lnTo>
                      <a:pt x="38" y="477"/>
                    </a:lnTo>
                    <a:lnTo>
                      <a:pt x="16" y="451"/>
                    </a:lnTo>
                    <a:lnTo>
                      <a:pt x="3" y="414"/>
                    </a:lnTo>
                    <a:lnTo>
                      <a:pt x="0" y="372"/>
                    </a:lnTo>
                    <a:lnTo>
                      <a:pt x="2" y="331"/>
                    </a:lnTo>
                    <a:lnTo>
                      <a:pt x="11" y="299"/>
                    </a:lnTo>
                    <a:lnTo>
                      <a:pt x="29" y="268"/>
                    </a:lnTo>
                    <a:lnTo>
                      <a:pt x="47" y="245"/>
                    </a:lnTo>
                    <a:lnTo>
                      <a:pt x="69" y="223"/>
                    </a:lnTo>
                    <a:lnTo>
                      <a:pt x="99" y="201"/>
                    </a:lnTo>
                    <a:lnTo>
                      <a:pt x="121" y="187"/>
                    </a:lnTo>
                    <a:lnTo>
                      <a:pt x="146" y="174"/>
                    </a:lnTo>
                    <a:lnTo>
                      <a:pt x="157" y="145"/>
                    </a:lnTo>
                    <a:lnTo>
                      <a:pt x="257" y="59"/>
                    </a:lnTo>
                    <a:lnTo>
                      <a:pt x="380" y="7"/>
                    </a:lnTo>
                    <a:lnTo>
                      <a:pt x="503" y="0"/>
                    </a:lnTo>
                    <a:lnTo>
                      <a:pt x="589" y="16"/>
                    </a:lnTo>
                    <a:lnTo>
                      <a:pt x="638" y="33"/>
                    </a:lnTo>
                    <a:lnTo>
                      <a:pt x="673" y="51"/>
                    </a:lnTo>
                    <a:lnTo>
                      <a:pt x="715" y="75"/>
                    </a:lnTo>
                    <a:lnTo>
                      <a:pt x="782" y="123"/>
                    </a:lnTo>
                    <a:close/>
                  </a:path>
                </a:pathLst>
              </a:custGeom>
              <a:solidFill>
                <a:schemeClr val="accent1"/>
              </a:solidFill>
              <a:ln w="1588">
                <a:solidFill>
                  <a:srgbClr val="000000"/>
                </a:solidFill>
                <a:prstDash val="solid"/>
                <a:round/>
                <a:headEnd/>
                <a:tailEnd/>
              </a:ln>
            </p:spPr>
            <p:txBody>
              <a:bodyPr/>
              <a:lstStyle/>
              <a:p>
                <a:endParaRPr lang="en-US"/>
              </a:p>
            </p:txBody>
          </p:sp>
          <p:sp>
            <p:nvSpPr>
              <p:cNvPr id="57572" name="Freeform 347"/>
              <p:cNvSpPr>
                <a:spLocks/>
              </p:cNvSpPr>
              <p:nvPr/>
            </p:nvSpPr>
            <p:spPr bwMode="auto">
              <a:xfrm>
                <a:off x="813" y="2173"/>
                <a:ext cx="110" cy="40"/>
              </a:xfrm>
              <a:custGeom>
                <a:avLst/>
                <a:gdLst>
                  <a:gd name="T0" fmla="*/ 106 w 988"/>
                  <a:gd name="T1" fmla="*/ 40 h 445"/>
                  <a:gd name="T2" fmla="*/ 109 w 988"/>
                  <a:gd name="T3" fmla="*/ 37 h 445"/>
                  <a:gd name="T4" fmla="*/ 110 w 988"/>
                  <a:gd name="T5" fmla="*/ 33 h 445"/>
                  <a:gd name="T6" fmla="*/ 109 w 988"/>
                  <a:gd name="T7" fmla="*/ 29 h 445"/>
                  <a:gd name="T8" fmla="*/ 106 w 988"/>
                  <a:gd name="T9" fmla="*/ 25 h 445"/>
                  <a:gd name="T10" fmla="*/ 102 w 988"/>
                  <a:gd name="T11" fmla="*/ 23 h 445"/>
                  <a:gd name="T12" fmla="*/ 97 w 988"/>
                  <a:gd name="T13" fmla="*/ 22 h 445"/>
                  <a:gd name="T14" fmla="*/ 92 w 988"/>
                  <a:gd name="T15" fmla="*/ 21 h 445"/>
                  <a:gd name="T16" fmla="*/ 86 w 988"/>
                  <a:gd name="T17" fmla="*/ 20 h 445"/>
                  <a:gd name="T18" fmla="*/ 80 w 988"/>
                  <a:gd name="T19" fmla="*/ 20 h 445"/>
                  <a:gd name="T20" fmla="*/ 73 w 988"/>
                  <a:gd name="T21" fmla="*/ 19 h 445"/>
                  <a:gd name="T22" fmla="*/ 70 w 988"/>
                  <a:gd name="T23" fmla="*/ 16 h 445"/>
                  <a:gd name="T24" fmla="*/ 64 w 988"/>
                  <a:gd name="T25" fmla="*/ 14 h 445"/>
                  <a:gd name="T26" fmla="*/ 57 w 988"/>
                  <a:gd name="T27" fmla="*/ 12 h 445"/>
                  <a:gd name="T28" fmla="*/ 50 w 988"/>
                  <a:gd name="T29" fmla="*/ 12 h 445"/>
                  <a:gd name="T30" fmla="*/ 45 w 988"/>
                  <a:gd name="T31" fmla="*/ 8 h 445"/>
                  <a:gd name="T32" fmla="*/ 40 w 988"/>
                  <a:gd name="T33" fmla="*/ 5 h 445"/>
                  <a:gd name="T34" fmla="*/ 34 w 988"/>
                  <a:gd name="T35" fmla="*/ 2 h 445"/>
                  <a:gd name="T36" fmla="*/ 28 w 988"/>
                  <a:gd name="T37" fmla="*/ 1 h 445"/>
                  <a:gd name="T38" fmla="*/ 20 w 988"/>
                  <a:gd name="T39" fmla="*/ 0 h 445"/>
                  <a:gd name="T40" fmla="*/ 14 w 988"/>
                  <a:gd name="T41" fmla="*/ 0 h 445"/>
                  <a:gd name="T42" fmla="*/ 6 w 988"/>
                  <a:gd name="T43" fmla="*/ 1 h 445"/>
                  <a:gd name="T44" fmla="*/ 0 w 988"/>
                  <a:gd name="T45" fmla="*/ 4 h 4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88" h="445">
                    <a:moveTo>
                      <a:pt x="955" y="445"/>
                    </a:moveTo>
                    <a:lnTo>
                      <a:pt x="979" y="407"/>
                    </a:lnTo>
                    <a:lnTo>
                      <a:pt x="988" y="365"/>
                    </a:lnTo>
                    <a:lnTo>
                      <a:pt x="979" y="321"/>
                    </a:lnTo>
                    <a:lnTo>
                      <a:pt x="948" y="279"/>
                    </a:lnTo>
                    <a:lnTo>
                      <a:pt x="915" y="257"/>
                    </a:lnTo>
                    <a:lnTo>
                      <a:pt x="872" y="241"/>
                    </a:lnTo>
                    <a:lnTo>
                      <a:pt x="825" y="231"/>
                    </a:lnTo>
                    <a:lnTo>
                      <a:pt x="773" y="221"/>
                    </a:lnTo>
                    <a:lnTo>
                      <a:pt x="718" y="221"/>
                    </a:lnTo>
                    <a:lnTo>
                      <a:pt x="659" y="212"/>
                    </a:lnTo>
                    <a:lnTo>
                      <a:pt x="632" y="183"/>
                    </a:lnTo>
                    <a:lnTo>
                      <a:pt x="573" y="151"/>
                    </a:lnTo>
                    <a:lnTo>
                      <a:pt x="509" y="135"/>
                    </a:lnTo>
                    <a:lnTo>
                      <a:pt x="447" y="129"/>
                    </a:lnTo>
                    <a:lnTo>
                      <a:pt x="404" y="90"/>
                    </a:lnTo>
                    <a:lnTo>
                      <a:pt x="361" y="58"/>
                    </a:lnTo>
                    <a:lnTo>
                      <a:pt x="306" y="25"/>
                    </a:lnTo>
                    <a:lnTo>
                      <a:pt x="247" y="6"/>
                    </a:lnTo>
                    <a:lnTo>
                      <a:pt x="182" y="0"/>
                    </a:lnTo>
                    <a:lnTo>
                      <a:pt x="126" y="3"/>
                    </a:lnTo>
                    <a:lnTo>
                      <a:pt x="55" y="15"/>
                    </a:lnTo>
                    <a:lnTo>
                      <a:pt x="0" y="44"/>
                    </a:lnTo>
                  </a:path>
                </a:pathLst>
              </a:custGeom>
              <a:solidFill>
                <a:schemeClr val="accent1"/>
              </a:solidFill>
              <a:ln w="1588">
                <a:solidFill>
                  <a:srgbClr val="000000"/>
                </a:solidFill>
                <a:prstDash val="solid"/>
                <a:round/>
                <a:headEnd/>
                <a:tailEnd/>
              </a:ln>
            </p:spPr>
            <p:txBody>
              <a:bodyPr/>
              <a:lstStyle/>
              <a:p>
                <a:endParaRPr lang="en-US"/>
              </a:p>
            </p:txBody>
          </p:sp>
          <p:sp>
            <p:nvSpPr>
              <p:cNvPr id="57573" name="Freeform 348"/>
              <p:cNvSpPr>
                <a:spLocks/>
              </p:cNvSpPr>
              <p:nvPr/>
            </p:nvSpPr>
            <p:spPr bwMode="auto">
              <a:xfrm>
                <a:off x="859" y="2176"/>
                <a:ext cx="100" cy="20"/>
              </a:xfrm>
              <a:custGeom>
                <a:avLst/>
                <a:gdLst>
                  <a:gd name="T0" fmla="*/ 100 w 899"/>
                  <a:gd name="T1" fmla="*/ 20 h 215"/>
                  <a:gd name="T2" fmla="*/ 98 w 899"/>
                  <a:gd name="T3" fmla="*/ 18 h 215"/>
                  <a:gd name="T4" fmla="*/ 94 w 899"/>
                  <a:gd name="T5" fmla="*/ 16 h 215"/>
                  <a:gd name="T6" fmla="*/ 90 w 899"/>
                  <a:gd name="T7" fmla="*/ 15 h 215"/>
                  <a:gd name="T8" fmla="*/ 85 w 899"/>
                  <a:gd name="T9" fmla="*/ 14 h 215"/>
                  <a:gd name="T10" fmla="*/ 80 w 899"/>
                  <a:gd name="T11" fmla="*/ 13 h 215"/>
                  <a:gd name="T12" fmla="*/ 75 w 899"/>
                  <a:gd name="T13" fmla="*/ 13 h 215"/>
                  <a:gd name="T14" fmla="*/ 69 w 899"/>
                  <a:gd name="T15" fmla="*/ 14 h 215"/>
                  <a:gd name="T16" fmla="*/ 64 w 899"/>
                  <a:gd name="T17" fmla="*/ 13 h 215"/>
                  <a:gd name="T18" fmla="*/ 58 w 899"/>
                  <a:gd name="T19" fmla="*/ 11 h 215"/>
                  <a:gd name="T20" fmla="*/ 52 w 899"/>
                  <a:gd name="T21" fmla="*/ 10 h 215"/>
                  <a:gd name="T22" fmla="*/ 47 w 899"/>
                  <a:gd name="T23" fmla="*/ 9 h 215"/>
                  <a:gd name="T24" fmla="*/ 41 w 899"/>
                  <a:gd name="T25" fmla="*/ 9 h 215"/>
                  <a:gd name="T26" fmla="*/ 38 w 899"/>
                  <a:gd name="T27" fmla="*/ 7 h 215"/>
                  <a:gd name="T28" fmla="*/ 33 w 899"/>
                  <a:gd name="T29" fmla="*/ 4 h 215"/>
                  <a:gd name="T30" fmla="*/ 29 w 899"/>
                  <a:gd name="T31" fmla="*/ 2 h 215"/>
                  <a:gd name="T32" fmla="*/ 24 w 899"/>
                  <a:gd name="T33" fmla="*/ 1 h 215"/>
                  <a:gd name="T34" fmla="*/ 19 w 899"/>
                  <a:gd name="T35" fmla="*/ 0 h 215"/>
                  <a:gd name="T36" fmla="*/ 14 w 899"/>
                  <a:gd name="T37" fmla="*/ 0 h 215"/>
                  <a:gd name="T38" fmla="*/ 9 w 899"/>
                  <a:gd name="T39" fmla="*/ 1 h 215"/>
                  <a:gd name="T40" fmla="*/ 6 w 899"/>
                  <a:gd name="T41" fmla="*/ 3 h 215"/>
                  <a:gd name="T42" fmla="*/ 2 w 899"/>
                  <a:gd name="T43" fmla="*/ 5 h 215"/>
                  <a:gd name="T44" fmla="*/ 0 w 899"/>
                  <a:gd name="T45" fmla="*/ 6 h 2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99" h="215">
                    <a:moveTo>
                      <a:pt x="899" y="215"/>
                    </a:moveTo>
                    <a:lnTo>
                      <a:pt x="877" y="190"/>
                    </a:lnTo>
                    <a:lnTo>
                      <a:pt x="843" y="167"/>
                    </a:lnTo>
                    <a:lnTo>
                      <a:pt x="809" y="158"/>
                    </a:lnTo>
                    <a:lnTo>
                      <a:pt x="766" y="148"/>
                    </a:lnTo>
                    <a:lnTo>
                      <a:pt x="723" y="145"/>
                    </a:lnTo>
                    <a:lnTo>
                      <a:pt x="671" y="145"/>
                    </a:lnTo>
                    <a:lnTo>
                      <a:pt x="622" y="151"/>
                    </a:lnTo>
                    <a:lnTo>
                      <a:pt x="572" y="135"/>
                    </a:lnTo>
                    <a:lnTo>
                      <a:pt x="520" y="119"/>
                    </a:lnTo>
                    <a:lnTo>
                      <a:pt x="468" y="106"/>
                    </a:lnTo>
                    <a:lnTo>
                      <a:pt x="419" y="100"/>
                    </a:lnTo>
                    <a:lnTo>
                      <a:pt x="373" y="94"/>
                    </a:lnTo>
                    <a:lnTo>
                      <a:pt x="339" y="71"/>
                    </a:lnTo>
                    <a:lnTo>
                      <a:pt x="299" y="46"/>
                    </a:lnTo>
                    <a:lnTo>
                      <a:pt x="259" y="23"/>
                    </a:lnTo>
                    <a:lnTo>
                      <a:pt x="216" y="6"/>
                    </a:lnTo>
                    <a:lnTo>
                      <a:pt x="169" y="0"/>
                    </a:lnTo>
                    <a:lnTo>
                      <a:pt x="126" y="0"/>
                    </a:lnTo>
                    <a:lnTo>
                      <a:pt x="77" y="13"/>
                    </a:lnTo>
                    <a:lnTo>
                      <a:pt x="50" y="32"/>
                    </a:lnTo>
                    <a:lnTo>
                      <a:pt x="22" y="50"/>
                    </a:lnTo>
                    <a:lnTo>
                      <a:pt x="0" y="65"/>
                    </a:lnTo>
                  </a:path>
                </a:pathLst>
              </a:custGeom>
              <a:solidFill>
                <a:schemeClr val="accent1"/>
              </a:solidFill>
              <a:ln w="1588">
                <a:solidFill>
                  <a:srgbClr val="000000"/>
                </a:solidFill>
                <a:prstDash val="solid"/>
                <a:round/>
                <a:headEnd/>
                <a:tailEnd/>
              </a:ln>
            </p:spPr>
            <p:txBody>
              <a:bodyPr/>
              <a:lstStyle/>
              <a:p>
                <a:endParaRPr lang="en-US"/>
              </a:p>
            </p:txBody>
          </p:sp>
          <p:sp>
            <p:nvSpPr>
              <p:cNvPr id="57574" name="Freeform 349"/>
              <p:cNvSpPr>
                <a:spLocks/>
              </p:cNvSpPr>
              <p:nvPr/>
            </p:nvSpPr>
            <p:spPr bwMode="auto">
              <a:xfrm>
                <a:off x="876" y="2169"/>
                <a:ext cx="83" cy="10"/>
              </a:xfrm>
              <a:custGeom>
                <a:avLst/>
                <a:gdLst>
                  <a:gd name="T0" fmla="*/ 83 w 745"/>
                  <a:gd name="T1" fmla="*/ 10 h 115"/>
                  <a:gd name="T2" fmla="*/ 78 w 745"/>
                  <a:gd name="T3" fmla="*/ 9 h 115"/>
                  <a:gd name="T4" fmla="*/ 73 w 745"/>
                  <a:gd name="T5" fmla="*/ 9 h 115"/>
                  <a:gd name="T6" fmla="*/ 67 w 745"/>
                  <a:gd name="T7" fmla="*/ 9 h 115"/>
                  <a:gd name="T8" fmla="*/ 61 w 745"/>
                  <a:gd name="T9" fmla="*/ 9 h 115"/>
                  <a:gd name="T10" fmla="*/ 54 w 745"/>
                  <a:gd name="T11" fmla="*/ 7 h 115"/>
                  <a:gd name="T12" fmla="*/ 47 w 745"/>
                  <a:gd name="T13" fmla="*/ 7 h 115"/>
                  <a:gd name="T14" fmla="*/ 40 w 745"/>
                  <a:gd name="T15" fmla="*/ 7 h 115"/>
                  <a:gd name="T16" fmla="*/ 34 w 745"/>
                  <a:gd name="T17" fmla="*/ 5 h 115"/>
                  <a:gd name="T18" fmla="*/ 28 w 745"/>
                  <a:gd name="T19" fmla="*/ 2 h 115"/>
                  <a:gd name="T20" fmla="*/ 21 w 745"/>
                  <a:gd name="T21" fmla="*/ 1 h 115"/>
                  <a:gd name="T22" fmla="*/ 16 w 745"/>
                  <a:gd name="T23" fmla="*/ 0 h 115"/>
                  <a:gd name="T24" fmla="*/ 11 w 745"/>
                  <a:gd name="T25" fmla="*/ 0 h 115"/>
                  <a:gd name="T26" fmla="*/ 5 w 745"/>
                  <a:gd name="T27" fmla="*/ 1 h 115"/>
                  <a:gd name="T28" fmla="*/ 0 w 745"/>
                  <a:gd name="T29" fmla="*/ 2 h 1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45" h="115">
                    <a:moveTo>
                      <a:pt x="745" y="115"/>
                    </a:moveTo>
                    <a:lnTo>
                      <a:pt x="701" y="105"/>
                    </a:lnTo>
                    <a:lnTo>
                      <a:pt x="658" y="102"/>
                    </a:lnTo>
                    <a:lnTo>
                      <a:pt x="600" y="102"/>
                    </a:lnTo>
                    <a:lnTo>
                      <a:pt x="548" y="102"/>
                    </a:lnTo>
                    <a:lnTo>
                      <a:pt x="486" y="85"/>
                    </a:lnTo>
                    <a:lnTo>
                      <a:pt x="418" y="79"/>
                    </a:lnTo>
                    <a:lnTo>
                      <a:pt x="363" y="80"/>
                    </a:lnTo>
                    <a:lnTo>
                      <a:pt x="305" y="57"/>
                    </a:lnTo>
                    <a:lnTo>
                      <a:pt x="249" y="25"/>
                    </a:lnTo>
                    <a:lnTo>
                      <a:pt x="185" y="9"/>
                    </a:lnTo>
                    <a:lnTo>
                      <a:pt x="142" y="0"/>
                    </a:lnTo>
                    <a:lnTo>
                      <a:pt x="99" y="0"/>
                    </a:lnTo>
                    <a:lnTo>
                      <a:pt x="49" y="6"/>
                    </a:lnTo>
                    <a:lnTo>
                      <a:pt x="0" y="28"/>
                    </a:lnTo>
                  </a:path>
                </a:pathLst>
              </a:custGeom>
              <a:solidFill>
                <a:schemeClr val="accent1"/>
              </a:solidFill>
              <a:ln w="1588">
                <a:solidFill>
                  <a:srgbClr val="000000"/>
                </a:solidFill>
                <a:prstDash val="solid"/>
                <a:round/>
                <a:headEnd/>
                <a:tailEnd/>
              </a:ln>
            </p:spPr>
            <p:txBody>
              <a:bodyPr/>
              <a:lstStyle/>
              <a:p>
                <a:endParaRPr lang="en-US"/>
              </a:p>
            </p:txBody>
          </p:sp>
          <p:sp>
            <p:nvSpPr>
              <p:cNvPr id="57575" name="Freeform 350"/>
              <p:cNvSpPr>
                <a:spLocks/>
              </p:cNvSpPr>
              <p:nvPr/>
            </p:nvSpPr>
            <p:spPr bwMode="auto">
              <a:xfrm>
                <a:off x="767" y="2114"/>
                <a:ext cx="14" cy="16"/>
              </a:xfrm>
              <a:custGeom>
                <a:avLst/>
                <a:gdLst>
                  <a:gd name="T0" fmla="*/ 0 w 129"/>
                  <a:gd name="T1" fmla="*/ 0 h 180"/>
                  <a:gd name="T2" fmla="*/ 3 w 129"/>
                  <a:gd name="T3" fmla="*/ 0 h 180"/>
                  <a:gd name="T4" fmla="*/ 5 w 129"/>
                  <a:gd name="T5" fmla="*/ 0 h 180"/>
                  <a:gd name="T6" fmla="*/ 8 w 129"/>
                  <a:gd name="T7" fmla="*/ 1 h 180"/>
                  <a:gd name="T8" fmla="*/ 11 w 129"/>
                  <a:gd name="T9" fmla="*/ 3 h 180"/>
                  <a:gd name="T10" fmla="*/ 13 w 129"/>
                  <a:gd name="T11" fmla="*/ 5 h 180"/>
                  <a:gd name="T12" fmla="*/ 14 w 129"/>
                  <a:gd name="T13" fmla="*/ 9 h 180"/>
                  <a:gd name="T14" fmla="*/ 14 w 129"/>
                  <a:gd name="T15" fmla="*/ 12 h 180"/>
                  <a:gd name="T16" fmla="*/ 14 w 129"/>
                  <a:gd name="T17" fmla="*/ 16 h 1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9" h="180">
                    <a:moveTo>
                      <a:pt x="0" y="0"/>
                    </a:moveTo>
                    <a:lnTo>
                      <a:pt x="27" y="2"/>
                    </a:lnTo>
                    <a:lnTo>
                      <a:pt x="50" y="5"/>
                    </a:lnTo>
                    <a:lnTo>
                      <a:pt x="76" y="16"/>
                    </a:lnTo>
                    <a:lnTo>
                      <a:pt x="98" y="34"/>
                    </a:lnTo>
                    <a:lnTo>
                      <a:pt x="120" y="58"/>
                    </a:lnTo>
                    <a:lnTo>
                      <a:pt x="129" y="96"/>
                    </a:lnTo>
                    <a:lnTo>
                      <a:pt x="129" y="134"/>
                    </a:lnTo>
                    <a:lnTo>
                      <a:pt x="126" y="180"/>
                    </a:lnTo>
                  </a:path>
                </a:pathLst>
              </a:custGeom>
              <a:solidFill>
                <a:schemeClr val="accent1"/>
              </a:solidFill>
              <a:ln w="1588">
                <a:solidFill>
                  <a:srgbClr val="000000"/>
                </a:solidFill>
                <a:prstDash val="solid"/>
                <a:round/>
                <a:headEnd/>
                <a:tailEnd/>
              </a:ln>
            </p:spPr>
            <p:txBody>
              <a:bodyPr/>
              <a:lstStyle/>
              <a:p>
                <a:endParaRPr lang="en-US"/>
              </a:p>
            </p:txBody>
          </p:sp>
          <p:sp>
            <p:nvSpPr>
              <p:cNvPr id="57576" name="Freeform 351"/>
              <p:cNvSpPr>
                <a:spLocks/>
              </p:cNvSpPr>
              <p:nvPr/>
            </p:nvSpPr>
            <p:spPr bwMode="auto">
              <a:xfrm>
                <a:off x="774" y="2119"/>
                <a:ext cx="9" cy="23"/>
              </a:xfrm>
              <a:custGeom>
                <a:avLst/>
                <a:gdLst>
                  <a:gd name="T0" fmla="*/ 9 w 89"/>
                  <a:gd name="T1" fmla="*/ 0 h 255"/>
                  <a:gd name="T2" fmla="*/ 8 w 89"/>
                  <a:gd name="T3" fmla="*/ 5 h 255"/>
                  <a:gd name="T4" fmla="*/ 7 w 89"/>
                  <a:gd name="T5" fmla="*/ 11 h 255"/>
                  <a:gd name="T6" fmla="*/ 7 w 89"/>
                  <a:gd name="T7" fmla="*/ 14 h 255"/>
                  <a:gd name="T8" fmla="*/ 5 w 89"/>
                  <a:gd name="T9" fmla="*/ 17 h 255"/>
                  <a:gd name="T10" fmla="*/ 4 w 89"/>
                  <a:gd name="T11" fmla="*/ 19 h 255"/>
                  <a:gd name="T12" fmla="*/ 2 w 89"/>
                  <a:gd name="T13" fmla="*/ 21 h 255"/>
                  <a:gd name="T14" fmla="*/ 0 w 89"/>
                  <a:gd name="T15" fmla="*/ 23 h 2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255">
                    <a:moveTo>
                      <a:pt x="89" y="0"/>
                    </a:moveTo>
                    <a:lnTo>
                      <a:pt x="83" y="58"/>
                    </a:lnTo>
                    <a:lnTo>
                      <a:pt x="74" y="117"/>
                    </a:lnTo>
                    <a:lnTo>
                      <a:pt x="65" y="159"/>
                    </a:lnTo>
                    <a:lnTo>
                      <a:pt x="53" y="192"/>
                    </a:lnTo>
                    <a:lnTo>
                      <a:pt x="38" y="213"/>
                    </a:lnTo>
                    <a:lnTo>
                      <a:pt x="23" y="234"/>
                    </a:lnTo>
                    <a:lnTo>
                      <a:pt x="0" y="255"/>
                    </a:lnTo>
                  </a:path>
                </a:pathLst>
              </a:custGeom>
              <a:solidFill>
                <a:schemeClr val="accent1"/>
              </a:solidFill>
              <a:ln w="1588">
                <a:solidFill>
                  <a:srgbClr val="000000"/>
                </a:solidFill>
                <a:prstDash val="solid"/>
                <a:round/>
                <a:headEnd/>
                <a:tailEnd/>
              </a:ln>
            </p:spPr>
            <p:txBody>
              <a:bodyPr/>
              <a:lstStyle/>
              <a:p>
                <a:endParaRPr lang="en-US"/>
              </a:p>
            </p:txBody>
          </p:sp>
          <p:sp>
            <p:nvSpPr>
              <p:cNvPr id="57577" name="Freeform 352"/>
              <p:cNvSpPr>
                <a:spLocks/>
              </p:cNvSpPr>
              <p:nvPr/>
            </p:nvSpPr>
            <p:spPr bwMode="auto">
              <a:xfrm>
                <a:off x="777" y="2138"/>
                <a:ext cx="16" cy="3"/>
              </a:xfrm>
              <a:custGeom>
                <a:avLst/>
                <a:gdLst>
                  <a:gd name="T0" fmla="*/ 0 w 142"/>
                  <a:gd name="T1" fmla="*/ 0 h 35"/>
                  <a:gd name="T2" fmla="*/ 4 w 142"/>
                  <a:gd name="T3" fmla="*/ 0 h 35"/>
                  <a:gd name="T4" fmla="*/ 7 w 142"/>
                  <a:gd name="T5" fmla="*/ 0 h 35"/>
                  <a:gd name="T6" fmla="*/ 11 w 142"/>
                  <a:gd name="T7" fmla="*/ 1 h 35"/>
                  <a:gd name="T8" fmla="*/ 16 w 142"/>
                  <a:gd name="T9" fmla="*/ 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5">
                    <a:moveTo>
                      <a:pt x="0" y="4"/>
                    </a:moveTo>
                    <a:lnTo>
                      <a:pt x="33" y="0"/>
                    </a:lnTo>
                    <a:lnTo>
                      <a:pt x="66" y="3"/>
                    </a:lnTo>
                    <a:lnTo>
                      <a:pt x="99" y="13"/>
                    </a:lnTo>
                    <a:lnTo>
                      <a:pt x="142" y="35"/>
                    </a:lnTo>
                  </a:path>
                </a:pathLst>
              </a:custGeom>
              <a:solidFill>
                <a:schemeClr val="accent1"/>
              </a:solidFill>
              <a:ln w="1588">
                <a:solidFill>
                  <a:srgbClr val="000000"/>
                </a:solidFill>
                <a:prstDash val="solid"/>
                <a:round/>
                <a:headEnd/>
                <a:tailEnd/>
              </a:ln>
            </p:spPr>
            <p:txBody>
              <a:bodyPr/>
              <a:lstStyle/>
              <a:p>
                <a:endParaRPr lang="en-US"/>
              </a:p>
            </p:txBody>
          </p:sp>
          <p:sp>
            <p:nvSpPr>
              <p:cNvPr id="57578" name="Freeform 353"/>
              <p:cNvSpPr>
                <a:spLocks/>
              </p:cNvSpPr>
              <p:nvPr/>
            </p:nvSpPr>
            <p:spPr bwMode="auto">
              <a:xfrm>
                <a:off x="774" y="2141"/>
                <a:ext cx="18" cy="4"/>
              </a:xfrm>
              <a:custGeom>
                <a:avLst/>
                <a:gdLst>
                  <a:gd name="T0" fmla="*/ 0 w 167"/>
                  <a:gd name="T1" fmla="*/ 1 h 48"/>
                  <a:gd name="T2" fmla="*/ 4 w 167"/>
                  <a:gd name="T3" fmla="*/ 0 h 48"/>
                  <a:gd name="T4" fmla="*/ 6 w 167"/>
                  <a:gd name="T5" fmla="*/ 0 h 48"/>
                  <a:gd name="T6" fmla="*/ 9 w 167"/>
                  <a:gd name="T7" fmla="*/ 0 h 48"/>
                  <a:gd name="T8" fmla="*/ 12 w 167"/>
                  <a:gd name="T9" fmla="*/ 1 h 48"/>
                  <a:gd name="T10" fmla="*/ 16 w 167"/>
                  <a:gd name="T11" fmla="*/ 2 h 48"/>
                  <a:gd name="T12" fmla="*/ 18 w 167"/>
                  <a:gd name="T13" fmla="*/ 4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8">
                    <a:moveTo>
                      <a:pt x="0" y="14"/>
                    </a:moveTo>
                    <a:lnTo>
                      <a:pt x="35" y="4"/>
                    </a:lnTo>
                    <a:lnTo>
                      <a:pt x="56" y="0"/>
                    </a:lnTo>
                    <a:lnTo>
                      <a:pt x="84" y="1"/>
                    </a:lnTo>
                    <a:lnTo>
                      <a:pt x="115" y="12"/>
                    </a:lnTo>
                    <a:lnTo>
                      <a:pt x="145" y="29"/>
                    </a:lnTo>
                    <a:lnTo>
                      <a:pt x="167" y="48"/>
                    </a:lnTo>
                  </a:path>
                </a:pathLst>
              </a:custGeom>
              <a:solidFill>
                <a:schemeClr val="accent1"/>
              </a:solidFill>
              <a:ln w="1588">
                <a:solidFill>
                  <a:srgbClr val="000000"/>
                </a:solidFill>
                <a:prstDash val="solid"/>
                <a:round/>
                <a:headEnd/>
                <a:tailEnd/>
              </a:ln>
            </p:spPr>
            <p:txBody>
              <a:bodyPr/>
              <a:lstStyle/>
              <a:p>
                <a:endParaRPr lang="en-US"/>
              </a:p>
            </p:txBody>
          </p:sp>
          <p:sp>
            <p:nvSpPr>
              <p:cNvPr id="57579" name="Freeform 354"/>
              <p:cNvSpPr>
                <a:spLocks/>
              </p:cNvSpPr>
              <p:nvPr/>
            </p:nvSpPr>
            <p:spPr bwMode="auto">
              <a:xfrm>
                <a:off x="827" y="2110"/>
                <a:ext cx="8" cy="34"/>
              </a:xfrm>
              <a:custGeom>
                <a:avLst/>
                <a:gdLst>
                  <a:gd name="T0" fmla="*/ 2 w 66"/>
                  <a:gd name="T1" fmla="*/ 0 h 377"/>
                  <a:gd name="T2" fmla="*/ 4 w 66"/>
                  <a:gd name="T3" fmla="*/ 2 h 377"/>
                  <a:gd name="T4" fmla="*/ 5 w 66"/>
                  <a:gd name="T5" fmla="*/ 5 h 377"/>
                  <a:gd name="T6" fmla="*/ 7 w 66"/>
                  <a:gd name="T7" fmla="*/ 9 h 377"/>
                  <a:gd name="T8" fmla="*/ 8 w 66"/>
                  <a:gd name="T9" fmla="*/ 12 h 377"/>
                  <a:gd name="T10" fmla="*/ 8 w 66"/>
                  <a:gd name="T11" fmla="*/ 17 h 377"/>
                  <a:gd name="T12" fmla="*/ 8 w 66"/>
                  <a:gd name="T13" fmla="*/ 20 h 377"/>
                  <a:gd name="T14" fmla="*/ 7 w 66"/>
                  <a:gd name="T15" fmla="*/ 24 h 377"/>
                  <a:gd name="T16" fmla="*/ 5 w 66"/>
                  <a:gd name="T17" fmla="*/ 28 h 377"/>
                  <a:gd name="T18" fmla="*/ 3 w 66"/>
                  <a:gd name="T19" fmla="*/ 31 h 377"/>
                  <a:gd name="T20" fmla="*/ 0 w 66"/>
                  <a:gd name="T21" fmla="*/ 34 h 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377">
                    <a:moveTo>
                      <a:pt x="16" y="0"/>
                    </a:moveTo>
                    <a:lnTo>
                      <a:pt x="30" y="26"/>
                    </a:lnTo>
                    <a:lnTo>
                      <a:pt x="45" y="60"/>
                    </a:lnTo>
                    <a:lnTo>
                      <a:pt x="59" y="99"/>
                    </a:lnTo>
                    <a:lnTo>
                      <a:pt x="66" y="138"/>
                    </a:lnTo>
                    <a:lnTo>
                      <a:pt x="66" y="183"/>
                    </a:lnTo>
                    <a:lnTo>
                      <a:pt x="62" y="224"/>
                    </a:lnTo>
                    <a:lnTo>
                      <a:pt x="54" y="268"/>
                    </a:lnTo>
                    <a:lnTo>
                      <a:pt x="38" y="308"/>
                    </a:lnTo>
                    <a:lnTo>
                      <a:pt x="21" y="343"/>
                    </a:lnTo>
                    <a:lnTo>
                      <a:pt x="0" y="377"/>
                    </a:lnTo>
                  </a:path>
                </a:pathLst>
              </a:custGeom>
              <a:solidFill>
                <a:schemeClr val="accent1"/>
              </a:solidFill>
              <a:ln w="1588">
                <a:solidFill>
                  <a:srgbClr val="000000"/>
                </a:solidFill>
                <a:prstDash val="solid"/>
                <a:round/>
                <a:headEnd/>
                <a:tailEnd/>
              </a:ln>
            </p:spPr>
            <p:txBody>
              <a:bodyPr/>
              <a:lstStyle/>
              <a:p>
                <a:endParaRPr lang="en-US"/>
              </a:p>
            </p:txBody>
          </p:sp>
          <p:sp>
            <p:nvSpPr>
              <p:cNvPr id="57580" name="Freeform 355"/>
              <p:cNvSpPr>
                <a:spLocks/>
              </p:cNvSpPr>
              <p:nvPr/>
            </p:nvSpPr>
            <p:spPr bwMode="auto">
              <a:xfrm>
                <a:off x="792" y="2152"/>
                <a:ext cx="24" cy="8"/>
              </a:xfrm>
              <a:custGeom>
                <a:avLst/>
                <a:gdLst>
                  <a:gd name="T0" fmla="*/ 0 w 216"/>
                  <a:gd name="T1" fmla="*/ 8 h 84"/>
                  <a:gd name="T2" fmla="*/ 4 w 216"/>
                  <a:gd name="T3" fmla="*/ 6 h 84"/>
                  <a:gd name="T4" fmla="*/ 8 w 216"/>
                  <a:gd name="T5" fmla="*/ 4 h 84"/>
                  <a:gd name="T6" fmla="*/ 12 w 216"/>
                  <a:gd name="T7" fmla="*/ 2 h 84"/>
                  <a:gd name="T8" fmla="*/ 16 w 216"/>
                  <a:gd name="T9" fmla="*/ 1 h 84"/>
                  <a:gd name="T10" fmla="*/ 21 w 216"/>
                  <a:gd name="T11" fmla="*/ 1 h 84"/>
                  <a:gd name="T12" fmla="*/ 24 w 216"/>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84">
                    <a:moveTo>
                      <a:pt x="0" y="84"/>
                    </a:moveTo>
                    <a:lnTo>
                      <a:pt x="37" y="58"/>
                    </a:lnTo>
                    <a:lnTo>
                      <a:pt x="74" y="39"/>
                    </a:lnTo>
                    <a:lnTo>
                      <a:pt x="105" y="26"/>
                    </a:lnTo>
                    <a:lnTo>
                      <a:pt x="142" y="13"/>
                    </a:lnTo>
                    <a:lnTo>
                      <a:pt x="185" y="7"/>
                    </a:lnTo>
                    <a:lnTo>
                      <a:pt x="216" y="0"/>
                    </a:lnTo>
                  </a:path>
                </a:pathLst>
              </a:custGeom>
              <a:solidFill>
                <a:schemeClr val="accent1"/>
              </a:solidFill>
              <a:ln w="1588">
                <a:solidFill>
                  <a:srgbClr val="000000"/>
                </a:solidFill>
                <a:prstDash val="solid"/>
                <a:round/>
                <a:headEnd/>
                <a:tailEnd/>
              </a:ln>
            </p:spPr>
            <p:txBody>
              <a:bodyPr/>
              <a:lstStyle/>
              <a:p>
                <a:endParaRPr lang="en-US"/>
              </a:p>
            </p:txBody>
          </p:sp>
          <p:sp>
            <p:nvSpPr>
              <p:cNvPr id="57581" name="Freeform 356"/>
              <p:cNvSpPr>
                <a:spLocks/>
              </p:cNvSpPr>
              <p:nvPr/>
            </p:nvSpPr>
            <p:spPr bwMode="auto">
              <a:xfrm>
                <a:off x="825" y="2129"/>
                <a:ext cx="39" cy="22"/>
              </a:xfrm>
              <a:custGeom>
                <a:avLst/>
                <a:gdLst>
                  <a:gd name="T0" fmla="*/ 0 w 345"/>
                  <a:gd name="T1" fmla="*/ 22 h 237"/>
                  <a:gd name="T2" fmla="*/ 4 w 345"/>
                  <a:gd name="T3" fmla="*/ 22 h 237"/>
                  <a:gd name="T4" fmla="*/ 10 w 345"/>
                  <a:gd name="T5" fmla="*/ 21 h 237"/>
                  <a:gd name="T6" fmla="*/ 16 w 345"/>
                  <a:gd name="T7" fmla="*/ 19 h 237"/>
                  <a:gd name="T8" fmla="*/ 21 w 345"/>
                  <a:gd name="T9" fmla="*/ 17 h 237"/>
                  <a:gd name="T10" fmla="*/ 26 w 345"/>
                  <a:gd name="T11" fmla="*/ 14 h 237"/>
                  <a:gd name="T12" fmla="*/ 31 w 345"/>
                  <a:gd name="T13" fmla="*/ 11 h 237"/>
                  <a:gd name="T14" fmla="*/ 33 w 345"/>
                  <a:gd name="T15" fmla="*/ 7 h 237"/>
                  <a:gd name="T16" fmla="*/ 39 w 345"/>
                  <a:gd name="T17" fmla="*/ 0 h 2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5" h="237">
                    <a:moveTo>
                      <a:pt x="0" y="237"/>
                    </a:moveTo>
                    <a:lnTo>
                      <a:pt x="37" y="237"/>
                    </a:lnTo>
                    <a:lnTo>
                      <a:pt x="92" y="224"/>
                    </a:lnTo>
                    <a:lnTo>
                      <a:pt x="142" y="205"/>
                    </a:lnTo>
                    <a:lnTo>
                      <a:pt x="185" y="186"/>
                    </a:lnTo>
                    <a:lnTo>
                      <a:pt x="228" y="154"/>
                    </a:lnTo>
                    <a:lnTo>
                      <a:pt x="278" y="115"/>
                    </a:lnTo>
                    <a:lnTo>
                      <a:pt x="296" y="77"/>
                    </a:lnTo>
                    <a:lnTo>
                      <a:pt x="345" y="0"/>
                    </a:lnTo>
                  </a:path>
                </a:pathLst>
              </a:custGeom>
              <a:solidFill>
                <a:schemeClr val="accent1"/>
              </a:solidFill>
              <a:ln w="1588">
                <a:solidFill>
                  <a:srgbClr val="000000"/>
                </a:solidFill>
                <a:prstDash val="solid"/>
                <a:round/>
                <a:headEnd/>
                <a:tailEnd/>
              </a:ln>
            </p:spPr>
            <p:txBody>
              <a:bodyPr/>
              <a:lstStyle/>
              <a:p>
                <a:endParaRPr lang="en-US"/>
              </a:p>
            </p:txBody>
          </p:sp>
          <p:sp>
            <p:nvSpPr>
              <p:cNvPr id="57582" name="Freeform 357"/>
              <p:cNvSpPr>
                <a:spLocks/>
              </p:cNvSpPr>
              <p:nvPr/>
            </p:nvSpPr>
            <p:spPr bwMode="auto">
              <a:xfrm>
                <a:off x="840" y="2146"/>
                <a:ext cx="18" cy="3"/>
              </a:xfrm>
              <a:custGeom>
                <a:avLst/>
                <a:gdLst>
                  <a:gd name="T0" fmla="*/ 0 w 160"/>
                  <a:gd name="T1" fmla="*/ 3 h 38"/>
                  <a:gd name="T2" fmla="*/ 8 w 160"/>
                  <a:gd name="T3" fmla="*/ 2 h 38"/>
                  <a:gd name="T4" fmla="*/ 14 w 160"/>
                  <a:gd name="T5" fmla="*/ 1 h 38"/>
                  <a:gd name="T6" fmla="*/ 18 w 160"/>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 h="38">
                    <a:moveTo>
                      <a:pt x="0" y="38"/>
                    </a:moveTo>
                    <a:lnTo>
                      <a:pt x="68" y="26"/>
                    </a:lnTo>
                    <a:lnTo>
                      <a:pt x="123" y="13"/>
                    </a:lnTo>
                    <a:lnTo>
                      <a:pt x="160" y="0"/>
                    </a:lnTo>
                  </a:path>
                </a:pathLst>
              </a:custGeom>
              <a:solidFill>
                <a:schemeClr val="accent1"/>
              </a:solidFill>
              <a:ln w="1588">
                <a:solidFill>
                  <a:srgbClr val="000000"/>
                </a:solidFill>
                <a:prstDash val="solid"/>
                <a:round/>
                <a:headEnd/>
                <a:tailEnd/>
              </a:ln>
            </p:spPr>
            <p:txBody>
              <a:bodyPr/>
              <a:lstStyle/>
              <a:p>
                <a:endParaRPr lang="en-US"/>
              </a:p>
            </p:txBody>
          </p:sp>
          <p:sp>
            <p:nvSpPr>
              <p:cNvPr id="57583" name="Freeform 358"/>
              <p:cNvSpPr>
                <a:spLocks/>
              </p:cNvSpPr>
              <p:nvPr/>
            </p:nvSpPr>
            <p:spPr bwMode="auto">
              <a:xfrm>
                <a:off x="831" y="2143"/>
                <a:ext cx="54" cy="20"/>
              </a:xfrm>
              <a:custGeom>
                <a:avLst/>
                <a:gdLst>
                  <a:gd name="T0" fmla="*/ 0 w 481"/>
                  <a:gd name="T1" fmla="*/ 20 h 217"/>
                  <a:gd name="T2" fmla="*/ 6 w 481"/>
                  <a:gd name="T3" fmla="*/ 17 h 217"/>
                  <a:gd name="T4" fmla="*/ 12 w 481"/>
                  <a:gd name="T5" fmla="*/ 15 h 217"/>
                  <a:gd name="T6" fmla="*/ 17 w 481"/>
                  <a:gd name="T7" fmla="*/ 13 h 217"/>
                  <a:gd name="T8" fmla="*/ 25 w 481"/>
                  <a:gd name="T9" fmla="*/ 11 h 217"/>
                  <a:gd name="T10" fmla="*/ 31 w 481"/>
                  <a:gd name="T11" fmla="*/ 8 h 217"/>
                  <a:gd name="T12" fmla="*/ 33 w 481"/>
                  <a:gd name="T13" fmla="*/ 8 h 217"/>
                  <a:gd name="T14" fmla="*/ 41 w 481"/>
                  <a:gd name="T15" fmla="*/ 3 h 217"/>
                  <a:gd name="T16" fmla="*/ 48 w 481"/>
                  <a:gd name="T17" fmla="*/ 1 h 217"/>
                  <a:gd name="T18" fmla="*/ 54 w 481"/>
                  <a:gd name="T19" fmla="*/ 0 h 2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1" h="217">
                    <a:moveTo>
                      <a:pt x="0" y="217"/>
                    </a:moveTo>
                    <a:lnTo>
                      <a:pt x="49" y="185"/>
                    </a:lnTo>
                    <a:lnTo>
                      <a:pt x="106" y="159"/>
                    </a:lnTo>
                    <a:lnTo>
                      <a:pt x="155" y="140"/>
                    </a:lnTo>
                    <a:lnTo>
                      <a:pt x="223" y="115"/>
                    </a:lnTo>
                    <a:lnTo>
                      <a:pt x="278" y="83"/>
                    </a:lnTo>
                    <a:lnTo>
                      <a:pt x="290" y="83"/>
                    </a:lnTo>
                    <a:lnTo>
                      <a:pt x="364" y="32"/>
                    </a:lnTo>
                    <a:lnTo>
                      <a:pt x="426" y="12"/>
                    </a:lnTo>
                    <a:lnTo>
                      <a:pt x="481" y="0"/>
                    </a:lnTo>
                  </a:path>
                </a:pathLst>
              </a:custGeom>
              <a:solidFill>
                <a:schemeClr val="accent1"/>
              </a:solidFill>
              <a:ln w="1588">
                <a:solidFill>
                  <a:srgbClr val="000000"/>
                </a:solidFill>
                <a:prstDash val="solid"/>
                <a:round/>
                <a:headEnd/>
                <a:tailEnd/>
              </a:ln>
            </p:spPr>
            <p:txBody>
              <a:bodyPr/>
              <a:lstStyle/>
              <a:p>
                <a:endParaRPr lang="en-US"/>
              </a:p>
            </p:txBody>
          </p:sp>
          <p:sp>
            <p:nvSpPr>
              <p:cNvPr id="57584" name="Freeform 359"/>
              <p:cNvSpPr>
                <a:spLocks/>
              </p:cNvSpPr>
              <p:nvPr/>
            </p:nvSpPr>
            <p:spPr bwMode="auto">
              <a:xfrm>
                <a:off x="759" y="2114"/>
                <a:ext cx="4" cy="1"/>
              </a:xfrm>
              <a:custGeom>
                <a:avLst/>
                <a:gdLst>
                  <a:gd name="T0" fmla="*/ 0 w 43"/>
                  <a:gd name="T1" fmla="*/ 1 h 7"/>
                  <a:gd name="T2" fmla="*/ 2 w 43"/>
                  <a:gd name="T3" fmla="*/ 0 h 7"/>
                  <a:gd name="T4" fmla="*/ 4 w 43"/>
                  <a:gd name="T5" fmla="*/ 0 h 7"/>
                  <a:gd name="T6" fmla="*/ 0 60000 65536"/>
                  <a:gd name="T7" fmla="*/ 0 60000 65536"/>
                  <a:gd name="T8" fmla="*/ 0 60000 65536"/>
                </a:gdLst>
                <a:ahLst/>
                <a:cxnLst>
                  <a:cxn ang="T6">
                    <a:pos x="T0" y="T1"/>
                  </a:cxn>
                  <a:cxn ang="T7">
                    <a:pos x="T2" y="T3"/>
                  </a:cxn>
                  <a:cxn ang="T8">
                    <a:pos x="T4" y="T5"/>
                  </a:cxn>
                </a:cxnLst>
                <a:rect l="0" t="0" r="r" b="b"/>
                <a:pathLst>
                  <a:path w="43" h="7">
                    <a:moveTo>
                      <a:pt x="0" y="7"/>
                    </a:moveTo>
                    <a:lnTo>
                      <a:pt x="23" y="3"/>
                    </a:lnTo>
                    <a:lnTo>
                      <a:pt x="43" y="0"/>
                    </a:lnTo>
                  </a:path>
                </a:pathLst>
              </a:custGeom>
              <a:solidFill>
                <a:schemeClr val="accent1"/>
              </a:solidFill>
              <a:ln w="1588">
                <a:solidFill>
                  <a:srgbClr val="000000"/>
                </a:solidFill>
                <a:prstDash val="solid"/>
                <a:round/>
                <a:headEnd/>
                <a:tailEnd/>
              </a:ln>
            </p:spPr>
            <p:txBody>
              <a:bodyPr/>
              <a:lstStyle/>
              <a:p>
                <a:endParaRPr lang="en-US"/>
              </a:p>
            </p:txBody>
          </p:sp>
          <p:sp>
            <p:nvSpPr>
              <p:cNvPr id="57585" name="Freeform 360"/>
              <p:cNvSpPr>
                <a:spLocks/>
              </p:cNvSpPr>
              <p:nvPr/>
            </p:nvSpPr>
            <p:spPr bwMode="auto">
              <a:xfrm>
                <a:off x="851" y="2185"/>
                <a:ext cx="12" cy="3"/>
              </a:xfrm>
              <a:custGeom>
                <a:avLst/>
                <a:gdLst>
                  <a:gd name="T0" fmla="*/ 12 w 105"/>
                  <a:gd name="T1" fmla="*/ 0 h 32"/>
                  <a:gd name="T2" fmla="*/ 8 w 105"/>
                  <a:gd name="T3" fmla="*/ 0 h 32"/>
                  <a:gd name="T4" fmla="*/ 6 w 105"/>
                  <a:gd name="T5" fmla="*/ 1 h 32"/>
                  <a:gd name="T6" fmla="*/ 3 w 105"/>
                  <a:gd name="T7" fmla="*/ 2 h 32"/>
                  <a:gd name="T8" fmla="*/ 0 w 105"/>
                  <a:gd name="T9" fmla="*/ 3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32">
                    <a:moveTo>
                      <a:pt x="105" y="0"/>
                    </a:moveTo>
                    <a:lnTo>
                      <a:pt x="74" y="3"/>
                    </a:lnTo>
                    <a:lnTo>
                      <a:pt x="50" y="9"/>
                    </a:lnTo>
                    <a:lnTo>
                      <a:pt x="25" y="19"/>
                    </a:lnTo>
                    <a:lnTo>
                      <a:pt x="0" y="32"/>
                    </a:lnTo>
                  </a:path>
                </a:pathLst>
              </a:custGeom>
              <a:solidFill>
                <a:schemeClr val="accent1"/>
              </a:solidFill>
              <a:ln w="1588">
                <a:solidFill>
                  <a:srgbClr val="000000"/>
                </a:solidFill>
                <a:prstDash val="solid"/>
                <a:round/>
                <a:headEnd/>
                <a:tailEnd/>
              </a:ln>
            </p:spPr>
            <p:txBody>
              <a:bodyPr/>
              <a:lstStyle/>
              <a:p>
                <a:endParaRPr lang="en-US"/>
              </a:p>
            </p:txBody>
          </p:sp>
          <p:sp>
            <p:nvSpPr>
              <p:cNvPr id="57586" name="Freeform 361"/>
              <p:cNvSpPr>
                <a:spLocks/>
              </p:cNvSpPr>
              <p:nvPr/>
            </p:nvSpPr>
            <p:spPr bwMode="auto">
              <a:xfrm>
                <a:off x="875" y="2192"/>
                <a:ext cx="11" cy="2"/>
              </a:xfrm>
              <a:custGeom>
                <a:avLst/>
                <a:gdLst>
                  <a:gd name="T0" fmla="*/ 11 w 104"/>
                  <a:gd name="T1" fmla="*/ 0 h 19"/>
                  <a:gd name="T2" fmla="*/ 7 w 104"/>
                  <a:gd name="T3" fmla="*/ 0 h 19"/>
                  <a:gd name="T4" fmla="*/ 3 w 104"/>
                  <a:gd name="T5" fmla="*/ 1 h 19"/>
                  <a:gd name="T6" fmla="*/ 0 w 104"/>
                  <a:gd name="T7" fmla="*/ 2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4" h="19">
                    <a:moveTo>
                      <a:pt x="104" y="0"/>
                    </a:moveTo>
                    <a:lnTo>
                      <a:pt x="67" y="0"/>
                    </a:lnTo>
                    <a:lnTo>
                      <a:pt x="30" y="6"/>
                    </a:lnTo>
                    <a:lnTo>
                      <a:pt x="0" y="19"/>
                    </a:lnTo>
                  </a:path>
                </a:pathLst>
              </a:custGeom>
              <a:solidFill>
                <a:schemeClr val="accent1"/>
              </a:solidFill>
              <a:ln w="1588">
                <a:solidFill>
                  <a:srgbClr val="000000"/>
                </a:solidFill>
                <a:prstDash val="solid"/>
                <a:round/>
                <a:headEnd/>
                <a:tailEnd/>
              </a:ln>
            </p:spPr>
            <p:txBody>
              <a:bodyPr/>
              <a:lstStyle/>
              <a:p>
                <a:endParaRPr lang="en-US"/>
              </a:p>
            </p:txBody>
          </p:sp>
          <p:sp>
            <p:nvSpPr>
              <p:cNvPr id="57587" name="Freeform 362"/>
              <p:cNvSpPr>
                <a:spLocks/>
              </p:cNvSpPr>
              <p:nvPr/>
            </p:nvSpPr>
            <p:spPr bwMode="auto">
              <a:xfrm>
                <a:off x="886" y="2185"/>
                <a:ext cx="16" cy="6"/>
              </a:xfrm>
              <a:custGeom>
                <a:avLst/>
                <a:gdLst>
                  <a:gd name="T0" fmla="*/ 16 w 145"/>
                  <a:gd name="T1" fmla="*/ 0 h 73"/>
                  <a:gd name="T2" fmla="*/ 13 w 145"/>
                  <a:gd name="T3" fmla="*/ 0 h 73"/>
                  <a:gd name="T4" fmla="*/ 10 w 145"/>
                  <a:gd name="T5" fmla="*/ 1 h 73"/>
                  <a:gd name="T6" fmla="*/ 7 w 145"/>
                  <a:gd name="T7" fmla="*/ 2 h 73"/>
                  <a:gd name="T8" fmla="*/ 4 w 145"/>
                  <a:gd name="T9" fmla="*/ 3 h 73"/>
                  <a:gd name="T10" fmla="*/ 2 w 145"/>
                  <a:gd name="T11" fmla="*/ 5 h 73"/>
                  <a:gd name="T12" fmla="*/ 1 w 145"/>
                  <a:gd name="T13" fmla="*/ 6 h 73"/>
                  <a:gd name="T14" fmla="*/ 0 w 145"/>
                  <a:gd name="T15" fmla="*/ 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 h="73">
                    <a:moveTo>
                      <a:pt x="145" y="0"/>
                    </a:moveTo>
                    <a:lnTo>
                      <a:pt x="120" y="3"/>
                    </a:lnTo>
                    <a:lnTo>
                      <a:pt x="89" y="13"/>
                    </a:lnTo>
                    <a:lnTo>
                      <a:pt x="62" y="25"/>
                    </a:lnTo>
                    <a:lnTo>
                      <a:pt x="40" y="41"/>
                    </a:lnTo>
                    <a:lnTo>
                      <a:pt x="22" y="57"/>
                    </a:lnTo>
                    <a:lnTo>
                      <a:pt x="9" y="67"/>
                    </a:lnTo>
                    <a:lnTo>
                      <a:pt x="0" y="73"/>
                    </a:lnTo>
                  </a:path>
                </a:pathLst>
              </a:custGeom>
              <a:solidFill>
                <a:schemeClr val="accent1"/>
              </a:solidFill>
              <a:ln w="1588">
                <a:solidFill>
                  <a:srgbClr val="000000"/>
                </a:solidFill>
                <a:prstDash val="solid"/>
                <a:round/>
                <a:headEnd/>
                <a:tailEnd/>
              </a:ln>
            </p:spPr>
            <p:txBody>
              <a:bodyPr/>
              <a:lstStyle/>
              <a:p>
                <a:endParaRPr lang="en-US"/>
              </a:p>
            </p:txBody>
          </p:sp>
          <p:sp>
            <p:nvSpPr>
              <p:cNvPr id="57588" name="Freeform 363"/>
              <p:cNvSpPr>
                <a:spLocks/>
              </p:cNvSpPr>
              <p:nvPr/>
            </p:nvSpPr>
            <p:spPr bwMode="auto">
              <a:xfrm>
                <a:off x="916" y="2190"/>
                <a:ext cx="13" cy="4"/>
              </a:xfrm>
              <a:custGeom>
                <a:avLst/>
                <a:gdLst>
                  <a:gd name="T0" fmla="*/ 13 w 111"/>
                  <a:gd name="T1" fmla="*/ 0 h 45"/>
                  <a:gd name="T2" fmla="*/ 7 w 111"/>
                  <a:gd name="T3" fmla="*/ 1 h 45"/>
                  <a:gd name="T4" fmla="*/ 4 w 111"/>
                  <a:gd name="T5" fmla="*/ 1 h 45"/>
                  <a:gd name="T6" fmla="*/ 2 w 111"/>
                  <a:gd name="T7" fmla="*/ 3 h 45"/>
                  <a:gd name="T8" fmla="*/ 0 w 111"/>
                  <a:gd name="T9" fmla="*/ 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45">
                    <a:moveTo>
                      <a:pt x="111" y="0"/>
                    </a:moveTo>
                    <a:lnTo>
                      <a:pt x="58" y="7"/>
                    </a:lnTo>
                    <a:lnTo>
                      <a:pt x="37" y="16"/>
                    </a:lnTo>
                    <a:lnTo>
                      <a:pt x="15" y="29"/>
                    </a:lnTo>
                    <a:lnTo>
                      <a:pt x="0" y="45"/>
                    </a:lnTo>
                  </a:path>
                </a:pathLst>
              </a:custGeom>
              <a:solidFill>
                <a:schemeClr val="accent1"/>
              </a:solidFill>
              <a:ln w="1588">
                <a:solidFill>
                  <a:srgbClr val="000000"/>
                </a:solidFill>
                <a:prstDash val="solid"/>
                <a:round/>
                <a:headEnd/>
                <a:tailEnd/>
              </a:ln>
            </p:spPr>
            <p:txBody>
              <a:bodyPr/>
              <a:lstStyle/>
              <a:p>
                <a:endParaRPr lang="en-US"/>
              </a:p>
            </p:txBody>
          </p:sp>
          <p:sp>
            <p:nvSpPr>
              <p:cNvPr id="57589" name="Freeform 364"/>
              <p:cNvSpPr>
                <a:spLocks/>
              </p:cNvSpPr>
              <p:nvPr/>
            </p:nvSpPr>
            <p:spPr bwMode="auto">
              <a:xfrm>
                <a:off x="926" y="2178"/>
                <a:ext cx="14" cy="6"/>
              </a:xfrm>
              <a:custGeom>
                <a:avLst/>
                <a:gdLst>
                  <a:gd name="T0" fmla="*/ 14 w 126"/>
                  <a:gd name="T1" fmla="*/ 0 h 71"/>
                  <a:gd name="T2" fmla="*/ 9 w 126"/>
                  <a:gd name="T3" fmla="*/ 1 h 71"/>
                  <a:gd name="T4" fmla="*/ 7 w 126"/>
                  <a:gd name="T5" fmla="*/ 2 h 71"/>
                  <a:gd name="T6" fmla="*/ 4 w 126"/>
                  <a:gd name="T7" fmla="*/ 3 h 71"/>
                  <a:gd name="T8" fmla="*/ 2 w 126"/>
                  <a:gd name="T9" fmla="*/ 5 h 71"/>
                  <a:gd name="T10" fmla="*/ 0 w 126"/>
                  <a:gd name="T11" fmla="*/ 6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6" h="71">
                    <a:moveTo>
                      <a:pt x="126" y="0"/>
                    </a:moveTo>
                    <a:lnTo>
                      <a:pt x="83" y="13"/>
                    </a:lnTo>
                    <a:lnTo>
                      <a:pt x="59" y="26"/>
                    </a:lnTo>
                    <a:lnTo>
                      <a:pt x="37" y="39"/>
                    </a:lnTo>
                    <a:lnTo>
                      <a:pt x="19" y="55"/>
                    </a:lnTo>
                    <a:lnTo>
                      <a:pt x="0" y="71"/>
                    </a:lnTo>
                  </a:path>
                </a:pathLst>
              </a:custGeom>
              <a:solidFill>
                <a:schemeClr val="accent1"/>
              </a:solidFill>
              <a:ln w="1588">
                <a:solidFill>
                  <a:srgbClr val="000000"/>
                </a:solidFill>
                <a:prstDash val="solid"/>
                <a:round/>
                <a:headEnd/>
                <a:tailEnd/>
              </a:ln>
            </p:spPr>
            <p:txBody>
              <a:bodyPr/>
              <a:lstStyle/>
              <a:p>
                <a:endParaRPr lang="en-US"/>
              </a:p>
            </p:txBody>
          </p:sp>
          <p:sp>
            <p:nvSpPr>
              <p:cNvPr id="57590" name="Freeform 365"/>
              <p:cNvSpPr>
                <a:spLocks/>
              </p:cNvSpPr>
              <p:nvPr/>
            </p:nvSpPr>
            <p:spPr bwMode="auto">
              <a:xfrm>
                <a:off x="904" y="2176"/>
                <a:ext cx="12" cy="5"/>
              </a:xfrm>
              <a:custGeom>
                <a:avLst/>
                <a:gdLst>
                  <a:gd name="T0" fmla="*/ 12 w 105"/>
                  <a:gd name="T1" fmla="*/ 0 h 52"/>
                  <a:gd name="T2" fmla="*/ 7 w 105"/>
                  <a:gd name="T3" fmla="*/ 1 h 52"/>
                  <a:gd name="T4" fmla="*/ 5 w 105"/>
                  <a:gd name="T5" fmla="*/ 2 h 52"/>
                  <a:gd name="T6" fmla="*/ 3 w 105"/>
                  <a:gd name="T7" fmla="*/ 3 h 52"/>
                  <a:gd name="T8" fmla="*/ 0 w 105"/>
                  <a:gd name="T9" fmla="*/ 5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52">
                    <a:moveTo>
                      <a:pt x="105" y="0"/>
                    </a:moveTo>
                    <a:lnTo>
                      <a:pt x="65" y="9"/>
                    </a:lnTo>
                    <a:lnTo>
                      <a:pt x="43" y="23"/>
                    </a:lnTo>
                    <a:lnTo>
                      <a:pt x="22" y="36"/>
                    </a:lnTo>
                    <a:lnTo>
                      <a:pt x="0" y="52"/>
                    </a:lnTo>
                  </a:path>
                </a:pathLst>
              </a:custGeom>
              <a:solidFill>
                <a:schemeClr val="accent1"/>
              </a:solidFill>
              <a:ln w="1588">
                <a:solidFill>
                  <a:srgbClr val="000000"/>
                </a:solidFill>
                <a:prstDash val="solid"/>
                <a:round/>
                <a:headEnd/>
                <a:tailEnd/>
              </a:ln>
            </p:spPr>
            <p:txBody>
              <a:bodyPr/>
              <a:lstStyle/>
              <a:p>
                <a:endParaRPr lang="en-US"/>
              </a:p>
            </p:txBody>
          </p:sp>
          <p:sp>
            <p:nvSpPr>
              <p:cNvPr id="57591" name="Freeform 366"/>
              <p:cNvSpPr>
                <a:spLocks/>
              </p:cNvSpPr>
              <p:nvPr/>
            </p:nvSpPr>
            <p:spPr bwMode="auto">
              <a:xfrm>
                <a:off x="920" y="2163"/>
                <a:ext cx="15" cy="10"/>
              </a:xfrm>
              <a:custGeom>
                <a:avLst/>
                <a:gdLst>
                  <a:gd name="T0" fmla="*/ 15 w 135"/>
                  <a:gd name="T1" fmla="*/ 0 h 102"/>
                  <a:gd name="T2" fmla="*/ 9 w 135"/>
                  <a:gd name="T3" fmla="*/ 1 h 102"/>
                  <a:gd name="T4" fmla="*/ 5 w 135"/>
                  <a:gd name="T5" fmla="*/ 3 h 102"/>
                  <a:gd name="T6" fmla="*/ 2 w 135"/>
                  <a:gd name="T7" fmla="*/ 5 h 102"/>
                  <a:gd name="T8" fmla="*/ 1 w 135"/>
                  <a:gd name="T9" fmla="*/ 8 h 102"/>
                  <a:gd name="T10" fmla="*/ 0 w 135"/>
                  <a:gd name="T11" fmla="*/ 10 h 1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102">
                    <a:moveTo>
                      <a:pt x="135" y="0"/>
                    </a:moveTo>
                    <a:lnTo>
                      <a:pt x="77" y="12"/>
                    </a:lnTo>
                    <a:lnTo>
                      <a:pt x="43" y="30"/>
                    </a:lnTo>
                    <a:lnTo>
                      <a:pt x="18" y="53"/>
                    </a:lnTo>
                    <a:lnTo>
                      <a:pt x="6" y="77"/>
                    </a:lnTo>
                    <a:lnTo>
                      <a:pt x="0" y="102"/>
                    </a:lnTo>
                  </a:path>
                </a:pathLst>
              </a:custGeom>
              <a:solidFill>
                <a:schemeClr val="accent1"/>
              </a:solidFill>
              <a:ln w="1588">
                <a:solidFill>
                  <a:srgbClr val="000000"/>
                </a:solidFill>
                <a:prstDash val="solid"/>
                <a:round/>
                <a:headEnd/>
                <a:tailEnd/>
              </a:ln>
            </p:spPr>
            <p:txBody>
              <a:bodyPr/>
              <a:lstStyle/>
              <a:p>
                <a:endParaRPr lang="en-US"/>
              </a:p>
            </p:txBody>
          </p:sp>
          <p:sp>
            <p:nvSpPr>
              <p:cNvPr id="57592" name="Freeform 367"/>
              <p:cNvSpPr>
                <a:spLocks/>
              </p:cNvSpPr>
              <p:nvPr/>
            </p:nvSpPr>
            <p:spPr bwMode="auto">
              <a:xfrm>
                <a:off x="893" y="2157"/>
                <a:ext cx="21" cy="6"/>
              </a:xfrm>
              <a:custGeom>
                <a:avLst/>
                <a:gdLst>
                  <a:gd name="T0" fmla="*/ 21 w 190"/>
                  <a:gd name="T1" fmla="*/ 0 h 64"/>
                  <a:gd name="T2" fmla="*/ 12 w 190"/>
                  <a:gd name="T3" fmla="*/ 0 h 64"/>
                  <a:gd name="T4" fmla="*/ 6 w 190"/>
                  <a:gd name="T5" fmla="*/ 2 h 64"/>
                  <a:gd name="T6" fmla="*/ 2 w 190"/>
                  <a:gd name="T7" fmla="*/ 4 h 64"/>
                  <a:gd name="T8" fmla="*/ 0 w 190"/>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64">
                    <a:moveTo>
                      <a:pt x="190" y="0"/>
                    </a:moveTo>
                    <a:lnTo>
                      <a:pt x="111" y="0"/>
                    </a:lnTo>
                    <a:lnTo>
                      <a:pt x="55" y="19"/>
                    </a:lnTo>
                    <a:lnTo>
                      <a:pt x="18" y="38"/>
                    </a:lnTo>
                    <a:lnTo>
                      <a:pt x="0" y="64"/>
                    </a:lnTo>
                  </a:path>
                </a:pathLst>
              </a:custGeom>
              <a:solidFill>
                <a:schemeClr val="accent1"/>
              </a:solidFill>
              <a:ln w="1588">
                <a:solidFill>
                  <a:srgbClr val="000000"/>
                </a:solidFill>
                <a:prstDash val="solid"/>
                <a:round/>
                <a:headEnd/>
                <a:tailEnd/>
              </a:ln>
            </p:spPr>
            <p:txBody>
              <a:bodyPr/>
              <a:lstStyle/>
              <a:p>
                <a:endParaRPr lang="en-US"/>
              </a:p>
            </p:txBody>
          </p:sp>
          <p:sp>
            <p:nvSpPr>
              <p:cNvPr id="57593" name="Freeform 368"/>
              <p:cNvSpPr>
                <a:spLocks/>
              </p:cNvSpPr>
              <p:nvPr/>
            </p:nvSpPr>
            <p:spPr bwMode="auto">
              <a:xfrm>
                <a:off x="886" y="2160"/>
                <a:ext cx="2" cy="9"/>
              </a:xfrm>
              <a:custGeom>
                <a:avLst/>
                <a:gdLst>
                  <a:gd name="T0" fmla="*/ 1 w 19"/>
                  <a:gd name="T1" fmla="*/ 9 h 96"/>
                  <a:gd name="T2" fmla="*/ 0 w 19"/>
                  <a:gd name="T3" fmla="*/ 7 h 96"/>
                  <a:gd name="T4" fmla="*/ 1 w 19"/>
                  <a:gd name="T5" fmla="*/ 4 h 96"/>
                  <a:gd name="T6" fmla="*/ 2 w 19"/>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96">
                    <a:moveTo>
                      <a:pt x="6" y="96"/>
                    </a:moveTo>
                    <a:lnTo>
                      <a:pt x="0" y="70"/>
                    </a:lnTo>
                    <a:lnTo>
                      <a:pt x="6" y="38"/>
                    </a:lnTo>
                    <a:lnTo>
                      <a:pt x="19" y="0"/>
                    </a:lnTo>
                  </a:path>
                </a:pathLst>
              </a:custGeom>
              <a:solidFill>
                <a:schemeClr val="accent1"/>
              </a:solidFill>
              <a:ln w="1588">
                <a:solidFill>
                  <a:srgbClr val="000000"/>
                </a:solidFill>
                <a:prstDash val="solid"/>
                <a:round/>
                <a:headEnd/>
                <a:tailEnd/>
              </a:ln>
            </p:spPr>
            <p:txBody>
              <a:bodyPr/>
              <a:lstStyle/>
              <a:p>
                <a:endParaRPr lang="en-US"/>
              </a:p>
            </p:txBody>
          </p:sp>
          <p:sp>
            <p:nvSpPr>
              <p:cNvPr id="57594" name="Freeform 369"/>
              <p:cNvSpPr>
                <a:spLocks/>
              </p:cNvSpPr>
              <p:nvPr/>
            </p:nvSpPr>
            <p:spPr bwMode="auto">
              <a:xfrm>
                <a:off x="868" y="2170"/>
                <a:ext cx="6" cy="6"/>
              </a:xfrm>
              <a:custGeom>
                <a:avLst/>
                <a:gdLst>
                  <a:gd name="T0" fmla="*/ 6 w 50"/>
                  <a:gd name="T1" fmla="*/ 6 h 64"/>
                  <a:gd name="T2" fmla="*/ 3 w 50"/>
                  <a:gd name="T3" fmla="*/ 4 h 64"/>
                  <a:gd name="T4" fmla="*/ 0 w 50"/>
                  <a:gd name="T5" fmla="*/ 0 h 64"/>
                  <a:gd name="T6" fmla="*/ 0 60000 65536"/>
                  <a:gd name="T7" fmla="*/ 0 60000 65536"/>
                  <a:gd name="T8" fmla="*/ 0 60000 65536"/>
                </a:gdLst>
                <a:ahLst/>
                <a:cxnLst>
                  <a:cxn ang="T6">
                    <a:pos x="T0" y="T1"/>
                  </a:cxn>
                  <a:cxn ang="T7">
                    <a:pos x="T2" y="T3"/>
                  </a:cxn>
                  <a:cxn ang="T8">
                    <a:pos x="T4" y="T5"/>
                  </a:cxn>
                </a:cxnLst>
                <a:rect l="0" t="0" r="r" b="b"/>
                <a:pathLst>
                  <a:path w="50" h="64">
                    <a:moveTo>
                      <a:pt x="50" y="64"/>
                    </a:moveTo>
                    <a:lnTo>
                      <a:pt x="25" y="38"/>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595" name="Line 370"/>
              <p:cNvSpPr>
                <a:spLocks noChangeShapeType="1"/>
              </p:cNvSpPr>
              <p:nvPr/>
            </p:nvSpPr>
            <p:spPr bwMode="auto">
              <a:xfrm flipH="1" flipV="1">
                <a:off x="874" y="2206"/>
                <a:ext cx="3" cy="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7550" name="Group 371"/>
            <p:cNvGrpSpPr>
              <a:grpSpLocks/>
            </p:cNvGrpSpPr>
            <p:nvPr/>
          </p:nvGrpSpPr>
          <p:grpSpPr bwMode="auto">
            <a:xfrm>
              <a:off x="940" y="2064"/>
              <a:ext cx="191" cy="128"/>
              <a:chOff x="940" y="2064"/>
              <a:chExt cx="191" cy="128"/>
            </a:xfrm>
          </p:grpSpPr>
          <p:sp>
            <p:nvSpPr>
              <p:cNvPr id="57551" name="Freeform 372"/>
              <p:cNvSpPr>
                <a:spLocks/>
              </p:cNvSpPr>
              <p:nvPr/>
            </p:nvSpPr>
            <p:spPr bwMode="auto">
              <a:xfrm>
                <a:off x="940" y="2064"/>
                <a:ext cx="191" cy="128"/>
              </a:xfrm>
              <a:custGeom>
                <a:avLst/>
                <a:gdLst>
                  <a:gd name="T0" fmla="*/ 58 w 1719"/>
                  <a:gd name="T1" fmla="*/ 3 h 1411"/>
                  <a:gd name="T2" fmla="*/ 86 w 1719"/>
                  <a:gd name="T3" fmla="*/ 0 h 1411"/>
                  <a:gd name="T4" fmla="*/ 98 w 1719"/>
                  <a:gd name="T5" fmla="*/ 1 h 1411"/>
                  <a:gd name="T6" fmla="*/ 106 w 1719"/>
                  <a:gd name="T7" fmla="*/ 3 h 1411"/>
                  <a:gd name="T8" fmla="*/ 122 w 1719"/>
                  <a:gd name="T9" fmla="*/ 4 h 1411"/>
                  <a:gd name="T10" fmla="*/ 150 w 1719"/>
                  <a:gd name="T11" fmla="*/ 6 h 1411"/>
                  <a:gd name="T12" fmla="*/ 176 w 1719"/>
                  <a:gd name="T13" fmla="*/ 6 h 1411"/>
                  <a:gd name="T14" fmla="*/ 187 w 1719"/>
                  <a:gd name="T15" fmla="*/ 7 h 1411"/>
                  <a:gd name="T16" fmla="*/ 190 w 1719"/>
                  <a:gd name="T17" fmla="*/ 11 h 1411"/>
                  <a:gd name="T18" fmla="*/ 191 w 1719"/>
                  <a:gd name="T19" fmla="*/ 17 h 1411"/>
                  <a:gd name="T20" fmla="*/ 188 w 1719"/>
                  <a:gd name="T21" fmla="*/ 23 h 1411"/>
                  <a:gd name="T22" fmla="*/ 184 w 1719"/>
                  <a:gd name="T23" fmla="*/ 26 h 1411"/>
                  <a:gd name="T24" fmla="*/ 178 w 1719"/>
                  <a:gd name="T25" fmla="*/ 28 h 1411"/>
                  <a:gd name="T26" fmla="*/ 166 w 1719"/>
                  <a:gd name="T27" fmla="*/ 31 h 1411"/>
                  <a:gd name="T28" fmla="*/ 157 w 1719"/>
                  <a:gd name="T29" fmla="*/ 32 h 1411"/>
                  <a:gd name="T30" fmla="*/ 150 w 1719"/>
                  <a:gd name="T31" fmla="*/ 32 h 1411"/>
                  <a:gd name="T32" fmla="*/ 140 w 1719"/>
                  <a:gd name="T33" fmla="*/ 30 h 1411"/>
                  <a:gd name="T34" fmla="*/ 134 w 1719"/>
                  <a:gd name="T35" fmla="*/ 31 h 1411"/>
                  <a:gd name="T36" fmla="*/ 129 w 1719"/>
                  <a:gd name="T37" fmla="*/ 33 h 1411"/>
                  <a:gd name="T38" fmla="*/ 125 w 1719"/>
                  <a:gd name="T39" fmla="*/ 36 h 1411"/>
                  <a:gd name="T40" fmla="*/ 122 w 1719"/>
                  <a:gd name="T41" fmla="*/ 41 h 1411"/>
                  <a:gd name="T42" fmla="*/ 123 w 1719"/>
                  <a:gd name="T43" fmla="*/ 44 h 1411"/>
                  <a:gd name="T44" fmla="*/ 128 w 1719"/>
                  <a:gd name="T45" fmla="*/ 56 h 1411"/>
                  <a:gd name="T46" fmla="*/ 138 w 1719"/>
                  <a:gd name="T47" fmla="*/ 73 h 1411"/>
                  <a:gd name="T48" fmla="*/ 146 w 1719"/>
                  <a:gd name="T49" fmla="*/ 87 h 1411"/>
                  <a:gd name="T50" fmla="*/ 155 w 1719"/>
                  <a:gd name="T51" fmla="*/ 95 h 1411"/>
                  <a:gd name="T52" fmla="*/ 164 w 1719"/>
                  <a:gd name="T53" fmla="*/ 102 h 1411"/>
                  <a:gd name="T54" fmla="*/ 169 w 1719"/>
                  <a:gd name="T55" fmla="*/ 107 h 1411"/>
                  <a:gd name="T56" fmla="*/ 170 w 1719"/>
                  <a:gd name="T57" fmla="*/ 111 h 1411"/>
                  <a:gd name="T58" fmla="*/ 170 w 1719"/>
                  <a:gd name="T59" fmla="*/ 114 h 1411"/>
                  <a:gd name="T60" fmla="*/ 169 w 1719"/>
                  <a:gd name="T61" fmla="*/ 118 h 1411"/>
                  <a:gd name="T62" fmla="*/ 166 w 1719"/>
                  <a:gd name="T63" fmla="*/ 121 h 1411"/>
                  <a:gd name="T64" fmla="*/ 162 w 1719"/>
                  <a:gd name="T65" fmla="*/ 123 h 1411"/>
                  <a:gd name="T66" fmla="*/ 157 w 1719"/>
                  <a:gd name="T67" fmla="*/ 123 h 1411"/>
                  <a:gd name="T68" fmla="*/ 149 w 1719"/>
                  <a:gd name="T69" fmla="*/ 121 h 1411"/>
                  <a:gd name="T70" fmla="*/ 145 w 1719"/>
                  <a:gd name="T71" fmla="*/ 123 h 1411"/>
                  <a:gd name="T72" fmla="*/ 140 w 1719"/>
                  <a:gd name="T73" fmla="*/ 124 h 1411"/>
                  <a:gd name="T74" fmla="*/ 134 w 1719"/>
                  <a:gd name="T75" fmla="*/ 124 h 1411"/>
                  <a:gd name="T76" fmla="*/ 127 w 1719"/>
                  <a:gd name="T77" fmla="*/ 123 h 1411"/>
                  <a:gd name="T78" fmla="*/ 121 w 1719"/>
                  <a:gd name="T79" fmla="*/ 121 h 1411"/>
                  <a:gd name="T80" fmla="*/ 119 w 1719"/>
                  <a:gd name="T81" fmla="*/ 125 h 1411"/>
                  <a:gd name="T82" fmla="*/ 115 w 1719"/>
                  <a:gd name="T83" fmla="*/ 127 h 1411"/>
                  <a:gd name="T84" fmla="*/ 109 w 1719"/>
                  <a:gd name="T85" fmla="*/ 128 h 1411"/>
                  <a:gd name="T86" fmla="*/ 98 w 1719"/>
                  <a:gd name="T87" fmla="*/ 125 h 1411"/>
                  <a:gd name="T88" fmla="*/ 78 w 1719"/>
                  <a:gd name="T89" fmla="*/ 117 h 1411"/>
                  <a:gd name="T90" fmla="*/ 73 w 1719"/>
                  <a:gd name="T91" fmla="*/ 116 h 1411"/>
                  <a:gd name="T92" fmla="*/ 70 w 1719"/>
                  <a:gd name="T93" fmla="*/ 118 h 1411"/>
                  <a:gd name="T94" fmla="*/ 66 w 1719"/>
                  <a:gd name="T95" fmla="*/ 118 h 1411"/>
                  <a:gd name="T96" fmla="*/ 63 w 1719"/>
                  <a:gd name="T97" fmla="*/ 118 h 1411"/>
                  <a:gd name="T98" fmla="*/ 59 w 1719"/>
                  <a:gd name="T99" fmla="*/ 117 h 1411"/>
                  <a:gd name="T100" fmla="*/ 57 w 1719"/>
                  <a:gd name="T101" fmla="*/ 116 h 1411"/>
                  <a:gd name="T102" fmla="*/ 51 w 1719"/>
                  <a:gd name="T103" fmla="*/ 111 h 1411"/>
                  <a:gd name="T104" fmla="*/ 39 w 1719"/>
                  <a:gd name="T105" fmla="*/ 102 h 1411"/>
                  <a:gd name="T106" fmla="*/ 30 w 1719"/>
                  <a:gd name="T107" fmla="*/ 93 h 1411"/>
                  <a:gd name="T108" fmla="*/ 21 w 1719"/>
                  <a:gd name="T109" fmla="*/ 86 h 1411"/>
                  <a:gd name="T110" fmla="*/ 4 w 1719"/>
                  <a:gd name="T111" fmla="*/ 62 h 1411"/>
                  <a:gd name="T112" fmla="*/ 0 w 1719"/>
                  <a:gd name="T113" fmla="*/ 46 h 1411"/>
                  <a:gd name="T114" fmla="*/ 0 w 1719"/>
                  <a:gd name="T115" fmla="*/ 33 h 1411"/>
                  <a:gd name="T116" fmla="*/ 5 w 1719"/>
                  <a:gd name="T117" fmla="*/ 23 h 1411"/>
                  <a:gd name="T118" fmla="*/ 11 w 1719"/>
                  <a:gd name="T119" fmla="*/ 18 h 1411"/>
                  <a:gd name="T120" fmla="*/ 18 w 1719"/>
                  <a:gd name="T121" fmla="*/ 15 h 1411"/>
                  <a:gd name="T122" fmla="*/ 26 w 1719"/>
                  <a:gd name="T123" fmla="*/ 14 h 1411"/>
                  <a:gd name="T124" fmla="*/ 36 w 1719"/>
                  <a:gd name="T125" fmla="*/ 14 h 14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19" h="1411">
                    <a:moveTo>
                      <a:pt x="366" y="153"/>
                    </a:moveTo>
                    <a:lnTo>
                      <a:pt x="526" y="31"/>
                    </a:lnTo>
                    <a:lnTo>
                      <a:pt x="692" y="6"/>
                    </a:lnTo>
                    <a:lnTo>
                      <a:pt x="775" y="0"/>
                    </a:lnTo>
                    <a:lnTo>
                      <a:pt x="833" y="0"/>
                    </a:lnTo>
                    <a:lnTo>
                      <a:pt x="884" y="6"/>
                    </a:lnTo>
                    <a:lnTo>
                      <a:pt x="922" y="16"/>
                    </a:lnTo>
                    <a:lnTo>
                      <a:pt x="952" y="30"/>
                    </a:lnTo>
                    <a:lnTo>
                      <a:pt x="983" y="44"/>
                    </a:lnTo>
                    <a:lnTo>
                      <a:pt x="1096" y="44"/>
                    </a:lnTo>
                    <a:lnTo>
                      <a:pt x="1240" y="57"/>
                    </a:lnTo>
                    <a:lnTo>
                      <a:pt x="1346" y="66"/>
                    </a:lnTo>
                    <a:lnTo>
                      <a:pt x="1437" y="57"/>
                    </a:lnTo>
                    <a:lnTo>
                      <a:pt x="1585" y="63"/>
                    </a:lnTo>
                    <a:lnTo>
                      <a:pt x="1636" y="69"/>
                    </a:lnTo>
                    <a:lnTo>
                      <a:pt x="1679" y="79"/>
                    </a:lnTo>
                    <a:lnTo>
                      <a:pt x="1700" y="97"/>
                    </a:lnTo>
                    <a:lnTo>
                      <a:pt x="1713" y="123"/>
                    </a:lnTo>
                    <a:lnTo>
                      <a:pt x="1719" y="158"/>
                    </a:lnTo>
                    <a:lnTo>
                      <a:pt x="1717" y="189"/>
                    </a:lnTo>
                    <a:lnTo>
                      <a:pt x="1707" y="227"/>
                    </a:lnTo>
                    <a:lnTo>
                      <a:pt x="1691" y="256"/>
                    </a:lnTo>
                    <a:lnTo>
                      <a:pt x="1676" y="273"/>
                    </a:lnTo>
                    <a:lnTo>
                      <a:pt x="1659" y="287"/>
                    </a:lnTo>
                    <a:lnTo>
                      <a:pt x="1632" y="301"/>
                    </a:lnTo>
                    <a:lnTo>
                      <a:pt x="1605" y="314"/>
                    </a:lnTo>
                    <a:lnTo>
                      <a:pt x="1568" y="325"/>
                    </a:lnTo>
                    <a:lnTo>
                      <a:pt x="1494" y="339"/>
                    </a:lnTo>
                    <a:lnTo>
                      <a:pt x="1454" y="348"/>
                    </a:lnTo>
                    <a:lnTo>
                      <a:pt x="1413" y="351"/>
                    </a:lnTo>
                    <a:lnTo>
                      <a:pt x="1375" y="351"/>
                    </a:lnTo>
                    <a:lnTo>
                      <a:pt x="1348" y="348"/>
                    </a:lnTo>
                    <a:lnTo>
                      <a:pt x="1291" y="332"/>
                    </a:lnTo>
                    <a:lnTo>
                      <a:pt x="1257" y="331"/>
                    </a:lnTo>
                    <a:lnTo>
                      <a:pt x="1228" y="334"/>
                    </a:lnTo>
                    <a:lnTo>
                      <a:pt x="1202" y="340"/>
                    </a:lnTo>
                    <a:lnTo>
                      <a:pt x="1180" y="350"/>
                    </a:lnTo>
                    <a:lnTo>
                      <a:pt x="1164" y="361"/>
                    </a:lnTo>
                    <a:lnTo>
                      <a:pt x="1147" y="375"/>
                    </a:lnTo>
                    <a:lnTo>
                      <a:pt x="1123" y="400"/>
                    </a:lnTo>
                    <a:lnTo>
                      <a:pt x="1103" y="433"/>
                    </a:lnTo>
                    <a:lnTo>
                      <a:pt x="1098" y="453"/>
                    </a:lnTo>
                    <a:lnTo>
                      <a:pt x="1099" y="467"/>
                    </a:lnTo>
                    <a:lnTo>
                      <a:pt x="1103" y="485"/>
                    </a:lnTo>
                    <a:lnTo>
                      <a:pt x="1130" y="576"/>
                    </a:lnTo>
                    <a:lnTo>
                      <a:pt x="1149" y="614"/>
                    </a:lnTo>
                    <a:lnTo>
                      <a:pt x="1198" y="691"/>
                    </a:lnTo>
                    <a:lnTo>
                      <a:pt x="1244" y="800"/>
                    </a:lnTo>
                    <a:lnTo>
                      <a:pt x="1256" y="880"/>
                    </a:lnTo>
                    <a:lnTo>
                      <a:pt x="1312" y="956"/>
                    </a:lnTo>
                    <a:lnTo>
                      <a:pt x="1352" y="1017"/>
                    </a:lnTo>
                    <a:lnTo>
                      <a:pt x="1392" y="1052"/>
                    </a:lnTo>
                    <a:lnTo>
                      <a:pt x="1435" y="1091"/>
                    </a:lnTo>
                    <a:lnTo>
                      <a:pt x="1478" y="1129"/>
                    </a:lnTo>
                    <a:lnTo>
                      <a:pt x="1509" y="1168"/>
                    </a:lnTo>
                    <a:lnTo>
                      <a:pt x="1518" y="1182"/>
                    </a:lnTo>
                    <a:lnTo>
                      <a:pt x="1527" y="1203"/>
                    </a:lnTo>
                    <a:lnTo>
                      <a:pt x="1530" y="1220"/>
                    </a:lnTo>
                    <a:lnTo>
                      <a:pt x="1531" y="1238"/>
                    </a:lnTo>
                    <a:lnTo>
                      <a:pt x="1531" y="1257"/>
                    </a:lnTo>
                    <a:lnTo>
                      <a:pt x="1526" y="1280"/>
                    </a:lnTo>
                    <a:lnTo>
                      <a:pt x="1519" y="1300"/>
                    </a:lnTo>
                    <a:lnTo>
                      <a:pt x="1509" y="1319"/>
                    </a:lnTo>
                    <a:lnTo>
                      <a:pt x="1495" y="1333"/>
                    </a:lnTo>
                    <a:lnTo>
                      <a:pt x="1478" y="1344"/>
                    </a:lnTo>
                    <a:lnTo>
                      <a:pt x="1459" y="1351"/>
                    </a:lnTo>
                    <a:lnTo>
                      <a:pt x="1438" y="1354"/>
                    </a:lnTo>
                    <a:lnTo>
                      <a:pt x="1415" y="1355"/>
                    </a:lnTo>
                    <a:lnTo>
                      <a:pt x="1389" y="1351"/>
                    </a:lnTo>
                    <a:lnTo>
                      <a:pt x="1343" y="1332"/>
                    </a:lnTo>
                    <a:lnTo>
                      <a:pt x="1328" y="1347"/>
                    </a:lnTo>
                    <a:lnTo>
                      <a:pt x="1307" y="1360"/>
                    </a:lnTo>
                    <a:lnTo>
                      <a:pt x="1284" y="1368"/>
                    </a:lnTo>
                    <a:lnTo>
                      <a:pt x="1261" y="1372"/>
                    </a:lnTo>
                    <a:lnTo>
                      <a:pt x="1234" y="1373"/>
                    </a:lnTo>
                    <a:lnTo>
                      <a:pt x="1202" y="1371"/>
                    </a:lnTo>
                    <a:lnTo>
                      <a:pt x="1175" y="1365"/>
                    </a:lnTo>
                    <a:lnTo>
                      <a:pt x="1141" y="1352"/>
                    </a:lnTo>
                    <a:lnTo>
                      <a:pt x="1092" y="1319"/>
                    </a:lnTo>
                    <a:lnTo>
                      <a:pt x="1087" y="1337"/>
                    </a:lnTo>
                    <a:lnTo>
                      <a:pt x="1080" y="1356"/>
                    </a:lnTo>
                    <a:lnTo>
                      <a:pt x="1070" y="1373"/>
                    </a:lnTo>
                    <a:lnTo>
                      <a:pt x="1053" y="1390"/>
                    </a:lnTo>
                    <a:lnTo>
                      <a:pt x="1034" y="1401"/>
                    </a:lnTo>
                    <a:lnTo>
                      <a:pt x="1007" y="1408"/>
                    </a:lnTo>
                    <a:lnTo>
                      <a:pt x="980" y="1411"/>
                    </a:lnTo>
                    <a:lnTo>
                      <a:pt x="932" y="1400"/>
                    </a:lnTo>
                    <a:lnTo>
                      <a:pt x="881" y="1382"/>
                    </a:lnTo>
                    <a:lnTo>
                      <a:pt x="809" y="1354"/>
                    </a:lnTo>
                    <a:lnTo>
                      <a:pt x="705" y="1289"/>
                    </a:lnTo>
                    <a:lnTo>
                      <a:pt x="665" y="1271"/>
                    </a:lnTo>
                    <a:lnTo>
                      <a:pt x="655" y="1282"/>
                    </a:lnTo>
                    <a:lnTo>
                      <a:pt x="642" y="1291"/>
                    </a:lnTo>
                    <a:lnTo>
                      <a:pt x="628" y="1296"/>
                    </a:lnTo>
                    <a:lnTo>
                      <a:pt x="612" y="1301"/>
                    </a:lnTo>
                    <a:lnTo>
                      <a:pt x="597" y="1303"/>
                    </a:lnTo>
                    <a:lnTo>
                      <a:pt x="583" y="1303"/>
                    </a:lnTo>
                    <a:lnTo>
                      <a:pt x="566" y="1301"/>
                    </a:lnTo>
                    <a:lnTo>
                      <a:pt x="550" y="1296"/>
                    </a:lnTo>
                    <a:lnTo>
                      <a:pt x="534" y="1290"/>
                    </a:lnTo>
                    <a:lnTo>
                      <a:pt x="523" y="1284"/>
                    </a:lnTo>
                    <a:lnTo>
                      <a:pt x="511" y="1275"/>
                    </a:lnTo>
                    <a:lnTo>
                      <a:pt x="502" y="1268"/>
                    </a:lnTo>
                    <a:lnTo>
                      <a:pt x="459" y="1222"/>
                    </a:lnTo>
                    <a:lnTo>
                      <a:pt x="409" y="1164"/>
                    </a:lnTo>
                    <a:lnTo>
                      <a:pt x="354" y="1126"/>
                    </a:lnTo>
                    <a:lnTo>
                      <a:pt x="311" y="1088"/>
                    </a:lnTo>
                    <a:lnTo>
                      <a:pt x="274" y="1030"/>
                    </a:lnTo>
                    <a:lnTo>
                      <a:pt x="249" y="998"/>
                    </a:lnTo>
                    <a:lnTo>
                      <a:pt x="191" y="944"/>
                    </a:lnTo>
                    <a:lnTo>
                      <a:pt x="71" y="777"/>
                    </a:lnTo>
                    <a:lnTo>
                      <a:pt x="40" y="685"/>
                    </a:lnTo>
                    <a:lnTo>
                      <a:pt x="22" y="602"/>
                    </a:lnTo>
                    <a:lnTo>
                      <a:pt x="3" y="506"/>
                    </a:lnTo>
                    <a:lnTo>
                      <a:pt x="0" y="422"/>
                    </a:lnTo>
                    <a:lnTo>
                      <a:pt x="2" y="360"/>
                    </a:lnTo>
                    <a:lnTo>
                      <a:pt x="17" y="304"/>
                    </a:lnTo>
                    <a:lnTo>
                      <a:pt x="43" y="256"/>
                    </a:lnTo>
                    <a:lnTo>
                      <a:pt x="68" y="224"/>
                    </a:lnTo>
                    <a:lnTo>
                      <a:pt x="95" y="201"/>
                    </a:lnTo>
                    <a:lnTo>
                      <a:pt x="128" y="184"/>
                    </a:lnTo>
                    <a:lnTo>
                      <a:pt x="162" y="169"/>
                    </a:lnTo>
                    <a:lnTo>
                      <a:pt x="201" y="159"/>
                    </a:lnTo>
                    <a:lnTo>
                      <a:pt x="238" y="156"/>
                    </a:lnTo>
                    <a:lnTo>
                      <a:pt x="282" y="157"/>
                    </a:lnTo>
                    <a:lnTo>
                      <a:pt x="322" y="159"/>
                    </a:lnTo>
                    <a:lnTo>
                      <a:pt x="366" y="153"/>
                    </a:lnTo>
                    <a:close/>
                  </a:path>
                </a:pathLst>
              </a:custGeom>
              <a:solidFill>
                <a:schemeClr val="accent1"/>
              </a:solidFill>
              <a:ln w="1588">
                <a:solidFill>
                  <a:srgbClr val="000000"/>
                </a:solidFill>
                <a:prstDash val="solid"/>
                <a:round/>
                <a:headEnd/>
                <a:tailEnd/>
              </a:ln>
            </p:spPr>
            <p:txBody>
              <a:bodyPr/>
              <a:lstStyle/>
              <a:p>
                <a:endParaRPr lang="en-US"/>
              </a:p>
            </p:txBody>
          </p:sp>
          <p:sp>
            <p:nvSpPr>
              <p:cNvPr id="57552" name="Freeform 373"/>
              <p:cNvSpPr>
                <a:spLocks/>
              </p:cNvSpPr>
              <p:nvPr/>
            </p:nvSpPr>
            <p:spPr bwMode="auto">
              <a:xfrm>
                <a:off x="967" y="2143"/>
                <a:ext cx="112" cy="9"/>
              </a:xfrm>
              <a:custGeom>
                <a:avLst/>
                <a:gdLst>
                  <a:gd name="T0" fmla="*/ 0 w 1013"/>
                  <a:gd name="T1" fmla="*/ 4 h 95"/>
                  <a:gd name="T2" fmla="*/ 6 w 1013"/>
                  <a:gd name="T3" fmla="*/ 2 h 95"/>
                  <a:gd name="T4" fmla="*/ 11 w 1013"/>
                  <a:gd name="T5" fmla="*/ 1 h 95"/>
                  <a:gd name="T6" fmla="*/ 15 w 1013"/>
                  <a:gd name="T7" fmla="*/ 1 h 95"/>
                  <a:gd name="T8" fmla="*/ 20 w 1013"/>
                  <a:gd name="T9" fmla="*/ 2 h 95"/>
                  <a:gd name="T10" fmla="*/ 23 w 1013"/>
                  <a:gd name="T11" fmla="*/ 3 h 95"/>
                  <a:gd name="T12" fmla="*/ 27 w 1013"/>
                  <a:gd name="T13" fmla="*/ 4 h 95"/>
                  <a:gd name="T14" fmla="*/ 30 w 1013"/>
                  <a:gd name="T15" fmla="*/ 6 h 95"/>
                  <a:gd name="T16" fmla="*/ 33 w 1013"/>
                  <a:gd name="T17" fmla="*/ 8 h 95"/>
                  <a:gd name="T18" fmla="*/ 36 w 1013"/>
                  <a:gd name="T19" fmla="*/ 7 h 95"/>
                  <a:gd name="T20" fmla="*/ 40 w 1013"/>
                  <a:gd name="T21" fmla="*/ 6 h 95"/>
                  <a:gd name="T22" fmla="*/ 44 w 1013"/>
                  <a:gd name="T23" fmla="*/ 5 h 95"/>
                  <a:gd name="T24" fmla="*/ 49 w 1013"/>
                  <a:gd name="T25" fmla="*/ 5 h 95"/>
                  <a:gd name="T26" fmla="*/ 53 w 1013"/>
                  <a:gd name="T27" fmla="*/ 6 h 95"/>
                  <a:gd name="T28" fmla="*/ 57 w 1013"/>
                  <a:gd name="T29" fmla="*/ 6 h 95"/>
                  <a:gd name="T30" fmla="*/ 61 w 1013"/>
                  <a:gd name="T31" fmla="*/ 8 h 95"/>
                  <a:gd name="T32" fmla="*/ 63 w 1013"/>
                  <a:gd name="T33" fmla="*/ 9 h 95"/>
                  <a:gd name="T34" fmla="*/ 67 w 1013"/>
                  <a:gd name="T35" fmla="*/ 8 h 95"/>
                  <a:gd name="T36" fmla="*/ 71 w 1013"/>
                  <a:gd name="T37" fmla="*/ 7 h 95"/>
                  <a:gd name="T38" fmla="*/ 75 w 1013"/>
                  <a:gd name="T39" fmla="*/ 6 h 95"/>
                  <a:gd name="T40" fmla="*/ 78 w 1013"/>
                  <a:gd name="T41" fmla="*/ 6 h 95"/>
                  <a:gd name="T42" fmla="*/ 81 w 1013"/>
                  <a:gd name="T43" fmla="*/ 6 h 95"/>
                  <a:gd name="T44" fmla="*/ 85 w 1013"/>
                  <a:gd name="T45" fmla="*/ 6 h 95"/>
                  <a:gd name="T46" fmla="*/ 90 w 1013"/>
                  <a:gd name="T47" fmla="*/ 6 h 95"/>
                  <a:gd name="T48" fmla="*/ 93 w 1013"/>
                  <a:gd name="T49" fmla="*/ 4 h 95"/>
                  <a:gd name="T50" fmla="*/ 95 w 1013"/>
                  <a:gd name="T51" fmla="*/ 3 h 95"/>
                  <a:gd name="T52" fmla="*/ 98 w 1013"/>
                  <a:gd name="T53" fmla="*/ 2 h 95"/>
                  <a:gd name="T54" fmla="*/ 101 w 1013"/>
                  <a:gd name="T55" fmla="*/ 1 h 95"/>
                  <a:gd name="T56" fmla="*/ 103 w 1013"/>
                  <a:gd name="T57" fmla="*/ 0 h 95"/>
                  <a:gd name="T58" fmla="*/ 106 w 1013"/>
                  <a:gd name="T59" fmla="*/ 0 h 95"/>
                  <a:gd name="T60" fmla="*/ 110 w 1013"/>
                  <a:gd name="T61" fmla="*/ 0 h 95"/>
                  <a:gd name="T62" fmla="*/ 112 w 1013"/>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13" h="95">
                    <a:moveTo>
                      <a:pt x="0" y="38"/>
                    </a:moveTo>
                    <a:lnTo>
                      <a:pt x="56" y="19"/>
                    </a:lnTo>
                    <a:lnTo>
                      <a:pt x="97" y="10"/>
                    </a:lnTo>
                    <a:lnTo>
                      <a:pt x="136" y="10"/>
                    </a:lnTo>
                    <a:lnTo>
                      <a:pt x="184" y="20"/>
                    </a:lnTo>
                    <a:lnTo>
                      <a:pt x="209" y="32"/>
                    </a:lnTo>
                    <a:lnTo>
                      <a:pt x="240" y="45"/>
                    </a:lnTo>
                    <a:lnTo>
                      <a:pt x="270" y="63"/>
                    </a:lnTo>
                    <a:lnTo>
                      <a:pt x="302" y="83"/>
                    </a:lnTo>
                    <a:lnTo>
                      <a:pt x="327" y="70"/>
                    </a:lnTo>
                    <a:lnTo>
                      <a:pt x="366" y="59"/>
                    </a:lnTo>
                    <a:lnTo>
                      <a:pt x="402" y="54"/>
                    </a:lnTo>
                    <a:lnTo>
                      <a:pt x="446" y="56"/>
                    </a:lnTo>
                    <a:lnTo>
                      <a:pt x="481" y="59"/>
                    </a:lnTo>
                    <a:lnTo>
                      <a:pt x="518" y="68"/>
                    </a:lnTo>
                    <a:lnTo>
                      <a:pt x="551" y="82"/>
                    </a:lnTo>
                    <a:lnTo>
                      <a:pt x="572" y="95"/>
                    </a:lnTo>
                    <a:lnTo>
                      <a:pt x="606" y="83"/>
                    </a:lnTo>
                    <a:lnTo>
                      <a:pt x="639" y="73"/>
                    </a:lnTo>
                    <a:lnTo>
                      <a:pt x="679" y="65"/>
                    </a:lnTo>
                    <a:lnTo>
                      <a:pt x="704" y="61"/>
                    </a:lnTo>
                    <a:lnTo>
                      <a:pt x="730" y="60"/>
                    </a:lnTo>
                    <a:lnTo>
                      <a:pt x="767" y="62"/>
                    </a:lnTo>
                    <a:lnTo>
                      <a:pt x="816" y="68"/>
                    </a:lnTo>
                    <a:lnTo>
                      <a:pt x="840" y="45"/>
                    </a:lnTo>
                    <a:lnTo>
                      <a:pt x="862" y="32"/>
                    </a:lnTo>
                    <a:lnTo>
                      <a:pt x="883" y="21"/>
                    </a:lnTo>
                    <a:lnTo>
                      <a:pt x="910" y="10"/>
                    </a:lnTo>
                    <a:lnTo>
                      <a:pt x="936" y="4"/>
                    </a:lnTo>
                    <a:lnTo>
                      <a:pt x="962" y="0"/>
                    </a:lnTo>
                    <a:lnTo>
                      <a:pt x="991" y="0"/>
                    </a:lnTo>
                    <a:lnTo>
                      <a:pt x="1013" y="0"/>
                    </a:lnTo>
                  </a:path>
                </a:pathLst>
              </a:custGeom>
              <a:solidFill>
                <a:schemeClr val="accent1"/>
              </a:solidFill>
              <a:ln w="1588">
                <a:solidFill>
                  <a:srgbClr val="000000"/>
                </a:solidFill>
                <a:prstDash val="solid"/>
                <a:round/>
                <a:headEnd/>
                <a:tailEnd/>
              </a:ln>
            </p:spPr>
            <p:txBody>
              <a:bodyPr/>
              <a:lstStyle/>
              <a:p>
                <a:endParaRPr lang="en-US"/>
              </a:p>
            </p:txBody>
          </p:sp>
          <p:sp>
            <p:nvSpPr>
              <p:cNvPr id="57553" name="Freeform 374"/>
              <p:cNvSpPr>
                <a:spLocks/>
              </p:cNvSpPr>
              <p:nvPr/>
            </p:nvSpPr>
            <p:spPr bwMode="auto">
              <a:xfrm>
                <a:off x="955" y="2123"/>
                <a:ext cx="89" cy="7"/>
              </a:xfrm>
              <a:custGeom>
                <a:avLst/>
                <a:gdLst>
                  <a:gd name="T0" fmla="*/ 0 w 806"/>
                  <a:gd name="T1" fmla="*/ 6 h 70"/>
                  <a:gd name="T2" fmla="*/ 7 w 806"/>
                  <a:gd name="T3" fmla="*/ 3 h 70"/>
                  <a:gd name="T4" fmla="*/ 14 w 806"/>
                  <a:gd name="T5" fmla="*/ 1 h 70"/>
                  <a:gd name="T6" fmla="*/ 22 w 806"/>
                  <a:gd name="T7" fmla="*/ 0 h 70"/>
                  <a:gd name="T8" fmla="*/ 26 w 806"/>
                  <a:gd name="T9" fmla="*/ 0 h 70"/>
                  <a:gd name="T10" fmla="*/ 33 w 806"/>
                  <a:gd name="T11" fmla="*/ 1 h 70"/>
                  <a:gd name="T12" fmla="*/ 41 w 806"/>
                  <a:gd name="T13" fmla="*/ 5 h 70"/>
                  <a:gd name="T14" fmla="*/ 52 w 806"/>
                  <a:gd name="T15" fmla="*/ 7 h 70"/>
                  <a:gd name="T16" fmla="*/ 65 w 806"/>
                  <a:gd name="T17" fmla="*/ 7 h 70"/>
                  <a:gd name="T18" fmla="*/ 74 w 806"/>
                  <a:gd name="T19" fmla="*/ 5 h 70"/>
                  <a:gd name="T20" fmla="*/ 83 w 806"/>
                  <a:gd name="T21" fmla="*/ 4 h 70"/>
                  <a:gd name="T22" fmla="*/ 89 w 806"/>
                  <a:gd name="T23" fmla="*/ 3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06" h="70">
                    <a:moveTo>
                      <a:pt x="0" y="58"/>
                    </a:moveTo>
                    <a:lnTo>
                      <a:pt x="67" y="26"/>
                    </a:lnTo>
                    <a:lnTo>
                      <a:pt x="129" y="6"/>
                    </a:lnTo>
                    <a:lnTo>
                      <a:pt x="196" y="0"/>
                    </a:lnTo>
                    <a:lnTo>
                      <a:pt x="239" y="0"/>
                    </a:lnTo>
                    <a:lnTo>
                      <a:pt x="295" y="13"/>
                    </a:lnTo>
                    <a:lnTo>
                      <a:pt x="369" y="45"/>
                    </a:lnTo>
                    <a:lnTo>
                      <a:pt x="467" y="70"/>
                    </a:lnTo>
                    <a:lnTo>
                      <a:pt x="590" y="70"/>
                    </a:lnTo>
                    <a:lnTo>
                      <a:pt x="670" y="51"/>
                    </a:lnTo>
                    <a:lnTo>
                      <a:pt x="751" y="38"/>
                    </a:lnTo>
                    <a:lnTo>
                      <a:pt x="806" y="26"/>
                    </a:lnTo>
                  </a:path>
                </a:pathLst>
              </a:custGeom>
              <a:solidFill>
                <a:schemeClr val="accent1"/>
              </a:solidFill>
              <a:ln w="1588">
                <a:solidFill>
                  <a:srgbClr val="000000"/>
                </a:solidFill>
                <a:prstDash val="solid"/>
                <a:round/>
                <a:headEnd/>
                <a:tailEnd/>
              </a:ln>
            </p:spPr>
            <p:txBody>
              <a:bodyPr/>
              <a:lstStyle/>
              <a:p>
                <a:endParaRPr lang="en-US"/>
              </a:p>
            </p:txBody>
          </p:sp>
          <p:sp>
            <p:nvSpPr>
              <p:cNvPr id="57554" name="Freeform 375"/>
              <p:cNvSpPr>
                <a:spLocks/>
              </p:cNvSpPr>
              <p:nvPr/>
            </p:nvSpPr>
            <p:spPr bwMode="auto">
              <a:xfrm>
                <a:off x="992" y="2117"/>
                <a:ext cx="73" cy="2"/>
              </a:xfrm>
              <a:custGeom>
                <a:avLst/>
                <a:gdLst>
                  <a:gd name="T0" fmla="*/ 0 w 659"/>
                  <a:gd name="T1" fmla="*/ 2 h 25"/>
                  <a:gd name="T2" fmla="*/ 13 w 659"/>
                  <a:gd name="T3" fmla="*/ 2 h 25"/>
                  <a:gd name="T4" fmla="*/ 29 w 659"/>
                  <a:gd name="T5" fmla="*/ 2 h 25"/>
                  <a:gd name="T6" fmla="*/ 41 w 659"/>
                  <a:gd name="T7" fmla="*/ 2 h 25"/>
                  <a:gd name="T8" fmla="*/ 56 w 659"/>
                  <a:gd name="T9" fmla="*/ 0 h 25"/>
                  <a:gd name="T10" fmla="*/ 62 w 659"/>
                  <a:gd name="T11" fmla="*/ 0 h 25"/>
                  <a:gd name="T12" fmla="*/ 68 w 659"/>
                  <a:gd name="T13" fmla="*/ 0 h 25"/>
                  <a:gd name="T14" fmla="*/ 73 w 659"/>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9" h="25">
                    <a:moveTo>
                      <a:pt x="0" y="25"/>
                    </a:moveTo>
                    <a:lnTo>
                      <a:pt x="117" y="25"/>
                    </a:lnTo>
                    <a:lnTo>
                      <a:pt x="264" y="19"/>
                    </a:lnTo>
                    <a:lnTo>
                      <a:pt x="369" y="19"/>
                    </a:lnTo>
                    <a:lnTo>
                      <a:pt x="505" y="6"/>
                    </a:lnTo>
                    <a:lnTo>
                      <a:pt x="561" y="0"/>
                    </a:lnTo>
                    <a:lnTo>
                      <a:pt x="610" y="0"/>
                    </a:lnTo>
                    <a:lnTo>
                      <a:pt x="659" y="6"/>
                    </a:lnTo>
                  </a:path>
                </a:pathLst>
              </a:custGeom>
              <a:solidFill>
                <a:schemeClr val="accent1"/>
              </a:solidFill>
              <a:ln w="1588">
                <a:solidFill>
                  <a:srgbClr val="000000"/>
                </a:solidFill>
                <a:prstDash val="solid"/>
                <a:round/>
                <a:headEnd/>
                <a:tailEnd/>
              </a:ln>
            </p:spPr>
            <p:txBody>
              <a:bodyPr/>
              <a:lstStyle/>
              <a:p>
                <a:endParaRPr lang="en-US"/>
              </a:p>
            </p:txBody>
          </p:sp>
          <p:sp>
            <p:nvSpPr>
              <p:cNvPr id="57555" name="Freeform 376"/>
              <p:cNvSpPr>
                <a:spLocks/>
              </p:cNvSpPr>
              <p:nvPr/>
            </p:nvSpPr>
            <p:spPr bwMode="auto">
              <a:xfrm>
                <a:off x="980" y="2077"/>
                <a:ext cx="48" cy="38"/>
              </a:xfrm>
              <a:custGeom>
                <a:avLst/>
                <a:gdLst>
                  <a:gd name="T0" fmla="*/ 0 w 431"/>
                  <a:gd name="T1" fmla="*/ 0 h 417"/>
                  <a:gd name="T2" fmla="*/ 1 w 431"/>
                  <a:gd name="T3" fmla="*/ 5 h 417"/>
                  <a:gd name="T4" fmla="*/ 3 w 431"/>
                  <a:gd name="T5" fmla="*/ 12 h 417"/>
                  <a:gd name="T6" fmla="*/ 5 w 431"/>
                  <a:gd name="T7" fmla="*/ 17 h 417"/>
                  <a:gd name="T8" fmla="*/ 8 w 431"/>
                  <a:gd name="T9" fmla="*/ 22 h 417"/>
                  <a:gd name="T10" fmla="*/ 13 w 431"/>
                  <a:gd name="T11" fmla="*/ 25 h 417"/>
                  <a:gd name="T12" fmla="*/ 17 w 431"/>
                  <a:gd name="T13" fmla="*/ 29 h 417"/>
                  <a:gd name="T14" fmla="*/ 22 w 431"/>
                  <a:gd name="T15" fmla="*/ 32 h 417"/>
                  <a:gd name="T16" fmla="*/ 27 w 431"/>
                  <a:gd name="T17" fmla="*/ 34 h 417"/>
                  <a:gd name="T18" fmla="*/ 34 w 431"/>
                  <a:gd name="T19" fmla="*/ 36 h 417"/>
                  <a:gd name="T20" fmla="*/ 48 w 431"/>
                  <a:gd name="T21" fmla="*/ 38 h 4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1" h="417">
                    <a:moveTo>
                      <a:pt x="0" y="0"/>
                    </a:moveTo>
                    <a:lnTo>
                      <a:pt x="6" y="57"/>
                    </a:lnTo>
                    <a:lnTo>
                      <a:pt x="25" y="128"/>
                    </a:lnTo>
                    <a:lnTo>
                      <a:pt x="49" y="185"/>
                    </a:lnTo>
                    <a:lnTo>
                      <a:pt x="74" y="236"/>
                    </a:lnTo>
                    <a:lnTo>
                      <a:pt x="117" y="276"/>
                    </a:lnTo>
                    <a:lnTo>
                      <a:pt x="154" y="321"/>
                    </a:lnTo>
                    <a:lnTo>
                      <a:pt x="197" y="353"/>
                    </a:lnTo>
                    <a:lnTo>
                      <a:pt x="246" y="378"/>
                    </a:lnTo>
                    <a:lnTo>
                      <a:pt x="302" y="397"/>
                    </a:lnTo>
                    <a:lnTo>
                      <a:pt x="431" y="417"/>
                    </a:lnTo>
                  </a:path>
                </a:pathLst>
              </a:custGeom>
              <a:solidFill>
                <a:schemeClr val="accent1"/>
              </a:solidFill>
              <a:ln w="1588">
                <a:solidFill>
                  <a:srgbClr val="000000"/>
                </a:solidFill>
                <a:prstDash val="solid"/>
                <a:round/>
                <a:headEnd/>
                <a:tailEnd/>
              </a:ln>
            </p:spPr>
            <p:txBody>
              <a:bodyPr/>
              <a:lstStyle/>
              <a:p>
                <a:endParaRPr lang="en-US"/>
              </a:p>
            </p:txBody>
          </p:sp>
          <p:sp>
            <p:nvSpPr>
              <p:cNvPr id="57556" name="Freeform 377"/>
              <p:cNvSpPr>
                <a:spLocks/>
              </p:cNvSpPr>
              <p:nvPr/>
            </p:nvSpPr>
            <p:spPr bwMode="auto">
              <a:xfrm>
                <a:off x="987" y="2098"/>
                <a:ext cx="9" cy="11"/>
              </a:xfrm>
              <a:custGeom>
                <a:avLst/>
                <a:gdLst>
                  <a:gd name="T0" fmla="*/ 0 w 80"/>
                  <a:gd name="T1" fmla="*/ 0 h 122"/>
                  <a:gd name="T2" fmla="*/ 2 w 80"/>
                  <a:gd name="T3" fmla="*/ 6 h 122"/>
                  <a:gd name="T4" fmla="*/ 7 w 80"/>
                  <a:gd name="T5" fmla="*/ 9 h 122"/>
                  <a:gd name="T6" fmla="*/ 9 w 80"/>
                  <a:gd name="T7" fmla="*/ 11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122">
                    <a:moveTo>
                      <a:pt x="0" y="0"/>
                    </a:moveTo>
                    <a:lnTo>
                      <a:pt x="18" y="65"/>
                    </a:lnTo>
                    <a:lnTo>
                      <a:pt x="61" y="103"/>
                    </a:lnTo>
                    <a:lnTo>
                      <a:pt x="80" y="122"/>
                    </a:lnTo>
                  </a:path>
                </a:pathLst>
              </a:custGeom>
              <a:solidFill>
                <a:schemeClr val="accent1"/>
              </a:solidFill>
              <a:ln w="1588">
                <a:solidFill>
                  <a:srgbClr val="000000"/>
                </a:solidFill>
                <a:prstDash val="solid"/>
                <a:round/>
                <a:headEnd/>
                <a:tailEnd/>
              </a:ln>
            </p:spPr>
            <p:txBody>
              <a:bodyPr/>
              <a:lstStyle/>
              <a:p>
                <a:endParaRPr lang="en-US"/>
              </a:p>
            </p:txBody>
          </p:sp>
          <p:sp>
            <p:nvSpPr>
              <p:cNvPr id="57557" name="Freeform 378"/>
              <p:cNvSpPr>
                <a:spLocks/>
              </p:cNvSpPr>
              <p:nvPr/>
            </p:nvSpPr>
            <p:spPr bwMode="auto">
              <a:xfrm>
                <a:off x="1050" y="2068"/>
                <a:ext cx="4" cy="13"/>
              </a:xfrm>
              <a:custGeom>
                <a:avLst/>
                <a:gdLst>
                  <a:gd name="T0" fmla="*/ 0 w 44"/>
                  <a:gd name="T1" fmla="*/ 0 h 140"/>
                  <a:gd name="T2" fmla="*/ 1 w 44"/>
                  <a:gd name="T3" fmla="*/ 2 h 140"/>
                  <a:gd name="T4" fmla="*/ 3 w 44"/>
                  <a:gd name="T5" fmla="*/ 5 h 140"/>
                  <a:gd name="T6" fmla="*/ 4 w 44"/>
                  <a:gd name="T7" fmla="*/ 9 h 140"/>
                  <a:gd name="T8" fmla="*/ 4 w 44"/>
                  <a:gd name="T9" fmla="*/ 13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40">
                    <a:moveTo>
                      <a:pt x="0" y="0"/>
                    </a:moveTo>
                    <a:lnTo>
                      <a:pt x="16" y="21"/>
                    </a:lnTo>
                    <a:lnTo>
                      <a:pt x="33" y="59"/>
                    </a:lnTo>
                    <a:lnTo>
                      <a:pt x="41" y="96"/>
                    </a:lnTo>
                    <a:lnTo>
                      <a:pt x="44" y="140"/>
                    </a:lnTo>
                  </a:path>
                </a:pathLst>
              </a:custGeom>
              <a:solidFill>
                <a:schemeClr val="accent1"/>
              </a:solidFill>
              <a:ln w="1588">
                <a:solidFill>
                  <a:srgbClr val="000000"/>
                </a:solidFill>
                <a:prstDash val="solid"/>
                <a:round/>
                <a:headEnd/>
                <a:tailEnd/>
              </a:ln>
            </p:spPr>
            <p:txBody>
              <a:bodyPr/>
              <a:lstStyle/>
              <a:p>
                <a:endParaRPr lang="en-US"/>
              </a:p>
            </p:txBody>
          </p:sp>
          <p:sp>
            <p:nvSpPr>
              <p:cNvPr id="57558" name="Freeform 379"/>
              <p:cNvSpPr>
                <a:spLocks/>
              </p:cNvSpPr>
              <p:nvPr/>
            </p:nvSpPr>
            <p:spPr bwMode="auto">
              <a:xfrm>
                <a:off x="1088" y="2071"/>
                <a:ext cx="5" cy="20"/>
              </a:xfrm>
              <a:custGeom>
                <a:avLst/>
                <a:gdLst>
                  <a:gd name="T0" fmla="*/ 5 w 39"/>
                  <a:gd name="T1" fmla="*/ 0 h 220"/>
                  <a:gd name="T2" fmla="*/ 3 w 39"/>
                  <a:gd name="T3" fmla="*/ 3 h 220"/>
                  <a:gd name="T4" fmla="*/ 1 w 39"/>
                  <a:gd name="T5" fmla="*/ 6 h 220"/>
                  <a:gd name="T6" fmla="*/ 0 w 39"/>
                  <a:gd name="T7" fmla="*/ 9 h 220"/>
                  <a:gd name="T8" fmla="*/ 0 w 39"/>
                  <a:gd name="T9" fmla="*/ 12 h 220"/>
                  <a:gd name="T10" fmla="*/ 0 w 39"/>
                  <a:gd name="T11" fmla="*/ 16 h 220"/>
                  <a:gd name="T12" fmla="*/ 2 w 39"/>
                  <a:gd name="T13" fmla="*/ 20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20">
                    <a:moveTo>
                      <a:pt x="39" y="0"/>
                    </a:moveTo>
                    <a:lnTo>
                      <a:pt x="22" y="35"/>
                    </a:lnTo>
                    <a:lnTo>
                      <a:pt x="10" y="70"/>
                    </a:lnTo>
                    <a:lnTo>
                      <a:pt x="1" y="101"/>
                    </a:lnTo>
                    <a:lnTo>
                      <a:pt x="0" y="137"/>
                    </a:lnTo>
                    <a:lnTo>
                      <a:pt x="1" y="172"/>
                    </a:lnTo>
                    <a:lnTo>
                      <a:pt x="12" y="220"/>
                    </a:lnTo>
                  </a:path>
                </a:pathLst>
              </a:custGeom>
              <a:solidFill>
                <a:schemeClr val="accent1"/>
              </a:solidFill>
              <a:ln w="1588">
                <a:solidFill>
                  <a:srgbClr val="000000"/>
                </a:solidFill>
                <a:prstDash val="solid"/>
                <a:round/>
                <a:headEnd/>
                <a:tailEnd/>
              </a:ln>
            </p:spPr>
            <p:txBody>
              <a:bodyPr/>
              <a:lstStyle/>
              <a:p>
                <a:endParaRPr lang="en-US"/>
              </a:p>
            </p:txBody>
          </p:sp>
          <p:sp>
            <p:nvSpPr>
              <p:cNvPr id="57559" name="Freeform 380"/>
              <p:cNvSpPr>
                <a:spLocks/>
              </p:cNvSpPr>
              <p:nvPr/>
            </p:nvSpPr>
            <p:spPr bwMode="auto">
              <a:xfrm>
                <a:off x="1066" y="2092"/>
                <a:ext cx="19" cy="2"/>
              </a:xfrm>
              <a:custGeom>
                <a:avLst/>
                <a:gdLst>
                  <a:gd name="T0" fmla="*/ 19 w 173"/>
                  <a:gd name="T1" fmla="*/ 2 h 19"/>
                  <a:gd name="T2" fmla="*/ 12 w 173"/>
                  <a:gd name="T3" fmla="*/ 1 h 19"/>
                  <a:gd name="T4" fmla="*/ 4 w 173"/>
                  <a:gd name="T5" fmla="*/ 0 h 19"/>
                  <a:gd name="T6" fmla="*/ 0 w 173"/>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19">
                    <a:moveTo>
                      <a:pt x="173" y="19"/>
                    </a:moveTo>
                    <a:lnTo>
                      <a:pt x="105" y="6"/>
                    </a:lnTo>
                    <a:lnTo>
                      <a:pt x="37" y="0"/>
                    </a:lnTo>
                    <a:lnTo>
                      <a:pt x="0" y="0"/>
                    </a:lnTo>
                  </a:path>
                </a:pathLst>
              </a:custGeom>
              <a:solidFill>
                <a:schemeClr val="accent1"/>
              </a:solidFill>
              <a:ln w="1588">
                <a:solidFill>
                  <a:srgbClr val="000000"/>
                </a:solidFill>
                <a:prstDash val="solid"/>
                <a:round/>
                <a:headEnd/>
                <a:tailEnd/>
              </a:ln>
            </p:spPr>
            <p:txBody>
              <a:bodyPr/>
              <a:lstStyle/>
              <a:p>
                <a:endParaRPr lang="en-US"/>
              </a:p>
            </p:txBody>
          </p:sp>
          <p:sp>
            <p:nvSpPr>
              <p:cNvPr id="57560" name="Freeform 381"/>
              <p:cNvSpPr>
                <a:spLocks/>
              </p:cNvSpPr>
              <p:nvPr/>
            </p:nvSpPr>
            <p:spPr bwMode="auto">
              <a:xfrm>
                <a:off x="1058" y="2150"/>
                <a:ext cx="32" cy="35"/>
              </a:xfrm>
              <a:custGeom>
                <a:avLst/>
                <a:gdLst>
                  <a:gd name="T0" fmla="*/ 0 w 291"/>
                  <a:gd name="T1" fmla="*/ 0 h 385"/>
                  <a:gd name="T2" fmla="*/ 1 w 291"/>
                  <a:gd name="T3" fmla="*/ 2 h 385"/>
                  <a:gd name="T4" fmla="*/ 5 w 291"/>
                  <a:gd name="T5" fmla="*/ 4 h 385"/>
                  <a:gd name="T6" fmla="*/ 8 w 291"/>
                  <a:gd name="T7" fmla="*/ 7 h 385"/>
                  <a:gd name="T8" fmla="*/ 12 w 291"/>
                  <a:gd name="T9" fmla="*/ 12 h 385"/>
                  <a:gd name="T10" fmla="*/ 14 w 291"/>
                  <a:gd name="T11" fmla="*/ 14 h 385"/>
                  <a:gd name="T12" fmla="*/ 18 w 291"/>
                  <a:gd name="T13" fmla="*/ 15 h 385"/>
                  <a:gd name="T14" fmla="*/ 22 w 291"/>
                  <a:gd name="T15" fmla="*/ 17 h 385"/>
                  <a:gd name="T16" fmla="*/ 26 w 291"/>
                  <a:gd name="T17" fmla="*/ 19 h 385"/>
                  <a:gd name="T18" fmla="*/ 28 w 291"/>
                  <a:gd name="T19" fmla="*/ 21 h 385"/>
                  <a:gd name="T20" fmla="*/ 29 w 291"/>
                  <a:gd name="T21" fmla="*/ 22 h 385"/>
                  <a:gd name="T22" fmla="*/ 31 w 291"/>
                  <a:gd name="T23" fmla="*/ 25 h 385"/>
                  <a:gd name="T24" fmla="*/ 32 w 291"/>
                  <a:gd name="T25" fmla="*/ 28 h 385"/>
                  <a:gd name="T26" fmla="*/ 32 w 291"/>
                  <a:gd name="T27" fmla="*/ 31 h 385"/>
                  <a:gd name="T28" fmla="*/ 32 w 291"/>
                  <a:gd name="T29" fmla="*/ 33 h 385"/>
                  <a:gd name="T30" fmla="*/ 31 w 291"/>
                  <a:gd name="T31" fmla="*/ 35 h 3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 h="385">
                    <a:moveTo>
                      <a:pt x="0" y="0"/>
                    </a:moveTo>
                    <a:lnTo>
                      <a:pt x="13" y="22"/>
                    </a:lnTo>
                    <a:lnTo>
                      <a:pt x="43" y="46"/>
                    </a:lnTo>
                    <a:lnTo>
                      <a:pt x="77" y="78"/>
                    </a:lnTo>
                    <a:lnTo>
                      <a:pt x="107" y="128"/>
                    </a:lnTo>
                    <a:lnTo>
                      <a:pt x="126" y="158"/>
                    </a:lnTo>
                    <a:lnTo>
                      <a:pt x="166" y="170"/>
                    </a:lnTo>
                    <a:lnTo>
                      <a:pt x="202" y="187"/>
                    </a:lnTo>
                    <a:lnTo>
                      <a:pt x="239" y="214"/>
                    </a:lnTo>
                    <a:lnTo>
                      <a:pt x="253" y="229"/>
                    </a:lnTo>
                    <a:lnTo>
                      <a:pt x="266" y="247"/>
                    </a:lnTo>
                    <a:lnTo>
                      <a:pt x="280" y="279"/>
                    </a:lnTo>
                    <a:lnTo>
                      <a:pt x="290" y="309"/>
                    </a:lnTo>
                    <a:lnTo>
                      <a:pt x="291" y="338"/>
                    </a:lnTo>
                    <a:lnTo>
                      <a:pt x="288" y="367"/>
                    </a:lnTo>
                    <a:lnTo>
                      <a:pt x="279" y="385"/>
                    </a:lnTo>
                  </a:path>
                </a:pathLst>
              </a:custGeom>
              <a:solidFill>
                <a:schemeClr val="accent1"/>
              </a:solidFill>
              <a:ln w="1588">
                <a:solidFill>
                  <a:srgbClr val="000000"/>
                </a:solidFill>
                <a:prstDash val="solid"/>
                <a:round/>
                <a:headEnd/>
                <a:tailEnd/>
              </a:ln>
            </p:spPr>
            <p:txBody>
              <a:bodyPr/>
              <a:lstStyle/>
              <a:p>
                <a:endParaRPr lang="en-US"/>
              </a:p>
            </p:txBody>
          </p:sp>
          <p:sp>
            <p:nvSpPr>
              <p:cNvPr id="57561" name="Freeform 382"/>
              <p:cNvSpPr>
                <a:spLocks/>
              </p:cNvSpPr>
              <p:nvPr/>
            </p:nvSpPr>
            <p:spPr bwMode="auto">
              <a:xfrm>
                <a:off x="1030" y="2152"/>
                <a:ext cx="31" cy="31"/>
              </a:xfrm>
              <a:custGeom>
                <a:avLst/>
                <a:gdLst>
                  <a:gd name="T0" fmla="*/ 0 w 282"/>
                  <a:gd name="T1" fmla="*/ 0 h 344"/>
                  <a:gd name="T2" fmla="*/ 2 w 282"/>
                  <a:gd name="T3" fmla="*/ 5 h 344"/>
                  <a:gd name="T4" fmla="*/ 4 w 282"/>
                  <a:gd name="T5" fmla="*/ 8 h 344"/>
                  <a:gd name="T6" fmla="*/ 7 w 282"/>
                  <a:gd name="T7" fmla="*/ 10 h 344"/>
                  <a:gd name="T8" fmla="*/ 10 w 282"/>
                  <a:gd name="T9" fmla="*/ 12 h 344"/>
                  <a:gd name="T10" fmla="*/ 13 w 282"/>
                  <a:gd name="T11" fmla="*/ 14 h 344"/>
                  <a:gd name="T12" fmla="*/ 16 w 282"/>
                  <a:gd name="T13" fmla="*/ 17 h 344"/>
                  <a:gd name="T14" fmla="*/ 20 w 282"/>
                  <a:gd name="T15" fmla="*/ 19 h 344"/>
                  <a:gd name="T16" fmla="*/ 23 w 282"/>
                  <a:gd name="T17" fmla="*/ 21 h 344"/>
                  <a:gd name="T18" fmla="*/ 26 w 282"/>
                  <a:gd name="T19" fmla="*/ 23 h 344"/>
                  <a:gd name="T20" fmla="*/ 28 w 282"/>
                  <a:gd name="T21" fmla="*/ 25 h 344"/>
                  <a:gd name="T22" fmla="*/ 30 w 282"/>
                  <a:gd name="T23" fmla="*/ 27 h 344"/>
                  <a:gd name="T24" fmla="*/ 31 w 282"/>
                  <a:gd name="T25" fmla="*/ 29 h 344"/>
                  <a:gd name="T26" fmla="*/ 31 w 282"/>
                  <a:gd name="T27" fmla="*/ 31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2" h="344">
                    <a:moveTo>
                      <a:pt x="0" y="0"/>
                    </a:moveTo>
                    <a:lnTo>
                      <a:pt x="16" y="58"/>
                    </a:lnTo>
                    <a:lnTo>
                      <a:pt x="34" y="90"/>
                    </a:lnTo>
                    <a:lnTo>
                      <a:pt x="63" y="108"/>
                    </a:lnTo>
                    <a:lnTo>
                      <a:pt x="94" y="130"/>
                    </a:lnTo>
                    <a:lnTo>
                      <a:pt x="118" y="156"/>
                    </a:lnTo>
                    <a:lnTo>
                      <a:pt x="144" y="186"/>
                    </a:lnTo>
                    <a:lnTo>
                      <a:pt x="179" y="208"/>
                    </a:lnTo>
                    <a:lnTo>
                      <a:pt x="213" y="232"/>
                    </a:lnTo>
                    <a:lnTo>
                      <a:pt x="238" y="256"/>
                    </a:lnTo>
                    <a:lnTo>
                      <a:pt x="258" y="279"/>
                    </a:lnTo>
                    <a:lnTo>
                      <a:pt x="272" y="302"/>
                    </a:lnTo>
                    <a:lnTo>
                      <a:pt x="280" y="322"/>
                    </a:lnTo>
                    <a:lnTo>
                      <a:pt x="282" y="344"/>
                    </a:lnTo>
                  </a:path>
                </a:pathLst>
              </a:custGeom>
              <a:solidFill>
                <a:schemeClr val="accent1"/>
              </a:solidFill>
              <a:ln w="1588">
                <a:solidFill>
                  <a:srgbClr val="000000"/>
                </a:solidFill>
                <a:prstDash val="solid"/>
                <a:round/>
                <a:headEnd/>
                <a:tailEnd/>
              </a:ln>
            </p:spPr>
            <p:txBody>
              <a:bodyPr/>
              <a:lstStyle/>
              <a:p>
                <a:endParaRPr lang="en-US"/>
              </a:p>
            </p:txBody>
          </p:sp>
          <p:sp>
            <p:nvSpPr>
              <p:cNvPr id="57562" name="Freeform 383"/>
              <p:cNvSpPr>
                <a:spLocks/>
              </p:cNvSpPr>
              <p:nvPr/>
            </p:nvSpPr>
            <p:spPr bwMode="auto">
              <a:xfrm>
                <a:off x="999" y="2151"/>
                <a:ext cx="17" cy="28"/>
              </a:xfrm>
              <a:custGeom>
                <a:avLst/>
                <a:gdLst>
                  <a:gd name="T0" fmla="*/ 1 w 148"/>
                  <a:gd name="T1" fmla="*/ 0 h 307"/>
                  <a:gd name="T2" fmla="*/ 0 w 148"/>
                  <a:gd name="T3" fmla="*/ 2 h 307"/>
                  <a:gd name="T4" fmla="*/ 1 w 148"/>
                  <a:gd name="T5" fmla="*/ 3 h 307"/>
                  <a:gd name="T6" fmla="*/ 3 w 148"/>
                  <a:gd name="T7" fmla="*/ 5 h 307"/>
                  <a:gd name="T8" fmla="*/ 4 w 148"/>
                  <a:gd name="T9" fmla="*/ 5 h 307"/>
                  <a:gd name="T10" fmla="*/ 6 w 148"/>
                  <a:gd name="T11" fmla="*/ 6 h 307"/>
                  <a:gd name="T12" fmla="*/ 7 w 148"/>
                  <a:gd name="T13" fmla="*/ 8 h 307"/>
                  <a:gd name="T14" fmla="*/ 8 w 148"/>
                  <a:gd name="T15" fmla="*/ 9 h 307"/>
                  <a:gd name="T16" fmla="*/ 9 w 148"/>
                  <a:gd name="T17" fmla="*/ 10 h 307"/>
                  <a:gd name="T18" fmla="*/ 11 w 148"/>
                  <a:gd name="T19" fmla="*/ 12 h 307"/>
                  <a:gd name="T20" fmla="*/ 13 w 148"/>
                  <a:gd name="T21" fmla="*/ 13 h 307"/>
                  <a:gd name="T22" fmla="*/ 14 w 148"/>
                  <a:gd name="T23" fmla="*/ 15 h 307"/>
                  <a:gd name="T24" fmla="*/ 16 w 148"/>
                  <a:gd name="T25" fmla="*/ 16 h 307"/>
                  <a:gd name="T26" fmla="*/ 16 w 148"/>
                  <a:gd name="T27" fmla="*/ 17 h 307"/>
                  <a:gd name="T28" fmla="*/ 17 w 148"/>
                  <a:gd name="T29" fmla="*/ 19 h 307"/>
                  <a:gd name="T30" fmla="*/ 17 w 148"/>
                  <a:gd name="T31" fmla="*/ 21 h 307"/>
                  <a:gd name="T32" fmla="*/ 17 w 148"/>
                  <a:gd name="T33" fmla="*/ 24 h 307"/>
                  <a:gd name="T34" fmla="*/ 16 w 148"/>
                  <a:gd name="T35" fmla="*/ 25 h 307"/>
                  <a:gd name="T36" fmla="*/ 16 w 148"/>
                  <a:gd name="T37" fmla="*/ 27 h 307"/>
                  <a:gd name="T38" fmla="*/ 15 w 148"/>
                  <a:gd name="T39" fmla="*/ 28 h 30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8" h="307">
                    <a:moveTo>
                      <a:pt x="10" y="0"/>
                    </a:moveTo>
                    <a:lnTo>
                      <a:pt x="0" y="23"/>
                    </a:lnTo>
                    <a:lnTo>
                      <a:pt x="12" y="34"/>
                    </a:lnTo>
                    <a:lnTo>
                      <a:pt x="26" y="51"/>
                    </a:lnTo>
                    <a:lnTo>
                      <a:pt x="37" y="60"/>
                    </a:lnTo>
                    <a:lnTo>
                      <a:pt x="49" y="71"/>
                    </a:lnTo>
                    <a:lnTo>
                      <a:pt x="58" y="84"/>
                    </a:lnTo>
                    <a:lnTo>
                      <a:pt x="66" y="97"/>
                    </a:lnTo>
                    <a:lnTo>
                      <a:pt x="74" y="112"/>
                    </a:lnTo>
                    <a:lnTo>
                      <a:pt x="98" y="131"/>
                    </a:lnTo>
                    <a:lnTo>
                      <a:pt x="113" y="145"/>
                    </a:lnTo>
                    <a:lnTo>
                      <a:pt x="125" y="160"/>
                    </a:lnTo>
                    <a:lnTo>
                      <a:pt x="135" y="177"/>
                    </a:lnTo>
                    <a:lnTo>
                      <a:pt x="140" y="191"/>
                    </a:lnTo>
                    <a:lnTo>
                      <a:pt x="145" y="210"/>
                    </a:lnTo>
                    <a:lnTo>
                      <a:pt x="148" y="232"/>
                    </a:lnTo>
                    <a:lnTo>
                      <a:pt x="147" y="259"/>
                    </a:lnTo>
                    <a:lnTo>
                      <a:pt x="143" y="279"/>
                    </a:lnTo>
                    <a:lnTo>
                      <a:pt x="138" y="294"/>
                    </a:lnTo>
                    <a:lnTo>
                      <a:pt x="131" y="307"/>
                    </a:lnTo>
                  </a:path>
                </a:pathLst>
              </a:custGeom>
              <a:solidFill>
                <a:schemeClr val="accent1"/>
              </a:solidFill>
              <a:ln w="1588">
                <a:solidFill>
                  <a:srgbClr val="000000"/>
                </a:solidFill>
                <a:prstDash val="solid"/>
                <a:round/>
                <a:headEnd/>
                <a:tailEnd/>
              </a:ln>
            </p:spPr>
            <p:txBody>
              <a:bodyPr/>
              <a:lstStyle/>
              <a:p>
                <a:endParaRPr lang="en-US"/>
              </a:p>
            </p:txBody>
          </p:sp>
          <p:sp>
            <p:nvSpPr>
              <p:cNvPr id="57563" name="Freeform 384"/>
              <p:cNvSpPr>
                <a:spLocks/>
              </p:cNvSpPr>
              <p:nvPr/>
            </p:nvSpPr>
            <p:spPr bwMode="auto">
              <a:xfrm>
                <a:off x="1059" y="2103"/>
                <a:ext cx="4" cy="9"/>
              </a:xfrm>
              <a:custGeom>
                <a:avLst/>
                <a:gdLst>
                  <a:gd name="T0" fmla="*/ 4 w 30"/>
                  <a:gd name="T1" fmla="*/ 0 h 104"/>
                  <a:gd name="T2" fmla="*/ 3 w 30"/>
                  <a:gd name="T3" fmla="*/ 1 h 104"/>
                  <a:gd name="T4" fmla="*/ 2 w 30"/>
                  <a:gd name="T5" fmla="*/ 3 h 104"/>
                  <a:gd name="T6" fmla="*/ 1 w 30"/>
                  <a:gd name="T7" fmla="*/ 4 h 104"/>
                  <a:gd name="T8" fmla="*/ 1 w 30"/>
                  <a:gd name="T9" fmla="*/ 5 h 104"/>
                  <a:gd name="T10" fmla="*/ 0 w 30"/>
                  <a:gd name="T11" fmla="*/ 6 h 104"/>
                  <a:gd name="T12" fmla="*/ 0 w 30"/>
                  <a:gd name="T13" fmla="*/ 7 h 104"/>
                  <a:gd name="T14" fmla="*/ 0 w 30"/>
                  <a:gd name="T15" fmla="*/ 9 h 1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104">
                    <a:moveTo>
                      <a:pt x="30" y="0"/>
                    </a:moveTo>
                    <a:lnTo>
                      <a:pt x="22" y="11"/>
                    </a:lnTo>
                    <a:lnTo>
                      <a:pt x="14" y="29"/>
                    </a:lnTo>
                    <a:lnTo>
                      <a:pt x="9" y="44"/>
                    </a:lnTo>
                    <a:lnTo>
                      <a:pt x="4" y="57"/>
                    </a:lnTo>
                    <a:lnTo>
                      <a:pt x="1" y="72"/>
                    </a:lnTo>
                    <a:lnTo>
                      <a:pt x="0" y="86"/>
                    </a:lnTo>
                    <a:lnTo>
                      <a:pt x="1" y="104"/>
                    </a:lnTo>
                  </a:path>
                </a:pathLst>
              </a:custGeom>
              <a:solidFill>
                <a:schemeClr val="accent1"/>
              </a:solidFill>
              <a:ln w="1588">
                <a:solidFill>
                  <a:srgbClr val="000000"/>
                </a:solidFill>
                <a:prstDash val="solid"/>
                <a:round/>
                <a:headEnd/>
                <a:tailEnd/>
              </a:ln>
            </p:spPr>
            <p:txBody>
              <a:bodyPr/>
              <a:lstStyle/>
              <a:p>
                <a:endParaRPr lang="en-US"/>
              </a:p>
            </p:txBody>
          </p:sp>
          <p:sp>
            <p:nvSpPr>
              <p:cNvPr id="57564" name="Freeform 385"/>
              <p:cNvSpPr>
                <a:spLocks/>
              </p:cNvSpPr>
              <p:nvPr/>
            </p:nvSpPr>
            <p:spPr bwMode="auto">
              <a:xfrm>
                <a:off x="975" y="2115"/>
                <a:ext cx="12" cy="4"/>
              </a:xfrm>
              <a:custGeom>
                <a:avLst/>
                <a:gdLst>
                  <a:gd name="T0" fmla="*/ 0 w 111"/>
                  <a:gd name="T1" fmla="*/ 0 h 45"/>
                  <a:gd name="T2" fmla="*/ 4 w 111"/>
                  <a:gd name="T3" fmla="*/ 0 h 45"/>
                  <a:gd name="T4" fmla="*/ 9 w 111"/>
                  <a:gd name="T5" fmla="*/ 1 h 45"/>
                  <a:gd name="T6" fmla="*/ 12 w 111"/>
                  <a:gd name="T7" fmla="*/ 4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 h="45">
                    <a:moveTo>
                      <a:pt x="0" y="0"/>
                    </a:moveTo>
                    <a:lnTo>
                      <a:pt x="37" y="0"/>
                    </a:lnTo>
                    <a:lnTo>
                      <a:pt x="80" y="13"/>
                    </a:lnTo>
                    <a:lnTo>
                      <a:pt x="111" y="45"/>
                    </a:lnTo>
                  </a:path>
                </a:pathLst>
              </a:custGeom>
              <a:solidFill>
                <a:schemeClr val="accent1"/>
              </a:solidFill>
              <a:ln w="1588">
                <a:solidFill>
                  <a:srgbClr val="000000"/>
                </a:solidFill>
                <a:prstDash val="solid"/>
                <a:round/>
                <a:headEnd/>
                <a:tailEnd/>
              </a:ln>
            </p:spPr>
            <p:txBody>
              <a:bodyPr/>
              <a:lstStyle/>
              <a:p>
                <a:endParaRPr lang="en-US"/>
              </a:p>
            </p:txBody>
          </p:sp>
          <p:sp>
            <p:nvSpPr>
              <p:cNvPr id="57565" name="Freeform 386"/>
              <p:cNvSpPr>
                <a:spLocks/>
              </p:cNvSpPr>
              <p:nvPr/>
            </p:nvSpPr>
            <p:spPr bwMode="auto">
              <a:xfrm>
                <a:off x="1013" y="2154"/>
                <a:ext cx="76" cy="11"/>
              </a:xfrm>
              <a:custGeom>
                <a:avLst/>
                <a:gdLst>
                  <a:gd name="T0" fmla="*/ 76 w 677"/>
                  <a:gd name="T1" fmla="*/ 0 h 120"/>
                  <a:gd name="T2" fmla="*/ 73 w 677"/>
                  <a:gd name="T3" fmla="*/ 0 h 120"/>
                  <a:gd name="T4" fmla="*/ 69 w 677"/>
                  <a:gd name="T5" fmla="*/ 0 h 120"/>
                  <a:gd name="T6" fmla="*/ 65 w 677"/>
                  <a:gd name="T7" fmla="*/ 1 h 120"/>
                  <a:gd name="T8" fmla="*/ 62 w 677"/>
                  <a:gd name="T9" fmla="*/ 2 h 120"/>
                  <a:gd name="T10" fmla="*/ 59 w 677"/>
                  <a:gd name="T11" fmla="*/ 3 h 120"/>
                  <a:gd name="T12" fmla="*/ 56 w 677"/>
                  <a:gd name="T13" fmla="*/ 6 h 120"/>
                  <a:gd name="T14" fmla="*/ 52 w 677"/>
                  <a:gd name="T15" fmla="*/ 5 h 120"/>
                  <a:gd name="T16" fmla="*/ 47 w 677"/>
                  <a:gd name="T17" fmla="*/ 6 h 120"/>
                  <a:gd name="T18" fmla="*/ 43 w 677"/>
                  <a:gd name="T19" fmla="*/ 6 h 120"/>
                  <a:gd name="T20" fmla="*/ 39 w 677"/>
                  <a:gd name="T21" fmla="*/ 7 h 120"/>
                  <a:gd name="T22" fmla="*/ 34 w 677"/>
                  <a:gd name="T23" fmla="*/ 8 h 120"/>
                  <a:gd name="T24" fmla="*/ 31 w 677"/>
                  <a:gd name="T25" fmla="*/ 9 h 120"/>
                  <a:gd name="T26" fmla="*/ 28 w 677"/>
                  <a:gd name="T27" fmla="*/ 11 h 120"/>
                  <a:gd name="T28" fmla="*/ 20 w 677"/>
                  <a:gd name="T29" fmla="*/ 6 h 120"/>
                  <a:gd name="T30" fmla="*/ 15 w 677"/>
                  <a:gd name="T31" fmla="*/ 6 h 120"/>
                  <a:gd name="T32" fmla="*/ 11 w 677"/>
                  <a:gd name="T33" fmla="*/ 6 h 120"/>
                  <a:gd name="T34" fmla="*/ 6 w 677"/>
                  <a:gd name="T35" fmla="*/ 6 h 120"/>
                  <a:gd name="T36" fmla="*/ 3 w 677"/>
                  <a:gd name="T37" fmla="*/ 7 h 120"/>
                  <a:gd name="T38" fmla="*/ 0 w 677"/>
                  <a:gd name="T39" fmla="*/ 8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7" h="120">
                    <a:moveTo>
                      <a:pt x="677" y="5"/>
                    </a:moveTo>
                    <a:lnTo>
                      <a:pt x="648" y="0"/>
                    </a:lnTo>
                    <a:lnTo>
                      <a:pt x="615" y="0"/>
                    </a:lnTo>
                    <a:lnTo>
                      <a:pt x="580" y="7"/>
                    </a:lnTo>
                    <a:lnTo>
                      <a:pt x="549" y="20"/>
                    </a:lnTo>
                    <a:lnTo>
                      <a:pt x="525" y="37"/>
                    </a:lnTo>
                    <a:lnTo>
                      <a:pt x="499" y="64"/>
                    </a:lnTo>
                    <a:lnTo>
                      <a:pt x="465" y="59"/>
                    </a:lnTo>
                    <a:lnTo>
                      <a:pt x="423" y="60"/>
                    </a:lnTo>
                    <a:lnTo>
                      <a:pt x="382" y="64"/>
                    </a:lnTo>
                    <a:lnTo>
                      <a:pt x="343" y="71"/>
                    </a:lnTo>
                    <a:lnTo>
                      <a:pt x="306" y="84"/>
                    </a:lnTo>
                    <a:lnTo>
                      <a:pt x="276" y="102"/>
                    </a:lnTo>
                    <a:lnTo>
                      <a:pt x="253" y="120"/>
                    </a:lnTo>
                    <a:lnTo>
                      <a:pt x="181" y="69"/>
                    </a:lnTo>
                    <a:lnTo>
                      <a:pt x="138" y="60"/>
                    </a:lnTo>
                    <a:lnTo>
                      <a:pt x="96" y="63"/>
                    </a:lnTo>
                    <a:lnTo>
                      <a:pt x="55" y="68"/>
                    </a:lnTo>
                    <a:lnTo>
                      <a:pt x="27" y="74"/>
                    </a:lnTo>
                    <a:lnTo>
                      <a:pt x="0" y="84"/>
                    </a:lnTo>
                  </a:path>
                </a:pathLst>
              </a:custGeom>
              <a:solidFill>
                <a:schemeClr val="accent1"/>
              </a:solidFill>
              <a:ln w="1588">
                <a:solidFill>
                  <a:srgbClr val="000000"/>
                </a:solidFill>
                <a:prstDash val="solid"/>
                <a:round/>
                <a:headEnd/>
                <a:tailEnd/>
              </a:ln>
            </p:spPr>
            <p:txBody>
              <a:bodyPr/>
              <a:lstStyle/>
              <a:p>
                <a:endParaRPr lang="en-US"/>
              </a:p>
            </p:txBody>
          </p:sp>
          <p:sp>
            <p:nvSpPr>
              <p:cNvPr id="57566" name="Freeform 387"/>
              <p:cNvSpPr>
                <a:spLocks/>
              </p:cNvSpPr>
              <p:nvPr/>
            </p:nvSpPr>
            <p:spPr bwMode="auto">
              <a:xfrm>
                <a:off x="1083" y="2159"/>
                <a:ext cx="12" cy="3"/>
              </a:xfrm>
              <a:custGeom>
                <a:avLst/>
                <a:gdLst>
                  <a:gd name="T0" fmla="*/ 12 w 105"/>
                  <a:gd name="T1" fmla="*/ 0 h 26"/>
                  <a:gd name="T2" fmla="*/ 9 w 105"/>
                  <a:gd name="T3" fmla="*/ 0 h 26"/>
                  <a:gd name="T4" fmla="*/ 5 w 105"/>
                  <a:gd name="T5" fmla="*/ 0 h 26"/>
                  <a:gd name="T6" fmla="*/ 3 w 105"/>
                  <a:gd name="T7" fmla="*/ 1 h 26"/>
                  <a:gd name="T8" fmla="*/ 0 w 105"/>
                  <a:gd name="T9" fmla="*/ 3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6">
                    <a:moveTo>
                      <a:pt x="105" y="2"/>
                    </a:moveTo>
                    <a:lnTo>
                      <a:pt x="78" y="0"/>
                    </a:lnTo>
                    <a:lnTo>
                      <a:pt x="46" y="3"/>
                    </a:lnTo>
                    <a:lnTo>
                      <a:pt x="23" y="11"/>
                    </a:lnTo>
                    <a:lnTo>
                      <a:pt x="0" y="26"/>
                    </a:lnTo>
                  </a:path>
                </a:pathLst>
              </a:custGeom>
              <a:solidFill>
                <a:schemeClr val="accent1"/>
              </a:solidFill>
              <a:ln w="1588">
                <a:solidFill>
                  <a:srgbClr val="000000"/>
                </a:solidFill>
                <a:prstDash val="solid"/>
                <a:round/>
                <a:headEnd/>
                <a:tailEnd/>
              </a:ln>
            </p:spPr>
            <p:txBody>
              <a:bodyPr/>
              <a:lstStyle/>
              <a:p>
                <a:endParaRPr lang="en-US"/>
              </a:p>
            </p:txBody>
          </p:sp>
          <p:sp>
            <p:nvSpPr>
              <p:cNvPr id="57567" name="Freeform 388"/>
              <p:cNvSpPr>
                <a:spLocks/>
              </p:cNvSpPr>
              <p:nvPr/>
            </p:nvSpPr>
            <p:spPr bwMode="auto">
              <a:xfrm>
                <a:off x="1059" y="2164"/>
                <a:ext cx="16" cy="6"/>
              </a:xfrm>
              <a:custGeom>
                <a:avLst/>
                <a:gdLst>
                  <a:gd name="T0" fmla="*/ 16 w 148"/>
                  <a:gd name="T1" fmla="*/ 0 h 61"/>
                  <a:gd name="T2" fmla="*/ 12 w 148"/>
                  <a:gd name="T3" fmla="*/ 0 h 61"/>
                  <a:gd name="T4" fmla="*/ 9 w 148"/>
                  <a:gd name="T5" fmla="*/ 1 h 61"/>
                  <a:gd name="T6" fmla="*/ 5 w 148"/>
                  <a:gd name="T7" fmla="*/ 2 h 61"/>
                  <a:gd name="T8" fmla="*/ 2 w 148"/>
                  <a:gd name="T9" fmla="*/ 3 h 61"/>
                  <a:gd name="T10" fmla="*/ 0 w 148"/>
                  <a:gd name="T11" fmla="*/ 6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61">
                    <a:moveTo>
                      <a:pt x="148" y="3"/>
                    </a:moveTo>
                    <a:lnTo>
                      <a:pt x="113" y="0"/>
                    </a:lnTo>
                    <a:lnTo>
                      <a:pt x="83" y="6"/>
                    </a:lnTo>
                    <a:lnTo>
                      <a:pt x="48" y="19"/>
                    </a:lnTo>
                    <a:lnTo>
                      <a:pt x="22" y="35"/>
                    </a:lnTo>
                    <a:lnTo>
                      <a:pt x="0" y="61"/>
                    </a:lnTo>
                  </a:path>
                </a:pathLst>
              </a:custGeom>
              <a:solidFill>
                <a:schemeClr val="accent1"/>
              </a:solidFill>
              <a:ln w="1588">
                <a:solidFill>
                  <a:srgbClr val="000000"/>
                </a:solidFill>
                <a:prstDash val="solid"/>
                <a:round/>
                <a:headEnd/>
                <a:tailEnd/>
              </a:ln>
            </p:spPr>
            <p:txBody>
              <a:bodyPr/>
              <a:lstStyle/>
              <a:p>
                <a:endParaRPr lang="en-US"/>
              </a:p>
            </p:txBody>
          </p:sp>
          <p:sp>
            <p:nvSpPr>
              <p:cNvPr id="57568" name="Freeform 389"/>
              <p:cNvSpPr>
                <a:spLocks/>
              </p:cNvSpPr>
              <p:nvPr/>
            </p:nvSpPr>
            <p:spPr bwMode="auto">
              <a:xfrm>
                <a:off x="1030" y="2168"/>
                <a:ext cx="16" cy="1"/>
              </a:xfrm>
              <a:custGeom>
                <a:avLst/>
                <a:gdLst>
                  <a:gd name="T0" fmla="*/ 16 w 144"/>
                  <a:gd name="T1" fmla="*/ 1 h 16"/>
                  <a:gd name="T2" fmla="*/ 12 w 144"/>
                  <a:gd name="T3" fmla="*/ 0 h 16"/>
                  <a:gd name="T4" fmla="*/ 8 w 144"/>
                  <a:gd name="T5" fmla="*/ 0 h 16"/>
                  <a:gd name="T6" fmla="*/ 4 w 144"/>
                  <a:gd name="T7" fmla="*/ 0 h 16"/>
                  <a:gd name="T8" fmla="*/ 0 w 144"/>
                  <a:gd name="T9" fmla="*/ 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 h="16">
                    <a:moveTo>
                      <a:pt x="144" y="8"/>
                    </a:moveTo>
                    <a:lnTo>
                      <a:pt x="109" y="0"/>
                    </a:lnTo>
                    <a:lnTo>
                      <a:pt x="76" y="0"/>
                    </a:lnTo>
                    <a:lnTo>
                      <a:pt x="40" y="6"/>
                    </a:lnTo>
                    <a:lnTo>
                      <a:pt x="0" y="16"/>
                    </a:lnTo>
                  </a:path>
                </a:pathLst>
              </a:custGeom>
              <a:solidFill>
                <a:schemeClr val="accent1"/>
              </a:solidFill>
              <a:ln w="1588">
                <a:solidFill>
                  <a:srgbClr val="000000"/>
                </a:solidFill>
                <a:prstDash val="solid"/>
                <a:round/>
                <a:headEnd/>
                <a:tailEnd/>
              </a:ln>
            </p:spPr>
            <p:txBody>
              <a:bodyPr/>
              <a:lstStyle/>
              <a:p>
                <a:endParaRPr lang="en-US"/>
              </a:p>
            </p:txBody>
          </p:sp>
          <p:sp>
            <p:nvSpPr>
              <p:cNvPr id="57569" name="Freeform 390"/>
              <p:cNvSpPr>
                <a:spLocks/>
              </p:cNvSpPr>
              <p:nvPr/>
            </p:nvSpPr>
            <p:spPr bwMode="auto">
              <a:xfrm>
                <a:off x="988" y="2161"/>
                <a:ext cx="17" cy="4"/>
              </a:xfrm>
              <a:custGeom>
                <a:avLst/>
                <a:gdLst>
                  <a:gd name="T0" fmla="*/ 17 w 148"/>
                  <a:gd name="T1" fmla="*/ 0 h 40"/>
                  <a:gd name="T2" fmla="*/ 13 w 148"/>
                  <a:gd name="T3" fmla="*/ 0 h 40"/>
                  <a:gd name="T4" fmla="*/ 9 w 148"/>
                  <a:gd name="T5" fmla="*/ 0 h 40"/>
                  <a:gd name="T6" fmla="*/ 5 w 148"/>
                  <a:gd name="T7" fmla="*/ 1 h 40"/>
                  <a:gd name="T8" fmla="*/ 2 w 148"/>
                  <a:gd name="T9" fmla="*/ 2 h 40"/>
                  <a:gd name="T10" fmla="*/ 0 w 148"/>
                  <a:gd name="T11" fmla="*/ 4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40">
                    <a:moveTo>
                      <a:pt x="148" y="2"/>
                    </a:moveTo>
                    <a:lnTo>
                      <a:pt x="113" y="0"/>
                    </a:lnTo>
                    <a:lnTo>
                      <a:pt x="78" y="1"/>
                    </a:lnTo>
                    <a:lnTo>
                      <a:pt x="44" y="8"/>
                    </a:lnTo>
                    <a:lnTo>
                      <a:pt x="18" y="22"/>
                    </a:lnTo>
                    <a:lnTo>
                      <a:pt x="0" y="40"/>
                    </a:lnTo>
                  </a:path>
                </a:pathLst>
              </a:custGeom>
              <a:solidFill>
                <a:schemeClr val="accent1"/>
              </a:solidFill>
              <a:ln w="1588">
                <a:solidFill>
                  <a:srgbClr val="000000"/>
                </a:solidFill>
                <a:prstDash val="solid"/>
                <a:round/>
                <a:headEnd/>
                <a:tailEnd/>
              </a:ln>
            </p:spPr>
            <p:txBody>
              <a:bodyPr/>
              <a:lstStyle/>
              <a:p>
                <a:endParaRPr lang="en-US"/>
              </a:p>
            </p:txBody>
          </p:sp>
          <p:sp>
            <p:nvSpPr>
              <p:cNvPr id="57570" name="Freeform 391"/>
              <p:cNvSpPr>
                <a:spLocks/>
              </p:cNvSpPr>
              <p:nvPr/>
            </p:nvSpPr>
            <p:spPr bwMode="auto">
              <a:xfrm>
                <a:off x="979" y="2153"/>
                <a:ext cx="20" cy="1"/>
              </a:xfrm>
              <a:custGeom>
                <a:avLst/>
                <a:gdLst>
                  <a:gd name="T0" fmla="*/ 20 w 178"/>
                  <a:gd name="T1" fmla="*/ 1 h 14"/>
                  <a:gd name="T2" fmla="*/ 15 w 178"/>
                  <a:gd name="T3" fmla="*/ 0 h 14"/>
                  <a:gd name="T4" fmla="*/ 11 w 178"/>
                  <a:gd name="T5" fmla="*/ 0 h 14"/>
                  <a:gd name="T6" fmla="*/ 7 w 178"/>
                  <a:gd name="T7" fmla="*/ 0 h 14"/>
                  <a:gd name="T8" fmla="*/ 4 w 178"/>
                  <a:gd name="T9" fmla="*/ 0 h 14"/>
                  <a:gd name="T10" fmla="*/ 0 w 178"/>
                  <a:gd name="T11" fmla="*/ 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14">
                    <a:moveTo>
                      <a:pt x="178" y="7"/>
                    </a:moveTo>
                    <a:lnTo>
                      <a:pt x="136" y="1"/>
                    </a:lnTo>
                    <a:lnTo>
                      <a:pt x="97" y="0"/>
                    </a:lnTo>
                    <a:lnTo>
                      <a:pt x="65" y="1"/>
                    </a:lnTo>
                    <a:lnTo>
                      <a:pt x="34" y="4"/>
                    </a:lnTo>
                    <a:lnTo>
                      <a:pt x="0" y="14"/>
                    </a:lnTo>
                  </a:path>
                </a:pathLst>
              </a:custGeom>
              <a:solidFill>
                <a:schemeClr val="accent1"/>
              </a:solidFill>
              <a:ln w="1588">
                <a:solidFill>
                  <a:srgbClr val="000000"/>
                </a:solidFill>
                <a:prstDash val="solid"/>
                <a:round/>
                <a:headEnd/>
                <a:tailEnd/>
              </a:ln>
            </p:spPr>
            <p:txBody>
              <a:bodyPr/>
              <a:lstStyle/>
              <a:p>
                <a:endParaRPr lang="en-US"/>
              </a:p>
            </p:txBody>
          </p:sp>
        </p:grpSp>
      </p:grpSp>
      <p:grpSp>
        <p:nvGrpSpPr>
          <p:cNvPr id="57381" name="Group 392"/>
          <p:cNvGrpSpPr>
            <a:grpSpLocks/>
          </p:cNvGrpSpPr>
          <p:nvPr/>
        </p:nvGrpSpPr>
        <p:grpSpPr bwMode="auto">
          <a:xfrm>
            <a:off x="7629525" y="4183063"/>
            <a:ext cx="900113" cy="692150"/>
            <a:chOff x="3744" y="1440"/>
            <a:chExt cx="1200" cy="922"/>
          </a:xfrm>
        </p:grpSpPr>
        <p:sp>
          <p:nvSpPr>
            <p:cNvPr id="57382" name="Freeform 393"/>
            <p:cNvSpPr>
              <a:spLocks/>
            </p:cNvSpPr>
            <p:nvPr/>
          </p:nvSpPr>
          <p:spPr bwMode="auto">
            <a:xfrm>
              <a:off x="4338" y="1625"/>
              <a:ext cx="181" cy="424"/>
            </a:xfrm>
            <a:custGeom>
              <a:avLst/>
              <a:gdLst>
                <a:gd name="T0" fmla="*/ 0 w 543"/>
                <a:gd name="T1" fmla="*/ 0 h 1270"/>
                <a:gd name="T2" fmla="*/ 19 w 543"/>
                <a:gd name="T3" fmla="*/ 198 h 1270"/>
                <a:gd name="T4" fmla="*/ 32 w 543"/>
                <a:gd name="T5" fmla="*/ 424 h 1270"/>
                <a:gd name="T6" fmla="*/ 181 w 543"/>
                <a:gd name="T7" fmla="*/ 424 h 1270"/>
                <a:gd name="T8" fmla="*/ 161 w 543"/>
                <a:gd name="T9" fmla="*/ 79 h 1270"/>
                <a:gd name="T10" fmla="*/ 141 w 543"/>
                <a:gd name="T11" fmla="*/ 0 h 1270"/>
                <a:gd name="T12" fmla="*/ 0 w 543"/>
                <a:gd name="T13" fmla="*/ 0 h 12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3" h="1270">
                  <a:moveTo>
                    <a:pt x="0" y="0"/>
                  </a:moveTo>
                  <a:lnTo>
                    <a:pt x="57" y="594"/>
                  </a:lnTo>
                  <a:lnTo>
                    <a:pt x="95" y="1270"/>
                  </a:lnTo>
                  <a:lnTo>
                    <a:pt x="543" y="1270"/>
                  </a:lnTo>
                  <a:lnTo>
                    <a:pt x="483" y="236"/>
                  </a:lnTo>
                  <a:lnTo>
                    <a:pt x="422"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83" name="Freeform 394"/>
            <p:cNvSpPr>
              <a:spLocks/>
            </p:cNvSpPr>
            <p:nvPr/>
          </p:nvSpPr>
          <p:spPr bwMode="auto">
            <a:xfrm>
              <a:off x="4461" y="1627"/>
              <a:ext cx="43" cy="371"/>
            </a:xfrm>
            <a:custGeom>
              <a:avLst/>
              <a:gdLst>
                <a:gd name="T0" fmla="*/ 0 w 128"/>
                <a:gd name="T1" fmla="*/ 68 h 1111"/>
                <a:gd name="T2" fmla="*/ 14 w 128"/>
                <a:gd name="T3" fmla="*/ 115 h 1111"/>
                <a:gd name="T4" fmla="*/ 18 w 128"/>
                <a:gd name="T5" fmla="*/ 134 h 1111"/>
                <a:gd name="T6" fmla="*/ 19 w 128"/>
                <a:gd name="T7" fmla="*/ 162 h 1111"/>
                <a:gd name="T8" fmla="*/ 21 w 128"/>
                <a:gd name="T9" fmla="*/ 197 h 1111"/>
                <a:gd name="T10" fmla="*/ 24 w 128"/>
                <a:gd name="T11" fmla="*/ 211 h 1111"/>
                <a:gd name="T12" fmla="*/ 27 w 128"/>
                <a:gd name="T13" fmla="*/ 223 h 1111"/>
                <a:gd name="T14" fmla="*/ 29 w 128"/>
                <a:gd name="T15" fmla="*/ 242 h 1111"/>
                <a:gd name="T16" fmla="*/ 30 w 128"/>
                <a:gd name="T17" fmla="*/ 285 h 1111"/>
                <a:gd name="T18" fmla="*/ 31 w 128"/>
                <a:gd name="T19" fmla="*/ 298 h 1111"/>
                <a:gd name="T20" fmla="*/ 34 w 128"/>
                <a:gd name="T21" fmla="*/ 316 h 1111"/>
                <a:gd name="T22" fmla="*/ 38 w 128"/>
                <a:gd name="T23" fmla="*/ 339 h 1111"/>
                <a:gd name="T24" fmla="*/ 43 w 128"/>
                <a:gd name="T25" fmla="*/ 371 h 1111"/>
                <a:gd name="T26" fmla="*/ 38 w 128"/>
                <a:gd name="T27" fmla="*/ 172 h 1111"/>
                <a:gd name="T28" fmla="*/ 29 w 128"/>
                <a:gd name="T29" fmla="*/ 67 h 1111"/>
                <a:gd name="T30" fmla="*/ 25 w 128"/>
                <a:gd name="T31" fmla="*/ 25 h 1111"/>
                <a:gd name="T32" fmla="*/ 16 w 128"/>
                <a:gd name="T33" fmla="*/ 0 h 1111"/>
                <a:gd name="T34" fmla="*/ 0 w 128"/>
                <a:gd name="T35" fmla="*/ 68 h 11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111">
                  <a:moveTo>
                    <a:pt x="0" y="205"/>
                  </a:moveTo>
                  <a:lnTo>
                    <a:pt x="43" y="344"/>
                  </a:lnTo>
                  <a:lnTo>
                    <a:pt x="55" y="401"/>
                  </a:lnTo>
                  <a:lnTo>
                    <a:pt x="58" y="484"/>
                  </a:lnTo>
                  <a:lnTo>
                    <a:pt x="62" y="589"/>
                  </a:lnTo>
                  <a:lnTo>
                    <a:pt x="70" y="631"/>
                  </a:lnTo>
                  <a:lnTo>
                    <a:pt x="81" y="669"/>
                  </a:lnTo>
                  <a:lnTo>
                    <a:pt x="85" y="726"/>
                  </a:lnTo>
                  <a:lnTo>
                    <a:pt x="89" y="854"/>
                  </a:lnTo>
                  <a:lnTo>
                    <a:pt x="92" y="892"/>
                  </a:lnTo>
                  <a:lnTo>
                    <a:pt x="101" y="945"/>
                  </a:lnTo>
                  <a:lnTo>
                    <a:pt x="113" y="1014"/>
                  </a:lnTo>
                  <a:lnTo>
                    <a:pt x="128" y="1111"/>
                  </a:lnTo>
                  <a:lnTo>
                    <a:pt x="113" y="515"/>
                  </a:lnTo>
                  <a:lnTo>
                    <a:pt x="85" y="202"/>
                  </a:lnTo>
                  <a:lnTo>
                    <a:pt x="74" y="76"/>
                  </a:lnTo>
                  <a:lnTo>
                    <a:pt x="47" y="0"/>
                  </a:lnTo>
                  <a:lnTo>
                    <a:pt x="0" y="205"/>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84" name="Freeform 395"/>
            <p:cNvSpPr>
              <a:spLocks/>
            </p:cNvSpPr>
            <p:nvPr/>
          </p:nvSpPr>
          <p:spPr bwMode="auto">
            <a:xfrm>
              <a:off x="4405" y="1676"/>
              <a:ext cx="80" cy="398"/>
            </a:xfrm>
            <a:custGeom>
              <a:avLst/>
              <a:gdLst>
                <a:gd name="T0" fmla="*/ 0 w 240"/>
                <a:gd name="T1" fmla="*/ 18 h 1194"/>
                <a:gd name="T2" fmla="*/ 18 w 240"/>
                <a:gd name="T3" fmla="*/ 47 h 1194"/>
                <a:gd name="T4" fmla="*/ 13 w 240"/>
                <a:gd name="T5" fmla="*/ 245 h 1194"/>
                <a:gd name="T6" fmla="*/ 11 w 240"/>
                <a:gd name="T7" fmla="*/ 333 h 1194"/>
                <a:gd name="T8" fmla="*/ 15 w 240"/>
                <a:gd name="T9" fmla="*/ 365 h 1194"/>
                <a:gd name="T10" fmla="*/ 53 w 240"/>
                <a:gd name="T11" fmla="*/ 398 h 1194"/>
                <a:gd name="T12" fmla="*/ 80 w 240"/>
                <a:gd name="T13" fmla="*/ 354 h 1194"/>
                <a:gd name="T14" fmla="*/ 62 w 240"/>
                <a:gd name="T15" fmla="*/ 226 h 1194"/>
                <a:gd name="T16" fmla="*/ 52 w 240"/>
                <a:gd name="T17" fmla="*/ 151 h 1194"/>
                <a:gd name="T18" fmla="*/ 38 w 240"/>
                <a:gd name="T19" fmla="*/ 63 h 1194"/>
                <a:gd name="T20" fmla="*/ 34 w 240"/>
                <a:gd name="T21" fmla="*/ 41 h 1194"/>
                <a:gd name="T22" fmla="*/ 52 w 240"/>
                <a:gd name="T23" fmla="*/ 14 h 1194"/>
                <a:gd name="T24" fmla="*/ 45 w 240"/>
                <a:gd name="T25" fmla="*/ 1 h 1194"/>
                <a:gd name="T26" fmla="*/ 23 w 240"/>
                <a:gd name="T27" fmla="*/ 0 h 1194"/>
                <a:gd name="T28" fmla="*/ 0 w 240"/>
                <a:gd name="T29" fmla="*/ 18 h 11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0" h="1194">
                  <a:moveTo>
                    <a:pt x="0" y="53"/>
                  </a:moveTo>
                  <a:lnTo>
                    <a:pt x="53" y="141"/>
                  </a:lnTo>
                  <a:lnTo>
                    <a:pt x="38" y="735"/>
                  </a:lnTo>
                  <a:lnTo>
                    <a:pt x="34" y="1000"/>
                  </a:lnTo>
                  <a:lnTo>
                    <a:pt x="45" y="1095"/>
                  </a:lnTo>
                  <a:lnTo>
                    <a:pt x="159" y="1194"/>
                  </a:lnTo>
                  <a:lnTo>
                    <a:pt x="240" y="1061"/>
                  </a:lnTo>
                  <a:lnTo>
                    <a:pt x="187" y="678"/>
                  </a:lnTo>
                  <a:lnTo>
                    <a:pt x="155" y="452"/>
                  </a:lnTo>
                  <a:lnTo>
                    <a:pt x="115" y="190"/>
                  </a:lnTo>
                  <a:lnTo>
                    <a:pt x="103" y="122"/>
                  </a:lnTo>
                  <a:lnTo>
                    <a:pt x="155" y="42"/>
                  </a:lnTo>
                  <a:lnTo>
                    <a:pt x="136" y="4"/>
                  </a:lnTo>
                  <a:lnTo>
                    <a:pt x="69" y="0"/>
                  </a:lnTo>
                  <a:lnTo>
                    <a:pt x="0" y="53"/>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85" name="Freeform 396"/>
            <p:cNvSpPr>
              <a:spLocks/>
            </p:cNvSpPr>
            <p:nvPr/>
          </p:nvSpPr>
          <p:spPr bwMode="auto">
            <a:xfrm>
              <a:off x="4346" y="1609"/>
              <a:ext cx="125" cy="127"/>
            </a:xfrm>
            <a:custGeom>
              <a:avLst/>
              <a:gdLst>
                <a:gd name="T0" fmla="*/ 1 w 375"/>
                <a:gd name="T1" fmla="*/ 0 h 381"/>
                <a:gd name="T2" fmla="*/ 5 w 375"/>
                <a:gd name="T3" fmla="*/ 11 h 381"/>
                <a:gd name="T4" fmla="*/ 7 w 375"/>
                <a:gd name="T5" fmla="*/ 16 h 381"/>
                <a:gd name="T6" fmla="*/ 13 w 375"/>
                <a:gd name="T7" fmla="*/ 24 h 381"/>
                <a:gd name="T8" fmla="*/ 17 w 375"/>
                <a:gd name="T9" fmla="*/ 31 h 381"/>
                <a:gd name="T10" fmla="*/ 23 w 375"/>
                <a:gd name="T11" fmla="*/ 37 h 381"/>
                <a:gd name="T12" fmla="*/ 30 w 375"/>
                <a:gd name="T13" fmla="*/ 45 h 381"/>
                <a:gd name="T14" fmla="*/ 40 w 375"/>
                <a:gd name="T15" fmla="*/ 52 h 381"/>
                <a:gd name="T16" fmla="*/ 50 w 375"/>
                <a:gd name="T17" fmla="*/ 59 h 381"/>
                <a:gd name="T18" fmla="*/ 59 w 375"/>
                <a:gd name="T19" fmla="*/ 64 h 381"/>
                <a:gd name="T20" fmla="*/ 70 w 375"/>
                <a:gd name="T21" fmla="*/ 68 h 381"/>
                <a:gd name="T22" fmla="*/ 80 w 375"/>
                <a:gd name="T23" fmla="*/ 69 h 381"/>
                <a:gd name="T24" fmla="*/ 91 w 375"/>
                <a:gd name="T25" fmla="*/ 69 h 381"/>
                <a:gd name="T26" fmla="*/ 98 w 375"/>
                <a:gd name="T27" fmla="*/ 64 h 381"/>
                <a:gd name="T28" fmla="*/ 104 w 375"/>
                <a:gd name="T29" fmla="*/ 60 h 381"/>
                <a:gd name="T30" fmla="*/ 110 w 375"/>
                <a:gd name="T31" fmla="*/ 51 h 381"/>
                <a:gd name="T32" fmla="*/ 116 w 375"/>
                <a:gd name="T33" fmla="*/ 42 h 381"/>
                <a:gd name="T34" fmla="*/ 120 w 375"/>
                <a:gd name="T35" fmla="*/ 34 h 381"/>
                <a:gd name="T36" fmla="*/ 122 w 375"/>
                <a:gd name="T37" fmla="*/ 20 h 381"/>
                <a:gd name="T38" fmla="*/ 125 w 375"/>
                <a:gd name="T39" fmla="*/ 16 h 381"/>
                <a:gd name="T40" fmla="*/ 125 w 375"/>
                <a:gd name="T41" fmla="*/ 40 h 381"/>
                <a:gd name="T42" fmla="*/ 120 w 375"/>
                <a:gd name="T43" fmla="*/ 118 h 381"/>
                <a:gd name="T44" fmla="*/ 85 w 375"/>
                <a:gd name="T45" fmla="*/ 73 h 381"/>
                <a:gd name="T46" fmla="*/ 81 w 375"/>
                <a:gd name="T47" fmla="*/ 73 h 381"/>
                <a:gd name="T48" fmla="*/ 46 w 375"/>
                <a:gd name="T49" fmla="*/ 107 h 381"/>
                <a:gd name="T50" fmla="*/ 26 w 375"/>
                <a:gd name="T51" fmla="*/ 127 h 381"/>
                <a:gd name="T52" fmla="*/ 6 w 375"/>
                <a:gd name="T53" fmla="*/ 63 h 381"/>
                <a:gd name="T54" fmla="*/ 0 w 375"/>
                <a:gd name="T55" fmla="*/ 38 h 381"/>
                <a:gd name="T56" fmla="*/ 1 w 375"/>
                <a:gd name="T57" fmla="*/ 0 h 3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75" h="381">
                  <a:moveTo>
                    <a:pt x="3" y="0"/>
                  </a:moveTo>
                  <a:lnTo>
                    <a:pt x="15" y="34"/>
                  </a:lnTo>
                  <a:lnTo>
                    <a:pt x="22" y="48"/>
                  </a:lnTo>
                  <a:lnTo>
                    <a:pt x="38" y="73"/>
                  </a:lnTo>
                  <a:lnTo>
                    <a:pt x="52" y="93"/>
                  </a:lnTo>
                  <a:lnTo>
                    <a:pt x="68" y="110"/>
                  </a:lnTo>
                  <a:lnTo>
                    <a:pt x="91" y="134"/>
                  </a:lnTo>
                  <a:lnTo>
                    <a:pt x="121" y="155"/>
                  </a:lnTo>
                  <a:lnTo>
                    <a:pt x="150" y="177"/>
                  </a:lnTo>
                  <a:lnTo>
                    <a:pt x="178" y="191"/>
                  </a:lnTo>
                  <a:lnTo>
                    <a:pt x="211" y="203"/>
                  </a:lnTo>
                  <a:lnTo>
                    <a:pt x="241" y="206"/>
                  </a:lnTo>
                  <a:lnTo>
                    <a:pt x="274" y="206"/>
                  </a:lnTo>
                  <a:lnTo>
                    <a:pt x="294" y="193"/>
                  </a:lnTo>
                  <a:lnTo>
                    <a:pt x="313" y="179"/>
                  </a:lnTo>
                  <a:lnTo>
                    <a:pt x="331" y="153"/>
                  </a:lnTo>
                  <a:lnTo>
                    <a:pt x="349" y="126"/>
                  </a:lnTo>
                  <a:lnTo>
                    <a:pt x="360" y="103"/>
                  </a:lnTo>
                  <a:lnTo>
                    <a:pt x="366" y="60"/>
                  </a:lnTo>
                  <a:lnTo>
                    <a:pt x="374" y="49"/>
                  </a:lnTo>
                  <a:lnTo>
                    <a:pt x="375" y="119"/>
                  </a:lnTo>
                  <a:lnTo>
                    <a:pt x="361" y="354"/>
                  </a:lnTo>
                  <a:lnTo>
                    <a:pt x="255" y="219"/>
                  </a:lnTo>
                  <a:lnTo>
                    <a:pt x="244" y="219"/>
                  </a:lnTo>
                  <a:lnTo>
                    <a:pt x="138" y="321"/>
                  </a:lnTo>
                  <a:lnTo>
                    <a:pt x="77" y="381"/>
                  </a:lnTo>
                  <a:lnTo>
                    <a:pt x="19" y="190"/>
                  </a:lnTo>
                  <a:lnTo>
                    <a:pt x="0" y="115"/>
                  </a:lnTo>
                  <a:lnTo>
                    <a:pt x="3"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86" name="Freeform 397"/>
            <p:cNvSpPr>
              <a:spLocks/>
            </p:cNvSpPr>
            <p:nvPr/>
          </p:nvSpPr>
          <p:spPr bwMode="auto">
            <a:xfrm>
              <a:off x="4349" y="1605"/>
              <a:ext cx="125" cy="128"/>
            </a:xfrm>
            <a:custGeom>
              <a:avLst/>
              <a:gdLst>
                <a:gd name="T0" fmla="*/ 1 w 375"/>
                <a:gd name="T1" fmla="*/ 0 h 382"/>
                <a:gd name="T2" fmla="*/ 5 w 375"/>
                <a:gd name="T3" fmla="*/ 12 h 382"/>
                <a:gd name="T4" fmla="*/ 8 w 375"/>
                <a:gd name="T5" fmla="*/ 16 h 382"/>
                <a:gd name="T6" fmla="*/ 13 w 375"/>
                <a:gd name="T7" fmla="*/ 25 h 382"/>
                <a:gd name="T8" fmla="*/ 17 w 375"/>
                <a:gd name="T9" fmla="*/ 31 h 382"/>
                <a:gd name="T10" fmla="*/ 23 w 375"/>
                <a:gd name="T11" fmla="*/ 37 h 382"/>
                <a:gd name="T12" fmla="*/ 30 w 375"/>
                <a:gd name="T13" fmla="*/ 45 h 382"/>
                <a:gd name="T14" fmla="*/ 40 w 375"/>
                <a:gd name="T15" fmla="*/ 52 h 382"/>
                <a:gd name="T16" fmla="*/ 50 w 375"/>
                <a:gd name="T17" fmla="*/ 60 h 382"/>
                <a:gd name="T18" fmla="*/ 59 w 375"/>
                <a:gd name="T19" fmla="*/ 64 h 382"/>
                <a:gd name="T20" fmla="*/ 70 w 375"/>
                <a:gd name="T21" fmla="*/ 68 h 382"/>
                <a:gd name="T22" fmla="*/ 80 w 375"/>
                <a:gd name="T23" fmla="*/ 69 h 382"/>
                <a:gd name="T24" fmla="*/ 91 w 375"/>
                <a:gd name="T25" fmla="*/ 69 h 382"/>
                <a:gd name="T26" fmla="*/ 98 w 375"/>
                <a:gd name="T27" fmla="*/ 66 h 382"/>
                <a:gd name="T28" fmla="*/ 104 w 375"/>
                <a:gd name="T29" fmla="*/ 60 h 382"/>
                <a:gd name="T30" fmla="*/ 110 w 375"/>
                <a:gd name="T31" fmla="*/ 52 h 382"/>
                <a:gd name="T32" fmla="*/ 116 w 375"/>
                <a:gd name="T33" fmla="*/ 43 h 382"/>
                <a:gd name="T34" fmla="*/ 120 w 375"/>
                <a:gd name="T35" fmla="*/ 35 h 382"/>
                <a:gd name="T36" fmla="*/ 122 w 375"/>
                <a:gd name="T37" fmla="*/ 20 h 382"/>
                <a:gd name="T38" fmla="*/ 125 w 375"/>
                <a:gd name="T39" fmla="*/ 17 h 382"/>
                <a:gd name="T40" fmla="*/ 125 w 375"/>
                <a:gd name="T41" fmla="*/ 40 h 382"/>
                <a:gd name="T42" fmla="*/ 120 w 375"/>
                <a:gd name="T43" fmla="*/ 119 h 382"/>
                <a:gd name="T44" fmla="*/ 85 w 375"/>
                <a:gd name="T45" fmla="*/ 74 h 382"/>
                <a:gd name="T46" fmla="*/ 81 w 375"/>
                <a:gd name="T47" fmla="*/ 74 h 382"/>
                <a:gd name="T48" fmla="*/ 46 w 375"/>
                <a:gd name="T49" fmla="*/ 108 h 382"/>
                <a:gd name="T50" fmla="*/ 26 w 375"/>
                <a:gd name="T51" fmla="*/ 128 h 382"/>
                <a:gd name="T52" fmla="*/ 6 w 375"/>
                <a:gd name="T53" fmla="*/ 64 h 382"/>
                <a:gd name="T54" fmla="*/ 0 w 375"/>
                <a:gd name="T55" fmla="*/ 39 h 382"/>
                <a:gd name="T56" fmla="*/ 1 w 375"/>
                <a:gd name="T57" fmla="*/ 0 h 3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75" h="382">
                  <a:moveTo>
                    <a:pt x="4" y="0"/>
                  </a:moveTo>
                  <a:lnTo>
                    <a:pt x="15" y="35"/>
                  </a:lnTo>
                  <a:lnTo>
                    <a:pt x="23" y="49"/>
                  </a:lnTo>
                  <a:lnTo>
                    <a:pt x="38" y="74"/>
                  </a:lnTo>
                  <a:lnTo>
                    <a:pt x="52" y="94"/>
                  </a:lnTo>
                  <a:lnTo>
                    <a:pt x="68" y="111"/>
                  </a:lnTo>
                  <a:lnTo>
                    <a:pt x="91" y="135"/>
                  </a:lnTo>
                  <a:lnTo>
                    <a:pt x="121" y="156"/>
                  </a:lnTo>
                  <a:lnTo>
                    <a:pt x="150" y="178"/>
                  </a:lnTo>
                  <a:lnTo>
                    <a:pt x="178" y="192"/>
                  </a:lnTo>
                  <a:lnTo>
                    <a:pt x="211" y="204"/>
                  </a:lnTo>
                  <a:lnTo>
                    <a:pt x="241" y="207"/>
                  </a:lnTo>
                  <a:lnTo>
                    <a:pt x="274" y="207"/>
                  </a:lnTo>
                  <a:lnTo>
                    <a:pt x="294" y="196"/>
                  </a:lnTo>
                  <a:lnTo>
                    <a:pt x="313" y="180"/>
                  </a:lnTo>
                  <a:lnTo>
                    <a:pt x="331" y="154"/>
                  </a:lnTo>
                  <a:lnTo>
                    <a:pt x="349" y="127"/>
                  </a:lnTo>
                  <a:lnTo>
                    <a:pt x="360" y="104"/>
                  </a:lnTo>
                  <a:lnTo>
                    <a:pt x="367" y="61"/>
                  </a:lnTo>
                  <a:lnTo>
                    <a:pt x="374" y="50"/>
                  </a:lnTo>
                  <a:lnTo>
                    <a:pt x="375" y="120"/>
                  </a:lnTo>
                  <a:lnTo>
                    <a:pt x="361" y="355"/>
                  </a:lnTo>
                  <a:lnTo>
                    <a:pt x="255" y="220"/>
                  </a:lnTo>
                  <a:lnTo>
                    <a:pt x="244" y="220"/>
                  </a:lnTo>
                  <a:lnTo>
                    <a:pt x="138" y="322"/>
                  </a:lnTo>
                  <a:lnTo>
                    <a:pt x="77" y="382"/>
                  </a:lnTo>
                  <a:lnTo>
                    <a:pt x="19" y="190"/>
                  </a:lnTo>
                  <a:lnTo>
                    <a:pt x="0" y="116"/>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387" name="Group 398"/>
            <p:cNvGrpSpPr>
              <a:grpSpLocks/>
            </p:cNvGrpSpPr>
            <p:nvPr/>
          </p:nvGrpSpPr>
          <p:grpSpPr bwMode="auto">
            <a:xfrm>
              <a:off x="4182" y="1603"/>
              <a:ext cx="461" cy="754"/>
              <a:chOff x="4182" y="1603"/>
              <a:chExt cx="461" cy="754"/>
            </a:xfrm>
          </p:grpSpPr>
          <p:sp>
            <p:nvSpPr>
              <p:cNvPr id="57538" name="Freeform 399"/>
              <p:cNvSpPr>
                <a:spLocks/>
              </p:cNvSpPr>
              <p:nvPr/>
            </p:nvSpPr>
            <p:spPr bwMode="auto">
              <a:xfrm>
                <a:off x="4261" y="2042"/>
                <a:ext cx="330" cy="315"/>
              </a:xfrm>
              <a:custGeom>
                <a:avLst/>
                <a:gdLst>
                  <a:gd name="T0" fmla="*/ 18 w 992"/>
                  <a:gd name="T1" fmla="*/ 0 h 947"/>
                  <a:gd name="T2" fmla="*/ 125 w 992"/>
                  <a:gd name="T3" fmla="*/ 8 h 947"/>
                  <a:gd name="T4" fmla="*/ 191 w 992"/>
                  <a:gd name="T5" fmla="*/ 10 h 947"/>
                  <a:gd name="T6" fmla="*/ 287 w 992"/>
                  <a:gd name="T7" fmla="*/ 5 h 947"/>
                  <a:gd name="T8" fmla="*/ 320 w 992"/>
                  <a:gd name="T9" fmla="*/ 2 h 947"/>
                  <a:gd name="T10" fmla="*/ 330 w 992"/>
                  <a:gd name="T11" fmla="*/ 225 h 947"/>
                  <a:gd name="T12" fmla="*/ 330 w 992"/>
                  <a:gd name="T13" fmla="*/ 315 h 947"/>
                  <a:gd name="T14" fmla="*/ 211 w 992"/>
                  <a:gd name="T15" fmla="*/ 315 h 947"/>
                  <a:gd name="T16" fmla="*/ 178 w 992"/>
                  <a:gd name="T17" fmla="*/ 195 h 947"/>
                  <a:gd name="T18" fmla="*/ 166 w 992"/>
                  <a:gd name="T19" fmla="*/ 315 h 947"/>
                  <a:gd name="T20" fmla="*/ 15 w 992"/>
                  <a:gd name="T21" fmla="*/ 315 h 947"/>
                  <a:gd name="T22" fmla="*/ 0 w 992"/>
                  <a:gd name="T23" fmla="*/ 127 h 947"/>
                  <a:gd name="T24" fmla="*/ 18 w 992"/>
                  <a:gd name="T25" fmla="*/ 0 h 9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2" h="947">
                    <a:moveTo>
                      <a:pt x="53" y="0"/>
                    </a:moveTo>
                    <a:lnTo>
                      <a:pt x="377" y="23"/>
                    </a:lnTo>
                    <a:lnTo>
                      <a:pt x="573" y="30"/>
                    </a:lnTo>
                    <a:lnTo>
                      <a:pt x="863" y="15"/>
                    </a:lnTo>
                    <a:lnTo>
                      <a:pt x="961" y="7"/>
                    </a:lnTo>
                    <a:lnTo>
                      <a:pt x="992" y="677"/>
                    </a:lnTo>
                    <a:lnTo>
                      <a:pt x="992" y="947"/>
                    </a:lnTo>
                    <a:lnTo>
                      <a:pt x="634" y="947"/>
                    </a:lnTo>
                    <a:lnTo>
                      <a:pt x="536" y="586"/>
                    </a:lnTo>
                    <a:lnTo>
                      <a:pt x="498" y="947"/>
                    </a:lnTo>
                    <a:lnTo>
                      <a:pt x="46" y="947"/>
                    </a:lnTo>
                    <a:lnTo>
                      <a:pt x="0" y="381"/>
                    </a:lnTo>
                    <a:lnTo>
                      <a:pt x="53"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539" name="Group 400"/>
              <p:cNvGrpSpPr>
                <a:grpSpLocks/>
              </p:cNvGrpSpPr>
              <p:nvPr/>
            </p:nvGrpSpPr>
            <p:grpSpPr bwMode="auto">
              <a:xfrm>
                <a:off x="4182" y="1603"/>
                <a:ext cx="461" cy="648"/>
                <a:chOff x="4182" y="1603"/>
                <a:chExt cx="461" cy="648"/>
              </a:xfrm>
            </p:grpSpPr>
            <p:grpSp>
              <p:nvGrpSpPr>
                <p:cNvPr id="57540" name="Group 401"/>
                <p:cNvGrpSpPr>
                  <a:grpSpLocks/>
                </p:cNvGrpSpPr>
                <p:nvPr/>
              </p:nvGrpSpPr>
              <p:grpSpPr bwMode="auto">
                <a:xfrm>
                  <a:off x="4182" y="1603"/>
                  <a:ext cx="461" cy="648"/>
                  <a:chOff x="4182" y="1603"/>
                  <a:chExt cx="461" cy="648"/>
                </a:xfrm>
              </p:grpSpPr>
              <p:sp>
                <p:nvSpPr>
                  <p:cNvPr id="57547" name="Freeform 402"/>
                  <p:cNvSpPr>
                    <a:spLocks/>
                  </p:cNvSpPr>
                  <p:nvPr/>
                </p:nvSpPr>
                <p:spPr bwMode="auto">
                  <a:xfrm>
                    <a:off x="4472" y="1619"/>
                    <a:ext cx="171" cy="630"/>
                  </a:xfrm>
                  <a:custGeom>
                    <a:avLst/>
                    <a:gdLst>
                      <a:gd name="T0" fmla="*/ 4 w 512"/>
                      <a:gd name="T1" fmla="*/ 0 h 1891"/>
                      <a:gd name="T2" fmla="*/ 8 w 512"/>
                      <a:gd name="T3" fmla="*/ 4 h 1891"/>
                      <a:gd name="T4" fmla="*/ 17 w 512"/>
                      <a:gd name="T5" fmla="*/ 18 h 1891"/>
                      <a:gd name="T6" fmla="*/ 117 w 512"/>
                      <a:gd name="T7" fmla="*/ 55 h 1891"/>
                      <a:gd name="T8" fmla="*/ 126 w 512"/>
                      <a:gd name="T9" fmla="*/ 58 h 1891"/>
                      <a:gd name="T10" fmla="*/ 135 w 512"/>
                      <a:gd name="T11" fmla="*/ 63 h 1891"/>
                      <a:gd name="T12" fmla="*/ 140 w 512"/>
                      <a:gd name="T13" fmla="*/ 67 h 1891"/>
                      <a:gd name="T14" fmla="*/ 144 w 512"/>
                      <a:gd name="T15" fmla="*/ 74 h 1891"/>
                      <a:gd name="T16" fmla="*/ 148 w 512"/>
                      <a:gd name="T17" fmla="*/ 83 h 1891"/>
                      <a:gd name="T18" fmla="*/ 151 w 512"/>
                      <a:gd name="T19" fmla="*/ 103 h 1891"/>
                      <a:gd name="T20" fmla="*/ 153 w 512"/>
                      <a:gd name="T21" fmla="*/ 143 h 1891"/>
                      <a:gd name="T22" fmla="*/ 158 w 512"/>
                      <a:gd name="T23" fmla="*/ 376 h 1891"/>
                      <a:gd name="T24" fmla="*/ 171 w 512"/>
                      <a:gd name="T25" fmla="*/ 556 h 1891"/>
                      <a:gd name="T26" fmla="*/ 133 w 512"/>
                      <a:gd name="T27" fmla="*/ 569 h 1891"/>
                      <a:gd name="T28" fmla="*/ 136 w 512"/>
                      <a:gd name="T29" fmla="*/ 592 h 1891"/>
                      <a:gd name="T30" fmla="*/ 105 w 512"/>
                      <a:gd name="T31" fmla="*/ 610 h 1891"/>
                      <a:gd name="T32" fmla="*/ 69 w 512"/>
                      <a:gd name="T33" fmla="*/ 622 h 1891"/>
                      <a:gd name="T34" fmla="*/ 31 w 512"/>
                      <a:gd name="T35" fmla="*/ 630 h 1891"/>
                      <a:gd name="T36" fmla="*/ 11 w 512"/>
                      <a:gd name="T37" fmla="*/ 630 h 1891"/>
                      <a:gd name="T38" fmla="*/ 21 w 512"/>
                      <a:gd name="T39" fmla="*/ 417 h 1891"/>
                      <a:gd name="T40" fmla="*/ 26 w 512"/>
                      <a:gd name="T41" fmla="*/ 303 h 1891"/>
                      <a:gd name="T42" fmla="*/ 26 w 512"/>
                      <a:gd name="T43" fmla="*/ 214 h 1891"/>
                      <a:gd name="T44" fmla="*/ 14 w 512"/>
                      <a:gd name="T45" fmla="*/ 103 h 1891"/>
                      <a:gd name="T46" fmla="*/ 6 w 512"/>
                      <a:gd name="T47" fmla="*/ 37 h 1891"/>
                      <a:gd name="T48" fmla="*/ 0 w 512"/>
                      <a:gd name="T49" fmla="*/ 6 h 1891"/>
                      <a:gd name="T50" fmla="*/ 4 w 512"/>
                      <a:gd name="T51" fmla="*/ 0 h 18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2" h="1891">
                        <a:moveTo>
                          <a:pt x="13" y="0"/>
                        </a:moveTo>
                        <a:lnTo>
                          <a:pt x="25" y="12"/>
                        </a:lnTo>
                        <a:lnTo>
                          <a:pt x="51" y="54"/>
                        </a:lnTo>
                        <a:lnTo>
                          <a:pt x="349" y="164"/>
                        </a:lnTo>
                        <a:lnTo>
                          <a:pt x="378" y="174"/>
                        </a:lnTo>
                        <a:lnTo>
                          <a:pt x="403" y="190"/>
                        </a:lnTo>
                        <a:lnTo>
                          <a:pt x="419" y="202"/>
                        </a:lnTo>
                        <a:lnTo>
                          <a:pt x="432" y="223"/>
                        </a:lnTo>
                        <a:lnTo>
                          <a:pt x="443" y="249"/>
                        </a:lnTo>
                        <a:lnTo>
                          <a:pt x="451" y="309"/>
                        </a:lnTo>
                        <a:lnTo>
                          <a:pt x="459" y="430"/>
                        </a:lnTo>
                        <a:lnTo>
                          <a:pt x="474" y="1129"/>
                        </a:lnTo>
                        <a:lnTo>
                          <a:pt x="512" y="1670"/>
                        </a:lnTo>
                        <a:lnTo>
                          <a:pt x="398" y="1708"/>
                        </a:lnTo>
                        <a:lnTo>
                          <a:pt x="406" y="1777"/>
                        </a:lnTo>
                        <a:lnTo>
                          <a:pt x="314" y="1830"/>
                        </a:lnTo>
                        <a:lnTo>
                          <a:pt x="207" y="1868"/>
                        </a:lnTo>
                        <a:lnTo>
                          <a:pt x="92" y="1891"/>
                        </a:lnTo>
                        <a:lnTo>
                          <a:pt x="32" y="1891"/>
                        </a:lnTo>
                        <a:lnTo>
                          <a:pt x="62" y="1251"/>
                        </a:lnTo>
                        <a:lnTo>
                          <a:pt x="77" y="910"/>
                        </a:lnTo>
                        <a:lnTo>
                          <a:pt x="77" y="643"/>
                        </a:lnTo>
                        <a:lnTo>
                          <a:pt x="43" y="310"/>
                        </a:lnTo>
                        <a:lnTo>
                          <a:pt x="18" y="111"/>
                        </a:lnTo>
                        <a:lnTo>
                          <a:pt x="0" y="17"/>
                        </a:lnTo>
                        <a:lnTo>
                          <a:pt x="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48" name="Freeform 403"/>
                  <p:cNvSpPr>
                    <a:spLocks/>
                  </p:cNvSpPr>
                  <p:nvPr/>
                </p:nvSpPr>
                <p:spPr bwMode="auto">
                  <a:xfrm>
                    <a:off x="4182" y="1603"/>
                    <a:ext cx="214" cy="648"/>
                  </a:xfrm>
                  <a:custGeom>
                    <a:avLst/>
                    <a:gdLst>
                      <a:gd name="T0" fmla="*/ 171 w 642"/>
                      <a:gd name="T1" fmla="*/ 0 h 1945"/>
                      <a:gd name="T2" fmla="*/ 151 w 642"/>
                      <a:gd name="T3" fmla="*/ 17 h 1945"/>
                      <a:gd name="T4" fmla="*/ 141 w 642"/>
                      <a:gd name="T5" fmla="*/ 25 h 1945"/>
                      <a:gd name="T6" fmla="*/ 125 w 642"/>
                      <a:gd name="T7" fmla="*/ 32 h 1945"/>
                      <a:gd name="T8" fmla="*/ 88 w 642"/>
                      <a:gd name="T9" fmla="*/ 50 h 1945"/>
                      <a:gd name="T10" fmla="*/ 34 w 642"/>
                      <a:gd name="T11" fmla="*/ 79 h 1945"/>
                      <a:gd name="T12" fmla="*/ 22 w 642"/>
                      <a:gd name="T13" fmla="*/ 84 h 1945"/>
                      <a:gd name="T14" fmla="*/ 19 w 642"/>
                      <a:gd name="T15" fmla="*/ 93 h 1945"/>
                      <a:gd name="T16" fmla="*/ 18 w 642"/>
                      <a:gd name="T17" fmla="*/ 114 h 1945"/>
                      <a:gd name="T18" fmla="*/ 15 w 642"/>
                      <a:gd name="T19" fmla="*/ 172 h 1945"/>
                      <a:gd name="T20" fmla="*/ 5 w 642"/>
                      <a:gd name="T21" fmla="*/ 238 h 1945"/>
                      <a:gd name="T22" fmla="*/ 0 w 642"/>
                      <a:gd name="T23" fmla="*/ 291 h 1945"/>
                      <a:gd name="T24" fmla="*/ 5 w 642"/>
                      <a:gd name="T25" fmla="*/ 331 h 1945"/>
                      <a:gd name="T26" fmla="*/ 18 w 642"/>
                      <a:gd name="T27" fmla="*/ 364 h 1945"/>
                      <a:gd name="T28" fmla="*/ 63 w 642"/>
                      <a:gd name="T29" fmla="*/ 415 h 1945"/>
                      <a:gd name="T30" fmla="*/ 68 w 642"/>
                      <a:gd name="T31" fmla="*/ 582 h 1945"/>
                      <a:gd name="T32" fmla="*/ 93 w 642"/>
                      <a:gd name="T33" fmla="*/ 615 h 1945"/>
                      <a:gd name="T34" fmla="*/ 129 w 642"/>
                      <a:gd name="T35" fmla="*/ 638 h 1945"/>
                      <a:gd name="T36" fmla="*/ 166 w 642"/>
                      <a:gd name="T37" fmla="*/ 648 h 1945"/>
                      <a:gd name="T38" fmla="*/ 214 w 642"/>
                      <a:gd name="T39" fmla="*/ 648 h 1945"/>
                      <a:gd name="T40" fmla="*/ 214 w 642"/>
                      <a:gd name="T41" fmla="*/ 455 h 1945"/>
                      <a:gd name="T42" fmla="*/ 208 w 642"/>
                      <a:gd name="T43" fmla="*/ 372 h 1945"/>
                      <a:gd name="T44" fmla="*/ 191 w 642"/>
                      <a:gd name="T45" fmla="*/ 200 h 1945"/>
                      <a:gd name="T46" fmla="*/ 184 w 642"/>
                      <a:gd name="T47" fmla="*/ 121 h 1945"/>
                      <a:gd name="T48" fmla="*/ 182 w 642"/>
                      <a:gd name="T49" fmla="*/ 103 h 1945"/>
                      <a:gd name="T50" fmla="*/ 179 w 642"/>
                      <a:gd name="T51" fmla="*/ 84 h 1945"/>
                      <a:gd name="T52" fmla="*/ 172 w 642"/>
                      <a:gd name="T53" fmla="*/ 50 h 1945"/>
                      <a:gd name="T54" fmla="*/ 169 w 642"/>
                      <a:gd name="T55" fmla="*/ 35 h 1945"/>
                      <a:gd name="T56" fmla="*/ 168 w 642"/>
                      <a:gd name="T57" fmla="*/ 26 h 1945"/>
                      <a:gd name="T58" fmla="*/ 168 w 642"/>
                      <a:gd name="T59" fmla="*/ 15 h 1945"/>
                      <a:gd name="T60" fmla="*/ 171 w 642"/>
                      <a:gd name="T61" fmla="*/ 0 h 19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2" h="1945">
                        <a:moveTo>
                          <a:pt x="513" y="0"/>
                        </a:moveTo>
                        <a:lnTo>
                          <a:pt x="453" y="52"/>
                        </a:lnTo>
                        <a:lnTo>
                          <a:pt x="424" y="75"/>
                        </a:lnTo>
                        <a:lnTo>
                          <a:pt x="374" y="97"/>
                        </a:lnTo>
                        <a:lnTo>
                          <a:pt x="265" y="151"/>
                        </a:lnTo>
                        <a:lnTo>
                          <a:pt x="103" y="237"/>
                        </a:lnTo>
                        <a:lnTo>
                          <a:pt x="65" y="253"/>
                        </a:lnTo>
                        <a:lnTo>
                          <a:pt x="58" y="278"/>
                        </a:lnTo>
                        <a:lnTo>
                          <a:pt x="53" y="341"/>
                        </a:lnTo>
                        <a:lnTo>
                          <a:pt x="45" y="517"/>
                        </a:lnTo>
                        <a:lnTo>
                          <a:pt x="15" y="713"/>
                        </a:lnTo>
                        <a:lnTo>
                          <a:pt x="0" y="872"/>
                        </a:lnTo>
                        <a:lnTo>
                          <a:pt x="15" y="995"/>
                        </a:lnTo>
                        <a:lnTo>
                          <a:pt x="53" y="1094"/>
                        </a:lnTo>
                        <a:lnTo>
                          <a:pt x="189" y="1245"/>
                        </a:lnTo>
                        <a:lnTo>
                          <a:pt x="204" y="1748"/>
                        </a:lnTo>
                        <a:lnTo>
                          <a:pt x="280" y="1846"/>
                        </a:lnTo>
                        <a:lnTo>
                          <a:pt x="386" y="1915"/>
                        </a:lnTo>
                        <a:lnTo>
                          <a:pt x="498" y="1945"/>
                        </a:lnTo>
                        <a:lnTo>
                          <a:pt x="642" y="1945"/>
                        </a:lnTo>
                        <a:lnTo>
                          <a:pt x="642" y="1366"/>
                        </a:lnTo>
                        <a:lnTo>
                          <a:pt x="623" y="1117"/>
                        </a:lnTo>
                        <a:lnTo>
                          <a:pt x="574" y="600"/>
                        </a:lnTo>
                        <a:lnTo>
                          <a:pt x="553" y="363"/>
                        </a:lnTo>
                        <a:lnTo>
                          <a:pt x="546" y="308"/>
                        </a:lnTo>
                        <a:lnTo>
                          <a:pt x="536" y="253"/>
                        </a:lnTo>
                        <a:lnTo>
                          <a:pt x="515" y="149"/>
                        </a:lnTo>
                        <a:lnTo>
                          <a:pt x="507" y="104"/>
                        </a:lnTo>
                        <a:lnTo>
                          <a:pt x="505" y="77"/>
                        </a:lnTo>
                        <a:lnTo>
                          <a:pt x="505" y="44"/>
                        </a:lnTo>
                        <a:lnTo>
                          <a:pt x="5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541" name="Group 404"/>
                <p:cNvGrpSpPr>
                  <a:grpSpLocks/>
                </p:cNvGrpSpPr>
                <p:nvPr/>
              </p:nvGrpSpPr>
              <p:grpSpPr bwMode="auto">
                <a:xfrm>
                  <a:off x="4299" y="1640"/>
                  <a:ext cx="244" cy="445"/>
                  <a:chOff x="4299" y="1640"/>
                  <a:chExt cx="244" cy="445"/>
                </a:xfrm>
              </p:grpSpPr>
              <p:sp>
                <p:nvSpPr>
                  <p:cNvPr id="57545" name="Freeform 405"/>
                  <p:cNvSpPr>
                    <a:spLocks/>
                  </p:cNvSpPr>
                  <p:nvPr/>
                </p:nvSpPr>
                <p:spPr bwMode="auto">
                  <a:xfrm>
                    <a:off x="4299" y="1654"/>
                    <a:ext cx="69" cy="345"/>
                  </a:xfrm>
                  <a:custGeom>
                    <a:avLst/>
                    <a:gdLst>
                      <a:gd name="T0" fmla="*/ 30 w 207"/>
                      <a:gd name="T1" fmla="*/ 0 h 1035"/>
                      <a:gd name="T2" fmla="*/ 13 w 207"/>
                      <a:gd name="T3" fmla="*/ 68 h 1035"/>
                      <a:gd name="T4" fmla="*/ 48 w 207"/>
                      <a:gd name="T5" fmla="*/ 89 h 1035"/>
                      <a:gd name="T6" fmla="*/ 9 w 207"/>
                      <a:gd name="T7" fmla="*/ 113 h 1035"/>
                      <a:gd name="T8" fmla="*/ 69 w 207"/>
                      <a:gd name="T9" fmla="*/ 345 h 1035"/>
                      <a:gd name="T10" fmla="*/ 0 w 207"/>
                      <a:gd name="T11" fmla="*/ 112 h 1035"/>
                      <a:gd name="T12" fmla="*/ 45 w 207"/>
                      <a:gd name="T13" fmla="*/ 89 h 1035"/>
                      <a:gd name="T14" fmla="*/ 8 w 207"/>
                      <a:gd name="T15" fmla="*/ 75 h 1035"/>
                      <a:gd name="T16" fmla="*/ 30 w 207"/>
                      <a:gd name="T17" fmla="*/ 0 h 10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1035">
                        <a:moveTo>
                          <a:pt x="89" y="0"/>
                        </a:moveTo>
                        <a:lnTo>
                          <a:pt x="38" y="205"/>
                        </a:lnTo>
                        <a:lnTo>
                          <a:pt x="145" y="267"/>
                        </a:lnTo>
                        <a:lnTo>
                          <a:pt x="27" y="340"/>
                        </a:lnTo>
                        <a:lnTo>
                          <a:pt x="207" y="1035"/>
                        </a:lnTo>
                        <a:lnTo>
                          <a:pt x="0" y="336"/>
                        </a:lnTo>
                        <a:lnTo>
                          <a:pt x="134" y="267"/>
                        </a:lnTo>
                        <a:lnTo>
                          <a:pt x="23" y="224"/>
                        </a:lnTo>
                        <a:lnTo>
                          <a:pt x="89"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46" name="Freeform 406"/>
                  <p:cNvSpPr>
                    <a:spLocks/>
                  </p:cNvSpPr>
                  <p:nvPr/>
                </p:nvSpPr>
                <p:spPr bwMode="auto">
                  <a:xfrm>
                    <a:off x="4493" y="1640"/>
                    <a:ext cx="50" cy="445"/>
                  </a:xfrm>
                  <a:custGeom>
                    <a:avLst/>
                    <a:gdLst>
                      <a:gd name="T0" fmla="*/ 0 w 150"/>
                      <a:gd name="T1" fmla="*/ 0 h 1335"/>
                      <a:gd name="T2" fmla="*/ 45 w 150"/>
                      <a:gd name="T3" fmla="*/ 72 h 1335"/>
                      <a:gd name="T4" fmla="*/ 19 w 150"/>
                      <a:gd name="T5" fmla="*/ 86 h 1335"/>
                      <a:gd name="T6" fmla="*/ 50 w 150"/>
                      <a:gd name="T7" fmla="*/ 104 h 1335"/>
                      <a:gd name="T8" fmla="*/ 28 w 150"/>
                      <a:gd name="T9" fmla="*/ 445 h 1335"/>
                      <a:gd name="T10" fmla="*/ 44 w 150"/>
                      <a:gd name="T11" fmla="*/ 101 h 1335"/>
                      <a:gd name="T12" fmla="*/ 16 w 150"/>
                      <a:gd name="T13" fmla="*/ 85 h 1335"/>
                      <a:gd name="T14" fmla="*/ 37 w 150"/>
                      <a:gd name="T15" fmla="*/ 68 h 1335"/>
                      <a:gd name="T16" fmla="*/ 0 w 150"/>
                      <a:gd name="T17" fmla="*/ 0 h 1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1335">
                        <a:moveTo>
                          <a:pt x="0" y="0"/>
                        </a:moveTo>
                        <a:lnTo>
                          <a:pt x="135" y="217"/>
                        </a:lnTo>
                        <a:lnTo>
                          <a:pt x="58" y="259"/>
                        </a:lnTo>
                        <a:lnTo>
                          <a:pt x="150" y="312"/>
                        </a:lnTo>
                        <a:lnTo>
                          <a:pt x="85" y="1335"/>
                        </a:lnTo>
                        <a:lnTo>
                          <a:pt x="132" y="304"/>
                        </a:lnTo>
                        <a:lnTo>
                          <a:pt x="47" y="255"/>
                        </a:lnTo>
                        <a:lnTo>
                          <a:pt x="111" y="205"/>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542" name="Freeform 407"/>
                <p:cNvSpPr>
                  <a:spLocks/>
                </p:cNvSpPr>
                <p:nvPr/>
              </p:nvSpPr>
              <p:spPr bwMode="auto">
                <a:xfrm>
                  <a:off x="4182" y="1684"/>
                  <a:ext cx="169" cy="337"/>
                </a:xfrm>
                <a:custGeom>
                  <a:avLst/>
                  <a:gdLst>
                    <a:gd name="T0" fmla="*/ 64 w 508"/>
                    <a:gd name="T1" fmla="*/ 14 h 1010"/>
                    <a:gd name="T2" fmla="*/ 43 w 508"/>
                    <a:gd name="T3" fmla="*/ 7 h 1010"/>
                    <a:gd name="T4" fmla="*/ 34 w 508"/>
                    <a:gd name="T5" fmla="*/ 0 h 1010"/>
                    <a:gd name="T6" fmla="*/ 22 w 508"/>
                    <a:gd name="T7" fmla="*/ 6 h 1010"/>
                    <a:gd name="T8" fmla="*/ 19 w 508"/>
                    <a:gd name="T9" fmla="*/ 14 h 1010"/>
                    <a:gd name="T10" fmla="*/ 18 w 508"/>
                    <a:gd name="T11" fmla="*/ 35 h 1010"/>
                    <a:gd name="T12" fmla="*/ 15 w 508"/>
                    <a:gd name="T13" fmla="*/ 93 h 1010"/>
                    <a:gd name="T14" fmla="*/ 5 w 508"/>
                    <a:gd name="T15" fmla="*/ 159 h 1010"/>
                    <a:gd name="T16" fmla="*/ 0 w 508"/>
                    <a:gd name="T17" fmla="*/ 212 h 1010"/>
                    <a:gd name="T18" fmla="*/ 5 w 508"/>
                    <a:gd name="T19" fmla="*/ 254 h 1010"/>
                    <a:gd name="T20" fmla="*/ 18 w 508"/>
                    <a:gd name="T21" fmla="*/ 287 h 1010"/>
                    <a:gd name="T22" fmla="*/ 63 w 508"/>
                    <a:gd name="T23" fmla="*/ 337 h 1010"/>
                    <a:gd name="T24" fmla="*/ 126 w 508"/>
                    <a:gd name="T25" fmla="*/ 324 h 1010"/>
                    <a:gd name="T26" fmla="*/ 165 w 508"/>
                    <a:gd name="T27" fmla="*/ 315 h 1010"/>
                    <a:gd name="T28" fmla="*/ 169 w 508"/>
                    <a:gd name="T29" fmla="*/ 303 h 1010"/>
                    <a:gd name="T30" fmla="*/ 164 w 508"/>
                    <a:gd name="T31" fmla="*/ 295 h 1010"/>
                    <a:gd name="T32" fmla="*/ 154 w 508"/>
                    <a:gd name="T33" fmla="*/ 284 h 1010"/>
                    <a:gd name="T34" fmla="*/ 143 w 508"/>
                    <a:gd name="T35" fmla="*/ 271 h 1010"/>
                    <a:gd name="T36" fmla="*/ 134 w 508"/>
                    <a:gd name="T37" fmla="*/ 261 h 1010"/>
                    <a:gd name="T38" fmla="*/ 120 w 508"/>
                    <a:gd name="T39" fmla="*/ 248 h 1010"/>
                    <a:gd name="T40" fmla="*/ 111 w 508"/>
                    <a:gd name="T41" fmla="*/ 236 h 1010"/>
                    <a:gd name="T42" fmla="*/ 105 w 508"/>
                    <a:gd name="T43" fmla="*/ 225 h 1010"/>
                    <a:gd name="T44" fmla="*/ 98 w 508"/>
                    <a:gd name="T45" fmla="*/ 208 h 1010"/>
                    <a:gd name="T46" fmla="*/ 96 w 508"/>
                    <a:gd name="T47" fmla="*/ 200 h 1010"/>
                    <a:gd name="T48" fmla="*/ 95 w 508"/>
                    <a:gd name="T49" fmla="*/ 192 h 1010"/>
                    <a:gd name="T50" fmla="*/ 94 w 508"/>
                    <a:gd name="T51" fmla="*/ 183 h 1010"/>
                    <a:gd name="T52" fmla="*/ 94 w 508"/>
                    <a:gd name="T53" fmla="*/ 155 h 1010"/>
                    <a:gd name="T54" fmla="*/ 91 w 508"/>
                    <a:gd name="T55" fmla="*/ 105 h 1010"/>
                    <a:gd name="T56" fmla="*/ 89 w 508"/>
                    <a:gd name="T57" fmla="*/ 55 h 1010"/>
                    <a:gd name="T58" fmla="*/ 79 w 508"/>
                    <a:gd name="T59" fmla="*/ 22 h 1010"/>
                    <a:gd name="T60" fmla="*/ 64 w 508"/>
                    <a:gd name="T61" fmla="*/ 14 h 10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8" h="1010">
                      <a:moveTo>
                        <a:pt x="192" y="43"/>
                      </a:moveTo>
                      <a:lnTo>
                        <a:pt x="130" y="21"/>
                      </a:lnTo>
                      <a:lnTo>
                        <a:pt x="103" y="0"/>
                      </a:lnTo>
                      <a:lnTo>
                        <a:pt x="65" y="17"/>
                      </a:lnTo>
                      <a:lnTo>
                        <a:pt x="58" y="42"/>
                      </a:lnTo>
                      <a:lnTo>
                        <a:pt x="53" y="104"/>
                      </a:lnTo>
                      <a:lnTo>
                        <a:pt x="45" y="280"/>
                      </a:lnTo>
                      <a:lnTo>
                        <a:pt x="15" y="476"/>
                      </a:lnTo>
                      <a:lnTo>
                        <a:pt x="0" y="636"/>
                      </a:lnTo>
                      <a:lnTo>
                        <a:pt x="15" y="760"/>
                      </a:lnTo>
                      <a:lnTo>
                        <a:pt x="53" y="859"/>
                      </a:lnTo>
                      <a:lnTo>
                        <a:pt x="189" y="1010"/>
                      </a:lnTo>
                      <a:lnTo>
                        <a:pt x="379" y="972"/>
                      </a:lnTo>
                      <a:lnTo>
                        <a:pt x="496" y="943"/>
                      </a:lnTo>
                      <a:lnTo>
                        <a:pt x="508" y="908"/>
                      </a:lnTo>
                      <a:lnTo>
                        <a:pt x="493" y="883"/>
                      </a:lnTo>
                      <a:lnTo>
                        <a:pt x="464" y="851"/>
                      </a:lnTo>
                      <a:lnTo>
                        <a:pt x="431" y="813"/>
                      </a:lnTo>
                      <a:lnTo>
                        <a:pt x="402" y="783"/>
                      </a:lnTo>
                      <a:lnTo>
                        <a:pt x="361" y="742"/>
                      </a:lnTo>
                      <a:lnTo>
                        <a:pt x="335" y="706"/>
                      </a:lnTo>
                      <a:lnTo>
                        <a:pt x="316" y="673"/>
                      </a:lnTo>
                      <a:lnTo>
                        <a:pt x="295" y="623"/>
                      </a:lnTo>
                      <a:lnTo>
                        <a:pt x="289" y="599"/>
                      </a:lnTo>
                      <a:lnTo>
                        <a:pt x="285" y="574"/>
                      </a:lnTo>
                      <a:lnTo>
                        <a:pt x="282" y="549"/>
                      </a:lnTo>
                      <a:lnTo>
                        <a:pt x="283" y="466"/>
                      </a:lnTo>
                      <a:lnTo>
                        <a:pt x="273" y="314"/>
                      </a:lnTo>
                      <a:lnTo>
                        <a:pt x="268" y="164"/>
                      </a:lnTo>
                      <a:lnTo>
                        <a:pt x="236" y="65"/>
                      </a:lnTo>
                      <a:lnTo>
                        <a:pt x="192" y="43"/>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43" name="Freeform 408"/>
                <p:cNvSpPr>
                  <a:spLocks/>
                </p:cNvSpPr>
                <p:nvPr/>
              </p:nvSpPr>
              <p:spPr bwMode="auto">
                <a:xfrm>
                  <a:off x="4198" y="1757"/>
                  <a:ext cx="99" cy="174"/>
                </a:xfrm>
                <a:custGeom>
                  <a:avLst/>
                  <a:gdLst>
                    <a:gd name="T0" fmla="*/ 0 w 297"/>
                    <a:gd name="T1" fmla="*/ 174 h 521"/>
                    <a:gd name="T2" fmla="*/ 0 w 297"/>
                    <a:gd name="T3" fmla="*/ 157 h 521"/>
                    <a:gd name="T4" fmla="*/ 2 w 297"/>
                    <a:gd name="T5" fmla="*/ 146 h 521"/>
                    <a:gd name="T6" fmla="*/ 4 w 297"/>
                    <a:gd name="T7" fmla="*/ 135 h 521"/>
                    <a:gd name="T8" fmla="*/ 7 w 297"/>
                    <a:gd name="T9" fmla="*/ 127 h 521"/>
                    <a:gd name="T10" fmla="*/ 12 w 297"/>
                    <a:gd name="T11" fmla="*/ 119 h 521"/>
                    <a:gd name="T12" fmla="*/ 19 w 297"/>
                    <a:gd name="T13" fmla="*/ 114 h 521"/>
                    <a:gd name="T14" fmla="*/ 31 w 297"/>
                    <a:gd name="T15" fmla="*/ 108 h 521"/>
                    <a:gd name="T16" fmla="*/ 40 w 297"/>
                    <a:gd name="T17" fmla="*/ 107 h 521"/>
                    <a:gd name="T18" fmla="*/ 48 w 297"/>
                    <a:gd name="T19" fmla="*/ 105 h 521"/>
                    <a:gd name="T20" fmla="*/ 57 w 297"/>
                    <a:gd name="T21" fmla="*/ 107 h 521"/>
                    <a:gd name="T22" fmla="*/ 71 w 297"/>
                    <a:gd name="T23" fmla="*/ 110 h 521"/>
                    <a:gd name="T24" fmla="*/ 71 w 297"/>
                    <a:gd name="T25" fmla="*/ 0 h 521"/>
                    <a:gd name="T26" fmla="*/ 78 w 297"/>
                    <a:gd name="T27" fmla="*/ 98 h 521"/>
                    <a:gd name="T28" fmla="*/ 78 w 297"/>
                    <a:gd name="T29" fmla="*/ 113 h 521"/>
                    <a:gd name="T30" fmla="*/ 79 w 297"/>
                    <a:gd name="T31" fmla="*/ 125 h 521"/>
                    <a:gd name="T32" fmla="*/ 82 w 297"/>
                    <a:gd name="T33" fmla="*/ 135 h 521"/>
                    <a:gd name="T34" fmla="*/ 87 w 297"/>
                    <a:gd name="T35" fmla="*/ 149 h 521"/>
                    <a:gd name="T36" fmla="*/ 95 w 297"/>
                    <a:gd name="T37" fmla="*/ 165 h 521"/>
                    <a:gd name="T38" fmla="*/ 99 w 297"/>
                    <a:gd name="T39" fmla="*/ 172 h 521"/>
                    <a:gd name="T40" fmla="*/ 86 w 297"/>
                    <a:gd name="T41" fmla="*/ 157 h 521"/>
                    <a:gd name="T42" fmla="*/ 79 w 297"/>
                    <a:gd name="T43" fmla="*/ 146 h 521"/>
                    <a:gd name="T44" fmla="*/ 70 w 297"/>
                    <a:gd name="T45" fmla="*/ 135 h 521"/>
                    <a:gd name="T46" fmla="*/ 61 w 297"/>
                    <a:gd name="T47" fmla="*/ 128 h 521"/>
                    <a:gd name="T48" fmla="*/ 52 w 297"/>
                    <a:gd name="T49" fmla="*/ 126 h 521"/>
                    <a:gd name="T50" fmla="*/ 43 w 297"/>
                    <a:gd name="T51" fmla="*/ 125 h 521"/>
                    <a:gd name="T52" fmla="*/ 32 w 297"/>
                    <a:gd name="T53" fmla="*/ 128 h 521"/>
                    <a:gd name="T54" fmla="*/ 23 w 297"/>
                    <a:gd name="T55" fmla="*/ 135 h 521"/>
                    <a:gd name="T56" fmla="*/ 17 w 297"/>
                    <a:gd name="T57" fmla="*/ 143 h 521"/>
                    <a:gd name="T58" fmla="*/ 12 w 297"/>
                    <a:gd name="T59" fmla="*/ 153 h 521"/>
                    <a:gd name="T60" fmla="*/ 6 w 297"/>
                    <a:gd name="T61" fmla="*/ 162 h 521"/>
                    <a:gd name="T62" fmla="*/ 0 w 297"/>
                    <a:gd name="T63" fmla="*/ 174 h 5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7" h="521">
                      <a:moveTo>
                        <a:pt x="1" y="521"/>
                      </a:moveTo>
                      <a:lnTo>
                        <a:pt x="0" y="469"/>
                      </a:lnTo>
                      <a:lnTo>
                        <a:pt x="5" y="438"/>
                      </a:lnTo>
                      <a:lnTo>
                        <a:pt x="11" y="403"/>
                      </a:lnTo>
                      <a:lnTo>
                        <a:pt x="20" y="380"/>
                      </a:lnTo>
                      <a:lnTo>
                        <a:pt x="37" y="356"/>
                      </a:lnTo>
                      <a:lnTo>
                        <a:pt x="57" y="340"/>
                      </a:lnTo>
                      <a:lnTo>
                        <a:pt x="94" y="323"/>
                      </a:lnTo>
                      <a:lnTo>
                        <a:pt x="119" y="319"/>
                      </a:lnTo>
                      <a:lnTo>
                        <a:pt x="144" y="315"/>
                      </a:lnTo>
                      <a:lnTo>
                        <a:pt x="172" y="319"/>
                      </a:lnTo>
                      <a:lnTo>
                        <a:pt x="213" y="329"/>
                      </a:lnTo>
                      <a:lnTo>
                        <a:pt x="214" y="0"/>
                      </a:lnTo>
                      <a:lnTo>
                        <a:pt x="233" y="293"/>
                      </a:lnTo>
                      <a:lnTo>
                        <a:pt x="233" y="338"/>
                      </a:lnTo>
                      <a:lnTo>
                        <a:pt x="237" y="375"/>
                      </a:lnTo>
                      <a:lnTo>
                        <a:pt x="245" y="404"/>
                      </a:lnTo>
                      <a:lnTo>
                        <a:pt x="261" y="446"/>
                      </a:lnTo>
                      <a:lnTo>
                        <a:pt x="286" y="493"/>
                      </a:lnTo>
                      <a:lnTo>
                        <a:pt x="297" y="514"/>
                      </a:lnTo>
                      <a:lnTo>
                        <a:pt x="259" y="469"/>
                      </a:lnTo>
                      <a:lnTo>
                        <a:pt x="237" y="438"/>
                      </a:lnTo>
                      <a:lnTo>
                        <a:pt x="210" y="403"/>
                      </a:lnTo>
                      <a:lnTo>
                        <a:pt x="182" y="384"/>
                      </a:lnTo>
                      <a:lnTo>
                        <a:pt x="157" y="378"/>
                      </a:lnTo>
                      <a:lnTo>
                        <a:pt x="130" y="375"/>
                      </a:lnTo>
                      <a:lnTo>
                        <a:pt x="97" y="384"/>
                      </a:lnTo>
                      <a:lnTo>
                        <a:pt x="70" y="403"/>
                      </a:lnTo>
                      <a:lnTo>
                        <a:pt x="51" y="429"/>
                      </a:lnTo>
                      <a:lnTo>
                        <a:pt x="36" y="459"/>
                      </a:lnTo>
                      <a:lnTo>
                        <a:pt x="19" y="484"/>
                      </a:lnTo>
                      <a:lnTo>
                        <a:pt x="1" y="521"/>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44" name="Freeform 409"/>
                <p:cNvSpPr>
                  <a:spLocks/>
                </p:cNvSpPr>
                <p:nvPr/>
              </p:nvSpPr>
              <p:spPr bwMode="auto">
                <a:xfrm>
                  <a:off x="4579" y="1682"/>
                  <a:ext cx="62" cy="506"/>
                </a:xfrm>
                <a:custGeom>
                  <a:avLst/>
                  <a:gdLst>
                    <a:gd name="T0" fmla="*/ 2 w 185"/>
                    <a:gd name="T1" fmla="*/ 19 h 1518"/>
                    <a:gd name="T2" fmla="*/ 11 w 185"/>
                    <a:gd name="T3" fmla="*/ 5 h 1518"/>
                    <a:gd name="T4" fmla="*/ 25 w 185"/>
                    <a:gd name="T5" fmla="*/ 0 h 1518"/>
                    <a:gd name="T6" fmla="*/ 30 w 185"/>
                    <a:gd name="T7" fmla="*/ 4 h 1518"/>
                    <a:gd name="T8" fmla="*/ 35 w 185"/>
                    <a:gd name="T9" fmla="*/ 11 h 1518"/>
                    <a:gd name="T10" fmla="*/ 38 w 185"/>
                    <a:gd name="T11" fmla="*/ 20 h 1518"/>
                    <a:gd name="T12" fmla="*/ 41 w 185"/>
                    <a:gd name="T13" fmla="*/ 40 h 1518"/>
                    <a:gd name="T14" fmla="*/ 44 w 185"/>
                    <a:gd name="T15" fmla="*/ 80 h 1518"/>
                    <a:gd name="T16" fmla="*/ 49 w 185"/>
                    <a:gd name="T17" fmla="*/ 313 h 1518"/>
                    <a:gd name="T18" fmla="*/ 62 w 185"/>
                    <a:gd name="T19" fmla="*/ 493 h 1518"/>
                    <a:gd name="T20" fmla="*/ 23 w 185"/>
                    <a:gd name="T21" fmla="*/ 506 h 1518"/>
                    <a:gd name="T22" fmla="*/ 16 w 185"/>
                    <a:gd name="T23" fmla="*/ 468 h 1518"/>
                    <a:gd name="T24" fmla="*/ 5 w 185"/>
                    <a:gd name="T25" fmla="*/ 309 h 1518"/>
                    <a:gd name="T26" fmla="*/ 3 w 185"/>
                    <a:gd name="T27" fmla="*/ 97 h 1518"/>
                    <a:gd name="T28" fmla="*/ 0 w 185"/>
                    <a:gd name="T29" fmla="*/ 43 h 1518"/>
                    <a:gd name="T30" fmla="*/ 2 w 185"/>
                    <a:gd name="T31" fmla="*/ 19 h 15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518">
                      <a:moveTo>
                        <a:pt x="5" y="58"/>
                      </a:moveTo>
                      <a:lnTo>
                        <a:pt x="34" y="15"/>
                      </a:lnTo>
                      <a:lnTo>
                        <a:pt x="75" y="0"/>
                      </a:lnTo>
                      <a:lnTo>
                        <a:pt x="90" y="12"/>
                      </a:lnTo>
                      <a:lnTo>
                        <a:pt x="104" y="33"/>
                      </a:lnTo>
                      <a:lnTo>
                        <a:pt x="114" y="59"/>
                      </a:lnTo>
                      <a:lnTo>
                        <a:pt x="123" y="119"/>
                      </a:lnTo>
                      <a:lnTo>
                        <a:pt x="130" y="240"/>
                      </a:lnTo>
                      <a:lnTo>
                        <a:pt x="147" y="939"/>
                      </a:lnTo>
                      <a:lnTo>
                        <a:pt x="185" y="1480"/>
                      </a:lnTo>
                      <a:lnTo>
                        <a:pt x="69" y="1518"/>
                      </a:lnTo>
                      <a:lnTo>
                        <a:pt x="47" y="1404"/>
                      </a:lnTo>
                      <a:lnTo>
                        <a:pt x="15" y="928"/>
                      </a:lnTo>
                      <a:lnTo>
                        <a:pt x="8" y="290"/>
                      </a:lnTo>
                      <a:lnTo>
                        <a:pt x="0" y="130"/>
                      </a:lnTo>
                      <a:lnTo>
                        <a:pt x="5" y="58"/>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57388" name="Freeform 410"/>
            <p:cNvSpPr>
              <a:spLocks/>
            </p:cNvSpPr>
            <p:nvPr/>
          </p:nvSpPr>
          <p:spPr bwMode="auto">
            <a:xfrm>
              <a:off x="4337" y="1442"/>
              <a:ext cx="170" cy="233"/>
            </a:xfrm>
            <a:custGeom>
              <a:avLst/>
              <a:gdLst>
                <a:gd name="T0" fmla="*/ 9 w 510"/>
                <a:gd name="T1" fmla="*/ 84 h 700"/>
                <a:gd name="T2" fmla="*/ 2 w 510"/>
                <a:gd name="T3" fmla="*/ 88 h 700"/>
                <a:gd name="T4" fmla="*/ 0 w 510"/>
                <a:gd name="T5" fmla="*/ 93 h 700"/>
                <a:gd name="T6" fmla="*/ 1 w 510"/>
                <a:gd name="T7" fmla="*/ 98 h 700"/>
                <a:gd name="T8" fmla="*/ 3 w 510"/>
                <a:gd name="T9" fmla="*/ 109 h 700"/>
                <a:gd name="T10" fmla="*/ 6 w 510"/>
                <a:gd name="T11" fmla="*/ 120 h 700"/>
                <a:gd name="T12" fmla="*/ 10 w 510"/>
                <a:gd name="T13" fmla="*/ 129 h 700"/>
                <a:gd name="T14" fmla="*/ 10 w 510"/>
                <a:gd name="T15" fmla="*/ 136 h 700"/>
                <a:gd name="T16" fmla="*/ 12 w 510"/>
                <a:gd name="T17" fmla="*/ 142 h 700"/>
                <a:gd name="T18" fmla="*/ 17 w 510"/>
                <a:gd name="T19" fmla="*/ 144 h 700"/>
                <a:gd name="T20" fmla="*/ 18 w 510"/>
                <a:gd name="T21" fmla="*/ 146 h 700"/>
                <a:gd name="T22" fmla="*/ 14 w 510"/>
                <a:gd name="T23" fmla="*/ 169 h 700"/>
                <a:gd name="T24" fmla="*/ 21 w 510"/>
                <a:gd name="T25" fmla="*/ 184 h 700"/>
                <a:gd name="T26" fmla="*/ 30 w 510"/>
                <a:gd name="T27" fmla="*/ 196 h 700"/>
                <a:gd name="T28" fmla="*/ 44 w 510"/>
                <a:gd name="T29" fmla="*/ 210 h 700"/>
                <a:gd name="T30" fmla="*/ 63 w 510"/>
                <a:gd name="T31" fmla="*/ 226 h 700"/>
                <a:gd name="T32" fmla="*/ 84 w 510"/>
                <a:gd name="T33" fmla="*/ 232 h 700"/>
                <a:gd name="T34" fmla="*/ 103 w 510"/>
                <a:gd name="T35" fmla="*/ 233 h 700"/>
                <a:gd name="T36" fmla="*/ 116 w 510"/>
                <a:gd name="T37" fmla="*/ 225 h 700"/>
                <a:gd name="T38" fmla="*/ 128 w 510"/>
                <a:gd name="T39" fmla="*/ 209 h 700"/>
                <a:gd name="T40" fmla="*/ 133 w 510"/>
                <a:gd name="T41" fmla="*/ 196 h 700"/>
                <a:gd name="T42" fmla="*/ 135 w 510"/>
                <a:gd name="T43" fmla="*/ 185 h 700"/>
                <a:gd name="T44" fmla="*/ 142 w 510"/>
                <a:gd name="T45" fmla="*/ 172 h 700"/>
                <a:gd name="T46" fmla="*/ 145 w 510"/>
                <a:gd name="T47" fmla="*/ 167 h 700"/>
                <a:gd name="T48" fmla="*/ 147 w 510"/>
                <a:gd name="T49" fmla="*/ 161 h 700"/>
                <a:gd name="T50" fmla="*/ 151 w 510"/>
                <a:gd name="T51" fmla="*/ 149 h 700"/>
                <a:gd name="T52" fmla="*/ 155 w 510"/>
                <a:gd name="T53" fmla="*/ 136 h 700"/>
                <a:gd name="T54" fmla="*/ 157 w 510"/>
                <a:gd name="T55" fmla="*/ 127 h 700"/>
                <a:gd name="T56" fmla="*/ 161 w 510"/>
                <a:gd name="T57" fmla="*/ 117 h 700"/>
                <a:gd name="T58" fmla="*/ 164 w 510"/>
                <a:gd name="T59" fmla="*/ 106 h 700"/>
                <a:gd name="T60" fmla="*/ 169 w 510"/>
                <a:gd name="T61" fmla="*/ 79 h 700"/>
                <a:gd name="T62" fmla="*/ 170 w 510"/>
                <a:gd name="T63" fmla="*/ 63 h 700"/>
                <a:gd name="T64" fmla="*/ 167 w 510"/>
                <a:gd name="T65" fmla="*/ 49 h 700"/>
                <a:gd name="T66" fmla="*/ 162 w 510"/>
                <a:gd name="T67" fmla="*/ 37 h 700"/>
                <a:gd name="T68" fmla="*/ 154 w 510"/>
                <a:gd name="T69" fmla="*/ 25 h 700"/>
                <a:gd name="T70" fmla="*/ 149 w 510"/>
                <a:gd name="T71" fmla="*/ 20 h 700"/>
                <a:gd name="T72" fmla="*/ 144 w 510"/>
                <a:gd name="T73" fmla="*/ 16 h 700"/>
                <a:gd name="T74" fmla="*/ 133 w 510"/>
                <a:gd name="T75" fmla="*/ 9 h 700"/>
                <a:gd name="T76" fmla="*/ 122 w 510"/>
                <a:gd name="T77" fmla="*/ 4 h 700"/>
                <a:gd name="T78" fmla="*/ 109 w 510"/>
                <a:gd name="T79" fmla="*/ 1 h 700"/>
                <a:gd name="T80" fmla="*/ 99 w 510"/>
                <a:gd name="T81" fmla="*/ 0 h 700"/>
                <a:gd name="T82" fmla="*/ 83 w 510"/>
                <a:gd name="T83" fmla="*/ 0 h 700"/>
                <a:gd name="T84" fmla="*/ 67 w 510"/>
                <a:gd name="T85" fmla="*/ 4 h 700"/>
                <a:gd name="T86" fmla="*/ 55 w 510"/>
                <a:gd name="T87" fmla="*/ 9 h 700"/>
                <a:gd name="T88" fmla="*/ 45 w 510"/>
                <a:gd name="T89" fmla="*/ 16 h 700"/>
                <a:gd name="T90" fmla="*/ 37 w 510"/>
                <a:gd name="T91" fmla="*/ 22 h 700"/>
                <a:gd name="T92" fmla="*/ 30 w 510"/>
                <a:gd name="T93" fmla="*/ 30 h 700"/>
                <a:gd name="T94" fmla="*/ 24 w 510"/>
                <a:gd name="T95" fmla="*/ 40 h 700"/>
                <a:gd name="T96" fmla="*/ 18 w 510"/>
                <a:gd name="T97" fmla="*/ 51 h 700"/>
                <a:gd name="T98" fmla="*/ 15 w 510"/>
                <a:gd name="T99" fmla="*/ 60 h 700"/>
                <a:gd name="T100" fmla="*/ 12 w 510"/>
                <a:gd name="T101" fmla="*/ 71 h 700"/>
                <a:gd name="T102" fmla="*/ 9 w 510"/>
                <a:gd name="T103" fmla="*/ 84 h 7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0" h="700">
                  <a:moveTo>
                    <a:pt x="28" y="251"/>
                  </a:moveTo>
                  <a:lnTo>
                    <a:pt x="7" y="263"/>
                  </a:lnTo>
                  <a:lnTo>
                    <a:pt x="0" y="279"/>
                  </a:lnTo>
                  <a:lnTo>
                    <a:pt x="3" y="293"/>
                  </a:lnTo>
                  <a:lnTo>
                    <a:pt x="8" y="328"/>
                  </a:lnTo>
                  <a:lnTo>
                    <a:pt x="18" y="361"/>
                  </a:lnTo>
                  <a:lnTo>
                    <a:pt x="29" y="389"/>
                  </a:lnTo>
                  <a:lnTo>
                    <a:pt x="29" y="410"/>
                  </a:lnTo>
                  <a:lnTo>
                    <a:pt x="37" y="427"/>
                  </a:lnTo>
                  <a:lnTo>
                    <a:pt x="50" y="434"/>
                  </a:lnTo>
                  <a:lnTo>
                    <a:pt x="54" y="438"/>
                  </a:lnTo>
                  <a:lnTo>
                    <a:pt x="41" y="507"/>
                  </a:lnTo>
                  <a:lnTo>
                    <a:pt x="64" y="554"/>
                  </a:lnTo>
                  <a:lnTo>
                    <a:pt x="90" y="590"/>
                  </a:lnTo>
                  <a:lnTo>
                    <a:pt x="133" y="630"/>
                  </a:lnTo>
                  <a:lnTo>
                    <a:pt x="190" y="679"/>
                  </a:lnTo>
                  <a:lnTo>
                    <a:pt x="251" y="698"/>
                  </a:lnTo>
                  <a:lnTo>
                    <a:pt x="308" y="700"/>
                  </a:lnTo>
                  <a:lnTo>
                    <a:pt x="348" y="675"/>
                  </a:lnTo>
                  <a:lnTo>
                    <a:pt x="384" y="628"/>
                  </a:lnTo>
                  <a:lnTo>
                    <a:pt x="400" y="590"/>
                  </a:lnTo>
                  <a:lnTo>
                    <a:pt x="404" y="556"/>
                  </a:lnTo>
                  <a:lnTo>
                    <a:pt x="427" y="518"/>
                  </a:lnTo>
                  <a:lnTo>
                    <a:pt x="435" y="502"/>
                  </a:lnTo>
                  <a:lnTo>
                    <a:pt x="440" y="484"/>
                  </a:lnTo>
                  <a:lnTo>
                    <a:pt x="453" y="447"/>
                  </a:lnTo>
                  <a:lnTo>
                    <a:pt x="464" y="408"/>
                  </a:lnTo>
                  <a:lnTo>
                    <a:pt x="472" y="381"/>
                  </a:lnTo>
                  <a:lnTo>
                    <a:pt x="483" y="353"/>
                  </a:lnTo>
                  <a:lnTo>
                    <a:pt x="492" y="317"/>
                  </a:lnTo>
                  <a:lnTo>
                    <a:pt x="506" y="236"/>
                  </a:lnTo>
                  <a:lnTo>
                    <a:pt x="510" y="189"/>
                  </a:lnTo>
                  <a:lnTo>
                    <a:pt x="502" y="148"/>
                  </a:lnTo>
                  <a:lnTo>
                    <a:pt x="487" y="112"/>
                  </a:lnTo>
                  <a:lnTo>
                    <a:pt x="463" y="76"/>
                  </a:lnTo>
                  <a:lnTo>
                    <a:pt x="446" y="60"/>
                  </a:lnTo>
                  <a:lnTo>
                    <a:pt x="433" y="49"/>
                  </a:lnTo>
                  <a:lnTo>
                    <a:pt x="399" y="27"/>
                  </a:lnTo>
                  <a:lnTo>
                    <a:pt x="365" y="11"/>
                  </a:lnTo>
                  <a:lnTo>
                    <a:pt x="327" y="4"/>
                  </a:lnTo>
                  <a:lnTo>
                    <a:pt x="296" y="0"/>
                  </a:lnTo>
                  <a:lnTo>
                    <a:pt x="250" y="1"/>
                  </a:lnTo>
                  <a:lnTo>
                    <a:pt x="200" y="13"/>
                  </a:lnTo>
                  <a:lnTo>
                    <a:pt x="165" y="27"/>
                  </a:lnTo>
                  <a:lnTo>
                    <a:pt x="134" y="47"/>
                  </a:lnTo>
                  <a:lnTo>
                    <a:pt x="110" y="65"/>
                  </a:lnTo>
                  <a:lnTo>
                    <a:pt x="90" y="91"/>
                  </a:lnTo>
                  <a:lnTo>
                    <a:pt x="72" y="119"/>
                  </a:lnTo>
                  <a:lnTo>
                    <a:pt x="54" y="153"/>
                  </a:lnTo>
                  <a:lnTo>
                    <a:pt x="45" y="179"/>
                  </a:lnTo>
                  <a:lnTo>
                    <a:pt x="36" y="213"/>
                  </a:lnTo>
                  <a:lnTo>
                    <a:pt x="28" y="25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89" name="Freeform 411"/>
            <p:cNvSpPr>
              <a:spLocks/>
            </p:cNvSpPr>
            <p:nvPr/>
          </p:nvSpPr>
          <p:spPr bwMode="auto">
            <a:xfrm>
              <a:off x="4452" y="1599"/>
              <a:ext cx="11" cy="7"/>
            </a:xfrm>
            <a:custGeom>
              <a:avLst/>
              <a:gdLst>
                <a:gd name="T0" fmla="*/ 0 w 34"/>
                <a:gd name="T1" fmla="*/ 7 h 21"/>
                <a:gd name="T2" fmla="*/ 7 w 34"/>
                <a:gd name="T3" fmla="*/ 3 h 21"/>
                <a:gd name="T4" fmla="*/ 11 w 34"/>
                <a:gd name="T5" fmla="*/ 0 h 21"/>
                <a:gd name="T6" fmla="*/ 6 w 34"/>
                <a:gd name="T7" fmla="*/ 1 h 21"/>
                <a:gd name="T8" fmla="*/ 0 w 34"/>
                <a:gd name="T9" fmla="*/ 1 h 21"/>
                <a:gd name="T10" fmla="*/ 0 w 34"/>
                <a:gd name="T11" fmla="*/ 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1">
                  <a:moveTo>
                    <a:pt x="1" y="21"/>
                  </a:moveTo>
                  <a:lnTo>
                    <a:pt x="22" y="9"/>
                  </a:lnTo>
                  <a:lnTo>
                    <a:pt x="34" y="0"/>
                  </a:lnTo>
                  <a:lnTo>
                    <a:pt x="17" y="2"/>
                  </a:lnTo>
                  <a:lnTo>
                    <a:pt x="0" y="4"/>
                  </a:lnTo>
                  <a:lnTo>
                    <a:pt x="1" y="2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0" name="Freeform 412"/>
            <p:cNvSpPr>
              <a:spLocks/>
            </p:cNvSpPr>
            <p:nvPr/>
          </p:nvSpPr>
          <p:spPr bwMode="auto">
            <a:xfrm>
              <a:off x="4427" y="1605"/>
              <a:ext cx="15" cy="8"/>
            </a:xfrm>
            <a:custGeom>
              <a:avLst/>
              <a:gdLst>
                <a:gd name="T0" fmla="*/ 0 w 45"/>
                <a:gd name="T1" fmla="*/ 0 h 22"/>
                <a:gd name="T2" fmla="*/ 7 w 45"/>
                <a:gd name="T3" fmla="*/ 5 h 22"/>
                <a:gd name="T4" fmla="*/ 10 w 45"/>
                <a:gd name="T5" fmla="*/ 8 h 22"/>
                <a:gd name="T6" fmla="*/ 13 w 45"/>
                <a:gd name="T7" fmla="*/ 7 h 22"/>
                <a:gd name="T8" fmla="*/ 15 w 45"/>
                <a:gd name="T9" fmla="*/ 3 h 22"/>
                <a:gd name="T10" fmla="*/ 0 w 45"/>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 h="22">
                  <a:moveTo>
                    <a:pt x="0" y="0"/>
                  </a:moveTo>
                  <a:lnTo>
                    <a:pt x="21" y="14"/>
                  </a:lnTo>
                  <a:lnTo>
                    <a:pt x="30" y="22"/>
                  </a:lnTo>
                  <a:lnTo>
                    <a:pt x="40" y="18"/>
                  </a:lnTo>
                  <a:lnTo>
                    <a:pt x="45" y="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1" name="Freeform 413"/>
            <p:cNvSpPr>
              <a:spLocks/>
            </p:cNvSpPr>
            <p:nvPr/>
          </p:nvSpPr>
          <p:spPr bwMode="auto">
            <a:xfrm>
              <a:off x="4411" y="1595"/>
              <a:ext cx="43" cy="14"/>
            </a:xfrm>
            <a:custGeom>
              <a:avLst/>
              <a:gdLst>
                <a:gd name="T0" fmla="*/ 0 w 129"/>
                <a:gd name="T1" fmla="*/ 1 h 41"/>
                <a:gd name="T2" fmla="*/ 21 w 129"/>
                <a:gd name="T3" fmla="*/ 0 h 41"/>
                <a:gd name="T4" fmla="*/ 28 w 129"/>
                <a:gd name="T5" fmla="*/ 1 h 41"/>
                <a:gd name="T6" fmla="*/ 37 w 129"/>
                <a:gd name="T7" fmla="*/ 4 h 41"/>
                <a:gd name="T8" fmla="*/ 43 w 129"/>
                <a:gd name="T9" fmla="*/ 4 h 41"/>
                <a:gd name="T10" fmla="*/ 42 w 129"/>
                <a:gd name="T11" fmla="*/ 11 h 41"/>
                <a:gd name="T12" fmla="*/ 35 w 129"/>
                <a:gd name="T13" fmla="*/ 13 h 41"/>
                <a:gd name="T14" fmla="*/ 30 w 129"/>
                <a:gd name="T15" fmla="*/ 14 h 41"/>
                <a:gd name="T16" fmla="*/ 25 w 129"/>
                <a:gd name="T17" fmla="*/ 13 h 41"/>
                <a:gd name="T18" fmla="*/ 18 w 129"/>
                <a:gd name="T19" fmla="*/ 12 h 41"/>
                <a:gd name="T20" fmla="*/ 14 w 129"/>
                <a:gd name="T21" fmla="*/ 11 h 41"/>
                <a:gd name="T22" fmla="*/ 7 w 129"/>
                <a:gd name="T23" fmla="*/ 8 h 41"/>
                <a:gd name="T24" fmla="*/ 2 w 129"/>
                <a:gd name="T25" fmla="*/ 6 h 41"/>
                <a:gd name="T26" fmla="*/ 0 w 129"/>
                <a:gd name="T27" fmla="*/ 1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41">
                  <a:moveTo>
                    <a:pt x="0" y="4"/>
                  </a:moveTo>
                  <a:lnTo>
                    <a:pt x="62" y="0"/>
                  </a:lnTo>
                  <a:lnTo>
                    <a:pt x="83" y="3"/>
                  </a:lnTo>
                  <a:lnTo>
                    <a:pt x="112" y="11"/>
                  </a:lnTo>
                  <a:lnTo>
                    <a:pt x="129" y="13"/>
                  </a:lnTo>
                  <a:lnTo>
                    <a:pt x="127" y="32"/>
                  </a:lnTo>
                  <a:lnTo>
                    <a:pt x="106" y="37"/>
                  </a:lnTo>
                  <a:lnTo>
                    <a:pt x="91" y="41"/>
                  </a:lnTo>
                  <a:lnTo>
                    <a:pt x="74" y="39"/>
                  </a:lnTo>
                  <a:lnTo>
                    <a:pt x="53" y="36"/>
                  </a:lnTo>
                  <a:lnTo>
                    <a:pt x="41" y="32"/>
                  </a:lnTo>
                  <a:lnTo>
                    <a:pt x="22" y="24"/>
                  </a:lnTo>
                  <a:lnTo>
                    <a:pt x="7" y="18"/>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2" name="Freeform 414"/>
            <p:cNvSpPr>
              <a:spLocks/>
            </p:cNvSpPr>
            <p:nvPr/>
          </p:nvSpPr>
          <p:spPr bwMode="auto">
            <a:xfrm>
              <a:off x="4404" y="1564"/>
              <a:ext cx="60" cy="38"/>
            </a:xfrm>
            <a:custGeom>
              <a:avLst/>
              <a:gdLst>
                <a:gd name="T0" fmla="*/ 23 w 181"/>
                <a:gd name="T1" fmla="*/ 0 h 115"/>
                <a:gd name="T2" fmla="*/ 17 w 181"/>
                <a:gd name="T3" fmla="*/ 4 h 115"/>
                <a:gd name="T4" fmla="*/ 12 w 181"/>
                <a:gd name="T5" fmla="*/ 9 h 115"/>
                <a:gd name="T6" fmla="*/ 7 w 181"/>
                <a:gd name="T7" fmla="*/ 15 h 115"/>
                <a:gd name="T8" fmla="*/ 4 w 181"/>
                <a:gd name="T9" fmla="*/ 19 h 115"/>
                <a:gd name="T10" fmla="*/ 1 w 181"/>
                <a:gd name="T11" fmla="*/ 25 h 115"/>
                <a:gd name="T12" fmla="*/ 0 w 181"/>
                <a:gd name="T13" fmla="*/ 31 h 115"/>
                <a:gd name="T14" fmla="*/ 0 w 181"/>
                <a:gd name="T15" fmla="*/ 35 h 115"/>
                <a:gd name="T16" fmla="*/ 8 w 181"/>
                <a:gd name="T17" fmla="*/ 35 h 115"/>
                <a:gd name="T18" fmla="*/ 16 w 181"/>
                <a:gd name="T19" fmla="*/ 36 h 115"/>
                <a:gd name="T20" fmla="*/ 23 w 181"/>
                <a:gd name="T21" fmla="*/ 35 h 115"/>
                <a:gd name="T22" fmla="*/ 30 w 181"/>
                <a:gd name="T23" fmla="*/ 35 h 115"/>
                <a:gd name="T24" fmla="*/ 34 w 181"/>
                <a:gd name="T25" fmla="*/ 35 h 115"/>
                <a:gd name="T26" fmla="*/ 38 w 181"/>
                <a:gd name="T27" fmla="*/ 36 h 115"/>
                <a:gd name="T28" fmla="*/ 47 w 181"/>
                <a:gd name="T29" fmla="*/ 38 h 115"/>
                <a:gd name="T30" fmla="*/ 52 w 181"/>
                <a:gd name="T31" fmla="*/ 38 h 115"/>
                <a:gd name="T32" fmla="*/ 60 w 181"/>
                <a:gd name="T33" fmla="*/ 36 h 115"/>
                <a:gd name="T34" fmla="*/ 56 w 181"/>
                <a:gd name="T35" fmla="*/ 34 h 115"/>
                <a:gd name="T36" fmla="*/ 51 w 181"/>
                <a:gd name="T37" fmla="*/ 33 h 115"/>
                <a:gd name="T38" fmla="*/ 45 w 181"/>
                <a:gd name="T39" fmla="*/ 31 h 115"/>
                <a:gd name="T40" fmla="*/ 41 w 181"/>
                <a:gd name="T41" fmla="*/ 31 h 115"/>
                <a:gd name="T42" fmla="*/ 38 w 181"/>
                <a:gd name="T43" fmla="*/ 32 h 115"/>
                <a:gd name="T44" fmla="*/ 30 w 181"/>
                <a:gd name="T45" fmla="*/ 29 h 115"/>
                <a:gd name="T46" fmla="*/ 26 w 181"/>
                <a:gd name="T47" fmla="*/ 29 h 115"/>
                <a:gd name="T48" fmla="*/ 21 w 181"/>
                <a:gd name="T49" fmla="*/ 30 h 115"/>
                <a:gd name="T50" fmla="*/ 9 w 181"/>
                <a:gd name="T51" fmla="*/ 32 h 115"/>
                <a:gd name="T52" fmla="*/ 10 w 181"/>
                <a:gd name="T53" fmla="*/ 29 h 115"/>
                <a:gd name="T54" fmla="*/ 11 w 181"/>
                <a:gd name="T55" fmla="*/ 26 h 115"/>
                <a:gd name="T56" fmla="*/ 14 w 181"/>
                <a:gd name="T57" fmla="*/ 22 h 115"/>
                <a:gd name="T58" fmla="*/ 18 w 181"/>
                <a:gd name="T59" fmla="*/ 22 h 115"/>
                <a:gd name="T60" fmla="*/ 23 w 181"/>
                <a:gd name="T61" fmla="*/ 21 h 115"/>
                <a:gd name="T62" fmla="*/ 29 w 181"/>
                <a:gd name="T63" fmla="*/ 20 h 115"/>
                <a:gd name="T64" fmla="*/ 33 w 181"/>
                <a:gd name="T65" fmla="*/ 19 h 115"/>
                <a:gd name="T66" fmla="*/ 39 w 181"/>
                <a:gd name="T67" fmla="*/ 16 h 115"/>
                <a:gd name="T68" fmla="*/ 31 w 181"/>
                <a:gd name="T69" fmla="*/ 11 h 115"/>
                <a:gd name="T70" fmla="*/ 23 w 181"/>
                <a:gd name="T71" fmla="*/ 0 h 1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1" h="115">
                  <a:moveTo>
                    <a:pt x="68" y="0"/>
                  </a:moveTo>
                  <a:lnTo>
                    <a:pt x="51" y="13"/>
                  </a:lnTo>
                  <a:lnTo>
                    <a:pt x="35" y="28"/>
                  </a:lnTo>
                  <a:lnTo>
                    <a:pt x="21" y="44"/>
                  </a:lnTo>
                  <a:lnTo>
                    <a:pt x="11" y="58"/>
                  </a:lnTo>
                  <a:lnTo>
                    <a:pt x="4" y="75"/>
                  </a:lnTo>
                  <a:lnTo>
                    <a:pt x="1" y="95"/>
                  </a:lnTo>
                  <a:lnTo>
                    <a:pt x="0" y="105"/>
                  </a:lnTo>
                  <a:lnTo>
                    <a:pt x="24" y="105"/>
                  </a:lnTo>
                  <a:lnTo>
                    <a:pt x="47" y="108"/>
                  </a:lnTo>
                  <a:lnTo>
                    <a:pt x="69" y="106"/>
                  </a:lnTo>
                  <a:lnTo>
                    <a:pt x="92" y="106"/>
                  </a:lnTo>
                  <a:lnTo>
                    <a:pt x="104" y="106"/>
                  </a:lnTo>
                  <a:lnTo>
                    <a:pt x="115" y="109"/>
                  </a:lnTo>
                  <a:lnTo>
                    <a:pt x="142" y="114"/>
                  </a:lnTo>
                  <a:lnTo>
                    <a:pt x="157" y="115"/>
                  </a:lnTo>
                  <a:lnTo>
                    <a:pt x="181" y="109"/>
                  </a:lnTo>
                  <a:lnTo>
                    <a:pt x="169" y="103"/>
                  </a:lnTo>
                  <a:lnTo>
                    <a:pt x="154" y="99"/>
                  </a:lnTo>
                  <a:lnTo>
                    <a:pt x="136" y="95"/>
                  </a:lnTo>
                  <a:lnTo>
                    <a:pt x="125" y="94"/>
                  </a:lnTo>
                  <a:lnTo>
                    <a:pt x="115" y="98"/>
                  </a:lnTo>
                  <a:lnTo>
                    <a:pt x="91" y="87"/>
                  </a:lnTo>
                  <a:lnTo>
                    <a:pt x="78" y="87"/>
                  </a:lnTo>
                  <a:lnTo>
                    <a:pt x="62" y="91"/>
                  </a:lnTo>
                  <a:lnTo>
                    <a:pt x="26" y="96"/>
                  </a:lnTo>
                  <a:lnTo>
                    <a:pt x="29" y="87"/>
                  </a:lnTo>
                  <a:lnTo>
                    <a:pt x="34" y="79"/>
                  </a:lnTo>
                  <a:lnTo>
                    <a:pt x="42" y="67"/>
                  </a:lnTo>
                  <a:lnTo>
                    <a:pt x="54" y="67"/>
                  </a:lnTo>
                  <a:lnTo>
                    <a:pt x="69" y="65"/>
                  </a:lnTo>
                  <a:lnTo>
                    <a:pt x="88" y="61"/>
                  </a:lnTo>
                  <a:lnTo>
                    <a:pt x="100" y="57"/>
                  </a:lnTo>
                  <a:lnTo>
                    <a:pt x="118" y="49"/>
                  </a:lnTo>
                  <a:lnTo>
                    <a:pt x="93" y="33"/>
                  </a:lnTo>
                  <a:lnTo>
                    <a:pt x="6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3" name="Freeform 415"/>
            <p:cNvSpPr>
              <a:spLocks/>
            </p:cNvSpPr>
            <p:nvPr/>
          </p:nvSpPr>
          <p:spPr bwMode="auto">
            <a:xfrm>
              <a:off x="4400" y="1522"/>
              <a:ext cx="40" cy="35"/>
            </a:xfrm>
            <a:custGeom>
              <a:avLst/>
              <a:gdLst>
                <a:gd name="T0" fmla="*/ 40 w 120"/>
                <a:gd name="T1" fmla="*/ 15 h 106"/>
                <a:gd name="T2" fmla="*/ 40 w 120"/>
                <a:gd name="T3" fmla="*/ 23 h 106"/>
                <a:gd name="T4" fmla="*/ 28 w 120"/>
                <a:gd name="T5" fmla="*/ 35 h 106"/>
                <a:gd name="T6" fmla="*/ 29 w 120"/>
                <a:gd name="T7" fmla="*/ 25 h 106"/>
                <a:gd name="T8" fmla="*/ 29 w 120"/>
                <a:gd name="T9" fmla="*/ 20 h 106"/>
                <a:gd name="T10" fmla="*/ 28 w 120"/>
                <a:gd name="T11" fmla="*/ 16 h 106"/>
                <a:gd name="T12" fmla="*/ 25 w 120"/>
                <a:gd name="T13" fmla="*/ 14 h 106"/>
                <a:gd name="T14" fmla="*/ 19 w 120"/>
                <a:gd name="T15" fmla="*/ 11 h 106"/>
                <a:gd name="T16" fmla="*/ 14 w 120"/>
                <a:gd name="T17" fmla="*/ 8 h 106"/>
                <a:gd name="T18" fmla="*/ 10 w 120"/>
                <a:gd name="T19" fmla="*/ 8 h 106"/>
                <a:gd name="T20" fmla="*/ 4 w 120"/>
                <a:gd name="T21" fmla="*/ 9 h 106"/>
                <a:gd name="T22" fmla="*/ 0 w 120"/>
                <a:gd name="T23" fmla="*/ 10 h 106"/>
                <a:gd name="T24" fmla="*/ 5 w 120"/>
                <a:gd name="T25" fmla="*/ 1 h 106"/>
                <a:gd name="T26" fmla="*/ 7 w 120"/>
                <a:gd name="T27" fmla="*/ 0 h 106"/>
                <a:gd name="T28" fmla="*/ 12 w 120"/>
                <a:gd name="T29" fmla="*/ 0 h 106"/>
                <a:gd name="T30" fmla="*/ 21 w 120"/>
                <a:gd name="T31" fmla="*/ 1 h 106"/>
                <a:gd name="T32" fmla="*/ 27 w 120"/>
                <a:gd name="T33" fmla="*/ 3 h 106"/>
                <a:gd name="T34" fmla="*/ 34 w 120"/>
                <a:gd name="T35" fmla="*/ 5 h 106"/>
                <a:gd name="T36" fmla="*/ 38 w 120"/>
                <a:gd name="T37" fmla="*/ 10 h 106"/>
                <a:gd name="T38" fmla="*/ 40 w 120"/>
                <a:gd name="T39" fmla="*/ 15 h 10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 h="106">
                  <a:moveTo>
                    <a:pt x="120" y="44"/>
                  </a:moveTo>
                  <a:lnTo>
                    <a:pt x="120" y="71"/>
                  </a:lnTo>
                  <a:lnTo>
                    <a:pt x="84" y="106"/>
                  </a:lnTo>
                  <a:lnTo>
                    <a:pt x="88" y="77"/>
                  </a:lnTo>
                  <a:lnTo>
                    <a:pt x="88" y="62"/>
                  </a:lnTo>
                  <a:lnTo>
                    <a:pt x="84" y="49"/>
                  </a:lnTo>
                  <a:lnTo>
                    <a:pt x="74" y="41"/>
                  </a:lnTo>
                  <a:lnTo>
                    <a:pt x="58" y="33"/>
                  </a:lnTo>
                  <a:lnTo>
                    <a:pt x="43" y="25"/>
                  </a:lnTo>
                  <a:lnTo>
                    <a:pt x="29" y="24"/>
                  </a:lnTo>
                  <a:lnTo>
                    <a:pt x="11" y="28"/>
                  </a:lnTo>
                  <a:lnTo>
                    <a:pt x="0" y="31"/>
                  </a:lnTo>
                  <a:lnTo>
                    <a:pt x="15" y="2"/>
                  </a:lnTo>
                  <a:lnTo>
                    <a:pt x="22" y="0"/>
                  </a:lnTo>
                  <a:lnTo>
                    <a:pt x="37" y="0"/>
                  </a:lnTo>
                  <a:lnTo>
                    <a:pt x="62" y="3"/>
                  </a:lnTo>
                  <a:lnTo>
                    <a:pt x="82" y="9"/>
                  </a:lnTo>
                  <a:lnTo>
                    <a:pt x="101" y="16"/>
                  </a:lnTo>
                  <a:lnTo>
                    <a:pt x="113" y="29"/>
                  </a:lnTo>
                  <a:lnTo>
                    <a:pt x="120" y="44"/>
                  </a:lnTo>
                  <a:close/>
                </a:path>
              </a:pathLst>
            </a:custGeom>
            <a:solidFill>
              <a:srgbClr val="BF7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4" name="Freeform 416"/>
            <p:cNvSpPr>
              <a:spLocks/>
            </p:cNvSpPr>
            <p:nvPr/>
          </p:nvSpPr>
          <p:spPr bwMode="auto">
            <a:xfrm>
              <a:off x="4337" y="1440"/>
              <a:ext cx="170" cy="234"/>
            </a:xfrm>
            <a:custGeom>
              <a:avLst/>
              <a:gdLst>
                <a:gd name="T0" fmla="*/ 0 w 510"/>
                <a:gd name="T1" fmla="*/ 93 h 701"/>
                <a:gd name="T2" fmla="*/ 6 w 510"/>
                <a:gd name="T3" fmla="*/ 121 h 701"/>
                <a:gd name="T4" fmla="*/ 12 w 510"/>
                <a:gd name="T5" fmla="*/ 143 h 701"/>
                <a:gd name="T6" fmla="*/ 14 w 510"/>
                <a:gd name="T7" fmla="*/ 169 h 701"/>
                <a:gd name="T8" fmla="*/ 60 w 510"/>
                <a:gd name="T9" fmla="*/ 142 h 701"/>
                <a:gd name="T10" fmla="*/ 75 w 510"/>
                <a:gd name="T11" fmla="*/ 134 h 701"/>
                <a:gd name="T12" fmla="*/ 84 w 510"/>
                <a:gd name="T13" fmla="*/ 125 h 701"/>
                <a:gd name="T14" fmla="*/ 70 w 510"/>
                <a:gd name="T15" fmla="*/ 129 h 701"/>
                <a:gd name="T16" fmla="*/ 58 w 510"/>
                <a:gd name="T17" fmla="*/ 122 h 701"/>
                <a:gd name="T18" fmla="*/ 66 w 510"/>
                <a:gd name="T19" fmla="*/ 112 h 701"/>
                <a:gd name="T20" fmla="*/ 85 w 510"/>
                <a:gd name="T21" fmla="*/ 119 h 701"/>
                <a:gd name="T22" fmla="*/ 106 w 510"/>
                <a:gd name="T23" fmla="*/ 80 h 701"/>
                <a:gd name="T24" fmla="*/ 92 w 510"/>
                <a:gd name="T25" fmla="*/ 63 h 701"/>
                <a:gd name="T26" fmla="*/ 109 w 510"/>
                <a:gd name="T27" fmla="*/ 35 h 701"/>
                <a:gd name="T28" fmla="*/ 135 w 510"/>
                <a:gd name="T29" fmla="*/ 42 h 701"/>
                <a:gd name="T30" fmla="*/ 148 w 510"/>
                <a:gd name="T31" fmla="*/ 60 h 701"/>
                <a:gd name="T32" fmla="*/ 145 w 510"/>
                <a:gd name="T33" fmla="*/ 77 h 701"/>
                <a:gd name="T34" fmla="*/ 146 w 510"/>
                <a:gd name="T35" fmla="*/ 90 h 701"/>
                <a:gd name="T36" fmla="*/ 140 w 510"/>
                <a:gd name="T37" fmla="*/ 119 h 701"/>
                <a:gd name="T38" fmla="*/ 149 w 510"/>
                <a:gd name="T39" fmla="*/ 127 h 701"/>
                <a:gd name="T40" fmla="*/ 146 w 510"/>
                <a:gd name="T41" fmla="*/ 141 h 701"/>
                <a:gd name="T42" fmla="*/ 132 w 510"/>
                <a:gd name="T43" fmla="*/ 136 h 701"/>
                <a:gd name="T44" fmla="*/ 124 w 510"/>
                <a:gd name="T45" fmla="*/ 138 h 701"/>
                <a:gd name="T46" fmla="*/ 136 w 510"/>
                <a:gd name="T47" fmla="*/ 147 h 701"/>
                <a:gd name="T48" fmla="*/ 141 w 510"/>
                <a:gd name="T49" fmla="*/ 157 h 701"/>
                <a:gd name="T50" fmla="*/ 136 w 510"/>
                <a:gd name="T51" fmla="*/ 171 h 701"/>
                <a:gd name="T52" fmla="*/ 126 w 510"/>
                <a:gd name="T53" fmla="*/ 182 h 701"/>
                <a:gd name="T54" fmla="*/ 112 w 510"/>
                <a:gd name="T55" fmla="*/ 190 h 701"/>
                <a:gd name="T56" fmla="*/ 99 w 510"/>
                <a:gd name="T57" fmla="*/ 193 h 701"/>
                <a:gd name="T58" fmla="*/ 87 w 510"/>
                <a:gd name="T59" fmla="*/ 188 h 701"/>
                <a:gd name="T60" fmla="*/ 73 w 510"/>
                <a:gd name="T61" fmla="*/ 172 h 701"/>
                <a:gd name="T62" fmla="*/ 67 w 510"/>
                <a:gd name="T63" fmla="*/ 162 h 701"/>
                <a:gd name="T64" fmla="*/ 60 w 510"/>
                <a:gd name="T65" fmla="*/ 167 h 701"/>
                <a:gd name="T66" fmla="*/ 17 w 510"/>
                <a:gd name="T67" fmla="*/ 179 h 701"/>
                <a:gd name="T68" fmla="*/ 43 w 510"/>
                <a:gd name="T69" fmla="*/ 213 h 701"/>
                <a:gd name="T70" fmla="*/ 103 w 510"/>
                <a:gd name="T71" fmla="*/ 234 h 701"/>
                <a:gd name="T72" fmla="*/ 133 w 510"/>
                <a:gd name="T73" fmla="*/ 197 h 701"/>
                <a:gd name="T74" fmla="*/ 142 w 510"/>
                <a:gd name="T75" fmla="*/ 173 h 701"/>
                <a:gd name="T76" fmla="*/ 151 w 510"/>
                <a:gd name="T77" fmla="*/ 149 h 701"/>
                <a:gd name="T78" fmla="*/ 161 w 510"/>
                <a:gd name="T79" fmla="*/ 118 h 701"/>
                <a:gd name="T80" fmla="*/ 170 w 510"/>
                <a:gd name="T81" fmla="*/ 63 h 701"/>
                <a:gd name="T82" fmla="*/ 154 w 510"/>
                <a:gd name="T83" fmla="*/ 25 h 701"/>
                <a:gd name="T84" fmla="*/ 133 w 510"/>
                <a:gd name="T85" fmla="*/ 9 h 701"/>
                <a:gd name="T86" fmla="*/ 99 w 510"/>
                <a:gd name="T87" fmla="*/ 0 h 701"/>
                <a:gd name="T88" fmla="*/ 55 w 510"/>
                <a:gd name="T89" fmla="*/ 9 h 701"/>
                <a:gd name="T90" fmla="*/ 30 w 510"/>
                <a:gd name="T91" fmla="*/ 30 h 701"/>
                <a:gd name="T92" fmla="*/ 15 w 510"/>
                <a:gd name="T93" fmla="*/ 60 h 7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0" h="701">
                  <a:moveTo>
                    <a:pt x="28" y="251"/>
                  </a:moveTo>
                  <a:lnTo>
                    <a:pt x="7" y="264"/>
                  </a:lnTo>
                  <a:lnTo>
                    <a:pt x="0" y="279"/>
                  </a:lnTo>
                  <a:lnTo>
                    <a:pt x="3" y="293"/>
                  </a:lnTo>
                  <a:lnTo>
                    <a:pt x="8" y="328"/>
                  </a:lnTo>
                  <a:lnTo>
                    <a:pt x="18" y="361"/>
                  </a:lnTo>
                  <a:lnTo>
                    <a:pt x="29" y="389"/>
                  </a:lnTo>
                  <a:lnTo>
                    <a:pt x="29" y="411"/>
                  </a:lnTo>
                  <a:lnTo>
                    <a:pt x="37" y="427"/>
                  </a:lnTo>
                  <a:lnTo>
                    <a:pt x="50" y="435"/>
                  </a:lnTo>
                  <a:lnTo>
                    <a:pt x="54" y="438"/>
                  </a:lnTo>
                  <a:lnTo>
                    <a:pt x="41" y="507"/>
                  </a:lnTo>
                  <a:lnTo>
                    <a:pt x="148" y="433"/>
                  </a:lnTo>
                  <a:lnTo>
                    <a:pt x="161" y="427"/>
                  </a:lnTo>
                  <a:lnTo>
                    <a:pt x="179" y="426"/>
                  </a:lnTo>
                  <a:lnTo>
                    <a:pt x="198" y="418"/>
                  </a:lnTo>
                  <a:lnTo>
                    <a:pt x="213" y="409"/>
                  </a:lnTo>
                  <a:lnTo>
                    <a:pt x="225" y="402"/>
                  </a:lnTo>
                  <a:lnTo>
                    <a:pt x="236" y="397"/>
                  </a:lnTo>
                  <a:lnTo>
                    <a:pt x="246" y="387"/>
                  </a:lnTo>
                  <a:lnTo>
                    <a:pt x="251" y="375"/>
                  </a:lnTo>
                  <a:lnTo>
                    <a:pt x="237" y="380"/>
                  </a:lnTo>
                  <a:lnTo>
                    <a:pt x="223" y="384"/>
                  </a:lnTo>
                  <a:lnTo>
                    <a:pt x="210" y="385"/>
                  </a:lnTo>
                  <a:lnTo>
                    <a:pt x="194" y="381"/>
                  </a:lnTo>
                  <a:lnTo>
                    <a:pt x="179" y="375"/>
                  </a:lnTo>
                  <a:lnTo>
                    <a:pt x="174" y="366"/>
                  </a:lnTo>
                  <a:lnTo>
                    <a:pt x="175" y="355"/>
                  </a:lnTo>
                  <a:lnTo>
                    <a:pt x="184" y="342"/>
                  </a:lnTo>
                  <a:lnTo>
                    <a:pt x="199" y="337"/>
                  </a:lnTo>
                  <a:lnTo>
                    <a:pt x="214" y="336"/>
                  </a:lnTo>
                  <a:lnTo>
                    <a:pt x="233" y="340"/>
                  </a:lnTo>
                  <a:lnTo>
                    <a:pt x="255" y="356"/>
                  </a:lnTo>
                  <a:lnTo>
                    <a:pt x="270" y="366"/>
                  </a:lnTo>
                  <a:lnTo>
                    <a:pt x="298" y="265"/>
                  </a:lnTo>
                  <a:lnTo>
                    <a:pt x="318" y="240"/>
                  </a:lnTo>
                  <a:lnTo>
                    <a:pt x="298" y="226"/>
                  </a:lnTo>
                  <a:lnTo>
                    <a:pt x="279" y="216"/>
                  </a:lnTo>
                  <a:lnTo>
                    <a:pt x="275" y="190"/>
                  </a:lnTo>
                  <a:lnTo>
                    <a:pt x="298" y="151"/>
                  </a:lnTo>
                  <a:lnTo>
                    <a:pt x="318" y="126"/>
                  </a:lnTo>
                  <a:lnTo>
                    <a:pt x="328" y="105"/>
                  </a:lnTo>
                  <a:lnTo>
                    <a:pt x="349" y="105"/>
                  </a:lnTo>
                  <a:lnTo>
                    <a:pt x="380" y="112"/>
                  </a:lnTo>
                  <a:lnTo>
                    <a:pt x="404" y="126"/>
                  </a:lnTo>
                  <a:lnTo>
                    <a:pt x="419" y="138"/>
                  </a:lnTo>
                  <a:lnTo>
                    <a:pt x="434" y="159"/>
                  </a:lnTo>
                  <a:lnTo>
                    <a:pt x="443" y="181"/>
                  </a:lnTo>
                  <a:lnTo>
                    <a:pt x="452" y="207"/>
                  </a:lnTo>
                  <a:lnTo>
                    <a:pt x="440" y="227"/>
                  </a:lnTo>
                  <a:lnTo>
                    <a:pt x="435" y="231"/>
                  </a:lnTo>
                  <a:lnTo>
                    <a:pt x="427" y="243"/>
                  </a:lnTo>
                  <a:lnTo>
                    <a:pt x="448" y="246"/>
                  </a:lnTo>
                  <a:lnTo>
                    <a:pt x="438" y="269"/>
                  </a:lnTo>
                  <a:lnTo>
                    <a:pt x="427" y="288"/>
                  </a:lnTo>
                  <a:lnTo>
                    <a:pt x="446" y="330"/>
                  </a:lnTo>
                  <a:lnTo>
                    <a:pt x="419" y="355"/>
                  </a:lnTo>
                  <a:lnTo>
                    <a:pt x="428" y="359"/>
                  </a:lnTo>
                  <a:lnTo>
                    <a:pt x="437" y="368"/>
                  </a:lnTo>
                  <a:lnTo>
                    <a:pt x="448" y="381"/>
                  </a:lnTo>
                  <a:lnTo>
                    <a:pt x="457" y="399"/>
                  </a:lnTo>
                  <a:lnTo>
                    <a:pt x="453" y="416"/>
                  </a:lnTo>
                  <a:lnTo>
                    <a:pt x="438" y="421"/>
                  </a:lnTo>
                  <a:lnTo>
                    <a:pt x="418" y="417"/>
                  </a:lnTo>
                  <a:lnTo>
                    <a:pt x="405" y="412"/>
                  </a:lnTo>
                  <a:lnTo>
                    <a:pt x="395" y="406"/>
                  </a:lnTo>
                  <a:lnTo>
                    <a:pt x="373" y="389"/>
                  </a:lnTo>
                  <a:lnTo>
                    <a:pt x="356" y="393"/>
                  </a:lnTo>
                  <a:lnTo>
                    <a:pt x="373" y="413"/>
                  </a:lnTo>
                  <a:lnTo>
                    <a:pt x="384" y="422"/>
                  </a:lnTo>
                  <a:lnTo>
                    <a:pt x="396" y="433"/>
                  </a:lnTo>
                  <a:lnTo>
                    <a:pt x="408" y="440"/>
                  </a:lnTo>
                  <a:lnTo>
                    <a:pt x="420" y="450"/>
                  </a:lnTo>
                  <a:lnTo>
                    <a:pt x="424" y="460"/>
                  </a:lnTo>
                  <a:lnTo>
                    <a:pt x="424" y="471"/>
                  </a:lnTo>
                  <a:lnTo>
                    <a:pt x="423" y="489"/>
                  </a:lnTo>
                  <a:lnTo>
                    <a:pt x="416" y="501"/>
                  </a:lnTo>
                  <a:lnTo>
                    <a:pt x="409" y="511"/>
                  </a:lnTo>
                  <a:lnTo>
                    <a:pt x="397" y="522"/>
                  </a:lnTo>
                  <a:lnTo>
                    <a:pt x="389" y="537"/>
                  </a:lnTo>
                  <a:lnTo>
                    <a:pt x="378" y="546"/>
                  </a:lnTo>
                  <a:lnTo>
                    <a:pt x="363" y="542"/>
                  </a:lnTo>
                  <a:lnTo>
                    <a:pt x="349" y="559"/>
                  </a:lnTo>
                  <a:lnTo>
                    <a:pt x="337" y="569"/>
                  </a:lnTo>
                  <a:lnTo>
                    <a:pt x="325" y="579"/>
                  </a:lnTo>
                  <a:lnTo>
                    <a:pt x="309" y="582"/>
                  </a:lnTo>
                  <a:lnTo>
                    <a:pt x="296" y="579"/>
                  </a:lnTo>
                  <a:lnTo>
                    <a:pt x="282" y="577"/>
                  </a:lnTo>
                  <a:lnTo>
                    <a:pt x="272" y="571"/>
                  </a:lnTo>
                  <a:lnTo>
                    <a:pt x="260" y="563"/>
                  </a:lnTo>
                  <a:lnTo>
                    <a:pt x="252" y="554"/>
                  </a:lnTo>
                  <a:lnTo>
                    <a:pt x="229" y="523"/>
                  </a:lnTo>
                  <a:lnTo>
                    <a:pt x="220" y="516"/>
                  </a:lnTo>
                  <a:lnTo>
                    <a:pt x="214" y="508"/>
                  </a:lnTo>
                  <a:lnTo>
                    <a:pt x="207" y="499"/>
                  </a:lnTo>
                  <a:lnTo>
                    <a:pt x="201" y="484"/>
                  </a:lnTo>
                  <a:lnTo>
                    <a:pt x="198" y="469"/>
                  </a:lnTo>
                  <a:lnTo>
                    <a:pt x="189" y="485"/>
                  </a:lnTo>
                  <a:lnTo>
                    <a:pt x="181" y="501"/>
                  </a:lnTo>
                  <a:lnTo>
                    <a:pt x="172" y="490"/>
                  </a:lnTo>
                  <a:lnTo>
                    <a:pt x="164" y="475"/>
                  </a:lnTo>
                  <a:lnTo>
                    <a:pt x="52" y="537"/>
                  </a:lnTo>
                  <a:lnTo>
                    <a:pt x="76" y="582"/>
                  </a:lnTo>
                  <a:lnTo>
                    <a:pt x="105" y="613"/>
                  </a:lnTo>
                  <a:lnTo>
                    <a:pt x="129" y="639"/>
                  </a:lnTo>
                  <a:lnTo>
                    <a:pt x="190" y="679"/>
                  </a:lnTo>
                  <a:lnTo>
                    <a:pt x="251" y="698"/>
                  </a:lnTo>
                  <a:lnTo>
                    <a:pt x="308" y="701"/>
                  </a:lnTo>
                  <a:lnTo>
                    <a:pt x="348" y="675"/>
                  </a:lnTo>
                  <a:lnTo>
                    <a:pt x="384" y="628"/>
                  </a:lnTo>
                  <a:lnTo>
                    <a:pt x="400" y="590"/>
                  </a:lnTo>
                  <a:lnTo>
                    <a:pt x="404" y="556"/>
                  </a:lnTo>
                  <a:lnTo>
                    <a:pt x="419" y="539"/>
                  </a:lnTo>
                  <a:lnTo>
                    <a:pt x="427" y="518"/>
                  </a:lnTo>
                  <a:lnTo>
                    <a:pt x="435" y="502"/>
                  </a:lnTo>
                  <a:lnTo>
                    <a:pt x="440" y="484"/>
                  </a:lnTo>
                  <a:lnTo>
                    <a:pt x="453" y="447"/>
                  </a:lnTo>
                  <a:lnTo>
                    <a:pt x="464" y="408"/>
                  </a:lnTo>
                  <a:lnTo>
                    <a:pt x="472" y="381"/>
                  </a:lnTo>
                  <a:lnTo>
                    <a:pt x="483" y="354"/>
                  </a:lnTo>
                  <a:lnTo>
                    <a:pt x="492" y="317"/>
                  </a:lnTo>
                  <a:lnTo>
                    <a:pt x="506" y="236"/>
                  </a:lnTo>
                  <a:lnTo>
                    <a:pt x="510" y="189"/>
                  </a:lnTo>
                  <a:lnTo>
                    <a:pt x="502" y="148"/>
                  </a:lnTo>
                  <a:lnTo>
                    <a:pt x="487" y="112"/>
                  </a:lnTo>
                  <a:lnTo>
                    <a:pt x="463" y="76"/>
                  </a:lnTo>
                  <a:lnTo>
                    <a:pt x="446" y="60"/>
                  </a:lnTo>
                  <a:lnTo>
                    <a:pt x="433" y="50"/>
                  </a:lnTo>
                  <a:lnTo>
                    <a:pt x="399" y="27"/>
                  </a:lnTo>
                  <a:lnTo>
                    <a:pt x="365" y="12"/>
                  </a:lnTo>
                  <a:lnTo>
                    <a:pt x="327" y="4"/>
                  </a:lnTo>
                  <a:lnTo>
                    <a:pt x="296" y="0"/>
                  </a:lnTo>
                  <a:lnTo>
                    <a:pt x="250" y="2"/>
                  </a:lnTo>
                  <a:lnTo>
                    <a:pt x="200" y="13"/>
                  </a:lnTo>
                  <a:lnTo>
                    <a:pt x="165" y="27"/>
                  </a:lnTo>
                  <a:lnTo>
                    <a:pt x="134" y="47"/>
                  </a:lnTo>
                  <a:lnTo>
                    <a:pt x="110" y="65"/>
                  </a:lnTo>
                  <a:lnTo>
                    <a:pt x="90" y="91"/>
                  </a:lnTo>
                  <a:lnTo>
                    <a:pt x="72" y="119"/>
                  </a:lnTo>
                  <a:lnTo>
                    <a:pt x="54" y="148"/>
                  </a:lnTo>
                  <a:lnTo>
                    <a:pt x="45" y="179"/>
                  </a:lnTo>
                  <a:lnTo>
                    <a:pt x="36" y="213"/>
                  </a:lnTo>
                  <a:lnTo>
                    <a:pt x="28" y="25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5" name="Freeform 417"/>
            <p:cNvSpPr>
              <a:spLocks/>
            </p:cNvSpPr>
            <p:nvPr/>
          </p:nvSpPr>
          <p:spPr bwMode="auto">
            <a:xfrm>
              <a:off x="4338" y="1442"/>
              <a:ext cx="171" cy="233"/>
            </a:xfrm>
            <a:custGeom>
              <a:avLst/>
              <a:gdLst>
                <a:gd name="T0" fmla="*/ 99 w 511"/>
                <a:gd name="T1" fmla="*/ 121 h 699"/>
                <a:gd name="T2" fmla="*/ 96 w 511"/>
                <a:gd name="T3" fmla="*/ 130 h 699"/>
                <a:gd name="T4" fmla="*/ 109 w 511"/>
                <a:gd name="T5" fmla="*/ 134 h 699"/>
                <a:gd name="T6" fmla="*/ 105 w 511"/>
                <a:gd name="T7" fmla="*/ 139 h 699"/>
                <a:gd name="T8" fmla="*/ 95 w 511"/>
                <a:gd name="T9" fmla="*/ 135 h 699"/>
                <a:gd name="T10" fmla="*/ 84 w 511"/>
                <a:gd name="T11" fmla="*/ 133 h 699"/>
                <a:gd name="T12" fmla="*/ 86 w 511"/>
                <a:gd name="T13" fmla="*/ 124 h 699"/>
                <a:gd name="T14" fmla="*/ 91 w 511"/>
                <a:gd name="T15" fmla="*/ 105 h 699"/>
                <a:gd name="T16" fmla="*/ 87 w 511"/>
                <a:gd name="T17" fmla="*/ 93 h 699"/>
                <a:gd name="T18" fmla="*/ 72 w 511"/>
                <a:gd name="T19" fmla="*/ 88 h 699"/>
                <a:gd name="T20" fmla="*/ 49 w 511"/>
                <a:gd name="T21" fmla="*/ 93 h 699"/>
                <a:gd name="T22" fmla="*/ 40 w 511"/>
                <a:gd name="T23" fmla="*/ 94 h 699"/>
                <a:gd name="T24" fmla="*/ 35 w 511"/>
                <a:gd name="T25" fmla="*/ 106 h 699"/>
                <a:gd name="T26" fmla="*/ 38 w 511"/>
                <a:gd name="T27" fmla="*/ 120 h 699"/>
                <a:gd name="T28" fmla="*/ 48 w 511"/>
                <a:gd name="T29" fmla="*/ 127 h 699"/>
                <a:gd name="T30" fmla="*/ 52 w 511"/>
                <a:gd name="T31" fmla="*/ 159 h 699"/>
                <a:gd name="T32" fmla="*/ 59 w 511"/>
                <a:gd name="T33" fmla="*/ 185 h 699"/>
                <a:gd name="T34" fmla="*/ 67 w 511"/>
                <a:gd name="T35" fmla="*/ 197 h 699"/>
                <a:gd name="T36" fmla="*/ 91 w 511"/>
                <a:gd name="T37" fmla="*/ 208 h 699"/>
                <a:gd name="T38" fmla="*/ 108 w 511"/>
                <a:gd name="T39" fmla="*/ 209 h 699"/>
                <a:gd name="T40" fmla="*/ 123 w 511"/>
                <a:gd name="T41" fmla="*/ 202 h 699"/>
                <a:gd name="T42" fmla="*/ 129 w 511"/>
                <a:gd name="T43" fmla="*/ 204 h 699"/>
                <a:gd name="T44" fmla="*/ 112 w 511"/>
                <a:gd name="T45" fmla="*/ 226 h 699"/>
                <a:gd name="T46" fmla="*/ 85 w 511"/>
                <a:gd name="T47" fmla="*/ 232 h 699"/>
                <a:gd name="T48" fmla="*/ 61 w 511"/>
                <a:gd name="T49" fmla="*/ 225 h 699"/>
                <a:gd name="T50" fmla="*/ 32 w 511"/>
                <a:gd name="T51" fmla="*/ 199 h 699"/>
                <a:gd name="T52" fmla="*/ 12 w 511"/>
                <a:gd name="T53" fmla="*/ 170 h 699"/>
                <a:gd name="T54" fmla="*/ 10 w 511"/>
                <a:gd name="T55" fmla="*/ 141 h 699"/>
                <a:gd name="T56" fmla="*/ 6 w 511"/>
                <a:gd name="T57" fmla="*/ 121 h 699"/>
                <a:gd name="T58" fmla="*/ 0 w 511"/>
                <a:gd name="T59" fmla="*/ 93 h 699"/>
                <a:gd name="T60" fmla="*/ 10 w 511"/>
                <a:gd name="T61" fmla="*/ 81 h 699"/>
                <a:gd name="T62" fmla="*/ 18 w 511"/>
                <a:gd name="T63" fmla="*/ 51 h 699"/>
                <a:gd name="T64" fmla="*/ 37 w 511"/>
                <a:gd name="T65" fmla="*/ 23 h 699"/>
                <a:gd name="T66" fmla="*/ 59 w 511"/>
                <a:gd name="T67" fmla="*/ 6 h 699"/>
                <a:gd name="T68" fmla="*/ 101 w 511"/>
                <a:gd name="T69" fmla="*/ 0 h 699"/>
                <a:gd name="T70" fmla="*/ 135 w 511"/>
                <a:gd name="T71" fmla="*/ 8 h 699"/>
                <a:gd name="T72" fmla="*/ 160 w 511"/>
                <a:gd name="T73" fmla="*/ 33 h 699"/>
                <a:gd name="T74" fmla="*/ 171 w 511"/>
                <a:gd name="T75" fmla="*/ 71 h 699"/>
                <a:gd name="T76" fmla="*/ 161 w 511"/>
                <a:gd name="T77" fmla="*/ 96 h 699"/>
                <a:gd name="T78" fmla="*/ 158 w 511"/>
                <a:gd name="T79" fmla="*/ 69 h 699"/>
                <a:gd name="T80" fmla="*/ 158 w 511"/>
                <a:gd name="T81" fmla="*/ 53 h 699"/>
                <a:gd name="T82" fmla="*/ 143 w 511"/>
                <a:gd name="T83" fmla="*/ 30 h 699"/>
                <a:gd name="T84" fmla="*/ 124 w 511"/>
                <a:gd name="T85" fmla="*/ 15 h 699"/>
                <a:gd name="T86" fmla="*/ 96 w 511"/>
                <a:gd name="T87" fmla="*/ 9 h 699"/>
                <a:gd name="T88" fmla="*/ 75 w 511"/>
                <a:gd name="T89" fmla="*/ 16 h 699"/>
                <a:gd name="T90" fmla="*/ 63 w 511"/>
                <a:gd name="T91" fmla="*/ 31 h 699"/>
                <a:gd name="T92" fmla="*/ 55 w 511"/>
                <a:gd name="T93" fmla="*/ 50 h 699"/>
                <a:gd name="T94" fmla="*/ 54 w 511"/>
                <a:gd name="T95" fmla="*/ 84 h 699"/>
                <a:gd name="T96" fmla="*/ 74 w 511"/>
                <a:gd name="T97" fmla="*/ 80 h 699"/>
                <a:gd name="T98" fmla="*/ 95 w 511"/>
                <a:gd name="T99" fmla="*/ 85 h 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11" h="699">
                  <a:moveTo>
                    <a:pt x="303" y="283"/>
                  </a:moveTo>
                  <a:lnTo>
                    <a:pt x="303" y="360"/>
                  </a:lnTo>
                  <a:lnTo>
                    <a:pt x="297" y="364"/>
                  </a:lnTo>
                  <a:lnTo>
                    <a:pt x="291" y="371"/>
                  </a:lnTo>
                  <a:lnTo>
                    <a:pt x="287" y="382"/>
                  </a:lnTo>
                  <a:lnTo>
                    <a:pt x="288" y="390"/>
                  </a:lnTo>
                  <a:lnTo>
                    <a:pt x="297" y="394"/>
                  </a:lnTo>
                  <a:lnTo>
                    <a:pt x="305" y="401"/>
                  </a:lnTo>
                  <a:lnTo>
                    <a:pt x="326" y="403"/>
                  </a:lnTo>
                  <a:lnTo>
                    <a:pt x="335" y="401"/>
                  </a:lnTo>
                  <a:lnTo>
                    <a:pt x="321" y="412"/>
                  </a:lnTo>
                  <a:lnTo>
                    <a:pt x="315" y="416"/>
                  </a:lnTo>
                  <a:lnTo>
                    <a:pt x="306" y="414"/>
                  </a:lnTo>
                  <a:lnTo>
                    <a:pt x="295" y="411"/>
                  </a:lnTo>
                  <a:lnTo>
                    <a:pt x="284" y="404"/>
                  </a:lnTo>
                  <a:lnTo>
                    <a:pt x="276" y="401"/>
                  </a:lnTo>
                  <a:lnTo>
                    <a:pt x="259" y="399"/>
                  </a:lnTo>
                  <a:lnTo>
                    <a:pt x="252" y="398"/>
                  </a:lnTo>
                  <a:lnTo>
                    <a:pt x="249" y="389"/>
                  </a:lnTo>
                  <a:lnTo>
                    <a:pt x="250" y="380"/>
                  </a:lnTo>
                  <a:lnTo>
                    <a:pt x="258" y="373"/>
                  </a:lnTo>
                  <a:lnTo>
                    <a:pt x="263" y="366"/>
                  </a:lnTo>
                  <a:lnTo>
                    <a:pt x="269" y="344"/>
                  </a:lnTo>
                  <a:lnTo>
                    <a:pt x="273" y="316"/>
                  </a:lnTo>
                  <a:lnTo>
                    <a:pt x="273" y="300"/>
                  </a:lnTo>
                  <a:lnTo>
                    <a:pt x="269" y="288"/>
                  </a:lnTo>
                  <a:lnTo>
                    <a:pt x="259" y="280"/>
                  </a:lnTo>
                  <a:lnTo>
                    <a:pt x="243" y="271"/>
                  </a:lnTo>
                  <a:lnTo>
                    <a:pt x="228" y="265"/>
                  </a:lnTo>
                  <a:lnTo>
                    <a:pt x="215" y="264"/>
                  </a:lnTo>
                  <a:lnTo>
                    <a:pt x="186" y="271"/>
                  </a:lnTo>
                  <a:lnTo>
                    <a:pt x="168" y="275"/>
                  </a:lnTo>
                  <a:lnTo>
                    <a:pt x="147" y="279"/>
                  </a:lnTo>
                  <a:lnTo>
                    <a:pt x="136" y="275"/>
                  </a:lnTo>
                  <a:lnTo>
                    <a:pt x="125" y="275"/>
                  </a:lnTo>
                  <a:lnTo>
                    <a:pt x="119" y="283"/>
                  </a:lnTo>
                  <a:lnTo>
                    <a:pt x="111" y="290"/>
                  </a:lnTo>
                  <a:lnTo>
                    <a:pt x="105" y="302"/>
                  </a:lnTo>
                  <a:lnTo>
                    <a:pt x="105" y="318"/>
                  </a:lnTo>
                  <a:lnTo>
                    <a:pt x="109" y="336"/>
                  </a:lnTo>
                  <a:lnTo>
                    <a:pt x="111" y="350"/>
                  </a:lnTo>
                  <a:lnTo>
                    <a:pt x="115" y="360"/>
                  </a:lnTo>
                  <a:lnTo>
                    <a:pt x="124" y="371"/>
                  </a:lnTo>
                  <a:lnTo>
                    <a:pt x="134" y="379"/>
                  </a:lnTo>
                  <a:lnTo>
                    <a:pt x="142" y="380"/>
                  </a:lnTo>
                  <a:lnTo>
                    <a:pt x="143" y="401"/>
                  </a:lnTo>
                  <a:lnTo>
                    <a:pt x="147" y="430"/>
                  </a:lnTo>
                  <a:lnTo>
                    <a:pt x="155" y="478"/>
                  </a:lnTo>
                  <a:lnTo>
                    <a:pt x="164" y="508"/>
                  </a:lnTo>
                  <a:lnTo>
                    <a:pt x="169" y="531"/>
                  </a:lnTo>
                  <a:lnTo>
                    <a:pt x="177" y="554"/>
                  </a:lnTo>
                  <a:lnTo>
                    <a:pt x="183" y="565"/>
                  </a:lnTo>
                  <a:lnTo>
                    <a:pt x="190" y="578"/>
                  </a:lnTo>
                  <a:lnTo>
                    <a:pt x="201" y="592"/>
                  </a:lnTo>
                  <a:lnTo>
                    <a:pt x="219" y="607"/>
                  </a:lnTo>
                  <a:lnTo>
                    <a:pt x="238" y="620"/>
                  </a:lnTo>
                  <a:lnTo>
                    <a:pt x="271" y="625"/>
                  </a:lnTo>
                  <a:lnTo>
                    <a:pt x="291" y="625"/>
                  </a:lnTo>
                  <a:lnTo>
                    <a:pt x="306" y="626"/>
                  </a:lnTo>
                  <a:lnTo>
                    <a:pt x="324" y="627"/>
                  </a:lnTo>
                  <a:lnTo>
                    <a:pt x="341" y="623"/>
                  </a:lnTo>
                  <a:lnTo>
                    <a:pt x="358" y="617"/>
                  </a:lnTo>
                  <a:lnTo>
                    <a:pt x="369" y="607"/>
                  </a:lnTo>
                  <a:lnTo>
                    <a:pt x="381" y="598"/>
                  </a:lnTo>
                  <a:lnTo>
                    <a:pt x="396" y="588"/>
                  </a:lnTo>
                  <a:lnTo>
                    <a:pt x="386" y="613"/>
                  </a:lnTo>
                  <a:lnTo>
                    <a:pt x="372" y="634"/>
                  </a:lnTo>
                  <a:lnTo>
                    <a:pt x="358" y="655"/>
                  </a:lnTo>
                  <a:lnTo>
                    <a:pt x="336" y="679"/>
                  </a:lnTo>
                  <a:lnTo>
                    <a:pt x="310" y="693"/>
                  </a:lnTo>
                  <a:lnTo>
                    <a:pt x="279" y="699"/>
                  </a:lnTo>
                  <a:lnTo>
                    <a:pt x="255" y="697"/>
                  </a:lnTo>
                  <a:lnTo>
                    <a:pt x="234" y="696"/>
                  </a:lnTo>
                  <a:lnTo>
                    <a:pt x="211" y="688"/>
                  </a:lnTo>
                  <a:lnTo>
                    <a:pt x="183" y="674"/>
                  </a:lnTo>
                  <a:lnTo>
                    <a:pt x="162" y="658"/>
                  </a:lnTo>
                  <a:lnTo>
                    <a:pt x="131" y="629"/>
                  </a:lnTo>
                  <a:lnTo>
                    <a:pt x="96" y="596"/>
                  </a:lnTo>
                  <a:lnTo>
                    <a:pt x="73" y="569"/>
                  </a:lnTo>
                  <a:lnTo>
                    <a:pt x="54" y="544"/>
                  </a:lnTo>
                  <a:lnTo>
                    <a:pt x="37" y="511"/>
                  </a:lnTo>
                  <a:lnTo>
                    <a:pt x="52" y="437"/>
                  </a:lnTo>
                  <a:lnTo>
                    <a:pt x="40" y="431"/>
                  </a:lnTo>
                  <a:lnTo>
                    <a:pt x="30" y="422"/>
                  </a:lnTo>
                  <a:lnTo>
                    <a:pt x="26" y="408"/>
                  </a:lnTo>
                  <a:lnTo>
                    <a:pt x="25" y="384"/>
                  </a:lnTo>
                  <a:lnTo>
                    <a:pt x="19" y="364"/>
                  </a:lnTo>
                  <a:lnTo>
                    <a:pt x="8" y="337"/>
                  </a:lnTo>
                  <a:lnTo>
                    <a:pt x="4" y="303"/>
                  </a:lnTo>
                  <a:lnTo>
                    <a:pt x="0" y="280"/>
                  </a:lnTo>
                  <a:lnTo>
                    <a:pt x="2" y="264"/>
                  </a:lnTo>
                  <a:lnTo>
                    <a:pt x="18" y="254"/>
                  </a:lnTo>
                  <a:lnTo>
                    <a:pt x="30" y="242"/>
                  </a:lnTo>
                  <a:lnTo>
                    <a:pt x="33" y="211"/>
                  </a:lnTo>
                  <a:lnTo>
                    <a:pt x="39" y="180"/>
                  </a:lnTo>
                  <a:lnTo>
                    <a:pt x="53" y="152"/>
                  </a:lnTo>
                  <a:lnTo>
                    <a:pt x="68" y="121"/>
                  </a:lnTo>
                  <a:lnTo>
                    <a:pt x="90" y="89"/>
                  </a:lnTo>
                  <a:lnTo>
                    <a:pt x="110" y="69"/>
                  </a:lnTo>
                  <a:lnTo>
                    <a:pt x="129" y="50"/>
                  </a:lnTo>
                  <a:lnTo>
                    <a:pt x="150" y="32"/>
                  </a:lnTo>
                  <a:lnTo>
                    <a:pt x="176" y="19"/>
                  </a:lnTo>
                  <a:lnTo>
                    <a:pt x="215" y="3"/>
                  </a:lnTo>
                  <a:lnTo>
                    <a:pt x="263" y="0"/>
                  </a:lnTo>
                  <a:lnTo>
                    <a:pt x="301" y="0"/>
                  </a:lnTo>
                  <a:lnTo>
                    <a:pt x="341" y="4"/>
                  </a:lnTo>
                  <a:lnTo>
                    <a:pt x="373" y="12"/>
                  </a:lnTo>
                  <a:lnTo>
                    <a:pt x="402" y="24"/>
                  </a:lnTo>
                  <a:lnTo>
                    <a:pt x="430" y="45"/>
                  </a:lnTo>
                  <a:lnTo>
                    <a:pt x="459" y="73"/>
                  </a:lnTo>
                  <a:lnTo>
                    <a:pt x="479" y="99"/>
                  </a:lnTo>
                  <a:lnTo>
                    <a:pt x="496" y="133"/>
                  </a:lnTo>
                  <a:lnTo>
                    <a:pt x="508" y="179"/>
                  </a:lnTo>
                  <a:lnTo>
                    <a:pt x="511" y="213"/>
                  </a:lnTo>
                  <a:lnTo>
                    <a:pt x="502" y="259"/>
                  </a:lnTo>
                  <a:lnTo>
                    <a:pt x="487" y="319"/>
                  </a:lnTo>
                  <a:lnTo>
                    <a:pt x="482" y="289"/>
                  </a:lnTo>
                  <a:lnTo>
                    <a:pt x="480" y="256"/>
                  </a:lnTo>
                  <a:lnTo>
                    <a:pt x="477" y="230"/>
                  </a:lnTo>
                  <a:lnTo>
                    <a:pt x="473" y="206"/>
                  </a:lnTo>
                  <a:lnTo>
                    <a:pt x="463" y="183"/>
                  </a:lnTo>
                  <a:lnTo>
                    <a:pt x="443" y="162"/>
                  </a:lnTo>
                  <a:lnTo>
                    <a:pt x="472" y="159"/>
                  </a:lnTo>
                  <a:lnTo>
                    <a:pt x="459" y="131"/>
                  </a:lnTo>
                  <a:lnTo>
                    <a:pt x="444" y="111"/>
                  </a:lnTo>
                  <a:lnTo>
                    <a:pt x="427" y="89"/>
                  </a:lnTo>
                  <a:lnTo>
                    <a:pt x="407" y="74"/>
                  </a:lnTo>
                  <a:lnTo>
                    <a:pt x="389" y="56"/>
                  </a:lnTo>
                  <a:lnTo>
                    <a:pt x="372" y="45"/>
                  </a:lnTo>
                  <a:lnTo>
                    <a:pt x="345" y="31"/>
                  </a:lnTo>
                  <a:lnTo>
                    <a:pt x="314" y="26"/>
                  </a:lnTo>
                  <a:lnTo>
                    <a:pt x="286" y="28"/>
                  </a:lnTo>
                  <a:lnTo>
                    <a:pt x="263" y="32"/>
                  </a:lnTo>
                  <a:lnTo>
                    <a:pt x="245" y="38"/>
                  </a:lnTo>
                  <a:lnTo>
                    <a:pt x="225" y="47"/>
                  </a:lnTo>
                  <a:lnTo>
                    <a:pt x="210" y="61"/>
                  </a:lnTo>
                  <a:lnTo>
                    <a:pt x="195" y="78"/>
                  </a:lnTo>
                  <a:lnTo>
                    <a:pt x="187" y="93"/>
                  </a:lnTo>
                  <a:lnTo>
                    <a:pt x="177" y="108"/>
                  </a:lnTo>
                  <a:lnTo>
                    <a:pt x="172" y="124"/>
                  </a:lnTo>
                  <a:lnTo>
                    <a:pt x="163" y="149"/>
                  </a:lnTo>
                  <a:lnTo>
                    <a:pt x="159" y="178"/>
                  </a:lnTo>
                  <a:lnTo>
                    <a:pt x="157" y="214"/>
                  </a:lnTo>
                  <a:lnTo>
                    <a:pt x="161" y="251"/>
                  </a:lnTo>
                  <a:lnTo>
                    <a:pt x="174" y="245"/>
                  </a:lnTo>
                  <a:lnTo>
                    <a:pt x="195" y="241"/>
                  </a:lnTo>
                  <a:lnTo>
                    <a:pt x="222" y="240"/>
                  </a:lnTo>
                  <a:lnTo>
                    <a:pt x="247" y="243"/>
                  </a:lnTo>
                  <a:lnTo>
                    <a:pt x="267" y="249"/>
                  </a:lnTo>
                  <a:lnTo>
                    <a:pt x="284" y="256"/>
                  </a:lnTo>
                  <a:lnTo>
                    <a:pt x="297" y="268"/>
                  </a:lnTo>
                  <a:lnTo>
                    <a:pt x="303" y="28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6" name="Freeform 418"/>
            <p:cNvSpPr>
              <a:spLocks/>
            </p:cNvSpPr>
            <p:nvPr/>
          </p:nvSpPr>
          <p:spPr bwMode="auto">
            <a:xfrm>
              <a:off x="4452" y="1529"/>
              <a:ext cx="42" cy="20"/>
            </a:xfrm>
            <a:custGeom>
              <a:avLst/>
              <a:gdLst>
                <a:gd name="T0" fmla="*/ 0 w 126"/>
                <a:gd name="T1" fmla="*/ 6 h 61"/>
                <a:gd name="T2" fmla="*/ 4 w 126"/>
                <a:gd name="T3" fmla="*/ 5 h 61"/>
                <a:gd name="T4" fmla="*/ 9 w 126"/>
                <a:gd name="T5" fmla="*/ 3 h 61"/>
                <a:gd name="T6" fmla="*/ 14 w 126"/>
                <a:gd name="T7" fmla="*/ 1 h 61"/>
                <a:gd name="T8" fmla="*/ 20 w 126"/>
                <a:gd name="T9" fmla="*/ 0 h 61"/>
                <a:gd name="T10" fmla="*/ 26 w 126"/>
                <a:gd name="T11" fmla="*/ 0 h 61"/>
                <a:gd name="T12" fmla="*/ 34 w 126"/>
                <a:gd name="T13" fmla="*/ 2 h 61"/>
                <a:gd name="T14" fmla="*/ 38 w 126"/>
                <a:gd name="T15" fmla="*/ 5 h 61"/>
                <a:gd name="T16" fmla="*/ 41 w 126"/>
                <a:gd name="T17" fmla="*/ 10 h 61"/>
                <a:gd name="T18" fmla="*/ 42 w 126"/>
                <a:gd name="T19" fmla="*/ 13 h 61"/>
                <a:gd name="T20" fmla="*/ 36 w 126"/>
                <a:gd name="T21" fmla="*/ 17 h 61"/>
                <a:gd name="T22" fmla="*/ 31 w 126"/>
                <a:gd name="T23" fmla="*/ 19 h 61"/>
                <a:gd name="T24" fmla="*/ 28 w 126"/>
                <a:gd name="T25" fmla="*/ 20 h 61"/>
                <a:gd name="T26" fmla="*/ 26 w 126"/>
                <a:gd name="T27" fmla="*/ 17 h 61"/>
                <a:gd name="T28" fmla="*/ 22 w 126"/>
                <a:gd name="T29" fmla="*/ 14 h 61"/>
                <a:gd name="T30" fmla="*/ 18 w 126"/>
                <a:gd name="T31" fmla="*/ 13 h 61"/>
                <a:gd name="T32" fmla="*/ 14 w 126"/>
                <a:gd name="T33" fmla="*/ 13 h 61"/>
                <a:gd name="T34" fmla="*/ 8 w 126"/>
                <a:gd name="T35" fmla="*/ 14 h 61"/>
                <a:gd name="T36" fmla="*/ 3 w 126"/>
                <a:gd name="T37" fmla="*/ 17 h 61"/>
                <a:gd name="T38" fmla="*/ 1 w 126"/>
                <a:gd name="T39" fmla="*/ 19 h 61"/>
                <a:gd name="T40" fmla="*/ 2 w 126"/>
                <a:gd name="T41" fmla="*/ 16 h 61"/>
                <a:gd name="T42" fmla="*/ 0 w 126"/>
                <a:gd name="T43" fmla="*/ 6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6" h="61">
                  <a:moveTo>
                    <a:pt x="0" y="19"/>
                  </a:moveTo>
                  <a:lnTo>
                    <a:pt x="13" y="14"/>
                  </a:lnTo>
                  <a:lnTo>
                    <a:pt x="28" y="9"/>
                  </a:lnTo>
                  <a:lnTo>
                    <a:pt x="43" y="4"/>
                  </a:lnTo>
                  <a:lnTo>
                    <a:pt x="61" y="0"/>
                  </a:lnTo>
                  <a:lnTo>
                    <a:pt x="79" y="0"/>
                  </a:lnTo>
                  <a:lnTo>
                    <a:pt x="102" y="5"/>
                  </a:lnTo>
                  <a:lnTo>
                    <a:pt x="114" y="16"/>
                  </a:lnTo>
                  <a:lnTo>
                    <a:pt x="122" y="30"/>
                  </a:lnTo>
                  <a:lnTo>
                    <a:pt x="126" y="39"/>
                  </a:lnTo>
                  <a:lnTo>
                    <a:pt x="108" y="53"/>
                  </a:lnTo>
                  <a:lnTo>
                    <a:pt x="93" y="59"/>
                  </a:lnTo>
                  <a:lnTo>
                    <a:pt x="85" y="61"/>
                  </a:lnTo>
                  <a:lnTo>
                    <a:pt x="79" y="52"/>
                  </a:lnTo>
                  <a:lnTo>
                    <a:pt x="67" y="43"/>
                  </a:lnTo>
                  <a:lnTo>
                    <a:pt x="55" y="39"/>
                  </a:lnTo>
                  <a:lnTo>
                    <a:pt x="41" y="39"/>
                  </a:lnTo>
                  <a:lnTo>
                    <a:pt x="23" y="44"/>
                  </a:lnTo>
                  <a:lnTo>
                    <a:pt x="9" y="53"/>
                  </a:lnTo>
                  <a:lnTo>
                    <a:pt x="3" y="58"/>
                  </a:lnTo>
                  <a:lnTo>
                    <a:pt x="5" y="48"/>
                  </a:lnTo>
                  <a:lnTo>
                    <a:pt x="0" y="1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7" name="Freeform 419"/>
            <p:cNvSpPr>
              <a:spLocks/>
            </p:cNvSpPr>
            <p:nvPr/>
          </p:nvSpPr>
          <p:spPr bwMode="auto">
            <a:xfrm>
              <a:off x="4452" y="1529"/>
              <a:ext cx="37" cy="19"/>
            </a:xfrm>
            <a:custGeom>
              <a:avLst/>
              <a:gdLst>
                <a:gd name="T0" fmla="*/ 0 w 113"/>
                <a:gd name="T1" fmla="*/ 6 h 58"/>
                <a:gd name="T2" fmla="*/ 4 w 113"/>
                <a:gd name="T3" fmla="*/ 5 h 58"/>
                <a:gd name="T4" fmla="*/ 9 w 113"/>
                <a:gd name="T5" fmla="*/ 3 h 58"/>
                <a:gd name="T6" fmla="*/ 14 w 113"/>
                <a:gd name="T7" fmla="*/ 1 h 58"/>
                <a:gd name="T8" fmla="*/ 20 w 113"/>
                <a:gd name="T9" fmla="*/ 0 h 58"/>
                <a:gd name="T10" fmla="*/ 26 w 113"/>
                <a:gd name="T11" fmla="*/ 0 h 58"/>
                <a:gd name="T12" fmla="*/ 33 w 113"/>
                <a:gd name="T13" fmla="*/ 2 h 58"/>
                <a:gd name="T14" fmla="*/ 37 w 113"/>
                <a:gd name="T15" fmla="*/ 4 h 58"/>
                <a:gd name="T16" fmla="*/ 29 w 113"/>
                <a:gd name="T17" fmla="*/ 10 h 58"/>
                <a:gd name="T18" fmla="*/ 25 w 113"/>
                <a:gd name="T19" fmla="*/ 12 h 58"/>
                <a:gd name="T20" fmla="*/ 22 w 113"/>
                <a:gd name="T21" fmla="*/ 14 h 58"/>
                <a:gd name="T22" fmla="*/ 18 w 113"/>
                <a:gd name="T23" fmla="*/ 13 h 58"/>
                <a:gd name="T24" fmla="*/ 13 w 113"/>
                <a:gd name="T25" fmla="*/ 13 h 58"/>
                <a:gd name="T26" fmla="*/ 9 w 113"/>
                <a:gd name="T27" fmla="*/ 14 h 58"/>
                <a:gd name="T28" fmla="*/ 6 w 113"/>
                <a:gd name="T29" fmla="*/ 16 h 58"/>
                <a:gd name="T30" fmla="*/ 1 w 113"/>
                <a:gd name="T31" fmla="*/ 19 h 58"/>
                <a:gd name="T32" fmla="*/ 2 w 113"/>
                <a:gd name="T33" fmla="*/ 10 h 58"/>
                <a:gd name="T34" fmla="*/ 0 w 113"/>
                <a:gd name="T35" fmla="*/ 6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3" h="58">
                  <a:moveTo>
                    <a:pt x="0" y="19"/>
                  </a:moveTo>
                  <a:lnTo>
                    <a:pt x="13" y="15"/>
                  </a:lnTo>
                  <a:lnTo>
                    <a:pt x="29" y="9"/>
                  </a:lnTo>
                  <a:lnTo>
                    <a:pt x="43" y="4"/>
                  </a:lnTo>
                  <a:lnTo>
                    <a:pt x="61" y="0"/>
                  </a:lnTo>
                  <a:lnTo>
                    <a:pt x="78" y="0"/>
                  </a:lnTo>
                  <a:lnTo>
                    <a:pt x="101" y="5"/>
                  </a:lnTo>
                  <a:lnTo>
                    <a:pt x="113" y="11"/>
                  </a:lnTo>
                  <a:lnTo>
                    <a:pt x="89" y="30"/>
                  </a:lnTo>
                  <a:lnTo>
                    <a:pt x="77" y="37"/>
                  </a:lnTo>
                  <a:lnTo>
                    <a:pt x="67" y="44"/>
                  </a:lnTo>
                  <a:lnTo>
                    <a:pt x="54" y="39"/>
                  </a:lnTo>
                  <a:lnTo>
                    <a:pt x="41" y="39"/>
                  </a:lnTo>
                  <a:lnTo>
                    <a:pt x="29" y="44"/>
                  </a:lnTo>
                  <a:lnTo>
                    <a:pt x="18" y="48"/>
                  </a:lnTo>
                  <a:lnTo>
                    <a:pt x="4" y="58"/>
                  </a:lnTo>
                  <a:lnTo>
                    <a:pt x="6" y="2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8" name="Freeform 420"/>
            <p:cNvSpPr>
              <a:spLocks/>
            </p:cNvSpPr>
            <p:nvPr/>
          </p:nvSpPr>
          <p:spPr bwMode="auto">
            <a:xfrm>
              <a:off x="4451" y="1572"/>
              <a:ext cx="7" cy="6"/>
            </a:xfrm>
            <a:custGeom>
              <a:avLst/>
              <a:gdLst>
                <a:gd name="T0" fmla="*/ 4 w 21"/>
                <a:gd name="T1" fmla="*/ 0 h 19"/>
                <a:gd name="T2" fmla="*/ 0 w 21"/>
                <a:gd name="T3" fmla="*/ 4 h 19"/>
                <a:gd name="T4" fmla="*/ 4 w 21"/>
                <a:gd name="T5" fmla="*/ 6 h 19"/>
                <a:gd name="T6" fmla="*/ 7 w 21"/>
                <a:gd name="T7" fmla="*/ 4 h 19"/>
                <a:gd name="T8" fmla="*/ 7 w 21"/>
                <a:gd name="T9" fmla="*/ 0 h 19"/>
                <a:gd name="T10" fmla="*/ 4 w 21"/>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9">
                  <a:moveTo>
                    <a:pt x="12" y="0"/>
                  </a:moveTo>
                  <a:lnTo>
                    <a:pt x="0" y="13"/>
                  </a:lnTo>
                  <a:lnTo>
                    <a:pt x="11" y="19"/>
                  </a:lnTo>
                  <a:lnTo>
                    <a:pt x="20" y="13"/>
                  </a:lnTo>
                  <a:lnTo>
                    <a:pt x="21" y="0"/>
                  </a:lnTo>
                  <a:lnTo>
                    <a:pt x="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99" name="Freeform 421"/>
            <p:cNvSpPr>
              <a:spLocks/>
            </p:cNvSpPr>
            <p:nvPr/>
          </p:nvSpPr>
          <p:spPr bwMode="auto">
            <a:xfrm>
              <a:off x="4444" y="1552"/>
              <a:ext cx="11" cy="16"/>
            </a:xfrm>
            <a:custGeom>
              <a:avLst/>
              <a:gdLst>
                <a:gd name="T0" fmla="*/ 6 w 34"/>
                <a:gd name="T1" fmla="*/ 0 h 48"/>
                <a:gd name="T2" fmla="*/ 1 w 34"/>
                <a:gd name="T3" fmla="*/ 2 h 48"/>
                <a:gd name="T4" fmla="*/ 0 w 34"/>
                <a:gd name="T5" fmla="*/ 6 h 48"/>
                <a:gd name="T6" fmla="*/ 0 w 34"/>
                <a:gd name="T7" fmla="*/ 9 h 48"/>
                <a:gd name="T8" fmla="*/ 2 w 34"/>
                <a:gd name="T9" fmla="*/ 12 h 48"/>
                <a:gd name="T10" fmla="*/ 5 w 34"/>
                <a:gd name="T11" fmla="*/ 14 h 48"/>
                <a:gd name="T12" fmla="*/ 6 w 34"/>
                <a:gd name="T13" fmla="*/ 16 h 48"/>
                <a:gd name="T14" fmla="*/ 11 w 34"/>
                <a:gd name="T15" fmla="*/ 16 h 48"/>
                <a:gd name="T16" fmla="*/ 9 w 34"/>
                <a:gd name="T17" fmla="*/ 11 h 48"/>
                <a:gd name="T18" fmla="*/ 7 w 34"/>
                <a:gd name="T19" fmla="*/ 8 h 48"/>
                <a:gd name="T20" fmla="*/ 6 w 3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48">
                  <a:moveTo>
                    <a:pt x="18" y="0"/>
                  </a:moveTo>
                  <a:lnTo>
                    <a:pt x="4" y="7"/>
                  </a:lnTo>
                  <a:lnTo>
                    <a:pt x="0" y="18"/>
                  </a:lnTo>
                  <a:lnTo>
                    <a:pt x="0" y="28"/>
                  </a:lnTo>
                  <a:lnTo>
                    <a:pt x="7" y="37"/>
                  </a:lnTo>
                  <a:lnTo>
                    <a:pt x="15" y="43"/>
                  </a:lnTo>
                  <a:lnTo>
                    <a:pt x="19" y="48"/>
                  </a:lnTo>
                  <a:lnTo>
                    <a:pt x="34" y="48"/>
                  </a:lnTo>
                  <a:lnTo>
                    <a:pt x="27" y="33"/>
                  </a:lnTo>
                  <a:lnTo>
                    <a:pt x="21" y="23"/>
                  </a:lnTo>
                  <a:lnTo>
                    <a:pt x="1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00" name="Group 422"/>
            <p:cNvGrpSpPr>
              <a:grpSpLocks/>
            </p:cNvGrpSpPr>
            <p:nvPr/>
          </p:nvGrpSpPr>
          <p:grpSpPr bwMode="auto">
            <a:xfrm>
              <a:off x="4378" y="1580"/>
              <a:ext cx="94" cy="47"/>
              <a:chOff x="4378" y="1580"/>
              <a:chExt cx="94" cy="47"/>
            </a:xfrm>
          </p:grpSpPr>
          <p:sp>
            <p:nvSpPr>
              <p:cNvPr id="57534" name="Freeform 423"/>
              <p:cNvSpPr>
                <a:spLocks/>
              </p:cNvSpPr>
              <p:nvPr/>
            </p:nvSpPr>
            <p:spPr bwMode="auto">
              <a:xfrm>
                <a:off x="4414" y="1613"/>
                <a:ext cx="28" cy="12"/>
              </a:xfrm>
              <a:custGeom>
                <a:avLst/>
                <a:gdLst>
                  <a:gd name="T0" fmla="*/ 0 w 84"/>
                  <a:gd name="T1" fmla="*/ 0 h 36"/>
                  <a:gd name="T2" fmla="*/ 3 w 84"/>
                  <a:gd name="T3" fmla="*/ 4 h 36"/>
                  <a:gd name="T4" fmla="*/ 7 w 84"/>
                  <a:gd name="T5" fmla="*/ 6 h 36"/>
                  <a:gd name="T6" fmla="*/ 12 w 84"/>
                  <a:gd name="T7" fmla="*/ 8 h 36"/>
                  <a:gd name="T8" fmla="*/ 18 w 84"/>
                  <a:gd name="T9" fmla="*/ 9 h 36"/>
                  <a:gd name="T10" fmla="*/ 23 w 84"/>
                  <a:gd name="T11" fmla="*/ 10 h 36"/>
                  <a:gd name="T12" fmla="*/ 28 w 84"/>
                  <a:gd name="T13" fmla="*/ 10 h 36"/>
                  <a:gd name="T14" fmla="*/ 23 w 84"/>
                  <a:gd name="T15" fmla="*/ 12 h 36"/>
                  <a:gd name="T16" fmla="*/ 17 w 84"/>
                  <a:gd name="T17" fmla="*/ 12 h 36"/>
                  <a:gd name="T18" fmla="*/ 12 w 84"/>
                  <a:gd name="T19" fmla="*/ 11 h 36"/>
                  <a:gd name="T20" fmla="*/ 7 w 84"/>
                  <a:gd name="T21" fmla="*/ 9 h 36"/>
                  <a:gd name="T22" fmla="*/ 4 w 84"/>
                  <a:gd name="T23" fmla="*/ 8 h 36"/>
                  <a:gd name="T24" fmla="*/ 2 w 84"/>
                  <a:gd name="T25" fmla="*/ 4 h 36"/>
                  <a:gd name="T26" fmla="*/ 0 w 8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4" h="36">
                    <a:moveTo>
                      <a:pt x="0" y="0"/>
                    </a:moveTo>
                    <a:lnTo>
                      <a:pt x="10" y="13"/>
                    </a:lnTo>
                    <a:lnTo>
                      <a:pt x="20" y="18"/>
                    </a:lnTo>
                    <a:lnTo>
                      <a:pt x="37" y="23"/>
                    </a:lnTo>
                    <a:lnTo>
                      <a:pt x="55" y="28"/>
                    </a:lnTo>
                    <a:lnTo>
                      <a:pt x="68" y="29"/>
                    </a:lnTo>
                    <a:lnTo>
                      <a:pt x="84" y="29"/>
                    </a:lnTo>
                    <a:lnTo>
                      <a:pt x="68" y="36"/>
                    </a:lnTo>
                    <a:lnTo>
                      <a:pt x="50" y="36"/>
                    </a:lnTo>
                    <a:lnTo>
                      <a:pt x="35" y="32"/>
                    </a:lnTo>
                    <a:lnTo>
                      <a:pt x="20" y="28"/>
                    </a:lnTo>
                    <a:lnTo>
                      <a:pt x="11" y="23"/>
                    </a:lnTo>
                    <a:lnTo>
                      <a:pt x="5" y="13"/>
                    </a:lnTo>
                    <a:lnTo>
                      <a:pt x="0"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35" name="Freeform 424"/>
              <p:cNvSpPr>
                <a:spLocks/>
              </p:cNvSpPr>
              <p:nvPr/>
            </p:nvSpPr>
            <p:spPr bwMode="auto">
              <a:xfrm>
                <a:off x="4378" y="1590"/>
                <a:ext cx="16" cy="37"/>
              </a:xfrm>
              <a:custGeom>
                <a:avLst/>
                <a:gdLst>
                  <a:gd name="T0" fmla="*/ 2 w 49"/>
                  <a:gd name="T1" fmla="*/ 0 h 112"/>
                  <a:gd name="T2" fmla="*/ 0 w 49"/>
                  <a:gd name="T3" fmla="*/ 6 h 112"/>
                  <a:gd name="T4" fmla="*/ 10 w 49"/>
                  <a:gd name="T5" fmla="*/ 30 h 112"/>
                  <a:gd name="T6" fmla="*/ 16 w 49"/>
                  <a:gd name="T7" fmla="*/ 37 h 112"/>
                  <a:gd name="T8" fmla="*/ 10 w 49"/>
                  <a:gd name="T9" fmla="*/ 21 h 112"/>
                  <a:gd name="T10" fmla="*/ 6 w 49"/>
                  <a:gd name="T11" fmla="*/ 12 h 112"/>
                  <a:gd name="T12" fmla="*/ 2 w 49"/>
                  <a:gd name="T13" fmla="*/ 0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12">
                    <a:moveTo>
                      <a:pt x="5" y="0"/>
                    </a:moveTo>
                    <a:lnTo>
                      <a:pt x="0" y="19"/>
                    </a:lnTo>
                    <a:lnTo>
                      <a:pt x="32" y="90"/>
                    </a:lnTo>
                    <a:lnTo>
                      <a:pt x="49" y="112"/>
                    </a:lnTo>
                    <a:lnTo>
                      <a:pt x="30" y="65"/>
                    </a:lnTo>
                    <a:lnTo>
                      <a:pt x="18" y="35"/>
                    </a:lnTo>
                    <a:lnTo>
                      <a:pt x="5" y="0"/>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36" name="Freeform 425"/>
              <p:cNvSpPr>
                <a:spLocks/>
              </p:cNvSpPr>
              <p:nvPr/>
            </p:nvSpPr>
            <p:spPr bwMode="auto">
              <a:xfrm>
                <a:off x="4462" y="1580"/>
                <a:ext cx="10" cy="18"/>
              </a:xfrm>
              <a:custGeom>
                <a:avLst/>
                <a:gdLst>
                  <a:gd name="T0" fmla="*/ 0 w 30"/>
                  <a:gd name="T1" fmla="*/ 0 h 54"/>
                  <a:gd name="T2" fmla="*/ 5 w 30"/>
                  <a:gd name="T3" fmla="*/ 5 h 54"/>
                  <a:gd name="T4" fmla="*/ 8 w 30"/>
                  <a:gd name="T5" fmla="*/ 9 h 54"/>
                  <a:gd name="T6" fmla="*/ 10 w 30"/>
                  <a:gd name="T7" fmla="*/ 11 h 54"/>
                  <a:gd name="T8" fmla="*/ 10 w 30"/>
                  <a:gd name="T9" fmla="*/ 14 h 54"/>
                  <a:gd name="T10" fmla="*/ 10 w 30"/>
                  <a:gd name="T11" fmla="*/ 18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54">
                    <a:moveTo>
                      <a:pt x="0" y="0"/>
                    </a:moveTo>
                    <a:lnTo>
                      <a:pt x="15" y="16"/>
                    </a:lnTo>
                    <a:lnTo>
                      <a:pt x="24" y="27"/>
                    </a:lnTo>
                    <a:lnTo>
                      <a:pt x="29" y="33"/>
                    </a:lnTo>
                    <a:lnTo>
                      <a:pt x="30" y="42"/>
                    </a:lnTo>
                    <a:lnTo>
                      <a:pt x="30" y="54"/>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537" name="Freeform 426"/>
              <p:cNvSpPr>
                <a:spLocks/>
              </p:cNvSpPr>
              <p:nvPr/>
            </p:nvSpPr>
            <p:spPr bwMode="auto">
              <a:xfrm>
                <a:off x="4444" y="1604"/>
                <a:ext cx="14" cy="11"/>
              </a:xfrm>
              <a:custGeom>
                <a:avLst/>
                <a:gdLst>
                  <a:gd name="T0" fmla="*/ 0 w 43"/>
                  <a:gd name="T1" fmla="*/ 5 h 33"/>
                  <a:gd name="T2" fmla="*/ 7 w 43"/>
                  <a:gd name="T3" fmla="*/ 4 h 33"/>
                  <a:gd name="T4" fmla="*/ 11 w 43"/>
                  <a:gd name="T5" fmla="*/ 2 h 33"/>
                  <a:gd name="T6" fmla="*/ 14 w 43"/>
                  <a:gd name="T7" fmla="*/ 0 h 33"/>
                  <a:gd name="T8" fmla="*/ 9 w 43"/>
                  <a:gd name="T9" fmla="*/ 5 h 33"/>
                  <a:gd name="T10" fmla="*/ 5 w 43"/>
                  <a:gd name="T11" fmla="*/ 10 h 33"/>
                  <a:gd name="T12" fmla="*/ 3 w 43"/>
                  <a:gd name="T13" fmla="*/ 11 h 33"/>
                  <a:gd name="T14" fmla="*/ 4 w 43"/>
                  <a:gd name="T15" fmla="*/ 7 h 33"/>
                  <a:gd name="T16" fmla="*/ 0 w 43"/>
                  <a:gd name="T17" fmla="*/ 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33">
                    <a:moveTo>
                      <a:pt x="0" y="14"/>
                    </a:moveTo>
                    <a:lnTo>
                      <a:pt x="22" y="12"/>
                    </a:lnTo>
                    <a:lnTo>
                      <a:pt x="33" y="6"/>
                    </a:lnTo>
                    <a:lnTo>
                      <a:pt x="43" y="0"/>
                    </a:lnTo>
                    <a:lnTo>
                      <a:pt x="29" y="16"/>
                    </a:lnTo>
                    <a:lnTo>
                      <a:pt x="15" y="29"/>
                    </a:lnTo>
                    <a:lnTo>
                      <a:pt x="9" y="33"/>
                    </a:lnTo>
                    <a:lnTo>
                      <a:pt x="13" y="22"/>
                    </a:lnTo>
                    <a:lnTo>
                      <a:pt x="0" y="14"/>
                    </a:lnTo>
                    <a:close/>
                  </a:path>
                </a:pathLst>
              </a:custGeom>
              <a:solidFill>
                <a:srgbClr val="7F5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01" name="Oval 427"/>
            <p:cNvSpPr>
              <a:spLocks noChangeArrowheads="1"/>
            </p:cNvSpPr>
            <p:nvPr/>
          </p:nvSpPr>
          <p:spPr bwMode="auto">
            <a:xfrm>
              <a:off x="4445" y="1569"/>
              <a:ext cx="5" cy="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02" name="Group 428"/>
            <p:cNvGrpSpPr>
              <a:grpSpLocks/>
            </p:cNvGrpSpPr>
            <p:nvPr/>
          </p:nvGrpSpPr>
          <p:grpSpPr bwMode="auto">
            <a:xfrm>
              <a:off x="4343" y="1440"/>
              <a:ext cx="172" cy="120"/>
              <a:chOff x="4343" y="1440"/>
              <a:chExt cx="172" cy="120"/>
            </a:xfrm>
          </p:grpSpPr>
          <p:sp>
            <p:nvSpPr>
              <p:cNvPr id="57532" name="Freeform 429"/>
              <p:cNvSpPr>
                <a:spLocks/>
              </p:cNvSpPr>
              <p:nvPr/>
            </p:nvSpPr>
            <p:spPr bwMode="auto">
              <a:xfrm>
                <a:off x="4344" y="1440"/>
                <a:ext cx="171" cy="120"/>
              </a:xfrm>
              <a:custGeom>
                <a:avLst/>
                <a:gdLst>
                  <a:gd name="T0" fmla="*/ 1 w 514"/>
                  <a:gd name="T1" fmla="*/ 71 h 362"/>
                  <a:gd name="T2" fmla="*/ 7 w 514"/>
                  <a:gd name="T3" fmla="*/ 53 h 362"/>
                  <a:gd name="T4" fmla="*/ 17 w 514"/>
                  <a:gd name="T5" fmla="*/ 37 h 362"/>
                  <a:gd name="T6" fmla="*/ 24 w 514"/>
                  <a:gd name="T7" fmla="*/ 28 h 362"/>
                  <a:gd name="T8" fmla="*/ 30 w 514"/>
                  <a:gd name="T9" fmla="*/ 19 h 362"/>
                  <a:gd name="T10" fmla="*/ 48 w 514"/>
                  <a:gd name="T11" fmla="*/ 8 h 362"/>
                  <a:gd name="T12" fmla="*/ 66 w 514"/>
                  <a:gd name="T13" fmla="*/ 1 h 362"/>
                  <a:gd name="T14" fmla="*/ 88 w 514"/>
                  <a:gd name="T15" fmla="*/ 0 h 362"/>
                  <a:gd name="T16" fmla="*/ 108 w 514"/>
                  <a:gd name="T17" fmla="*/ 1 h 362"/>
                  <a:gd name="T18" fmla="*/ 130 w 514"/>
                  <a:gd name="T19" fmla="*/ 9 h 362"/>
                  <a:gd name="T20" fmla="*/ 142 w 514"/>
                  <a:gd name="T21" fmla="*/ 18 h 362"/>
                  <a:gd name="T22" fmla="*/ 157 w 514"/>
                  <a:gd name="T23" fmla="*/ 34 h 362"/>
                  <a:gd name="T24" fmla="*/ 167 w 514"/>
                  <a:gd name="T25" fmla="*/ 49 h 362"/>
                  <a:gd name="T26" fmla="*/ 170 w 514"/>
                  <a:gd name="T27" fmla="*/ 63 h 362"/>
                  <a:gd name="T28" fmla="*/ 168 w 514"/>
                  <a:gd name="T29" fmla="*/ 84 h 362"/>
                  <a:gd name="T30" fmla="*/ 160 w 514"/>
                  <a:gd name="T31" fmla="*/ 104 h 362"/>
                  <a:gd name="T32" fmla="*/ 153 w 514"/>
                  <a:gd name="T33" fmla="*/ 120 h 362"/>
                  <a:gd name="T34" fmla="*/ 157 w 514"/>
                  <a:gd name="T35" fmla="*/ 93 h 362"/>
                  <a:gd name="T36" fmla="*/ 160 w 514"/>
                  <a:gd name="T37" fmla="*/ 72 h 362"/>
                  <a:gd name="T38" fmla="*/ 156 w 514"/>
                  <a:gd name="T39" fmla="*/ 52 h 362"/>
                  <a:gd name="T40" fmla="*/ 146 w 514"/>
                  <a:gd name="T41" fmla="*/ 33 h 362"/>
                  <a:gd name="T42" fmla="*/ 133 w 514"/>
                  <a:gd name="T43" fmla="*/ 19 h 362"/>
                  <a:gd name="T44" fmla="*/ 117 w 514"/>
                  <a:gd name="T45" fmla="*/ 10 h 362"/>
                  <a:gd name="T46" fmla="*/ 102 w 514"/>
                  <a:gd name="T47" fmla="*/ 5 h 362"/>
                  <a:gd name="T48" fmla="*/ 77 w 514"/>
                  <a:gd name="T49" fmla="*/ 5 h 362"/>
                  <a:gd name="T50" fmla="*/ 62 w 514"/>
                  <a:gd name="T51" fmla="*/ 8 h 362"/>
                  <a:gd name="T52" fmla="*/ 47 w 514"/>
                  <a:gd name="T53" fmla="*/ 17 h 362"/>
                  <a:gd name="T54" fmla="*/ 38 w 514"/>
                  <a:gd name="T55" fmla="*/ 29 h 362"/>
                  <a:gd name="T56" fmla="*/ 32 w 514"/>
                  <a:gd name="T57" fmla="*/ 42 h 362"/>
                  <a:gd name="T58" fmla="*/ 25 w 514"/>
                  <a:gd name="T59" fmla="*/ 57 h 362"/>
                  <a:gd name="T60" fmla="*/ 24 w 514"/>
                  <a:gd name="T61" fmla="*/ 71 h 362"/>
                  <a:gd name="T62" fmla="*/ 29 w 514"/>
                  <a:gd name="T63" fmla="*/ 83 h 362"/>
                  <a:gd name="T64" fmla="*/ 29 w 514"/>
                  <a:gd name="T65" fmla="*/ 93 h 362"/>
                  <a:gd name="T66" fmla="*/ 25 w 514"/>
                  <a:gd name="T67" fmla="*/ 103 h 362"/>
                  <a:gd name="T68" fmla="*/ 23 w 514"/>
                  <a:gd name="T69" fmla="*/ 116 h 362"/>
                  <a:gd name="T70" fmla="*/ 18 w 514"/>
                  <a:gd name="T71" fmla="*/ 116 h 362"/>
                  <a:gd name="T72" fmla="*/ 14 w 514"/>
                  <a:gd name="T73" fmla="*/ 99 h 362"/>
                  <a:gd name="T74" fmla="*/ 0 w 514"/>
                  <a:gd name="T75" fmla="*/ 86 h 3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14" h="362">
                    <a:moveTo>
                      <a:pt x="0" y="258"/>
                    </a:moveTo>
                    <a:lnTo>
                      <a:pt x="3" y="214"/>
                    </a:lnTo>
                    <a:lnTo>
                      <a:pt x="10" y="180"/>
                    </a:lnTo>
                    <a:lnTo>
                      <a:pt x="22" y="161"/>
                    </a:lnTo>
                    <a:lnTo>
                      <a:pt x="35" y="137"/>
                    </a:lnTo>
                    <a:lnTo>
                      <a:pt x="52" y="111"/>
                    </a:lnTo>
                    <a:lnTo>
                      <a:pt x="61" y="99"/>
                    </a:lnTo>
                    <a:lnTo>
                      <a:pt x="71" y="83"/>
                    </a:lnTo>
                    <a:lnTo>
                      <a:pt x="80" y="68"/>
                    </a:lnTo>
                    <a:lnTo>
                      <a:pt x="90" y="57"/>
                    </a:lnTo>
                    <a:lnTo>
                      <a:pt x="120" y="38"/>
                    </a:lnTo>
                    <a:lnTo>
                      <a:pt x="145" y="23"/>
                    </a:lnTo>
                    <a:lnTo>
                      <a:pt x="172" y="10"/>
                    </a:lnTo>
                    <a:lnTo>
                      <a:pt x="199" y="4"/>
                    </a:lnTo>
                    <a:lnTo>
                      <a:pt x="229" y="0"/>
                    </a:lnTo>
                    <a:lnTo>
                      <a:pt x="266" y="0"/>
                    </a:lnTo>
                    <a:lnTo>
                      <a:pt x="298" y="0"/>
                    </a:lnTo>
                    <a:lnTo>
                      <a:pt x="325" y="4"/>
                    </a:lnTo>
                    <a:lnTo>
                      <a:pt x="365" y="15"/>
                    </a:lnTo>
                    <a:lnTo>
                      <a:pt x="391" y="26"/>
                    </a:lnTo>
                    <a:lnTo>
                      <a:pt x="410" y="40"/>
                    </a:lnTo>
                    <a:lnTo>
                      <a:pt x="427" y="55"/>
                    </a:lnTo>
                    <a:lnTo>
                      <a:pt x="452" y="80"/>
                    </a:lnTo>
                    <a:lnTo>
                      <a:pt x="471" y="102"/>
                    </a:lnTo>
                    <a:lnTo>
                      <a:pt x="490" y="126"/>
                    </a:lnTo>
                    <a:lnTo>
                      <a:pt x="501" y="149"/>
                    </a:lnTo>
                    <a:lnTo>
                      <a:pt x="509" y="167"/>
                    </a:lnTo>
                    <a:lnTo>
                      <a:pt x="512" y="190"/>
                    </a:lnTo>
                    <a:lnTo>
                      <a:pt x="514" y="221"/>
                    </a:lnTo>
                    <a:lnTo>
                      <a:pt x="506" y="254"/>
                    </a:lnTo>
                    <a:lnTo>
                      <a:pt x="491" y="285"/>
                    </a:lnTo>
                    <a:lnTo>
                      <a:pt x="480" y="313"/>
                    </a:lnTo>
                    <a:lnTo>
                      <a:pt x="468" y="345"/>
                    </a:lnTo>
                    <a:lnTo>
                      <a:pt x="461" y="362"/>
                    </a:lnTo>
                    <a:lnTo>
                      <a:pt x="468" y="315"/>
                    </a:lnTo>
                    <a:lnTo>
                      <a:pt x="472" y="281"/>
                    </a:lnTo>
                    <a:lnTo>
                      <a:pt x="475" y="245"/>
                    </a:lnTo>
                    <a:lnTo>
                      <a:pt x="482" y="218"/>
                    </a:lnTo>
                    <a:lnTo>
                      <a:pt x="478" y="182"/>
                    </a:lnTo>
                    <a:lnTo>
                      <a:pt x="468" y="156"/>
                    </a:lnTo>
                    <a:lnTo>
                      <a:pt x="456" y="126"/>
                    </a:lnTo>
                    <a:lnTo>
                      <a:pt x="440" y="99"/>
                    </a:lnTo>
                    <a:lnTo>
                      <a:pt x="421" y="78"/>
                    </a:lnTo>
                    <a:lnTo>
                      <a:pt x="400" y="57"/>
                    </a:lnTo>
                    <a:lnTo>
                      <a:pt x="375" y="44"/>
                    </a:lnTo>
                    <a:lnTo>
                      <a:pt x="352" y="30"/>
                    </a:lnTo>
                    <a:lnTo>
                      <a:pt x="329" y="21"/>
                    </a:lnTo>
                    <a:lnTo>
                      <a:pt x="308" y="14"/>
                    </a:lnTo>
                    <a:lnTo>
                      <a:pt x="273" y="10"/>
                    </a:lnTo>
                    <a:lnTo>
                      <a:pt x="232" y="14"/>
                    </a:lnTo>
                    <a:lnTo>
                      <a:pt x="205" y="17"/>
                    </a:lnTo>
                    <a:lnTo>
                      <a:pt x="186" y="25"/>
                    </a:lnTo>
                    <a:lnTo>
                      <a:pt x="161" y="38"/>
                    </a:lnTo>
                    <a:lnTo>
                      <a:pt x="141" y="52"/>
                    </a:lnTo>
                    <a:lnTo>
                      <a:pt x="120" y="72"/>
                    </a:lnTo>
                    <a:lnTo>
                      <a:pt x="113" y="86"/>
                    </a:lnTo>
                    <a:lnTo>
                      <a:pt x="103" y="104"/>
                    </a:lnTo>
                    <a:lnTo>
                      <a:pt x="95" y="126"/>
                    </a:lnTo>
                    <a:lnTo>
                      <a:pt x="86" y="148"/>
                    </a:lnTo>
                    <a:lnTo>
                      <a:pt x="76" y="172"/>
                    </a:lnTo>
                    <a:lnTo>
                      <a:pt x="71" y="191"/>
                    </a:lnTo>
                    <a:lnTo>
                      <a:pt x="71" y="213"/>
                    </a:lnTo>
                    <a:lnTo>
                      <a:pt x="79" y="233"/>
                    </a:lnTo>
                    <a:lnTo>
                      <a:pt x="88" y="249"/>
                    </a:lnTo>
                    <a:lnTo>
                      <a:pt x="91" y="266"/>
                    </a:lnTo>
                    <a:lnTo>
                      <a:pt x="86" y="281"/>
                    </a:lnTo>
                    <a:lnTo>
                      <a:pt x="79" y="292"/>
                    </a:lnTo>
                    <a:lnTo>
                      <a:pt x="75" y="311"/>
                    </a:lnTo>
                    <a:lnTo>
                      <a:pt x="69" y="330"/>
                    </a:lnTo>
                    <a:lnTo>
                      <a:pt x="69" y="349"/>
                    </a:lnTo>
                    <a:lnTo>
                      <a:pt x="69" y="362"/>
                    </a:lnTo>
                    <a:lnTo>
                      <a:pt x="53" y="349"/>
                    </a:lnTo>
                    <a:lnTo>
                      <a:pt x="48" y="320"/>
                    </a:lnTo>
                    <a:lnTo>
                      <a:pt x="42" y="300"/>
                    </a:lnTo>
                    <a:lnTo>
                      <a:pt x="33" y="281"/>
                    </a:lnTo>
                    <a:lnTo>
                      <a:pt x="0" y="258"/>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33" name="Freeform 430"/>
              <p:cNvSpPr>
                <a:spLocks/>
              </p:cNvSpPr>
              <p:nvPr/>
            </p:nvSpPr>
            <p:spPr bwMode="auto">
              <a:xfrm>
                <a:off x="4343" y="1440"/>
                <a:ext cx="171" cy="120"/>
              </a:xfrm>
              <a:custGeom>
                <a:avLst/>
                <a:gdLst>
                  <a:gd name="T0" fmla="*/ 1 w 513"/>
                  <a:gd name="T1" fmla="*/ 71 h 362"/>
                  <a:gd name="T2" fmla="*/ 7 w 513"/>
                  <a:gd name="T3" fmla="*/ 53 h 362"/>
                  <a:gd name="T4" fmla="*/ 17 w 513"/>
                  <a:gd name="T5" fmla="*/ 37 h 362"/>
                  <a:gd name="T6" fmla="*/ 24 w 513"/>
                  <a:gd name="T7" fmla="*/ 28 h 362"/>
                  <a:gd name="T8" fmla="*/ 30 w 513"/>
                  <a:gd name="T9" fmla="*/ 19 h 362"/>
                  <a:gd name="T10" fmla="*/ 48 w 513"/>
                  <a:gd name="T11" fmla="*/ 8 h 362"/>
                  <a:gd name="T12" fmla="*/ 66 w 513"/>
                  <a:gd name="T13" fmla="*/ 1 h 362"/>
                  <a:gd name="T14" fmla="*/ 89 w 513"/>
                  <a:gd name="T15" fmla="*/ 0 h 362"/>
                  <a:gd name="T16" fmla="*/ 108 w 513"/>
                  <a:gd name="T17" fmla="*/ 1 h 362"/>
                  <a:gd name="T18" fmla="*/ 130 w 513"/>
                  <a:gd name="T19" fmla="*/ 9 h 362"/>
                  <a:gd name="T20" fmla="*/ 142 w 513"/>
                  <a:gd name="T21" fmla="*/ 18 h 362"/>
                  <a:gd name="T22" fmla="*/ 157 w 513"/>
                  <a:gd name="T23" fmla="*/ 34 h 362"/>
                  <a:gd name="T24" fmla="*/ 167 w 513"/>
                  <a:gd name="T25" fmla="*/ 49 h 362"/>
                  <a:gd name="T26" fmla="*/ 171 w 513"/>
                  <a:gd name="T27" fmla="*/ 63 h 362"/>
                  <a:gd name="T28" fmla="*/ 169 w 513"/>
                  <a:gd name="T29" fmla="*/ 84 h 362"/>
                  <a:gd name="T30" fmla="*/ 160 w 513"/>
                  <a:gd name="T31" fmla="*/ 104 h 362"/>
                  <a:gd name="T32" fmla="*/ 153 w 513"/>
                  <a:gd name="T33" fmla="*/ 120 h 362"/>
                  <a:gd name="T34" fmla="*/ 157 w 513"/>
                  <a:gd name="T35" fmla="*/ 93 h 362"/>
                  <a:gd name="T36" fmla="*/ 161 w 513"/>
                  <a:gd name="T37" fmla="*/ 72 h 362"/>
                  <a:gd name="T38" fmla="*/ 156 w 513"/>
                  <a:gd name="T39" fmla="*/ 52 h 362"/>
                  <a:gd name="T40" fmla="*/ 147 w 513"/>
                  <a:gd name="T41" fmla="*/ 33 h 362"/>
                  <a:gd name="T42" fmla="*/ 133 w 513"/>
                  <a:gd name="T43" fmla="*/ 19 h 362"/>
                  <a:gd name="T44" fmla="*/ 117 w 513"/>
                  <a:gd name="T45" fmla="*/ 10 h 362"/>
                  <a:gd name="T46" fmla="*/ 102 w 513"/>
                  <a:gd name="T47" fmla="*/ 5 h 362"/>
                  <a:gd name="T48" fmla="*/ 77 w 513"/>
                  <a:gd name="T49" fmla="*/ 5 h 362"/>
                  <a:gd name="T50" fmla="*/ 62 w 513"/>
                  <a:gd name="T51" fmla="*/ 8 h 362"/>
                  <a:gd name="T52" fmla="*/ 47 w 513"/>
                  <a:gd name="T53" fmla="*/ 17 h 362"/>
                  <a:gd name="T54" fmla="*/ 38 w 513"/>
                  <a:gd name="T55" fmla="*/ 29 h 362"/>
                  <a:gd name="T56" fmla="*/ 32 w 513"/>
                  <a:gd name="T57" fmla="*/ 30 h 362"/>
                  <a:gd name="T58" fmla="*/ 26 w 513"/>
                  <a:gd name="T59" fmla="*/ 35 h 362"/>
                  <a:gd name="T60" fmla="*/ 21 w 513"/>
                  <a:gd name="T61" fmla="*/ 43 h 362"/>
                  <a:gd name="T62" fmla="*/ 17 w 513"/>
                  <a:gd name="T63" fmla="*/ 57 h 362"/>
                  <a:gd name="T64" fmla="*/ 16 w 513"/>
                  <a:gd name="T65" fmla="*/ 76 h 362"/>
                  <a:gd name="T66" fmla="*/ 16 w 513"/>
                  <a:gd name="T67" fmla="*/ 106 h 362"/>
                  <a:gd name="T68" fmla="*/ 11 w 513"/>
                  <a:gd name="T69" fmla="*/ 93 h 3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3" h="362">
                    <a:moveTo>
                      <a:pt x="0" y="258"/>
                    </a:moveTo>
                    <a:lnTo>
                      <a:pt x="3" y="214"/>
                    </a:lnTo>
                    <a:lnTo>
                      <a:pt x="10" y="180"/>
                    </a:lnTo>
                    <a:lnTo>
                      <a:pt x="22" y="161"/>
                    </a:lnTo>
                    <a:lnTo>
                      <a:pt x="34" y="137"/>
                    </a:lnTo>
                    <a:lnTo>
                      <a:pt x="52" y="111"/>
                    </a:lnTo>
                    <a:lnTo>
                      <a:pt x="61" y="99"/>
                    </a:lnTo>
                    <a:lnTo>
                      <a:pt x="71" y="83"/>
                    </a:lnTo>
                    <a:lnTo>
                      <a:pt x="80" y="68"/>
                    </a:lnTo>
                    <a:lnTo>
                      <a:pt x="90" y="57"/>
                    </a:lnTo>
                    <a:lnTo>
                      <a:pt x="120" y="38"/>
                    </a:lnTo>
                    <a:lnTo>
                      <a:pt x="144" y="23"/>
                    </a:lnTo>
                    <a:lnTo>
                      <a:pt x="172" y="10"/>
                    </a:lnTo>
                    <a:lnTo>
                      <a:pt x="199" y="4"/>
                    </a:lnTo>
                    <a:lnTo>
                      <a:pt x="229" y="0"/>
                    </a:lnTo>
                    <a:lnTo>
                      <a:pt x="266" y="0"/>
                    </a:lnTo>
                    <a:lnTo>
                      <a:pt x="297" y="0"/>
                    </a:lnTo>
                    <a:lnTo>
                      <a:pt x="325" y="4"/>
                    </a:lnTo>
                    <a:lnTo>
                      <a:pt x="364" y="15"/>
                    </a:lnTo>
                    <a:lnTo>
                      <a:pt x="391" y="26"/>
                    </a:lnTo>
                    <a:lnTo>
                      <a:pt x="410" y="40"/>
                    </a:lnTo>
                    <a:lnTo>
                      <a:pt x="426" y="55"/>
                    </a:lnTo>
                    <a:lnTo>
                      <a:pt x="452" y="80"/>
                    </a:lnTo>
                    <a:lnTo>
                      <a:pt x="470" y="102"/>
                    </a:lnTo>
                    <a:lnTo>
                      <a:pt x="489" y="126"/>
                    </a:lnTo>
                    <a:lnTo>
                      <a:pt x="501" y="149"/>
                    </a:lnTo>
                    <a:lnTo>
                      <a:pt x="508" y="167"/>
                    </a:lnTo>
                    <a:lnTo>
                      <a:pt x="512" y="190"/>
                    </a:lnTo>
                    <a:lnTo>
                      <a:pt x="513" y="221"/>
                    </a:lnTo>
                    <a:lnTo>
                      <a:pt x="506" y="254"/>
                    </a:lnTo>
                    <a:lnTo>
                      <a:pt x="491" y="285"/>
                    </a:lnTo>
                    <a:lnTo>
                      <a:pt x="479" y="313"/>
                    </a:lnTo>
                    <a:lnTo>
                      <a:pt x="468" y="345"/>
                    </a:lnTo>
                    <a:lnTo>
                      <a:pt x="460" y="362"/>
                    </a:lnTo>
                    <a:lnTo>
                      <a:pt x="468" y="315"/>
                    </a:lnTo>
                    <a:lnTo>
                      <a:pt x="472" y="281"/>
                    </a:lnTo>
                    <a:lnTo>
                      <a:pt x="474" y="245"/>
                    </a:lnTo>
                    <a:lnTo>
                      <a:pt x="482" y="218"/>
                    </a:lnTo>
                    <a:lnTo>
                      <a:pt x="478" y="182"/>
                    </a:lnTo>
                    <a:lnTo>
                      <a:pt x="468" y="156"/>
                    </a:lnTo>
                    <a:lnTo>
                      <a:pt x="455" y="126"/>
                    </a:lnTo>
                    <a:lnTo>
                      <a:pt x="440" y="99"/>
                    </a:lnTo>
                    <a:lnTo>
                      <a:pt x="421" y="78"/>
                    </a:lnTo>
                    <a:lnTo>
                      <a:pt x="400" y="57"/>
                    </a:lnTo>
                    <a:lnTo>
                      <a:pt x="374" y="44"/>
                    </a:lnTo>
                    <a:lnTo>
                      <a:pt x="352" y="30"/>
                    </a:lnTo>
                    <a:lnTo>
                      <a:pt x="329" y="21"/>
                    </a:lnTo>
                    <a:lnTo>
                      <a:pt x="307" y="14"/>
                    </a:lnTo>
                    <a:lnTo>
                      <a:pt x="273" y="10"/>
                    </a:lnTo>
                    <a:lnTo>
                      <a:pt x="232" y="14"/>
                    </a:lnTo>
                    <a:lnTo>
                      <a:pt x="205" y="17"/>
                    </a:lnTo>
                    <a:lnTo>
                      <a:pt x="186" y="25"/>
                    </a:lnTo>
                    <a:lnTo>
                      <a:pt x="161" y="38"/>
                    </a:lnTo>
                    <a:lnTo>
                      <a:pt x="140" y="52"/>
                    </a:lnTo>
                    <a:lnTo>
                      <a:pt x="120" y="72"/>
                    </a:lnTo>
                    <a:lnTo>
                      <a:pt x="113" y="86"/>
                    </a:lnTo>
                    <a:lnTo>
                      <a:pt x="106" y="87"/>
                    </a:lnTo>
                    <a:lnTo>
                      <a:pt x="97" y="91"/>
                    </a:lnTo>
                    <a:lnTo>
                      <a:pt x="86" y="99"/>
                    </a:lnTo>
                    <a:lnTo>
                      <a:pt x="77" y="106"/>
                    </a:lnTo>
                    <a:lnTo>
                      <a:pt x="70" y="114"/>
                    </a:lnTo>
                    <a:lnTo>
                      <a:pt x="62" y="130"/>
                    </a:lnTo>
                    <a:lnTo>
                      <a:pt x="58" y="147"/>
                    </a:lnTo>
                    <a:lnTo>
                      <a:pt x="52" y="172"/>
                    </a:lnTo>
                    <a:lnTo>
                      <a:pt x="49" y="197"/>
                    </a:lnTo>
                    <a:lnTo>
                      <a:pt x="49" y="229"/>
                    </a:lnTo>
                    <a:lnTo>
                      <a:pt x="47" y="268"/>
                    </a:lnTo>
                    <a:lnTo>
                      <a:pt x="48" y="320"/>
                    </a:lnTo>
                    <a:lnTo>
                      <a:pt x="42" y="300"/>
                    </a:lnTo>
                    <a:lnTo>
                      <a:pt x="33" y="281"/>
                    </a:lnTo>
                    <a:lnTo>
                      <a:pt x="0" y="258"/>
                    </a:lnTo>
                    <a:close/>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03" name="Group 431"/>
            <p:cNvGrpSpPr>
              <a:grpSpLocks/>
            </p:cNvGrpSpPr>
            <p:nvPr/>
          </p:nvGrpSpPr>
          <p:grpSpPr bwMode="auto">
            <a:xfrm>
              <a:off x="4389" y="1519"/>
              <a:ext cx="105" cy="26"/>
              <a:chOff x="4389" y="1519"/>
              <a:chExt cx="105" cy="26"/>
            </a:xfrm>
          </p:grpSpPr>
          <p:sp>
            <p:nvSpPr>
              <p:cNvPr id="57530" name="Freeform 432"/>
              <p:cNvSpPr>
                <a:spLocks/>
              </p:cNvSpPr>
              <p:nvPr/>
            </p:nvSpPr>
            <p:spPr bwMode="auto">
              <a:xfrm>
                <a:off x="4389" y="1519"/>
                <a:ext cx="51" cy="15"/>
              </a:xfrm>
              <a:custGeom>
                <a:avLst/>
                <a:gdLst>
                  <a:gd name="T0" fmla="*/ 51 w 152"/>
                  <a:gd name="T1" fmla="*/ 15 h 46"/>
                  <a:gd name="T2" fmla="*/ 51 w 152"/>
                  <a:gd name="T3" fmla="*/ 12 h 46"/>
                  <a:gd name="T4" fmla="*/ 50 w 152"/>
                  <a:gd name="T5" fmla="*/ 8 h 46"/>
                  <a:gd name="T6" fmla="*/ 46 w 152"/>
                  <a:gd name="T7" fmla="*/ 6 h 46"/>
                  <a:gd name="T8" fmla="*/ 42 w 152"/>
                  <a:gd name="T9" fmla="*/ 3 h 46"/>
                  <a:gd name="T10" fmla="*/ 38 w 152"/>
                  <a:gd name="T11" fmla="*/ 1 h 46"/>
                  <a:gd name="T12" fmla="*/ 34 w 152"/>
                  <a:gd name="T13" fmla="*/ 1 h 46"/>
                  <a:gd name="T14" fmla="*/ 29 w 152"/>
                  <a:gd name="T15" fmla="*/ 1 h 46"/>
                  <a:gd name="T16" fmla="*/ 26 w 152"/>
                  <a:gd name="T17" fmla="*/ 0 h 46"/>
                  <a:gd name="T18" fmla="*/ 19 w 152"/>
                  <a:gd name="T19" fmla="*/ 0 h 46"/>
                  <a:gd name="T20" fmla="*/ 13 w 152"/>
                  <a:gd name="T21" fmla="*/ 0 h 46"/>
                  <a:gd name="T22" fmla="*/ 8 w 152"/>
                  <a:gd name="T23" fmla="*/ 2 h 46"/>
                  <a:gd name="T24" fmla="*/ 4 w 152"/>
                  <a:gd name="T25" fmla="*/ 5 h 46"/>
                  <a:gd name="T26" fmla="*/ 0 w 152"/>
                  <a:gd name="T27" fmla="*/ 8 h 46"/>
                  <a:gd name="T28" fmla="*/ 5 w 152"/>
                  <a:gd name="T29" fmla="*/ 6 h 46"/>
                  <a:gd name="T30" fmla="*/ 11 w 152"/>
                  <a:gd name="T31" fmla="*/ 5 h 46"/>
                  <a:gd name="T32" fmla="*/ 15 w 152"/>
                  <a:gd name="T33" fmla="*/ 5 h 46"/>
                  <a:gd name="T34" fmla="*/ 23 w 152"/>
                  <a:gd name="T35" fmla="*/ 6 h 46"/>
                  <a:gd name="T36" fmla="*/ 28 w 152"/>
                  <a:gd name="T37" fmla="*/ 6 h 46"/>
                  <a:gd name="T38" fmla="*/ 32 w 152"/>
                  <a:gd name="T39" fmla="*/ 6 h 46"/>
                  <a:gd name="T40" fmla="*/ 40 w 152"/>
                  <a:gd name="T41" fmla="*/ 9 h 46"/>
                  <a:gd name="T42" fmla="*/ 46 w 152"/>
                  <a:gd name="T43" fmla="*/ 12 h 46"/>
                  <a:gd name="T44" fmla="*/ 51 w 152"/>
                  <a:gd name="T45" fmla="*/ 15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2" h="46">
                    <a:moveTo>
                      <a:pt x="152" y="46"/>
                    </a:moveTo>
                    <a:lnTo>
                      <a:pt x="152" y="38"/>
                    </a:lnTo>
                    <a:lnTo>
                      <a:pt x="148" y="26"/>
                    </a:lnTo>
                    <a:lnTo>
                      <a:pt x="136" y="19"/>
                    </a:lnTo>
                    <a:lnTo>
                      <a:pt x="124" y="10"/>
                    </a:lnTo>
                    <a:lnTo>
                      <a:pt x="112" y="3"/>
                    </a:lnTo>
                    <a:lnTo>
                      <a:pt x="102" y="3"/>
                    </a:lnTo>
                    <a:lnTo>
                      <a:pt x="87" y="3"/>
                    </a:lnTo>
                    <a:lnTo>
                      <a:pt x="78" y="0"/>
                    </a:lnTo>
                    <a:lnTo>
                      <a:pt x="56" y="0"/>
                    </a:lnTo>
                    <a:lnTo>
                      <a:pt x="40" y="1"/>
                    </a:lnTo>
                    <a:lnTo>
                      <a:pt x="25" y="6"/>
                    </a:lnTo>
                    <a:lnTo>
                      <a:pt x="13" y="15"/>
                    </a:lnTo>
                    <a:lnTo>
                      <a:pt x="0" y="25"/>
                    </a:lnTo>
                    <a:lnTo>
                      <a:pt x="16" y="17"/>
                    </a:lnTo>
                    <a:lnTo>
                      <a:pt x="32" y="16"/>
                    </a:lnTo>
                    <a:lnTo>
                      <a:pt x="45" y="15"/>
                    </a:lnTo>
                    <a:lnTo>
                      <a:pt x="68" y="17"/>
                    </a:lnTo>
                    <a:lnTo>
                      <a:pt x="82" y="17"/>
                    </a:lnTo>
                    <a:lnTo>
                      <a:pt x="96" y="19"/>
                    </a:lnTo>
                    <a:lnTo>
                      <a:pt x="119" y="27"/>
                    </a:lnTo>
                    <a:lnTo>
                      <a:pt x="136" y="38"/>
                    </a:lnTo>
                    <a:lnTo>
                      <a:pt x="152" y="46"/>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31" name="Freeform 433"/>
              <p:cNvSpPr>
                <a:spLocks/>
              </p:cNvSpPr>
              <p:nvPr/>
            </p:nvSpPr>
            <p:spPr bwMode="auto">
              <a:xfrm>
                <a:off x="4455" y="1526"/>
                <a:ext cx="39" cy="19"/>
              </a:xfrm>
              <a:custGeom>
                <a:avLst/>
                <a:gdLst>
                  <a:gd name="T0" fmla="*/ 0 w 117"/>
                  <a:gd name="T1" fmla="*/ 8 h 57"/>
                  <a:gd name="T2" fmla="*/ 1 w 117"/>
                  <a:gd name="T3" fmla="*/ 6 h 57"/>
                  <a:gd name="T4" fmla="*/ 5 w 117"/>
                  <a:gd name="T5" fmla="*/ 4 h 57"/>
                  <a:gd name="T6" fmla="*/ 11 w 117"/>
                  <a:gd name="T7" fmla="*/ 1 h 57"/>
                  <a:gd name="T8" fmla="*/ 16 w 117"/>
                  <a:gd name="T9" fmla="*/ 0 h 57"/>
                  <a:gd name="T10" fmla="*/ 22 w 117"/>
                  <a:gd name="T11" fmla="*/ 0 h 57"/>
                  <a:gd name="T12" fmla="*/ 28 w 117"/>
                  <a:gd name="T13" fmla="*/ 1 h 57"/>
                  <a:gd name="T14" fmla="*/ 34 w 117"/>
                  <a:gd name="T15" fmla="*/ 4 h 57"/>
                  <a:gd name="T16" fmla="*/ 36 w 117"/>
                  <a:gd name="T17" fmla="*/ 7 h 57"/>
                  <a:gd name="T18" fmla="*/ 38 w 117"/>
                  <a:gd name="T19" fmla="*/ 11 h 57"/>
                  <a:gd name="T20" fmla="*/ 39 w 117"/>
                  <a:gd name="T21" fmla="*/ 16 h 57"/>
                  <a:gd name="T22" fmla="*/ 38 w 117"/>
                  <a:gd name="T23" fmla="*/ 19 h 57"/>
                  <a:gd name="T24" fmla="*/ 37 w 117"/>
                  <a:gd name="T25" fmla="*/ 14 h 57"/>
                  <a:gd name="T26" fmla="*/ 34 w 117"/>
                  <a:gd name="T27" fmla="*/ 10 h 57"/>
                  <a:gd name="T28" fmla="*/ 31 w 117"/>
                  <a:gd name="T29" fmla="*/ 6 h 57"/>
                  <a:gd name="T30" fmla="*/ 26 w 117"/>
                  <a:gd name="T31" fmla="*/ 5 h 57"/>
                  <a:gd name="T32" fmla="*/ 22 w 117"/>
                  <a:gd name="T33" fmla="*/ 6 h 57"/>
                  <a:gd name="T34" fmla="*/ 19 w 117"/>
                  <a:gd name="T35" fmla="*/ 6 h 57"/>
                  <a:gd name="T36" fmla="*/ 15 w 117"/>
                  <a:gd name="T37" fmla="*/ 6 h 57"/>
                  <a:gd name="T38" fmla="*/ 11 w 117"/>
                  <a:gd name="T39" fmla="*/ 7 h 57"/>
                  <a:gd name="T40" fmla="*/ 6 w 117"/>
                  <a:gd name="T41" fmla="*/ 9 h 57"/>
                  <a:gd name="T42" fmla="*/ 1 w 117"/>
                  <a:gd name="T43" fmla="*/ 10 h 57"/>
                  <a:gd name="T44" fmla="*/ 0 w 117"/>
                  <a:gd name="T45" fmla="*/ 8 h 5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7" h="57">
                    <a:moveTo>
                      <a:pt x="0" y="24"/>
                    </a:moveTo>
                    <a:lnTo>
                      <a:pt x="4" y="19"/>
                    </a:lnTo>
                    <a:lnTo>
                      <a:pt x="15" y="11"/>
                    </a:lnTo>
                    <a:lnTo>
                      <a:pt x="33" y="4"/>
                    </a:lnTo>
                    <a:lnTo>
                      <a:pt x="47" y="0"/>
                    </a:lnTo>
                    <a:lnTo>
                      <a:pt x="66" y="0"/>
                    </a:lnTo>
                    <a:lnTo>
                      <a:pt x="84" y="3"/>
                    </a:lnTo>
                    <a:lnTo>
                      <a:pt x="101" y="13"/>
                    </a:lnTo>
                    <a:lnTo>
                      <a:pt x="109" y="20"/>
                    </a:lnTo>
                    <a:lnTo>
                      <a:pt x="114" y="33"/>
                    </a:lnTo>
                    <a:lnTo>
                      <a:pt x="117" y="47"/>
                    </a:lnTo>
                    <a:lnTo>
                      <a:pt x="114" y="57"/>
                    </a:lnTo>
                    <a:lnTo>
                      <a:pt x="110" y="41"/>
                    </a:lnTo>
                    <a:lnTo>
                      <a:pt x="103" y="30"/>
                    </a:lnTo>
                    <a:lnTo>
                      <a:pt x="93" y="19"/>
                    </a:lnTo>
                    <a:lnTo>
                      <a:pt x="79" y="15"/>
                    </a:lnTo>
                    <a:lnTo>
                      <a:pt x="66" y="18"/>
                    </a:lnTo>
                    <a:lnTo>
                      <a:pt x="56" y="17"/>
                    </a:lnTo>
                    <a:lnTo>
                      <a:pt x="44" y="17"/>
                    </a:lnTo>
                    <a:lnTo>
                      <a:pt x="33" y="20"/>
                    </a:lnTo>
                    <a:lnTo>
                      <a:pt x="17" y="28"/>
                    </a:lnTo>
                    <a:lnTo>
                      <a:pt x="3" y="29"/>
                    </a:lnTo>
                    <a:lnTo>
                      <a:pt x="0" y="24"/>
                    </a:lnTo>
                    <a:close/>
                  </a:path>
                </a:pathLst>
              </a:custGeom>
              <a:solidFill>
                <a:srgbClr val="5F3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04" name="Freeform 434"/>
            <p:cNvSpPr>
              <a:spLocks/>
            </p:cNvSpPr>
            <p:nvPr/>
          </p:nvSpPr>
          <p:spPr bwMode="auto">
            <a:xfrm>
              <a:off x="4456" y="1541"/>
              <a:ext cx="26" cy="12"/>
            </a:xfrm>
            <a:custGeom>
              <a:avLst/>
              <a:gdLst>
                <a:gd name="T0" fmla="*/ 0 w 76"/>
                <a:gd name="T1" fmla="*/ 5 h 35"/>
                <a:gd name="T2" fmla="*/ 2 w 76"/>
                <a:gd name="T3" fmla="*/ 2 h 35"/>
                <a:gd name="T4" fmla="*/ 7 w 76"/>
                <a:gd name="T5" fmla="*/ 0 h 35"/>
                <a:gd name="T6" fmla="*/ 12 w 76"/>
                <a:gd name="T7" fmla="*/ 0 h 35"/>
                <a:gd name="T8" fmla="*/ 16 w 76"/>
                <a:gd name="T9" fmla="*/ 1 h 35"/>
                <a:gd name="T10" fmla="*/ 18 w 76"/>
                <a:gd name="T11" fmla="*/ 2 h 35"/>
                <a:gd name="T12" fmla="*/ 23 w 76"/>
                <a:gd name="T13" fmla="*/ 5 h 35"/>
                <a:gd name="T14" fmla="*/ 26 w 76"/>
                <a:gd name="T15" fmla="*/ 10 h 35"/>
                <a:gd name="T16" fmla="*/ 22 w 76"/>
                <a:gd name="T17" fmla="*/ 10 h 35"/>
                <a:gd name="T18" fmla="*/ 18 w 76"/>
                <a:gd name="T19" fmla="*/ 11 h 35"/>
                <a:gd name="T20" fmla="*/ 15 w 76"/>
                <a:gd name="T21" fmla="*/ 12 h 35"/>
                <a:gd name="T22" fmla="*/ 10 w 76"/>
                <a:gd name="T23" fmla="*/ 12 h 35"/>
                <a:gd name="T24" fmla="*/ 7 w 76"/>
                <a:gd name="T25" fmla="*/ 11 h 35"/>
                <a:gd name="T26" fmla="*/ 0 w 76"/>
                <a:gd name="T27" fmla="*/ 5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6" h="35">
                  <a:moveTo>
                    <a:pt x="0" y="16"/>
                  </a:moveTo>
                  <a:lnTo>
                    <a:pt x="6" y="7"/>
                  </a:lnTo>
                  <a:lnTo>
                    <a:pt x="20" y="1"/>
                  </a:lnTo>
                  <a:lnTo>
                    <a:pt x="34" y="0"/>
                  </a:lnTo>
                  <a:lnTo>
                    <a:pt x="47" y="2"/>
                  </a:lnTo>
                  <a:lnTo>
                    <a:pt x="54" y="5"/>
                  </a:lnTo>
                  <a:lnTo>
                    <a:pt x="68" y="14"/>
                  </a:lnTo>
                  <a:lnTo>
                    <a:pt x="76" y="28"/>
                  </a:lnTo>
                  <a:lnTo>
                    <a:pt x="64" y="29"/>
                  </a:lnTo>
                  <a:lnTo>
                    <a:pt x="53" y="33"/>
                  </a:lnTo>
                  <a:lnTo>
                    <a:pt x="43" y="35"/>
                  </a:lnTo>
                  <a:lnTo>
                    <a:pt x="30" y="35"/>
                  </a:lnTo>
                  <a:lnTo>
                    <a:pt x="20" y="31"/>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05" name="Oval 435"/>
            <p:cNvSpPr>
              <a:spLocks noChangeArrowheads="1"/>
            </p:cNvSpPr>
            <p:nvPr/>
          </p:nvSpPr>
          <p:spPr bwMode="auto">
            <a:xfrm>
              <a:off x="4460" y="1540"/>
              <a:ext cx="20" cy="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06" name="Oval 436"/>
            <p:cNvSpPr>
              <a:spLocks noChangeArrowheads="1"/>
            </p:cNvSpPr>
            <p:nvPr/>
          </p:nvSpPr>
          <p:spPr bwMode="auto">
            <a:xfrm>
              <a:off x="4472" y="1546"/>
              <a:ext cx="4" cy="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07" name="Freeform 437"/>
            <p:cNvSpPr>
              <a:spLocks/>
            </p:cNvSpPr>
            <p:nvPr/>
          </p:nvSpPr>
          <p:spPr bwMode="auto">
            <a:xfrm>
              <a:off x="4454" y="1540"/>
              <a:ext cx="27" cy="9"/>
            </a:xfrm>
            <a:custGeom>
              <a:avLst/>
              <a:gdLst>
                <a:gd name="T0" fmla="*/ 4 w 81"/>
                <a:gd name="T1" fmla="*/ 8 h 27"/>
                <a:gd name="T2" fmla="*/ 0 w 81"/>
                <a:gd name="T3" fmla="*/ 8 h 27"/>
                <a:gd name="T4" fmla="*/ 4 w 81"/>
                <a:gd name="T5" fmla="*/ 5 h 27"/>
                <a:gd name="T6" fmla="*/ 7 w 81"/>
                <a:gd name="T7" fmla="*/ 2 h 27"/>
                <a:gd name="T8" fmla="*/ 12 w 81"/>
                <a:gd name="T9" fmla="*/ 0 h 27"/>
                <a:gd name="T10" fmla="*/ 17 w 81"/>
                <a:gd name="T11" fmla="*/ 0 h 27"/>
                <a:gd name="T12" fmla="*/ 22 w 81"/>
                <a:gd name="T13" fmla="*/ 2 h 27"/>
                <a:gd name="T14" fmla="*/ 24 w 81"/>
                <a:gd name="T15" fmla="*/ 5 h 27"/>
                <a:gd name="T16" fmla="*/ 26 w 81"/>
                <a:gd name="T17" fmla="*/ 8 h 27"/>
                <a:gd name="T18" fmla="*/ 27 w 81"/>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27">
                  <a:moveTo>
                    <a:pt x="11" y="23"/>
                  </a:moveTo>
                  <a:lnTo>
                    <a:pt x="0" y="24"/>
                  </a:lnTo>
                  <a:lnTo>
                    <a:pt x="12" y="14"/>
                  </a:lnTo>
                  <a:lnTo>
                    <a:pt x="21" y="5"/>
                  </a:lnTo>
                  <a:lnTo>
                    <a:pt x="37" y="0"/>
                  </a:lnTo>
                  <a:lnTo>
                    <a:pt x="52" y="0"/>
                  </a:lnTo>
                  <a:lnTo>
                    <a:pt x="65" y="6"/>
                  </a:lnTo>
                  <a:lnTo>
                    <a:pt x="71" y="14"/>
                  </a:lnTo>
                  <a:lnTo>
                    <a:pt x="78" y="23"/>
                  </a:lnTo>
                  <a:lnTo>
                    <a:pt x="81" y="27"/>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408" name="Freeform 438"/>
            <p:cNvSpPr>
              <a:spLocks/>
            </p:cNvSpPr>
            <p:nvPr/>
          </p:nvSpPr>
          <p:spPr bwMode="auto">
            <a:xfrm>
              <a:off x="4401" y="1532"/>
              <a:ext cx="26" cy="12"/>
            </a:xfrm>
            <a:custGeom>
              <a:avLst/>
              <a:gdLst>
                <a:gd name="T0" fmla="*/ 26 w 79"/>
                <a:gd name="T1" fmla="*/ 8 h 35"/>
                <a:gd name="T2" fmla="*/ 21 w 79"/>
                <a:gd name="T3" fmla="*/ 4 h 35"/>
                <a:gd name="T4" fmla="*/ 17 w 79"/>
                <a:gd name="T5" fmla="*/ 2 h 35"/>
                <a:gd name="T6" fmla="*/ 14 w 79"/>
                <a:gd name="T7" fmla="*/ 1 h 35"/>
                <a:gd name="T8" fmla="*/ 12 w 79"/>
                <a:gd name="T9" fmla="*/ 0 h 35"/>
                <a:gd name="T10" fmla="*/ 9 w 79"/>
                <a:gd name="T11" fmla="*/ 0 h 35"/>
                <a:gd name="T12" fmla="*/ 5 w 79"/>
                <a:gd name="T13" fmla="*/ 2 h 35"/>
                <a:gd name="T14" fmla="*/ 3 w 79"/>
                <a:gd name="T15" fmla="*/ 4 h 35"/>
                <a:gd name="T16" fmla="*/ 0 w 79"/>
                <a:gd name="T17" fmla="*/ 7 h 35"/>
                <a:gd name="T18" fmla="*/ 2 w 79"/>
                <a:gd name="T19" fmla="*/ 8 h 35"/>
                <a:gd name="T20" fmla="*/ 7 w 79"/>
                <a:gd name="T21" fmla="*/ 11 h 35"/>
                <a:gd name="T22" fmla="*/ 12 w 79"/>
                <a:gd name="T23" fmla="*/ 12 h 35"/>
                <a:gd name="T24" fmla="*/ 17 w 79"/>
                <a:gd name="T25" fmla="*/ 11 h 35"/>
                <a:gd name="T26" fmla="*/ 20 w 79"/>
                <a:gd name="T27" fmla="*/ 10 h 35"/>
                <a:gd name="T28" fmla="*/ 22 w 79"/>
                <a:gd name="T29" fmla="*/ 9 h 35"/>
                <a:gd name="T30" fmla="*/ 26 w 79"/>
                <a:gd name="T31" fmla="*/ 8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9" h="35">
                  <a:moveTo>
                    <a:pt x="79" y="24"/>
                  </a:moveTo>
                  <a:lnTo>
                    <a:pt x="64" y="13"/>
                  </a:lnTo>
                  <a:lnTo>
                    <a:pt x="53" y="5"/>
                  </a:lnTo>
                  <a:lnTo>
                    <a:pt x="43" y="3"/>
                  </a:lnTo>
                  <a:lnTo>
                    <a:pt x="36" y="0"/>
                  </a:lnTo>
                  <a:lnTo>
                    <a:pt x="27" y="0"/>
                  </a:lnTo>
                  <a:lnTo>
                    <a:pt x="16" y="5"/>
                  </a:lnTo>
                  <a:lnTo>
                    <a:pt x="8" y="12"/>
                  </a:lnTo>
                  <a:lnTo>
                    <a:pt x="0" y="19"/>
                  </a:lnTo>
                  <a:lnTo>
                    <a:pt x="7" y="23"/>
                  </a:lnTo>
                  <a:lnTo>
                    <a:pt x="21" y="31"/>
                  </a:lnTo>
                  <a:lnTo>
                    <a:pt x="36" y="35"/>
                  </a:lnTo>
                  <a:lnTo>
                    <a:pt x="51" y="33"/>
                  </a:lnTo>
                  <a:lnTo>
                    <a:pt x="60" y="28"/>
                  </a:lnTo>
                  <a:lnTo>
                    <a:pt x="66" y="27"/>
                  </a:lnTo>
                  <a:lnTo>
                    <a:pt x="7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09" name="Oval 439"/>
            <p:cNvSpPr>
              <a:spLocks noChangeArrowheads="1"/>
            </p:cNvSpPr>
            <p:nvPr/>
          </p:nvSpPr>
          <p:spPr bwMode="auto">
            <a:xfrm>
              <a:off x="4407" y="1532"/>
              <a:ext cx="19" cy="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0" name="Freeform 440"/>
            <p:cNvSpPr>
              <a:spLocks/>
            </p:cNvSpPr>
            <p:nvPr/>
          </p:nvSpPr>
          <p:spPr bwMode="auto">
            <a:xfrm>
              <a:off x="4398" y="1532"/>
              <a:ext cx="27" cy="7"/>
            </a:xfrm>
            <a:custGeom>
              <a:avLst/>
              <a:gdLst>
                <a:gd name="T0" fmla="*/ 27 w 81"/>
                <a:gd name="T1" fmla="*/ 6 h 22"/>
                <a:gd name="T2" fmla="*/ 24 w 81"/>
                <a:gd name="T3" fmla="*/ 3 h 22"/>
                <a:gd name="T4" fmla="*/ 21 w 81"/>
                <a:gd name="T5" fmla="*/ 1 h 22"/>
                <a:gd name="T6" fmla="*/ 18 w 81"/>
                <a:gd name="T7" fmla="*/ 0 h 22"/>
                <a:gd name="T8" fmla="*/ 14 w 81"/>
                <a:gd name="T9" fmla="*/ 0 h 22"/>
                <a:gd name="T10" fmla="*/ 11 w 81"/>
                <a:gd name="T11" fmla="*/ 0 h 22"/>
                <a:gd name="T12" fmla="*/ 9 w 81"/>
                <a:gd name="T13" fmla="*/ 3 h 22"/>
                <a:gd name="T14" fmla="*/ 6 w 81"/>
                <a:gd name="T15" fmla="*/ 4 h 22"/>
                <a:gd name="T16" fmla="*/ 3 w 81"/>
                <a:gd name="T17" fmla="*/ 6 h 22"/>
                <a:gd name="T18" fmla="*/ 0 w 81"/>
                <a:gd name="T19" fmla="*/ 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22">
                  <a:moveTo>
                    <a:pt x="81" y="19"/>
                  </a:moveTo>
                  <a:lnTo>
                    <a:pt x="71" y="10"/>
                  </a:lnTo>
                  <a:lnTo>
                    <a:pt x="63" y="4"/>
                  </a:lnTo>
                  <a:lnTo>
                    <a:pt x="53" y="0"/>
                  </a:lnTo>
                  <a:lnTo>
                    <a:pt x="43" y="0"/>
                  </a:lnTo>
                  <a:lnTo>
                    <a:pt x="34" y="1"/>
                  </a:lnTo>
                  <a:lnTo>
                    <a:pt x="26" y="8"/>
                  </a:lnTo>
                  <a:lnTo>
                    <a:pt x="17" y="13"/>
                  </a:lnTo>
                  <a:lnTo>
                    <a:pt x="9" y="20"/>
                  </a:lnTo>
                  <a:lnTo>
                    <a:pt x="0" y="2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411" name="Freeform 441"/>
            <p:cNvSpPr>
              <a:spLocks/>
            </p:cNvSpPr>
            <p:nvPr/>
          </p:nvSpPr>
          <p:spPr bwMode="auto">
            <a:xfrm>
              <a:off x="4876" y="2140"/>
              <a:ext cx="68" cy="207"/>
            </a:xfrm>
            <a:custGeom>
              <a:avLst/>
              <a:gdLst>
                <a:gd name="T0" fmla="*/ 50 w 203"/>
                <a:gd name="T1" fmla="*/ 0 h 620"/>
                <a:gd name="T2" fmla="*/ 49 w 203"/>
                <a:gd name="T3" fmla="*/ 36 h 620"/>
                <a:gd name="T4" fmla="*/ 48 w 203"/>
                <a:gd name="T5" fmla="*/ 69 h 620"/>
                <a:gd name="T6" fmla="*/ 45 w 203"/>
                <a:gd name="T7" fmla="*/ 101 h 620"/>
                <a:gd name="T8" fmla="*/ 49 w 203"/>
                <a:gd name="T9" fmla="*/ 112 h 620"/>
                <a:gd name="T10" fmla="*/ 53 w 203"/>
                <a:gd name="T11" fmla="*/ 124 h 620"/>
                <a:gd name="T12" fmla="*/ 59 w 203"/>
                <a:gd name="T13" fmla="*/ 136 h 620"/>
                <a:gd name="T14" fmla="*/ 61 w 203"/>
                <a:gd name="T15" fmla="*/ 141 h 620"/>
                <a:gd name="T16" fmla="*/ 63 w 203"/>
                <a:gd name="T17" fmla="*/ 144 h 620"/>
                <a:gd name="T18" fmla="*/ 65 w 203"/>
                <a:gd name="T19" fmla="*/ 151 h 620"/>
                <a:gd name="T20" fmla="*/ 68 w 203"/>
                <a:gd name="T21" fmla="*/ 165 h 620"/>
                <a:gd name="T22" fmla="*/ 66 w 203"/>
                <a:gd name="T23" fmla="*/ 173 h 620"/>
                <a:gd name="T24" fmla="*/ 63 w 203"/>
                <a:gd name="T25" fmla="*/ 175 h 620"/>
                <a:gd name="T26" fmla="*/ 62 w 203"/>
                <a:gd name="T27" fmla="*/ 179 h 620"/>
                <a:gd name="T28" fmla="*/ 59 w 203"/>
                <a:gd name="T29" fmla="*/ 182 h 620"/>
                <a:gd name="T30" fmla="*/ 54 w 203"/>
                <a:gd name="T31" fmla="*/ 183 h 620"/>
                <a:gd name="T32" fmla="*/ 55 w 203"/>
                <a:gd name="T33" fmla="*/ 189 h 620"/>
                <a:gd name="T34" fmla="*/ 54 w 203"/>
                <a:gd name="T35" fmla="*/ 191 h 620"/>
                <a:gd name="T36" fmla="*/ 46 w 203"/>
                <a:gd name="T37" fmla="*/ 192 h 620"/>
                <a:gd name="T38" fmla="*/ 44 w 203"/>
                <a:gd name="T39" fmla="*/ 201 h 620"/>
                <a:gd name="T40" fmla="*/ 28 w 203"/>
                <a:gd name="T41" fmla="*/ 207 h 620"/>
                <a:gd name="T42" fmla="*/ 20 w 203"/>
                <a:gd name="T43" fmla="*/ 201 h 620"/>
                <a:gd name="T44" fmla="*/ 17 w 203"/>
                <a:gd name="T45" fmla="*/ 197 h 620"/>
                <a:gd name="T46" fmla="*/ 16 w 203"/>
                <a:gd name="T47" fmla="*/ 189 h 620"/>
                <a:gd name="T48" fmla="*/ 25 w 203"/>
                <a:gd name="T49" fmla="*/ 178 h 620"/>
                <a:gd name="T50" fmla="*/ 20 w 203"/>
                <a:gd name="T51" fmla="*/ 170 h 620"/>
                <a:gd name="T52" fmla="*/ 13 w 203"/>
                <a:gd name="T53" fmla="*/ 177 h 620"/>
                <a:gd name="T54" fmla="*/ 12 w 203"/>
                <a:gd name="T55" fmla="*/ 184 h 620"/>
                <a:gd name="T56" fmla="*/ 10 w 203"/>
                <a:gd name="T57" fmla="*/ 190 h 620"/>
                <a:gd name="T58" fmla="*/ 7 w 203"/>
                <a:gd name="T59" fmla="*/ 192 h 620"/>
                <a:gd name="T60" fmla="*/ 4 w 203"/>
                <a:gd name="T61" fmla="*/ 194 h 620"/>
                <a:gd name="T62" fmla="*/ 0 w 203"/>
                <a:gd name="T63" fmla="*/ 192 h 620"/>
                <a:gd name="T64" fmla="*/ 1 w 203"/>
                <a:gd name="T65" fmla="*/ 186 h 620"/>
                <a:gd name="T66" fmla="*/ 1 w 203"/>
                <a:gd name="T67" fmla="*/ 175 h 620"/>
                <a:gd name="T68" fmla="*/ 4 w 203"/>
                <a:gd name="T69" fmla="*/ 154 h 620"/>
                <a:gd name="T70" fmla="*/ 6 w 203"/>
                <a:gd name="T71" fmla="*/ 144 h 620"/>
                <a:gd name="T72" fmla="*/ 12 w 203"/>
                <a:gd name="T73" fmla="*/ 138 h 620"/>
                <a:gd name="T74" fmla="*/ 18 w 203"/>
                <a:gd name="T75" fmla="*/ 131 h 620"/>
                <a:gd name="T76" fmla="*/ 19 w 203"/>
                <a:gd name="T77" fmla="*/ 124 h 620"/>
                <a:gd name="T78" fmla="*/ 20 w 203"/>
                <a:gd name="T79" fmla="*/ 102 h 620"/>
                <a:gd name="T80" fmla="*/ 10 w 203"/>
                <a:gd name="T81" fmla="*/ 46 h 620"/>
                <a:gd name="T82" fmla="*/ 5 w 203"/>
                <a:gd name="T83" fmla="*/ 15 h 620"/>
                <a:gd name="T84" fmla="*/ 50 w 203"/>
                <a:gd name="T85" fmla="*/ 0 h 6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3" h="620">
                  <a:moveTo>
                    <a:pt x="150" y="0"/>
                  </a:moveTo>
                  <a:lnTo>
                    <a:pt x="145" y="107"/>
                  </a:lnTo>
                  <a:lnTo>
                    <a:pt x="142" y="206"/>
                  </a:lnTo>
                  <a:lnTo>
                    <a:pt x="133" y="303"/>
                  </a:lnTo>
                  <a:lnTo>
                    <a:pt x="145" y="335"/>
                  </a:lnTo>
                  <a:lnTo>
                    <a:pt x="158" y="371"/>
                  </a:lnTo>
                  <a:lnTo>
                    <a:pt x="176" y="408"/>
                  </a:lnTo>
                  <a:lnTo>
                    <a:pt x="181" y="423"/>
                  </a:lnTo>
                  <a:lnTo>
                    <a:pt x="188" y="430"/>
                  </a:lnTo>
                  <a:lnTo>
                    <a:pt x="193" y="452"/>
                  </a:lnTo>
                  <a:lnTo>
                    <a:pt x="203" y="495"/>
                  </a:lnTo>
                  <a:lnTo>
                    <a:pt x="196" y="518"/>
                  </a:lnTo>
                  <a:lnTo>
                    <a:pt x="188" y="523"/>
                  </a:lnTo>
                  <a:lnTo>
                    <a:pt x="184" y="537"/>
                  </a:lnTo>
                  <a:lnTo>
                    <a:pt x="177" y="544"/>
                  </a:lnTo>
                  <a:lnTo>
                    <a:pt x="162" y="549"/>
                  </a:lnTo>
                  <a:lnTo>
                    <a:pt x="165" y="567"/>
                  </a:lnTo>
                  <a:lnTo>
                    <a:pt x="161" y="572"/>
                  </a:lnTo>
                  <a:lnTo>
                    <a:pt x="137" y="575"/>
                  </a:lnTo>
                  <a:lnTo>
                    <a:pt x="131" y="603"/>
                  </a:lnTo>
                  <a:lnTo>
                    <a:pt x="85" y="620"/>
                  </a:lnTo>
                  <a:lnTo>
                    <a:pt x="61" y="601"/>
                  </a:lnTo>
                  <a:lnTo>
                    <a:pt x="50" y="591"/>
                  </a:lnTo>
                  <a:lnTo>
                    <a:pt x="48" y="565"/>
                  </a:lnTo>
                  <a:lnTo>
                    <a:pt x="74" y="534"/>
                  </a:lnTo>
                  <a:lnTo>
                    <a:pt x="59" y="508"/>
                  </a:lnTo>
                  <a:lnTo>
                    <a:pt x="38" y="529"/>
                  </a:lnTo>
                  <a:lnTo>
                    <a:pt x="37" y="552"/>
                  </a:lnTo>
                  <a:lnTo>
                    <a:pt x="30" y="568"/>
                  </a:lnTo>
                  <a:lnTo>
                    <a:pt x="21" y="574"/>
                  </a:lnTo>
                  <a:lnTo>
                    <a:pt x="11" y="582"/>
                  </a:lnTo>
                  <a:lnTo>
                    <a:pt x="0" y="575"/>
                  </a:lnTo>
                  <a:lnTo>
                    <a:pt x="4" y="556"/>
                  </a:lnTo>
                  <a:lnTo>
                    <a:pt x="3" y="523"/>
                  </a:lnTo>
                  <a:lnTo>
                    <a:pt x="11" y="461"/>
                  </a:lnTo>
                  <a:lnTo>
                    <a:pt x="19" y="430"/>
                  </a:lnTo>
                  <a:lnTo>
                    <a:pt x="35" y="413"/>
                  </a:lnTo>
                  <a:lnTo>
                    <a:pt x="54" y="392"/>
                  </a:lnTo>
                  <a:lnTo>
                    <a:pt x="57" y="370"/>
                  </a:lnTo>
                  <a:lnTo>
                    <a:pt x="61" y="305"/>
                  </a:lnTo>
                  <a:lnTo>
                    <a:pt x="31" y="138"/>
                  </a:lnTo>
                  <a:lnTo>
                    <a:pt x="14" y="45"/>
                  </a:lnTo>
                  <a:lnTo>
                    <a:pt x="15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2" name="Freeform 442"/>
            <p:cNvSpPr>
              <a:spLocks/>
            </p:cNvSpPr>
            <p:nvPr/>
          </p:nvSpPr>
          <p:spPr bwMode="auto">
            <a:xfrm>
              <a:off x="4892" y="2302"/>
              <a:ext cx="16" cy="40"/>
            </a:xfrm>
            <a:custGeom>
              <a:avLst/>
              <a:gdLst>
                <a:gd name="T0" fmla="*/ 0 w 47"/>
                <a:gd name="T1" fmla="*/ 0 h 120"/>
                <a:gd name="T2" fmla="*/ 5 w 47"/>
                <a:gd name="T3" fmla="*/ 6 h 120"/>
                <a:gd name="T4" fmla="*/ 10 w 47"/>
                <a:gd name="T5" fmla="*/ 13 h 120"/>
                <a:gd name="T6" fmla="*/ 13 w 47"/>
                <a:gd name="T7" fmla="*/ 16 h 120"/>
                <a:gd name="T8" fmla="*/ 14 w 47"/>
                <a:gd name="T9" fmla="*/ 20 h 120"/>
                <a:gd name="T10" fmla="*/ 14 w 47"/>
                <a:gd name="T11" fmla="*/ 24 h 120"/>
                <a:gd name="T12" fmla="*/ 15 w 47"/>
                <a:gd name="T13" fmla="*/ 28 h 120"/>
                <a:gd name="T14" fmla="*/ 15 w 47"/>
                <a:gd name="T15" fmla="*/ 32 h 120"/>
                <a:gd name="T16" fmla="*/ 15 w 47"/>
                <a:gd name="T17" fmla="*/ 36 h 120"/>
                <a:gd name="T18" fmla="*/ 16 w 47"/>
                <a:gd name="T19" fmla="*/ 40 h 120"/>
                <a:gd name="T20" fmla="*/ 16 w 47"/>
                <a:gd name="T21" fmla="*/ 40 h 120"/>
                <a:gd name="T22" fmla="*/ 13 w 47"/>
                <a:gd name="T23" fmla="*/ 33 h 120"/>
                <a:gd name="T24" fmla="*/ 4 w 47"/>
                <a:gd name="T25" fmla="*/ 35 h 120"/>
                <a:gd name="T26" fmla="*/ 10 w 47"/>
                <a:gd name="T27" fmla="*/ 29 h 120"/>
                <a:gd name="T28" fmla="*/ 12 w 47"/>
                <a:gd name="T29" fmla="*/ 27 h 120"/>
                <a:gd name="T30" fmla="*/ 10 w 47"/>
                <a:gd name="T31" fmla="*/ 24 h 120"/>
                <a:gd name="T32" fmla="*/ 5 w 47"/>
                <a:gd name="T33" fmla="*/ 25 h 120"/>
                <a:gd name="T34" fmla="*/ 9 w 47"/>
                <a:gd name="T35" fmla="*/ 16 h 120"/>
                <a:gd name="T36" fmla="*/ 1 w 47"/>
                <a:gd name="T37" fmla="*/ 4 h 120"/>
                <a:gd name="T38" fmla="*/ 0 w 47"/>
                <a:gd name="T39" fmla="*/ 0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 h="120">
                  <a:moveTo>
                    <a:pt x="0" y="0"/>
                  </a:moveTo>
                  <a:lnTo>
                    <a:pt x="14" y="18"/>
                  </a:lnTo>
                  <a:lnTo>
                    <a:pt x="30" y="39"/>
                  </a:lnTo>
                  <a:lnTo>
                    <a:pt x="37" y="49"/>
                  </a:lnTo>
                  <a:lnTo>
                    <a:pt x="41" y="61"/>
                  </a:lnTo>
                  <a:lnTo>
                    <a:pt x="42" y="72"/>
                  </a:lnTo>
                  <a:lnTo>
                    <a:pt x="43" y="83"/>
                  </a:lnTo>
                  <a:lnTo>
                    <a:pt x="43" y="95"/>
                  </a:lnTo>
                  <a:lnTo>
                    <a:pt x="45" y="109"/>
                  </a:lnTo>
                  <a:lnTo>
                    <a:pt x="46" y="120"/>
                  </a:lnTo>
                  <a:lnTo>
                    <a:pt x="47" y="120"/>
                  </a:lnTo>
                  <a:lnTo>
                    <a:pt x="37" y="99"/>
                  </a:lnTo>
                  <a:lnTo>
                    <a:pt x="13" y="104"/>
                  </a:lnTo>
                  <a:lnTo>
                    <a:pt x="30" y="87"/>
                  </a:lnTo>
                  <a:lnTo>
                    <a:pt x="36" y="80"/>
                  </a:lnTo>
                  <a:lnTo>
                    <a:pt x="30" y="73"/>
                  </a:lnTo>
                  <a:lnTo>
                    <a:pt x="16" y="76"/>
                  </a:lnTo>
                  <a:lnTo>
                    <a:pt x="26" y="47"/>
                  </a:lnTo>
                  <a:lnTo>
                    <a:pt x="4" y="1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3" name="Freeform 443"/>
            <p:cNvSpPr>
              <a:spLocks/>
            </p:cNvSpPr>
            <p:nvPr/>
          </p:nvSpPr>
          <p:spPr bwMode="auto">
            <a:xfrm>
              <a:off x="4546" y="1771"/>
              <a:ext cx="371" cy="591"/>
            </a:xfrm>
            <a:custGeom>
              <a:avLst/>
              <a:gdLst>
                <a:gd name="T0" fmla="*/ 132 w 1112"/>
                <a:gd name="T1" fmla="*/ 4 h 1773"/>
                <a:gd name="T2" fmla="*/ 89 w 1112"/>
                <a:gd name="T3" fmla="*/ 7 h 1773"/>
                <a:gd name="T4" fmla="*/ 66 w 1112"/>
                <a:gd name="T5" fmla="*/ 30 h 1773"/>
                <a:gd name="T6" fmla="*/ 13 w 1112"/>
                <a:gd name="T7" fmla="*/ 88 h 1773"/>
                <a:gd name="T8" fmla="*/ 18 w 1112"/>
                <a:gd name="T9" fmla="*/ 113 h 1773"/>
                <a:gd name="T10" fmla="*/ 34 w 1112"/>
                <a:gd name="T11" fmla="*/ 139 h 1773"/>
                <a:gd name="T12" fmla="*/ 68 w 1112"/>
                <a:gd name="T13" fmla="*/ 134 h 1773"/>
                <a:gd name="T14" fmla="*/ 75 w 1112"/>
                <a:gd name="T15" fmla="*/ 155 h 1773"/>
                <a:gd name="T16" fmla="*/ 87 w 1112"/>
                <a:gd name="T17" fmla="*/ 195 h 1773"/>
                <a:gd name="T18" fmla="*/ 101 w 1112"/>
                <a:gd name="T19" fmla="*/ 218 h 1773"/>
                <a:gd name="T20" fmla="*/ 106 w 1112"/>
                <a:gd name="T21" fmla="*/ 256 h 1773"/>
                <a:gd name="T22" fmla="*/ 104 w 1112"/>
                <a:gd name="T23" fmla="*/ 311 h 1773"/>
                <a:gd name="T24" fmla="*/ 84 w 1112"/>
                <a:gd name="T25" fmla="*/ 413 h 1773"/>
                <a:gd name="T26" fmla="*/ 73 w 1112"/>
                <a:gd name="T27" fmla="*/ 502 h 1773"/>
                <a:gd name="T28" fmla="*/ 341 w 1112"/>
                <a:gd name="T29" fmla="*/ 591 h 1773"/>
                <a:gd name="T30" fmla="*/ 328 w 1112"/>
                <a:gd name="T31" fmla="*/ 502 h 1773"/>
                <a:gd name="T32" fmla="*/ 290 w 1112"/>
                <a:gd name="T33" fmla="*/ 360 h 1773"/>
                <a:gd name="T34" fmla="*/ 280 w 1112"/>
                <a:gd name="T35" fmla="*/ 303 h 1773"/>
                <a:gd name="T36" fmla="*/ 292 w 1112"/>
                <a:gd name="T37" fmla="*/ 229 h 1773"/>
                <a:gd name="T38" fmla="*/ 301 w 1112"/>
                <a:gd name="T39" fmla="*/ 200 h 1773"/>
                <a:gd name="T40" fmla="*/ 310 w 1112"/>
                <a:gd name="T41" fmla="*/ 230 h 1773"/>
                <a:gd name="T42" fmla="*/ 349 w 1112"/>
                <a:gd name="T43" fmla="*/ 220 h 1773"/>
                <a:gd name="T44" fmla="*/ 365 w 1112"/>
                <a:gd name="T45" fmla="*/ 176 h 1773"/>
                <a:gd name="T46" fmla="*/ 349 w 1112"/>
                <a:gd name="T47" fmla="*/ 89 h 1773"/>
                <a:gd name="T48" fmla="*/ 313 w 1112"/>
                <a:gd name="T49" fmla="*/ 48 h 1773"/>
                <a:gd name="T50" fmla="*/ 242 w 1112"/>
                <a:gd name="T51" fmla="*/ 6 h 1773"/>
                <a:gd name="T52" fmla="*/ 243 w 1112"/>
                <a:gd name="T53" fmla="*/ 33 h 1773"/>
                <a:gd name="T54" fmla="*/ 238 w 1112"/>
                <a:gd name="T55" fmla="*/ 51 h 1773"/>
                <a:gd name="T56" fmla="*/ 229 w 1112"/>
                <a:gd name="T57" fmla="*/ 65 h 1773"/>
                <a:gd name="T58" fmla="*/ 214 w 1112"/>
                <a:gd name="T59" fmla="*/ 74 h 1773"/>
                <a:gd name="T60" fmla="*/ 198 w 1112"/>
                <a:gd name="T61" fmla="*/ 75 h 1773"/>
                <a:gd name="T62" fmla="*/ 178 w 1112"/>
                <a:gd name="T63" fmla="*/ 68 h 1773"/>
                <a:gd name="T64" fmla="*/ 163 w 1112"/>
                <a:gd name="T65" fmla="*/ 58 h 1773"/>
                <a:gd name="T66" fmla="*/ 152 w 1112"/>
                <a:gd name="T67" fmla="*/ 47 h 1773"/>
                <a:gd name="T68" fmla="*/ 146 w 1112"/>
                <a:gd name="T69" fmla="*/ 33 h 1773"/>
                <a:gd name="T70" fmla="*/ 153 w 1112"/>
                <a:gd name="T71" fmla="*/ 0 h 17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2" h="1773">
                  <a:moveTo>
                    <a:pt x="459" y="0"/>
                  </a:moveTo>
                  <a:lnTo>
                    <a:pt x="395" y="11"/>
                  </a:lnTo>
                  <a:lnTo>
                    <a:pt x="319" y="22"/>
                  </a:lnTo>
                  <a:lnTo>
                    <a:pt x="266" y="22"/>
                  </a:lnTo>
                  <a:lnTo>
                    <a:pt x="251" y="26"/>
                  </a:lnTo>
                  <a:lnTo>
                    <a:pt x="198" y="91"/>
                  </a:lnTo>
                  <a:lnTo>
                    <a:pt x="99" y="204"/>
                  </a:lnTo>
                  <a:lnTo>
                    <a:pt x="38" y="264"/>
                  </a:lnTo>
                  <a:lnTo>
                    <a:pt x="0" y="306"/>
                  </a:lnTo>
                  <a:lnTo>
                    <a:pt x="53" y="340"/>
                  </a:lnTo>
                  <a:lnTo>
                    <a:pt x="80" y="378"/>
                  </a:lnTo>
                  <a:lnTo>
                    <a:pt x="103" y="418"/>
                  </a:lnTo>
                  <a:lnTo>
                    <a:pt x="118" y="472"/>
                  </a:lnTo>
                  <a:lnTo>
                    <a:pt x="205" y="402"/>
                  </a:lnTo>
                  <a:lnTo>
                    <a:pt x="217" y="421"/>
                  </a:lnTo>
                  <a:lnTo>
                    <a:pt x="224" y="464"/>
                  </a:lnTo>
                  <a:lnTo>
                    <a:pt x="243" y="544"/>
                  </a:lnTo>
                  <a:lnTo>
                    <a:pt x="262" y="586"/>
                  </a:lnTo>
                  <a:lnTo>
                    <a:pt x="277" y="620"/>
                  </a:lnTo>
                  <a:lnTo>
                    <a:pt x="304" y="653"/>
                  </a:lnTo>
                  <a:lnTo>
                    <a:pt x="315" y="714"/>
                  </a:lnTo>
                  <a:lnTo>
                    <a:pt x="319" y="767"/>
                  </a:lnTo>
                  <a:lnTo>
                    <a:pt x="311" y="820"/>
                  </a:lnTo>
                  <a:lnTo>
                    <a:pt x="311" y="934"/>
                  </a:lnTo>
                  <a:lnTo>
                    <a:pt x="300" y="1098"/>
                  </a:lnTo>
                  <a:lnTo>
                    <a:pt x="251" y="1238"/>
                  </a:lnTo>
                  <a:lnTo>
                    <a:pt x="232" y="1350"/>
                  </a:lnTo>
                  <a:lnTo>
                    <a:pt x="220" y="1506"/>
                  </a:lnTo>
                  <a:lnTo>
                    <a:pt x="213" y="1773"/>
                  </a:lnTo>
                  <a:lnTo>
                    <a:pt x="1021" y="1773"/>
                  </a:lnTo>
                  <a:lnTo>
                    <a:pt x="1009" y="1626"/>
                  </a:lnTo>
                  <a:lnTo>
                    <a:pt x="983" y="1506"/>
                  </a:lnTo>
                  <a:lnTo>
                    <a:pt x="937" y="1288"/>
                  </a:lnTo>
                  <a:lnTo>
                    <a:pt x="870" y="1079"/>
                  </a:lnTo>
                  <a:lnTo>
                    <a:pt x="851" y="988"/>
                  </a:lnTo>
                  <a:lnTo>
                    <a:pt x="840" y="908"/>
                  </a:lnTo>
                  <a:lnTo>
                    <a:pt x="848" y="805"/>
                  </a:lnTo>
                  <a:lnTo>
                    <a:pt x="874" y="687"/>
                  </a:lnTo>
                  <a:lnTo>
                    <a:pt x="889" y="649"/>
                  </a:lnTo>
                  <a:lnTo>
                    <a:pt x="903" y="601"/>
                  </a:lnTo>
                  <a:lnTo>
                    <a:pt x="922" y="638"/>
                  </a:lnTo>
                  <a:lnTo>
                    <a:pt x="930" y="691"/>
                  </a:lnTo>
                  <a:lnTo>
                    <a:pt x="987" y="672"/>
                  </a:lnTo>
                  <a:lnTo>
                    <a:pt x="1046" y="661"/>
                  </a:lnTo>
                  <a:lnTo>
                    <a:pt x="1112" y="653"/>
                  </a:lnTo>
                  <a:lnTo>
                    <a:pt x="1093" y="529"/>
                  </a:lnTo>
                  <a:lnTo>
                    <a:pt x="1081" y="421"/>
                  </a:lnTo>
                  <a:lnTo>
                    <a:pt x="1046" y="268"/>
                  </a:lnTo>
                  <a:lnTo>
                    <a:pt x="1036" y="200"/>
                  </a:lnTo>
                  <a:lnTo>
                    <a:pt x="937" y="144"/>
                  </a:lnTo>
                  <a:lnTo>
                    <a:pt x="840" y="87"/>
                  </a:lnTo>
                  <a:lnTo>
                    <a:pt x="725" y="19"/>
                  </a:lnTo>
                  <a:lnTo>
                    <a:pt x="729" y="76"/>
                  </a:lnTo>
                  <a:lnTo>
                    <a:pt x="729" y="100"/>
                  </a:lnTo>
                  <a:lnTo>
                    <a:pt x="721" y="133"/>
                  </a:lnTo>
                  <a:lnTo>
                    <a:pt x="713" y="154"/>
                  </a:lnTo>
                  <a:lnTo>
                    <a:pt x="702" y="177"/>
                  </a:lnTo>
                  <a:lnTo>
                    <a:pt x="686" y="195"/>
                  </a:lnTo>
                  <a:lnTo>
                    <a:pt x="669" y="206"/>
                  </a:lnTo>
                  <a:lnTo>
                    <a:pt x="640" y="223"/>
                  </a:lnTo>
                  <a:lnTo>
                    <a:pt x="615" y="225"/>
                  </a:lnTo>
                  <a:lnTo>
                    <a:pt x="593" y="224"/>
                  </a:lnTo>
                  <a:lnTo>
                    <a:pt x="562" y="216"/>
                  </a:lnTo>
                  <a:lnTo>
                    <a:pt x="535" y="205"/>
                  </a:lnTo>
                  <a:lnTo>
                    <a:pt x="509" y="190"/>
                  </a:lnTo>
                  <a:lnTo>
                    <a:pt x="488" y="173"/>
                  </a:lnTo>
                  <a:lnTo>
                    <a:pt x="472" y="158"/>
                  </a:lnTo>
                  <a:lnTo>
                    <a:pt x="457" y="140"/>
                  </a:lnTo>
                  <a:lnTo>
                    <a:pt x="445" y="120"/>
                  </a:lnTo>
                  <a:lnTo>
                    <a:pt x="439" y="98"/>
                  </a:lnTo>
                  <a:lnTo>
                    <a:pt x="437" y="72"/>
                  </a:lnTo>
                  <a:lnTo>
                    <a:pt x="459"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4" name="Freeform 444"/>
            <p:cNvSpPr>
              <a:spLocks/>
            </p:cNvSpPr>
            <p:nvPr/>
          </p:nvSpPr>
          <p:spPr bwMode="auto">
            <a:xfrm>
              <a:off x="4546" y="1769"/>
              <a:ext cx="166" cy="593"/>
            </a:xfrm>
            <a:custGeom>
              <a:avLst/>
              <a:gdLst>
                <a:gd name="T0" fmla="*/ 132 w 499"/>
                <a:gd name="T1" fmla="*/ 4 h 1777"/>
                <a:gd name="T2" fmla="*/ 89 w 499"/>
                <a:gd name="T3" fmla="*/ 8 h 1777"/>
                <a:gd name="T4" fmla="*/ 66 w 499"/>
                <a:gd name="T5" fmla="*/ 30 h 1777"/>
                <a:gd name="T6" fmla="*/ 13 w 499"/>
                <a:gd name="T7" fmla="*/ 88 h 1777"/>
                <a:gd name="T8" fmla="*/ 18 w 499"/>
                <a:gd name="T9" fmla="*/ 114 h 1777"/>
                <a:gd name="T10" fmla="*/ 34 w 499"/>
                <a:gd name="T11" fmla="*/ 139 h 1777"/>
                <a:gd name="T12" fmla="*/ 69 w 499"/>
                <a:gd name="T13" fmla="*/ 134 h 1777"/>
                <a:gd name="T14" fmla="*/ 75 w 499"/>
                <a:gd name="T15" fmla="*/ 155 h 1777"/>
                <a:gd name="T16" fmla="*/ 87 w 499"/>
                <a:gd name="T17" fmla="*/ 196 h 1777"/>
                <a:gd name="T18" fmla="*/ 101 w 499"/>
                <a:gd name="T19" fmla="*/ 218 h 1777"/>
                <a:gd name="T20" fmla="*/ 106 w 499"/>
                <a:gd name="T21" fmla="*/ 256 h 1777"/>
                <a:gd name="T22" fmla="*/ 103 w 499"/>
                <a:gd name="T23" fmla="*/ 312 h 1777"/>
                <a:gd name="T24" fmla="*/ 84 w 499"/>
                <a:gd name="T25" fmla="*/ 413 h 1777"/>
                <a:gd name="T26" fmla="*/ 74 w 499"/>
                <a:gd name="T27" fmla="*/ 503 h 1777"/>
                <a:gd name="T28" fmla="*/ 103 w 499"/>
                <a:gd name="T29" fmla="*/ 593 h 1777"/>
                <a:gd name="T30" fmla="*/ 109 w 499"/>
                <a:gd name="T31" fmla="*/ 550 h 1777"/>
                <a:gd name="T32" fmla="*/ 121 w 499"/>
                <a:gd name="T33" fmla="*/ 533 h 1777"/>
                <a:gd name="T34" fmla="*/ 135 w 499"/>
                <a:gd name="T35" fmla="*/ 528 h 1777"/>
                <a:gd name="T36" fmla="*/ 142 w 499"/>
                <a:gd name="T37" fmla="*/ 510 h 1777"/>
                <a:gd name="T38" fmla="*/ 141 w 499"/>
                <a:gd name="T39" fmla="*/ 488 h 1777"/>
                <a:gd name="T40" fmla="*/ 141 w 499"/>
                <a:gd name="T41" fmla="*/ 465 h 1777"/>
                <a:gd name="T42" fmla="*/ 139 w 499"/>
                <a:gd name="T43" fmla="*/ 443 h 1777"/>
                <a:gd name="T44" fmla="*/ 143 w 499"/>
                <a:gd name="T45" fmla="*/ 413 h 1777"/>
                <a:gd name="T46" fmla="*/ 148 w 499"/>
                <a:gd name="T47" fmla="*/ 372 h 1777"/>
                <a:gd name="T48" fmla="*/ 153 w 499"/>
                <a:gd name="T49" fmla="*/ 348 h 1777"/>
                <a:gd name="T50" fmla="*/ 154 w 499"/>
                <a:gd name="T51" fmla="*/ 319 h 1777"/>
                <a:gd name="T52" fmla="*/ 152 w 499"/>
                <a:gd name="T53" fmla="*/ 297 h 1777"/>
                <a:gd name="T54" fmla="*/ 144 w 499"/>
                <a:gd name="T55" fmla="*/ 270 h 1777"/>
                <a:gd name="T56" fmla="*/ 161 w 499"/>
                <a:gd name="T57" fmla="*/ 266 h 1777"/>
                <a:gd name="T58" fmla="*/ 166 w 499"/>
                <a:gd name="T59" fmla="*/ 260 h 1777"/>
                <a:gd name="T60" fmla="*/ 153 w 499"/>
                <a:gd name="T61" fmla="*/ 205 h 1777"/>
                <a:gd name="T62" fmla="*/ 162 w 499"/>
                <a:gd name="T63" fmla="*/ 192 h 1777"/>
                <a:gd name="T64" fmla="*/ 157 w 499"/>
                <a:gd name="T65" fmla="*/ 155 h 1777"/>
                <a:gd name="T66" fmla="*/ 156 w 499"/>
                <a:gd name="T67" fmla="*/ 111 h 1777"/>
                <a:gd name="T68" fmla="*/ 156 w 499"/>
                <a:gd name="T69" fmla="*/ 67 h 1777"/>
                <a:gd name="T70" fmla="*/ 157 w 499"/>
                <a:gd name="T71" fmla="*/ 53 h 1777"/>
                <a:gd name="T72" fmla="*/ 149 w 499"/>
                <a:gd name="T73" fmla="*/ 40 h 1777"/>
                <a:gd name="T74" fmla="*/ 146 w 499"/>
                <a:gd name="T75" fmla="*/ 24 h 177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9" h="1777">
                  <a:moveTo>
                    <a:pt x="461" y="0"/>
                  </a:moveTo>
                  <a:lnTo>
                    <a:pt x="396" y="11"/>
                  </a:lnTo>
                  <a:lnTo>
                    <a:pt x="319" y="23"/>
                  </a:lnTo>
                  <a:lnTo>
                    <a:pt x="267" y="23"/>
                  </a:lnTo>
                  <a:lnTo>
                    <a:pt x="252" y="26"/>
                  </a:lnTo>
                  <a:lnTo>
                    <a:pt x="199" y="91"/>
                  </a:lnTo>
                  <a:lnTo>
                    <a:pt x="99" y="204"/>
                  </a:lnTo>
                  <a:lnTo>
                    <a:pt x="38" y="265"/>
                  </a:lnTo>
                  <a:lnTo>
                    <a:pt x="0" y="306"/>
                  </a:lnTo>
                  <a:lnTo>
                    <a:pt x="53" y="341"/>
                  </a:lnTo>
                  <a:lnTo>
                    <a:pt x="80" y="379"/>
                  </a:lnTo>
                  <a:lnTo>
                    <a:pt x="103" y="418"/>
                  </a:lnTo>
                  <a:lnTo>
                    <a:pt x="118" y="472"/>
                  </a:lnTo>
                  <a:lnTo>
                    <a:pt x="206" y="403"/>
                  </a:lnTo>
                  <a:lnTo>
                    <a:pt x="218" y="422"/>
                  </a:lnTo>
                  <a:lnTo>
                    <a:pt x="225" y="465"/>
                  </a:lnTo>
                  <a:lnTo>
                    <a:pt x="244" y="544"/>
                  </a:lnTo>
                  <a:lnTo>
                    <a:pt x="263" y="586"/>
                  </a:lnTo>
                  <a:lnTo>
                    <a:pt x="279" y="620"/>
                  </a:lnTo>
                  <a:lnTo>
                    <a:pt x="304" y="653"/>
                  </a:lnTo>
                  <a:lnTo>
                    <a:pt x="315" y="714"/>
                  </a:lnTo>
                  <a:lnTo>
                    <a:pt x="319" y="767"/>
                  </a:lnTo>
                  <a:lnTo>
                    <a:pt x="311" y="821"/>
                  </a:lnTo>
                  <a:lnTo>
                    <a:pt x="311" y="935"/>
                  </a:lnTo>
                  <a:lnTo>
                    <a:pt x="300" y="1098"/>
                  </a:lnTo>
                  <a:lnTo>
                    <a:pt x="252" y="1238"/>
                  </a:lnTo>
                  <a:lnTo>
                    <a:pt x="233" y="1350"/>
                  </a:lnTo>
                  <a:lnTo>
                    <a:pt x="222" y="1506"/>
                  </a:lnTo>
                  <a:lnTo>
                    <a:pt x="214" y="1767"/>
                  </a:lnTo>
                  <a:lnTo>
                    <a:pt x="311" y="1777"/>
                  </a:lnTo>
                  <a:lnTo>
                    <a:pt x="319" y="1693"/>
                  </a:lnTo>
                  <a:lnTo>
                    <a:pt x="327" y="1649"/>
                  </a:lnTo>
                  <a:lnTo>
                    <a:pt x="346" y="1615"/>
                  </a:lnTo>
                  <a:lnTo>
                    <a:pt x="364" y="1596"/>
                  </a:lnTo>
                  <a:lnTo>
                    <a:pt x="392" y="1591"/>
                  </a:lnTo>
                  <a:lnTo>
                    <a:pt x="407" y="1583"/>
                  </a:lnTo>
                  <a:lnTo>
                    <a:pt x="419" y="1556"/>
                  </a:lnTo>
                  <a:lnTo>
                    <a:pt x="426" y="1527"/>
                  </a:lnTo>
                  <a:lnTo>
                    <a:pt x="423" y="1493"/>
                  </a:lnTo>
                  <a:lnTo>
                    <a:pt x="423" y="1463"/>
                  </a:lnTo>
                  <a:lnTo>
                    <a:pt x="419" y="1428"/>
                  </a:lnTo>
                  <a:lnTo>
                    <a:pt x="423" y="1394"/>
                  </a:lnTo>
                  <a:lnTo>
                    <a:pt x="419" y="1364"/>
                  </a:lnTo>
                  <a:lnTo>
                    <a:pt x="419" y="1328"/>
                  </a:lnTo>
                  <a:lnTo>
                    <a:pt x="426" y="1290"/>
                  </a:lnTo>
                  <a:lnTo>
                    <a:pt x="430" y="1237"/>
                  </a:lnTo>
                  <a:lnTo>
                    <a:pt x="438" y="1142"/>
                  </a:lnTo>
                  <a:lnTo>
                    <a:pt x="445" y="1116"/>
                  </a:lnTo>
                  <a:lnTo>
                    <a:pt x="464" y="1089"/>
                  </a:lnTo>
                  <a:lnTo>
                    <a:pt x="461" y="1043"/>
                  </a:lnTo>
                  <a:lnTo>
                    <a:pt x="461" y="1002"/>
                  </a:lnTo>
                  <a:lnTo>
                    <a:pt x="464" y="956"/>
                  </a:lnTo>
                  <a:lnTo>
                    <a:pt x="464" y="922"/>
                  </a:lnTo>
                  <a:lnTo>
                    <a:pt x="457" y="891"/>
                  </a:lnTo>
                  <a:lnTo>
                    <a:pt x="442" y="846"/>
                  </a:lnTo>
                  <a:lnTo>
                    <a:pt x="434" y="808"/>
                  </a:lnTo>
                  <a:lnTo>
                    <a:pt x="438" y="781"/>
                  </a:lnTo>
                  <a:lnTo>
                    <a:pt x="483" y="796"/>
                  </a:lnTo>
                  <a:lnTo>
                    <a:pt x="499" y="789"/>
                  </a:lnTo>
                  <a:lnTo>
                    <a:pt x="499" y="779"/>
                  </a:lnTo>
                  <a:lnTo>
                    <a:pt x="495" y="760"/>
                  </a:lnTo>
                  <a:lnTo>
                    <a:pt x="461" y="613"/>
                  </a:lnTo>
                  <a:lnTo>
                    <a:pt x="495" y="638"/>
                  </a:lnTo>
                  <a:lnTo>
                    <a:pt x="487" y="575"/>
                  </a:lnTo>
                  <a:lnTo>
                    <a:pt x="476" y="518"/>
                  </a:lnTo>
                  <a:lnTo>
                    <a:pt x="472" y="465"/>
                  </a:lnTo>
                  <a:lnTo>
                    <a:pt x="464" y="406"/>
                  </a:lnTo>
                  <a:lnTo>
                    <a:pt x="468" y="333"/>
                  </a:lnTo>
                  <a:lnTo>
                    <a:pt x="464" y="252"/>
                  </a:lnTo>
                  <a:lnTo>
                    <a:pt x="468" y="202"/>
                  </a:lnTo>
                  <a:lnTo>
                    <a:pt x="490" y="173"/>
                  </a:lnTo>
                  <a:lnTo>
                    <a:pt x="473" y="158"/>
                  </a:lnTo>
                  <a:lnTo>
                    <a:pt x="458" y="140"/>
                  </a:lnTo>
                  <a:lnTo>
                    <a:pt x="447" y="120"/>
                  </a:lnTo>
                  <a:lnTo>
                    <a:pt x="440" y="99"/>
                  </a:lnTo>
                  <a:lnTo>
                    <a:pt x="438" y="72"/>
                  </a:lnTo>
                  <a:lnTo>
                    <a:pt x="461"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5" name="Freeform 445"/>
            <p:cNvSpPr>
              <a:spLocks/>
            </p:cNvSpPr>
            <p:nvPr/>
          </p:nvSpPr>
          <p:spPr bwMode="auto">
            <a:xfrm>
              <a:off x="4734" y="1774"/>
              <a:ext cx="184" cy="585"/>
            </a:xfrm>
            <a:custGeom>
              <a:avLst/>
              <a:gdLst>
                <a:gd name="T0" fmla="*/ 8 w 553"/>
                <a:gd name="T1" fmla="*/ 252 h 1754"/>
                <a:gd name="T2" fmla="*/ 12 w 553"/>
                <a:gd name="T3" fmla="*/ 320 h 1754"/>
                <a:gd name="T4" fmla="*/ 18 w 553"/>
                <a:gd name="T5" fmla="*/ 408 h 1754"/>
                <a:gd name="T6" fmla="*/ 22 w 553"/>
                <a:gd name="T7" fmla="*/ 430 h 1754"/>
                <a:gd name="T8" fmla="*/ 35 w 553"/>
                <a:gd name="T9" fmla="*/ 510 h 1754"/>
                <a:gd name="T10" fmla="*/ 35 w 553"/>
                <a:gd name="T11" fmla="*/ 530 h 1754"/>
                <a:gd name="T12" fmla="*/ 40 w 553"/>
                <a:gd name="T13" fmla="*/ 545 h 1754"/>
                <a:gd name="T14" fmla="*/ 56 w 553"/>
                <a:gd name="T15" fmla="*/ 558 h 1754"/>
                <a:gd name="T16" fmla="*/ 95 w 553"/>
                <a:gd name="T17" fmla="*/ 564 h 1754"/>
                <a:gd name="T18" fmla="*/ 121 w 553"/>
                <a:gd name="T19" fmla="*/ 566 h 1754"/>
                <a:gd name="T20" fmla="*/ 154 w 553"/>
                <a:gd name="T21" fmla="*/ 583 h 1754"/>
                <a:gd name="T22" fmla="*/ 141 w 553"/>
                <a:gd name="T23" fmla="*/ 496 h 1754"/>
                <a:gd name="T24" fmla="*/ 103 w 553"/>
                <a:gd name="T25" fmla="*/ 354 h 1754"/>
                <a:gd name="T26" fmla="*/ 93 w 553"/>
                <a:gd name="T27" fmla="*/ 297 h 1754"/>
                <a:gd name="T28" fmla="*/ 104 w 553"/>
                <a:gd name="T29" fmla="*/ 223 h 1754"/>
                <a:gd name="T30" fmla="*/ 114 w 553"/>
                <a:gd name="T31" fmla="*/ 194 h 1754"/>
                <a:gd name="T32" fmla="*/ 123 w 553"/>
                <a:gd name="T33" fmla="*/ 224 h 1754"/>
                <a:gd name="T34" fmla="*/ 161 w 553"/>
                <a:gd name="T35" fmla="*/ 214 h 1754"/>
                <a:gd name="T36" fmla="*/ 178 w 553"/>
                <a:gd name="T37" fmla="*/ 170 h 1754"/>
                <a:gd name="T38" fmla="*/ 161 w 553"/>
                <a:gd name="T39" fmla="*/ 83 h 1754"/>
                <a:gd name="T40" fmla="*/ 125 w 553"/>
                <a:gd name="T41" fmla="*/ 42 h 1754"/>
                <a:gd name="T42" fmla="*/ 55 w 553"/>
                <a:gd name="T43" fmla="*/ 0 h 1754"/>
                <a:gd name="T44" fmla="*/ 56 w 553"/>
                <a:gd name="T45" fmla="*/ 27 h 1754"/>
                <a:gd name="T46" fmla="*/ 51 w 553"/>
                <a:gd name="T47" fmla="*/ 45 h 1754"/>
                <a:gd name="T48" fmla="*/ 43 w 553"/>
                <a:gd name="T49" fmla="*/ 65 h 1754"/>
                <a:gd name="T50" fmla="*/ 29 w 553"/>
                <a:gd name="T51" fmla="*/ 97 h 1754"/>
                <a:gd name="T52" fmla="*/ 18 w 553"/>
                <a:gd name="T53" fmla="*/ 100 h 1754"/>
                <a:gd name="T54" fmla="*/ 13 w 553"/>
                <a:gd name="T55" fmla="*/ 111 h 1754"/>
                <a:gd name="T56" fmla="*/ 10 w 553"/>
                <a:gd name="T57" fmla="*/ 145 h 1754"/>
                <a:gd name="T58" fmla="*/ 3 w 553"/>
                <a:gd name="T59" fmla="*/ 167 h 1754"/>
                <a:gd name="T60" fmla="*/ 0 w 553"/>
                <a:gd name="T61" fmla="*/ 184 h 1754"/>
                <a:gd name="T62" fmla="*/ 3 w 553"/>
                <a:gd name="T63" fmla="*/ 211 h 17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53" h="1754">
                  <a:moveTo>
                    <a:pt x="16" y="688"/>
                  </a:moveTo>
                  <a:lnTo>
                    <a:pt x="24" y="755"/>
                  </a:lnTo>
                  <a:lnTo>
                    <a:pt x="27" y="817"/>
                  </a:lnTo>
                  <a:lnTo>
                    <a:pt x="35" y="958"/>
                  </a:lnTo>
                  <a:lnTo>
                    <a:pt x="43" y="1087"/>
                  </a:lnTo>
                  <a:lnTo>
                    <a:pt x="54" y="1222"/>
                  </a:lnTo>
                  <a:lnTo>
                    <a:pt x="57" y="1258"/>
                  </a:lnTo>
                  <a:lnTo>
                    <a:pt x="65" y="1288"/>
                  </a:lnTo>
                  <a:lnTo>
                    <a:pt x="81" y="1330"/>
                  </a:lnTo>
                  <a:lnTo>
                    <a:pt x="106" y="1529"/>
                  </a:lnTo>
                  <a:lnTo>
                    <a:pt x="106" y="1570"/>
                  </a:lnTo>
                  <a:lnTo>
                    <a:pt x="105" y="1588"/>
                  </a:lnTo>
                  <a:lnTo>
                    <a:pt x="108" y="1610"/>
                  </a:lnTo>
                  <a:lnTo>
                    <a:pt x="121" y="1633"/>
                  </a:lnTo>
                  <a:lnTo>
                    <a:pt x="137" y="1655"/>
                  </a:lnTo>
                  <a:lnTo>
                    <a:pt x="168" y="1672"/>
                  </a:lnTo>
                  <a:lnTo>
                    <a:pt x="209" y="1682"/>
                  </a:lnTo>
                  <a:lnTo>
                    <a:pt x="286" y="1691"/>
                  </a:lnTo>
                  <a:lnTo>
                    <a:pt x="338" y="1696"/>
                  </a:lnTo>
                  <a:lnTo>
                    <a:pt x="364" y="1698"/>
                  </a:lnTo>
                  <a:lnTo>
                    <a:pt x="429" y="1754"/>
                  </a:lnTo>
                  <a:lnTo>
                    <a:pt x="462" y="1748"/>
                  </a:lnTo>
                  <a:lnTo>
                    <a:pt x="450" y="1607"/>
                  </a:lnTo>
                  <a:lnTo>
                    <a:pt x="424" y="1487"/>
                  </a:lnTo>
                  <a:lnTo>
                    <a:pt x="377" y="1269"/>
                  </a:lnTo>
                  <a:lnTo>
                    <a:pt x="310" y="1060"/>
                  </a:lnTo>
                  <a:lnTo>
                    <a:pt x="291" y="969"/>
                  </a:lnTo>
                  <a:lnTo>
                    <a:pt x="279" y="889"/>
                  </a:lnTo>
                  <a:lnTo>
                    <a:pt x="287" y="787"/>
                  </a:lnTo>
                  <a:lnTo>
                    <a:pt x="314" y="669"/>
                  </a:lnTo>
                  <a:lnTo>
                    <a:pt x="328" y="631"/>
                  </a:lnTo>
                  <a:lnTo>
                    <a:pt x="343" y="583"/>
                  </a:lnTo>
                  <a:lnTo>
                    <a:pt x="362" y="619"/>
                  </a:lnTo>
                  <a:lnTo>
                    <a:pt x="369" y="673"/>
                  </a:lnTo>
                  <a:lnTo>
                    <a:pt x="427" y="654"/>
                  </a:lnTo>
                  <a:lnTo>
                    <a:pt x="484" y="642"/>
                  </a:lnTo>
                  <a:lnTo>
                    <a:pt x="553" y="635"/>
                  </a:lnTo>
                  <a:lnTo>
                    <a:pt x="534" y="510"/>
                  </a:lnTo>
                  <a:lnTo>
                    <a:pt x="522" y="403"/>
                  </a:lnTo>
                  <a:lnTo>
                    <a:pt x="484" y="250"/>
                  </a:lnTo>
                  <a:lnTo>
                    <a:pt x="477" y="181"/>
                  </a:lnTo>
                  <a:lnTo>
                    <a:pt x="377" y="125"/>
                  </a:lnTo>
                  <a:lnTo>
                    <a:pt x="279" y="68"/>
                  </a:lnTo>
                  <a:lnTo>
                    <a:pt x="166" y="0"/>
                  </a:lnTo>
                  <a:lnTo>
                    <a:pt x="169" y="57"/>
                  </a:lnTo>
                  <a:lnTo>
                    <a:pt x="169" y="81"/>
                  </a:lnTo>
                  <a:lnTo>
                    <a:pt x="162" y="114"/>
                  </a:lnTo>
                  <a:lnTo>
                    <a:pt x="154" y="136"/>
                  </a:lnTo>
                  <a:lnTo>
                    <a:pt x="143" y="158"/>
                  </a:lnTo>
                  <a:lnTo>
                    <a:pt x="129" y="195"/>
                  </a:lnTo>
                  <a:lnTo>
                    <a:pt x="105" y="250"/>
                  </a:lnTo>
                  <a:lnTo>
                    <a:pt x="87" y="291"/>
                  </a:lnTo>
                  <a:lnTo>
                    <a:pt x="72" y="295"/>
                  </a:lnTo>
                  <a:lnTo>
                    <a:pt x="53" y="300"/>
                  </a:lnTo>
                  <a:lnTo>
                    <a:pt x="38" y="315"/>
                  </a:lnTo>
                  <a:lnTo>
                    <a:pt x="38" y="333"/>
                  </a:lnTo>
                  <a:lnTo>
                    <a:pt x="35" y="388"/>
                  </a:lnTo>
                  <a:lnTo>
                    <a:pt x="30" y="436"/>
                  </a:lnTo>
                  <a:lnTo>
                    <a:pt x="16" y="479"/>
                  </a:lnTo>
                  <a:lnTo>
                    <a:pt x="9" y="502"/>
                  </a:lnTo>
                  <a:lnTo>
                    <a:pt x="1" y="529"/>
                  </a:lnTo>
                  <a:lnTo>
                    <a:pt x="0" y="551"/>
                  </a:lnTo>
                  <a:lnTo>
                    <a:pt x="5" y="584"/>
                  </a:lnTo>
                  <a:lnTo>
                    <a:pt x="9" y="632"/>
                  </a:lnTo>
                  <a:lnTo>
                    <a:pt x="16" y="68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6" name="Freeform 446"/>
            <p:cNvSpPr>
              <a:spLocks/>
            </p:cNvSpPr>
            <p:nvPr/>
          </p:nvSpPr>
          <p:spPr bwMode="auto">
            <a:xfrm>
              <a:off x="4687" y="1692"/>
              <a:ext cx="99" cy="163"/>
            </a:xfrm>
            <a:custGeom>
              <a:avLst/>
              <a:gdLst>
                <a:gd name="T0" fmla="*/ 85 w 295"/>
                <a:gd name="T1" fmla="*/ 0 h 489"/>
                <a:gd name="T2" fmla="*/ 90 w 295"/>
                <a:gd name="T3" fmla="*/ 46 h 489"/>
                <a:gd name="T4" fmla="*/ 93 w 295"/>
                <a:gd name="T5" fmla="*/ 71 h 489"/>
                <a:gd name="T6" fmla="*/ 95 w 295"/>
                <a:gd name="T7" fmla="*/ 79 h 489"/>
                <a:gd name="T8" fmla="*/ 99 w 295"/>
                <a:gd name="T9" fmla="*/ 100 h 489"/>
                <a:gd name="T10" fmla="*/ 97 w 295"/>
                <a:gd name="T11" fmla="*/ 116 h 489"/>
                <a:gd name="T12" fmla="*/ 93 w 295"/>
                <a:gd name="T13" fmla="*/ 132 h 489"/>
                <a:gd name="T14" fmla="*/ 87 w 295"/>
                <a:gd name="T15" fmla="*/ 147 h 489"/>
                <a:gd name="T16" fmla="*/ 80 w 295"/>
                <a:gd name="T17" fmla="*/ 155 h 489"/>
                <a:gd name="T18" fmla="*/ 68 w 295"/>
                <a:gd name="T19" fmla="*/ 160 h 489"/>
                <a:gd name="T20" fmla="*/ 53 w 295"/>
                <a:gd name="T21" fmla="*/ 163 h 489"/>
                <a:gd name="T22" fmla="*/ 37 w 295"/>
                <a:gd name="T23" fmla="*/ 160 h 489"/>
                <a:gd name="T24" fmla="*/ 23 w 295"/>
                <a:gd name="T25" fmla="*/ 154 h 489"/>
                <a:gd name="T26" fmla="*/ 15 w 295"/>
                <a:gd name="T27" fmla="*/ 147 h 489"/>
                <a:gd name="T28" fmla="*/ 8 w 295"/>
                <a:gd name="T29" fmla="*/ 137 h 489"/>
                <a:gd name="T30" fmla="*/ 1 w 295"/>
                <a:gd name="T31" fmla="*/ 123 h 489"/>
                <a:gd name="T32" fmla="*/ 0 w 295"/>
                <a:gd name="T33" fmla="*/ 114 h 489"/>
                <a:gd name="T34" fmla="*/ 1 w 295"/>
                <a:gd name="T35" fmla="*/ 104 h 489"/>
                <a:gd name="T36" fmla="*/ 4 w 295"/>
                <a:gd name="T37" fmla="*/ 97 h 489"/>
                <a:gd name="T38" fmla="*/ 9 w 295"/>
                <a:gd name="T39" fmla="*/ 90 h 489"/>
                <a:gd name="T40" fmla="*/ 18 w 295"/>
                <a:gd name="T41" fmla="*/ 82 h 489"/>
                <a:gd name="T42" fmla="*/ 19 w 295"/>
                <a:gd name="T43" fmla="*/ 67 h 489"/>
                <a:gd name="T44" fmla="*/ 18 w 295"/>
                <a:gd name="T45" fmla="*/ 41 h 489"/>
                <a:gd name="T46" fmla="*/ 33 w 295"/>
                <a:gd name="T47" fmla="*/ 41 h 489"/>
                <a:gd name="T48" fmla="*/ 43 w 295"/>
                <a:gd name="T49" fmla="*/ 38 h 489"/>
                <a:gd name="T50" fmla="*/ 53 w 295"/>
                <a:gd name="T51" fmla="*/ 33 h 489"/>
                <a:gd name="T52" fmla="*/ 59 w 295"/>
                <a:gd name="T53" fmla="*/ 25 h 489"/>
                <a:gd name="T54" fmla="*/ 68 w 295"/>
                <a:gd name="T55" fmla="*/ 13 h 489"/>
                <a:gd name="T56" fmla="*/ 85 w 295"/>
                <a:gd name="T57" fmla="*/ 0 h 4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95" h="489">
                  <a:moveTo>
                    <a:pt x="254" y="0"/>
                  </a:moveTo>
                  <a:lnTo>
                    <a:pt x="268" y="138"/>
                  </a:lnTo>
                  <a:lnTo>
                    <a:pt x="277" y="212"/>
                  </a:lnTo>
                  <a:lnTo>
                    <a:pt x="284" y="237"/>
                  </a:lnTo>
                  <a:lnTo>
                    <a:pt x="295" y="299"/>
                  </a:lnTo>
                  <a:lnTo>
                    <a:pt x="288" y="347"/>
                  </a:lnTo>
                  <a:lnTo>
                    <a:pt x="277" y="397"/>
                  </a:lnTo>
                  <a:lnTo>
                    <a:pt x="258" y="442"/>
                  </a:lnTo>
                  <a:lnTo>
                    <a:pt x="238" y="466"/>
                  </a:lnTo>
                  <a:lnTo>
                    <a:pt x="202" y="481"/>
                  </a:lnTo>
                  <a:lnTo>
                    <a:pt x="157" y="489"/>
                  </a:lnTo>
                  <a:lnTo>
                    <a:pt x="109" y="481"/>
                  </a:lnTo>
                  <a:lnTo>
                    <a:pt x="69" y="462"/>
                  </a:lnTo>
                  <a:lnTo>
                    <a:pt x="45" y="442"/>
                  </a:lnTo>
                  <a:lnTo>
                    <a:pt x="24" y="412"/>
                  </a:lnTo>
                  <a:lnTo>
                    <a:pt x="4" y="369"/>
                  </a:lnTo>
                  <a:lnTo>
                    <a:pt x="0" y="341"/>
                  </a:lnTo>
                  <a:lnTo>
                    <a:pt x="4" y="313"/>
                  </a:lnTo>
                  <a:lnTo>
                    <a:pt x="13" y="290"/>
                  </a:lnTo>
                  <a:lnTo>
                    <a:pt x="26" y="269"/>
                  </a:lnTo>
                  <a:lnTo>
                    <a:pt x="54" y="246"/>
                  </a:lnTo>
                  <a:lnTo>
                    <a:pt x="57" y="200"/>
                  </a:lnTo>
                  <a:lnTo>
                    <a:pt x="54" y="124"/>
                  </a:lnTo>
                  <a:lnTo>
                    <a:pt x="97" y="124"/>
                  </a:lnTo>
                  <a:lnTo>
                    <a:pt x="128" y="115"/>
                  </a:lnTo>
                  <a:lnTo>
                    <a:pt x="157" y="100"/>
                  </a:lnTo>
                  <a:lnTo>
                    <a:pt x="177" y="74"/>
                  </a:lnTo>
                  <a:lnTo>
                    <a:pt x="204" y="39"/>
                  </a:lnTo>
                  <a:lnTo>
                    <a:pt x="254"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7" name="Freeform 447"/>
            <p:cNvSpPr>
              <a:spLocks/>
            </p:cNvSpPr>
            <p:nvPr/>
          </p:nvSpPr>
          <p:spPr bwMode="auto">
            <a:xfrm>
              <a:off x="4686" y="1692"/>
              <a:ext cx="99" cy="148"/>
            </a:xfrm>
            <a:custGeom>
              <a:avLst/>
              <a:gdLst>
                <a:gd name="T0" fmla="*/ 86 w 295"/>
                <a:gd name="T1" fmla="*/ 0 h 445"/>
                <a:gd name="T2" fmla="*/ 90 w 295"/>
                <a:gd name="T3" fmla="*/ 46 h 445"/>
                <a:gd name="T4" fmla="*/ 93 w 295"/>
                <a:gd name="T5" fmla="*/ 71 h 445"/>
                <a:gd name="T6" fmla="*/ 96 w 295"/>
                <a:gd name="T7" fmla="*/ 79 h 445"/>
                <a:gd name="T8" fmla="*/ 99 w 295"/>
                <a:gd name="T9" fmla="*/ 99 h 445"/>
                <a:gd name="T10" fmla="*/ 97 w 295"/>
                <a:gd name="T11" fmla="*/ 116 h 445"/>
                <a:gd name="T12" fmla="*/ 93 w 295"/>
                <a:gd name="T13" fmla="*/ 132 h 445"/>
                <a:gd name="T14" fmla="*/ 87 w 295"/>
                <a:gd name="T15" fmla="*/ 147 h 445"/>
                <a:gd name="T16" fmla="*/ 83 w 295"/>
                <a:gd name="T17" fmla="*/ 139 h 445"/>
                <a:gd name="T18" fmla="*/ 76 w 295"/>
                <a:gd name="T19" fmla="*/ 136 h 445"/>
                <a:gd name="T20" fmla="*/ 70 w 295"/>
                <a:gd name="T21" fmla="*/ 137 h 445"/>
                <a:gd name="T22" fmla="*/ 66 w 295"/>
                <a:gd name="T23" fmla="*/ 142 h 445"/>
                <a:gd name="T24" fmla="*/ 58 w 295"/>
                <a:gd name="T25" fmla="*/ 148 h 445"/>
                <a:gd name="T26" fmla="*/ 47 w 295"/>
                <a:gd name="T27" fmla="*/ 148 h 445"/>
                <a:gd name="T28" fmla="*/ 52 w 295"/>
                <a:gd name="T29" fmla="*/ 140 h 445"/>
                <a:gd name="T30" fmla="*/ 62 w 295"/>
                <a:gd name="T31" fmla="*/ 128 h 445"/>
                <a:gd name="T32" fmla="*/ 71 w 295"/>
                <a:gd name="T33" fmla="*/ 120 h 445"/>
                <a:gd name="T34" fmla="*/ 77 w 295"/>
                <a:gd name="T35" fmla="*/ 114 h 445"/>
                <a:gd name="T36" fmla="*/ 80 w 295"/>
                <a:gd name="T37" fmla="*/ 105 h 445"/>
                <a:gd name="T38" fmla="*/ 81 w 295"/>
                <a:gd name="T39" fmla="*/ 97 h 445"/>
                <a:gd name="T40" fmla="*/ 81 w 295"/>
                <a:gd name="T41" fmla="*/ 88 h 445"/>
                <a:gd name="T42" fmla="*/ 80 w 295"/>
                <a:gd name="T43" fmla="*/ 78 h 445"/>
                <a:gd name="T44" fmla="*/ 81 w 295"/>
                <a:gd name="T45" fmla="*/ 65 h 445"/>
                <a:gd name="T46" fmla="*/ 76 w 295"/>
                <a:gd name="T47" fmla="*/ 66 h 445"/>
                <a:gd name="T48" fmla="*/ 63 w 295"/>
                <a:gd name="T49" fmla="*/ 66 h 445"/>
                <a:gd name="T50" fmla="*/ 52 w 295"/>
                <a:gd name="T51" fmla="*/ 65 h 445"/>
                <a:gd name="T52" fmla="*/ 41 w 295"/>
                <a:gd name="T53" fmla="*/ 64 h 445"/>
                <a:gd name="T54" fmla="*/ 33 w 295"/>
                <a:gd name="T55" fmla="*/ 61 h 445"/>
                <a:gd name="T56" fmla="*/ 27 w 295"/>
                <a:gd name="T57" fmla="*/ 58 h 445"/>
                <a:gd name="T58" fmla="*/ 27 w 295"/>
                <a:gd name="T59" fmla="*/ 67 h 445"/>
                <a:gd name="T60" fmla="*/ 27 w 295"/>
                <a:gd name="T61" fmla="*/ 79 h 445"/>
                <a:gd name="T62" fmla="*/ 24 w 295"/>
                <a:gd name="T63" fmla="*/ 89 h 445"/>
                <a:gd name="T64" fmla="*/ 24 w 295"/>
                <a:gd name="T65" fmla="*/ 99 h 445"/>
                <a:gd name="T66" fmla="*/ 28 w 295"/>
                <a:gd name="T67" fmla="*/ 110 h 445"/>
                <a:gd name="T68" fmla="*/ 32 w 295"/>
                <a:gd name="T69" fmla="*/ 119 h 445"/>
                <a:gd name="T70" fmla="*/ 38 w 295"/>
                <a:gd name="T71" fmla="*/ 129 h 445"/>
                <a:gd name="T72" fmla="*/ 35 w 295"/>
                <a:gd name="T73" fmla="*/ 136 h 445"/>
                <a:gd name="T74" fmla="*/ 30 w 295"/>
                <a:gd name="T75" fmla="*/ 132 h 445"/>
                <a:gd name="T76" fmla="*/ 21 w 295"/>
                <a:gd name="T77" fmla="*/ 126 h 445"/>
                <a:gd name="T78" fmla="*/ 15 w 295"/>
                <a:gd name="T79" fmla="*/ 120 h 445"/>
                <a:gd name="T80" fmla="*/ 8 w 295"/>
                <a:gd name="T81" fmla="*/ 117 h 445"/>
                <a:gd name="T82" fmla="*/ 0 w 295"/>
                <a:gd name="T83" fmla="*/ 114 h 445"/>
                <a:gd name="T84" fmla="*/ 1 w 295"/>
                <a:gd name="T85" fmla="*/ 104 h 445"/>
                <a:gd name="T86" fmla="*/ 4 w 295"/>
                <a:gd name="T87" fmla="*/ 96 h 445"/>
                <a:gd name="T88" fmla="*/ 9 w 295"/>
                <a:gd name="T89" fmla="*/ 89 h 445"/>
                <a:gd name="T90" fmla="*/ 18 w 295"/>
                <a:gd name="T91" fmla="*/ 82 h 445"/>
                <a:gd name="T92" fmla="*/ 19 w 295"/>
                <a:gd name="T93" fmla="*/ 67 h 445"/>
                <a:gd name="T94" fmla="*/ 18 w 295"/>
                <a:gd name="T95" fmla="*/ 41 h 445"/>
                <a:gd name="T96" fmla="*/ 33 w 295"/>
                <a:gd name="T97" fmla="*/ 41 h 445"/>
                <a:gd name="T98" fmla="*/ 43 w 295"/>
                <a:gd name="T99" fmla="*/ 39 h 445"/>
                <a:gd name="T100" fmla="*/ 53 w 295"/>
                <a:gd name="T101" fmla="*/ 33 h 445"/>
                <a:gd name="T102" fmla="*/ 59 w 295"/>
                <a:gd name="T103" fmla="*/ 25 h 445"/>
                <a:gd name="T104" fmla="*/ 68 w 295"/>
                <a:gd name="T105" fmla="*/ 13 h 445"/>
                <a:gd name="T106" fmla="*/ 86 w 295"/>
                <a:gd name="T107" fmla="*/ 0 h 4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5" h="445">
                  <a:moveTo>
                    <a:pt x="255" y="0"/>
                  </a:moveTo>
                  <a:lnTo>
                    <a:pt x="268" y="138"/>
                  </a:lnTo>
                  <a:lnTo>
                    <a:pt x="277" y="212"/>
                  </a:lnTo>
                  <a:lnTo>
                    <a:pt x="285" y="237"/>
                  </a:lnTo>
                  <a:lnTo>
                    <a:pt x="295" y="299"/>
                  </a:lnTo>
                  <a:lnTo>
                    <a:pt x="289" y="348"/>
                  </a:lnTo>
                  <a:lnTo>
                    <a:pt x="277" y="397"/>
                  </a:lnTo>
                  <a:lnTo>
                    <a:pt x="260" y="442"/>
                  </a:lnTo>
                  <a:lnTo>
                    <a:pt x="248" y="417"/>
                  </a:lnTo>
                  <a:lnTo>
                    <a:pt x="227" y="408"/>
                  </a:lnTo>
                  <a:lnTo>
                    <a:pt x="210" y="413"/>
                  </a:lnTo>
                  <a:lnTo>
                    <a:pt x="196" y="426"/>
                  </a:lnTo>
                  <a:lnTo>
                    <a:pt x="172" y="445"/>
                  </a:lnTo>
                  <a:lnTo>
                    <a:pt x="141" y="445"/>
                  </a:lnTo>
                  <a:lnTo>
                    <a:pt x="155" y="421"/>
                  </a:lnTo>
                  <a:lnTo>
                    <a:pt x="184" y="384"/>
                  </a:lnTo>
                  <a:lnTo>
                    <a:pt x="213" y="360"/>
                  </a:lnTo>
                  <a:lnTo>
                    <a:pt x="229" y="342"/>
                  </a:lnTo>
                  <a:lnTo>
                    <a:pt x="237" y="317"/>
                  </a:lnTo>
                  <a:lnTo>
                    <a:pt x="241" y="293"/>
                  </a:lnTo>
                  <a:lnTo>
                    <a:pt x="242" y="265"/>
                  </a:lnTo>
                  <a:lnTo>
                    <a:pt x="238" y="236"/>
                  </a:lnTo>
                  <a:lnTo>
                    <a:pt x="241" y="194"/>
                  </a:lnTo>
                  <a:lnTo>
                    <a:pt x="225" y="198"/>
                  </a:lnTo>
                  <a:lnTo>
                    <a:pt x="188" y="199"/>
                  </a:lnTo>
                  <a:lnTo>
                    <a:pt x="156" y="196"/>
                  </a:lnTo>
                  <a:lnTo>
                    <a:pt x="123" y="191"/>
                  </a:lnTo>
                  <a:lnTo>
                    <a:pt x="99" y="182"/>
                  </a:lnTo>
                  <a:lnTo>
                    <a:pt x="80" y="174"/>
                  </a:lnTo>
                  <a:lnTo>
                    <a:pt x="80" y="201"/>
                  </a:lnTo>
                  <a:lnTo>
                    <a:pt x="80" y="237"/>
                  </a:lnTo>
                  <a:lnTo>
                    <a:pt x="72" y="269"/>
                  </a:lnTo>
                  <a:lnTo>
                    <a:pt x="71" y="299"/>
                  </a:lnTo>
                  <a:lnTo>
                    <a:pt x="83" y="331"/>
                  </a:lnTo>
                  <a:lnTo>
                    <a:pt x="95" y="357"/>
                  </a:lnTo>
                  <a:lnTo>
                    <a:pt x="113" y="388"/>
                  </a:lnTo>
                  <a:lnTo>
                    <a:pt x="104" y="410"/>
                  </a:lnTo>
                  <a:lnTo>
                    <a:pt x="89" y="397"/>
                  </a:lnTo>
                  <a:lnTo>
                    <a:pt x="62" y="379"/>
                  </a:lnTo>
                  <a:lnTo>
                    <a:pt x="46" y="362"/>
                  </a:lnTo>
                  <a:lnTo>
                    <a:pt x="23" y="351"/>
                  </a:lnTo>
                  <a:lnTo>
                    <a:pt x="0" y="342"/>
                  </a:lnTo>
                  <a:lnTo>
                    <a:pt x="4" y="313"/>
                  </a:lnTo>
                  <a:lnTo>
                    <a:pt x="13" y="290"/>
                  </a:lnTo>
                  <a:lnTo>
                    <a:pt x="27" y="269"/>
                  </a:lnTo>
                  <a:lnTo>
                    <a:pt x="55" y="246"/>
                  </a:lnTo>
                  <a:lnTo>
                    <a:pt x="57" y="200"/>
                  </a:lnTo>
                  <a:lnTo>
                    <a:pt x="55" y="124"/>
                  </a:lnTo>
                  <a:lnTo>
                    <a:pt x="98" y="124"/>
                  </a:lnTo>
                  <a:lnTo>
                    <a:pt x="128" y="117"/>
                  </a:lnTo>
                  <a:lnTo>
                    <a:pt x="157" y="100"/>
                  </a:lnTo>
                  <a:lnTo>
                    <a:pt x="177" y="74"/>
                  </a:lnTo>
                  <a:lnTo>
                    <a:pt x="204" y="39"/>
                  </a:lnTo>
                  <a:lnTo>
                    <a:pt x="255"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18" name="Freeform 448"/>
            <p:cNvSpPr>
              <a:spLocks/>
            </p:cNvSpPr>
            <p:nvPr/>
          </p:nvSpPr>
          <p:spPr bwMode="auto">
            <a:xfrm>
              <a:off x="4664" y="1542"/>
              <a:ext cx="132" cy="199"/>
            </a:xfrm>
            <a:custGeom>
              <a:avLst/>
              <a:gdLst>
                <a:gd name="T0" fmla="*/ 12 w 398"/>
                <a:gd name="T1" fmla="*/ 34 h 597"/>
                <a:gd name="T2" fmla="*/ 7 w 398"/>
                <a:gd name="T3" fmla="*/ 47 h 597"/>
                <a:gd name="T4" fmla="*/ 3 w 398"/>
                <a:gd name="T5" fmla="*/ 58 h 597"/>
                <a:gd name="T6" fmla="*/ 0 w 398"/>
                <a:gd name="T7" fmla="*/ 67 h 597"/>
                <a:gd name="T8" fmla="*/ 0 w 398"/>
                <a:gd name="T9" fmla="*/ 74 h 597"/>
                <a:gd name="T10" fmla="*/ 1 w 398"/>
                <a:gd name="T11" fmla="*/ 80 h 597"/>
                <a:gd name="T12" fmla="*/ 2 w 398"/>
                <a:gd name="T13" fmla="*/ 90 h 597"/>
                <a:gd name="T14" fmla="*/ 2 w 398"/>
                <a:gd name="T15" fmla="*/ 94 h 597"/>
                <a:gd name="T16" fmla="*/ 2 w 398"/>
                <a:gd name="T17" fmla="*/ 100 h 597"/>
                <a:gd name="T18" fmla="*/ 5 w 398"/>
                <a:gd name="T19" fmla="*/ 107 h 597"/>
                <a:gd name="T20" fmla="*/ 6 w 398"/>
                <a:gd name="T21" fmla="*/ 111 h 597"/>
                <a:gd name="T22" fmla="*/ 4 w 398"/>
                <a:gd name="T23" fmla="*/ 124 h 597"/>
                <a:gd name="T24" fmla="*/ 6 w 398"/>
                <a:gd name="T25" fmla="*/ 133 h 597"/>
                <a:gd name="T26" fmla="*/ 8 w 398"/>
                <a:gd name="T27" fmla="*/ 141 h 597"/>
                <a:gd name="T28" fmla="*/ 12 w 398"/>
                <a:gd name="T29" fmla="*/ 152 h 597"/>
                <a:gd name="T30" fmla="*/ 17 w 398"/>
                <a:gd name="T31" fmla="*/ 163 h 597"/>
                <a:gd name="T32" fmla="*/ 22 w 398"/>
                <a:gd name="T33" fmla="*/ 173 h 597"/>
                <a:gd name="T34" fmla="*/ 25 w 398"/>
                <a:gd name="T35" fmla="*/ 181 h 597"/>
                <a:gd name="T36" fmla="*/ 27 w 398"/>
                <a:gd name="T37" fmla="*/ 190 h 597"/>
                <a:gd name="T38" fmla="*/ 31 w 398"/>
                <a:gd name="T39" fmla="*/ 195 h 597"/>
                <a:gd name="T40" fmla="*/ 36 w 398"/>
                <a:gd name="T41" fmla="*/ 198 h 597"/>
                <a:gd name="T42" fmla="*/ 45 w 398"/>
                <a:gd name="T43" fmla="*/ 199 h 597"/>
                <a:gd name="T44" fmla="*/ 57 w 398"/>
                <a:gd name="T45" fmla="*/ 198 h 597"/>
                <a:gd name="T46" fmla="*/ 68 w 398"/>
                <a:gd name="T47" fmla="*/ 195 h 597"/>
                <a:gd name="T48" fmla="*/ 74 w 398"/>
                <a:gd name="T49" fmla="*/ 191 h 597"/>
                <a:gd name="T50" fmla="*/ 83 w 398"/>
                <a:gd name="T51" fmla="*/ 185 h 597"/>
                <a:gd name="T52" fmla="*/ 92 w 398"/>
                <a:gd name="T53" fmla="*/ 173 h 597"/>
                <a:gd name="T54" fmla="*/ 107 w 398"/>
                <a:gd name="T55" fmla="*/ 152 h 597"/>
                <a:gd name="T56" fmla="*/ 111 w 398"/>
                <a:gd name="T57" fmla="*/ 145 h 597"/>
                <a:gd name="T58" fmla="*/ 114 w 398"/>
                <a:gd name="T59" fmla="*/ 147 h 597"/>
                <a:gd name="T60" fmla="*/ 118 w 398"/>
                <a:gd name="T61" fmla="*/ 147 h 597"/>
                <a:gd name="T62" fmla="*/ 121 w 398"/>
                <a:gd name="T63" fmla="*/ 140 h 597"/>
                <a:gd name="T64" fmla="*/ 125 w 398"/>
                <a:gd name="T65" fmla="*/ 127 h 597"/>
                <a:gd name="T66" fmla="*/ 128 w 398"/>
                <a:gd name="T67" fmla="*/ 115 h 597"/>
                <a:gd name="T68" fmla="*/ 128 w 398"/>
                <a:gd name="T69" fmla="*/ 98 h 597"/>
                <a:gd name="T70" fmla="*/ 131 w 398"/>
                <a:gd name="T71" fmla="*/ 71 h 597"/>
                <a:gd name="T72" fmla="*/ 132 w 398"/>
                <a:gd name="T73" fmla="*/ 54 h 597"/>
                <a:gd name="T74" fmla="*/ 131 w 398"/>
                <a:gd name="T75" fmla="*/ 40 h 597"/>
                <a:gd name="T76" fmla="*/ 128 w 398"/>
                <a:gd name="T77" fmla="*/ 30 h 597"/>
                <a:gd name="T78" fmla="*/ 119 w 398"/>
                <a:gd name="T79" fmla="*/ 17 h 597"/>
                <a:gd name="T80" fmla="*/ 107 w 398"/>
                <a:gd name="T81" fmla="*/ 8 h 597"/>
                <a:gd name="T82" fmla="*/ 93 w 398"/>
                <a:gd name="T83" fmla="*/ 3 h 597"/>
                <a:gd name="T84" fmla="*/ 78 w 398"/>
                <a:gd name="T85" fmla="*/ 0 h 597"/>
                <a:gd name="T86" fmla="*/ 63 w 398"/>
                <a:gd name="T87" fmla="*/ 0 h 597"/>
                <a:gd name="T88" fmla="*/ 48 w 398"/>
                <a:gd name="T89" fmla="*/ 3 h 597"/>
                <a:gd name="T90" fmla="*/ 33 w 398"/>
                <a:gd name="T91" fmla="*/ 9 h 597"/>
                <a:gd name="T92" fmla="*/ 23 w 398"/>
                <a:gd name="T93" fmla="*/ 18 h 597"/>
                <a:gd name="T94" fmla="*/ 12 w 398"/>
                <a:gd name="T95" fmla="*/ 34 h 5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8" h="597">
                  <a:moveTo>
                    <a:pt x="37" y="103"/>
                  </a:moveTo>
                  <a:lnTo>
                    <a:pt x="20" y="141"/>
                  </a:lnTo>
                  <a:lnTo>
                    <a:pt x="9" y="174"/>
                  </a:lnTo>
                  <a:lnTo>
                    <a:pt x="1" y="200"/>
                  </a:lnTo>
                  <a:lnTo>
                    <a:pt x="0" y="221"/>
                  </a:lnTo>
                  <a:lnTo>
                    <a:pt x="3" y="240"/>
                  </a:lnTo>
                  <a:lnTo>
                    <a:pt x="6" y="269"/>
                  </a:lnTo>
                  <a:lnTo>
                    <a:pt x="5" y="283"/>
                  </a:lnTo>
                  <a:lnTo>
                    <a:pt x="6" y="299"/>
                  </a:lnTo>
                  <a:lnTo>
                    <a:pt x="14" y="321"/>
                  </a:lnTo>
                  <a:lnTo>
                    <a:pt x="17" y="333"/>
                  </a:lnTo>
                  <a:lnTo>
                    <a:pt x="13" y="371"/>
                  </a:lnTo>
                  <a:lnTo>
                    <a:pt x="17" y="398"/>
                  </a:lnTo>
                  <a:lnTo>
                    <a:pt x="24" y="424"/>
                  </a:lnTo>
                  <a:lnTo>
                    <a:pt x="37" y="456"/>
                  </a:lnTo>
                  <a:lnTo>
                    <a:pt x="52" y="489"/>
                  </a:lnTo>
                  <a:lnTo>
                    <a:pt x="66" y="519"/>
                  </a:lnTo>
                  <a:lnTo>
                    <a:pt x="75" y="544"/>
                  </a:lnTo>
                  <a:lnTo>
                    <a:pt x="82" y="569"/>
                  </a:lnTo>
                  <a:lnTo>
                    <a:pt x="94" y="584"/>
                  </a:lnTo>
                  <a:lnTo>
                    <a:pt x="110" y="593"/>
                  </a:lnTo>
                  <a:lnTo>
                    <a:pt x="137" y="597"/>
                  </a:lnTo>
                  <a:lnTo>
                    <a:pt x="173" y="593"/>
                  </a:lnTo>
                  <a:lnTo>
                    <a:pt x="205" y="585"/>
                  </a:lnTo>
                  <a:lnTo>
                    <a:pt x="223" y="573"/>
                  </a:lnTo>
                  <a:lnTo>
                    <a:pt x="249" y="555"/>
                  </a:lnTo>
                  <a:lnTo>
                    <a:pt x="277" y="519"/>
                  </a:lnTo>
                  <a:lnTo>
                    <a:pt x="323" y="455"/>
                  </a:lnTo>
                  <a:lnTo>
                    <a:pt x="334" y="435"/>
                  </a:lnTo>
                  <a:lnTo>
                    <a:pt x="343" y="440"/>
                  </a:lnTo>
                  <a:lnTo>
                    <a:pt x="357" y="440"/>
                  </a:lnTo>
                  <a:lnTo>
                    <a:pt x="364" y="421"/>
                  </a:lnTo>
                  <a:lnTo>
                    <a:pt x="377" y="381"/>
                  </a:lnTo>
                  <a:lnTo>
                    <a:pt x="387" y="345"/>
                  </a:lnTo>
                  <a:lnTo>
                    <a:pt x="385" y="295"/>
                  </a:lnTo>
                  <a:lnTo>
                    <a:pt x="395" y="212"/>
                  </a:lnTo>
                  <a:lnTo>
                    <a:pt x="398" y="161"/>
                  </a:lnTo>
                  <a:lnTo>
                    <a:pt x="396" y="119"/>
                  </a:lnTo>
                  <a:lnTo>
                    <a:pt x="387" y="89"/>
                  </a:lnTo>
                  <a:lnTo>
                    <a:pt x="360" y="50"/>
                  </a:lnTo>
                  <a:lnTo>
                    <a:pt x="323" y="23"/>
                  </a:lnTo>
                  <a:lnTo>
                    <a:pt x="281" y="8"/>
                  </a:lnTo>
                  <a:lnTo>
                    <a:pt x="235" y="0"/>
                  </a:lnTo>
                  <a:lnTo>
                    <a:pt x="189" y="0"/>
                  </a:lnTo>
                  <a:lnTo>
                    <a:pt x="144" y="8"/>
                  </a:lnTo>
                  <a:lnTo>
                    <a:pt x="101" y="28"/>
                  </a:lnTo>
                  <a:lnTo>
                    <a:pt x="70" y="55"/>
                  </a:lnTo>
                  <a:lnTo>
                    <a:pt x="37" y="103"/>
                  </a:lnTo>
                  <a:close/>
                </a:path>
              </a:pathLst>
            </a:custGeom>
            <a:solidFill>
              <a:srgbClr val="EAEAEA"/>
            </a:solidFill>
            <a:ln>
              <a:noFill/>
            </a:ln>
            <a:extLst>
              <a:ext uri="{91240B29-F687-4F45-9708-019B960494DF}">
                <a14:hiddenLine xmlns:a14="http://schemas.microsoft.com/office/drawing/2010/main" w="9525">
                  <a:solidFill>
                    <a:schemeClr val="accent1"/>
                  </a:solidFill>
                  <a:round/>
                  <a:headEnd/>
                  <a:tailEnd/>
                </a14:hiddenLine>
              </a:ext>
            </a:extLst>
          </p:spPr>
          <p:txBody>
            <a:bodyPr/>
            <a:lstStyle/>
            <a:p>
              <a:endParaRPr lang="en-US"/>
            </a:p>
          </p:txBody>
        </p:sp>
        <p:grpSp>
          <p:nvGrpSpPr>
            <p:cNvPr id="57419" name="Group 449"/>
            <p:cNvGrpSpPr>
              <a:grpSpLocks/>
            </p:cNvGrpSpPr>
            <p:nvPr/>
          </p:nvGrpSpPr>
          <p:grpSpPr bwMode="auto">
            <a:xfrm>
              <a:off x="4642" y="1529"/>
              <a:ext cx="191" cy="243"/>
              <a:chOff x="4642" y="1529"/>
              <a:chExt cx="191" cy="243"/>
            </a:xfrm>
          </p:grpSpPr>
          <p:sp>
            <p:nvSpPr>
              <p:cNvPr id="57528" name="Freeform 450"/>
              <p:cNvSpPr>
                <a:spLocks/>
              </p:cNvSpPr>
              <p:nvPr/>
            </p:nvSpPr>
            <p:spPr bwMode="auto">
              <a:xfrm>
                <a:off x="4686" y="1589"/>
                <a:ext cx="16" cy="24"/>
              </a:xfrm>
              <a:custGeom>
                <a:avLst/>
                <a:gdLst>
                  <a:gd name="T0" fmla="*/ 3 w 48"/>
                  <a:gd name="T1" fmla="*/ 0 h 72"/>
                  <a:gd name="T2" fmla="*/ 0 w 48"/>
                  <a:gd name="T3" fmla="*/ 4 h 72"/>
                  <a:gd name="T4" fmla="*/ 0 w 48"/>
                  <a:gd name="T5" fmla="*/ 8 h 72"/>
                  <a:gd name="T6" fmla="*/ 1 w 48"/>
                  <a:gd name="T7" fmla="*/ 13 h 72"/>
                  <a:gd name="T8" fmla="*/ 4 w 48"/>
                  <a:gd name="T9" fmla="*/ 16 h 72"/>
                  <a:gd name="T10" fmla="*/ 8 w 48"/>
                  <a:gd name="T11" fmla="*/ 19 h 72"/>
                  <a:gd name="T12" fmla="*/ 16 w 48"/>
                  <a:gd name="T13" fmla="*/ 24 h 72"/>
                  <a:gd name="T14" fmla="*/ 9 w 48"/>
                  <a:gd name="T15" fmla="*/ 17 h 72"/>
                  <a:gd name="T16" fmla="*/ 7 w 48"/>
                  <a:gd name="T17" fmla="*/ 14 h 72"/>
                  <a:gd name="T18" fmla="*/ 5 w 48"/>
                  <a:gd name="T19" fmla="*/ 11 h 72"/>
                  <a:gd name="T20" fmla="*/ 3 w 48"/>
                  <a:gd name="T21" fmla="*/ 7 h 72"/>
                  <a:gd name="T22" fmla="*/ 3 w 48"/>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8" h="72">
                    <a:moveTo>
                      <a:pt x="8" y="0"/>
                    </a:moveTo>
                    <a:lnTo>
                      <a:pt x="1" y="11"/>
                    </a:lnTo>
                    <a:lnTo>
                      <a:pt x="0" y="25"/>
                    </a:lnTo>
                    <a:lnTo>
                      <a:pt x="4" y="38"/>
                    </a:lnTo>
                    <a:lnTo>
                      <a:pt x="13" y="47"/>
                    </a:lnTo>
                    <a:lnTo>
                      <a:pt x="25" y="58"/>
                    </a:lnTo>
                    <a:lnTo>
                      <a:pt x="48" y="72"/>
                    </a:lnTo>
                    <a:lnTo>
                      <a:pt x="28" y="52"/>
                    </a:lnTo>
                    <a:lnTo>
                      <a:pt x="20" y="42"/>
                    </a:lnTo>
                    <a:lnTo>
                      <a:pt x="15" y="33"/>
                    </a:lnTo>
                    <a:lnTo>
                      <a:pt x="10" y="20"/>
                    </a:lnTo>
                    <a:lnTo>
                      <a:pt x="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29" name="Freeform 451"/>
              <p:cNvSpPr>
                <a:spLocks/>
              </p:cNvSpPr>
              <p:nvPr/>
            </p:nvSpPr>
            <p:spPr bwMode="auto">
              <a:xfrm>
                <a:off x="4642" y="1529"/>
                <a:ext cx="191" cy="243"/>
              </a:xfrm>
              <a:custGeom>
                <a:avLst/>
                <a:gdLst>
                  <a:gd name="T0" fmla="*/ 17 w 571"/>
                  <a:gd name="T1" fmla="*/ 37 h 731"/>
                  <a:gd name="T2" fmla="*/ 2 w 571"/>
                  <a:gd name="T3" fmla="*/ 51 h 731"/>
                  <a:gd name="T4" fmla="*/ 4 w 571"/>
                  <a:gd name="T5" fmla="*/ 70 h 731"/>
                  <a:gd name="T6" fmla="*/ 5 w 571"/>
                  <a:gd name="T7" fmla="*/ 54 h 731"/>
                  <a:gd name="T8" fmla="*/ 17 w 571"/>
                  <a:gd name="T9" fmla="*/ 44 h 731"/>
                  <a:gd name="T10" fmla="*/ 7 w 571"/>
                  <a:gd name="T11" fmla="*/ 60 h 731"/>
                  <a:gd name="T12" fmla="*/ 19 w 571"/>
                  <a:gd name="T13" fmla="*/ 47 h 731"/>
                  <a:gd name="T14" fmla="*/ 10 w 571"/>
                  <a:gd name="T15" fmla="*/ 61 h 731"/>
                  <a:gd name="T16" fmla="*/ 18 w 571"/>
                  <a:gd name="T17" fmla="*/ 80 h 731"/>
                  <a:gd name="T18" fmla="*/ 13 w 571"/>
                  <a:gd name="T19" fmla="*/ 59 h 731"/>
                  <a:gd name="T20" fmla="*/ 19 w 571"/>
                  <a:gd name="T21" fmla="*/ 53 h 731"/>
                  <a:gd name="T22" fmla="*/ 20 w 571"/>
                  <a:gd name="T23" fmla="*/ 69 h 731"/>
                  <a:gd name="T24" fmla="*/ 22 w 571"/>
                  <a:gd name="T25" fmla="*/ 69 h 731"/>
                  <a:gd name="T26" fmla="*/ 25 w 571"/>
                  <a:gd name="T27" fmla="*/ 54 h 731"/>
                  <a:gd name="T28" fmla="*/ 28 w 571"/>
                  <a:gd name="T29" fmla="*/ 73 h 731"/>
                  <a:gd name="T30" fmla="*/ 27 w 571"/>
                  <a:gd name="T31" fmla="*/ 64 h 731"/>
                  <a:gd name="T32" fmla="*/ 31 w 571"/>
                  <a:gd name="T33" fmla="*/ 67 h 731"/>
                  <a:gd name="T34" fmla="*/ 34 w 571"/>
                  <a:gd name="T35" fmla="*/ 70 h 731"/>
                  <a:gd name="T36" fmla="*/ 39 w 571"/>
                  <a:gd name="T37" fmla="*/ 77 h 731"/>
                  <a:gd name="T38" fmla="*/ 47 w 571"/>
                  <a:gd name="T39" fmla="*/ 86 h 731"/>
                  <a:gd name="T40" fmla="*/ 36 w 571"/>
                  <a:gd name="T41" fmla="*/ 63 h 731"/>
                  <a:gd name="T42" fmla="*/ 41 w 571"/>
                  <a:gd name="T43" fmla="*/ 72 h 731"/>
                  <a:gd name="T44" fmla="*/ 42 w 571"/>
                  <a:gd name="T45" fmla="*/ 68 h 731"/>
                  <a:gd name="T46" fmla="*/ 53 w 571"/>
                  <a:gd name="T47" fmla="*/ 68 h 731"/>
                  <a:gd name="T48" fmla="*/ 54 w 571"/>
                  <a:gd name="T49" fmla="*/ 63 h 731"/>
                  <a:gd name="T50" fmla="*/ 62 w 571"/>
                  <a:gd name="T51" fmla="*/ 75 h 731"/>
                  <a:gd name="T52" fmla="*/ 62 w 571"/>
                  <a:gd name="T53" fmla="*/ 69 h 731"/>
                  <a:gd name="T54" fmla="*/ 66 w 571"/>
                  <a:gd name="T55" fmla="*/ 68 h 731"/>
                  <a:gd name="T56" fmla="*/ 68 w 571"/>
                  <a:gd name="T57" fmla="*/ 66 h 731"/>
                  <a:gd name="T58" fmla="*/ 79 w 571"/>
                  <a:gd name="T59" fmla="*/ 54 h 731"/>
                  <a:gd name="T60" fmla="*/ 86 w 571"/>
                  <a:gd name="T61" fmla="*/ 76 h 731"/>
                  <a:gd name="T62" fmla="*/ 122 w 571"/>
                  <a:gd name="T63" fmla="*/ 117 h 731"/>
                  <a:gd name="T64" fmla="*/ 133 w 571"/>
                  <a:gd name="T65" fmla="*/ 117 h 731"/>
                  <a:gd name="T66" fmla="*/ 138 w 571"/>
                  <a:gd name="T67" fmla="*/ 98 h 731"/>
                  <a:gd name="T68" fmla="*/ 151 w 571"/>
                  <a:gd name="T69" fmla="*/ 117 h 731"/>
                  <a:gd name="T70" fmla="*/ 125 w 571"/>
                  <a:gd name="T71" fmla="*/ 176 h 731"/>
                  <a:gd name="T72" fmla="*/ 120 w 571"/>
                  <a:gd name="T73" fmla="*/ 219 h 731"/>
                  <a:gd name="T74" fmla="*/ 139 w 571"/>
                  <a:gd name="T75" fmla="*/ 240 h 731"/>
                  <a:gd name="T76" fmla="*/ 170 w 571"/>
                  <a:gd name="T77" fmla="*/ 238 h 731"/>
                  <a:gd name="T78" fmla="*/ 183 w 571"/>
                  <a:gd name="T79" fmla="*/ 206 h 731"/>
                  <a:gd name="T80" fmla="*/ 190 w 571"/>
                  <a:gd name="T81" fmla="*/ 179 h 731"/>
                  <a:gd name="T82" fmla="*/ 171 w 571"/>
                  <a:gd name="T83" fmla="*/ 144 h 731"/>
                  <a:gd name="T84" fmla="*/ 175 w 571"/>
                  <a:gd name="T85" fmla="*/ 79 h 731"/>
                  <a:gd name="T86" fmla="*/ 160 w 571"/>
                  <a:gd name="T87" fmla="*/ 30 h 731"/>
                  <a:gd name="T88" fmla="*/ 136 w 571"/>
                  <a:gd name="T89" fmla="*/ 7 h 731"/>
                  <a:gd name="T90" fmla="*/ 106 w 571"/>
                  <a:gd name="T91" fmla="*/ 0 h 731"/>
                  <a:gd name="T92" fmla="*/ 72 w 571"/>
                  <a:gd name="T93" fmla="*/ 8 h 731"/>
                  <a:gd name="T94" fmla="*/ 52 w 571"/>
                  <a:gd name="T95" fmla="*/ 21 h 731"/>
                  <a:gd name="T96" fmla="*/ 44 w 571"/>
                  <a:gd name="T97" fmla="*/ 22 h 731"/>
                  <a:gd name="T98" fmla="*/ 36 w 571"/>
                  <a:gd name="T99" fmla="*/ 25 h 731"/>
                  <a:gd name="T100" fmla="*/ 33 w 571"/>
                  <a:gd name="T101" fmla="*/ 17 h 7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71" h="731">
                    <a:moveTo>
                      <a:pt x="75" y="72"/>
                    </a:moveTo>
                    <a:lnTo>
                      <a:pt x="63" y="81"/>
                    </a:lnTo>
                    <a:lnTo>
                      <a:pt x="57" y="90"/>
                    </a:lnTo>
                    <a:lnTo>
                      <a:pt x="53" y="101"/>
                    </a:lnTo>
                    <a:lnTo>
                      <a:pt x="51" y="111"/>
                    </a:lnTo>
                    <a:lnTo>
                      <a:pt x="51" y="123"/>
                    </a:lnTo>
                    <a:lnTo>
                      <a:pt x="34" y="128"/>
                    </a:lnTo>
                    <a:lnTo>
                      <a:pt x="21" y="135"/>
                    </a:lnTo>
                    <a:lnTo>
                      <a:pt x="12" y="144"/>
                    </a:lnTo>
                    <a:lnTo>
                      <a:pt x="7" y="154"/>
                    </a:lnTo>
                    <a:lnTo>
                      <a:pt x="5" y="168"/>
                    </a:lnTo>
                    <a:lnTo>
                      <a:pt x="0" y="179"/>
                    </a:lnTo>
                    <a:lnTo>
                      <a:pt x="5" y="190"/>
                    </a:lnTo>
                    <a:lnTo>
                      <a:pt x="8" y="201"/>
                    </a:lnTo>
                    <a:lnTo>
                      <a:pt x="12" y="211"/>
                    </a:lnTo>
                    <a:lnTo>
                      <a:pt x="19" y="222"/>
                    </a:lnTo>
                    <a:lnTo>
                      <a:pt x="14" y="204"/>
                    </a:lnTo>
                    <a:lnTo>
                      <a:pt x="11" y="190"/>
                    </a:lnTo>
                    <a:lnTo>
                      <a:pt x="11" y="177"/>
                    </a:lnTo>
                    <a:lnTo>
                      <a:pt x="14" y="163"/>
                    </a:lnTo>
                    <a:lnTo>
                      <a:pt x="19" y="151"/>
                    </a:lnTo>
                    <a:lnTo>
                      <a:pt x="25" y="144"/>
                    </a:lnTo>
                    <a:lnTo>
                      <a:pt x="34" y="139"/>
                    </a:lnTo>
                    <a:lnTo>
                      <a:pt x="41" y="135"/>
                    </a:lnTo>
                    <a:lnTo>
                      <a:pt x="51" y="132"/>
                    </a:lnTo>
                    <a:lnTo>
                      <a:pt x="36" y="142"/>
                    </a:lnTo>
                    <a:lnTo>
                      <a:pt x="29" y="149"/>
                    </a:lnTo>
                    <a:lnTo>
                      <a:pt x="24" y="158"/>
                    </a:lnTo>
                    <a:lnTo>
                      <a:pt x="21" y="166"/>
                    </a:lnTo>
                    <a:lnTo>
                      <a:pt x="21" y="179"/>
                    </a:lnTo>
                    <a:lnTo>
                      <a:pt x="25" y="166"/>
                    </a:lnTo>
                    <a:lnTo>
                      <a:pt x="30" y="156"/>
                    </a:lnTo>
                    <a:lnTo>
                      <a:pt x="39" y="148"/>
                    </a:lnTo>
                    <a:lnTo>
                      <a:pt x="49" y="143"/>
                    </a:lnTo>
                    <a:lnTo>
                      <a:pt x="58" y="141"/>
                    </a:lnTo>
                    <a:lnTo>
                      <a:pt x="46" y="147"/>
                    </a:lnTo>
                    <a:lnTo>
                      <a:pt x="40" y="153"/>
                    </a:lnTo>
                    <a:lnTo>
                      <a:pt x="34" y="163"/>
                    </a:lnTo>
                    <a:lnTo>
                      <a:pt x="31" y="173"/>
                    </a:lnTo>
                    <a:lnTo>
                      <a:pt x="30" y="185"/>
                    </a:lnTo>
                    <a:lnTo>
                      <a:pt x="30" y="195"/>
                    </a:lnTo>
                    <a:lnTo>
                      <a:pt x="31" y="203"/>
                    </a:lnTo>
                    <a:lnTo>
                      <a:pt x="35" y="211"/>
                    </a:lnTo>
                    <a:lnTo>
                      <a:pt x="40" y="222"/>
                    </a:lnTo>
                    <a:lnTo>
                      <a:pt x="54" y="242"/>
                    </a:lnTo>
                    <a:lnTo>
                      <a:pt x="43" y="219"/>
                    </a:lnTo>
                    <a:lnTo>
                      <a:pt x="38" y="209"/>
                    </a:lnTo>
                    <a:lnTo>
                      <a:pt x="35" y="199"/>
                    </a:lnTo>
                    <a:lnTo>
                      <a:pt x="36" y="187"/>
                    </a:lnTo>
                    <a:lnTo>
                      <a:pt x="38" y="177"/>
                    </a:lnTo>
                    <a:lnTo>
                      <a:pt x="39" y="168"/>
                    </a:lnTo>
                    <a:lnTo>
                      <a:pt x="46" y="157"/>
                    </a:lnTo>
                    <a:lnTo>
                      <a:pt x="59" y="148"/>
                    </a:lnTo>
                    <a:lnTo>
                      <a:pt x="63" y="151"/>
                    </a:lnTo>
                    <a:lnTo>
                      <a:pt x="57" y="160"/>
                    </a:lnTo>
                    <a:lnTo>
                      <a:pt x="53" y="167"/>
                    </a:lnTo>
                    <a:lnTo>
                      <a:pt x="51" y="176"/>
                    </a:lnTo>
                    <a:lnTo>
                      <a:pt x="53" y="186"/>
                    </a:lnTo>
                    <a:lnTo>
                      <a:pt x="55" y="196"/>
                    </a:lnTo>
                    <a:lnTo>
                      <a:pt x="60" y="208"/>
                    </a:lnTo>
                    <a:lnTo>
                      <a:pt x="68" y="220"/>
                    </a:lnTo>
                    <a:lnTo>
                      <a:pt x="79" y="237"/>
                    </a:lnTo>
                    <a:lnTo>
                      <a:pt x="91" y="252"/>
                    </a:lnTo>
                    <a:lnTo>
                      <a:pt x="73" y="223"/>
                    </a:lnTo>
                    <a:lnTo>
                      <a:pt x="67" y="209"/>
                    </a:lnTo>
                    <a:lnTo>
                      <a:pt x="63" y="198"/>
                    </a:lnTo>
                    <a:lnTo>
                      <a:pt x="65" y="187"/>
                    </a:lnTo>
                    <a:lnTo>
                      <a:pt x="67" y="172"/>
                    </a:lnTo>
                    <a:lnTo>
                      <a:pt x="72" y="160"/>
                    </a:lnTo>
                    <a:lnTo>
                      <a:pt x="75" y="162"/>
                    </a:lnTo>
                    <a:lnTo>
                      <a:pt x="74" y="171"/>
                    </a:lnTo>
                    <a:lnTo>
                      <a:pt x="74" y="185"/>
                    </a:lnTo>
                    <a:lnTo>
                      <a:pt x="75" y="195"/>
                    </a:lnTo>
                    <a:lnTo>
                      <a:pt x="79" y="208"/>
                    </a:lnTo>
                    <a:lnTo>
                      <a:pt x="83" y="219"/>
                    </a:lnTo>
                    <a:lnTo>
                      <a:pt x="92" y="230"/>
                    </a:lnTo>
                    <a:lnTo>
                      <a:pt x="102" y="242"/>
                    </a:lnTo>
                    <a:lnTo>
                      <a:pt x="89" y="220"/>
                    </a:lnTo>
                    <a:lnTo>
                      <a:pt x="84" y="208"/>
                    </a:lnTo>
                    <a:lnTo>
                      <a:pt x="82" y="194"/>
                    </a:lnTo>
                    <a:lnTo>
                      <a:pt x="82" y="176"/>
                    </a:lnTo>
                    <a:lnTo>
                      <a:pt x="84" y="166"/>
                    </a:lnTo>
                    <a:lnTo>
                      <a:pt x="91" y="171"/>
                    </a:lnTo>
                    <a:lnTo>
                      <a:pt x="92" y="187"/>
                    </a:lnTo>
                    <a:lnTo>
                      <a:pt x="94" y="203"/>
                    </a:lnTo>
                    <a:lnTo>
                      <a:pt x="100" y="215"/>
                    </a:lnTo>
                    <a:lnTo>
                      <a:pt x="105" y="228"/>
                    </a:lnTo>
                    <a:lnTo>
                      <a:pt x="112" y="242"/>
                    </a:lnTo>
                    <a:lnTo>
                      <a:pt x="106" y="223"/>
                    </a:lnTo>
                    <a:lnTo>
                      <a:pt x="102" y="211"/>
                    </a:lnTo>
                    <a:lnTo>
                      <a:pt x="100" y="203"/>
                    </a:lnTo>
                    <a:lnTo>
                      <a:pt x="98" y="191"/>
                    </a:lnTo>
                    <a:lnTo>
                      <a:pt x="105" y="211"/>
                    </a:lnTo>
                    <a:lnTo>
                      <a:pt x="110" y="223"/>
                    </a:lnTo>
                    <a:lnTo>
                      <a:pt x="117" y="233"/>
                    </a:lnTo>
                    <a:lnTo>
                      <a:pt x="126" y="246"/>
                    </a:lnTo>
                    <a:lnTo>
                      <a:pt x="136" y="258"/>
                    </a:lnTo>
                    <a:lnTo>
                      <a:pt x="148" y="267"/>
                    </a:lnTo>
                    <a:lnTo>
                      <a:pt x="156" y="274"/>
                    </a:lnTo>
                    <a:lnTo>
                      <a:pt x="141" y="258"/>
                    </a:lnTo>
                    <a:lnTo>
                      <a:pt x="131" y="246"/>
                    </a:lnTo>
                    <a:lnTo>
                      <a:pt x="122" y="232"/>
                    </a:lnTo>
                    <a:lnTo>
                      <a:pt x="115" y="215"/>
                    </a:lnTo>
                    <a:lnTo>
                      <a:pt x="110" y="201"/>
                    </a:lnTo>
                    <a:lnTo>
                      <a:pt x="107" y="189"/>
                    </a:lnTo>
                    <a:lnTo>
                      <a:pt x="110" y="177"/>
                    </a:lnTo>
                    <a:lnTo>
                      <a:pt x="117" y="177"/>
                    </a:lnTo>
                    <a:lnTo>
                      <a:pt x="117" y="191"/>
                    </a:lnTo>
                    <a:lnTo>
                      <a:pt x="118" y="203"/>
                    </a:lnTo>
                    <a:lnTo>
                      <a:pt x="124" y="217"/>
                    </a:lnTo>
                    <a:lnTo>
                      <a:pt x="129" y="229"/>
                    </a:lnTo>
                    <a:lnTo>
                      <a:pt x="140" y="244"/>
                    </a:lnTo>
                    <a:lnTo>
                      <a:pt x="134" y="229"/>
                    </a:lnTo>
                    <a:lnTo>
                      <a:pt x="127" y="215"/>
                    </a:lnTo>
                    <a:lnTo>
                      <a:pt x="125" y="205"/>
                    </a:lnTo>
                    <a:lnTo>
                      <a:pt x="124" y="192"/>
                    </a:lnTo>
                    <a:lnTo>
                      <a:pt x="126" y="180"/>
                    </a:lnTo>
                    <a:lnTo>
                      <a:pt x="145" y="179"/>
                    </a:lnTo>
                    <a:lnTo>
                      <a:pt x="151" y="192"/>
                    </a:lnTo>
                    <a:lnTo>
                      <a:pt x="158" y="204"/>
                    </a:lnTo>
                    <a:lnTo>
                      <a:pt x="163" y="214"/>
                    </a:lnTo>
                    <a:lnTo>
                      <a:pt x="188" y="249"/>
                    </a:lnTo>
                    <a:lnTo>
                      <a:pt x="172" y="217"/>
                    </a:lnTo>
                    <a:lnTo>
                      <a:pt x="167" y="206"/>
                    </a:lnTo>
                    <a:lnTo>
                      <a:pt x="161" y="191"/>
                    </a:lnTo>
                    <a:lnTo>
                      <a:pt x="158" y="176"/>
                    </a:lnTo>
                    <a:lnTo>
                      <a:pt x="163" y="179"/>
                    </a:lnTo>
                    <a:lnTo>
                      <a:pt x="172" y="200"/>
                    </a:lnTo>
                    <a:lnTo>
                      <a:pt x="177" y="211"/>
                    </a:lnTo>
                    <a:lnTo>
                      <a:pt x="186" y="225"/>
                    </a:lnTo>
                    <a:lnTo>
                      <a:pt x="199" y="237"/>
                    </a:lnTo>
                    <a:lnTo>
                      <a:pt x="218" y="244"/>
                    </a:lnTo>
                    <a:lnTo>
                      <a:pt x="201" y="229"/>
                    </a:lnTo>
                    <a:lnTo>
                      <a:pt x="192" y="218"/>
                    </a:lnTo>
                    <a:lnTo>
                      <a:pt x="186" y="208"/>
                    </a:lnTo>
                    <a:lnTo>
                      <a:pt x="182" y="195"/>
                    </a:lnTo>
                    <a:lnTo>
                      <a:pt x="180" y="180"/>
                    </a:lnTo>
                    <a:lnTo>
                      <a:pt x="191" y="176"/>
                    </a:lnTo>
                    <a:lnTo>
                      <a:pt x="191" y="190"/>
                    </a:lnTo>
                    <a:lnTo>
                      <a:pt x="196" y="205"/>
                    </a:lnTo>
                    <a:lnTo>
                      <a:pt x="201" y="215"/>
                    </a:lnTo>
                    <a:lnTo>
                      <a:pt x="220" y="233"/>
                    </a:lnTo>
                    <a:lnTo>
                      <a:pt x="211" y="223"/>
                    </a:lnTo>
                    <a:lnTo>
                      <a:pt x="204" y="210"/>
                    </a:lnTo>
                    <a:lnTo>
                      <a:pt x="203" y="199"/>
                    </a:lnTo>
                    <a:lnTo>
                      <a:pt x="202" y="185"/>
                    </a:lnTo>
                    <a:lnTo>
                      <a:pt x="204" y="173"/>
                    </a:lnTo>
                    <a:lnTo>
                      <a:pt x="210" y="170"/>
                    </a:lnTo>
                    <a:lnTo>
                      <a:pt x="223" y="167"/>
                    </a:lnTo>
                    <a:lnTo>
                      <a:pt x="237" y="162"/>
                    </a:lnTo>
                    <a:lnTo>
                      <a:pt x="255" y="147"/>
                    </a:lnTo>
                    <a:lnTo>
                      <a:pt x="236" y="180"/>
                    </a:lnTo>
                    <a:lnTo>
                      <a:pt x="239" y="198"/>
                    </a:lnTo>
                    <a:lnTo>
                      <a:pt x="246" y="215"/>
                    </a:lnTo>
                    <a:lnTo>
                      <a:pt x="256" y="229"/>
                    </a:lnTo>
                    <a:lnTo>
                      <a:pt x="274" y="247"/>
                    </a:lnTo>
                    <a:lnTo>
                      <a:pt x="299" y="263"/>
                    </a:lnTo>
                    <a:lnTo>
                      <a:pt x="332" y="289"/>
                    </a:lnTo>
                    <a:lnTo>
                      <a:pt x="366" y="329"/>
                    </a:lnTo>
                    <a:lnTo>
                      <a:pt x="366" y="351"/>
                    </a:lnTo>
                    <a:lnTo>
                      <a:pt x="368" y="363"/>
                    </a:lnTo>
                    <a:lnTo>
                      <a:pt x="376" y="371"/>
                    </a:lnTo>
                    <a:lnTo>
                      <a:pt x="388" y="374"/>
                    </a:lnTo>
                    <a:lnTo>
                      <a:pt x="393" y="366"/>
                    </a:lnTo>
                    <a:lnTo>
                      <a:pt x="398" y="353"/>
                    </a:lnTo>
                    <a:lnTo>
                      <a:pt x="397" y="339"/>
                    </a:lnTo>
                    <a:lnTo>
                      <a:pt x="397" y="327"/>
                    </a:lnTo>
                    <a:lnTo>
                      <a:pt x="398" y="310"/>
                    </a:lnTo>
                    <a:lnTo>
                      <a:pt x="403" y="300"/>
                    </a:lnTo>
                    <a:lnTo>
                      <a:pt x="412" y="295"/>
                    </a:lnTo>
                    <a:lnTo>
                      <a:pt x="422" y="295"/>
                    </a:lnTo>
                    <a:lnTo>
                      <a:pt x="436" y="303"/>
                    </a:lnTo>
                    <a:lnTo>
                      <a:pt x="446" y="318"/>
                    </a:lnTo>
                    <a:lnTo>
                      <a:pt x="450" y="333"/>
                    </a:lnTo>
                    <a:lnTo>
                      <a:pt x="451" y="353"/>
                    </a:lnTo>
                    <a:lnTo>
                      <a:pt x="450" y="372"/>
                    </a:lnTo>
                    <a:lnTo>
                      <a:pt x="447" y="396"/>
                    </a:lnTo>
                    <a:lnTo>
                      <a:pt x="435" y="439"/>
                    </a:lnTo>
                    <a:lnTo>
                      <a:pt x="376" y="504"/>
                    </a:lnTo>
                    <a:lnTo>
                      <a:pt x="374" y="528"/>
                    </a:lnTo>
                    <a:lnTo>
                      <a:pt x="378" y="583"/>
                    </a:lnTo>
                    <a:lnTo>
                      <a:pt x="379" y="614"/>
                    </a:lnTo>
                    <a:lnTo>
                      <a:pt x="370" y="631"/>
                    </a:lnTo>
                    <a:lnTo>
                      <a:pt x="363" y="647"/>
                    </a:lnTo>
                    <a:lnTo>
                      <a:pt x="359" y="660"/>
                    </a:lnTo>
                    <a:lnTo>
                      <a:pt x="356" y="680"/>
                    </a:lnTo>
                    <a:lnTo>
                      <a:pt x="361" y="695"/>
                    </a:lnTo>
                    <a:lnTo>
                      <a:pt x="374" y="712"/>
                    </a:lnTo>
                    <a:lnTo>
                      <a:pt x="393" y="722"/>
                    </a:lnTo>
                    <a:lnTo>
                      <a:pt x="416" y="723"/>
                    </a:lnTo>
                    <a:lnTo>
                      <a:pt x="431" y="727"/>
                    </a:lnTo>
                    <a:lnTo>
                      <a:pt x="452" y="731"/>
                    </a:lnTo>
                    <a:lnTo>
                      <a:pt x="473" y="728"/>
                    </a:lnTo>
                    <a:lnTo>
                      <a:pt x="489" y="724"/>
                    </a:lnTo>
                    <a:lnTo>
                      <a:pt x="508" y="717"/>
                    </a:lnTo>
                    <a:lnTo>
                      <a:pt x="522" y="707"/>
                    </a:lnTo>
                    <a:lnTo>
                      <a:pt x="532" y="691"/>
                    </a:lnTo>
                    <a:lnTo>
                      <a:pt x="541" y="678"/>
                    </a:lnTo>
                    <a:lnTo>
                      <a:pt x="547" y="660"/>
                    </a:lnTo>
                    <a:lnTo>
                      <a:pt x="548" y="619"/>
                    </a:lnTo>
                    <a:lnTo>
                      <a:pt x="556" y="612"/>
                    </a:lnTo>
                    <a:lnTo>
                      <a:pt x="565" y="599"/>
                    </a:lnTo>
                    <a:lnTo>
                      <a:pt x="567" y="585"/>
                    </a:lnTo>
                    <a:lnTo>
                      <a:pt x="571" y="562"/>
                    </a:lnTo>
                    <a:lnTo>
                      <a:pt x="567" y="539"/>
                    </a:lnTo>
                    <a:lnTo>
                      <a:pt x="562" y="523"/>
                    </a:lnTo>
                    <a:lnTo>
                      <a:pt x="555" y="513"/>
                    </a:lnTo>
                    <a:lnTo>
                      <a:pt x="540" y="488"/>
                    </a:lnTo>
                    <a:lnTo>
                      <a:pt x="524" y="466"/>
                    </a:lnTo>
                    <a:lnTo>
                      <a:pt x="512" y="434"/>
                    </a:lnTo>
                    <a:lnTo>
                      <a:pt x="513" y="355"/>
                    </a:lnTo>
                    <a:lnTo>
                      <a:pt x="518" y="323"/>
                    </a:lnTo>
                    <a:lnTo>
                      <a:pt x="523" y="287"/>
                    </a:lnTo>
                    <a:lnTo>
                      <a:pt x="523" y="265"/>
                    </a:lnTo>
                    <a:lnTo>
                      <a:pt x="522" y="237"/>
                    </a:lnTo>
                    <a:lnTo>
                      <a:pt x="517" y="211"/>
                    </a:lnTo>
                    <a:lnTo>
                      <a:pt x="514" y="190"/>
                    </a:lnTo>
                    <a:lnTo>
                      <a:pt x="508" y="166"/>
                    </a:lnTo>
                    <a:lnTo>
                      <a:pt x="492" y="119"/>
                    </a:lnTo>
                    <a:lnTo>
                      <a:pt x="478" y="91"/>
                    </a:lnTo>
                    <a:lnTo>
                      <a:pt x="442" y="54"/>
                    </a:lnTo>
                    <a:lnTo>
                      <a:pt x="422" y="47"/>
                    </a:lnTo>
                    <a:lnTo>
                      <a:pt x="422" y="37"/>
                    </a:lnTo>
                    <a:lnTo>
                      <a:pt x="416" y="28"/>
                    </a:lnTo>
                    <a:lnTo>
                      <a:pt x="408" y="20"/>
                    </a:lnTo>
                    <a:lnTo>
                      <a:pt x="395" y="14"/>
                    </a:lnTo>
                    <a:lnTo>
                      <a:pt x="380" y="9"/>
                    </a:lnTo>
                    <a:lnTo>
                      <a:pt x="363" y="5"/>
                    </a:lnTo>
                    <a:lnTo>
                      <a:pt x="347" y="2"/>
                    </a:lnTo>
                    <a:lnTo>
                      <a:pt x="317" y="0"/>
                    </a:lnTo>
                    <a:lnTo>
                      <a:pt x="296" y="0"/>
                    </a:lnTo>
                    <a:lnTo>
                      <a:pt x="264" y="2"/>
                    </a:lnTo>
                    <a:lnTo>
                      <a:pt x="246" y="8"/>
                    </a:lnTo>
                    <a:lnTo>
                      <a:pt x="231" y="14"/>
                    </a:lnTo>
                    <a:lnTo>
                      <a:pt x="216" y="23"/>
                    </a:lnTo>
                    <a:lnTo>
                      <a:pt x="203" y="30"/>
                    </a:lnTo>
                    <a:lnTo>
                      <a:pt x="188" y="43"/>
                    </a:lnTo>
                    <a:lnTo>
                      <a:pt x="175" y="54"/>
                    </a:lnTo>
                    <a:lnTo>
                      <a:pt x="165" y="59"/>
                    </a:lnTo>
                    <a:lnTo>
                      <a:pt x="154" y="62"/>
                    </a:lnTo>
                    <a:lnTo>
                      <a:pt x="146" y="62"/>
                    </a:lnTo>
                    <a:lnTo>
                      <a:pt x="139" y="58"/>
                    </a:lnTo>
                    <a:lnTo>
                      <a:pt x="134" y="48"/>
                    </a:lnTo>
                    <a:lnTo>
                      <a:pt x="132" y="58"/>
                    </a:lnTo>
                    <a:lnTo>
                      <a:pt x="132" y="67"/>
                    </a:lnTo>
                    <a:lnTo>
                      <a:pt x="125" y="66"/>
                    </a:lnTo>
                    <a:lnTo>
                      <a:pt x="117" y="62"/>
                    </a:lnTo>
                    <a:lnTo>
                      <a:pt x="122" y="71"/>
                    </a:lnTo>
                    <a:lnTo>
                      <a:pt x="115" y="77"/>
                    </a:lnTo>
                    <a:lnTo>
                      <a:pt x="107" y="75"/>
                    </a:lnTo>
                    <a:lnTo>
                      <a:pt x="103" y="71"/>
                    </a:lnTo>
                    <a:lnTo>
                      <a:pt x="101" y="65"/>
                    </a:lnTo>
                    <a:lnTo>
                      <a:pt x="103" y="56"/>
                    </a:lnTo>
                    <a:lnTo>
                      <a:pt x="112" y="49"/>
                    </a:lnTo>
                    <a:lnTo>
                      <a:pt x="100" y="52"/>
                    </a:lnTo>
                    <a:lnTo>
                      <a:pt x="88" y="56"/>
                    </a:lnTo>
                    <a:lnTo>
                      <a:pt x="81" y="63"/>
                    </a:lnTo>
                    <a:lnTo>
                      <a:pt x="75" y="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20" name="Freeform 452"/>
            <p:cNvSpPr>
              <a:spLocks/>
            </p:cNvSpPr>
            <p:nvPr/>
          </p:nvSpPr>
          <p:spPr bwMode="auto">
            <a:xfrm>
              <a:off x="4721" y="1589"/>
              <a:ext cx="86" cy="181"/>
            </a:xfrm>
            <a:custGeom>
              <a:avLst/>
              <a:gdLst>
                <a:gd name="T0" fmla="*/ 9 w 259"/>
                <a:gd name="T1" fmla="*/ 11 h 542"/>
                <a:gd name="T2" fmla="*/ 0 w 259"/>
                <a:gd name="T3" fmla="*/ 0 h 542"/>
                <a:gd name="T4" fmla="*/ 3 w 259"/>
                <a:gd name="T5" fmla="*/ 11 h 542"/>
                <a:gd name="T6" fmla="*/ 13 w 259"/>
                <a:gd name="T7" fmla="*/ 22 h 542"/>
                <a:gd name="T8" fmla="*/ 32 w 259"/>
                <a:gd name="T9" fmla="*/ 36 h 542"/>
                <a:gd name="T10" fmla="*/ 43 w 259"/>
                <a:gd name="T11" fmla="*/ 57 h 542"/>
                <a:gd name="T12" fmla="*/ 47 w 259"/>
                <a:gd name="T13" fmla="*/ 64 h 542"/>
                <a:gd name="T14" fmla="*/ 52 w 259"/>
                <a:gd name="T15" fmla="*/ 62 h 542"/>
                <a:gd name="T16" fmla="*/ 54 w 259"/>
                <a:gd name="T17" fmla="*/ 53 h 542"/>
                <a:gd name="T18" fmla="*/ 54 w 259"/>
                <a:gd name="T19" fmla="*/ 43 h 542"/>
                <a:gd name="T20" fmla="*/ 59 w 259"/>
                <a:gd name="T21" fmla="*/ 38 h 542"/>
                <a:gd name="T22" fmla="*/ 67 w 259"/>
                <a:gd name="T23" fmla="*/ 41 h 542"/>
                <a:gd name="T24" fmla="*/ 71 w 259"/>
                <a:gd name="T25" fmla="*/ 51 h 542"/>
                <a:gd name="T26" fmla="*/ 71 w 259"/>
                <a:gd name="T27" fmla="*/ 64 h 542"/>
                <a:gd name="T28" fmla="*/ 66 w 259"/>
                <a:gd name="T29" fmla="*/ 87 h 542"/>
                <a:gd name="T30" fmla="*/ 46 w 259"/>
                <a:gd name="T31" fmla="*/ 116 h 542"/>
                <a:gd name="T32" fmla="*/ 48 w 259"/>
                <a:gd name="T33" fmla="*/ 145 h 542"/>
                <a:gd name="T34" fmla="*/ 43 w 259"/>
                <a:gd name="T35" fmla="*/ 156 h 542"/>
                <a:gd name="T36" fmla="*/ 40 w 259"/>
                <a:gd name="T37" fmla="*/ 167 h 542"/>
                <a:gd name="T38" fmla="*/ 46 w 259"/>
                <a:gd name="T39" fmla="*/ 178 h 542"/>
                <a:gd name="T40" fmla="*/ 59 w 259"/>
                <a:gd name="T41" fmla="*/ 181 h 542"/>
                <a:gd name="T42" fmla="*/ 62 w 259"/>
                <a:gd name="T43" fmla="*/ 172 h 542"/>
                <a:gd name="T44" fmla="*/ 56 w 259"/>
                <a:gd name="T45" fmla="*/ 158 h 542"/>
                <a:gd name="T46" fmla="*/ 69 w 259"/>
                <a:gd name="T47" fmla="*/ 166 h 542"/>
                <a:gd name="T48" fmla="*/ 85 w 259"/>
                <a:gd name="T49" fmla="*/ 168 h 542"/>
                <a:gd name="T50" fmla="*/ 70 w 259"/>
                <a:gd name="T51" fmla="*/ 158 h 542"/>
                <a:gd name="T52" fmla="*/ 58 w 259"/>
                <a:gd name="T53" fmla="*/ 148 h 542"/>
                <a:gd name="T54" fmla="*/ 59 w 259"/>
                <a:gd name="T55" fmla="*/ 137 h 542"/>
                <a:gd name="T56" fmla="*/ 72 w 259"/>
                <a:gd name="T57" fmla="*/ 146 h 542"/>
                <a:gd name="T58" fmla="*/ 61 w 259"/>
                <a:gd name="T59" fmla="*/ 130 h 542"/>
                <a:gd name="T60" fmla="*/ 74 w 259"/>
                <a:gd name="T61" fmla="*/ 141 h 542"/>
                <a:gd name="T62" fmla="*/ 78 w 259"/>
                <a:gd name="T63" fmla="*/ 140 h 542"/>
                <a:gd name="T64" fmla="*/ 69 w 259"/>
                <a:gd name="T65" fmla="*/ 125 h 542"/>
                <a:gd name="T66" fmla="*/ 67 w 259"/>
                <a:gd name="T67" fmla="*/ 114 h 542"/>
                <a:gd name="T68" fmla="*/ 70 w 259"/>
                <a:gd name="T69" fmla="*/ 97 h 542"/>
                <a:gd name="T70" fmla="*/ 82 w 259"/>
                <a:gd name="T71" fmla="*/ 114 h 542"/>
                <a:gd name="T72" fmla="*/ 73 w 259"/>
                <a:gd name="T73" fmla="*/ 94 h 542"/>
                <a:gd name="T74" fmla="*/ 86 w 259"/>
                <a:gd name="T75" fmla="*/ 104 h 542"/>
                <a:gd name="T76" fmla="*/ 79 w 259"/>
                <a:gd name="T77" fmla="*/ 84 h 542"/>
                <a:gd name="T78" fmla="*/ 74 w 259"/>
                <a:gd name="T79" fmla="*/ 68 h 542"/>
                <a:gd name="T80" fmla="*/ 73 w 259"/>
                <a:gd name="T81" fmla="*/ 41 h 542"/>
                <a:gd name="T82" fmla="*/ 65 w 259"/>
                <a:gd name="T83" fmla="*/ 31 h 542"/>
                <a:gd name="T84" fmla="*/ 49 w 259"/>
                <a:gd name="T85" fmla="*/ 27 h 542"/>
                <a:gd name="T86" fmla="*/ 46 w 259"/>
                <a:gd name="T87" fmla="*/ 26 h 542"/>
                <a:gd name="T88" fmla="*/ 37 w 259"/>
                <a:gd name="T89" fmla="*/ 21 h 542"/>
                <a:gd name="T90" fmla="*/ 33 w 259"/>
                <a:gd name="T91" fmla="*/ 26 h 542"/>
                <a:gd name="T92" fmla="*/ 31 w 259"/>
                <a:gd name="T93" fmla="*/ 30 h 542"/>
                <a:gd name="T94" fmla="*/ 19 w 259"/>
                <a:gd name="T95" fmla="*/ 14 h 542"/>
                <a:gd name="T96" fmla="*/ 15 w 259"/>
                <a:gd name="T97" fmla="*/ 14 h 5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9" h="542">
                  <a:moveTo>
                    <a:pt x="45" y="41"/>
                  </a:moveTo>
                  <a:lnTo>
                    <a:pt x="28" y="33"/>
                  </a:lnTo>
                  <a:lnTo>
                    <a:pt x="19" y="22"/>
                  </a:lnTo>
                  <a:lnTo>
                    <a:pt x="0" y="0"/>
                  </a:lnTo>
                  <a:lnTo>
                    <a:pt x="2" y="17"/>
                  </a:lnTo>
                  <a:lnTo>
                    <a:pt x="10" y="34"/>
                  </a:lnTo>
                  <a:lnTo>
                    <a:pt x="20" y="48"/>
                  </a:lnTo>
                  <a:lnTo>
                    <a:pt x="38" y="66"/>
                  </a:lnTo>
                  <a:lnTo>
                    <a:pt x="63" y="82"/>
                  </a:lnTo>
                  <a:lnTo>
                    <a:pt x="97" y="108"/>
                  </a:lnTo>
                  <a:lnTo>
                    <a:pt x="131" y="150"/>
                  </a:lnTo>
                  <a:lnTo>
                    <a:pt x="131" y="171"/>
                  </a:lnTo>
                  <a:lnTo>
                    <a:pt x="133" y="184"/>
                  </a:lnTo>
                  <a:lnTo>
                    <a:pt x="141" y="191"/>
                  </a:lnTo>
                  <a:lnTo>
                    <a:pt x="153" y="194"/>
                  </a:lnTo>
                  <a:lnTo>
                    <a:pt x="158" y="186"/>
                  </a:lnTo>
                  <a:lnTo>
                    <a:pt x="163" y="174"/>
                  </a:lnTo>
                  <a:lnTo>
                    <a:pt x="162" y="160"/>
                  </a:lnTo>
                  <a:lnTo>
                    <a:pt x="162" y="147"/>
                  </a:lnTo>
                  <a:lnTo>
                    <a:pt x="163" y="129"/>
                  </a:lnTo>
                  <a:lnTo>
                    <a:pt x="168" y="119"/>
                  </a:lnTo>
                  <a:lnTo>
                    <a:pt x="177" y="114"/>
                  </a:lnTo>
                  <a:lnTo>
                    <a:pt x="187" y="114"/>
                  </a:lnTo>
                  <a:lnTo>
                    <a:pt x="201" y="122"/>
                  </a:lnTo>
                  <a:lnTo>
                    <a:pt x="211" y="138"/>
                  </a:lnTo>
                  <a:lnTo>
                    <a:pt x="215" y="153"/>
                  </a:lnTo>
                  <a:lnTo>
                    <a:pt x="216" y="174"/>
                  </a:lnTo>
                  <a:lnTo>
                    <a:pt x="215" y="193"/>
                  </a:lnTo>
                  <a:lnTo>
                    <a:pt x="212" y="217"/>
                  </a:lnTo>
                  <a:lnTo>
                    <a:pt x="200" y="260"/>
                  </a:lnTo>
                  <a:lnTo>
                    <a:pt x="141" y="324"/>
                  </a:lnTo>
                  <a:lnTo>
                    <a:pt x="139" y="348"/>
                  </a:lnTo>
                  <a:lnTo>
                    <a:pt x="143" y="402"/>
                  </a:lnTo>
                  <a:lnTo>
                    <a:pt x="144" y="434"/>
                  </a:lnTo>
                  <a:lnTo>
                    <a:pt x="135" y="451"/>
                  </a:lnTo>
                  <a:lnTo>
                    <a:pt x="128" y="467"/>
                  </a:lnTo>
                  <a:lnTo>
                    <a:pt x="124" y="480"/>
                  </a:lnTo>
                  <a:lnTo>
                    <a:pt x="121" y="500"/>
                  </a:lnTo>
                  <a:lnTo>
                    <a:pt x="126" y="516"/>
                  </a:lnTo>
                  <a:lnTo>
                    <a:pt x="139" y="532"/>
                  </a:lnTo>
                  <a:lnTo>
                    <a:pt x="158" y="542"/>
                  </a:lnTo>
                  <a:lnTo>
                    <a:pt x="177" y="541"/>
                  </a:lnTo>
                  <a:lnTo>
                    <a:pt x="188" y="532"/>
                  </a:lnTo>
                  <a:lnTo>
                    <a:pt x="187" y="516"/>
                  </a:lnTo>
                  <a:lnTo>
                    <a:pt x="177" y="497"/>
                  </a:lnTo>
                  <a:lnTo>
                    <a:pt x="168" y="472"/>
                  </a:lnTo>
                  <a:lnTo>
                    <a:pt x="189" y="493"/>
                  </a:lnTo>
                  <a:lnTo>
                    <a:pt x="207" y="498"/>
                  </a:lnTo>
                  <a:lnTo>
                    <a:pt x="230" y="502"/>
                  </a:lnTo>
                  <a:lnTo>
                    <a:pt x="257" y="503"/>
                  </a:lnTo>
                  <a:lnTo>
                    <a:pt x="240" y="493"/>
                  </a:lnTo>
                  <a:lnTo>
                    <a:pt x="211" y="472"/>
                  </a:lnTo>
                  <a:lnTo>
                    <a:pt x="189" y="461"/>
                  </a:lnTo>
                  <a:lnTo>
                    <a:pt x="176" y="442"/>
                  </a:lnTo>
                  <a:lnTo>
                    <a:pt x="172" y="421"/>
                  </a:lnTo>
                  <a:lnTo>
                    <a:pt x="178" y="410"/>
                  </a:lnTo>
                  <a:lnTo>
                    <a:pt x="200" y="431"/>
                  </a:lnTo>
                  <a:lnTo>
                    <a:pt x="217" y="438"/>
                  </a:lnTo>
                  <a:lnTo>
                    <a:pt x="189" y="410"/>
                  </a:lnTo>
                  <a:lnTo>
                    <a:pt x="183" y="389"/>
                  </a:lnTo>
                  <a:lnTo>
                    <a:pt x="198" y="396"/>
                  </a:lnTo>
                  <a:lnTo>
                    <a:pt x="224" y="422"/>
                  </a:lnTo>
                  <a:lnTo>
                    <a:pt x="241" y="428"/>
                  </a:lnTo>
                  <a:lnTo>
                    <a:pt x="235" y="418"/>
                  </a:lnTo>
                  <a:lnTo>
                    <a:pt x="214" y="388"/>
                  </a:lnTo>
                  <a:lnTo>
                    <a:pt x="208" y="375"/>
                  </a:lnTo>
                  <a:lnTo>
                    <a:pt x="202" y="357"/>
                  </a:lnTo>
                  <a:lnTo>
                    <a:pt x="203" y="341"/>
                  </a:lnTo>
                  <a:lnTo>
                    <a:pt x="202" y="319"/>
                  </a:lnTo>
                  <a:lnTo>
                    <a:pt x="211" y="290"/>
                  </a:lnTo>
                  <a:lnTo>
                    <a:pt x="227" y="329"/>
                  </a:lnTo>
                  <a:lnTo>
                    <a:pt x="248" y="342"/>
                  </a:lnTo>
                  <a:lnTo>
                    <a:pt x="234" y="323"/>
                  </a:lnTo>
                  <a:lnTo>
                    <a:pt x="221" y="281"/>
                  </a:lnTo>
                  <a:lnTo>
                    <a:pt x="239" y="296"/>
                  </a:lnTo>
                  <a:lnTo>
                    <a:pt x="259" y="310"/>
                  </a:lnTo>
                  <a:lnTo>
                    <a:pt x="246" y="282"/>
                  </a:lnTo>
                  <a:lnTo>
                    <a:pt x="238" y="252"/>
                  </a:lnTo>
                  <a:lnTo>
                    <a:pt x="229" y="223"/>
                  </a:lnTo>
                  <a:lnTo>
                    <a:pt x="224" y="205"/>
                  </a:lnTo>
                  <a:lnTo>
                    <a:pt x="224" y="158"/>
                  </a:lnTo>
                  <a:lnTo>
                    <a:pt x="221" y="123"/>
                  </a:lnTo>
                  <a:lnTo>
                    <a:pt x="216" y="104"/>
                  </a:lnTo>
                  <a:lnTo>
                    <a:pt x="197" y="94"/>
                  </a:lnTo>
                  <a:lnTo>
                    <a:pt x="172" y="95"/>
                  </a:lnTo>
                  <a:lnTo>
                    <a:pt x="149" y="80"/>
                  </a:lnTo>
                  <a:lnTo>
                    <a:pt x="122" y="57"/>
                  </a:lnTo>
                  <a:lnTo>
                    <a:pt x="138" y="79"/>
                  </a:lnTo>
                  <a:lnTo>
                    <a:pt x="154" y="104"/>
                  </a:lnTo>
                  <a:lnTo>
                    <a:pt x="110" y="62"/>
                  </a:lnTo>
                  <a:lnTo>
                    <a:pt x="125" y="95"/>
                  </a:lnTo>
                  <a:lnTo>
                    <a:pt x="100" y="79"/>
                  </a:lnTo>
                  <a:lnTo>
                    <a:pt x="120" y="108"/>
                  </a:lnTo>
                  <a:lnTo>
                    <a:pt x="93" y="91"/>
                  </a:lnTo>
                  <a:lnTo>
                    <a:pt x="77" y="67"/>
                  </a:lnTo>
                  <a:lnTo>
                    <a:pt x="58" y="43"/>
                  </a:lnTo>
                  <a:lnTo>
                    <a:pt x="38" y="14"/>
                  </a:lnTo>
                  <a:lnTo>
                    <a:pt x="45" y="41"/>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21" name="Group 453"/>
            <p:cNvGrpSpPr>
              <a:grpSpLocks/>
            </p:cNvGrpSpPr>
            <p:nvPr/>
          </p:nvGrpSpPr>
          <p:grpSpPr bwMode="auto">
            <a:xfrm>
              <a:off x="4669" y="1634"/>
              <a:ext cx="46" cy="64"/>
              <a:chOff x="4669" y="1634"/>
              <a:chExt cx="46" cy="64"/>
            </a:xfrm>
          </p:grpSpPr>
          <p:sp>
            <p:nvSpPr>
              <p:cNvPr id="57525" name="Freeform 454"/>
              <p:cNvSpPr>
                <a:spLocks/>
              </p:cNvSpPr>
              <p:nvPr/>
            </p:nvSpPr>
            <p:spPr bwMode="auto">
              <a:xfrm>
                <a:off x="4669" y="1636"/>
                <a:ext cx="16" cy="35"/>
              </a:xfrm>
              <a:custGeom>
                <a:avLst/>
                <a:gdLst>
                  <a:gd name="T0" fmla="*/ 10 w 48"/>
                  <a:gd name="T1" fmla="*/ 0 h 105"/>
                  <a:gd name="T2" fmla="*/ 10 w 48"/>
                  <a:gd name="T3" fmla="*/ 3 h 105"/>
                  <a:gd name="T4" fmla="*/ 9 w 48"/>
                  <a:gd name="T5" fmla="*/ 6 h 105"/>
                  <a:gd name="T6" fmla="*/ 7 w 48"/>
                  <a:gd name="T7" fmla="*/ 7 h 105"/>
                  <a:gd name="T8" fmla="*/ 0 w 48"/>
                  <a:gd name="T9" fmla="*/ 8 h 105"/>
                  <a:gd name="T10" fmla="*/ 7 w 48"/>
                  <a:gd name="T11" fmla="*/ 9 h 105"/>
                  <a:gd name="T12" fmla="*/ 11 w 48"/>
                  <a:gd name="T13" fmla="*/ 10 h 105"/>
                  <a:gd name="T14" fmla="*/ 14 w 48"/>
                  <a:gd name="T15" fmla="*/ 13 h 105"/>
                  <a:gd name="T16" fmla="*/ 14 w 48"/>
                  <a:gd name="T17" fmla="*/ 16 h 105"/>
                  <a:gd name="T18" fmla="*/ 16 w 48"/>
                  <a:gd name="T19" fmla="*/ 22 h 105"/>
                  <a:gd name="T20" fmla="*/ 15 w 48"/>
                  <a:gd name="T21" fmla="*/ 35 h 105"/>
                  <a:gd name="T22" fmla="*/ 16 w 48"/>
                  <a:gd name="T23" fmla="*/ 19 h 105"/>
                  <a:gd name="T24" fmla="*/ 16 w 48"/>
                  <a:gd name="T25" fmla="*/ 13 h 105"/>
                  <a:gd name="T26" fmla="*/ 16 w 48"/>
                  <a:gd name="T27" fmla="*/ 6 h 105"/>
                  <a:gd name="T28" fmla="*/ 15 w 48"/>
                  <a:gd name="T29" fmla="*/ 2 h 105"/>
                  <a:gd name="T30" fmla="*/ 10 w 48"/>
                  <a:gd name="T31" fmla="*/ 0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 h="105">
                    <a:moveTo>
                      <a:pt x="29" y="0"/>
                    </a:moveTo>
                    <a:lnTo>
                      <a:pt x="31" y="10"/>
                    </a:lnTo>
                    <a:lnTo>
                      <a:pt x="26" y="19"/>
                    </a:lnTo>
                    <a:lnTo>
                      <a:pt x="21" y="22"/>
                    </a:lnTo>
                    <a:lnTo>
                      <a:pt x="0" y="25"/>
                    </a:lnTo>
                    <a:lnTo>
                      <a:pt x="21" y="28"/>
                    </a:lnTo>
                    <a:lnTo>
                      <a:pt x="33" y="30"/>
                    </a:lnTo>
                    <a:lnTo>
                      <a:pt x="41" y="38"/>
                    </a:lnTo>
                    <a:lnTo>
                      <a:pt x="43" y="48"/>
                    </a:lnTo>
                    <a:lnTo>
                      <a:pt x="47" y="66"/>
                    </a:lnTo>
                    <a:lnTo>
                      <a:pt x="45" y="105"/>
                    </a:lnTo>
                    <a:lnTo>
                      <a:pt x="48" y="58"/>
                    </a:lnTo>
                    <a:lnTo>
                      <a:pt x="47" y="38"/>
                    </a:lnTo>
                    <a:lnTo>
                      <a:pt x="47" y="17"/>
                    </a:lnTo>
                    <a:lnTo>
                      <a:pt x="45" y="6"/>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26" name="Freeform 455"/>
              <p:cNvSpPr>
                <a:spLocks/>
              </p:cNvSpPr>
              <p:nvPr/>
            </p:nvSpPr>
            <p:spPr bwMode="auto">
              <a:xfrm>
                <a:off x="4682" y="1684"/>
                <a:ext cx="20" cy="14"/>
              </a:xfrm>
              <a:custGeom>
                <a:avLst/>
                <a:gdLst>
                  <a:gd name="T0" fmla="*/ 0 w 58"/>
                  <a:gd name="T1" fmla="*/ 0 h 42"/>
                  <a:gd name="T2" fmla="*/ 2 w 58"/>
                  <a:gd name="T3" fmla="*/ 1 h 42"/>
                  <a:gd name="T4" fmla="*/ 5 w 58"/>
                  <a:gd name="T5" fmla="*/ 2 h 42"/>
                  <a:gd name="T6" fmla="*/ 7 w 58"/>
                  <a:gd name="T7" fmla="*/ 2 h 42"/>
                  <a:gd name="T8" fmla="*/ 11 w 58"/>
                  <a:gd name="T9" fmla="*/ 2 h 42"/>
                  <a:gd name="T10" fmla="*/ 14 w 58"/>
                  <a:gd name="T11" fmla="*/ 1 h 42"/>
                  <a:gd name="T12" fmla="*/ 17 w 58"/>
                  <a:gd name="T13" fmla="*/ 1 h 42"/>
                  <a:gd name="T14" fmla="*/ 20 w 58"/>
                  <a:gd name="T15" fmla="*/ 4 h 42"/>
                  <a:gd name="T16" fmla="*/ 15 w 58"/>
                  <a:gd name="T17" fmla="*/ 4 h 42"/>
                  <a:gd name="T18" fmla="*/ 13 w 58"/>
                  <a:gd name="T19" fmla="*/ 5 h 42"/>
                  <a:gd name="T20" fmla="*/ 12 w 58"/>
                  <a:gd name="T21" fmla="*/ 8 h 42"/>
                  <a:gd name="T22" fmla="*/ 12 w 58"/>
                  <a:gd name="T23" fmla="*/ 14 h 42"/>
                  <a:gd name="T24" fmla="*/ 11 w 58"/>
                  <a:gd name="T25" fmla="*/ 8 h 42"/>
                  <a:gd name="T26" fmla="*/ 11 w 58"/>
                  <a:gd name="T27" fmla="*/ 4 h 42"/>
                  <a:gd name="T28" fmla="*/ 7 w 58"/>
                  <a:gd name="T29" fmla="*/ 5 h 42"/>
                  <a:gd name="T30" fmla="*/ 3 w 58"/>
                  <a:gd name="T31" fmla="*/ 5 h 42"/>
                  <a:gd name="T32" fmla="*/ 1 w 58"/>
                  <a:gd name="T33" fmla="*/ 2 h 42"/>
                  <a:gd name="T34" fmla="*/ 0 w 58"/>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42">
                    <a:moveTo>
                      <a:pt x="0" y="0"/>
                    </a:moveTo>
                    <a:lnTo>
                      <a:pt x="5" y="4"/>
                    </a:lnTo>
                    <a:lnTo>
                      <a:pt x="15" y="6"/>
                    </a:lnTo>
                    <a:lnTo>
                      <a:pt x="21" y="6"/>
                    </a:lnTo>
                    <a:lnTo>
                      <a:pt x="33" y="5"/>
                    </a:lnTo>
                    <a:lnTo>
                      <a:pt x="40" y="3"/>
                    </a:lnTo>
                    <a:lnTo>
                      <a:pt x="49" y="4"/>
                    </a:lnTo>
                    <a:lnTo>
                      <a:pt x="58" y="11"/>
                    </a:lnTo>
                    <a:lnTo>
                      <a:pt x="44" y="13"/>
                    </a:lnTo>
                    <a:lnTo>
                      <a:pt x="39" y="14"/>
                    </a:lnTo>
                    <a:lnTo>
                      <a:pt x="36" y="23"/>
                    </a:lnTo>
                    <a:lnTo>
                      <a:pt x="34" y="42"/>
                    </a:lnTo>
                    <a:lnTo>
                      <a:pt x="33" y="23"/>
                    </a:lnTo>
                    <a:lnTo>
                      <a:pt x="31" y="13"/>
                    </a:lnTo>
                    <a:lnTo>
                      <a:pt x="20" y="15"/>
                    </a:lnTo>
                    <a:lnTo>
                      <a:pt x="10" y="14"/>
                    </a:lnTo>
                    <a:lnTo>
                      <a:pt x="4" y="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27" name="Freeform 456"/>
              <p:cNvSpPr>
                <a:spLocks/>
              </p:cNvSpPr>
              <p:nvPr/>
            </p:nvSpPr>
            <p:spPr bwMode="auto">
              <a:xfrm>
                <a:off x="4705" y="1634"/>
                <a:ext cx="10" cy="10"/>
              </a:xfrm>
              <a:custGeom>
                <a:avLst/>
                <a:gdLst>
                  <a:gd name="T0" fmla="*/ 5 w 29"/>
                  <a:gd name="T1" fmla="*/ 0 h 31"/>
                  <a:gd name="T2" fmla="*/ 4 w 29"/>
                  <a:gd name="T3" fmla="*/ 2 h 31"/>
                  <a:gd name="T4" fmla="*/ 4 w 29"/>
                  <a:gd name="T5" fmla="*/ 4 h 31"/>
                  <a:gd name="T6" fmla="*/ 5 w 29"/>
                  <a:gd name="T7" fmla="*/ 6 h 31"/>
                  <a:gd name="T8" fmla="*/ 10 w 29"/>
                  <a:gd name="T9" fmla="*/ 10 h 31"/>
                  <a:gd name="T10" fmla="*/ 4 w 29"/>
                  <a:gd name="T11" fmla="*/ 10 h 31"/>
                  <a:gd name="T12" fmla="*/ 1 w 29"/>
                  <a:gd name="T13" fmla="*/ 7 h 31"/>
                  <a:gd name="T14" fmla="*/ 1 w 29"/>
                  <a:gd name="T15" fmla="*/ 5 h 31"/>
                  <a:gd name="T16" fmla="*/ 0 w 29"/>
                  <a:gd name="T17" fmla="*/ 2 h 31"/>
                  <a:gd name="T18" fmla="*/ 5 w 29"/>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31">
                    <a:moveTo>
                      <a:pt x="15" y="0"/>
                    </a:moveTo>
                    <a:lnTo>
                      <a:pt x="13" y="5"/>
                    </a:lnTo>
                    <a:lnTo>
                      <a:pt x="13" y="13"/>
                    </a:lnTo>
                    <a:lnTo>
                      <a:pt x="15" y="18"/>
                    </a:lnTo>
                    <a:lnTo>
                      <a:pt x="29" y="31"/>
                    </a:lnTo>
                    <a:lnTo>
                      <a:pt x="13" y="31"/>
                    </a:lnTo>
                    <a:lnTo>
                      <a:pt x="4" y="22"/>
                    </a:lnTo>
                    <a:lnTo>
                      <a:pt x="2" y="17"/>
                    </a:lnTo>
                    <a:lnTo>
                      <a:pt x="0" y="5"/>
                    </a:lnTo>
                    <a:lnTo>
                      <a:pt x="1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22" name="Group 457"/>
            <p:cNvGrpSpPr>
              <a:grpSpLocks/>
            </p:cNvGrpSpPr>
            <p:nvPr/>
          </p:nvGrpSpPr>
          <p:grpSpPr bwMode="auto">
            <a:xfrm>
              <a:off x="4665" y="1628"/>
              <a:ext cx="70" cy="12"/>
              <a:chOff x="4665" y="1628"/>
              <a:chExt cx="70" cy="12"/>
            </a:xfrm>
          </p:grpSpPr>
          <p:sp>
            <p:nvSpPr>
              <p:cNvPr id="57523" name="Freeform 458"/>
              <p:cNvSpPr>
                <a:spLocks/>
              </p:cNvSpPr>
              <p:nvPr/>
            </p:nvSpPr>
            <p:spPr bwMode="auto">
              <a:xfrm>
                <a:off x="4697" y="1629"/>
                <a:ext cx="38" cy="10"/>
              </a:xfrm>
              <a:custGeom>
                <a:avLst/>
                <a:gdLst>
                  <a:gd name="T0" fmla="*/ 0 w 112"/>
                  <a:gd name="T1" fmla="*/ 6 h 30"/>
                  <a:gd name="T2" fmla="*/ 3 w 112"/>
                  <a:gd name="T3" fmla="*/ 4 h 30"/>
                  <a:gd name="T4" fmla="*/ 6 w 112"/>
                  <a:gd name="T5" fmla="*/ 2 h 30"/>
                  <a:gd name="T6" fmla="*/ 11 w 112"/>
                  <a:gd name="T7" fmla="*/ 1 h 30"/>
                  <a:gd name="T8" fmla="*/ 15 w 112"/>
                  <a:gd name="T9" fmla="*/ 0 h 30"/>
                  <a:gd name="T10" fmla="*/ 19 w 112"/>
                  <a:gd name="T11" fmla="*/ 0 h 30"/>
                  <a:gd name="T12" fmla="*/ 24 w 112"/>
                  <a:gd name="T13" fmla="*/ 1 h 30"/>
                  <a:gd name="T14" fmla="*/ 30 w 112"/>
                  <a:gd name="T15" fmla="*/ 3 h 30"/>
                  <a:gd name="T16" fmla="*/ 38 w 112"/>
                  <a:gd name="T17" fmla="*/ 5 h 30"/>
                  <a:gd name="T18" fmla="*/ 32 w 112"/>
                  <a:gd name="T19" fmla="*/ 5 h 30"/>
                  <a:gd name="T20" fmla="*/ 25 w 112"/>
                  <a:gd name="T21" fmla="*/ 5 h 30"/>
                  <a:gd name="T22" fmla="*/ 20 w 112"/>
                  <a:gd name="T23" fmla="*/ 4 h 30"/>
                  <a:gd name="T24" fmla="*/ 16 w 112"/>
                  <a:gd name="T25" fmla="*/ 5 h 30"/>
                  <a:gd name="T26" fmla="*/ 13 w 112"/>
                  <a:gd name="T27" fmla="*/ 6 h 30"/>
                  <a:gd name="T28" fmla="*/ 10 w 112"/>
                  <a:gd name="T29" fmla="*/ 9 h 30"/>
                  <a:gd name="T30" fmla="*/ 7 w 112"/>
                  <a:gd name="T31" fmla="*/ 10 h 30"/>
                  <a:gd name="T32" fmla="*/ 4 w 112"/>
                  <a:gd name="T33" fmla="*/ 10 h 30"/>
                  <a:gd name="T34" fmla="*/ 1 w 112"/>
                  <a:gd name="T35" fmla="*/ 9 h 30"/>
                  <a:gd name="T36" fmla="*/ 0 w 112"/>
                  <a:gd name="T37" fmla="*/ 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30">
                    <a:moveTo>
                      <a:pt x="0" y="19"/>
                    </a:moveTo>
                    <a:lnTo>
                      <a:pt x="8" y="12"/>
                    </a:lnTo>
                    <a:lnTo>
                      <a:pt x="18" y="5"/>
                    </a:lnTo>
                    <a:lnTo>
                      <a:pt x="31" y="2"/>
                    </a:lnTo>
                    <a:lnTo>
                      <a:pt x="43" y="0"/>
                    </a:lnTo>
                    <a:lnTo>
                      <a:pt x="56" y="0"/>
                    </a:lnTo>
                    <a:lnTo>
                      <a:pt x="72" y="3"/>
                    </a:lnTo>
                    <a:lnTo>
                      <a:pt x="89" y="9"/>
                    </a:lnTo>
                    <a:lnTo>
                      <a:pt x="112" y="16"/>
                    </a:lnTo>
                    <a:lnTo>
                      <a:pt x="94" y="16"/>
                    </a:lnTo>
                    <a:lnTo>
                      <a:pt x="75" y="14"/>
                    </a:lnTo>
                    <a:lnTo>
                      <a:pt x="60" y="13"/>
                    </a:lnTo>
                    <a:lnTo>
                      <a:pt x="48" y="16"/>
                    </a:lnTo>
                    <a:lnTo>
                      <a:pt x="38" y="19"/>
                    </a:lnTo>
                    <a:lnTo>
                      <a:pt x="29" y="26"/>
                    </a:lnTo>
                    <a:lnTo>
                      <a:pt x="22" y="30"/>
                    </a:lnTo>
                    <a:lnTo>
                      <a:pt x="13" y="30"/>
                    </a:lnTo>
                    <a:lnTo>
                      <a:pt x="4" y="27"/>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24" name="Freeform 459"/>
              <p:cNvSpPr>
                <a:spLocks/>
              </p:cNvSpPr>
              <p:nvPr/>
            </p:nvSpPr>
            <p:spPr bwMode="auto">
              <a:xfrm>
                <a:off x="4665" y="1628"/>
                <a:ext cx="19" cy="12"/>
              </a:xfrm>
              <a:custGeom>
                <a:avLst/>
                <a:gdLst>
                  <a:gd name="T0" fmla="*/ 0 w 56"/>
                  <a:gd name="T1" fmla="*/ 0 h 35"/>
                  <a:gd name="T2" fmla="*/ 0 w 56"/>
                  <a:gd name="T3" fmla="*/ 2 h 35"/>
                  <a:gd name="T4" fmla="*/ 4 w 56"/>
                  <a:gd name="T5" fmla="*/ 2 h 35"/>
                  <a:gd name="T6" fmla="*/ 8 w 56"/>
                  <a:gd name="T7" fmla="*/ 5 h 35"/>
                  <a:gd name="T8" fmla="*/ 10 w 56"/>
                  <a:gd name="T9" fmla="*/ 8 h 35"/>
                  <a:gd name="T10" fmla="*/ 12 w 56"/>
                  <a:gd name="T11" fmla="*/ 11 h 35"/>
                  <a:gd name="T12" fmla="*/ 15 w 56"/>
                  <a:gd name="T13" fmla="*/ 12 h 35"/>
                  <a:gd name="T14" fmla="*/ 18 w 56"/>
                  <a:gd name="T15" fmla="*/ 12 h 35"/>
                  <a:gd name="T16" fmla="*/ 19 w 56"/>
                  <a:gd name="T17" fmla="*/ 9 h 35"/>
                  <a:gd name="T18" fmla="*/ 18 w 56"/>
                  <a:gd name="T19" fmla="*/ 7 h 35"/>
                  <a:gd name="T20" fmla="*/ 14 w 56"/>
                  <a:gd name="T21" fmla="*/ 4 h 35"/>
                  <a:gd name="T22" fmla="*/ 12 w 56"/>
                  <a:gd name="T23" fmla="*/ 2 h 35"/>
                  <a:gd name="T24" fmla="*/ 8 w 56"/>
                  <a:gd name="T25" fmla="*/ 1 h 35"/>
                  <a:gd name="T26" fmla="*/ 0 w 56"/>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 h="35">
                    <a:moveTo>
                      <a:pt x="0" y="0"/>
                    </a:moveTo>
                    <a:lnTo>
                      <a:pt x="0" y="5"/>
                    </a:lnTo>
                    <a:lnTo>
                      <a:pt x="13" y="7"/>
                    </a:lnTo>
                    <a:lnTo>
                      <a:pt x="23" y="16"/>
                    </a:lnTo>
                    <a:lnTo>
                      <a:pt x="29" y="24"/>
                    </a:lnTo>
                    <a:lnTo>
                      <a:pt x="36" y="31"/>
                    </a:lnTo>
                    <a:lnTo>
                      <a:pt x="44" y="35"/>
                    </a:lnTo>
                    <a:lnTo>
                      <a:pt x="53" y="34"/>
                    </a:lnTo>
                    <a:lnTo>
                      <a:pt x="56" y="25"/>
                    </a:lnTo>
                    <a:lnTo>
                      <a:pt x="52" y="19"/>
                    </a:lnTo>
                    <a:lnTo>
                      <a:pt x="41" y="12"/>
                    </a:lnTo>
                    <a:lnTo>
                      <a:pt x="34" y="7"/>
                    </a:lnTo>
                    <a:lnTo>
                      <a:pt x="23" y="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23" name="Freeform 460"/>
            <p:cNvSpPr>
              <a:spLocks/>
            </p:cNvSpPr>
            <p:nvPr/>
          </p:nvSpPr>
          <p:spPr bwMode="auto">
            <a:xfrm>
              <a:off x="4705" y="1643"/>
              <a:ext cx="27" cy="9"/>
            </a:xfrm>
            <a:custGeom>
              <a:avLst/>
              <a:gdLst>
                <a:gd name="T0" fmla="*/ 0 w 80"/>
                <a:gd name="T1" fmla="*/ 3 h 27"/>
                <a:gd name="T2" fmla="*/ 1 w 80"/>
                <a:gd name="T3" fmla="*/ 6 h 27"/>
                <a:gd name="T4" fmla="*/ 2 w 80"/>
                <a:gd name="T5" fmla="*/ 7 h 27"/>
                <a:gd name="T6" fmla="*/ 3 w 80"/>
                <a:gd name="T7" fmla="*/ 8 h 27"/>
                <a:gd name="T8" fmla="*/ 7 w 80"/>
                <a:gd name="T9" fmla="*/ 9 h 27"/>
                <a:gd name="T10" fmla="*/ 12 w 80"/>
                <a:gd name="T11" fmla="*/ 9 h 27"/>
                <a:gd name="T12" fmla="*/ 16 w 80"/>
                <a:gd name="T13" fmla="*/ 8 h 27"/>
                <a:gd name="T14" fmla="*/ 21 w 80"/>
                <a:gd name="T15" fmla="*/ 6 h 27"/>
                <a:gd name="T16" fmla="*/ 27 w 80"/>
                <a:gd name="T17" fmla="*/ 3 h 27"/>
                <a:gd name="T18" fmla="*/ 17 w 80"/>
                <a:gd name="T19" fmla="*/ 2 h 27"/>
                <a:gd name="T20" fmla="*/ 9 w 80"/>
                <a:gd name="T21" fmla="*/ 0 h 27"/>
                <a:gd name="T22" fmla="*/ 4 w 80"/>
                <a:gd name="T23" fmla="*/ 0 h 27"/>
                <a:gd name="T24" fmla="*/ 0 w 80"/>
                <a:gd name="T25" fmla="*/ 3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 h="27">
                  <a:moveTo>
                    <a:pt x="0" y="8"/>
                  </a:moveTo>
                  <a:lnTo>
                    <a:pt x="4" y="18"/>
                  </a:lnTo>
                  <a:lnTo>
                    <a:pt x="5" y="22"/>
                  </a:lnTo>
                  <a:lnTo>
                    <a:pt x="9" y="24"/>
                  </a:lnTo>
                  <a:lnTo>
                    <a:pt x="22" y="27"/>
                  </a:lnTo>
                  <a:lnTo>
                    <a:pt x="37" y="27"/>
                  </a:lnTo>
                  <a:lnTo>
                    <a:pt x="48" y="24"/>
                  </a:lnTo>
                  <a:lnTo>
                    <a:pt x="61" y="19"/>
                  </a:lnTo>
                  <a:lnTo>
                    <a:pt x="80" y="8"/>
                  </a:lnTo>
                  <a:lnTo>
                    <a:pt x="51" y="5"/>
                  </a:lnTo>
                  <a:lnTo>
                    <a:pt x="27" y="1"/>
                  </a:lnTo>
                  <a:lnTo>
                    <a:pt x="13"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4" name="Freeform 461"/>
            <p:cNvSpPr>
              <a:spLocks/>
            </p:cNvSpPr>
            <p:nvPr/>
          </p:nvSpPr>
          <p:spPr bwMode="auto">
            <a:xfrm>
              <a:off x="4673" y="1645"/>
              <a:ext cx="8" cy="8"/>
            </a:xfrm>
            <a:custGeom>
              <a:avLst/>
              <a:gdLst>
                <a:gd name="T0" fmla="*/ 0 w 24"/>
                <a:gd name="T1" fmla="*/ 0 h 26"/>
                <a:gd name="T2" fmla="*/ 6 w 24"/>
                <a:gd name="T3" fmla="*/ 1 h 26"/>
                <a:gd name="T4" fmla="*/ 8 w 24"/>
                <a:gd name="T5" fmla="*/ 4 h 26"/>
                <a:gd name="T6" fmla="*/ 8 w 24"/>
                <a:gd name="T7" fmla="*/ 8 h 26"/>
                <a:gd name="T8" fmla="*/ 3 w 24"/>
                <a:gd name="T9" fmla="*/ 7 h 26"/>
                <a:gd name="T10" fmla="*/ 0 w 24"/>
                <a:gd name="T11" fmla="*/ 7 h 26"/>
                <a:gd name="T12" fmla="*/ 0 w 24"/>
                <a:gd name="T13" fmla="*/ 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26">
                  <a:moveTo>
                    <a:pt x="1" y="0"/>
                  </a:moveTo>
                  <a:lnTo>
                    <a:pt x="19" y="3"/>
                  </a:lnTo>
                  <a:lnTo>
                    <a:pt x="23" y="13"/>
                  </a:lnTo>
                  <a:lnTo>
                    <a:pt x="24" y="26"/>
                  </a:lnTo>
                  <a:lnTo>
                    <a:pt x="9" y="23"/>
                  </a:lnTo>
                  <a:lnTo>
                    <a:pt x="0" y="22"/>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5" name="Oval 462"/>
            <p:cNvSpPr>
              <a:spLocks noChangeArrowheads="1"/>
            </p:cNvSpPr>
            <p:nvPr/>
          </p:nvSpPr>
          <p:spPr bwMode="auto">
            <a:xfrm>
              <a:off x="4707" y="1643"/>
              <a:ext cx="19" cy="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6" name="Oval 463"/>
            <p:cNvSpPr>
              <a:spLocks noChangeArrowheads="1"/>
            </p:cNvSpPr>
            <p:nvPr/>
          </p:nvSpPr>
          <p:spPr bwMode="auto">
            <a:xfrm>
              <a:off x="4709" y="1645"/>
              <a:ext cx="10" cy="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7" name="Oval 464"/>
            <p:cNvSpPr>
              <a:spLocks noChangeArrowheads="1"/>
            </p:cNvSpPr>
            <p:nvPr/>
          </p:nvSpPr>
          <p:spPr bwMode="auto">
            <a:xfrm>
              <a:off x="4708" y="1644"/>
              <a:ext cx="5" cy="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8" name="Oval 465"/>
            <p:cNvSpPr>
              <a:spLocks noChangeArrowheads="1"/>
            </p:cNvSpPr>
            <p:nvPr/>
          </p:nvSpPr>
          <p:spPr bwMode="auto">
            <a:xfrm>
              <a:off x="4669" y="1644"/>
              <a:ext cx="12" cy="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29" name="Oval 466"/>
            <p:cNvSpPr>
              <a:spLocks noChangeArrowheads="1"/>
            </p:cNvSpPr>
            <p:nvPr/>
          </p:nvSpPr>
          <p:spPr bwMode="auto">
            <a:xfrm>
              <a:off x="4670" y="1645"/>
              <a:ext cx="8" cy="1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30" name="Oval 467"/>
            <p:cNvSpPr>
              <a:spLocks noChangeArrowheads="1"/>
            </p:cNvSpPr>
            <p:nvPr/>
          </p:nvSpPr>
          <p:spPr bwMode="auto">
            <a:xfrm>
              <a:off x="4670" y="1646"/>
              <a:ext cx="4" cy="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31" name="Freeform 468"/>
            <p:cNvSpPr>
              <a:spLocks/>
            </p:cNvSpPr>
            <p:nvPr/>
          </p:nvSpPr>
          <p:spPr bwMode="auto">
            <a:xfrm>
              <a:off x="4699" y="1642"/>
              <a:ext cx="38" cy="8"/>
            </a:xfrm>
            <a:custGeom>
              <a:avLst/>
              <a:gdLst>
                <a:gd name="T0" fmla="*/ 0 w 113"/>
                <a:gd name="T1" fmla="*/ 1 h 26"/>
                <a:gd name="T2" fmla="*/ 5 w 113"/>
                <a:gd name="T3" fmla="*/ 3 h 26"/>
                <a:gd name="T4" fmla="*/ 8 w 113"/>
                <a:gd name="T5" fmla="*/ 1 h 26"/>
                <a:gd name="T6" fmla="*/ 11 w 113"/>
                <a:gd name="T7" fmla="*/ 0 h 26"/>
                <a:gd name="T8" fmla="*/ 14 w 113"/>
                <a:gd name="T9" fmla="*/ 0 h 26"/>
                <a:gd name="T10" fmla="*/ 18 w 113"/>
                <a:gd name="T11" fmla="*/ 1 h 26"/>
                <a:gd name="T12" fmla="*/ 24 w 113"/>
                <a:gd name="T13" fmla="*/ 3 h 26"/>
                <a:gd name="T14" fmla="*/ 30 w 113"/>
                <a:gd name="T15" fmla="*/ 3 h 26"/>
                <a:gd name="T16" fmla="*/ 38 w 113"/>
                <a:gd name="T17" fmla="*/ 2 h 26"/>
                <a:gd name="T18" fmla="*/ 33 w 113"/>
                <a:gd name="T19" fmla="*/ 5 h 26"/>
                <a:gd name="T20" fmla="*/ 27 w 113"/>
                <a:gd name="T21" fmla="*/ 8 h 26"/>
                <a:gd name="T22" fmla="*/ 31 w 113"/>
                <a:gd name="T23" fmla="*/ 5 h 26"/>
                <a:gd name="T24" fmla="*/ 26 w 113"/>
                <a:gd name="T25" fmla="*/ 4 h 26"/>
                <a:gd name="T26" fmla="*/ 22 w 113"/>
                <a:gd name="T27" fmla="*/ 4 h 26"/>
                <a:gd name="T28" fmla="*/ 18 w 113"/>
                <a:gd name="T29" fmla="*/ 3 h 26"/>
                <a:gd name="T30" fmla="*/ 14 w 113"/>
                <a:gd name="T31" fmla="*/ 3 h 26"/>
                <a:gd name="T32" fmla="*/ 11 w 113"/>
                <a:gd name="T33" fmla="*/ 3 h 26"/>
                <a:gd name="T34" fmla="*/ 9 w 113"/>
                <a:gd name="T35" fmla="*/ 3 h 26"/>
                <a:gd name="T36" fmla="*/ 7 w 113"/>
                <a:gd name="T37" fmla="*/ 4 h 26"/>
                <a:gd name="T38" fmla="*/ 5 w 113"/>
                <a:gd name="T39" fmla="*/ 4 h 26"/>
                <a:gd name="T40" fmla="*/ 4 w 113"/>
                <a:gd name="T41" fmla="*/ 4 h 26"/>
                <a:gd name="T42" fmla="*/ 0 w 113"/>
                <a:gd name="T43" fmla="*/ 1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3" h="26">
                  <a:moveTo>
                    <a:pt x="0" y="2"/>
                  </a:moveTo>
                  <a:lnTo>
                    <a:pt x="16" y="9"/>
                  </a:lnTo>
                  <a:lnTo>
                    <a:pt x="24" y="4"/>
                  </a:lnTo>
                  <a:lnTo>
                    <a:pt x="33" y="0"/>
                  </a:lnTo>
                  <a:lnTo>
                    <a:pt x="42" y="0"/>
                  </a:lnTo>
                  <a:lnTo>
                    <a:pt x="55" y="4"/>
                  </a:lnTo>
                  <a:lnTo>
                    <a:pt x="72" y="9"/>
                  </a:lnTo>
                  <a:lnTo>
                    <a:pt x="90" y="9"/>
                  </a:lnTo>
                  <a:lnTo>
                    <a:pt x="113" y="5"/>
                  </a:lnTo>
                  <a:lnTo>
                    <a:pt x="98" y="17"/>
                  </a:lnTo>
                  <a:lnTo>
                    <a:pt x="79" y="26"/>
                  </a:lnTo>
                  <a:lnTo>
                    <a:pt x="93" y="16"/>
                  </a:lnTo>
                  <a:lnTo>
                    <a:pt x="77" y="14"/>
                  </a:lnTo>
                  <a:lnTo>
                    <a:pt x="66" y="13"/>
                  </a:lnTo>
                  <a:lnTo>
                    <a:pt x="53" y="11"/>
                  </a:lnTo>
                  <a:lnTo>
                    <a:pt x="43" y="11"/>
                  </a:lnTo>
                  <a:lnTo>
                    <a:pt x="32" y="9"/>
                  </a:lnTo>
                  <a:lnTo>
                    <a:pt x="27" y="9"/>
                  </a:lnTo>
                  <a:lnTo>
                    <a:pt x="21" y="13"/>
                  </a:lnTo>
                  <a:lnTo>
                    <a:pt x="16" y="14"/>
                  </a:lnTo>
                  <a:lnTo>
                    <a:pt x="12" y="14"/>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32" name="Freeform 469"/>
            <p:cNvSpPr>
              <a:spLocks/>
            </p:cNvSpPr>
            <p:nvPr/>
          </p:nvSpPr>
          <p:spPr bwMode="auto">
            <a:xfrm>
              <a:off x="4662" y="1643"/>
              <a:ext cx="17" cy="7"/>
            </a:xfrm>
            <a:custGeom>
              <a:avLst/>
              <a:gdLst>
                <a:gd name="T0" fmla="*/ 0 w 51"/>
                <a:gd name="T1" fmla="*/ 0 h 21"/>
                <a:gd name="T2" fmla="*/ 2 w 51"/>
                <a:gd name="T3" fmla="*/ 3 h 21"/>
                <a:gd name="T4" fmla="*/ 6 w 51"/>
                <a:gd name="T5" fmla="*/ 2 h 21"/>
                <a:gd name="T6" fmla="*/ 9 w 51"/>
                <a:gd name="T7" fmla="*/ 2 h 21"/>
                <a:gd name="T8" fmla="*/ 10 w 51"/>
                <a:gd name="T9" fmla="*/ 2 h 21"/>
                <a:gd name="T10" fmla="*/ 13 w 51"/>
                <a:gd name="T11" fmla="*/ 2 h 21"/>
                <a:gd name="T12" fmla="*/ 15 w 51"/>
                <a:gd name="T13" fmla="*/ 3 h 21"/>
                <a:gd name="T14" fmla="*/ 17 w 51"/>
                <a:gd name="T15" fmla="*/ 4 h 21"/>
                <a:gd name="T16" fmla="*/ 17 w 51"/>
                <a:gd name="T17" fmla="*/ 7 h 21"/>
                <a:gd name="T18" fmla="*/ 16 w 51"/>
                <a:gd name="T19" fmla="*/ 5 h 21"/>
                <a:gd name="T20" fmla="*/ 14 w 51"/>
                <a:gd name="T21" fmla="*/ 4 h 21"/>
                <a:gd name="T22" fmla="*/ 10 w 51"/>
                <a:gd name="T23" fmla="*/ 3 h 21"/>
                <a:gd name="T24" fmla="*/ 5 w 51"/>
                <a:gd name="T25" fmla="*/ 3 h 21"/>
                <a:gd name="T26" fmla="*/ 0 w 51"/>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21">
                  <a:moveTo>
                    <a:pt x="0" y="0"/>
                  </a:moveTo>
                  <a:lnTo>
                    <a:pt x="7" y="8"/>
                  </a:lnTo>
                  <a:lnTo>
                    <a:pt x="17" y="6"/>
                  </a:lnTo>
                  <a:lnTo>
                    <a:pt x="26" y="6"/>
                  </a:lnTo>
                  <a:lnTo>
                    <a:pt x="31" y="6"/>
                  </a:lnTo>
                  <a:lnTo>
                    <a:pt x="40" y="6"/>
                  </a:lnTo>
                  <a:lnTo>
                    <a:pt x="46" y="10"/>
                  </a:lnTo>
                  <a:lnTo>
                    <a:pt x="50" y="13"/>
                  </a:lnTo>
                  <a:lnTo>
                    <a:pt x="51" y="21"/>
                  </a:lnTo>
                  <a:lnTo>
                    <a:pt x="48" y="14"/>
                  </a:lnTo>
                  <a:lnTo>
                    <a:pt x="43" y="11"/>
                  </a:lnTo>
                  <a:lnTo>
                    <a:pt x="29" y="10"/>
                  </a:lnTo>
                  <a:lnTo>
                    <a:pt x="15" y="10"/>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33" name="Group 470"/>
            <p:cNvGrpSpPr>
              <a:grpSpLocks/>
            </p:cNvGrpSpPr>
            <p:nvPr/>
          </p:nvGrpSpPr>
          <p:grpSpPr bwMode="auto">
            <a:xfrm>
              <a:off x="4683" y="1699"/>
              <a:ext cx="38" cy="20"/>
              <a:chOff x="4683" y="1699"/>
              <a:chExt cx="38" cy="20"/>
            </a:xfrm>
          </p:grpSpPr>
          <p:sp>
            <p:nvSpPr>
              <p:cNvPr id="57516" name="Freeform 471"/>
              <p:cNvSpPr>
                <a:spLocks/>
              </p:cNvSpPr>
              <p:nvPr/>
            </p:nvSpPr>
            <p:spPr bwMode="auto">
              <a:xfrm>
                <a:off x="4684" y="1699"/>
                <a:ext cx="37" cy="20"/>
              </a:xfrm>
              <a:custGeom>
                <a:avLst/>
                <a:gdLst>
                  <a:gd name="T0" fmla="*/ 4 w 113"/>
                  <a:gd name="T1" fmla="*/ 8 h 60"/>
                  <a:gd name="T2" fmla="*/ 2 w 113"/>
                  <a:gd name="T3" fmla="*/ 6 h 60"/>
                  <a:gd name="T4" fmla="*/ 0 w 113"/>
                  <a:gd name="T5" fmla="*/ 3 h 60"/>
                  <a:gd name="T6" fmla="*/ 0 w 113"/>
                  <a:gd name="T7" fmla="*/ 2 h 60"/>
                  <a:gd name="T8" fmla="*/ 2 w 113"/>
                  <a:gd name="T9" fmla="*/ 1 h 60"/>
                  <a:gd name="T10" fmla="*/ 4 w 113"/>
                  <a:gd name="T11" fmla="*/ 0 h 60"/>
                  <a:gd name="T12" fmla="*/ 9 w 113"/>
                  <a:gd name="T13" fmla="*/ 2 h 60"/>
                  <a:gd name="T14" fmla="*/ 12 w 113"/>
                  <a:gd name="T15" fmla="*/ 0 h 60"/>
                  <a:gd name="T16" fmla="*/ 16 w 113"/>
                  <a:gd name="T17" fmla="*/ 1 h 60"/>
                  <a:gd name="T18" fmla="*/ 21 w 113"/>
                  <a:gd name="T19" fmla="*/ 2 h 60"/>
                  <a:gd name="T20" fmla="*/ 26 w 113"/>
                  <a:gd name="T21" fmla="*/ 3 h 60"/>
                  <a:gd name="T22" fmla="*/ 37 w 113"/>
                  <a:gd name="T23" fmla="*/ 3 h 60"/>
                  <a:gd name="T24" fmla="*/ 30 w 113"/>
                  <a:gd name="T25" fmla="*/ 9 h 60"/>
                  <a:gd name="T26" fmla="*/ 27 w 113"/>
                  <a:gd name="T27" fmla="*/ 12 h 60"/>
                  <a:gd name="T28" fmla="*/ 24 w 113"/>
                  <a:gd name="T29" fmla="*/ 15 h 60"/>
                  <a:gd name="T30" fmla="*/ 20 w 113"/>
                  <a:gd name="T31" fmla="*/ 18 h 60"/>
                  <a:gd name="T32" fmla="*/ 15 w 113"/>
                  <a:gd name="T33" fmla="*/ 20 h 60"/>
                  <a:gd name="T34" fmla="*/ 10 w 113"/>
                  <a:gd name="T35" fmla="*/ 20 h 60"/>
                  <a:gd name="T36" fmla="*/ 6 w 113"/>
                  <a:gd name="T37" fmla="*/ 18 h 60"/>
                  <a:gd name="T38" fmla="*/ 4 w 113"/>
                  <a:gd name="T39" fmla="*/ 15 h 60"/>
                  <a:gd name="T40" fmla="*/ 4 w 113"/>
                  <a:gd name="T41" fmla="*/ 8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3" h="60">
                    <a:moveTo>
                      <a:pt x="11" y="24"/>
                    </a:moveTo>
                    <a:lnTo>
                      <a:pt x="5" y="17"/>
                    </a:lnTo>
                    <a:lnTo>
                      <a:pt x="1" y="10"/>
                    </a:lnTo>
                    <a:lnTo>
                      <a:pt x="0" y="5"/>
                    </a:lnTo>
                    <a:lnTo>
                      <a:pt x="5" y="2"/>
                    </a:lnTo>
                    <a:lnTo>
                      <a:pt x="13" y="0"/>
                    </a:lnTo>
                    <a:lnTo>
                      <a:pt x="26" y="7"/>
                    </a:lnTo>
                    <a:lnTo>
                      <a:pt x="37" y="0"/>
                    </a:lnTo>
                    <a:lnTo>
                      <a:pt x="50" y="4"/>
                    </a:lnTo>
                    <a:lnTo>
                      <a:pt x="64" y="7"/>
                    </a:lnTo>
                    <a:lnTo>
                      <a:pt x="79" y="8"/>
                    </a:lnTo>
                    <a:lnTo>
                      <a:pt x="113" y="10"/>
                    </a:lnTo>
                    <a:lnTo>
                      <a:pt x="93" y="28"/>
                    </a:lnTo>
                    <a:lnTo>
                      <a:pt x="82" y="37"/>
                    </a:lnTo>
                    <a:lnTo>
                      <a:pt x="72" y="46"/>
                    </a:lnTo>
                    <a:lnTo>
                      <a:pt x="62" y="54"/>
                    </a:lnTo>
                    <a:lnTo>
                      <a:pt x="45" y="60"/>
                    </a:lnTo>
                    <a:lnTo>
                      <a:pt x="31" y="60"/>
                    </a:lnTo>
                    <a:lnTo>
                      <a:pt x="19" y="55"/>
                    </a:lnTo>
                    <a:lnTo>
                      <a:pt x="13" y="46"/>
                    </a:lnTo>
                    <a:lnTo>
                      <a:pt x="11" y="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517" name="Group 472"/>
              <p:cNvGrpSpPr>
                <a:grpSpLocks/>
              </p:cNvGrpSpPr>
              <p:nvPr/>
            </p:nvGrpSpPr>
            <p:grpSpPr bwMode="auto">
              <a:xfrm>
                <a:off x="4683" y="1699"/>
                <a:ext cx="38" cy="20"/>
                <a:chOff x="4683" y="1699"/>
                <a:chExt cx="38" cy="20"/>
              </a:xfrm>
            </p:grpSpPr>
            <p:grpSp>
              <p:nvGrpSpPr>
                <p:cNvPr id="57519" name="Group 473"/>
                <p:cNvGrpSpPr>
                  <a:grpSpLocks/>
                </p:cNvGrpSpPr>
                <p:nvPr/>
              </p:nvGrpSpPr>
              <p:grpSpPr bwMode="auto">
                <a:xfrm>
                  <a:off x="4683" y="1699"/>
                  <a:ext cx="38" cy="9"/>
                  <a:chOff x="4683" y="1699"/>
                  <a:chExt cx="38" cy="9"/>
                </a:xfrm>
              </p:grpSpPr>
              <p:sp>
                <p:nvSpPr>
                  <p:cNvPr id="57521" name="Freeform 474"/>
                  <p:cNvSpPr>
                    <a:spLocks/>
                  </p:cNvSpPr>
                  <p:nvPr/>
                </p:nvSpPr>
                <p:spPr bwMode="auto">
                  <a:xfrm>
                    <a:off x="4686" y="1703"/>
                    <a:ext cx="27" cy="5"/>
                  </a:xfrm>
                  <a:custGeom>
                    <a:avLst/>
                    <a:gdLst>
                      <a:gd name="T0" fmla="*/ 0 w 81"/>
                      <a:gd name="T1" fmla="*/ 0 h 17"/>
                      <a:gd name="T2" fmla="*/ 3 w 81"/>
                      <a:gd name="T3" fmla="*/ 3 h 17"/>
                      <a:gd name="T4" fmla="*/ 5 w 81"/>
                      <a:gd name="T5" fmla="*/ 4 h 17"/>
                      <a:gd name="T6" fmla="*/ 9 w 81"/>
                      <a:gd name="T7" fmla="*/ 5 h 17"/>
                      <a:gd name="T8" fmla="*/ 13 w 81"/>
                      <a:gd name="T9" fmla="*/ 5 h 17"/>
                      <a:gd name="T10" fmla="*/ 16 w 81"/>
                      <a:gd name="T11" fmla="*/ 5 h 17"/>
                      <a:gd name="T12" fmla="*/ 22 w 81"/>
                      <a:gd name="T13" fmla="*/ 4 h 17"/>
                      <a:gd name="T14" fmla="*/ 27 w 81"/>
                      <a:gd name="T15" fmla="*/ 2 h 17"/>
                      <a:gd name="T16" fmla="*/ 16 w 81"/>
                      <a:gd name="T17" fmla="*/ 0 h 17"/>
                      <a:gd name="T18" fmla="*/ 0 w 81"/>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17">
                        <a:moveTo>
                          <a:pt x="0" y="1"/>
                        </a:moveTo>
                        <a:lnTo>
                          <a:pt x="8" y="10"/>
                        </a:lnTo>
                        <a:lnTo>
                          <a:pt x="15" y="15"/>
                        </a:lnTo>
                        <a:lnTo>
                          <a:pt x="27" y="17"/>
                        </a:lnTo>
                        <a:lnTo>
                          <a:pt x="38" y="17"/>
                        </a:lnTo>
                        <a:lnTo>
                          <a:pt x="47" y="17"/>
                        </a:lnTo>
                        <a:lnTo>
                          <a:pt x="67" y="14"/>
                        </a:lnTo>
                        <a:lnTo>
                          <a:pt x="81" y="7"/>
                        </a:lnTo>
                        <a:lnTo>
                          <a:pt x="48"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22" name="Freeform 475"/>
                  <p:cNvSpPr>
                    <a:spLocks/>
                  </p:cNvSpPr>
                  <p:nvPr/>
                </p:nvSpPr>
                <p:spPr bwMode="auto">
                  <a:xfrm>
                    <a:off x="4683" y="1699"/>
                    <a:ext cx="38" cy="8"/>
                  </a:xfrm>
                  <a:custGeom>
                    <a:avLst/>
                    <a:gdLst>
                      <a:gd name="T0" fmla="*/ 4 w 114"/>
                      <a:gd name="T1" fmla="*/ 8 h 26"/>
                      <a:gd name="T2" fmla="*/ 2 w 114"/>
                      <a:gd name="T3" fmla="*/ 5 h 26"/>
                      <a:gd name="T4" fmla="*/ 1 w 114"/>
                      <a:gd name="T5" fmla="*/ 4 h 26"/>
                      <a:gd name="T6" fmla="*/ 0 w 114"/>
                      <a:gd name="T7" fmla="*/ 2 h 26"/>
                      <a:gd name="T8" fmla="*/ 2 w 114"/>
                      <a:gd name="T9" fmla="*/ 1 h 26"/>
                      <a:gd name="T10" fmla="*/ 5 w 114"/>
                      <a:gd name="T11" fmla="*/ 0 h 26"/>
                      <a:gd name="T12" fmla="*/ 9 w 114"/>
                      <a:gd name="T13" fmla="*/ 2 h 26"/>
                      <a:gd name="T14" fmla="*/ 13 w 114"/>
                      <a:gd name="T15" fmla="*/ 0 h 26"/>
                      <a:gd name="T16" fmla="*/ 17 w 114"/>
                      <a:gd name="T17" fmla="*/ 1 h 26"/>
                      <a:gd name="T18" fmla="*/ 22 w 114"/>
                      <a:gd name="T19" fmla="*/ 2 h 26"/>
                      <a:gd name="T20" fmla="*/ 27 w 114"/>
                      <a:gd name="T21" fmla="*/ 3 h 26"/>
                      <a:gd name="T22" fmla="*/ 38 w 114"/>
                      <a:gd name="T23" fmla="*/ 4 h 26"/>
                      <a:gd name="T24" fmla="*/ 35 w 114"/>
                      <a:gd name="T25" fmla="*/ 5 h 26"/>
                      <a:gd name="T26" fmla="*/ 31 w 114"/>
                      <a:gd name="T27" fmla="*/ 7 h 26"/>
                      <a:gd name="T28" fmla="*/ 27 w 114"/>
                      <a:gd name="T29" fmla="*/ 7 h 26"/>
                      <a:gd name="T30" fmla="*/ 24 w 114"/>
                      <a:gd name="T31" fmla="*/ 7 h 26"/>
                      <a:gd name="T32" fmla="*/ 19 w 114"/>
                      <a:gd name="T33" fmla="*/ 6 h 26"/>
                      <a:gd name="T34" fmla="*/ 15 w 114"/>
                      <a:gd name="T35" fmla="*/ 5 h 26"/>
                      <a:gd name="T36" fmla="*/ 12 w 114"/>
                      <a:gd name="T37" fmla="*/ 7 h 26"/>
                      <a:gd name="T38" fmla="*/ 8 w 114"/>
                      <a:gd name="T39" fmla="*/ 5 h 26"/>
                      <a:gd name="T40" fmla="*/ 4 w 114"/>
                      <a:gd name="T41" fmla="*/ 4 h 26"/>
                      <a:gd name="T42" fmla="*/ 4 w 114"/>
                      <a:gd name="T43" fmla="*/ 8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4" h="26">
                        <a:moveTo>
                          <a:pt x="12" y="26"/>
                        </a:moveTo>
                        <a:lnTo>
                          <a:pt x="5" y="17"/>
                        </a:lnTo>
                        <a:lnTo>
                          <a:pt x="2" y="12"/>
                        </a:lnTo>
                        <a:lnTo>
                          <a:pt x="0" y="5"/>
                        </a:lnTo>
                        <a:lnTo>
                          <a:pt x="5" y="2"/>
                        </a:lnTo>
                        <a:lnTo>
                          <a:pt x="14" y="0"/>
                        </a:lnTo>
                        <a:lnTo>
                          <a:pt x="27" y="8"/>
                        </a:lnTo>
                        <a:lnTo>
                          <a:pt x="38" y="0"/>
                        </a:lnTo>
                        <a:lnTo>
                          <a:pt x="51" y="4"/>
                        </a:lnTo>
                        <a:lnTo>
                          <a:pt x="65" y="8"/>
                        </a:lnTo>
                        <a:lnTo>
                          <a:pt x="80" y="9"/>
                        </a:lnTo>
                        <a:lnTo>
                          <a:pt x="114" y="12"/>
                        </a:lnTo>
                        <a:lnTo>
                          <a:pt x="104" y="17"/>
                        </a:lnTo>
                        <a:lnTo>
                          <a:pt x="94" y="22"/>
                        </a:lnTo>
                        <a:lnTo>
                          <a:pt x="82" y="22"/>
                        </a:lnTo>
                        <a:lnTo>
                          <a:pt x="72" y="23"/>
                        </a:lnTo>
                        <a:lnTo>
                          <a:pt x="58" y="21"/>
                        </a:lnTo>
                        <a:lnTo>
                          <a:pt x="45" y="17"/>
                        </a:lnTo>
                        <a:lnTo>
                          <a:pt x="36" y="22"/>
                        </a:lnTo>
                        <a:lnTo>
                          <a:pt x="24" y="17"/>
                        </a:lnTo>
                        <a:lnTo>
                          <a:pt x="13" y="14"/>
                        </a:lnTo>
                        <a:lnTo>
                          <a:pt x="12" y="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520" name="Freeform 476"/>
                <p:cNvSpPr>
                  <a:spLocks/>
                </p:cNvSpPr>
                <p:nvPr/>
              </p:nvSpPr>
              <p:spPr bwMode="auto">
                <a:xfrm>
                  <a:off x="4687" y="1702"/>
                  <a:ext cx="34" cy="17"/>
                </a:xfrm>
                <a:custGeom>
                  <a:avLst/>
                  <a:gdLst>
                    <a:gd name="T0" fmla="*/ 0 w 102"/>
                    <a:gd name="T1" fmla="*/ 5 h 50"/>
                    <a:gd name="T2" fmla="*/ 2 w 102"/>
                    <a:gd name="T3" fmla="*/ 6 h 50"/>
                    <a:gd name="T4" fmla="*/ 5 w 102"/>
                    <a:gd name="T5" fmla="*/ 7 h 50"/>
                    <a:gd name="T6" fmla="*/ 8 w 102"/>
                    <a:gd name="T7" fmla="*/ 8 h 50"/>
                    <a:gd name="T8" fmla="*/ 12 w 102"/>
                    <a:gd name="T9" fmla="*/ 8 h 50"/>
                    <a:gd name="T10" fmla="*/ 16 w 102"/>
                    <a:gd name="T11" fmla="*/ 7 h 50"/>
                    <a:gd name="T12" fmla="*/ 20 w 102"/>
                    <a:gd name="T13" fmla="*/ 6 h 50"/>
                    <a:gd name="T14" fmla="*/ 24 w 102"/>
                    <a:gd name="T15" fmla="*/ 6 h 50"/>
                    <a:gd name="T16" fmla="*/ 27 w 102"/>
                    <a:gd name="T17" fmla="*/ 5 h 50"/>
                    <a:gd name="T18" fmla="*/ 29 w 102"/>
                    <a:gd name="T19" fmla="*/ 3 h 50"/>
                    <a:gd name="T20" fmla="*/ 31 w 102"/>
                    <a:gd name="T21" fmla="*/ 2 h 50"/>
                    <a:gd name="T22" fmla="*/ 34 w 102"/>
                    <a:gd name="T23" fmla="*/ 0 h 50"/>
                    <a:gd name="T24" fmla="*/ 27 w 102"/>
                    <a:gd name="T25" fmla="*/ 6 h 50"/>
                    <a:gd name="T26" fmla="*/ 24 w 102"/>
                    <a:gd name="T27" fmla="*/ 9 h 50"/>
                    <a:gd name="T28" fmla="*/ 20 w 102"/>
                    <a:gd name="T29" fmla="*/ 12 h 50"/>
                    <a:gd name="T30" fmla="*/ 17 w 102"/>
                    <a:gd name="T31" fmla="*/ 15 h 50"/>
                    <a:gd name="T32" fmla="*/ 11 w 102"/>
                    <a:gd name="T33" fmla="*/ 17 h 50"/>
                    <a:gd name="T34" fmla="*/ 6 w 102"/>
                    <a:gd name="T35" fmla="*/ 17 h 50"/>
                    <a:gd name="T36" fmla="*/ 3 w 102"/>
                    <a:gd name="T37" fmla="*/ 15 h 50"/>
                    <a:gd name="T38" fmla="*/ 1 w 102"/>
                    <a:gd name="T39" fmla="*/ 12 h 50"/>
                    <a:gd name="T40" fmla="*/ 0 w 102"/>
                    <a:gd name="T41" fmla="*/ 5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2" h="50">
                      <a:moveTo>
                        <a:pt x="0" y="14"/>
                      </a:moveTo>
                      <a:lnTo>
                        <a:pt x="6" y="18"/>
                      </a:lnTo>
                      <a:lnTo>
                        <a:pt x="15" y="22"/>
                      </a:lnTo>
                      <a:lnTo>
                        <a:pt x="24" y="23"/>
                      </a:lnTo>
                      <a:lnTo>
                        <a:pt x="37" y="23"/>
                      </a:lnTo>
                      <a:lnTo>
                        <a:pt x="49" y="22"/>
                      </a:lnTo>
                      <a:lnTo>
                        <a:pt x="61" y="19"/>
                      </a:lnTo>
                      <a:lnTo>
                        <a:pt x="71" y="17"/>
                      </a:lnTo>
                      <a:lnTo>
                        <a:pt x="81" y="14"/>
                      </a:lnTo>
                      <a:lnTo>
                        <a:pt x="87" y="8"/>
                      </a:lnTo>
                      <a:lnTo>
                        <a:pt x="93" y="6"/>
                      </a:lnTo>
                      <a:lnTo>
                        <a:pt x="102" y="0"/>
                      </a:lnTo>
                      <a:lnTo>
                        <a:pt x="82" y="18"/>
                      </a:lnTo>
                      <a:lnTo>
                        <a:pt x="71" y="27"/>
                      </a:lnTo>
                      <a:lnTo>
                        <a:pt x="61" y="35"/>
                      </a:lnTo>
                      <a:lnTo>
                        <a:pt x="51" y="44"/>
                      </a:lnTo>
                      <a:lnTo>
                        <a:pt x="34" y="50"/>
                      </a:lnTo>
                      <a:lnTo>
                        <a:pt x="19" y="50"/>
                      </a:lnTo>
                      <a:lnTo>
                        <a:pt x="8" y="45"/>
                      </a:lnTo>
                      <a:lnTo>
                        <a:pt x="2" y="35"/>
                      </a:lnTo>
                      <a:lnTo>
                        <a:pt x="0"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518" name="Freeform 477"/>
              <p:cNvSpPr>
                <a:spLocks/>
              </p:cNvSpPr>
              <p:nvPr/>
            </p:nvSpPr>
            <p:spPr bwMode="auto">
              <a:xfrm>
                <a:off x="4689" y="1708"/>
                <a:ext cx="21" cy="8"/>
              </a:xfrm>
              <a:custGeom>
                <a:avLst/>
                <a:gdLst>
                  <a:gd name="T0" fmla="*/ 0 w 65"/>
                  <a:gd name="T1" fmla="*/ 0 h 24"/>
                  <a:gd name="T2" fmla="*/ 3 w 65"/>
                  <a:gd name="T3" fmla="*/ 3 h 24"/>
                  <a:gd name="T4" fmla="*/ 7 w 65"/>
                  <a:gd name="T5" fmla="*/ 3 h 24"/>
                  <a:gd name="T6" fmla="*/ 11 w 65"/>
                  <a:gd name="T7" fmla="*/ 3 h 24"/>
                  <a:gd name="T8" fmla="*/ 17 w 65"/>
                  <a:gd name="T9" fmla="*/ 2 h 24"/>
                  <a:gd name="T10" fmla="*/ 21 w 65"/>
                  <a:gd name="T11" fmla="*/ 0 h 24"/>
                  <a:gd name="T12" fmla="*/ 16 w 65"/>
                  <a:gd name="T13" fmla="*/ 5 h 24"/>
                  <a:gd name="T14" fmla="*/ 13 w 65"/>
                  <a:gd name="T15" fmla="*/ 7 h 24"/>
                  <a:gd name="T16" fmla="*/ 9 w 65"/>
                  <a:gd name="T17" fmla="*/ 8 h 24"/>
                  <a:gd name="T18" fmla="*/ 5 w 65"/>
                  <a:gd name="T19" fmla="*/ 8 h 24"/>
                  <a:gd name="T20" fmla="*/ 2 w 65"/>
                  <a:gd name="T21" fmla="*/ 7 h 24"/>
                  <a:gd name="T22" fmla="*/ 0 w 65"/>
                  <a:gd name="T23" fmla="*/ 5 h 24"/>
                  <a:gd name="T24" fmla="*/ 0 w 65"/>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24">
                    <a:moveTo>
                      <a:pt x="0" y="0"/>
                    </a:moveTo>
                    <a:lnTo>
                      <a:pt x="9" y="8"/>
                    </a:lnTo>
                    <a:lnTo>
                      <a:pt x="21" y="9"/>
                    </a:lnTo>
                    <a:lnTo>
                      <a:pt x="35" y="9"/>
                    </a:lnTo>
                    <a:lnTo>
                      <a:pt x="54" y="5"/>
                    </a:lnTo>
                    <a:lnTo>
                      <a:pt x="65" y="0"/>
                    </a:lnTo>
                    <a:lnTo>
                      <a:pt x="50" y="14"/>
                    </a:lnTo>
                    <a:lnTo>
                      <a:pt x="40" y="22"/>
                    </a:lnTo>
                    <a:lnTo>
                      <a:pt x="29" y="24"/>
                    </a:lnTo>
                    <a:lnTo>
                      <a:pt x="15" y="24"/>
                    </a:lnTo>
                    <a:lnTo>
                      <a:pt x="6" y="20"/>
                    </a:lnTo>
                    <a:lnTo>
                      <a:pt x="1"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34" name="Group 478"/>
            <p:cNvGrpSpPr>
              <a:grpSpLocks/>
            </p:cNvGrpSpPr>
            <p:nvPr/>
          </p:nvGrpSpPr>
          <p:grpSpPr bwMode="auto">
            <a:xfrm>
              <a:off x="4764" y="1668"/>
              <a:ext cx="24" cy="33"/>
              <a:chOff x="4764" y="1668"/>
              <a:chExt cx="24" cy="33"/>
            </a:xfrm>
          </p:grpSpPr>
          <p:sp>
            <p:nvSpPr>
              <p:cNvPr id="57514" name="Freeform 479"/>
              <p:cNvSpPr>
                <a:spLocks/>
              </p:cNvSpPr>
              <p:nvPr/>
            </p:nvSpPr>
            <p:spPr bwMode="auto">
              <a:xfrm>
                <a:off x="4764" y="1668"/>
                <a:ext cx="24" cy="33"/>
              </a:xfrm>
              <a:custGeom>
                <a:avLst/>
                <a:gdLst>
                  <a:gd name="T0" fmla="*/ 16 w 74"/>
                  <a:gd name="T1" fmla="*/ 0 h 100"/>
                  <a:gd name="T2" fmla="*/ 23 w 74"/>
                  <a:gd name="T3" fmla="*/ 2 h 100"/>
                  <a:gd name="T4" fmla="*/ 24 w 74"/>
                  <a:gd name="T5" fmla="*/ 4 h 100"/>
                  <a:gd name="T6" fmla="*/ 24 w 74"/>
                  <a:gd name="T7" fmla="*/ 17 h 100"/>
                  <a:gd name="T8" fmla="*/ 22 w 74"/>
                  <a:gd name="T9" fmla="*/ 24 h 100"/>
                  <a:gd name="T10" fmla="*/ 19 w 74"/>
                  <a:gd name="T11" fmla="*/ 30 h 100"/>
                  <a:gd name="T12" fmla="*/ 16 w 74"/>
                  <a:gd name="T13" fmla="*/ 32 h 100"/>
                  <a:gd name="T14" fmla="*/ 12 w 74"/>
                  <a:gd name="T15" fmla="*/ 33 h 100"/>
                  <a:gd name="T16" fmla="*/ 4 w 74"/>
                  <a:gd name="T17" fmla="*/ 30 h 100"/>
                  <a:gd name="T18" fmla="*/ 1 w 74"/>
                  <a:gd name="T19" fmla="*/ 27 h 100"/>
                  <a:gd name="T20" fmla="*/ 0 w 74"/>
                  <a:gd name="T21" fmla="*/ 24 h 100"/>
                  <a:gd name="T22" fmla="*/ 0 w 74"/>
                  <a:gd name="T23" fmla="*/ 22 h 100"/>
                  <a:gd name="T24" fmla="*/ 5 w 74"/>
                  <a:gd name="T25" fmla="*/ 13 h 100"/>
                  <a:gd name="T26" fmla="*/ 8 w 74"/>
                  <a:gd name="T27" fmla="*/ 4 h 100"/>
                  <a:gd name="T28" fmla="*/ 9 w 74"/>
                  <a:gd name="T29" fmla="*/ 1 h 100"/>
                  <a:gd name="T30" fmla="*/ 11 w 74"/>
                  <a:gd name="T31" fmla="*/ 0 h 100"/>
                  <a:gd name="T32" fmla="*/ 16 w 74"/>
                  <a:gd name="T33" fmla="*/ 0 h 1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4" h="100">
                    <a:moveTo>
                      <a:pt x="48" y="0"/>
                    </a:moveTo>
                    <a:lnTo>
                      <a:pt x="71" y="7"/>
                    </a:lnTo>
                    <a:lnTo>
                      <a:pt x="74" y="11"/>
                    </a:lnTo>
                    <a:lnTo>
                      <a:pt x="73" y="50"/>
                    </a:lnTo>
                    <a:lnTo>
                      <a:pt x="68" y="72"/>
                    </a:lnTo>
                    <a:lnTo>
                      <a:pt x="60" y="90"/>
                    </a:lnTo>
                    <a:lnTo>
                      <a:pt x="50" y="97"/>
                    </a:lnTo>
                    <a:lnTo>
                      <a:pt x="38" y="100"/>
                    </a:lnTo>
                    <a:lnTo>
                      <a:pt x="12" y="92"/>
                    </a:lnTo>
                    <a:lnTo>
                      <a:pt x="2" y="82"/>
                    </a:lnTo>
                    <a:lnTo>
                      <a:pt x="0" y="73"/>
                    </a:lnTo>
                    <a:lnTo>
                      <a:pt x="0" y="68"/>
                    </a:lnTo>
                    <a:lnTo>
                      <a:pt x="16" y="38"/>
                    </a:lnTo>
                    <a:lnTo>
                      <a:pt x="25" y="11"/>
                    </a:lnTo>
                    <a:lnTo>
                      <a:pt x="28" y="3"/>
                    </a:lnTo>
                    <a:lnTo>
                      <a:pt x="34" y="0"/>
                    </a:lnTo>
                    <a:lnTo>
                      <a:pt x="4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15" name="Freeform 480"/>
              <p:cNvSpPr>
                <a:spLocks/>
              </p:cNvSpPr>
              <p:nvPr/>
            </p:nvSpPr>
            <p:spPr bwMode="auto">
              <a:xfrm>
                <a:off x="4768" y="1668"/>
                <a:ext cx="18" cy="32"/>
              </a:xfrm>
              <a:custGeom>
                <a:avLst/>
                <a:gdLst>
                  <a:gd name="T0" fmla="*/ 17 w 54"/>
                  <a:gd name="T1" fmla="*/ 2 h 96"/>
                  <a:gd name="T2" fmla="*/ 18 w 54"/>
                  <a:gd name="T3" fmla="*/ 4 h 96"/>
                  <a:gd name="T4" fmla="*/ 17 w 54"/>
                  <a:gd name="T5" fmla="*/ 12 h 96"/>
                  <a:gd name="T6" fmla="*/ 15 w 54"/>
                  <a:gd name="T7" fmla="*/ 19 h 96"/>
                  <a:gd name="T8" fmla="*/ 12 w 54"/>
                  <a:gd name="T9" fmla="*/ 25 h 96"/>
                  <a:gd name="T10" fmla="*/ 9 w 54"/>
                  <a:gd name="T11" fmla="*/ 29 h 96"/>
                  <a:gd name="T12" fmla="*/ 6 w 54"/>
                  <a:gd name="T13" fmla="*/ 32 h 96"/>
                  <a:gd name="T14" fmla="*/ 0 w 54"/>
                  <a:gd name="T15" fmla="*/ 31 h 96"/>
                  <a:gd name="T16" fmla="*/ 4 w 54"/>
                  <a:gd name="T17" fmla="*/ 26 h 96"/>
                  <a:gd name="T18" fmla="*/ 6 w 54"/>
                  <a:gd name="T19" fmla="*/ 22 h 96"/>
                  <a:gd name="T20" fmla="*/ 7 w 54"/>
                  <a:gd name="T21" fmla="*/ 18 h 96"/>
                  <a:gd name="T22" fmla="*/ 9 w 54"/>
                  <a:gd name="T23" fmla="*/ 13 h 96"/>
                  <a:gd name="T24" fmla="*/ 9 w 54"/>
                  <a:gd name="T25" fmla="*/ 10 h 96"/>
                  <a:gd name="T26" fmla="*/ 10 w 54"/>
                  <a:gd name="T27" fmla="*/ 6 h 96"/>
                  <a:gd name="T28" fmla="*/ 10 w 54"/>
                  <a:gd name="T29" fmla="*/ 0 h 96"/>
                  <a:gd name="T30" fmla="*/ 17 w 54"/>
                  <a:gd name="T31" fmla="*/ 2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96">
                    <a:moveTo>
                      <a:pt x="51" y="5"/>
                    </a:moveTo>
                    <a:lnTo>
                      <a:pt x="54" y="12"/>
                    </a:lnTo>
                    <a:lnTo>
                      <a:pt x="52" y="35"/>
                    </a:lnTo>
                    <a:lnTo>
                      <a:pt x="46" y="58"/>
                    </a:lnTo>
                    <a:lnTo>
                      <a:pt x="37" y="76"/>
                    </a:lnTo>
                    <a:lnTo>
                      <a:pt x="27" y="88"/>
                    </a:lnTo>
                    <a:lnTo>
                      <a:pt x="17" y="96"/>
                    </a:lnTo>
                    <a:lnTo>
                      <a:pt x="0" y="92"/>
                    </a:lnTo>
                    <a:lnTo>
                      <a:pt x="11" y="78"/>
                    </a:lnTo>
                    <a:lnTo>
                      <a:pt x="17" y="67"/>
                    </a:lnTo>
                    <a:lnTo>
                      <a:pt x="22" y="53"/>
                    </a:lnTo>
                    <a:lnTo>
                      <a:pt x="26" y="39"/>
                    </a:lnTo>
                    <a:lnTo>
                      <a:pt x="28" y="29"/>
                    </a:lnTo>
                    <a:lnTo>
                      <a:pt x="30" y="17"/>
                    </a:lnTo>
                    <a:lnTo>
                      <a:pt x="30" y="0"/>
                    </a:lnTo>
                    <a:lnTo>
                      <a:pt x="51" y="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35" name="Freeform 481"/>
            <p:cNvSpPr>
              <a:spLocks/>
            </p:cNvSpPr>
            <p:nvPr/>
          </p:nvSpPr>
          <p:spPr bwMode="auto">
            <a:xfrm>
              <a:off x="4528" y="1838"/>
              <a:ext cx="94" cy="93"/>
            </a:xfrm>
            <a:custGeom>
              <a:avLst/>
              <a:gdLst>
                <a:gd name="T0" fmla="*/ 88 w 280"/>
                <a:gd name="T1" fmla="*/ 33 h 279"/>
                <a:gd name="T2" fmla="*/ 72 w 280"/>
                <a:gd name="T3" fmla="*/ 7 h 279"/>
                <a:gd name="T4" fmla="*/ 59 w 280"/>
                <a:gd name="T5" fmla="*/ 0 h 279"/>
                <a:gd name="T6" fmla="*/ 83 w 280"/>
                <a:gd name="T7" fmla="*/ 39 h 279"/>
                <a:gd name="T8" fmla="*/ 88 w 280"/>
                <a:gd name="T9" fmla="*/ 59 h 279"/>
                <a:gd name="T10" fmla="*/ 22 w 280"/>
                <a:gd name="T11" fmla="*/ 67 h 279"/>
                <a:gd name="T12" fmla="*/ 85 w 280"/>
                <a:gd name="T13" fmla="*/ 66 h 279"/>
                <a:gd name="T14" fmla="*/ 0 w 280"/>
                <a:gd name="T15" fmla="*/ 93 h 279"/>
                <a:gd name="T16" fmla="*/ 94 w 280"/>
                <a:gd name="T17" fmla="*/ 71 h 279"/>
                <a:gd name="T18" fmla="*/ 88 w 280"/>
                <a:gd name="T19" fmla="*/ 33 h 2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0" h="279">
                  <a:moveTo>
                    <a:pt x="263" y="100"/>
                  </a:moveTo>
                  <a:lnTo>
                    <a:pt x="214" y="22"/>
                  </a:lnTo>
                  <a:lnTo>
                    <a:pt x="176" y="0"/>
                  </a:lnTo>
                  <a:lnTo>
                    <a:pt x="247" y="117"/>
                  </a:lnTo>
                  <a:lnTo>
                    <a:pt x="263" y="176"/>
                  </a:lnTo>
                  <a:lnTo>
                    <a:pt x="65" y="202"/>
                  </a:lnTo>
                  <a:lnTo>
                    <a:pt x="253" y="197"/>
                  </a:lnTo>
                  <a:lnTo>
                    <a:pt x="0" y="279"/>
                  </a:lnTo>
                  <a:lnTo>
                    <a:pt x="280" y="214"/>
                  </a:lnTo>
                  <a:lnTo>
                    <a:pt x="263" y="100"/>
                  </a:lnTo>
                  <a:close/>
                </a:path>
              </a:pathLst>
            </a:custGeom>
            <a:solidFill>
              <a:srgbClr val="10AD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36" name="Group 482"/>
            <p:cNvGrpSpPr>
              <a:grpSpLocks/>
            </p:cNvGrpSpPr>
            <p:nvPr/>
          </p:nvGrpSpPr>
          <p:grpSpPr bwMode="auto">
            <a:xfrm>
              <a:off x="4391" y="1912"/>
              <a:ext cx="133" cy="113"/>
              <a:chOff x="4391" y="1912"/>
              <a:chExt cx="133" cy="113"/>
            </a:xfrm>
          </p:grpSpPr>
          <p:sp>
            <p:nvSpPr>
              <p:cNvPr id="57512" name="Freeform 483"/>
              <p:cNvSpPr>
                <a:spLocks/>
              </p:cNvSpPr>
              <p:nvPr/>
            </p:nvSpPr>
            <p:spPr bwMode="auto">
              <a:xfrm>
                <a:off x="4512" y="1912"/>
                <a:ext cx="12" cy="39"/>
              </a:xfrm>
              <a:custGeom>
                <a:avLst/>
                <a:gdLst>
                  <a:gd name="T0" fmla="*/ 6 w 36"/>
                  <a:gd name="T1" fmla="*/ 5 h 117"/>
                  <a:gd name="T2" fmla="*/ 12 w 36"/>
                  <a:gd name="T3" fmla="*/ 20 h 117"/>
                  <a:gd name="T4" fmla="*/ 10 w 36"/>
                  <a:gd name="T5" fmla="*/ 31 h 117"/>
                  <a:gd name="T6" fmla="*/ 6 w 36"/>
                  <a:gd name="T7" fmla="*/ 39 h 117"/>
                  <a:gd name="T8" fmla="*/ 4 w 36"/>
                  <a:gd name="T9" fmla="*/ 39 h 117"/>
                  <a:gd name="T10" fmla="*/ 4 w 36"/>
                  <a:gd name="T11" fmla="*/ 18 h 117"/>
                  <a:gd name="T12" fmla="*/ 0 w 36"/>
                  <a:gd name="T13" fmla="*/ 13 h 117"/>
                  <a:gd name="T14" fmla="*/ 2 w 36"/>
                  <a:gd name="T15" fmla="*/ 9 h 117"/>
                  <a:gd name="T16" fmla="*/ 6 w 36"/>
                  <a:gd name="T17" fmla="*/ 0 h 117"/>
                  <a:gd name="T18" fmla="*/ 6 w 36"/>
                  <a:gd name="T19" fmla="*/ 5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 h="117">
                    <a:moveTo>
                      <a:pt x="17" y="15"/>
                    </a:moveTo>
                    <a:lnTo>
                      <a:pt x="36" y="61"/>
                    </a:lnTo>
                    <a:lnTo>
                      <a:pt x="30" y="94"/>
                    </a:lnTo>
                    <a:lnTo>
                      <a:pt x="17" y="117"/>
                    </a:lnTo>
                    <a:lnTo>
                      <a:pt x="12" y="117"/>
                    </a:lnTo>
                    <a:lnTo>
                      <a:pt x="12" y="55"/>
                    </a:lnTo>
                    <a:lnTo>
                      <a:pt x="0" y="39"/>
                    </a:lnTo>
                    <a:lnTo>
                      <a:pt x="6" y="27"/>
                    </a:lnTo>
                    <a:lnTo>
                      <a:pt x="17" y="0"/>
                    </a:lnTo>
                    <a:lnTo>
                      <a:pt x="17" y="15"/>
                    </a:lnTo>
                    <a:close/>
                  </a:path>
                </a:pathLst>
              </a:custGeom>
              <a:solidFill>
                <a:srgbClr val="10AD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13" name="Freeform 484"/>
              <p:cNvSpPr>
                <a:spLocks/>
              </p:cNvSpPr>
              <p:nvPr/>
            </p:nvSpPr>
            <p:spPr bwMode="auto">
              <a:xfrm>
                <a:off x="4391" y="1955"/>
                <a:ext cx="51" cy="70"/>
              </a:xfrm>
              <a:custGeom>
                <a:avLst/>
                <a:gdLst>
                  <a:gd name="T0" fmla="*/ 13 w 155"/>
                  <a:gd name="T1" fmla="*/ 0 h 209"/>
                  <a:gd name="T2" fmla="*/ 31 w 155"/>
                  <a:gd name="T3" fmla="*/ 11 h 209"/>
                  <a:gd name="T4" fmla="*/ 42 w 155"/>
                  <a:gd name="T5" fmla="*/ 26 h 209"/>
                  <a:gd name="T6" fmla="*/ 47 w 155"/>
                  <a:gd name="T7" fmla="*/ 37 h 209"/>
                  <a:gd name="T8" fmla="*/ 49 w 155"/>
                  <a:gd name="T9" fmla="*/ 46 h 209"/>
                  <a:gd name="T10" fmla="*/ 51 w 155"/>
                  <a:gd name="T11" fmla="*/ 56 h 209"/>
                  <a:gd name="T12" fmla="*/ 51 w 155"/>
                  <a:gd name="T13" fmla="*/ 65 h 209"/>
                  <a:gd name="T14" fmla="*/ 32 w 155"/>
                  <a:gd name="T15" fmla="*/ 70 h 209"/>
                  <a:gd name="T16" fmla="*/ 29 w 155"/>
                  <a:gd name="T17" fmla="*/ 54 h 209"/>
                  <a:gd name="T18" fmla="*/ 27 w 155"/>
                  <a:gd name="T19" fmla="*/ 44 h 209"/>
                  <a:gd name="T20" fmla="*/ 18 w 155"/>
                  <a:gd name="T21" fmla="*/ 31 h 209"/>
                  <a:gd name="T22" fmla="*/ 13 w 155"/>
                  <a:gd name="T23" fmla="*/ 24 h 209"/>
                  <a:gd name="T24" fmla="*/ 7 w 155"/>
                  <a:gd name="T25" fmla="*/ 17 h 209"/>
                  <a:gd name="T26" fmla="*/ 0 w 155"/>
                  <a:gd name="T27" fmla="*/ 11 h 209"/>
                  <a:gd name="T28" fmla="*/ 13 w 155"/>
                  <a:gd name="T29" fmla="*/ 0 h 2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5" h="209">
                    <a:moveTo>
                      <a:pt x="38" y="0"/>
                    </a:moveTo>
                    <a:lnTo>
                      <a:pt x="93" y="33"/>
                    </a:lnTo>
                    <a:lnTo>
                      <a:pt x="127" y="78"/>
                    </a:lnTo>
                    <a:lnTo>
                      <a:pt x="144" y="111"/>
                    </a:lnTo>
                    <a:lnTo>
                      <a:pt x="149" y="137"/>
                    </a:lnTo>
                    <a:lnTo>
                      <a:pt x="155" y="168"/>
                    </a:lnTo>
                    <a:lnTo>
                      <a:pt x="155" y="193"/>
                    </a:lnTo>
                    <a:lnTo>
                      <a:pt x="98" y="209"/>
                    </a:lnTo>
                    <a:lnTo>
                      <a:pt x="88" y="161"/>
                    </a:lnTo>
                    <a:lnTo>
                      <a:pt x="83" y="132"/>
                    </a:lnTo>
                    <a:lnTo>
                      <a:pt x="55" y="94"/>
                    </a:lnTo>
                    <a:lnTo>
                      <a:pt x="38" y="73"/>
                    </a:lnTo>
                    <a:lnTo>
                      <a:pt x="21" y="51"/>
                    </a:lnTo>
                    <a:lnTo>
                      <a:pt x="0" y="33"/>
                    </a:lnTo>
                    <a:lnTo>
                      <a:pt x="38" y="0"/>
                    </a:lnTo>
                    <a:close/>
                  </a:path>
                </a:pathLst>
              </a:custGeom>
              <a:solidFill>
                <a:srgbClr val="007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37" name="Freeform 485"/>
            <p:cNvSpPr>
              <a:spLocks/>
            </p:cNvSpPr>
            <p:nvPr/>
          </p:nvSpPr>
          <p:spPr bwMode="auto">
            <a:xfrm>
              <a:off x="4753" y="1765"/>
              <a:ext cx="186" cy="540"/>
            </a:xfrm>
            <a:custGeom>
              <a:avLst/>
              <a:gdLst>
                <a:gd name="T0" fmla="*/ 27 w 558"/>
                <a:gd name="T1" fmla="*/ 0 h 1619"/>
                <a:gd name="T2" fmla="*/ 36 w 558"/>
                <a:gd name="T3" fmla="*/ 6 h 1619"/>
                <a:gd name="T4" fmla="*/ 47 w 558"/>
                <a:gd name="T5" fmla="*/ 13 h 1619"/>
                <a:gd name="T6" fmla="*/ 58 w 558"/>
                <a:gd name="T7" fmla="*/ 20 h 1619"/>
                <a:gd name="T8" fmla="*/ 75 w 558"/>
                <a:gd name="T9" fmla="*/ 29 h 1619"/>
                <a:gd name="T10" fmla="*/ 111 w 558"/>
                <a:gd name="T11" fmla="*/ 52 h 1619"/>
                <a:gd name="T12" fmla="*/ 127 w 558"/>
                <a:gd name="T13" fmla="*/ 58 h 1619"/>
                <a:gd name="T14" fmla="*/ 135 w 558"/>
                <a:gd name="T15" fmla="*/ 62 h 1619"/>
                <a:gd name="T16" fmla="*/ 143 w 558"/>
                <a:gd name="T17" fmla="*/ 69 h 1619"/>
                <a:gd name="T18" fmla="*/ 164 w 558"/>
                <a:gd name="T19" fmla="*/ 158 h 1619"/>
                <a:gd name="T20" fmla="*/ 166 w 558"/>
                <a:gd name="T21" fmla="*/ 194 h 1619"/>
                <a:gd name="T22" fmla="*/ 163 w 558"/>
                <a:gd name="T23" fmla="*/ 204 h 1619"/>
                <a:gd name="T24" fmla="*/ 172 w 558"/>
                <a:gd name="T25" fmla="*/ 242 h 1619"/>
                <a:gd name="T26" fmla="*/ 174 w 558"/>
                <a:gd name="T27" fmla="*/ 305 h 1619"/>
                <a:gd name="T28" fmla="*/ 178 w 558"/>
                <a:gd name="T29" fmla="*/ 334 h 1619"/>
                <a:gd name="T30" fmla="*/ 180 w 558"/>
                <a:gd name="T31" fmla="*/ 353 h 1619"/>
                <a:gd name="T32" fmla="*/ 184 w 558"/>
                <a:gd name="T33" fmla="*/ 351 h 1619"/>
                <a:gd name="T34" fmla="*/ 186 w 558"/>
                <a:gd name="T35" fmla="*/ 369 h 1619"/>
                <a:gd name="T36" fmla="*/ 177 w 558"/>
                <a:gd name="T37" fmla="*/ 376 h 1619"/>
                <a:gd name="T38" fmla="*/ 165 w 558"/>
                <a:gd name="T39" fmla="*/ 381 h 1619"/>
                <a:gd name="T40" fmla="*/ 154 w 558"/>
                <a:gd name="T41" fmla="*/ 385 h 1619"/>
                <a:gd name="T42" fmla="*/ 142 w 558"/>
                <a:gd name="T43" fmla="*/ 390 h 1619"/>
                <a:gd name="T44" fmla="*/ 133 w 558"/>
                <a:gd name="T45" fmla="*/ 393 h 1619"/>
                <a:gd name="T46" fmla="*/ 122 w 558"/>
                <a:gd name="T47" fmla="*/ 393 h 1619"/>
                <a:gd name="T48" fmla="*/ 115 w 558"/>
                <a:gd name="T49" fmla="*/ 391 h 1619"/>
                <a:gd name="T50" fmla="*/ 110 w 558"/>
                <a:gd name="T51" fmla="*/ 386 h 1619"/>
                <a:gd name="T52" fmla="*/ 109 w 558"/>
                <a:gd name="T53" fmla="*/ 371 h 1619"/>
                <a:gd name="T54" fmla="*/ 121 w 558"/>
                <a:gd name="T55" fmla="*/ 373 h 1619"/>
                <a:gd name="T56" fmla="*/ 117 w 558"/>
                <a:gd name="T57" fmla="*/ 362 h 1619"/>
                <a:gd name="T58" fmla="*/ 118 w 558"/>
                <a:gd name="T59" fmla="*/ 340 h 1619"/>
                <a:gd name="T60" fmla="*/ 115 w 558"/>
                <a:gd name="T61" fmla="*/ 328 h 1619"/>
                <a:gd name="T62" fmla="*/ 112 w 558"/>
                <a:gd name="T63" fmla="*/ 313 h 1619"/>
                <a:gd name="T64" fmla="*/ 108 w 558"/>
                <a:gd name="T65" fmla="*/ 292 h 1619"/>
                <a:gd name="T66" fmla="*/ 101 w 558"/>
                <a:gd name="T67" fmla="*/ 269 h 1619"/>
                <a:gd name="T68" fmla="*/ 95 w 558"/>
                <a:gd name="T69" fmla="*/ 214 h 1619"/>
                <a:gd name="T70" fmla="*/ 85 w 558"/>
                <a:gd name="T71" fmla="*/ 294 h 1619"/>
                <a:gd name="T72" fmla="*/ 89 w 558"/>
                <a:gd name="T73" fmla="*/ 343 h 1619"/>
                <a:gd name="T74" fmla="*/ 104 w 558"/>
                <a:gd name="T75" fmla="*/ 395 h 1619"/>
                <a:gd name="T76" fmla="*/ 136 w 558"/>
                <a:gd name="T77" fmla="*/ 491 h 1619"/>
                <a:gd name="T78" fmla="*/ 110 w 558"/>
                <a:gd name="T79" fmla="*/ 510 h 1619"/>
                <a:gd name="T80" fmla="*/ 93 w 558"/>
                <a:gd name="T81" fmla="*/ 520 h 1619"/>
                <a:gd name="T82" fmla="*/ 80 w 558"/>
                <a:gd name="T83" fmla="*/ 526 h 1619"/>
                <a:gd name="T84" fmla="*/ 72 w 558"/>
                <a:gd name="T85" fmla="*/ 528 h 1619"/>
                <a:gd name="T86" fmla="*/ 61 w 558"/>
                <a:gd name="T87" fmla="*/ 531 h 1619"/>
                <a:gd name="T88" fmla="*/ 50 w 558"/>
                <a:gd name="T89" fmla="*/ 535 h 1619"/>
                <a:gd name="T90" fmla="*/ 36 w 558"/>
                <a:gd name="T91" fmla="*/ 540 h 1619"/>
                <a:gd name="T92" fmla="*/ 20 w 558"/>
                <a:gd name="T93" fmla="*/ 439 h 1619"/>
                <a:gd name="T94" fmla="*/ 9 w 558"/>
                <a:gd name="T95" fmla="*/ 369 h 1619"/>
                <a:gd name="T96" fmla="*/ 3 w 558"/>
                <a:gd name="T97" fmla="*/ 304 h 1619"/>
                <a:gd name="T98" fmla="*/ 0 w 558"/>
                <a:gd name="T99" fmla="*/ 214 h 1619"/>
                <a:gd name="T100" fmla="*/ 0 w 558"/>
                <a:gd name="T101" fmla="*/ 177 h 1619"/>
                <a:gd name="T102" fmla="*/ 3 w 558"/>
                <a:gd name="T103" fmla="*/ 141 h 1619"/>
                <a:gd name="T104" fmla="*/ 10 w 558"/>
                <a:gd name="T105" fmla="*/ 90 h 1619"/>
                <a:gd name="T106" fmla="*/ 14 w 558"/>
                <a:gd name="T107" fmla="*/ 77 h 1619"/>
                <a:gd name="T108" fmla="*/ 20 w 558"/>
                <a:gd name="T109" fmla="*/ 63 h 1619"/>
                <a:gd name="T110" fmla="*/ 24 w 558"/>
                <a:gd name="T111" fmla="*/ 47 h 1619"/>
                <a:gd name="T112" fmla="*/ 26 w 558"/>
                <a:gd name="T113" fmla="*/ 36 h 1619"/>
                <a:gd name="T114" fmla="*/ 28 w 558"/>
                <a:gd name="T115" fmla="*/ 21 h 1619"/>
                <a:gd name="T116" fmla="*/ 27 w 558"/>
                <a:gd name="T117" fmla="*/ 0 h 16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 h="1619">
                  <a:moveTo>
                    <a:pt x="82" y="0"/>
                  </a:moveTo>
                  <a:lnTo>
                    <a:pt x="109" y="17"/>
                  </a:lnTo>
                  <a:lnTo>
                    <a:pt x="140" y="38"/>
                  </a:lnTo>
                  <a:lnTo>
                    <a:pt x="173" y="60"/>
                  </a:lnTo>
                  <a:lnTo>
                    <a:pt x="224" y="86"/>
                  </a:lnTo>
                  <a:lnTo>
                    <a:pt x="334" y="155"/>
                  </a:lnTo>
                  <a:lnTo>
                    <a:pt x="381" y="175"/>
                  </a:lnTo>
                  <a:lnTo>
                    <a:pt x="406" y="185"/>
                  </a:lnTo>
                  <a:lnTo>
                    <a:pt x="430" y="207"/>
                  </a:lnTo>
                  <a:lnTo>
                    <a:pt x="491" y="475"/>
                  </a:lnTo>
                  <a:lnTo>
                    <a:pt x="498" y="582"/>
                  </a:lnTo>
                  <a:lnTo>
                    <a:pt x="488" y="611"/>
                  </a:lnTo>
                  <a:lnTo>
                    <a:pt x="515" y="726"/>
                  </a:lnTo>
                  <a:lnTo>
                    <a:pt x="521" y="915"/>
                  </a:lnTo>
                  <a:lnTo>
                    <a:pt x="534" y="1001"/>
                  </a:lnTo>
                  <a:lnTo>
                    <a:pt x="541" y="1059"/>
                  </a:lnTo>
                  <a:lnTo>
                    <a:pt x="553" y="1051"/>
                  </a:lnTo>
                  <a:lnTo>
                    <a:pt x="558" y="1107"/>
                  </a:lnTo>
                  <a:lnTo>
                    <a:pt x="531" y="1126"/>
                  </a:lnTo>
                  <a:lnTo>
                    <a:pt x="494" y="1143"/>
                  </a:lnTo>
                  <a:lnTo>
                    <a:pt x="461" y="1155"/>
                  </a:lnTo>
                  <a:lnTo>
                    <a:pt x="426" y="1168"/>
                  </a:lnTo>
                  <a:lnTo>
                    <a:pt x="398" y="1177"/>
                  </a:lnTo>
                  <a:lnTo>
                    <a:pt x="367" y="1177"/>
                  </a:lnTo>
                  <a:lnTo>
                    <a:pt x="344" y="1172"/>
                  </a:lnTo>
                  <a:lnTo>
                    <a:pt x="330" y="1158"/>
                  </a:lnTo>
                  <a:lnTo>
                    <a:pt x="326" y="1112"/>
                  </a:lnTo>
                  <a:lnTo>
                    <a:pt x="363" y="1118"/>
                  </a:lnTo>
                  <a:lnTo>
                    <a:pt x="350" y="1084"/>
                  </a:lnTo>
                  <a:lnTo>
                    <a:pt x="353" y="1020"/>
                  </a:lnTo>
                  <a:lnTo>
                    <a:pt x="344" y="982"/>
                  </a:lnTo>
                  <a:lnTo>
                    <a:pt x="336" y="937"/>
                  </a:lnTo>
                  <a:lnTo>
                    <a:pt x="325" y="875"/>
                  </a:lnTo>
                  <a:lnTo>
                    <a:pt x="303" y="808"/>
                  </a:lnTo>
                  <a:lnTo>
                    <a:pt x="286" y="641"/>
                  </a:lnTo>
                  <a:lnTo>
                    <a:pt x="254" y="882"/>
                  </a:lnTo>
                  <a:lnTo>
                    <a:pt x="267" y="1029"/>
                  </a:lnTo>
                  <a:lnTo>
                    <a:pt x="311" y="1183"/>
                  </a:lnTo>
                  <a:lnTo>
                    <a:pt x="408" y="1472"/>
                  </a:lnTo>
                  <a:lnTo>
                    <a:pt x="331" y="1528"/>
                  </a:lnTo>
                  <a:lnTo>
                    <a:pt x="279" y="1558"/>
                  </a:lnTo>
                  <a:lnTo>
                    <a:pt x="240" y="1577"/>
                  </a:lnTo>
                  <a:lnTo>
                    <a:pt x="215" y="1583"/>
                  </a:lnTo>
                  <a:lnTo>
                    <a:pt x="183" y="1593"/>
                  </a:lnTo>
                  <a:lnTo>
                    <a:pt x="150" y="1605"/>
                  </a:lnTo>
                  <a:lnTo>
                    <a:pt x="109" y="1619"/>
                  </a:lnTo>
                  <a:lnTo>
                    <a:pt x="59" y="1315"/>
                  </a:lnTo>
                  <a:lnTo>
                    <a:pt x="28" y="1107"/>
                  </a:lnTo>
                  <a:lnTo>
                    <a:pt x="10" y="910"/>
                  </a:lnTo>
                  <a:lnTo>
                    <a:pt x="0" y="641"/>
                  </a:lnTo>
                  <a:lnTo>
                    <a:pt x="1" y="532"/>
                  </a:lnTo>
                  <a:lnTo>
                    <a:pt x="9" y="424"/>
                  </a:lnTo>
                  <a:lnTo>
                    <a:pt x="30" y="269"/>
                  </a:lnTo>
                  <a:lnTo>
                    <a:pt x="43" y="232"/>
                  </a:lnTo>
                  <a:lnTo>
                    <a:pt x="59" y="188"/>
                  </a:lnTo>
                  <a:lnTo>
                    <a:pt x="71" y="142"/>
                  </a:lnTo>
                  <a:lnTo>
                    <a:pt x="77" y="109"/>
                  </a:lnTo>
                  <a:lnTo>
                    <a:pt x="85" y="64"/>
                  </a:lnTo>
                  <a:lnTo>
                    <a:pt x="82"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38" name="Freeform 486"/>
            <p:cNvSpPr>
              <a:spLocks/>
            </p:cNvSpPr>
            <p:nvPr/>
          </p:nvSpPr>
          <p:spPr bwMode="auto">
            <a:xfrm>
              <a:off x="4390" y="1765"/>
              <a:ext cx="316" cy="500"/>
            </a:xfrm>
            <a:custGeom>
              <a:avLst/>
              <a:gdLst>
                <a:gd name="T0" fmla="*/ 308 w 949"/>
                <a:gd name="T1" fmla="*/ 6 h 1501"/>
                <a:gd name="T2" fmla="*/ 280 w 949"/>
                <a:gd name="T3" fmla="*/ 7 h 1501"/>
                <a:gd name="T4" fmla="*/ 252 w 949"/>
                <a:gd name="T5" fmla="*/ 11 h 1501"/>
                <a:gd name="T6" fmla="*/ 243 w 949"/>
                <a:gd name="T7" fmla="*/ 10 h 1501"/>
                <a:gd name="T8" fmla="*/ 233 w 949"/>
                <a:gd name="T9" fmla="*/ 15 h 1501"/>
                <a:gd name="T10" fmla="*/ 227 w 949"/>
                <a:gd name="T11" fmla="*/ 21 h 1501"/>
                <a:gd name="T12" fmla="*/ 219 w 949"/>
                <a:gd name="T13" fmla="*/ 34 h 1501"/>
                <a:gd name="T14" fmla="*/ 193 w 949"/>
                <a:gd name="T15" fmla="*/ 64 h 1501"/>
                <a:gd name="T16" fmla="*/ 181 w 949"/>
                <a:gd name="T17" fmla="*/ 76 h 1501"/>
                <a:gd name="T18" fmla="*/ 127 w 949"/>
                <a:gd name="T19" fmla="*/ 141 h 1501"/>
                <a:gd name="T20" fmla="*/ 123 w 949"/>
                <a:gd name="T21" fmla="*/ 148 h 1501"/>
                <a:gd name="T22" fmla="*/ 77 w 949"/>
                <a:gd name="T23" fmla="*/ 164 h 1501"/>
                <a:gd name="T24" fmla="*/ 20 w 949"/>
                <a:gd name="T25" fmla="*/ 193 h 1501"/>
                <a:gd name="T26" fmla="*/ 0 w 949"/>
                <a:gd name="T27" fmla="*/ 201 h 1501"/>
                <a:gd name="T28" fmla="*/ 17 w 949"/>
                <a:gd name="T29" fmla="*/ 217 h 1501"/>
                <a:gd name="T30" fmla="*/ 29 w 949"/>
                <a:gd name="T31" fmla="*/ 235 h 1501"/>
                <a:gd name="T32" fmla="*/ 35 w 949"/>
                <a:gd name="T33" fmla="*/ 259 h 1501"/>
                <a:gd name="T34" fmla="*/ 51 w 949"/>
                <a:gd name="T35" fmla="*/ 244 h 1501"/>
                <a:gd name="T36" fmla="*/ 132 w 949"/>
                <a:gd name="T37" fmla="*/ 214 h 1501"/>
                <a:gd name="T38" fmla="*/ 224 w 949"/>
                <a:gd name="T39" fmla="*/ 146 h 1501"/>
                <a:gd name="T40" fmla="*/ 235 w 949"/>
                <a:gd name="T41" fmla="*/ 201 h 1501"/>
                <a:gd name="T42" fmla="*/ 256 w 949"/>
                <a:gd name="T43" fmla="*/ 264 h 1501"/>
                <a:gd name="T44" fmla="*/ 239 w 949"/>
                <a:gd name="T45" fmla="*/ 316 h 1501"/>
                <a:gd name="T46" fmla="*/ 211 w 949"/>
                <a:gd name="T47" fmla="*/ 374 h 1501"/>
                <a:gd name="T48" fmla="*/ 186 w 949"/>
                <a:gd name="T49" fmla="*/ 434 h 1501"/>
                <a:gd name="T50" fmla="*/ 187 w 949"/>
                <a:gd name="T51" fmla="*/ 452 h 1501"/>
                <a:gd name="T52" fmla="*/ 225 w 949"/>
                <a:gd name="T53" fmla="*/ 500 h 1501"/>
                <a:gd name="T54" fmla="*/ 252 w 949"/>
                <a:gd name="T55" fmla="*/ 441 h 1501"/>
                <a:gd name="T56" fmla="*/ 260 w 949"/>
                <a:gd name="T57" fmla="*/ 404 h 1501"/>
                <a:gd name="T58" fmla="*/ 268 w 949"/>
                <a:gd name="T59" fmla="*/ 330 h 1501"/>
                <a:gd name="T60" fmla="*/ 275 w 949"/>
                <a:gd name="T61" fmla="*/ 166 h 1501"/>
                <a:gd name="T62" fmla="*/ 297 w 949"/>
                <a:gd name="T63" fmla="*/ 49 h 1501"/>
                <a:gd name="T64" fmla="*/ 303 w 949"/>
                <a:gd name="T65" fmla="*/ 32 h 1501"/>
                <a:gd name="T66" fmla="*/ 311 w 949"/>
                <a:gd name="T67" fmla="*/ 13 h 1501"/>
                <a:gd name="T68" fmla="*/ 316 w 949"/>
                <a:gd name="T69" fmla="*/ 0 h 15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9" h="1501">
                  <a:moveTo>
                    <a:pt x="949" y="0"/>
                  </a:moveTo>
                  <a:lnTo>
                    <a:pt x="926" y="18"/>
                  </a:lnTo>
                  <a:lnTo>
                    <a:pt x="878" y="18"/>
                  </a:lnTo>
                  <a:lnTo>
                    <a:pt x="841" y="20"/>
                  </a:lnTo>
                  <a:lnTo>
                    <a:pt x="804" y="24"/>
                  </a:lnTo>
                  <a:lnTo>
                    <a:pt x="758" y="32"/>
                  </a:lnTo>
                  <a:lnTo>
                    <a:pt x="744" y="29"/>
                  </a:lnTo>
                  <a:lnTo>
                    <a:pt x="730" y="31"/>
                  </a:lnTo>
                  <a:lnTo>
                    <a:pt x="716" y="36"/>
                  </a:lnTo>
                  <a:lnTo>
                    <a:pt x="699" y="46"/>
                  </a:lnTo>
                  <a:lnTo>
                    <a:pt x="693" y="56"/>
                  </a:lnTo>
                  <a:lnTo>
                    <a:pt x="683" y="64"/>
                  </a:lnTo>
                  <a:lnTo>
                    <a:pt x="669" y="79"/>
                  </a:lnTo>
                  <a:lnTo>
                    <a:pt x="659" y="102"/>
                  </a:lnTo>
                  <a:lnTo>
                    <a:pt x="648" y="118"/>
                  </a:lnTo>
                  <a:lnTo>
                    <a:pt x="579" y="193"/>
                  </a:lnTo>
                  <a:lnTo>
                    <a:pt x="563" y="196"/>
                  </a:lnTo>
                  <a:lnTo>
                    <a:pt x="543" y="229"/>
                  </a:lnTo>
                  <a:lnTo>
                    <a:pt x="378" y="416"/>
                  </a:lnTo>
                  <a:lnTo>
                    <a:pt x="381" y="424"/>
                  </a:lnTo>
                  <a:lnTo>
                    <a:pt x="363" y="432"/>
                  </a:lnTo>
                  <a:lnTo>
                    <a:pt x="369" y="443"/>
                  </a:lnTo>
                  <a:lnTo>
                    <a:pt x="309" y="466"/>
                  </a:lnTo>
                  <a:lnTo>
                    <a:pt x="232" y="493"/>
                  </a:lnTo>
                  <a:lnTo>
                    <a:pt x="190" y="518"/>
                  </a:lnTo>
                  <a:lnTo>
                    <a:pt x="60" y="580"/>
                  </a:lnTo>
                  <a:lnTo>
                    <a:pt x="39" y="575"/>
                  </a:lnTo>
                  <a:lnTo>
                    <a:pt x="0" y="604"/>
                  </a:lnTo>
                  <a:lnTo>
                    <a:pt x="24" y="622"/>
                  </a:lnTo>
                  <a:lnTo>
                    <a:pt x="51" y="651"/>
                  </a:lnTo>
                  <a:lnTo>
                    <a:pt x="70" y="678"/>
                  </a:lnTo>
                  <a:lnTo>
                    <a:pt x="86" y="706"/>
                  </a:lnTo>
                  <a:lnTo>
                    <a:pt x="99" y="751"/>
                  </a:lnTo>
                  <a:lnTo>
                    <a:pt x="104" y="777"/>
                  </a:lnTo>
                  <a:lnTo>
                    <a:pt x="154" y="764"/>
                  </a:lnTo>
                  <a:lnTo>
                    <a:pt x="154" y="733"/>
                  </a:lnTo>
                  <a:lnTo>
                    <a:pt x="316" y="680"/>
                  </a:lnTo>
                  <a:lnTo>
                    <a:pt x="395" y="641"/>
                  </a:lnTo>
                  <a:lnTo>
                    <a:pt x="496" y="589"/>
                  </a:lnTo>
                  <a:lnTo>
                    <a:pt x="672" y="437"/>
                  </a:lnTo>
                  <a:lnTo>
                    <a:pt x="696" y="545"/>
                  </a:lnTo>
                  <a:lnTo>
                    <a:pt x="706" y="604"/>
                  </a:lnTo>
                  <a:lnTo>
                    <a:pt x="723" y="664"/>
                  </a:lnTo>
                  <a:lnTo>
                    <a:pt x="770" y="792"/>
                  </a:lnTo>
                  <a:lnTo>
                    <a:pt x="748" y="869"/>
                  </a:lnTo>
                  <a:lnTo>
                    <a:pt x="718" y="950"/>
                  </a:lnTo>
                  <a:lnTo>
                    <a:pt x="675" y="1045"/>
                  </a:lnTo>
                  <a:lnTo>
                    <a:pt x="635" y="1124"/>
                  </a:lnTo>
                  <a:lnTo>
                    <a:pt x="563" y="1270"/>
                  </a:lnTo>
                  <a:lnTo>
                    <a:pt x="559" y="1302"/>
                  </a:lnTo>
                  <a:lnTo>
                    <a:pt x="560" y="1330"/>
                  </a:lnTo>
                  <a:lnTo>
                    <a:pt x="562" y="1358"/>
                  </a:lnTo>
                  <a:lnTo>
                    <a:pt x="636" y="1463"/>
                  </a:lnTo>
                  <a:lnTo>
                    <a:pt x="677" y="1501"/>
                  </a:lnTo>
                  <a:lnTo>
                    <a:pt x="741" y="1397"/>
                  </a:lnTo>
                  <a:lnTo>
                    <a:pt x="756" y="1325"/>
                  </a:lnTo>
                  <a:lnTo>
                    <a:pt x="773" y="1264"/>
                  </a:lnTo>
                  <a:lnTo>
                    <a:pt x="780" y="1212"/>
                  </a:lnTo>
                  <a:lnTo>
                    <a:pt x="794" y="1122"/>
                  </a:lnTo>
                  <a:lnTo>
                    <a:pt x="804" y="992"/>
                  </a:lnTo>
                  <a:lnTo>
                    <a:pt x="818" y="770"/>
                  </a:lnTo>
                  <a:lnTo>
                    <a:pt x="826" y="498"/>
                  </a:lnTo>
                  <a:lnTo>
                    <a:pt x="883" y="179"/>
                  </a:lnTo>
                  <a:lnTo>
                    <a:pt x="893" y="146"/>
                  </a:lnTo>
                  <a:lnTo>
                    <a:pt x="901" y="127"/>
                  </a:lnTo>
                  <a:lnTo>
                    <a:pt x="911" y="95"/>
                  </a:lnTo>
                  <a:lnTo>
                    <a:pt x="921" y="67"/>
                  </a:lnTo>
                  <a:lnTo>
                    <a:pt x="935" y="38"/>
                  </a:lnTo>
                  <a:lnTo>
                    <a:pt x="946" y="14"/>
                  </a:lnTo>
                  <a:lnTo>
                    <a:pt x="949"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39" name="Group 487"/>
            <p:cNvGrpSpPr>
              <a:grpSpLocks/>
            </p:cNvGrpSpPr>
            <p:nvPr/>
          </p:nvGrpSpPr>
          <p:grpSpPr bwMode="auto">
            <a:xfrm>
              <a:off x="4753" y="1765"/>
              <a:ext cx="65" cy="444"/>
              <a:chOff x="4753" y="1765"/>
              <a:chExt cx="65" cy="444"/>
            </a:xfrm>
          </p:grpSpPr>
          <p:sp>
            <p:nvSpPr>
              <p:cNvPr id="57510" name="Freeform 488"/>
              <p:cNvSpPr>
                <a:spLocks/>
              </p:cNvSpPr>
              <p:nvPr/>
            </p:nvSpPr>
            <p:spPr bwMode="auto">
              <a:xfrm>
                <a:off x="4755" y="1771"/>
                <a:ext cx="63" cy="438"/>
              </a:xfrm>
              <a:custGeom>
                <a:avLst/>
                <a:gdLst>
                  <a:gd name="T0" fmla="*/ 28 w 189"/>
                  <a:gd name="T1" fmla="*/ 0 h 1314"/>
                  <a:gd name="T2" fmla="*/ 37 w 189"/>
                  <a:gd name="T3" fmla="*/ 5 h 1314"/>
                  <a:gd name="T4" fmla="*/ 47 w 189"/>
                  <a:gd name="T5" fmla="*/ 13 h 1314"/>
                  <a:gd name="T6" fmla="*/ 50 w 189"/>
                  <a:gd name="T7" fmla="*/ 16 h 1314"/>
                  <a:gd name="T8" fmla="*/ 55 w 189"/>
                  <a:gd name="T9" fmla="*/ 28 h 1314"/>
                  <a:gd name="T10" fmla="*/ 56 w 189"/>
                  <a:gd name="T11" fmla="*/ 38 h 1314"/>
                  <a:gd name="T12" fmla="*/ 57 w 189"/>
                  <a:gd name="T13" fmla="*/ 49 h 1314"/>
                  <a:gd name="T14" fmla="*/ 58 w 189"/>
                  <a:gd name="T15" fmla="*/ 59 h 1314"/>
                  <a:gd name="T16" fmla="*/ 60 w 189"/>
                  <a:gd name="T17" fmla="*/ 70 h 1314"/>
                  <a:gd name="T18" fmla="*/ 61 w 189"/>
                  <a:gd name="T19" fmla="*/ 78 h 1314"/>
                  <a:gd name="T20" fmla="*/ 62 w 189"/>
                  <a:gd name="T21" fmla="*/ 87 h 1314"/>
                  <a:gd name="T22" fmla="*/ 63 w 189"/>
                  <a:gd name="T23" fmla="*/ 93 h 1314"/>
                  <a:gd name="T24" fmla="*/ 63 w 189"/>
                  <a:gd name="T25" fmla="*/ 98 h 1314"/>
                  <a:gd name="T26" fmla="*/ 62 w 189"/>
                  <a:gd name="T27" fmla="*/ 102 h 1314"/>
                  <a:gd name="T28" fmla="*/ 61 w 189"/>
                  <a:gd name="T29" fmla="*/ 105 h 1314"/>
                  <a:gd name="T30" fmla="*/ 58 w 189"/>
                  <a:gd name="T31" fmla="*/ 108 h 1314"/>
                  <a:gd name="T32" fmla="*/ 50 w 189"/>
                  <a:gd name="T33" fmla="*/ 112 h 1314"/>
                  <a:gd name="T34" fmla="*/ 21 w 189"/>
                  <a:gd name="T35" fmla="*/ 126 h 1314"/>
                  <a:gd name="T36" fmla="*/ 46 w 189"/>
                  <a:gd name="T37" fmla="*/ 154 h 1314"/>
                  <a:gd name="T38" fmla="*/ 56 w 189"/>
                  <a:gd name="T39" fmla="*/ 166 h 1314"/>
                  <a:gd name="T40" fmla="*/ 60 w 189"/>
                  <a:gd name="T41" fmla="*/ 173 h 1314"/>
                  <a:gd name="T42" fmla="*/ 55 w 189"/>
                  <a:gd name="T43" fmla="*/ 184 h 1314"/>
                  <a:gd name="T44" fmla="*/ 43 w 189"/>
                  <a:gd name="T45" fmla="*/ 211 h 1314"/>
                  <a:gd name="T46" fmla="*/ 31 w 189"/>
                  <a:gd name="T47" fmla="*/ 231 h 1314"/>
                  <a:gd name="T48" fmla="*/ 21 w 189"/>
                  <a:gd name="T49" fmla="*/ 253 h 1314"/>
                  <a:gd name="T50" fmla="*/ 16 w 189"/>
                  <a:gd name="T51" fmla="*/ 270 h 1314"/>
                  <a:gd name="T52" fmla="*/ 10 w 189"/>
                  <a:gd name="T53" fmla="*/ 286 h 1314"/>
                  <a:gd name="T54" fmla="*/ 7 w 189"/>
                  <a:gd name="T55" fmla="*/ 299 h 1314"/>
                  <a:gd name="T56" fmla="*/ 7 w 189"/>
                  <a:gd name="T57" fmla="*/ 315 h 1314"/>
                  <a:gd name="T58" fmla="*/ 20 w 189"/>
                  <a:gd name="T59" fmla="*/ 438 h 1314"/>
                  <a:gd name="T60" fmla="*/ 9 w 189"/>
                  <a:gd name="T61" fmla="*/ 369 h 1314"/>
                  <a:gd name="T62" fmla="*/ 3 w 189"/>
                  <a:gd name="T63" fmla="*/ 303 h 1314"/>
                  <a:gd name="T64" fmla="*/ 0 w 189"/>
                  <a:gd name="T65" fmla="*/ 213 h 1314"/>
                  <a:gd name="T66" fmla="*/ 0 w 189"/>
                  <a:gd name="T67" fmla="*/ 177 h 1314"/>
                  <a:gd name="T68" fmla="*/ 3 w 189"/>
                  <a:gd name="T69" fmla="*/ 141 h 1314"/>
                  <a:gd name="T70" fmla="*/ 10 w 189"/>
                  <a:gd name="T71" fmla="*/ 89 h 1314"/>
                  <a:gd name="T72" fmla="*/ 14 w 189"/>
                  <a:gd name="T73" fmla="*/ 77 h 1314"/>
                  <a:gd name="T74" fmla="*/ 20 w 189"/>
                  <a:gd name="T75" fmla="*/ 62 h 1314"/>
                  <a:gd name="T76" fmla="*/ 24 w 189"/>
                  <a:gd name="T77" fmla="*/ 47 h 1314"/>
                  <a:gd name="T78" fmla="*/ 26 w 189"/>
                  <a:gd name="T79" fmla="*/ 36 h 1314"/>
                  <a:gd name="T80" fmla="*/ 28 w 189"/>
                  <a:gd name="T81" fmla="*/ 21 h 1314"/>
                  <a:gd name="T82" fmla="*/ 28 w 189"/>
                  <a:gd name="T83" fmla="*/ 0 h 13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9" h="1314">
                    <a:moveTo>
                      <a:pt x="83" y="0"/>
                    </a:moveTo>
                    <a:lnTo>
                      <a:pt x="110" y="16"/>
                    </a:lnTo>
                    <a:lnTo>
                      <a:pt x="140" y="38"/>
                    </a:lnTo>
                    <a:lnTo>
                      <a:pt x="150" y="49"/>
                    </a:lnTo>
                    <a:lnTo>
                      <a:pt x="164" y="83"/>
                    </a:lnTo>
                    <a:lnTo>
                      <a:pt x="168" y="115"/>
                    </a:lnTo>
                    <a:lnTo>
                      <a:pt x="171" y="147"/>
                    </a:lnTo>
                    <a:lnTo>
                      <a:pt x="174" y="178"/>
                    </a:lnTo>
                    <a:lnTo>
                      <a:pt x="179" y="209"/>
                    </a:lnTo>
                    <a:lnTo>
                      <a:pt x="183" y="235"/>
                    </a:lnTo>
                    <a:lnTo>
                      <a:pt x="185" y="262"/>
                    </a:lnTo>
                    <a:lnTo>
                      <a:pt x="189" y="280"/>
                    </a:lnTo>
                    <a:lnTo>
                      <a:pt x="188" y="293"/>
                    </a:lnTo>
                    <a:lnTo>
                      <a:pt x="187" y="305"/>
                    </a:lnTo>
                    <a:lnTo>
                      <a:pt x="183" y="315"/>
                    </a:lnTo>
                    <a:lnTo>
                      <a:pt x="174" y="324"/>
                    </a:lnTo>
                    <a:lnTo>
                      <a:pt x="151" y="335"/>
                    </a:lnTo>
                    <a:lnTo>
                      <a:pt x="63" y="377"/>
                    </a:lnTo>
                    <a:lnTo>
                      <a:pt x="137" y="463"/>
                    </a:lnTo>
                    <a:lnTo>
                      <a:pt x="169" y="497"/>
                    </a:lnTo>
                    <a:lnTo>
                      <a:pt x="180" y="520"/>
                    </a:lnTo>
                    <a:lnTo>
                      <a:pt x="166" y="553"/>
                    </a:lnTo>
                    <a:lnTo>
                      <a:pt x="128" y="634"/>
                    </a:lnTo>
                    <a:lnTo>
                      <a:pt x="93" y="694"/>
                    </a:lnTo>
                    <a:lnTo>
                      <a:pt x="64" y="760"/>
                    </a:lnTo>
                    <a:lnTo>
                      <a:pt x="49" y="809"/>
                    </a:lnTo>
                    <a:lnTo>
                      <a:pt x="29" y="858"/>
                    </a:lnTo>
                    <a:lnTo>
                      <a:pt x="21" y="896"/>
                    </a:lnTo>
                    <a:lnTo>
                      <a:pt x="21" y="946"/>
                    </a:lnTo>
                    <a:lnTo>
                      <a:pt x="60" y="1314"/>
                    </a:lnTo>
                    <a:lnTo>
                      <a:pt x="27" y="1108"/>
                    </a:lnTo>
                    <a:lnTo>
                      <a:pt x="10" y="909"/>
                    </a:lnTo>
                    <a:lnTo>
                      <a:pt x="0" y="640"/>
                    </a:lnTo>
                    <a:lnTo>
                      <a:pt x="1" y="532"/>
                    </a:lnTo>
                    <a:lnTo>
                      <a:pt x="8" y="424"/>
                    </a:lnTo>
                    <a:lnTo>
                      <a:pt x="30" y="268"/>
                    </a:lnTo>
                    <a:lnTo>
                      <a:pt x="43" y="231"/>
                    </a:lnTo>
                    <a:lnTo>
                      <a:pt x="60" y="187"/>
                    </a:lnTo>
                    <a:lnTo>
                      <a:pt x="72" y="142"/>
                    </a:lnTo>
                    <a:lnTo>
                      <a:pt x="78" y="109"/>
                    </a:lnTo>
                    <a:lnTo>
                      <a:pt x="85" y="63"/>
                    </a:lnTo>
                    <a:lnTo>
                      <a:pt x="8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11" name="Freeform 489"/>
              <p:cNvSpPr>
                <a:spLocks/>
              </p:cNvSpPr>
              <p:nvPr/>
            </p:nvSpPr>
            <p:spPr bwMode="auto">
              <a:xfrm>
                <a:off x="4753" y="1765"/>
                <a:ext cx="63" cy="439"/>
              </a:xfrm>
              <a:custGeom>
                <a:avLst/>
                <a:gdLst>
                  <a:gd name="T0" fmla="*/ 28 w 190"/>
                  <a:gd name="T1" fmla="*/ 0 h 1315"/>
                  <a:gd name="T2" fmla="*/ 36 w 190"/>
                  <a:gd name="T3" fmla="*/ 6 h 1315"/>
                  <a:gd name="T4" fmla="*/ 46 w 190"/>
                  <a:gd name="T5" fmla="*/ 13 h 1315"/>
                  <a:gd name="T6" fmla="*/ 50 w 190"/>
                  <a:gd name="T7" fmla="*/ 17 h 1315"/>
                  <a:gd name="T8" fmla="*/ 54 w 190"/>
                  <a:gd name="T9" fmla="*/ 28 h 1315"/>
                  <a:gd name="T10" fmla="*/ 56 w 190"/>
                  <a:gd name="T11" fmla="*/ 39 h 1315"/>
                  <a:gd name="T12" fmla="*/ 57 w 190"/>
                  <a:gd name="T13" fmla="*/ 49 h 1315"/>
                  <a:gd name="T14" fmla="*/ 58 w 190"/>
                  <a:gd name="T15" fmla="*/ 60 h 1315"/>
                  <a:gd name="T16" fmla="*/ 59 w 190"/>
                  <a:gd name="T17" fmla="*/ 70 h 1315"/>
                  <a:gd name="T18" fmla="*/ 61 w 190"/>
                  <a:gd name="T19" fmla="*/ 79 h 1315"/>
                  <a:gd name="T20" fmla="*/ 62 w 190"/>
                  <a:gd name="T21" fmla="*/ 88 h 1315"/>
                  <a:gd name="T22" fmla="*/ 63 w 190"/>
                  <a:gd name="T23" fmla="*/ 93 h 1315"/>
                  <a:gd name="T24" fmla="*/ 62 w 190"/>
                  <a:gd name="T25" fmla="*/ 98 h 1315"/>
                  <a:gd name="T26" fmla="*/ 62 w 190"/>
                  <a:gd name="T27" fmla="*/ 102 h 1315"/>
                  <a:gd name="T28" fmla="*/ 61 w 190"/>
                  <a:gd name="T29" fmla="*/ 105 h 1315"/>
                  <a:gd name="T30" fmla="*/ 58 w 190"/>
                  <a:gd name="T31" fmla="*/ 108 h 1315"/>
                  <a:gd name="T32" fmla="*/ 50 w 190"/>
                  <a:gd name="T33" fmla="*/ 112 h 1315"/>
                  <a:gd name="T34" fmla="*/ 21 w 190"/>
                  <a:gd name="T35" fmla="*/ 126 h 1315"/>
                  <a:gd name="T36" fmla="*/ 46 w 190"/>
                  <a:gd name="T37" fmla="*/ 155 h 1315"/>
                  <a:gd name="T38" fmla="*/ 56 w 190"/>
                  <a:gd name="T39" fmla="*/ 166 h 1315"/>
                  <a:gd name="T40" fmla="*/ 60 w 190"/>
                  <a:gd name="T41" fmla="*/ 174 h 1315"/>
                  <a:gd name="T42" fmla="*/ 55 w 190"/>
                  <a:gd name="T43" fmla="*/ 185 h 1315"/>
                  <a:gd name="T44" fmla="*/ 43 w 190"/>
                  <a:gd name="T45" fmla="*/ 212 h 1315"/>
                  <a:gd name="T46" fmla="*/ 31 w 190"/>
                  <a:gd name="T47" fmla="*/ 232 h 1315"/>
                  <a:gd name="T48" fmla="*/ 21 w 190"/>
                  <a:gd name="T49" fmla="*/ 254 h 1315"/>
                  <a:gd name="T50" fmla="*/ 16 w 190"/>
                  <a:gd name="T51" fmla="*/ 270 h 1315"/>
                  <a:gd name="T52" fmla="*/ 10 w 190"/>
                  <a:gd name="T53" fmla="*/ 287 h 1315"/>
                  <a:gd name="T54" fmla="*/ 7 w 190"/>
                  <a:gd name="T55" fmla="*/ 299 h 1315"/>
                  <a:gd name="T56" fmla="*/ 7 w 190"/>
                  <a:gd name="T57" fmla="*/ 316 h 1315"/>
                  <a:gd name="T58" fmla="*/ 20 w 190"/>
                  <a:gd name="T59" fmla="*/ 439 h 1315"/>
                  <a:gd name="T60" fmla="*/ 9 w 190"/>
                  <a:gd name="T61" fmla="*/ 370 h 1315"/>
                  <a:gd name="T62" fmla="*/ 3 w 190"/>
                  <a:gd name="T63" fmla="*/ 304 h 1315"/>
                  <a:gd name="T64" fmla="*/ 0 w 190"/>
                  <a:gd name="T65" fmla="*/ 214 h 1315"/>
                  <a:gd name="T66" fmla="*/ 0 w 190"/>
                  <a:gd name="T67" fmla="*/ 178 h 1315"/>
                  <a:gd name="T68" fmla="*/ 3 w 190"/>
                  <a:gd name="T69" fmla="*/ 142 h 1315"/>
                  <a:gd name="T70" fmla="*/ 10 w 190"/>
                  <a:gd name="T71" fmla="*/ 90 h 1315"/>
                  <a:gd name="T72" fmla="*/ 14 w 190"/>
                  <a:gd name="T73" fmla="*/ 77 h 1315"/>
                  <a:gd name="T74" fmla="*/ 20 w 190"/>
                  <a:gd name="T75" fmla="*/ 63 h 1315"/>
                  <a:gd name="T76" fmla="*/ 24 w 190"/>
                  <a:gd name="T77" fmla="*/ 47 h 1315"/>
                  <a:gd name="T78" fmla="*/ 26 w 190"/>
                  <a:gd name="T79" fmla="*/ 36 h 1315"/>
                  <a:gd name="T80" fmla="*/ 29 w 190"/>
                  <a:gd name="T81" fmla="*/ 21 h 1315"/>
                  <a:gd name="T82" fmla="*/ 28 w 190"/>
                  <a:gd name="T83" fmla="*/ 0 h 13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0" h="1315">
                    <a:moveTo>
                      <a:pt x="83" y="0"/>
                    </a:moveTo>
                    <a:lnTo>
                      <a:pt x="110" y="17"/>
                    </a:lnTo>
                    <a:lnTo>
                      <a:pt x="140" y="38"/>
                    </a:lnTo>
                    <a:lnTo>
                      <a:pt x="150" y="50"/>
                    </a:lnTo>
                    <a:lnTo>
                      <a:pt x="164" y="84"/>
                    </a:lnTo>
                    <a:lnTo>
                      <a:pt x="168" y="116"/>
                    </a:lnTo>
                    <a:lnTo>
                      <a:pt x="172" y="147"/>
                    </a:lnTo>
                    <a:lnTo>
                      <a:pt x="174" y="179"/>
                    </a:lnTo>
                    <a:lnTo>
                      <a:pt x="179" y="209"/>
                    </a:lnTo>
                    <a:lnTo>
                      <a:pt x="183" y="236"/>
                    </a:lnTo>
                    <a:lnTo>
                      <a:pt x="186" y="263"/>
                    </a:lnTo>
                    <a:lnTo>
                      <a:pt x="190" y="280"/>
                    </a:lnTo>
                    <a:lnTo>
                      <a:pt x="188" y="294"/>
                    </a:lnTo>
                    <a:lnTo>
                      <a:pt x="187" y="306"/>
                    </a:lnTo>
                    <a:lnTo>
                      <a:pt x="183" y="316"/>
                    </a:lnTo>
                    <a:lnTo>
                      <a:pt x="174" y="325"/>
                    </a:lnTo>
                    <a:lnTo>
                      <a:pt x="152" y="336"/>
                    </a:lnTo>
                    <a:lnTo>
                      <a:pt x="63" y="378"/>
                    </a:lnTo>
                    <a:lnTo>
                      <a:pt x="138" y="464"/>
                    </a:lnTo>
                    <a:lnTo>
                      <a:pt x="169" y="498"/>
                    </a:lnTo>
                    <a:lnTo>
                      <a:pt x="181" y="521"/>
                    </a:lnTo>
                    <a:lnTo>
                      <a:pt x="167" y="554"/>
                    </a:lnTo>
                    <a:lnTo>
                      <a:pt x="129" y="636"/>
                    </a:lnTo>
                    <a:lnTo>
                      <a:pt x="93" y="694"/>
                    </a:lnTo>
                    <a:lnTo>
                      <a:pt x="64" y="760"/>
                    </a:lnTo>
                    <a:lnTo>
                      <a:pt x="49" y="810"/>
                    </a:lnTo>
                    <a:lnTo>
                      <a:pt x="29" y="859"/>
                    </a:lnTo>
                    <a:lnTo>
                      <a:pt x="21" y="897"/>
                    </a:lnTo>
                    <a:lnTo>
                      <a:pt x="21" y="947"/>
                    </a:lnTo>
                    <a:lnTo>
                      <a:pt x="61" y="1315"/>
                    </a:lnTo>
                    <a:lnTo>
                      <a:pt x="28" y="1109"/>
                    </a:lnTo>
                    <a:lnTo>
                      <a:pt x="10" y="910"/>
                    </a:lnTo>
                    <a:lnTo>
                      <a:pt x="0" y="641"/>
                    </a:lnTo>
                    <a:lnTo>
                      <a:pt x="1" y="532"/>
                    </a:lnTo>
                    <a:lnTo>
                      <a:pt x="9" y="425"/>
                    </a:lnTo>
                    <a:lnTo>
                      <a:pt x="30" y="269"/>
                    </a:lnTo>
                    <a:lnTo>
                      <a:pt x="43" y="232"/>
                    </a:lnTo>
                    <a:lnTo>
                      <a:pt x="61" y="188"/>
                    </a:lnTo>
                    <a:lnTo>
                      <a:pt x="72" y="142"/>
                    </a:lnTo>
                    <a:lnTo>
                      <a:pt x="78" y="109"/>
                    </a:lnTo>
                    <a:lnTo>
                      <a:pt x="86" y="64"/>
                    </a:lnTo>
                    <a:lnTo>
                      <a:pt x="8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40" name="Group 490"/>
            <p:cNvGrpSpPr>
              <a:grpSpLocks/>
            </p:cNvGrpSpPr>
            <p:nvPr/>
          </p:nvGrpSpPr>
          <p:grpSpPr bwMode="auto">
            <a:xfrm>
              <a:off x="4621" y="1765"/>
              <a:ext cx="85" cy="427"/>
              <a:chOff x="4621" y="1765"/>
              <a:chExt cx="85" cy="427"/>
            </a:xfrm>
          </p:grpSpPr>
          <p:sp>
            <p:nvSpPr>
              <p:cNvPr id="57508" name="Freeform 491"/>
              <p:cNvSpPr>
                <a:spLocks/>
              </p:cNvSpPr>
              <p:nvPr/>
            </p:nvSpPr>
            <p:spPr bwMode="auto">
              <a:xfrm>
                <a:off x="4621" y="1771"/>
                <a:ext cx="85" cy="421"/>
              </a:xfrm>
              <a:custGeom>
                <a:avLst/>
                <a:gdLst>
                  <a:gd name="T0" fmla="*/ 85 w 256"/>
                  <a:gd name="T1" fmla="*/ 0 h 1264"/>
                  <a:gd name="T2" fmla="*/ 77 w 256"/>
                  <a:gd name="T3" fmla="*/ 6 h 1264"/>
                  <a:gd name="T4" fmla="*/ 72 w 256"/>
                  <a:gd name="T5" fmla="*/ 10 h 1264"/>
                  <a:gd name="T6" fmla="*/ 67 w 256"/>
                  <a:gd name="T7" fmla="*/ 15 h 1264"/>
                  <a:gd name="T8" fmla="*/ 62 w 256"/>
                  <a:gd name="T9" fmla="*/ 19 h 1264"/>
                  <a:gd name="T10" fmla="*/ 57 w 256"/>
                  <a:gd name="T11" fmla="*/ 24 h 1264"/>
                  <a:gd name="T12" fmla="*/ 52 w 256"/>
                  <a:gd name="T13" fmla="*/ 27 h 1264"/>
                  <a:gd name="T14" fmla="*/ 47 w 256"/>
                  <a:gd name="T15" fmla="*/ 33 h 1264"/>
                  <a:gd name="T16" fmla="*/ 42 w 256"/>
                  <a:gd name="T17" fmla="*/ 40 h 1264"/>
                  <a:gd name="T18" fmla="*/ 38 w 256"/>
                  <a:gd name="T19" fmla="*/ 45 h 1264"/>
                  <a:gd name="T20" fmla="*/ 33 w 256"/>
                  <a:gd name="T21" fmla="*/ 51 h 1264"/>
                  <a:gd name="T22" fmla="*/ 30 w 256"/>
                  <a:gd name="T23" fmla="*/ 57 h 1264"/>
                  <a:gd name="T24" fmla="*/ 25 w 256"/>
                  <a:gd name="T25" fmla="*/ 68 h 1264"/>
                  <a:gd name="T26" fmla="*/ 20 w 256"/>
                  <a:gd name="T27" fmla="*/ 79 h 1264"/>
                  <a:gd name="T28" fmla="*/ 23 w 256"/>
                  <a:gd name="T29" fmla="*/ 86 h 1264"/>
                  <a:gd name="T30" fmla="*/ 30 w 256"/>
                  <a:gd name="T31" fmla="*/ 90 h 1264"/>
                  <a:gd name="T32" fmla="*/ 44 w 256"/>
                  <a:gd name="T33" fmla="*/ 108 h 1264"/>
                  <a:gd name="T34" fmla="*/ 12 w 256"/>
                  <a:gd name="T35" fmla="*/ 120 h 1264"/>
                  <a:gd name="T36" fmla="*/ 5 w 256"/>
                  <a:gd name="T37" fmla="*/ 122 h 1264"/>
                  <a:gd name="T38" fmla="*/ 2 w 256"/>
                  <a:gd name="T39" fmla="*/ 126 h 1264"/>
                  <a:gd name="T40" fmla="*/ 0 w 256"/>
                  <a:gd name="T41" fmla="*/ 134 h 1264"/>
                  <a:gd name="T42" fmla="*/ 4 w 256"/>
                  <a:gd name="T43" fmla="*/ 163 h 1264"/>
                  <a:gd name="T44" fmla="*/ 12 w 256"/>
                  <a:gd name="T45" fmla="*/ 196 h 1264"/>
                  <a:gd name="T46" fmla="*/ 17 w 256"/>
                  <a:gd name="T47" fmla="*/ 218 h 1264"/>
                  <a:gd name="T48" fmla="*/ 28 w 256"/>
                  <a:gd name="T49" fmla="*/ 266 h 1264"/>
                  <a:gd name="T50" fmla="*/ 30 w 256"/>
                  <a:gd name="T51" fmla="*/ 283 h 1264"/>
                  <a:gd name="T52" fmla="*/ 32 w 256"/>
                  <a:gd name="T53" fmla="*/ 297 h 1264"/>
                  <a:gd name="T54" fmla="*/ 33 w 256"/>
                  <a:gd name="T55" fmla="*/ 317 h 1264"/>
                  <a:gd name="T56" fmla="*/ 26 w 256"/>
                  <a:gd name="T57" fmla="*/ 421 h 1264"/>
                  <a:gd name="T58" fmla="*/ 29 w 256"/>
                  <a:gd name="T59" fmla="*/ 404 h 1264"/>
                  <a:gd name="T60" fmla="*/ 33 w 256"/>
                  <a:gd name="T61" fmla="*/ 374 h 1264"/>
                  <a:gd name="T62" fmla="*/ 37 w 256"/>
                  <a:gd name="T63" fmla="*/ 331 h 1264"/>
                  <a:gd name="T64" fmla="*/ 41 w 256"/>
                  <a:gd name="T65" fmla="*/ 256 h 1264"/>
                  <a:gd name="T66" fmla="*/ 44 w 256"/>
                  <a:gd name="T67" fmla="*/ 166 h 1264"/>
                  <a:gd name="T68" fmla="*/ 63 w 256"/>
                  <a:gd name="T69" fmla="*/ 59 h 1264"/>
                  <a:gd name="T70" fmla="*/ 66 w 256"/>
                  <a:gd name="T71" fmla="*/ 49 h 1264"/>
                  <a:gd name="T72" fmla="*/ 69 w 256"/>
                  <a:gd name="T73" fmla="*/ 42 h 1264"/>
                  <a:gd name="T74" fmla="*/ 72 w 256"/>
                  <a:gd name="T75" fmla="*/ 32 h 1264"/>
                  <a:gd name="T76" fmla="*/ 76 w 256"/>
                  <a:gd name="T77" fmla="*/ 22 h 1264"/>
                  <a:gd name="T78" fmla="*/ 80 w 256"/>
                  <a:gd name="T79" fmla="*/ 13 h 1264"/>
                  <a:gd name="T80" fmla="*/ 84 w 256"/>
                  <a:gd name="T81" fmla="*/ 5 h 1264"/>
                  <a:gd name="T82" fmla="*/ 85 w 256"/>
                  <a:gd name="T83" fmla="*/ 0 h 1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1264">
                    <a:moveTo>
                      <a:pt x="256" y="0"/>
                    </a:moveTo>
                    <a:lnTo>
                      <a:pt x="233" y="18"/>
                    </a:lnTo>
                    <a:lnTo>
                      <a:pt x="218" y="30"/>
                    </a:lnTo>
                    <a:lnTo>
                      <a:pt x="203" y="44"/>
                    </a:lnTo>
                    <a:lnTo>
                      <a:pt x="186" y="57"/>
                    </a:lnTo>
                    <a:lnTo>
                      <a:pt x="172" y="71"/>
                    </a:lnTo>
                    <a:lnTo>
                      <a:pt x="156" y="81"/>
                    </a:lnTo>
                    <a:lnTo>
                      <a:pt x="141" y="99"/>
                    </a:lnTo>
                    <a:lnTo>
                      <a:pt x="126" y="119"/>
                    </a:lnTo>
                    <a:lnTo>
                      <a:pt x="114" y="134"/>
                    </a:lnTo>
                    <a:lnTo>
                      <a:pt x="100" y="153"/>
                    </a:lnTo>
                    <a:lnTo>
                      <a:pt x="91" y="170"/>
                    </a:lnTo>
                    <a:lnTo>
                      <a:pt x="74" y="204"/>
                    </a:lnTo>
                    <a:lnTo>
                      <a:pt x="60" y="238"/>
                    </a:lnTo>
                    <a:lnTo>
                      <a:pt x="70" y="257"/>
                    </a:lnTo>
                    <a:lnTo>
                      <a:pt x="91" y="271"/>
                    </a:lnTo>
                    <a:lnTo>
                      <a:pt x="133" y="325"/>
                    </a:lnTo>
                    <a:lnTo>
                      <a:pt x="35" y="361"/>
                    </a:lnTo>
                    <a:lnTo>
                      <a:pt x="16" y="366"/>
                    </a:lnTo>
                    <a:lnTo>
                      <a:pt x="5" y="377"/>
                    </a:lnTo>
                    <a:lnTo>
                      <a:pt x="0" y="403"/>
                    </a:lnTo>
                    <a:lnTo>
                      <a:pt x="13" y="488"/>
                    </a:lnTo>
                    <a:lnTo>
                      <a:pt x="35" y="589"/>
                    </a:lnTo>
                    <a:lnTo>
                      <a:pt x="51" y="656"/>
                    </a:lnTo>
                    <a:lnTo>
                      <a:pt x="84" y="799"/>
                    </a:lnTo>
                    <a:lnTo>
                      <a:pt x="90" y="850"/>
                    </a:lnTo>
                    <a:lnTo>
                      <a:pt x="95" y="893"/>
                    </a:lnTo>
                    <a:lnTo>
                      <a:pt x="99" y="951"/>
                    </a:lnTo>
                    <a:lnTo>
                      <a:pt x="79" y="1264"/>
                    </a:lnTo>
                    <a:lnTo>
                      <a:pt x="86" y="1212"/>
                    </a:lnTo>
                    <a:lnTo>
                      <a:pt x="100" y="1123"/>
                    </a:lnTo>
                    <a:lnTo>
                      <a:pt x="110" y="993"/>
                    </a:lnTo>
                    <a:lnTo>
                      <a:pt x="124" y="770"/>
                    </a:lnTo>
                    <a:lnTo>
                      <a:pt x="132" y="498"/>
                    </a:lnTo>
                    <a:lnTo>
                      <a:pt x="189" y="178"/>
                    </a:lnTo>
                    <a:lnTo>
                      <a:pt x="200" y="146"/>
                    </a:lnTo>
                    <a:lnTo>
                      <a:pt x="208" y="127"/>
                    </a:lnTo>
                    <a:lnTo>
                      <a:pt x="218" y="95"/>
                    </a:lnTo>
                    <a:lnTo>
                      <a:pt x="228" y="67"/>
                    </a:lnTo>
                    <a:lnTo>
                      <a:pt x="242" y="38"/>
                    </a:lnTo>
                    <a:lnTo>
                      <a:pt x="253" y="14"/>
                    </a:lnTo>
                    <a:lnTo>
                      <a:pt x="2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9" name="Freeform 492"/>
              <p:cNvSpPr>
                <a:spLocks/>
              </p:cNvSpPr>
              <p:nvPr/>
            </p:nvSpPr>
            <p:spPr bwMode="auto">
              <a:xfrm>
                <a:off x="4621" y="1765"/>
                <a:ext cx="85" cy="421"/>
              </a:xfrm>
              <a:custGeom>
                <a:avLst/>
                <a:gdLst>
                  <a:gd name="T0" fmla="*/ 85 w 256"/>
                  <a:gd name="T1" fmla="*/ 0 h 1264"/>
                  <a:gd name="T2" fmla="*/ 77 w 256"/>
                  <a:gd name="T3" fmla="*/ 6 h 1264"/>
                  <a:gd name="T4" fmla="*/ 72 w 256"/>
                  <a:gd name="T5" fmla="*/ 10 h 1264"/>
                  <a:gd name="T6" fmla="*/ 67 w 256"/>
                  <a:gd name="T7" fmla="*/ 15 h 1264"/>
                  <a:gd name="T8" fmla="*/ 62 w 256"/>
                  <a:gd name="T9" fmla="*/ 19 h 1264"/>
                  <a:gd name="T10" fmla="*/ 57 w 256"/>
                  <a:gd name="T11" fmla="*/ 24 h 1264"/>
                  <a:gd name="T12" fmla="*/ 52 w 256"/>
                  <a:gd name="T13" fmla="*/ 27 h 1264"/>
                  <a:gd name="T14" fmla="*/ 46 w 256"/>
                  <a:gd name="T15" fmla="*/ 33 h 1264"/>
                  <a:gd name="T16" fmla="*/ 42 w 256"/>
                  <a:gd name="T17" fmla="*/ 40 h 1264"/>
                  <a:gd name="T18" fmla="*/ 38 w 256"/>
                  <a:gd name="T19" fmla="*/ 45 h 1264"/>
                  <a:gd name="T20" fmla="*/ 33 w 256"/>
                  <a:gd name="T21" fmla="*/ 51 h 1264"/>
                  <a:gd name="T22" fmla="*/ 30 w 256"/>
                  <a:gd name="T23" fmla="*/ 57 h 1264"/>
                  <a:gd name="T24" fmla="*/ 24 w 256"/>
                  <a:gd name="T25" fmla="*/ 68 h 1264"/>
                  <a:gd name="T26" fmla="*/ 20 w 256"/>
                  <a:gd name="T27" fmla="*/ 79 h 1264"/>
                  <a:gd name="T28" fmla="*/ 22 w 256"/>
                  <a:gd name="T29" fmla="*/ 86 h 1264"/>
                  <a:gd name="T30" fmla="*/ 30 w 256"/>
                  <a:gd name="T31" fmla="*/ 90 h 1264"/>
                  <a:gd name="T32" fmla="*/ 44 w 256"/>
                  <a:gd name="T33" fmla="*/ 109 h 1264"/>
                  <a:gd name="T34" fmla="*/ 11 w 256"/>
                  <a:gd name="T35" fmla="*/ 120 h 1264"/>
                  <a:gd name="T36" fmla="*/ 5 w 256"/>
                  <a:gd name="T37" fmla="*/ 122 h 1264"/>
                  <a:gd name="T38" fmla="*/ 2 w 256"/>
                  <a:gd name="T39" fmla="*/ 126 h 1264"/>
                  <a:gd name="T40" fmla="*/ 0 w 256"/>
                  <a:gd name="T41" fmla="*/ 131 h 1264"/>
                  <a:gd name="T42" fmla="*/ 4 w 256"/>
                  <a:gd name="T43" fmla="*/ 163 h 1264"/>
                  <a:gd name="T44" fmla="*/ 11 w 256"/>
                  <a:gd name="T45" fmla="*/ 196 h 1264"/>
                  <a:gd name="T46" fmla="*/ 17 w 256"/>
                  <a:gd name="T47" fmla="*/ 218 h 1264"/>
                  <a:gd name="T48" fmla="*/ 28 w 256"/>
                  <a:gd name="T49" fmla="*/ 266 h 1264"/>
                  <a:gd name="T50" fmla="*/ 30 w 256"/>
                  <a:gd name="T51" fmla="*/ 283 h 1264"/>
                  <a:gd name="T52" fmla="*/ 32 w 256"/>
                  <a:gd name="T53" fmla="*/ 297 h 1264"/>
                  <a:gd name="T54" fmla="*/ 33 w 256"/>
                  <a:gd name="T55" fmla="*/ 317 h 1264"/>
                  <a:gd name="T56" fmla="*/ 26 w 256"/>
                  <a:gd name="T57" fmla="*/ 421 h 1264"/>
                  <a:gd name="T58" fmla="*/ 29 w 256"/>
                  <a:gd name="T59" fmla="*/ 404 h 1264"/>
                  <a:gd name="T60" fmla="*/ 33 w 256"/>
                  <a:gd name="T61" fmla="*/ 374 h 1264"/>
                  <a:gd name="T62" fmla="*/ 37 w 256"/>
                  <a:gd name="T63" fmla="*/ 331 h 1264"/>
                  <a:gd name="T64" fmla="*/ 41 w 256"/>
                  <a:gd name="T65" fmla="*/ 256 h 1264"/>
                  <a:gd name="T66" fmla="*/ 44 w 256"/>
                  <a:gd name="T67" fmla="*/ 166 h 1264"/>
                  <a:gd name="T68" fmla="*/ 63 w 256"/>
                  <a:gd name="T69" fmla="*/ 60 h 1264"/>
                  <a:gd name="T70" fmla="*/ 66 w 256"/>
                  <a:gd name="T71" fmla="*/ 49 h 1264"/>
                  <a:gd name="T72" fmla="*/ 69 w 256"/>
                  <a:gd name="T73" fmla="*/ 42 h 1264"/>
                  <a:gd name="T74" fmla="*/ 72 w 256"/>
                  <a:gd name="T75" fmla="*/ 32 h 1264"/>
                  <a:gd name="T76" fmla="*/ 76 w 256"/>
                  <a:gd name="T77" fmla="*/ 22 h 1264"/>
                  <a:gd name="T78" fmla="*/ 80 w 256"/>
                  <a:gd name="T79" fmla="*/ 13 h 1264"/>
                  <a:gd name="T80" fmla="*/ 84 w 256"/>
                  <a:gd name="T81" fmla="*/ 5 h 1264"/>
                  <a:gd name="T82" fmla="*/ 85 w 256"/>
                  <a:gd name="T83" fmla="*/ 0 h 1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1264">
                    <a:moveTo>
                      <a:pt x="256" y="0"/>
                    </a:moveTo>
                    <a:lnTo>
                      <a:pt x="233" y="18"/>
                    </a:lnTo>
                    <a:lnTo>
                      <a:pt x="218" y="31"/>
                    </a:lnTo>
                    <a:lnTo>
                      <a:pt x="202" y="45"/>
                    </a:lnTo>
                    <a:lnTo>
                      <a:pt x="186" y="57"/>
                    </a:lnTo>
                    <a:lnTo>
                      <a:pt x="172" y="71"/>
                    </a:lnTo>
                    <a:lnTo>
                      <a:pt x="156" y="81"/>
                    </a:lnTo>
                    <a:lnTo>
                      <a:pt x="140" y="99"/>
                    </a:lnTo>
                    <a:lnTo>
                      <a:pt x="125" y="119"/>
                    </a:lnTo>
                    <a:lnTo>
                      <a:pt x="114" y="134"/>
                    </a:lnTo>
                    <a:lnTo>
                      <a:pt x="100" y="153"/>
                    </a:lnTo>
                    <a:lnTo>
                      <a:pt x="91" y="171"/>
                    </a:lnTo>
                    <a:lnTo>
                      <a:pt x="73" y="204"/>
                    </a:lnTo>
                    <a:lnTo>
                      <a:pt x="60" y="238"/>
                    </a:lnTo>
                    <a:lnTo>
                      <a:pt x="66" y="257"/>
                    </a:lnTo>
                    <a:lnTo>
                      <a:pt x="91" y="271"/>
                    </a:lnTo>
                    <a:lnTo>
                      <a:pt x="133" y="326"/>
                    </a:lnTo>
                    <a:lnTo>
                      <a:pt x="34" y="361"/>
                    </a:lnTo>
                    <a:lnTo>
                      <a:pt x="15" y="366"/>
                    </a:lnTo>
                    <a:lnTo>
                      <a:pt x="5" y="378"/>
                    </a:lnTo>
                    <a:lnTo>
                      <a:pt x="0" y="394"/>
                    </a:lnTo>
                    <a:lnTo>
                      <a:pt x="13" y="488"/>
                    </a:lnTo>
                    <a:lnTo>
                      <a:pt x="34" y="589"/>
                    </a:lnTo>
                    <a:lnTo>
                      <a:pt x="51" y="656"/>
                    </a:lnTo>
                    <a:lnTo>
                      <a:pt x="84" y="799"/>
                    </a:lnTo>
                    <a:lnTo>
                      <a:pt x="90" y="850"/>
                    </a:lnTo>
                    <a:lnTo>
                      <a:pt x="95" y="893"/>
                    </a:lnTo>
                    <a:lnTo>
                      <a:pt x="99" y="951"/>
                    </a:lnTo>
                    <a:lnTo>
                      <a:pt x="79" y="1264"/>
                    </a:lnTo>
                    <a:lnTo>
                      <a:pt x="86" y="1212"/>
                    </a:lnTo>
                    <a:lnTo>
                      <a:pt x="100" y="1124"/>
                    </a:lnTo>
                    <a:lnTo>
                      <a:pt x="110" y="993"/>
                    </a:lnTo>
                    <a:lnTo>
                      <a:pt x="124" y="770"/>
                    </a:lnTo>
                    <a:lnTo>
                      <a:pt x="132" y="498"/>
                    </a:lnTo>
                    <a:lnTo>
                      <a:pt x="189" y="179"/>
                    </a:lnTo>
                    <a:lnTo>
                      <a:pt x="200" y="146"/>
                    </a:lnTo>
                    <a:lnTo>
                      <a:pt x="208" y="127"/>
                    </a:lnTo>
                    <a:lnTo>
                      <a:pt x="218" y="95"/>
                    </a:lnTo>
                    <a:lnTo>
                      <a:pt x="228" y="67"/>
                    </a:lnTo>
                    <a:lnTo>
                      <a:pt x="242" y="38"/>
                    </a:lnTo>
                    <a:lnTo>
                      <a:pt x="253" y="14"/>
                    </a:lnTo>
                    <a:lnTo>
                      <a:pt x="2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41" name="Group 493"/>
            <p:cNvGrpSpPr>
              <a:grpSpLocks/>
            </p:cNvGrpSpPr>
            <p:nvPr/>
          </p:nvGrpSpPr>
          <p:grpSpPr bwMode="auto">
            <a:xfrm>
              <a:off x="4512" y="1841"/>
              <a:ext cx="384" cy="133"/>
              <a:chOff x="4512" y="1841"/>
              <a:chExt cx="384" cy="133"/>
            </a:xfrm>
          </p:grpSpPr>
          <p:sp>
            <p:nvSpPr>
              <p:cNvPr id="57503" name="Freeform 494"/>
              <p:cNvSpPr>
                <a:spLocks/>
              </p:cNvSpPr>
              <p:nvPr/>
            </p:nvSpPr>
            <p:spPr bwMode="auto">
              <a:xfrm>
                <a:off x="4531" y="1841"/>
                <a:ext cx="93" cy="89"/>
              </a:xfrm>
              <a:custGeom>
                <a:avLst/>
                <a:gdLst>
                  <a:gd name="T0" fmla="*/ 83 w 278"/>
                  <a:gd name="T1" fmla="*/ 70 h 266"/>
                  <a:gd name="T2" fmla="*/ 0 w 278"/>
                  <a:gd name="T3" fmla="*/ 89 h 266"/>
                  <a:gd name="T4" fmla="*/ 82 w 278"/>
                  <a:gd name="T5" fmla="*/ 65 h 266"/>
                  <a:gd name="T6" fmla="*/ 28 w 278"/>
                  <a:gd name="T7" fmla="*/ 65 h 266"/>
                  <a:gd name="T8" fmla="*/ 83 w 278"/>
                  <a:gd name="T9" fmla="*/ 57 h 266"/>
                  <a:gd name="T10" fmla="*/ 83 w 278"/>
                  <a:gd name="T11" fmla="*/ 47 h 266"/>
                  <a:gd name="T12" fmla="*/ 80 w 278"/>
                  <a:gd name="T13" fmla="*/ 36 h 266"/>
                  <a:gd name="T14" fmla="*/ 74 w 278"/>
                  <a:gd name="T15" fmla="*/ 23 h 266"/>
                  <a:gd name="T16" fmla="*/ 64 w 278"/>
                  <a:gd name="T17" fmla="*/ 9 h 266"/>
                  <a:gd name="T18" fmla="*/ 58 w 278"/>
                  <a:gd name="T19" fmla="*/ 0 h 266"/>
                  <a:gd name="T20" fmla="*/ 66 w 278"/>
                  <a:gd name="T21" fmla="*/ 4 h 266"/>
                  <a:gd name="T22" fmla="*/ 74 w 278"/>
                  <a:gd name="T23" fmla="*/ 14 h 266"/>
                  <a:gd name="T24" fmla="*/ 80 w 278"/>
                  <a:gd name="T25" fmla="*/ 26 h 266"/>
                  <a:gd name="T26" fmla="*/ 84 w 278"/>
                  <a:gd name="T27" fmla="*/ 35 h 266"/>
                  <a:gd name="T28" fmla="*/ 85 w 278"/>
                  <a:gd name="T29" fmla="*/ 48 h 266"/>
                  <a:gd name="T30" fmla="*/ 93 w 278"/>
                  <a:gd name="T31" fmla="*/ 29 h 266"/>
                  <a:gd name="T32" fmla="*/ 85 w 278"/>
                  <a:gd name="T33" fmla="*/ 57 h 266"/>
                  <a:gd name="T34" fmla="*/ 83 w 278"/>
                  <a:gd name="T35" fmla="*/ 70 h 2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8" h="266">
                    <a:moveTo>
                      <a:pt x="248" y="210"/>
                    </a:moveTo>
                    <a:lnTo>
                      <a:pt x="0" y="266"/>
                    </a:lnTo>
                    <a:lnTo>
                      <a:pt x="245" y="194"/>
                    </a:lnTo>
                    <a:lnTo>
                      <a:pt x="83" y="193"/>
                    </a:lnTo>
                    <a:lnTo>
                      <a:pt x="248" y="171"/>
                    </a:lnTo>
                    <a:lnTo>
                      <a:pt x="248" y="139"/>
                    </a:lnTo>
                    <a:lnTo>
                      <a:pt x="240" y="108"/>
                    </a:lnTo>
                    <a:lnTo>
                      <a:pt x="221" y="70"/>
                    </a:lnTo>
                    <a:lnTo>
                      <a:pt x="191" y="28"/>
                    </a:lnTo>
                    <a:lnTo>
                      <a:pt x="174" y="0"/>
                    </a:lnTo>
                    <a:lnTo>
                      <a:pt x="197" y="12"/>
                    </a:lnTo>
                    <a:lnTo>
                      <a:pt x="221" y="43"/>
                    </a:lnTo>
                    <a:lnTo>
                      <a:pt x="240" y="79"/>
                    </a:lnTo>
                    <a:lnTo>
                      <a:pt x="251" y="104"/>
                    </a:lnTo>
                    <a:lnTo>
                      <a:pt x="253" y="142"/>
                    </a:lnTo>
                    <a:lnTo>
                      <a:pt x="278" y="86"/>
                    </a:lnTo>
                    <a:lnTo>
                      <a:pt x="253" y="171"/>
                    </a:lnTo>
                    <a:lnTo>
                      <a:pt x="248" y="21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4" name="Freeform 495"/>
              <p:cNvSpPr>
                <a:spLocks/>
              </p:cNvSpPr>
              <p:nvPr/>
            </p:nvSpPr>
            <p:spPr bwMode="auto">
              <a:xfrm>
                <a:off x="4512" y="1914"/>
                <a:ext cx="11" cy="39"/>
              </a:xfrm>
              <a:custGeom>
                <a:avLst/>
                <a:gdLst>
                  <a:gd name="T0" fmla="*/ 5 w 34"/>
                  <a:gd name="T1" fmla="*/ 0 h 117"/>
                  <a:gd name="T2" fmla="*/ 6 w 34"/>
                  <a:gd name="T3" fmla="*/ 9 h 117"/>
                  <a:gd name="T4" fmla="*/ 11 w 34"/>
                  <a:gd name="T5" fmla="*/ 17 h 117"/>
                  <a:gd name="T6" fmla="*/ 11 w 34"/>
                  <a:gd name="T7" fmla="*/ 25 h 117"/>
                  <a:gd name="T8" fmla="*/ 9 w 34"/>
                  <a:gd name="T9" fmla="*/ 33 h 117"/>
                  <a:gd name="T10" fmla="*/ 3 w 34"/>
                  <a:gd name="T11" fmla="*/ 39 h 117"/>
                  <a:gd name="T12" fmla="*/ 2 w 34"/>
                  <a:gd name="T13" fmla="*/ 15 h 117"/>
                  <a:gd name="T14" fmla="*/ 0 w 34"/>
                  <a:gd name="T15" fmla="*/ 13 h 117"/>
                  <a:gd name="T16" fmla="*/ 0 w 34"/>
                  <a:gd name="T17" fmla="*/ 7 h 117"/>
                  <a:gd name="T18" fmla="*/ 5 w 34"/>
                  <a:gd name="T19" fmla="*/ 0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117">
                    <a:moveTo>
                      <a:pt x="16" y="0"/>
                    </a:moveTo>
                    <a:lnTo>
                      <a:pt x="20" y="26"/>
                    </a:lnTo>
                    <a:lnTo>
                      <a:pt x="34" y="51"/>
                    </a:lnTo>
                    <a:lnTo>
                      <a:pt x="34" y="76"/>
                    </a:lnTo>
                    <a:lnTo>
                      <a:pt x="29" y="98"/>
                    </a:lnTo>
                    <a:lnTo>
                      <a:pt x="10" y="117"/>
                    </a:lnTo>
                    <a:lnTo>
                      <a:pt x="7" y="46"/>
                    </a:lnTo>
                    <a:lnTo>
                      <a:pt x="0" y="38"/>
                    </a:lnTo>
                    <a:lnTo>
                      <a:pt x="1" y="22"/>
                    </a:lnTo>
                    <a:lnTo>
                      <a:pt x="16"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5" name="Freeform 496"/>
              <p:cNvSpPr>
                <a:spLocks/>
              </p:cNvSpPr>
              <p:nvPr/>
            </p:nvSpPr>
            <p:spPr bwMode="auto">
              <a:xfrm>
                <a:off x="4846" y="1930"/>
                <a:ext cx="49" cy="44"/>
              </a:xfrm>
              <a:custGeom>
                <a:avLst/>
                <a:gdLst>
                  <a:gd name="T0" fmla="*/ 0 w 146"/>
                  <a:gd name="T1" fmla="*/ 44 h 132"/>
                  <a:gd name="T2" fmla="*/ 18 w 146"/>
                  <a:gd name="T3" fmla="*/ 31 h 132"/>
                  <a:gd name="T4" fmla="*/ 35 w 146"/>
                  <a:gd name="T5" fmla="*/ 20 h 132"/>
                  <a:gd name="T6" fmla="*/ 44 w 146"/>
                  <a:gd name="T7" fmla="*/ 6 h 132"/>
                  <a:gd name="T8" fmla="*/ 49 w 146"/>
                  <a:gd name="T9" fmla="*/ 0 h 132"/>
                  <a:gd name="T10" fmla="*/ 35 w 146"/>
                  <a:gd name="T11" fmla="*/ 9 h 132"/>
                  <a:gd name="T12" fmla="*/ 26 w 146"/>
                  <a:gd name="T13" fmla="*/ 16 h 132"/>
                  <a:gd name="T14" fmla="*/ 18 w 146"/>
                  <a:gd name="T15" fmla="*/ 21 h 132"/>
                  <a:gd name="T16" fmla="*/ 11 w 146"/>
                  <a:gd name="T17" fmla="*/ 28 h 132"/>
                  <a:gd name="T18" fmla="*/ 0 w 146"/>
                  <a:gd name="T19" fmla="*/ 44 h 1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6" h="132">
                    <a:moveTo>
                      <a:pt x="0" y="132"/>
                    </a:moveTo>
                    <a:lnTo>
                      <a:pt x="54" y="93"/>
                    </a:lnTo>
                    <a:lnTo>
                      <a:pt x="103" y="59"/>
                    </a:lnTo>
                    <a:lnTo>
                      <a:pt x="131" y="19"/>
                    </a:lnTo>
                    <a:lnTo>
                      <a:pt x="146" y="0"/>
                    </a:lnTo>
                    <a:lnTo>
                      <a:pt x="103" y="27"/>
                    </a:lnTo>
                    <a:lnTo>
                      <a:pt x="77" y="47"/>
                    </a:lnTo>
                    <a:lnTo>
                      <a:pt x="54" y="62"/>
                    </a:lnTo>
                    <a:lnTo>
                      <a:pt x="34" y="85"/>
                    </a:lnTo>
                    <a:lnTo>
                      <a:pt x="0" y="1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6" name="Freeform 497"/>
              <p:cNvSpPr>
                <a:spLocks/>
              </p:cNvSpPr>
              <p:nvPr/>
            </p:nvSpPr>
            <p:spPr bwMode="auto">
              <a:xfrm>
                <a:off x="4870" y="1947"/>
                <a:ext cx="26" cy="26"/>
              </a:xfrm>
              <a:custGeom>
                <a:avLst/>
                <a:gdLst>
                  <a:gd name="T0" fmla="*/ 0 w 78"/>
                  <a:gd name="T1" fmla="*/ 26 h 78"/>
                  <a:gd name="T2" fmla="*/ 26 w 78"/>
                  <a:gd name="T3" fmla="*/ 0 h 78"/>
                  <a:gd name="T4" fmla="*/ 18 w 78"/>
                  <a:gd name="T5" fmla="*/ 17 h 78"/>
                  <a:gd name="T6" fmla="*/ 0 w 78"/>
                  <a:gd name="T7" fmla="*/ 26 h 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78">
                    <a:moveTo>
                      <a:pt x="0" y="78"/>
                    </a:moveTo>
                    <a:lnTo>
                      <a:pt x="78" y="0"/>
                    </a:lnTo>
                    <a:lnTo>
                      <a:pt x="54" y="50"/>
                    </a:lnTo>
                    <a:lnTo>
                      <a:pt x="0" y="7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7" name="Freeform 498"/>
              <p:cNvSpPr>
                <a:spLocks/>
              </p:cNvSpPr>
              <p:nvPr/>
            </p:nvSpPr>
            <p:spPr bwMode="auto">
              <a:xfrm>
                <a:off x="4850" y="1880"/>
                <a:ext cx="24" cy="78"/>
              </a:xfrm>
              <a:custGeom>
                <a:avLst/>
                <a:gdLst>
                  <a:gd name="T0" fmla="*/ 0 w 71"/>
                  <a:gd name="T1" fmla="*/ 78 h 232"/>
                  <a:gd name="T2" fmla="*/ 1 w 71"/>
                  <a:gd name="T3" fmla="*/ 45 h 232"/>
                  <a:gd name="T4" fmla="*/ 8 w 71"/>
                  <a:gd name="T5" fmla="*/ 13 h 232"/>
                  <a:gd name="T6" fmla="*/ 13 w 71"/>
                  <a:gd name="T7" fmla="*/ 0 h 232"/>
                  <a:gd name="T8" fmla="*/ 5 w 71"/>
                  <a:gd name="T9" fmla="*/ 42 h 232"/>
                  <a:gd name="T10" fmla="*/ 4 w 71"/>
                  <a:gd name="T11" fmla="*/ 64 h 232"/>
                  <a:gd name="T12" fmla="*/ 24 w 71"/>
                  <a:gd name="T13" fmla="*/ 44 h 232"/>
                  <a:gd name="T14" fmla="*/ 0 w 71"/>
                  <a:gd name="T15" fmla="*/ 78 h 2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 h="232">
                    <a:moveTo>
                      <a:pt x="0" y="232"/>
                    </a:moveTo>
                    <a:lnTo>
                      <a:pt x="4" y="135"/>
                    </a:lnTo>
                    <a:lnTo>
                      <a:pt x="24" y="38"/>
                    </a:lnTo>
                    <a:lnTo>
                      <a:pt x="39" y="0"/>
                    </a:lnTo>
                    <a:lnTo>
                      <a:pt x="15" y="124"/>
                    </a:lnTo>
                    <a:lnTo>
                      <a:pt x="11" y="190"/>
                    </a:lnTo>
                    <a:lnTo>
                      <a:pt x="71" y="132"/>
                    </a:lnTo>
                    <a:lnTo>
                      <a:pt x="0" y="2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42" name="Freeform 499"/>
            <p:cNvSpPr>
              <a:spLocks/>
            </p:cNvSpPr>
            <p:nvPr/>
          </p:nvSpPr>
          <p:spPr bwMode="auto">
            <a:xfrm>
              <a:off x="4150" y="2017"/>
              <a:ext cx="63" cy="75"/>
            </a:xfrm>
            <a:custGeom>
              <a:avLst/>
              <a:gdLst>
                <a:gd name="T0" fmla="*/ 24 w 189"/>
                <a:gd name="T1" fmla="*/ 0 h 225"/>
                <a:gd name="T2" fmla="*/ 63 w 189"/>
                <a:gd name="T3" fmla="*/ 3 h 225"/>
                <a:gd name="T4" fmla="*/ 58 w 189"/>
                <a:gd name="T5" fmla="*/ 59 h 225"/>
                <a:gd name="T6" fmla="*/ 56 w 189"/>
                <a:gd name="T7" fmla="*/ 75 h 225"/>
                <a:gd name="T8" fmla="*/ 0 w 189"/>
                <a:gd name="T9" fmla="*/ 71 h 225"/>
                <a:gd name="T10" fmla="*/ 24 w 189"/>
                <a:gd name="T11" fmla="*/ 0 h 2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9" h="225">
                  <a:moveTo>
                    <a:pt x="71" y="0"/>
                  </a:moveTo>
                  <a:lnTo>
                    <a:pt x="189" y="8"/>
                  </a:lnTo>
                  <a:lnTo>
                    <a:pt x="175" y="177"/>
                  </a:lnTo>
                  <a:lnTo>
                    <a:pt x="168" y="225"/>
                  </a:lnTo>
                  <a:lnTo>
                    <a:pt x="0" y="212"/>
                  </a:lnTo>
                  <a:lnTo>
                    <a:pt x="71" y="0"/>
                  </a:lnTo>
                  <a:close/>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43" name="Freeform 500"/>
            <p:cNvSpPr>
              <a:spLocks/>
            </p:cNvSpPr>
            <p:nvPr/>
          </p:nvSpPr>
          <p:spPr bwMode="auto">
            <a:xfrm>
              <a:off x="3880" y="1662"/>
              <a:ext cx="109" cy="274"/>
            </a:xfrm>
            <a:custGeom>
              <a:avLst/>
              <a:gdLst>
                <a:gd name="T0" fmla="*/ 0 w 329"/>
                <a:gd name="T1" fmla="*/ 0 h 823"/>
                <a:gd name="T2" fmla="*/ 38 w 329"/>
                <a:gd name="T3" fmla="*/ 139 h 823"/>
                <a:gd name="T4" fmla="*/ 66 w 329"/>
                <a:gd name="T5" fmla="*/ 274 h 823"/>
                <a:gd name="T6" fmla="*/ 109 w 329"/>
                <a:gd name="T7" fmla="*/ 272 h 823"/>
                <a:gd name="T8" fmla="*/ 104 w 329"/>
                <a:gd name="T9" fmla="*/ 152 h 823"/>
                <a:gd name="T10" fmla="*/ 86 w 329"/>
                <a:gd name="T11" fmla="*/ 58 h 823"/>
                <a:gd name="T12" fmla="*/ 0 w 329"/>
                <a:gd name="T13" fmla="*/ 0 h 8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9" h="823">
                  <a:moveTo>
                    <a:pt x="0" y="0"/>
                  </a:moveTo>
                  <a:lnTo>
                    <a:pt x="115" y="419"/>
                  </a:lnTo>
                  <a:lnTo>
                    <a:pt x="199" y="823"/>
                  </a:lnTo>
                  <a:lnTo>
                    <a:pt x="329" y="816"/>
                  </a:lnTo>
                  <a:lnTo>
                    <a:pt x="314" y="457"/>
                  </a:lnTo>
                  <a:lnTo>
                    <a:pt x="261" y="17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44" name="Group 501"/>
            <p:cNvGrpSpPr>
              <a:grpSpLocks/>
            </p:cNvGrpSpPr>
            <p:nvPr/>
          </p:nvGrpSpPr>
          <p:grpSpPr bwMode="auto">
            <a:xfrm>
              <a:off x="4008" y="2283"/>
              <a:ext cx="49" cy="76"/>
              <a:chOff x="4008" y="2283"/>
              <a:chExt cx="49" cy="76"/>
            </a:xfrm>
          </p:grpSpPr>
          <p:sp>
            <p:nvSpPr>
              <p:cNvPr id="57501" name="Freeform 502"/>
              <p:cNvSpPr>
                <a:spLocks/>
              </p:cNvSpPr>
              <p:nvPr/>
            </p:nvSpPr>
            <p:spPr bwMode="auto">
              <a:xfrm>
                <a:off x="4014" y="2303"/>
                <a:ext cx="34" cy="56"/>
              </a:xfrm>
              <a:custGeom>
                <a:avLst/>
                <a:gdLst>
                  <a:gd name="T0" fmla="*/ 0 w 102"/>
                  <a:gd name="T1" fmla="*/ 56 h 167"/>
                  <a:gd name="T2" fmla="*/ 34 w 102"/>
                  <a:gd name="T3" fmla="*/ 56 h 167"/>
                  <a:gd name="T4" fmla="*/ 28 w 102"/>
                  <a:gd name="T5" fmla="*/ 0 h 167"/>
                  <a:gd name="T6" fmla="*/ 1 w 102"/>
                  <a:gd name="T7" fmla="*/ 2 h 167"/>
                  <a:gd name="T8" fmla="*/ 0 w 102"/>
                  <a:gd name="T9" fmla="*/ 56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167">
                    <a:moveTo>
                      <a:pt x="0" y="167"/>
                    </a:moveTo>
                    <a:lnTo>
                      <a:pt x="102" y="167"/>
                    </a:lnTo>
                    <a:lnTo>
                      <a:pt x="84" y="0"/>
                    </a:lnTo>
                    <a:lnTo>
                      <a:pt x="2" y="5"/>
                    </a:lnTo>
                    <a:lnTo>
                      <a:pt x="0" y="1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2" name="Freeform 503"/>
              <p:cNvSpPr>
                <a:spLocks/>
              </p:cNvSpPr>
              <p:nvPr/>
            </p:nvSpPr>
            <p:spPr bwMode="auto">
              <a:xfrm>
                <a:off x="4008" y="2283"/>
                <a:ext cx="49" cy="31"/>
              </a:xfrm>
              <a:custGeom>
                <a:avLst/>
                <a:gdLst>
                  <a:gd name="T0" fmla="*/ 44 w 148"/>
                  <a:gd name="T1" fmla="*/ 0 h 93"/>
                  <a:gd name="T2" fmla="*/ 49 w 148"/>
                  <a:gd name="T3" fmla="*/ 26 h 93"/>
                  <a:gd name="T4" fmla="*/ 1 w 148"/>
                  <a:gd name="T5" fmla="*/ 31 h 93"/>
                  <a:gd name="T6" fmla="*/ 0 w 148"/>
                  <a:gd name="T7" fmla="*/ 4 h 93"/>
                  <a:gd name="T8" fmla="*/ 44 w 14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93">
                    <a:moveTo>
                      <a:pt x="132" y="0"/>
                    </a:moveTo>
                    <a:lnTo>
                      <a:pt x="148" y="79"/>
                    </a:lnTo>
                    <a:lnTo>
                      <a:pt x="3" y="93"/>
                    </a:lnTo>
                    <a:lnTo>
                      <a:pt x="0" y="13"/>
                    </a:lnTo>
                    <a:lnTo>
                      <a:pt x="13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45" name="Freeform 504"/>
            <p:cNvSpPr>
              <a:spLocks/>
            </p:cNvSpPr>
            <p:nvPr/>
          </p:nvSpPr>
          <p:spPr bwMode="auto">
            <a:xfrm>
              <a:off x="3744" y="1646"/>
              <a:ext cx="317" cy="716"/>
            </a:xfrm>
            <a:custGeom>
              <a:avLst/>
              <a:gdLst>
                <a:gd name="T0" fmla="*/ 127 w 951"/>
                <a:gd name="T1" fmla="*/ 12 h 2148"/>
                <a:gd name="T2" fmla="*/ 101 w 951"/>
                <a:gd name="T3" fmla="*/ 43 h 2148"/>
                <a:gd name="T4" fmla="*/ 64 w 951"/>
                <a:gd name="T5" fmla="*/ 78 h 2148"/>
                <a:gd name="T6" fmla="*/ 38 w 951"/>
                <a:gd name="T7" fmla="*/ 125 h 2148"/>
                <a:gd name="T8" fmla="*/ 20 w 951"/>
                <a:gd name="T9" fmla="*/ 189 h 2148"/>
                <a:gd name="T10" fmla="*/ 18 w 951"/>
                <a:gd name="T11" fmla="*/ 221 h 2148"/>
                <a:gd name="T12" fmla="*/ 10 w 951"/>
                <a:gd name="T13" fmla="*/ 284 h 2148"/>
                <a:gd name="T14" fmla="*/ 10 w 951"/>
                <a:gd name="T15" fmla="*/ 337 h 2148"/>
                <a:gd name="T16" fmla="*/ 18 w 951"/>
                <a:gd name="T17" fmla="*/ 381 h 2148"/>
                <a:gd name="T18" fmla="*/ 16 w 951"/>
                <a:gd name="T19" fmla="*/ 491 h 2148"/>
                <a:gd name="T20" fmla="*/ 0 w 951"/>
                <a:gd name="T21" fmla="*/ 716 h 2148"/>
                <a:gd name="T22" fmla="*/ 273 w 951"/>
                <a:gd name="T23" fmla="*/ 645 h 2148"/>
                <a:gd name="T24" fmla="*/ 292 w 951"/>
                <a:gd name="T25" fmla="*/ 435 h 2148"/>
                <a:gd name="T26" fmla="*/ 314 w 951"/>
                <a:gd name="T27" fmla="*/ 246 h 2148"/>
                <a:gd name="T28" fmla="*/ 315 w 951"/>
                <a:gd name="T29" fmla="*/ 199 h 2148"/>
                <a:gd name="T30" fmla="*/ 311 w 951"/>
                <a:gd name="T31" fmla="*/ 173 h 2148"/>
                <a:gd name="T32" fmla="*/ 307 w 951"/>
                <a:gd name="T33" fmla="*/ 159 h 2148"/>
                <a:gd name="T34" fmla="*/ 297 w 951"/>
                <a:gd name="T35" fmla="*/ 146 h 2148"/>
                <a:gd name="T36" fmla="*/ 280 w 951"/>
                <a:gd name="T37" fmla="*/ 127 h 2148"/>
                <a:gd name="T38" fmla="*/ 234 w 951"/>
                <a:gd name="T39" fmla="*/ 90 h 2148"/>
                <a:gd name="T40" fmla="*/ 221 w 951"/>
                <a:gd name="T41" fmla="*/ 87 h 2148"/>
                <a:gd name="T42" fmla="*/ 220 w 951"/>
                <a:gd name="T43" fmla="*/ 113 h 2148"/>
                <a:gd name="T44" fmla="*/ 225 w 951"/>
                <a:gd name="T45" fmla="*/ 166 h 2148"/>
                <a:gd name="T46" fmla="*/ 228 w 951"/>
                <a:gd name="T47" fmla="*/ 295 h 2148"/>
                <a:gd name="T48" fmla="*/ 209 w 951"/>
                <a:gd name="T49" fmla="*/ 252 h 2148"/>
                <a:gd name="T50" fmla="*/ 203 w 951"/>
                <a:gd name="T51" fmla="*/ 227 h 2148"/>
                <a:gd name="T52" fmla="*/ 198 w 951"/>
                <a:gd name="T53" fmla="*/ 194 h 2148"/>
                <a:gd name="T54" fmla="*/ 191 w 951"/>
                <a:gd name="T55" fmla="*/ 161 h 2148"/>
                <a:gd name="T56" fmla="*/ 179 w 951"/>
                <a:gd name="T57" fmla="*/ 130 h 2148"/>
                <a:gd name="T58" fmla="*/ 158 w 951"/>
                <a:gd name="T59" fmla="*/ 84 h 2148"/>
                <a:gd name="T60" fmla="*/ 134 w 951"/>
                <a:gd name="T61" fmla="*/ 32 h 2148"/>
                <a:gd name="T62" fmla="*/ 134 w 951"/>
                <a:gd name="T63" fmla="*/ 15 h 2148"/>
                <a:gd name="T64" fmla="*/ 138 w 951"/>
                <a:gd name="T65" fmla="*/ 0 h 21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51" h="2148">
                  <a:moveTo>
                    <a:pt x="413" y="0"/>
                  </a:moveTo>
                  <a:lnTo>
                    <a:pt x="382" y="35"/>
                  </a:lnTo>
                  <a:lnTo>
                    <a:pt x="344" y="82"/>
                  </a:lnTo>
                  <a:lnTo>
                    <a:pt x="303" y="129"/>
                  </a:lnTo>
                  <a:lnTo>
                    <a:pt x="222" y="206"/>
                  </a:lnTo>
                  <a:lnTo>
                    <a:pt x="193" y="233"/>
                  </a:lnTo>
                  <a:lnTo>
                    <a:pt x="173" y="264"/>
                  </a:lnTo>
                  <a:lnTo>
                    <a:pt x="115" y="376"/>
                  </a:lnTo>
                  <a:lnTo>
                    <a:pt x="84" y="451"/>
                  </a:lnTo>
                  <a:lnTo>
                    <a:pt x="60" y="566"/>
                  </a:lnTo>
                  <a:lnTo>
                    <a:pt x="54" y="625"/>
                  </a:lnTo>
                  <a:lnTo>
                    <a:pt x="54" y="662"/>
                  </a:lnTo>
                  <a:lnTo>
                    <a:pt x="38" y="791"/>
                  </a:lnTo>
                  <a:lnTo>
                    <a:pt x="31" y="853"/>
                  </a:lnTo>
                  <a:lnTo>
                    <a:pt x="31" y="915"/>
                  </a:lnTo>
                  <a:lnTo>
                    <a:pt x="30" y="1010"/>
                  </a:lnTo>
                  <a:lnTo>
                    <a:pt x="54" y="1113"/>
                  </a:lnTo>
                  <a:lnTo>
                    <a:pt x="55" y="1143"/>
                  </a:lnTo>
                  <a:lnTo>
                    <a:pt x="57" y="1235"/>
                  </a:lnTo>
                  <a:lnTo>
                    <a:pt x="49" y="1474"/>
                  </a:lnTo>
                  <a:lnTo>
                    <a:pt x="30" y="1791"/>
                  </a:lnTo>
                  <a:lnTo>
                    <a:pt x="0" y="2148"/>
                  </a:lnTo>
                  <a:lnTo>
                    <a:pt x="818" y="2140"/>
                  </a:lnTo>
                  <a:lnTo>
                    <a:pt x="818" y="1935"/>
                  </a:lnTo>
                  <a:lnTo>
                    <a:pt x="951" y="1919"/>
                  </a:lnTo>
                  <a:lnTo>
                    <a:pt x="877" y="1304"/>
                  </a:lnTo>
                  <a:lnTo>
                    <a:pt x="922" y="841"/>
                  </a:lnTo>
                  <a:lnTo>
                    <a:pt x="943" y="738"/>
                  </a:lnTo>
                  <a:lnTo>
                    <a:pt x="944" y="630"/>
                  </a:lnTo>
                  <a:lnTo>
                    <a:pt x="944" y="596"/>
                  </a:lnTo>
                  <a:lnTo>
                    <a:pt x="941" y="561"/>
                  </a:lnTo>
                  <a:lnTo>
                    <a:pt x="934" y="520"/>
                  </a:lnTo>
                  <a:lnTo>
                    <a:pt x="928" y="499"/>
                  </a:lnTo>
                  <a:lnTo>
                    <a:pt x="920" y="477"/>
                  </a:lnTo>
                  <a:lnTo>
                    <a:pt x="910" y="460"/>
                  </a:lnTo>
                  <a:lnTo>
                    <a:pt x="892" y="437"/>
                  </a:lnTo>
                  <a:lnTo>
                    <a:pt x="857" y="410"/>
                  </a:lnTo>
                  <a:lnTo>
                    <a:pt x="839" y="381"/>
                  </a:lnTo>
                  <a:lnTo>
                    <a:pt x="736" y="272"/>
                  </a:lnTo>
                  <a:lnTo>
                    <a:pt x="703" y="270"/>
                  </a:lnTo>
                  <a:lnTo>
                    <a:pt x="681" y="266"/>
                  </a:lnTo>
                  <a:lnTo>
                    <a:pt x="662" y="261"/>
                  </a:lnTo>
                  <a:lnTo>
                    <a:pt x="641" y="256"/>
                  </a:lnTo>
                  <a:lnTo>
                    <a:pt x="661" y="338"/>
                  </a:lnTo>
                  <a:lnTo>
                    <a:pt x="671" y="418"/>
                  </a:lnTo>
                  <a:lnTo>
                    <a:pt x="675" y="498"/>
                  </a:lnTo>
                  <a:lnTo>
                    <a:pt x="690" y="649"/>
                  </a:lnTo>
                  <a:lnTo>
                    <a:pt x="683" y="886"/>
                  </a:lnTo>
                  <a:lnTo>
                    <a:pt x="637" y="803"/>
                  </a:lnTo>
                  <a:lnTo>
                    <a:pt x="627" y="757"/>
                  </a:lnTo>
                  <a:lnTo>
                    <a:pt x="619" y="714"/>
                  </a:lnTo>
                  <a:lnTo>
                    <a:pt x="610" y="682"/>
                  </a:lnTo>
                  <a:lnTo>
                    <a:pt x="603" y="630"/>
                  </a:lnTo>
                  <a:lnTo>
                    <a:pt x="595" y="581"/>
                  </a:lnTo>
                  <a:lnTo>
                    <a:pt x="585" y="532"/>
                  </a:lnTo>
                  <a:lnTo>
                    <a:pt x="574" y="484"/>
                  </a:lnTo>
                  <a:lnTo>
                    <a:pt x="560" y="441"/>
                  </a:lnTo>
                  <a:lnTo>
                    <a:pt x="538" y="391"/>
                  </a:lnTo>
                  <a:lnTo>
                    <a:pt x="499" y="310"/>
                  </a:lnTo>
                  <a:lnTo>
                    <a:pt x="473" y="252"/>
                  </a:lnTo>
                  <a:lnTo>
                    <a:pt x="437" y="171"/>
                  </a:lnTo>
                  <a:lnTo>
                    <a:pt x="403" y="95"/>
                  </a:lnTo>
                  <a:lnTo>
                    <a:pt x="392" y="66"/>
                  </a:lnTo>
                  <a:lnTo>
                    <a:pt x="401" y="44"/>
                  </a:lnTo>
                  <a:lnTo>
                    <a:pt x="417" y="14"/>
                  </a:lnTo>
                  <a:lnTo>
                    <a:pt x="413"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46" name="Freeform 505"/>
            <p:cNvSpPr>
              <a:spLocks/>
            </p:cNvSpPr>
            <p:nvPr/>
          </p:nvSpPr>
          <p:spPr bwMode="auto">
            <a:xfrm>
              <a:off x="4015" y="1773"/>
              <a:ext cx="46" cy="518"/>
            </a:xfrm>
            <a:custGeom>
              <a:avLst/>
              <a:gdLst>
                <a:gd name="T0" fmla="*/ 23 w 136"/>
                <a:gd name="T1" fmla="*/ 50 h 1554"/>
                <a:gd name="T2" fmla="*/ 27 w 136"/>
                <a:gd name="T3" fmla="*/ 107 h 1554"/>
                <a:gd name="T4" fmla="*/ 17 w 136"/>
                <a:gd name="T5" fmla="*/ 236 h 1554"/>
                <a:gd name="T6" fmla="*/ 0 w 136"/>
                <a:gd name="T7" fmla="*/ 362 h 1554"/>
                <a:gd name="T8" fmla="*/ 0 w 136"/>
                <a:gd name="T9" fmla="*/ 518 h 1554"/>
                <a:gd name="T10" fmla="*/ 46 w 136"/>
                <a:gd name="T11" fmla="*/ 513 h 1554"/>
                <a:gd name="T12" fmla="*/ 21 w 136"/>
                <a:gd name="T13" fmla="*/ 308 h 1554"/>
                <a:gd name="T14" fmla="*/ 36 w 136"/>
                <a:gd name="T15" fmla="*/ 153 h 1554"/>
                <a:gd name="T16" fmla="*/ 43 w 136"/>
                <a:gd name="T17" fmla="*/ 119 h 1554"/>
                <a:gd name="T18" fmla="*/ 44 w 136"/>
                <a:gd name="T19" fmla="*/ 83 h 1554"/>
                <a:gd name="T20" fmla="*/ 44 w 136"/>
                <a:gd name="T21" fmla="*/ 71 h 1554"/>
                <a:gd name="T22" fmla="*/ 43 w 136"/>
                <a:gd name="T23" fmla="*/ 60 h 1554"/>
                <a:gd name="T24" fmla="*/ 40 w 136"/>
                <a:gd name="T25" fmla="*/ 46 h 1554"/>
                <a:gd name="T26" fmla="*/ 38 w 136"/>
                <a:gd name="T27" fmla="*/ 39 h 1554"/>
                <a:gd name="T28" fmla="*/ 36 w 136"/>
                <a:gd name="T29" fmla="*/ 32 h 1554"/>
                <a:gd name="T30" fmla="*/ 32 w 136"/>
                <a:gd name="T31" fmla="*/ 26 h 1554"/>
                <a:gd name="T32" fmla="*/ 26 w 136"/>
                <a:gd name="T33" fmla="*/ 19 h 1554"/>
                <a:gd name="T34" fmla="*/ 14 w 136"/>
                <a:gd name="T35" fmla="*/ 10 h 1554"/>
                <a:gd name="T36" fmla="*/ 7 w 136"/>
                <a:gd name="T37" fmla="*/ 0 h 1554"/>
                <a:gd name="T38" fmla="*/ 23 w 136"/>
                <a:gd name="T39" fmla="*/ 50 h 15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6" h="1554">
                  <a:moveTo>
                    <a:pt x="69" y="151"/>
                  </a:moveTo>
                  <a:lnTo>
                    <a:pt x="80" y="320"/>
                  </a:lnTo>
                  <a:lnTo>
                    <a:pt x="50" y="708"/>
                  </a:lnTo>
                  <a:lnTo>
                    <a:pt x="0" y="1087"/>
                  </a:lnTo>
                  <a:lnTo>
                    <a:pt x="0" y="1554"/>
                  </a:lnTo>
                  <a:lnTo>
                    <a:pt x="136" y="1538"/>
                  </a:lnTo>
                  <a:lnTo>
                    <a:pt x="61" y="923"/>
                  </a:lnTo>
                  <a:lnTo>
                    <a:pt x="107" y="460"/>
                  </a:lnTo>
                  <a:lnTo>
                    <a:pt x="128" y="356"/>
                  </a:lnTo>
                  <a:lnTo>
                    <a:pt x="129" y="248"/>
                  </a:lnTo>
                  <a:lnTo>
                    <a:pt x="129" y="214"/>
                  </a:lnTo>
                  <a:lnTo>
                    <a:pt x="126" y="179"/>
                  </a:lnTo>
                  <a:lnTo>
                    <a:pt x="119" y="139"/>
                  </a:lnTo>
                  <a:lnTo>
                    <a:pt x="113" y="118"/>
                  </a:lnTo>
                  <a:lnTo>
                    <a:pt x="105" y="96"/>
                  </a:lnTo>
                  <a:lnTo>
                    <a:pt x="94" y="79"/>
                  </a:lnTo>
                  <a:lnTo>
                    <a:pt x="76" y="56"/>
                  </a:lnTo>
                  <a:lnTo>
                    <a:pt x="41" y="29"/>
                  </a:lnTo>
                  <a:lnTo>
                    <a:pt x="22" y="0"/>
                  </a:lnTo>
                  <a:lnTo>
                    <a:pt x="69" y="15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47" name="Freeform 506"/>
            <p:cNvSpPr>
              <a:spLocks/>
            </p:cNvSpPr>
            <p:nvPr/>
          </p:nvSpPr>
          <p:spPr bwMode="auto">
            <a:xfrm>
              <a:off x="3808" y="1896"/>
              <a:ext cx="185" cy="358"/>
            </a:xfrm>
            <a:custGeom>
              <a:avLst/>
              <a:gdLst>
                <a:gd name="T0" fmla="*/ 0 w 555"/>
                <a:gd name="T1" fmla="*/ 0 h 1074"/>
                <a:gd name="T2" fmla="*/ 17 w 555"/>
                <a:gd name="T3" fmla="*/ 46 h 1074"/>
                <a:gd name="T4" fmla="*/ 35 w 555"/>
                <a:gd name="T5" fmla="*/ 84 h 1074"/>
                <a:gd name="T6" fmla="*/ 43 w 555"/>
                <a:gd name="T7" fmla="*/ 102 h 1074"/>
                <a:gd name="T8" fmla="*/ 45 w 555"/>
                <a:gd name="T9" fmla="*/ 121 h 1074"/>
                <a:gd name="T10" fmla="*/ 53 w 555"/>
                <a:gd name="T11" fmla="*/ 128 h 1074"/>
                <a:gd name="T12" fmla="*/ 82 w 555"/>
                <a:gd name="T13" fmla="*/ 190 h 1074"/>
                <a:gd name="T14" fmla="*/ 95 w 555"/>
                <a:gd name="T15" fmla="*/ 212 h 1074"/>
                <a:gd name="T16" fmla="*/ 116 w 555"/>
                <a:gd name="T17" fmla="*/ 256 h 1074"/>
                <a:gd name="T18" fmla="*/ 129 w 555"/>
                <a:gd name="T19" fmla="*/ 281 h 1074"/>
                <a:gd name="T20" fmla="*/ 141 w 555"/>
                <a:gd name="T21" fmla="*/ 311 h 1074"/>
                <a:gd name="T22" fmla="*/ 143 w 555"/>
                <a:gd name="T23" fmla="*/ 325 h 1074"/>
                <a:gd name="T24" fmla="*/ 172 w 555"/>
                <a:gd name="T25" fmla="*/ 358 h 1074"/>
                <a:gd name="T26" fmla="*/ 183 w 555"/>
                <a:gd name="T27" fmla="*/ 282 h 1074"/>
                <a:gd name="T28" fmla="*/ 185 w 555"/>
                <a:gd name="T29" fmla="*/ 242 h 1074"/>
                <a:gd name="T30" fmla="*/ 181 w 555"/>
                <a:gd name="T31" fmla="*/ 194 h 1074"/>
                <a:gd name="T32" fmla="*/ 174 w 555"/>
                <a:gd name="T33" fmla="*/ 140 h 1074"/>
                <a:gd name="T34" fmla="*/ 164 w 555"/>
                <a:gd name="T35" fmla="*/ 135 h 1074"/>
                <a:gd name="T36" fmla="*/ 164 w 555"/>
                <a:gd name="T37" fmla="*/ 168 h 1074"/>
                <a:gd name="T38" fmla="*/ 169 w 555"/>
                <a:gd name="T39" fmla="*/ 197 h 1074"/>
                <a:gd name="T40" fmla="*/ 172 w 555"/>
                <a:gd name="T41" fmla="*/ 228 h 1074"/>
                <a:gd name="T42" fmla="*/ 171 w 555"/>
                <a:gd name="T43" fmla="*/ 245 h 1074"/>
                <a:gd name="T44" fmla="*/ 160 w 555"/>
                <a:gd name="T45" fmla="*/ 193 h 1074"/>
                <a:gd name="T46" fmla="*/ 151 w 555"/>
                <a:gd name="T47" fmla="*/ 155 h 1074"/>
                <a:gd name="T48" fmla="*/ 135 w 555"/>
                <a:gd name="T49" fmla="*/ 131 h 1074"/>
                <a:gd name="T50" fmla="*/ 39 w 555"/>
                <a:gd name="T51" fmla="*/ 28 h 1074"/>
                <a:gd name="T52" fmla="*/ 0 w 555"/>
                <a:gd name="T53" fmla="*/ 0 h 10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55" h="1074">
                  <a:moveTo>
                    <a:pt x="0" y="0"/>
                  </a:moveTo>
                  <a:lnTo>
                    <a:pt x="50" y="138"/>
                  </a:lnTo>
                  <a:lnTo>
                    <a:pt x="106" y="251"/>
                  </a:lnTo>
                  <a:lnTo>
                    <a:pt x="128" y="305"/>
                  </a:lnTo>
                  <a:lnTo>
                    <a:pt x="136" y="362"/>
                  </a:lnTo>
                  <a:lnTo>
                    <a:pt x="160" y="385"/>
                  </a:lnTo>
                  <a:lnTo>
                    <a:pt x="247" y="571"/>
                  </a:lnTo>
                  <a:lnTo>
                    <a:pt x="285" y="636"/>
                  </a:lnTo>
                  <a:lnTo>
                    <a:pt x="349" y="769"/>
                  </a:lnTo>
                  <a:lnTo>
                    <a:pt x="387" y="842"/>
                  </a:lnTo>
                  <a:lnTo>
                    <a:pt x="423" y="933"/>
                  </a:lnTo>
                  <a:lnTo>
                    <a:pt x="430" y="975"/>
                  </a:lnTo>
                  <a:lnTo>
                    <a:pt x="517" y="1074"/>
                  </a:lnTo>
                  <a:lnTo>
                    <a:pt x="548" y="846"/>
                  </a:lnTo>
                  <a:lnTo>
                    <a:pt x="555" y="727"/>
                  </a:lnTo>
                  <a:lnTo>
                    <a:pt x="544" y="582"/>
                  </a:lnTo>
                  <a:lnTo>
                    <a:pt x="521" y="419"/>
                  </a:lnTo>
                  <a:lnTo>
                    <a:pt x="491" y="404"/>
                  </a:lnTo>
                  <a:lnTo>
                    <a:pt x="491" y="503"/>
                  </a:lnTo>
                  <a:lnTo>
                    <a:pt x="506" y="590"/>
                  </a:lnTo>
                  <a:lnTo>
                    <a:pt x="517" y="685"/>
                  </a:lnTo>
                  <a:lnTo>
                    <a:pt x="514" y="734"/>
                  </a:lnTo>
                  <a:lnTo>
                    <a:pt x="479" y="579"/>
                  </a:lnTo>
                  <a:lnTo>
                    <a:pt x="453" y="465"/>
                  </a:lnTo>
                  <a:lnTo>
                    <a:pt x="406" y="392"/>
                  </a:lnTo>
                  <a:lnTo>
                    <a:pt x="117" y="85"/>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48" name="Freeform 507"/>
            <p:cNvSpPr>
              <a:spLocks/>
            </p:cNvSpPr>
            <p:nvPr/>
          </p:nvSpPr>
          <p:spPr bwMode="auto">
            <a:xfrm>
              <a:off x="3768" y="1728"/>
              <a:ext cx="422" cy="380"/>
            </a:xfrm>
            <a:custGeom>
              <a:avLst/>
              <a:gdLst>
                <a:gd name="T0" fmla="*/ 125 w 1267"/>
                <a:gd name="T1" fmla="*/ 29 h 1141"/>
                <a:gd name="T2" fmla="*/ 107 w 1267"/>
                <a:gd name="T3" fmla="*/ 14 h 1141"/>
                <a:gd name="T4" fmla="*/ 92 w 1267"/>
                <a:gd name="T5" fmla="*/ 6 h 1141"/>
                <a:gd name="T6" fmla="*/ 73 w 1267"/>
                <a:gd name="T7" fmla="*/ 1 h 1141"/>
                <a:gd name="T8" fmla="*/ 58 w 1267"/>
                <a:gd name="T9" fmla="*/ 0 h 1141"/>
                <a:gd name="T10" fmla="*/ 52 w 1267"/>
                <a:gd name="T11" fmla="*/ 2 h 1141"/>
                <a:gd name="T12" fmla="*/ 38 w 1267"/>
                <a:gd name="T13" fmla="*/ 15 h 1141"/>
                <a:gd name="T14" fmla="*/ 24 w 1267"/>
                <a:gd name="T15" fmla="*/ 32 h 1141"/>
                <a:gd name="T16" fmla="*/ 18 w 1267"/>
                <a:gd name="T17" fmla="*/ 40 h 1141"/>
                <a:gd name="T18" fmla="*/ 15 w 1267"/>
                <a:gd name="T19" fmla="*/ 57 h 1141"/>
                <a:gd name="T20" fmla="*/ 18 w 1267"/>
                <a:gd name="T21" fmla="*/ 80 h 1141"/>
                <a:gd name="T22" fmla="*/ 23 w 1267"/>
                <a:gd name="T23" fmla="*/ 104 h 1141"/>
                <a:gd name="T24" fmla="*/ 34 w 1267"/>
                <a:gd name="T25" fmla="*/ 124 h 1141"/>
                <a:gd name="T26" fmla="*/ 40 w 1267"/>
                <a:gd name="T27" fmla="*/ 143 h 1141"/>
                <a:gd name="T28" fmla="*/ 0 w 1267"/>
                <a:gd name="T29" fmla="*/ 149 h 1141"/>
                <a:gd name="T30" fmla="*/ 34 w 1267"/>
                <a:gd name="T31" fmla="*/ 149 h 1141"/>
                <a:gd name="T32" fmla="*/ 5 w 1267"/>
                <a:gd name="T33" fmla="*/ 195 h 1141"/>
                <a:gd name="T34" fmla="*/ 37 w 1267"/>
                <a:gd name="T35" fmla="*/ 158 h 1141"/>
                <a:gd name="T36" fmla="*/ 38 w 1267"/>
                <a:gd name="T37" fmla="*/ 170 h 1141"/>
                <a:gd name="T38" fmla="*/ 15 w 1267"/>
                <a:gd name="T39" fmla="*/ 258 h 1141"/>
                <a:gd name="T40" fmla="*/ 44 w 1267"/>
                <a:gd name="T41" fmla="*/ 178 h 1141"/>
                <a:gd name="T42" fmla="*/ 62 w 1267"/>
                <a:gd name="T43" fmla="*/ 191 h 1141"/>
                <a:gd name="T44" fmla="*/ 86 w 1267"/>
                <a:gd name="T45" fmla="*/ 227 h 1141"/>
                <a:gd name="T46" fmla="*/ 106 w 1267"/>
                <a:gd name="T47" fmla="*/ 248 h 1141"/>
                <a:gd name="T48" fmla="*/ 115 w 1267"/>
                <a:gd name="T49" fmla="*/ 258 h 1141"/>
                <a:gd name="T50" fmla="*/ 126 w 1267"/>
                <a:gd name="T51" fmla="*/ 269 h 1141"/>
                <a:gd name="T52" fmla="*/ 131 w 1267"/>
                <a:gd name="T53" fmla="*/ 273 h 1141"/>
                <a:gd name="T54" fmla="*/ 133 w 1267"/>
                <a:gd name="T55" fmla="*/ 282 h 1141"/>
                <a:gd name="T56" fmla="*/ 139 w 1267"/>
                <a:gd name="T57" fmla="*/ 287 h 1141"/>
                <a:gd name="T58" fmla="*/ 150 w 1267"/>
                <a:gd name="T59" fmla="*/ 290 h 1141"/>
                <a:gd name="T60" fmla="*/ 162 w 1267"/>
                <a:gd name="T61" fmla="*/ 291 h 1141"/>
                <a:gd name="T62" fmla="*/ 174 w 1267"/>
                <a:gd name="T63" fmla="*/ 298 h 1141"/>
                <a:gd name="T64" fmla="*/ 195 w 1267"/>
                <a:gd name="T65" fmla="*/ 312 h 1141"/>
                <a:gd name="T66" fmla="*/ 217 w 1267"/>
                <a:gd name="T67" fmla="*/ 325 h 1141"/>
                <a:gd name="T68" fmla="*/ 253 w 1267"/>
                <a:gd name="T69" fmla="*/ 341 h 1141"/>
                <a:gd name="T70" fmla="*/ 286 w 1267"/>
                <a:gd name="T71" fmla="*/ 352 h 1141"/>
                <a:gd name="T72" fmla="*/ 317 w 1267"/>
                <a:gd name="T73" fmla="*/ 360 h 1141"/>
                <a:gd name="T74" fmla="*/ 359 w 1267"/>
                <a:gd name="T75" fmla="*/ 371 h 1141"/>
                <a:gd name="T76" fmla="*/ 400 w 1267"/>
                <a:gd name="T77" fmla="*/ 380 h 1141"/>
                <a:gd name="T78" fmla="*/ 408 w 1267"/>
                <a:gd name="T79" fmla="*/ 380 h 1141"/>
                <a:gd name="T80" fmla="*/ 407 w 1267"/>
                <a:gd name="T81" fmla="*/ 350 h 1141"/>
                <a:gd name="T82" fmla="*/ 411 w 1267"/>
                <a:gd name="T83" fmla="*/ 336 h 1141"/>
                <a:gd name="T84" fmla="*/ 413 w 1267"/>
                <a:gd name="T85" fmla="*/ 315 h 1141"/>
                <a:gd name="T86" fmla="*/ 419 w 1267"/>
                <a:gd name="T87" fmla="*/ 290 h 1141"/>
                <a:gd name="T88" fmla="*/ 422 w 1267"/>
                <a:gd name="T89" fmla="*/ 285 h 1141"/>
                <a:gd name="T90" fmla="*/ 387 w 1267"/>
                <a:gd name="T91" fmla="*/ 277 h 1141"/>
                <a:gd name="T92" fmla="*/ 356 w 1267"/>
                <a:gd name="T93" fmla="*/ 264 h 1141"/>
                <a:gd name="T94" fmla="*/ 325 w 1267"/>
                <a:gd name="T95" fmla="*/ 252 h 1141"/>
                <a:gd name="T96" fmla="*/ 317 w 1267"/>
                <a:gd name="T97" fmla="*/ 243 h 1141"/>
                <a:gd name="T98" fmla="*/ 303 w 1267"/>
                <a:gd name="T99" fmla="*/ 239 h 1141"/>
                <a:gd name="T100" fmla="*/ 285 w 1267"/>
                <a:gd name="T101" fmla="*/ 238 h 1141"/>
                <a:gd name="T102" fmla="*/ 254 w 1267"/>
                <a:gd name="T103" fmla="*/ 229 h 1141"/>
                <a:gd name="T104" fmla="*/ 235 w 1267"/>
                <a:gd name="T105" fmla="*/ 213 h 1141"/>
                <a:gd name="T106" fmla="*/ 205 w 1267"/>
                <a:gd name="T107" fmla="*/ 183 h 1141"/>
                <a:gd name="T108" fmla="*/ 185 w 1267"/>
                <a:gd name="T109" fmla="*/ 149 h 1141"/>
                <a:gd name="T110" fmla="*/ 173 w 1267"/>
                <a:gd name="T111" fmla="*/ 139 h 1141"/>
                <a:gd name="T112" fmla="*/ 152 w 1267"/>
                <a:gd name="T113" fmla="*/ 104 h 1141"/>
                <a:gd name="T114" fmla="*/ 149 w 1267"/>
                <a:gd name="T115" fmla="*/ 89 h 1141"/>
                <a:gd name="T116" fmla="*/ 145 w 1267"/>
                <a:gd name="T117" fmla="*/ 75 h 1141"/>
                <a:gd name="T118" fmla="*/ 140 w 1267"/>
                <a:gd name="T119" fmla="*/ 65 h 1141"/>
                <a:gd name="T120" fmla="*/ 134 w 1267"/>
                <a:gd name="T121" fmla="*/ 47 h 1141"/>
                <a:gd name="T122" fmla="*/ 125 w 1267"/>
                <a:gd name="T123" fmla="*/ 29 h 1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7" h="1141">
                  <a:moveTo>
                    <a:pt x="375" y="87"/>
                  </a:moveTo>
                  <a:lnTo>
                    <a:pt x="322" y="42"/>
                  </a:lnTo>
                  <a:lnTo>
                    <a:pt x="275" y="19"/>
                  </a:lnTo>
                  <a:lnTo>
                    <a:pt x="220" y="4"/>
                  </a:lnTo>
                  <a:lnTo>
                    <a:pt x="174" y="0"/>
                  </a:lnTo>
                  <a:lnTo>
                    <a:pt x="155" y="7"/>
                  </a:lnTo>
                  <a:lnTo>
                    <a:pt x="114" y="45"/>
                  </a:lnTo>
                  <a:lnTo>
                    <a:pt x="72" y="95"/>
                  </a:lnTo>
                  <a:lnTo>
                    <a:pt x="53" y="121"/>
                  </a:lnTo>
                  <a:lnTo>
                    <a:pt x="45" y="171"/>
                  </a:lnTo>
                  <a:lnTo>
                    <a:pt x="53" y="239"/>
                  </a:lnTo>
                  <a:lnTo>
                    <a:pt x="68" y="311"/>
                  </a:lnTo>
                  <a:lnTo>
                    <a:pt x="102" y="372"/>
                  </a:lnTo>
                  <a:lnTo>
                    <a:pt x="121" y="429"/>
                  </a:lnTo>
                  <a:lnTo>
                    <a:pt x="0" y="448"/>
                  </a:lnTo>
                  <a:lnTo>
                    <a:pt x="102" y="448"/>
                  </a:lnTo>
                  <a:lnTo>
                    <a:pt x="15" y="586"/>
                  </a:lnTo>
                  <a:lnTo>
                    <a:pt x="110" y="475"/>
                  </a:lnTo>
                  <a:lnTo>
                    <a:pt x="114" y="510"/>
                  </a:lnTo>
                  <a:lnTo>
                    <a:pt x="45" y="775"/>
                  </a:lnTo>
                  <a:lnTo>
                    <a:pt x="133" y="533"/>
                  </a:lnTo>
                  <a:lnTo>
                    <a:pt x="186" y="575"/>
                  </a:lnTo>
                  <a:lnTo>
                    <a:pt x="257" y="681"/>
                  </a:lnTo>
                  <a:lnTo>
                    <a:pt x="318" y="746"/>
                  </a:lnTo>
                  <a:lnTo>
                    <a:pt x="345" y="775"/>
                  </a:lnTo>
                  <a:lnTo>
                    <a:pt x="379" y="809"/>
                  </a:lnTo>
                  <a:lnTo>
                    <a:pt x="394" y="820"/>
                  </a:lnTo>
                  <a:lnTo>
                    <a:pt x="398" y="847"/>
                  </a:lnTo>
                  <a:lnTo>
                    <a:pt x="417" y="863"/>
                  </a:lnTo>
                  <a:lnTo>
                    <a:pt x="451" y="871"/>
                  </a:lnTo>
                  <a:lnTo>
                    <a:pt x="485" y="875"/>
                  </a:lnTo>
                  <a:lnTo>
                    <a:pt x="523" y="894"/>
                  </a:lnTo>
                  <a:lnTo>
                    <a:pt x="584" y="936"/>
                  </a:lnTo>
                  <a:lnTo>
                    <a:pt x="652" y="977"/>
                  </a:lnTo>
                  <a:lnTo>
                    <a:pt x="759" y="1023"/>
                  </a:lnTo>
                  <a:lnTo>
                    <a:pt x="860" y="1057"/>
                  </a:lnTo>
                  <a:lnTo>
                    <a:pt x="952" y="1080"/>
                  </a:lnTo>
                  <a:lnTo>
                    <a:pt x="1077" y="1114"/>
                  </a:lnTo>
                  <a:lnTo>
                    <a:pt x="1202" y="1141"/>
                  </a:lnTo>
                  <a:lnTo>
                    <a:pt x="1225" y="1141"/>
                  </a:lnTo>
                  <a:lnTo>
                    <a:pt x="1221" y="1050"/>
                  </a:lnTo>
                  <a:lnTo>
                    <a:pt x="1233" y="1008"/>
                  </a:lnTo>
                  <a:lnTo>
                    <a:pt x="1240" y="947"/>
                  </a:lnTo>
                  <a:lnTo>
                    <a:pt x="1259" y="871"/>
                  </a:lnTo>
                  <a:lnTo>
                    <a:pt x="1267" y="855"/>
                  </a:lnTo>
                  <a:lnTo>
                    <a:pt x="1161" y="832"/>
                  </a:lnTo>
                  <a:lnTo>
                    <a:pt x="1070" y="794"/>
                  </a:lnTo>
                  <a:lnTo>
                    <a:pt x="975" y="756"/>
                  </a:lnTo>
                  <a:lnTo>
                    <a:pt x="952" y="731"/>
                  </a:lnTo>
                  <a:lnTo>
                    <a:pt x="909" y="719"/>
                  </a:lnTo>
                  <a:lnTo>
                    <a:pt x="856" y="715"/>
                  </a:lnTo>
                  <a:lnTo>
                    <a:pt x="762" y="689"/>
                  </a:lnTo>
                  <a:lnTo>
                    <a:pt x="705" y="639"/>
                  </a:lnTo>
                  <a:lnTo>
                    <a:pt x="614" y="548"/>
                  </a:lnTo>
                  <a:lnTo>
                    <a:pt x="554" y="448"/>
                  </a:lnTo>
                  <a:lnTo>
                    <a:pt x="520" y="418"/>
                  </a:lnTo>
                  <a:lnTo>
                    <a:pt x="455" y="311"/>
                  </a:lnTo>
                  <a:lnTo>
                    <a:pt x="447" y="266"/>
                  </a:lnTo>
                  <a:lnTo>
                    <a:pt x="436" y="224"/>
                  </a:lnTo>
                  <a:lnTo>
                    <a:pt x="421" y="194"/>
                  </a:lnTo>
                  <a:lnTo>
                    <a:pt x="402" y="140"/>
                  </a:lnTo>
                  <a:lnTo>
                    <a:pt x="375" y="87"/>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49" name="Freeform 508"/>
            <p:cNvSpPr>
              <a:spLocks/>
            </p:cNvSpPr>
            <p:nvPr/>
          </p:nvSpPr>
          <p:spPr bwMode="auto">
            <a:xfrm>
              <a:off x="3809" y="1781"/>
              <a:ext cx="103" cy="86"/>
            </a:xfrm>
            <a:custGeom>
              <a:avLst/>
              <a:gdLst>
                <a:gd name="T0" fmla="*/ 29 w 308"/>
                <a:gd name="T1" fmla="*/ 57 h 257"/>
                <a:gd name="T2" fmla="*/ 84 w 308"/>
                <a:gd name="T3" fmla="*/ 1 h 257"/>
                <a:gd name="T4" fmla="*/ 76 w 308"/>
                <a:gd name="T5" fmla="*/ 2 h 257"/>
                <a:gd name="T6" fmla="*/ 62 w 308"/>
                <a:gd name="T7" fmla="*/ 5 h 257"/>
                <a:gd name="T8" fmla="*/ 50 w 308"/>
                <a:gd name="T9" fmla="*/ 12 h 257"/>
                <a:gd name="T10" fmla="*/ 37 w 308"/>
                <a:gd name="T11" fmla="*/ 25 h 257"/>
                <a:gd name="T12" fmla="*/ 25 w 308"/>
                <a:gd name="T13" fmla="*/ 36 h 257"/>
                <a:gd name="T14" fmla="*/ 18 w 308"/>
                <a:gd name="T15" fmla="*/ 49 h 257"/>
                <a:gd name="T16" fmla="*/ 13 w 308"/>
                <a:gd name="T17" fmla="*/ 60 h 257"/>
                <a:gd name="T18" fmla="*/ 5 w 308"/>
                <a:gd name="T19" fmla="*/ 72 h 257"/>
                <a:gd name="T20" fmla="*/ 21 w 308"/>
                <a:gd name="T21" fmla="*/ 73 h 257"/>
                <a:gd name="T22" fmla="*/ 34 w 308"/>
                <a:gd name="T23" fmla="*/ 72 h 257"/>
                <a:gd name="T24" fmla="*/ 47 w 308"/>
                <a:gd name="T25" fmla="*/ 67 h 257"/>
                <a:gd name="T26" fmla="*/ 62 w 308"/>
                <a:gd name="T27" fmla="*/ 58 h 257"/>
                <a:gd name="T28" fmla="*/ 74 w 308"/>
                <a:gd name="T29" fmla="*/ 46 h 257"/>
                <a:gd name="T30" fmla="*/ 82 w 308"/>
                <a:gd name="T31" fmla="*/ 41 h 257"/>
                <a:gd name="T32" fmla="*/ 91 w 308"/>
                <a:gd name="T33" fmla="*/ 35 h 257"/>
                <a:gd name="T34" fmla="*/ 98 w 308"/>
                <a:gd name="T35" fmla="*/ 33 h 257"/>
                <a:gd name="T36" fmla="*/ 103 w 308"/>
                <a:gd name="T37" fmla="*/ 36 h 257"/>
                <a:gd name="T38" fmla="*/ 103 w 308"/>
                <a:gd name="T39" fmla="*/ 45 h 257"/>
                <a:gd name="T40" fmla="*/ 98 w 308"/>
                <a:gd name="T41" fmla="*/ 56 h 257"/>
                <a:gd name="T42" fmla="*/ 91 w 308"/>
                <a:gd name="T43" fmla="*/ 63 h 257"/>
                <a:gd name="T44" fmla="*/ 84 w 308"/>
                <a:gd name="T45" fmla="*/ 68 h 257"/>
                <a:gd name="T46" fmla="*/ 75 w 308"/>
                <a:gd name="T47" fmla="*/ 73 h 257"/>
                <a:gd name="T48" fmla="*/ 61 w 308"/>
                <a:gd name="T49" fmla="*/ 80 h 257"/>
                <a:gd name="T50" fmla="*/ 45 w 308"/>
                <a:gd name="T51" fmla="*/ 85 h 257"/>
                <a:gd name="T52" fmla="*/ 37 w 308"/>
                <a:gd name="T53" fmla="*/ 86 h 257"/>
                <a:gd name="T54" fmla="*/ 27 w 308"/>
                <a:gd name="T55" fmla="*/ 84 h 257"/>
                <a:gd name="T56" fmla="*/ 13 w 308"/>
                <a:gd name="T57" fmla="*/ 80 h 257"/>
                <a:gd name="T58" fmla="*/ 5 w 308"/>
                <a:gd name="T59" fmla="*/ 76 h 257"/>
                <a:gd name="T60" fmla="*/ 0 w 308"/>
                <a:gd name="T61" fmla="*/ 72 h 257"/>
                <a:gd name="T62" fmla="*/ 1 w 308"/>
                <a:gd name="T63" fmla="*/ 58 h 257"/>
                <a:gd name="T64" fmla="*/ 7 w 308"/>
                <a:gd name="T65" fmla="*/ 46 h 257"/>
                <a:gd name="T66" fmla="*/ 14 w 308"/>
                <a:gd name="T67" fmla="*/ 35 h 257"/>
                <a:gd name="T68" fmla="*/ 23 w 308"/>
                <a:gd name="T69" fmla="*/ 26 h 257"/>
                <a:gd name="T70" fmla="*/ 34 w 308"/>
                <a:gd name="T71" fmla="*/ 17 h 257"/>
                <a:gd name="T72" fmla="*/ 45 w 308"/>
                <a:gd name="T73" fmla="*/ 10 h 257"/>
                <a:gd name="T74" fmla="*/ 58 w 308"/>
                <a:gd name="T75" fmla="*/ 5 h 257"/>
                <a:gd name="T76" fmla="*/ 79 w 308"/>
                <a:gd name="T77" fmla="*/ 0 h 257"/>
                <a:gd name="T78" fmla="*/ 96 w 308"/>
                <a:gd name="T79" fmla="*/ 1 h 257"/>
                <a:gd name="T80" fmla="*/ 29 w 308"/>
                <a:gd name="T81" fmla="*/ 57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08" h="257">
                  <a:moveTo>
                    <a:pt x="88" y="171"/>
                  </a:moveTo>
                  <a:lnTo>
                    <a:pt x="251" y="4"/>
                  </a:lnTo>
                  <a:lnTo>
                    <a:pt x="226" y="5"/>
                  </a:lnTo>
                  <a:lnTo>
                    <a:pt x="184" y="16"/>
                  </a:lnTo>
                  <a:lnTo>
                    <a:pt x="150" y="36"/>
                  </a:lnTo>
                  <a:lnTo>
                    <a:pt x="112" y="74"/>
                  </a:lnTo>
                  <a:lnTo>
                    <a:pt x="76" y="109"/>
                  </a:lnTo>
                  <a:lnTo>
                    <a:pt x="53" y="145"/>
                  </a:lnTo>
                  <a:lnTo>
                    <a:pt x="38" y="179"/>
                  </a:lnTo>
                  <a:lnTo>
                    <a:pt x="14" y="216"/>
                  </a:lnTo>
                  <a:lnTo>
                    <a:pt x="63" y="219"/>
                  </a:lnTo>
                  <a:lnTo>
                    <a:pt x="103" y="214"/>
                  </a:lnTo>
                  <a:lnTo>
                    <a:pt x="140" y="200"/>
                  </a:lnTo>
                  <a:lnTo>
                    <a:pt x="186" y="173"/>
                  </a:lnTo>
                  <a:lnTo>
                    <a:pt x="222" y="138"/>
                  </a:lnTo>
                  <a:lnTo>
                    <a:pt x="246" y="123"/>
                  </a:lnTo>
                  <a:lnTo>
                    <a:pt x="273" y="105"/>
                  </a:lnTo>
                  <a:lnTo>
                    <a:pt x="293" y="100"/>
                  </a:lnTo>
                  <a:lnTo>
                    <a:pt x="308" y="109"/>
                  </a:lnTo>
                  <a:lnTo>
                    <a:pt x="307" y="133"/>
                  </a:lnTo>
                  <a:lnTo>
                    <a:pt x="293" y="167"/>
                  </a:lnTo>
                  <a:lnTo>
                    <a:pt x="273" y="188"/>
                  </a:lnTo>
                  <a:lnTo>
                    <a:pt x="250" y="204"/>
                  </a:lnTo>
                  <a:lnTo>
                    <a:pt x="224" y="219"/>
                  </a:lnTo>
                  <a:lnTo>
                    <a:pt x="182" y="238"/>
                  </a:lnTo>
                  <a:lnTo>
                    <a:pt x="136" y="254"/>
                  </a:lnTo>
                  <a:lnTo>
                    <a:pt x="110" y="257"/>
                  </a:lnTo>
                  <a:lnTo>
                    <a:pt x="81" y="252"/>
                  </a:lnTo>
                  <a:lnTo>
                    <a:pt x="38" y="238"/>
                  </a:lnTo>
                  <a:lnTo>
                    <a:pt x="14" y="227"/>
                  </a:lnTo>
                  <a:lnTo>
                    <a:pt x="0" y="214"/>
                  </a:lnTo>
                  <a:lnTo>
                    <a:pt x="4" y="173"/>
                  </a:lnTo>
                  <a:lnTo>
                    <a:pt x="21" y="137"/>
                  </a:lnTo>
                  <a:lnTo>
                    <a:pt x="41" y="105"/>
                  </a:lnTo>
                  <a:lnTo>
                    <a:pt x="68" y="78"/>
                  </a:lnTo>
                  <a:lnTo>
                    <a:pt x="102" y="51"/>
                  </a:lnTo>
                  <a:lnTo>
                    <a:pt x="136" y="31"/>
                  </a:lnTo>
                  <a:lnTo>
                    <a:pt x="174" y="16"/>
                  </a:lnTo>
                  <a:lnTo>
                    <a:pt x="235" y="0"/>
                  </a:lnTo>
                  <a:lnTo>
                    <a:pt x="286" y="2"/>
                  </a:lnTo>
                  <a:lnTo>
                    <a:pt x="88" y="17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0" name="Freeform 509"/>
            <p:cNvSpPr>
              <a:spLocks/>
            </p:cNvSpPr>
            <p:nvPr/>
          </p:nvSpPr>
          <p:spPr bwMode="auto">
            <a:xfrm>
              <a:off x="3768" y="1786"/>
              <a:ext cx="408" cy="324"/>
            </a:xfrm>
            <a:custGeom>
              <a:avLst/>
              <a:gdLst>
                <a:gd name="T0" fmla="*/ 18 w 1225"/>
                <a:gd name="T1" fmla="*/ 23 h 970"/>
                <a:gd name="T2" fmla="*/ 34 w 1225"/>
                <a:gd name="T3" fmla="*/ 67 h 970"/>
                <a:gd name="T4" fmla="*/ 0 w 1225"/>
                <a:gd name="T5" fmla="*/ 93 h 970"/>
                <a:gd name="T6" fmla="*/ 5 w 1225"/>
                <a:gd name="T7" fmla="*/ 139 h 970"/>
                <a:gd name="T8" fmla="*/ 38 w 1225"/>
                <a:gd name="T9" fmla="*/ 116 h 970"/>
                <a:gd name="T10" fmla="*/ 44 w 1225"/>
                <a:gd name="T11" fmla="*/ 121 h 970"/>
                <a:gd name="T12" fmla="*/ 86 w 1225"/>
                <a:gd name="T13" fmla="*/ 170 h 970"/>
                <a:gd name="T14" fmla="*/ 115 w 1225"/>
                <a:gd name="T15" fmla="*/ 202 h 970"/>
                <a:gd name="T16" fmla="*/ 131 w 1225"/>
                <a:gd name="T17" fmla="*/ 217 h 970"/>
                <a:gd name="T18" fmla="*/ 139 w 1225"/>
                <a:gd name="T19" fmla="*/ 231 h 970"/>
                <a:gd name="T20" fmla="*/ 162 w 1225"/>
                <a:gd name="T21" fmla="*/ 234 h 970"/>
                <a:gd name="T22" fmla="*/ 195 w 1225"/>
                <a:gd name="T23" fmla="*/ 255 h 970"/>
                <a:gd name="T24" fmla="*/ 253 w 1225"/>
                <a:gd name="T25" fmla="*/ 285 h 970"/>
                <a:gd name="T26" fmla="*/ 317 w 1225"/>
                <a:gd name="T27" fmla="*/ 304 h 970"/>
                <a:gd name="T28" fmla="*/ 400 w 1225"/>
                <a:gd name="T29" fmla="*/ 324 h 970"/>
                <a:gd name="T30" fmla="*/ 392 w 1225"/>
                <a:gd name="T31" fmla="*/ 315 h 970"/>
                <a:gd name="T32" fmla="*/ 364 w 1225"/>
                <a:gd name="T33" fmla="*/ 301 h 970"/>
                <a:gd name="T34" fmla="*/ 318 w 1225"/>
                <a:gd name="T35" fmla="*/ 290 h 970"/>
                <a:gd name="T36" fmla="*/ 295 w 1225"/>
                <a:gd name="T37" fmla="*/ 276 h 970"/>
                <a:gd name="T38" fmla="*/ 280 w 1225"/>
                <a:gd name="T39" fmla="*/ 266 h 970"/>
                <a:gd name="T40" fmla="*/ 253 w 1225"/>
                <a:gd name="T41" fmla="*/ 261 h 970"/>
                <a:gd name="T42" fmla="*/ 244 w 1225"/>
                <a:gd name="T43" fmla="*/ 249 h 970"/>
                <a:gd name="T44" fmla="*/ 218 w 1225"/>
                <a:gd name="T45" fmla="*/ 244 h 970"/>
                <a:gd name="T46" fmla="*/ 207 w 1225"/>
                <a:gd name="T47" fmla="*/ 229 h 970"/>
                <a:gd name="T48" fmla="*/ 195 w 1225"/>
                <a:gd name="T49" fmla="*/ 223 h 970"/>
                <a:gd name="T50" fmla="*/ 186 w 1225"/>
                <a:gd name="T51" fmla="*/ 213 h 970"/>
                <a:gd name="T52" fmla="*/ 167 w 1225"/>
                <a:gd name="T53" fmla="*/ 209 h 970"/>
                <a:gd name="T54" fmla="*/ 164 w 1225"/>
                <a:gd name="T55" fmla="*/ 191 h 970"/>
                <a:gd name="T56" fmla="*/ 140 w 1225"/>
                <a:gd name="T57" fmla="*/ 191 h 970"/>
                <a:gd name="T58" fmla="*/ 129 w 1225"/>
                <a:gd name="T59" fmla="*/ 172 h 970"/>
                <a:gd name="T60" fmla="*/ 109 w 1225"/>
                <a:gd name="T61" fmla="*/ 164 h 970"/>
                <a:gd name="T62" fmla="*/ 88 w 1225"/>
                <a:gd name="T63" fmla="*/ 146 h 970"/>
                <a:gd name="T64" fmla="*/ 79 w 1225"/>
                <a:gd name="T65" fmla="*/ 127 h 970"/>
                <a:gd name="T66" fmla="*/ 67 w 1225"/>
                <a:gd name="T67" fmla="*/ 110 h 970"/>
                <a:gd name="T68" fmla="*/ 47 w 1225"/>
                <a:gd name="T69" fmla="*/ 91 h 970"/>
                <a:gd name="T70" fmla="*/ 40 w 1225"/>
                <a:gd name="T71" fmla="*/ 67 h 970"/>
                <a:gd name="T72" fmla="*/ 28 w 1225"/>
                <a:gd name="T73" fmla="*/ 37 h 970"/>
                <a:gd name="T74" fmla="*/ 15 w 1225"/>
                <a:gd name="T75" fmla="*/ 0 h 9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25" h="970">
                  <a:moveTo>
                    <a:pt x="45" y="0"/>
                  </a:moveTo>
                  <a:lnTo>
                    <a:pt x="53" y="68"/>
                  </a:lnTo>
                  <a:lnTo>
                    <a:pt x="68" y="139"/>
                  </a:lnTo>
                  <a:lnTo>
                    <a:pt x="102" y="200"/>
                  </a:lnTo>
                  <a:lnTo>
                    <a:pt x="121" y="258"/>
                  </a:lnTo>
                  <a:lnTo>
                    <a:pt x="0" y="277"/>
                  </a:lnTo>
                  <a:lnTo>
                    <a:pt x="102" y="277"/>
                  </a:lnTo>
                  <a:lnTo>
                    <a:pt x="15" y="415"/>
                  </a:lnTo>
                  <a:lnTo>
                    <a:pt x="110" y="303"/>
                  </a:lnTo>
                  <a:lnTo>
                    <a:pt x="114" y="347"/>
                  </a:lnTo>
                  <a:lnTo>
                    <a:pt x="45" y="604"/>
                  </a:lnTo>
                  <a:lnTo>
                    <a:pt x="133" y="362"/>
                  </a:lnTo>
                  <a:lnTo>
                    <a:pt x="186" y="404"/>
                  </a:lnTo>
                  <a:lnTo>
                    <a:pt x="257" y="510"/>
                  </a:lnTo>
                  <a:lnTo>
                    <a:pt x="318" y="573"/>
                  </a:lnTo>
                  <a:lnTo>
                    <a:pt x="345" y="604"/>
                  </a:lnTo>
                  <a:lnTo>
                    <a:pt x="379" y="638"/>
                  </a:lnTo>
                  <a:lnTo>
                    <a:pt x="394" y="649"/>
                  </a:lnTo>
                  <a:lnTo>
                    <a:pt x="398" y="676"/>
                  </a:lnTo>
                  <a:lnTo>
                    <a:pt x="417" y="691"/>
                  </a:lnTo>
                  <a:lnTo>
                    <a:pt x="451" y="699"/>
                  </a:lnTo>
                  <a:lnTo>
                    <a:pt x="485" y="702"/>
                  </a:lnTo>
                  <a:lnTo>
                    <a:pt x="523" y="721"/>
                  </a:lnTo>
                  <a:lnTo>
                    <a:pt x="584" y="764"/>
                  </a:lnTo>
                  <a:lnTo>
                    <a:pt x="652" y="806"/>
                  </a:lnTo>
                  <a:lnTo>
                    <a:pt x="759" y="852"/>
                  </a:lnTo>
                  <a:lnTo>
                    <a:pt x="860" y="886"/>
                  </a:lnTo>
                  <a:lnTo>
                    <a:pt x="952" y="909"/>
                  </a:lnTo>
                  <a:lnTo>
                    <a:pt x="1077" y="943"/>
                  </a:lnTo>
                  <a:lnTo>
                    <a:pt x="1202" y="970"/>
                  </a:lnTo>
                  <a:lnTo>
                    <a:pt x="1225" y="970"/>
                  </a:lnTo>
                  <a:lnTo>
                    <a:pt x="1176" y="943"/>
                  </a:lnTo>
                  <a:lnTo>
                    <a:pt x="1134" y="920"/>
                  </a:lnTo>
                  <a:lnTo>
                    <a:pt x="1092" y="901"/>
                  </a:lnTo>
                  <a:lnTo>
                    <a:pt x="1047" y="867"/>
                  </a:lnTo>
                  <a:lnTo>
                    <a:pt x="956" y="867"/>
                  </a:lnTo>
                  <a:lnTo>
                    <a:pt x="909" y="844"/>
                  </a:lnTo>
                  <a:lnTo>
                    <a:pt x="886" y="825"/>
                  </a:lnTo>
                  <a:lnTo>
                    <a:pt x="882" y="795"/>
                  </a:lnTo>
                  <a:lnTo>
                    <a:pt x="841" y="795"/>
                  </a:lnTo>
                  <a:lnTo>
                    <a:pt x="812" y="791"/>
                  </a:lnTo>
                  <a:lnTo>
                    <a:pt x="759" y="780"/>
                  </a:lnTo>
                  <a:lnTo>
                    <a:pt x="743" y="772"/>
                  </a:lnTo>
                  <a:lnTo>
                    <a:pt x="732" y="745"/>
                  </a:lnTo>
                  <a:lnTo>
                    <a:pt x="694" y="742"/>
                  </a:lnTo>
                  <a:lnTo>
                    <a:pt x="656" y="730"/>
                  </a:lnTo>
                  <a:lnTo>
                    <a:pt x="633" y="714"/>
                  </a:lnTo>
                  <a:lnTo>
                    <a:pt x="622" y="687"/>
                  </a:lnTo>
                  <a:lnTo>
                    <a:pt x="565" y="699"/>
                  </a:lnTo>
                  <a:lnTo>
                    <a:pt x="584" y="668"/>
                  </a:lnTo>
                  <a:lnTo>
                    <a:pt x="573" y="649"/>
                  </a:lnTo>
                  <a:lnTo>
                    <a:pt x="557" y="638"/>
                  </a:lnTo>
                  <a:lnTo>
                    <a:pt x="527" y="634"/>
                  </a:lnTo>
                  <a:lnTo>
                    <a:pt x="501" y="626"/>
                  </a:lnTo>
                  <a:lnTo>
                    <a:pt x="504" y="585"/>
                  </a:lnTo>
                  <a:lnTo>
                    <a:pt x="493" y="571"/>
                  </a:lnTo>
                  <a:lnTo>
                    <a:pt x="447" y="571"/>
                  </a:lnTo>
                  <a:lnTo>
                    <a:pt x="421" y="571"/>
                  </a:lnTo>
                  <a:lnTo>
                    <a:pt x="406" y="537"/>
                  </a:lnTo>
                  <a:lnTo>
                    <a:pt x="387" y="514"/>
                  </a:lnTo>
                  <a:lnTo>
                    <a:pt x="356" y="506"/>
                  </a:lnTo>
                  <a:lnTo>
                    <a:pt x="326" y="491"/>
                  </a:lnTo>
                  <a:lnTo>
                    <a:pt x="294" y="468"/>
                  </a:lnTo>
                  <a:lnTo>
                    <a:pt x="264" y="438"/>
                  </a:lnTo>
                  <a:lnTo>
                    <a:pt x="249" y="407"/>
                  </a:lnTo>
                  <a:lnTo>
                    <a:pt x="238" y="381"/>
                  </a:lnTo>
                  <a:lnTo>
                    <a:pt x="216" y="362"/>
                  </a:lnTo>
                  <a:lnTo>
                    <a:pt x="201" y="330"/>
                  </a:lnTo>
                  <a:lnTo>
                    <a:pt x="167" y="303"/>
                  </a:lnTo>
                  <a:lnTo>
                    <a:pt x="140" y="273"/>
                  </a:lnTo>
                  <a:lnTo>
                    <a:pt x="133" y="234"/>
                  </a:lnTo>
                  <a:lnTo>
                    <a:pt x="121" y="200"/>
                  </a:lnTo>
                  <a:lnTo>
                    <a:pt x="98" y="162"/>
                  </a:lnTo>
                  <a:lnTo>
                    <a:pt x="83" y="112"/>
                  </a:lnTo>
                  <a:lnTo>
                    <a:pt x="72" y="68"/>
                  </a:lnTo>
                  <a:lnTo>
                    <a:pt x="45" y="0"/>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1" name="Freeform 510"/>
            <p:cNvSpPr>
              <a:spLocks/>
            </p:cNvSpPr>
            <p:nvPr/>
          </p:nvSpPr>
          <p:spPr bwMode="auto">
            <a:xfrm>
              <a:off x="3937" y="1936"/>
              <a:ext cx="70" cy="79"/>
            </a:xfrm>
            <a:custGeom>
              <a:avLst/>
              <a:gdLst>
                <a:gd name="T0" fmla="*/ 65 w 210"/>
                <a:gd name="T1" fmla="*/ 24 h 237"/>
                <a:gd name="T2" fmla="*/ 44 w 210"/>
                <a:gd name="T3" fmla="*/ 58 h 237"/>
                <a:gd name="T4" fmla="*/ 37 w 210"/>
                <a:gd name="T5" fmla="*/ 74 h 237"/>
                <a:gd name="T6" fmla="*/ 35 w 210"/>
                <a:gd name="T7" fmla="*/ 79 h 237"/>
                <a:gd name="T8" fmla="*/ 33 w 210"/>
                <a:gd name="T9" fmla="*/ 79 h 237"/>
                <a:gd name="T10" fmla="*/ 33 w 210"/>
                <a:gd name="T11" fmla="*/ 63 h 237"/>
                <a:gd name="T12" fmla="*/ 37 w 210"/>
                <a:gd name="T13" fmla="*/ 40 h 237"/>
                <a:gd name="T14" fmla="*/ 47 w 210"/>
                <a:gd name="T15" fmla="*/ 26 h 237"/>
                <a:gd name="T16" fmla="*/ 56 w 210"/>
                <a:gd name="T17" fmla="*/ 14 h 237"/>
                <a:gd name="T18" fmla="*/ 65 w 210"/>
                <a:gd name="T19" fmla="*/ 12 h 237"/>
                <a:gd name="T20" fmla="*/ 68 w 210"/>
                <a:gd name="T21" fmla="*/ 9 h 237"/>
                <a:gd name="T22" fmla="*/ 49 w 210"/>
                <a:gd name="T23" fmla="*/ 9 h 237"/>
                <a:gd name="T24" fmla="*/ 37 w 210"/>
                <a:gd name="T25" fmla="*/ 18 h 237"/>
                <a:gd name="T26" fmla="*/ 19 w 210"/>
                <a:gd name="T27" fmla="*/ 31 h 237"/>
                <a:gd name="T28" fmla="*/ 9 w 210"/>
                <a:gd name="T29" fmla="*/ 44 h 237"/>
                <a:gd name="T30" fmla="*/ 2 w 210"/>
                <a:gd name="T31" fmla="*/ 55 h 237"/>
                <a:gd name="T32" fmla="*/ 0 w 210"/>
                <a:gd name="T33" fmla="*/ 61 h 237"/>
                <a:gd name="T34" fmla="*/ 9 w 210"/>
                <a:gd name="T35" fmla="*/ 42 h 237"/>
                <a:gd name="T36" fmla="*/ 21 w 210"/>
                <a:gd name="T37" fmla="*/ 21 h 237"/>
                <a:gd name="T38" fmla="*/ 37 w 210"/>
                <a:gd name="T39" fmla="*/ 7 h 237"/>
                <a:gd name="T40" fmla="*/ 44 w 210"/>
                <a:gd name="T41" fmla="*/ 2 h 237"/>
                <a:gd name="T42" fmla="*/ 56 w 210"/>
                <a:gd name="T43" fmla="*/ 0 h 237"/>
                <a:gd name="T44" fmla="*/ 63 w 210"/>
                <a:gd name="T45" fmla="*/ 2 h 237"/>
                <a:gd name="T46" fmla="*/ 70 w 210"/>
                <a:gd name="T47" fmla="*/ 7 h 237"/>
                <a:gd name="T48" fmla="*/ 65 w 210"/>
                <a:gd name="T49" fmla="*/ 24 h 2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0" h="237">
                  <a:moveTo>
                    <a:pt x="196" y="71"/>
                  </a:moveTo>
                  <a:lnTo>
                    <a:pt x="133" y="174"/>
                  </a:lnTo>
                  <a:lnTo>
                    <a:pt x="112" y="223"/>
                  </a:lnTo>
                  <a:lnTo>
                    <a:pt x="105" y="237"/>
                  </a:lnTo>
                  <a:lnTo>
                    <a:pt x="99" y="237"/>
                  </a:lnTo>
                  <a:lnTo>
                    <a:pt x="99" y="188"/>
                  </a:lnTo>
                  <a:lnTo>
                    <a:pt x="112" y="119"/>
                  </a:lnTo>
                  <a:lnTo>
                    <a:pt x="140" y="78"/>
                  </a:lnTo>
                  <a:lnTo>
                    <a:pt x="168" y="42"/>
                  </a:lnTo>
                  <a:lnTo>
                    <a:pt x="196" y="35"/>
                  </a:lnTo>
                  <a:lnTo>
                    <a:pt x="203" y="28"/>
                  </a:lnTo>
                  <a:lnTo>
                    <a:pt x="147" y="28"/>
                  </a:lnTo>
                  <a:lnTo>
                    <a:pt x="112" y="55"/>
                  </a:lnTo>
                  <a:lnTo>
                    <a:pt x="57" y="92"/>
                  </a:lnTo>
                  <a:lnTo>
                    <a:pt x="28" y="132"/>
                  </a:lnTo>
                  <a:lnTo>
                    <a:pt x="7" y="166"/>
                  </a:lnTo>
                  <a:lnTo>
                    <a:pt x="0" y="183"/>
                  </a:lnTo>
                  <a:lnTo>
                    <a:pt x="28" y="125"/>
                  </a:lnTo>
                  <a:lnTo>
                    <a:pt x="63" y="64"/>
                  </a:lnTo>
                  <a:lnTo>
                    <a:pt x="112" y="21"/>
                  </a:lnTo>
                  <a:lnTo>
                    <a:pt x="133" y="7"/>
                  </a:lnTo>
                  <a:lnTo>
                    <a:pt x="168" y="0"/>
                  </a:lnTo>
                  <a:lnTo>
                    <a:pt x="190" y="7"/>
                  </a:lnTo>
                  <a:lnTo>
                    <a:pt x="210" y="21"/>
                  </a:lnTo>
                  <a:lnTo>
                    <a:pt x="196" y="71"/>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2" name="Freeform 511"/>
            <p:cNvSpPr>
              <a:spLocks/>
            </p:cNvSpPr>
            <p:nvPr/>
          </p:nvSpPr>
          <p:spPr bwMode="auto">
            <a:xfrm>
              <a:off x="3920" y="1735"/>
              <a:ext cx="54" cy="182"/>
            </a:xfrm>
            <a:custGeom>
              <a:avLst/>
              <a:gdLst>
                <a:gd name="T0" fmla="*/ 0 w 162"/>
                <a:gd name="T1" fmla="*/ 38 h 547"/>
                <a:gd name="T2" fmla="*/ 17 w 162"/>
                <a:gd name="T3" fmla="*/ 22 h 547"/>
                <a:gd name="T4" fmla="*/ 22 w 162"/>
                <a:gd name="T5" fmla="*/ 32 h 547"/>
                <a:gd name="T6" fmla="*/ 27 w 162"/>
                <a:gd name="T7" fmla="*/ 44 h 547"/>
                <a:gd name="T8" fmla="*/ 36 w 162"/>
                <a:gd name="T9" fmla="*/ 137 h 547"/>
                <a:gd name="T10" fmla="*/ 33 w 162"/>
                <a:gd name="T11" fmla="*/ 155 h 547"/>
                <a:gd name="T12" fmla="*/ 52 w 162"/>
                <a:gd name="T13" fmla="*/ 182 h 547"/>
                <a:gd name="T14" fmla="*/ 54 w 162"/>
                <a:gd name="T15" fmla="*/ 124 h 547"/>
                <a:gd name="T16" fmla="*/ 49 w 162"/>
                <a:gd name="T17" fmla="*/ 103 h 547"/>
                <a:gd name="T18" fmla="*/ 40 w 162"/>
                <a:gd name="T19" fmla="*/ 66 h 547"/>
                <a:gd name="T20" fmla="*/ 33 w 162"/>
                <a:gd name="T21" fmla="*/ 36 h 547"/>
                <a:gd name="T22" fmla="*/ 36 w 162"/>
                <a:gd name="T23" fmla="*/ 14 h 547"/>
                <a:gd name="T24" fmla="*/ 27 w 162"/>
                <a:gd name="T25" fmla="*/ 0 h 547"/>
                <a:gd name="T26" fmla="*/ 1 w 162"/>
                <a:gd name="T27" fmla="*/ 31 h 547"/>
                <a:gd name="T28" fmla="*/ 0 w 162"/>
                <a:gd name="T29" fmla="*/ 38 h 5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2" h="547">
                  <a:moveTo>
                    <a:pt x="0" y="114"/>
                  </a:moveTo>
                  <a:lnTo>
                    <a:pt x="50" y="65"/>
                  </a:lnTo>
                  <a:lnTo>
                    <a:pt x="65" y="95"/>
                  </a:lnTo>
                  <a:lnTo>
                    <a:pt x="80" y="133"/>
                  </a:lnTo>
                  <a:lnTo>
                    <a:pt x="108" y="412"/>
                  </a:lnTo>
                  <a:lnTo>
                    <a:pt x="100" y="465"/>
                  </a:lnTo>
                  <a:lnTo>
                    <a:pt x="155" y="547"/>
                  </a:lnTo>
                  <a:lnTo>
                    <a:pt x="162" y="374"/>
                  </a:lnTo>
                  <a:lnTo>
                    <a:pt x="147" y="309"/>
                  </a:lnTo>
                  <a:lnTo>
                    <a:pt x="119" y="197"/>
                  </a:lnTo>
                  <a:lnTo>
                    <a:pt x="100" y="108"/>
                  </a:lnTo>
                  <a:lnTo>
                    <a:pt x="108" y="43"/>
                  </a:lnTo>
                  <a:lnTo>
                    <a:pt x="81" y="0"/>
                  </a:lnTo>
                  <a:lnTo>
                    <a:pt x="3" y="93"/>
                  </a:lnTo>
                  <a:lnTo>
                    <a:pt x="0" y="11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3" name="Freeform 512"/>
            <p:cNvSpPr>
              <a:spLocks/>
            </p:cNvSpPr>
            <p:nvPr/>
          </p:nvSpPr>
          <p:spPr bwMode="auto">
            <a:xfrm>
              <a:off x="3876" y="1648"/>
              <a:ext cx="89" cy="122"/>
            </a:xfrm>
            <a:custGeom>
              <a:avLst/>
              <a:gdLst>
                <a:gd name="T0" fmla="*/ 5 w 268"/>
                <a:gd name="T1" fmla="*/ 0 h 367"/>
                <a:gd name="T2" fmla="*/ 12 w 268"/>
                <a:gd name="T3" fmla="*/ 19 h 367"/>
                <a:gd name="T4" fmla="*/ 18 w 268"/>
                <a:gd name="T5" fmla="*/ 31 h 367"/>
                <a:gd name="T6" fmla="*/ 24 w 268"/>
                <a:gd name="T7" fmla="*/ 41 h 367"/>
                <a:gd name="T8" fmla="*/ 33 w 268"/>
                <a:gd name="T9" fmla="*/ 54 h 367"/>
                <a:gd name="T10" fmla="*/ 43 w 268"/>
                <a:gd name="T11" fmla="*/ 69 h 367"/>
                <a:gd name="T12" fmla="*/ 53 w 268"/>
                <a:gd name="T13" fmla="*/ 77 h 367"/>
                <a:gd name="T14" fmla="*/ 63 w 268"/>
                <a:gd name="T15" fmla="*/ 84 h 367"/>
                <a:gd name="T16" fmla="*/ 81 w 268"/>
                <a:gd name="T17" fmla="*/ 83 h 367"/>
                <a:gd name="T18" fmla="*/ 89 w 268"/>
                <a:gd name="T19" fmla="*/ 115 h 367"/>
                <a:gd name="T20" fmla="*/ 71 w 268"/>
                <a:gd name="T21" fmla="*/ 88 h 367"/>
                <a:gd name="T22" fmla="*/ 45 w 268"/>
                <a:gd name="T23" fmla="*/ 122 h 367"/>
                <a:gd name="T24" fmla="*/ 35 w 268"/>
                <a:gd name="T25" fmla="*/ 104 h 367"/>
                <a:gd name="T26" fmla="*/ 26 w 268"/>
                <a:gd name="T27" fmla="*/ 87 h 367"/>
                <a:gd name="T28" fmla="*/ 21 w 268"/>
                <a:gd name="T29" fmla="*/ 78 h 367"/>
                <a:gd name="T30" fmla="*/ 16 w 268"/>
                <a:gd name="T31" fmla="*/ 66 h 367"/>
                <a:gd name="T32" fmla="*/ 13 w 268"/>
                <a:gd name="T33" fmla="*/ 55 h 367"/>
                <a:gd name="T34" fmla="*/ 10 w 268"/>
                <a:gd name="T35" fmla="*/ 46 h 367"/>
                <a:gd name="T36" fmla="*/ 2 w 268"/>
                <a:gd name="T37" fmla="*/ 32 h 367"/>
                <a:gd name="T38" fmla="*/ 0 w 268"/>
                <a:gd name="T39" fmla="*/ 23 h 367"/>
                <a:gd name="T40" fmla="*/ 0 w 268"/>
                <a:gd name="T41" fmla="*/ 15 h 367"/>
                <a:gd name="T42" fmla="*/ 5 w 268"/>
                <a:gd name="T43" fmla="*/ 0 h 36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68" h="367">
                  <a:moveTo>
                    <a:pt x="15" y="0"/>
                  </a:moveTo>
                  <a:lnTo>
                    <a:pt x="35" y="57"/>
                  </a:lnTo>
                  <a:lnTo>
                    <a:pt x="53" y="94"/>
                  </a:lnTo>
                  <a:lnTo>
                    <a:pt x="73" y="123"/>
                  </a:lnTo>
                  <a:lnTo>
                    <a:pt x="98" y="162"/>
                  </a:lnTo>
                  <a:lnTo>
                    <a:pt x="130" y="207"/>
                  </a:lnTo>
                  <a:lnTo>
                    <a:pt x="160" y="233"/>
                  </a:lnTo>
                  <a:lnTo>
                    <a:pt x="191" y="253"/>
                  </a:lnTo>
                  <a:lnTo>
                    <a:pt x="243" y="251"/>
                  </a:lnTo>
                  <a:lnTo>
                    <a:pt x="268" y="345"/>
                  </a:lnTo>
                  <a:lnTo>
                    <a:pt x="213" y="265"/>
                  </a:lnTo>
                  <a:lnTo>
                    <a:pt x="134" y="367"/>
                  </a:lnTo>
                  <a:lnTo>
                    <a:pt x="105" y="312"/>
                  </a:lnTo>
                  <a:lnTo>
                    <a:pt x="77" y="262"/>
                  </a:lnTo>
                  <a:lnTo>
                    <a:pt x="62" y="234"/>
                  </a:lnTo>
                  <a:lnTo>
                    <a:pt x="49" y="199"/>
                  </a:lnTo>
                  <a:lnTo>
                    <a:pt x="39" y="166"/>
                  </a:lnTo>
                  <a:lnTo>
                    <a:pt x="30" y="138"/>
                  </a:lnTo>
                  <a:lnTo>
                    <a:pt x="7" y="96"/>
                  </a:lnTo>
                  <a:lnTo>
                    <a:pt x="1" y="69"/>
                  </a:lnTo>
                  <a:lnTo>
                    <a:pt x="0" y="46"/>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4" name="Freeform 513"/>
            <p:cNvSpPr>
              <a:spLocks/>
            </p:cNvSpPr>
            <p:nvPr/>
          </p:nvSpPr>
          <p:spPr bwMode="auto">
            <a:xfrm>
              <a:off x="3876" y="1505"/>
              <a:ext cx="177" cy="237"/>
            </a:xfrm>
            <a:custGeom>
              <a:avLst/>
              <a:gdLst>
                <a:gd name="T0" fmla="*/ 71 w 531"/>
                <a:gd name="T1" fmla="*/ 233 h 710"/>
                <a:gd name="T2" fmla="*/ 79 w 531"/>
                <a:gd name="T3" fmla="*/ 230 h 710"/>
                <a:gd name="T4" fmla="*/ 95 w 531"/>
                <a:gd name="T5" fmla="*/ 234 h 710"/>
                <a:gd name="T6" fmla="*/ 106 w 531"/>
                <a:gd name="T7" fmla="*/ 236 h 710"/>
                <a:gd name="T8" fmla="*/ 112 w 531"/>
                <a:gd name="T9" fmla="*/ 236 h 710"/>
                <a:gd name="T10" fmla="*/ 118 w 531"/>
                <a:gd name="T11" fmla="*/ 237 h 710"/>
                <a:gd name="T12" fmla="*/ 125 w 531"/>
                <a:gd name="T13" fmla="*/ 237 h 710"/>
                <a:gd name="T14" fmla="*/ 131 w 531"/>
                <a:gd name="T15" fmla="*/ 235 h 710"/>
                <a:gd name="T16" fmla="*/ 134 w 531"/>
                <a:gd name="T17" fmla="*/ 231 h 710"/>
                <a:gd name="T18" fmla="*/ 137 w 531"/>
                <a:gd name="T19" fmla="*/ 225 h 710"/>
                <a:gd name="T20" fmla="*/ 139 w 531"/>
                <a:gd name="T21" fmla="*/ 220 h 710"/>
                <a:gd name="T22" fmla="*/ 142 w 531"/>
                <a:gd name="T23" fmla="*/ 211 h 710"/>
                <a:gd name="T24" fmla="*/ 143 w 531"/>
                <a:gd name="T25" fmla="*/ 207 h 710"/>
                <a:gd name="T26" fmla="*/ 149 w 531"/>
                <a:gd name="T27" fmla="*/ 195 h 710"/>
                <a:gd name="T28" fmla="*/ 152 w 531"/>
                <a:gd name="T29" fmla="*/ 184 h 710"/>
                <a:gd name="T30" fmla="*/ 157 w 531"/>
                <a:gd name="T31" fmla="*/ 173 h 710"/>
                <a:gd name="T32" fmla="*/ 158 w 531"/>
                <a:gd name="T33" fmla="*/ 166 h 710"/>
                <a:gd name="T34" fmla="*/ 163 w 531"/>
                <a:gd name="T35" fmla="*/ 155 h 710"/>
                <a:gd name="T36" fmla="*/ 166 w 531"/>
                <a:gd name="T37" fmla="*/ 145 h 710"/>
                <a:gd name="T38" fmla="*/ 167 w 531"/>
                <a:gd name="T39" fmla="*/ 133 h 710"/>
                <a:gd name="T40" fmla="*/ 167 w 531"/>
                <a:gd name="T41" fmla="*/ 126 h 710"/>
                <a:gd name="T42" fmla="*/ 176 w 531"/>
                <a:gd name="T43" fmla="*/ 119 h 710"/>
                <a:gd name="T44" fmla="*/ 176 w 531"/>
                <a:gd name="T45" fmla="*/ 101 h 710"/>
                <a:gd name="T46" fmla="*/ 177 w 531"/>
                <a:gd name="T47" fmla="*/ 75 h 710"/>
                <a:gd name="T48" fmla="*/ 176 w 531"/>
                <a:gd name="T49" fmla="*/ 61 h 710"/>
                <a:gd name="T50" fmla="*/ 172 w 531"/>
                <a:gd name="T51" fmla="*/ 46 h 710"/>
                <a:gd name="T52" fmla="*/ 166 w 531"/>
                <a:gd name="T53" fmla="*/ 38 h 710"/>
                <a:gd name="T54" fmla="*/ 159 w 531"/>
                <a:gd name="T55" fmla="*/ 28 h 710"/>
                <a:gd name="T56" fmla="*/ 143 w 531"/>
                <a:gd name="T57" fmla="*/ 16 h 710"/>
                <a:gd name="T58" fmla="*/ 122 w 531"/>
                <a:gd name="T59" fmla="*/ 7 h 710"/>
                <a:gd name="T60" fmla="*/ 105 w 531"/>
                <a:gd name="T61" fmla="*/ 3 h 710"/>
                <a:gd name="T62" fmla="*/ 86 w 531"/>
                <a:gd name="T63" fmla="*/ 0 h 710"/>
                <a:gd name="T64" fmla="*/ 67 w 531"/>
                <a:gd name="T65" fmla="*/ 0 h 710"/>
                <a:gd name="T66" fmla="*/ 53 w 531"/>
                <a:gd name="T67" fmla="*/ 1 h 710"/>
                <a:gd name="T68" fmla="*/ 41 w 531"/>
                <a:gd name="T69" fmla="*/ 5 h 710"/>
                <a:gd name="T70" fmla="*/ 29 w 531"/>
                <a:gd name="T71" fmla="*/ 12 h 710"/>
                <a:gd name="T72" fmla="*/ 21 w 531"/>
                <a:gd name="T73" fmla="*/ 19 h 710"/>
                <a:gd name="T74" fmla="*/ 12 w 531"/>
                <a:gd name="T75" fmla="*/ 28 h 710"/>
                <a:gd name="T76" fmla="*/ 8 w 531"/>
                <a:gd name="T77" fmla="*/ 39 h 710"/>
                <a:gd name="T78" fmla="*/ 4 w 531"/>
                <a:gd name="T79" fmla="*/ 53 h 710"/>
                <a:gd name="T80" fmla="*/ 1 w 531"/>
                <a:gd name="T81" fmla="*/ 71 h 710"/>
                <a:gd name="T82" fmla="*/ 0 w 531"/>
                <a:gd name="T83" fmla="*/ 89 h 710"/>
                <a:gd name="T84" fmla="*/ 1 w 531"/>
                <a:gd name="T85" fmla="*/ 112 h 710"/>
                <a:gd name="T86" fmla="*/ 2 w 531"/>
                <a:gd name="T87" fmla="*/ 130 h 710"/>
                <a:gd name="T88" fmla="*/ 6 w 531"/>
                <a:gd name="T89" fmla="*/ 139 h 710"/>
                <a:gd name="T90" fmla="*/ 10 w 531"/>
                <a:gd name="T91" fmla="*/ 148 h 710"/>
                <a:gd name="T92" fmla="*/ 14 w 531"/>
                <a:gd name="T93" fmla="*/ 161 h 710"/>
                <a:gd name="T94" fmla="*/ 22 w 531"/>
                <a:gd name="T95" fmla="*/ 177 h 710"/>
                <a:gd name="T96" fmla="*/ 31 w 531"/>
                <a:gd name="T97" fmla="*/ 193 h 710"/>
                <a:gd name="T98" fmla="*/ 37 w 531"/>
                <a:gd name="T99" fmla="*/ 204 h 710"/>
                <a:gd name="T100" fmla="*/ 45 w 531"/>
                <a:gd name="T101" fmla="*/ 214 h 710"/>
                <a:gd name="T102" fmla="*/ 51 w 531"/>
                <a:gd name="T103" fmla="*/ 220 h 710"/>
                <a:gd name="T104" fmla="*/ 57 w 531"/>
                <a:gd name="T105" fmla="*/ 226 h 710"/>
                <a:gd name="T106" fmla="*/ 63 w 531"/>
                <a:gd name="T107" fmla="*/ 231 h 710"/>
                <a:gd name="T108" fmla="*/ 71 w 531"/>
                <a:gd name="T109" fmla="*/ 233 h 7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31" h="710">
                  <a:moveTo>
                    <a:pt x="212" y="698"/>
                  </a:moveTo>
                  <a:lnTo>
                    <a:pt x="236" y="689"/>
                  </a:lnTo>
                  <a:lnTo>
                    <a:pt x="284" y="701"/>
                  </a:lnTo>
                  <a:lnTo>
                    <a:pt x="319" y="708"/>
                  </a:lnTo>
                  <a:lnTo>
                    <a:pt x="335" y="708"/>
                  </a:lnTo>
                  <a:lnTo>
                    <a:pt x="355" y="710"/>
                  </a:lnTo>
                  <a:lnTo>
                    <a:pt x="375" y="710"/>
                  </a:lnTo>
                  <a:lnTo>
                    <a:pt x="392" y="704"/>
                  </a:lnTo>
                  <a:lnTo>
                    <a:pt x="403" y="691"/>
                  </a:lnTo>
                  <a:lnTo>
                    <a:pt x="412" y="675"/>
                  </a:lnTo>
                  <a:lnTo>
                    <a:pt x="418" y="659"/>
                  </a:lnTo>
                  <a:lnTo>
                    <a:pt x="426" y="632"/>
                  </a:lnTo>
                  <a:lnTo>
                    <a:pt x="429" y="621"/>
                  </a:lnTo>
                  <a:lnTo>
                    <a:pt x="446" y="583"/>
                  </a:lnTo>
                  <a:lnTo>
                    <a:pt x="457" y="550"/>
                  </a:lnTo>
                  <a:lnTo>
                    <a:pt x="470" y="517"/>
                  </a:lnTo>
                  <a:lnTo>
                    <a:pt x="474" y="496"/>
                  </a:lnTo>
                  <a:lnTo>
                    <a:pt x="488" y="464"/>
                  </a:lnTo>
                  <a:lnTo>
                    <a:pt x="499" y="435"/>
                  </a:lnTo>
                  <a:lnTo>
                    <a:pt x="502" y="399"/>
                  </a:lnTo>
                  <a:lnTo>
                    <a:pt x="502" y="376"/>
                  </a:lnTo>
                  <a:lnTo>
                    <a:pt x="528" y="355"/>
                  </a:lnTo>
                  <a:lnTo>
                    <a:pt x="527" y="304"/>
                  </a:lnTo>
                  <a:lnTo>
                    <a:pt x="531" y="224"/>
                  </a:lnTo>
                  <a:lnTo>
                    <a:pt x="527" y="184"/>
                  </a:lnTo>
                  <a:lnTo>
                    <a:pt x="515" y="137"/>
                  </a:lnTo>
                  <a:lnTo>
                    <a:pt x="499" y="113"/>
                  </a:lnTo>
                  <a:lnTo>
                    <a:pt x="476" y="83"/>
                  </a:lnTo>
                  <a:lnTo>
                    <a:pt x="429" y="48"/>
                  </a:lnTo>
                  <a:lnTo>
                    <a:pt x="367" y="21"/>
                  </a:lnTo>
                  <a:lnTo>
                    <a:pt x="314" y="8"/>
                  </a:lnTo>
                  <a:lnTo>
                    <a:pt x="259" y="0"/>
                  </a:lnTo>
                  <a:lnTo>
                    <a:pt x="202" y="0"/>
                  </a:lnTo>
                  <a:lnTo>
                    <a:pt x="160" y="4"/>
                  </a:lnTo>
                  <a:lnTo>
                    <a:pt x="123" y="16"/>
                  </a:lnTo>
                  <a:lnTo>
                    <a:pt x="86" y="35"/>
                  </a:lnTo>
                  <a:lnTo>
                    <a:pt x="63" y="57"/>
                  </a:lnTo>
                  <a:lnTo>
                    <a:pt x="37" y="83"/>
                  </a:lnTo>
                  <a:lnTo>
                    <a:pt x="25" y="118"/>
                  </a:lnTo>
                  <a:lnTo>
                    <a:pt x="11" y="160"/>
                  </a:lnTo>
                  <a:lnTo>
                    <a:pt x="2" y="214"/>
                  </a:lnTo>
                  <a:lnTo>
                    <a:pt x="0" y="266"/>
                  </a:lnTo>
                  <a:lnTo>
                    <a:pt x="3" y="336"/>
                  </a:lnTo>
                  <a:lnTo>
                    <a:pt x="7" y="389"/>
                  </a:lnTo>
                  <a:lnTo>
                    <a:pt x="18" y="417"/>
                  </a:lnTo>
                  <a:lnTo>
                    <a:pt x="29" y="442"/>
                  </a:lnTo>
                  <a:lnTo>
                    <a:pt x="41" y="483"/>
                  </a:lnTo>
                  <a:lnTo>
                    <a:pt x="65" y="530"/>
                  </a:lnTo>
                  <a:lnTo>
                    <a:pt x="93" y="578"/>
                  </a:lnTo>
                  <a:lnTo>
                    <a:pt x="112" y="611"/>
                  </a:lnTo>
                  <a:lnTo>
                    <a:pt x="136" y="642"/>
                  </a:lnTo>
                  <a:lnTo>
                    <a:pt x="154" y="660"/>
                  </a:lnTo>
                  <a:lnTo>
                    <a:pt x="171" y="678"/>
                  </a:lnTo>
                  <a:lnTo>
                    <a:pt x="190" y="691"/>
                  </a:lnTo>
                  <a:lnTo>
                    <a:pt x="212" y="698"/>
                  </a:lnTo>
                  <a:close/>
                </a:path>
              </a:pathLst>
            </a:custGeom>
            <a:solidFill>
              <a:srgbClr val="EAEAEA"/>
            </a:solidFill>
            <a:ln>
              <a:noFill/>
            </a:ln>
            <a:extLst>
              <a:ext uri="{91240B29-F687-4F45-9708-019B960494DF}">
                <a14:hiddenLine xmlns:a14="http://schemas.microsoft.com/office/drawing/2010/main" w="9525">
                  <a:solidFill>
                    <a:schemeClr val="tx1"/>
                  </a:solidFill>
                  <a:round/>
                  <a:headEnd/>
                  <a:tailEnd/>
                </a14:hiddenLine>
              </a:ext>
            </a:extLst>
          </p:spPr>
          <p:txBody>
            <a:bodyPr/>
            <a:lstStyle/>
            <a:p>
              <a:endParaRPr lang="en-US"/>
            </a:p>
          </p:txBody>
        </p:sp>
        <p:grpSp>
          <p:nvGrpSpPr>
            <p:cNvPr id="57455" name="Group 514"/>
            <p:cNvGrpSpPr>
              <a:grpSpLocks/>
            </p:cNvGrpSpPr>
            <p:nvPr/>
          </p:nvGrpSpPr>
          <p:grpSpPr bwMode="auto">
            <a:xfrm>
              <a:off x="3876" y="1505"/>
              <a:ext cx="161" cy="237"/>
              <a:chOff x="3876" y="1505"/>
              <a:chExt cx="161" cy="237"/>
            </a:xfrm>
          </p:grpSpPr>
          <p:sp>
            <p:nvSpPr>
              <p:cNvPr id="57495" name="Freeform 515"/>
              <p:cNvSpPr>
                <a:spLocks/>
              </p:cNvSpPr>
              <p:nvPr/>
            </p:nvSpPr>
            <p:spPr bwMode="auto">
              <a:xfrm>
                <a:off x="3876" y="1505"/>
                <a:ext cx="129" cy="237"/>
              </a:xfrm>
              <a:custGeom>
                <a:avLst/>
                <a:gdLst>
                  <a:gd name="T0" fmla="*/ 78 w 389"/>
                  <a:gd name="T1" fmla="*/ 230 h 710"/>
                  <a:gd name="T2" fmla="*/ 106 w 389"/>
                  <a:gd name="T3" fmla="*/ 236 h 710"/>
                  <a:gd name="T4" fmla="*/ 115 w 389"/>
                  <a:gd name="T5" fmla="*/ 236 h 710"/>
                  <a:gd name="T6" fmla="*/ 125 w 389"/>
                  <a:gd name="T7" fmla="*/ 236 h 710"/>
                  <a:gd name="T8" fmla="*/ 125 w 389"/>
                  <a:gd name="T9" fmla="*/ 233 h 710"/>
                  <a:gd name="T10" fmla="*/ 119 w 389"/>
                  <a:gd name="T11" fmla="*/ 233 h 710"/>
                  <a:gd name="T12" fmla="*/ 110 w 389"/>
                  <a:gd name="T13" fmla="*/ 232 h 710"/>
                  <a:gd name="T14" fmla="*/ 102 w 389"/>
                  <a:gd name="T15" fmla="*/ 228 h 710"/>
                  <a:gd name="T16" fmla="*/ 94 w 389"/>
                  <a:gd name="T17" fmla="*/ 221 h 710"/>
                  <a:gd name="T18" fmla="*/ 88 w 389"/>
                  <a:gd name="T19" fmla="*/ 213 h 710"/>
                  <a:gd name="T20" fmla="*/ 93 w 389"/>
                  <a:gd name="T21" fmla="*/ 208 h 710"/>
                  <a:gd name="T22" fmla="*/ 91 w 389"/>
                  <a:gd name="T23" fmla="*/ 203 h 710"/>
                  <a:gd name="T24" fmla="*/ 92 w 389"/>
                  <a:gd name="T25" fmla="*/ 189 h 710"/>
                  <a:gd name="T26" fmla="*/ 86 w 389"/>
                  <a:gd name="T27" fmla="*/ 175 h 710"/>
                  <a:gd name="T28" fmla="*/ 78 w 389"/>
                  <a:gd name="T29" fmla="*/ 160 h 710"/>
                  <a:gd name="T30" fmla="*/ 81 w 389"/>
                  <a:gd name="T31" fmla="*/ 152 h 710"/>
                  <a:gd name="T32" fmla="*/ 87 w 389"/>
                  <a:gd name="T33" fmla="*/ 147 h 710"/>
                  <a:gd name="T34" fmla="*/ 83 w 389"/>
                  <a:gd name="T35" fmla="*/ 142 h 710"/>
                  <a:gd name="T36" fmla="*/ 77 w 389"/>
                  <a:gd name="T37" fmla="*/ 136 h 710"/>
                  <a:gd name="T38" fmla="*/ 70 w 389"/>
                  <a:gd name="T39" fmla="*/ 129 h 710"/>
                  <a:gd name="T40" fmla="*/ 66 w 389"/>
                  <a:gd name="T41" fmla="*/ 115 h 710"/>
                  <a:gd name="T42" fmla="*/ 71 w 389"/>
                  <a:gd name="T43" fmla="*/ 106 h 710"/>
                  <a:gd name="T44" fmla="*/ 77 w 389"/>
                  <a:gd name="T45" fmla="*/ 102 h 710"/>
                  <a:gd name="T46" fmla="*/ 84 w 389"/>
                  <a:gd name="T47" fmla="*/ 108 h 710"/>
                  <a:gd name="T48" fmla="*/ 89 w 389"/>
                  <a:gd name="T49" fmla="*/ 115 h 710"/>
                  <a:gd name="T50" fmla="*/ 94 w 389"/>
                  <a:gd name="T51" fmla="*/ 108 h 710"/>
                  <a:gd name="T52" fmla="*/ 92 w 389"/>
                  <a:gd name="T53" fmla="*/ 98 h 710"/>
                  <a:gd name="T54" fmla="*/ 94 w 389"/>
                  <a:gd name="T55" fmla="*/ 80 h 710"/>
                  <a:gd name="T56" fmla="*/ 98 w 389"/>
                  <a:gd name="T57" fmla="*/ 60 h 710"/>
                  <a:gd name="T58" fmla="*/ 96 w 389"/>
                  <a:gd name="T59" fmla="*/ 38 h 710"/>
                  <a:gd name="T60" fmla="*/ 100 w 389"/>
                  <a:gd name="T61" fmla="*/ 20 h 710"/>
                  <a:gd name="T62" fmla="*/ 122 w 389"/>
                  <a:gd name="T63" fmla="*/ 7 h 710"/>
                  <a:gd name="T64" fmla="*/ 86 w 389"/>
                  <a:gd name="T65" fmla="*/ 0 h 710"/>
                  <a:gd name="T66" fmla="*/ 53 w 389"/>
                  <a:gd name="T67" fmla="*/ 1 h 710"/>
                  <a:gd name="T68" fmla="*/ 29 w 389"/>
                  <a:gd name="T69" fmla="*/ 12 h 710"/>
                  <a:gd name="T70" fmla="*/ 12 w 389"/>
                  <a:gd name="T71" fmla="*/ 28 h 710"/>
                  <a:gd name="T72" fmla="*/ 4 w 389"/>
                  <a:gd name="T73" fmla="*/ 53 h 710"/>
                  <a:gd name="T74" fmla="*/ 0 w 389"/>
                  <a:gd name="T75" fmla="*/ 89 h 710"/>
                  <a:gd name="T76" fmla="*/ 2 w 389"/>
                  <a:gd name="T77" fmla="*/ 130 h 710"/>
                  <a:gd name="T78" fmla="*/ 10 w 389"/>
                  <a:gd name="T79" fmla="*/ 148 h 710"/>
                  <a:gd name="T80" fmla="*/ 22 w 389"/>
                  <a:gd name="T81" fmla="*/ 177 h 710"/>
                  <a:gd name="T82" fmla="*/ 37 w 389"/>
                  <a:gd name="T83" fmla="*/ 204 h 710"/>
                  <a:gd name="T84" fmla="*/ 51 w 389"/>
                  <a:gd name="T85" fmla="*/ 220 h 710"/>
                  <a:gd name="T86" fmla="*/ 63 w 389"/>
                  <a:gd name="T87" fmla="*/ 231 h 7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89" h="710">
                    <a:moveTo>
                      <a:pt x="212" y="698"/>
                    </a:moveTo>
                    <a:lnTo>
                      <a:pt x="236" y="689"/>
                    </a:lnTo>
                    <a:lnTo>
                      <a:pt x="284" y="701"/>
                    </a:lnTo>
                    <a:lnTo>
                      <a:pt x="321" y="708"/>
                    </a:lnTo>
                    <a:lnTo>
                      <a:pt x="336" y="708"/>
                    </a:lnTo>
                    <a:lnTo>
                      <a:pt x="347" y="708"/>
                    </a:lnTo>
                    <a:lnTo>
                      <a:pt x="365" y="710"/>
                    </a:lnTo>
                    <a:lnTo>
                      <a:pt x="376" y="708"/>
                    </a:lnTo>
                    <a:lnTo>
                      <a:pt x="389" y="699"/>
                    </a:lnTo>
                    <a:lnTo>
                      <a:pt x="376" y="699"/>
                    </a:lnTo>
                    <a:lnTo>
                      <a:pt x="367" y="696"/>
                    </a:lnTo>
                    <a:lnTo>
                      <a:pt x="359" y="699"/>
                    </a:lnTo>
                    <a:lnTo>
                      <a:pt x="343" y="698"/>
                    </a:lnTo>
                    <a:lnTo>
                      <a:pt x="331" y="696"/>
                    </a:lnTo>
                    <a:lnTo>
                      <a:pt x="316" y="689"/>
                    </a:lnTo>
                    <a:lnTo>
                      <a:pt x="307" y="684"/>
                    </a:lnTo>
                    <a:lnTo>
                      <a:pt x="293" y="672"/>
                    </a:lnTo>
                    <a:lnTo>
                      <a:pt x="282" y="661"/>
                    </a:lnTo>
                    <a:lnTo>
                      <a:pt x="271" y="649"/>
                    </a:lnTo>
                    <a:lnTo>
                      <a:pt x="265" y="639"/>
                    </a:lnTo>
                    <a:lnTo>
                      <a:pt x="274" y="630"/>
                    </a:lnTo>
                    <a:lnTo>
                      <a:pt x="279" y="622"/>
                    </a:lnTo>
                    <a:lnTo>
                      <a:pt x="275" y="616"/>
                    </a:lnTo>
                    <a:lnTo>
                      <a:pt x="273" y="609"/>
                    </a:lnTo>
                    <a:lnTo>
                      <a:pt x="285" y="583"/>
                    </a:lnTo>
                    <a:lnTo>
                      <a:pt x="278" y="565"/>
                    </a:lnTo>
                    <a:lnTo>
                      <a:pt x="268" y="541"/>
                    </a:lnTo>
                    <a:lnTo>
                      <a:pt x="260" y="525"/>
                    </a:lnTo>
                    <a:lnTo>
                      <a:pt x="241" y="498"/>
                    </a:lnTo>
                    <a:lnTo>
                      <a:pt x="235" y="479"/>
                    </a:lnTo>
                    <a:lnTo>
                      <a:pt x="239" y="468"/>
                    </a:lnTo>
                    <a:lnTo>
                      <a:pt x="245" y="456"/>
                    </a:lnTo>
                    <a:lnTo>
                      <a:pt x="255" y="447"/>
                    </a:lnTo>
                    <a:lnTo>
                      <a:pt x="263" y="439"/>
                    </a:lnTo>
                    <a:lnTo>
                      <a:pt x="257" y="430"/>
                    </a:lnTo>
                    <a:lnTo>
                      <a:pt x="249" y="425"/>
                    </a:lnTo>
                    <a:lnTo>
                      <a:pt x="239" y="414"/>
                    </a:lnTo>
                    <a:lnTo>
                      <a:pt x="231" y="407"/>
                    </a:lnTo>
                    <a:lnTo>
                      <a:pt x="220" y="398"/>
                    </a:lnTo>
                    <a:lnTo>
                      <a:pt x="212" y="385"/>
                    </a:lnTo>
                    <a:lnTo>
                      <a:pt x="207" y="373"/>
                    </a:lnTo>
                    <a:lnTo>
                      <a:pt x="199" y="346"/>
                    </a:lnTo>
                    <a:lnTo>
                      <a:pt x="207" y="325"/>
                    </a:lnTo>
                    <a:lnTo>
                      <a:pt x="213" y="317"/>
                    </a:lnTo>
                    <a:lnTo>
                      <a:pt x="222" y="308"/>
                    </a:lnTo>
                    <a:lnTo>
                      <a:pt x="231" y="306"/>
                    </a:lnTo>
                    <a:lnTo>
                      <a:pt x="241" y="313"/>
                    </a:lnTo>
                    <a:lnTo>
                      <a:pt x="254" y="325"/>
                    </a:lnTo>
                    <a:lnTo>
                      <a:pt x="259" y="335"/>
                    </a:lnTo>
                    <a:lnTo>
                      <a:pt x="269" y="345"/>
                    </a:lnTo>
                    <a:lnTo>
                      <a:pt x="279" y="336"/>
                    </a:lnTo>
                    <a:lnTo>
                      <a:pt x="282" y="323"/>
                    </a:lnTo>
                    <a:lnTo>
                      <a:pt x="283" y="309"/>
                    </a:lnTo>
                    <a:lnTo>
                      <a:pt x="276" y="295"/>
                    </a:lnTo>
                    <a:lnTo>
                      <a:pt x="273" y="278"/>
                    </a:lnTo>
                    <a:lnTo>
                      <a:pt x="282" y="241"/>
                    </a:lnTo>
                    <a:lnTo>
                      <a:pt x="288" y="205"/>
                    </a:lnTo>
                    <a:lnTo>
                      <a:pt x="297" y="179"/>
                    </a:lnTo>
                    <a:lnTo>
                      <a:pt x="288" y="145"/>
                    </a:lnTo>
                    <a:lnTo>
                      <a:pt x="288" y="114"/>
                    </a:lnTo>
                    <a:lnTo>
                      <a:pt x="285" y="83"/>
                    </a:lnTo>
                    <a:lnTo>
                      <a:pt x="302" y="60"/>
                    </a:lnTo>
                    <a:lnTo>
                      <a:pt x="335" y="37"/>
                    </a:lnTo>
                    <a:lnTo>
                      <a:pt x="369" y="21"/>
                    </a:lnTo>
                    <a:lnTo>
                      <a:pt x="316" y="8"/>
                    </a:lnTo>
                    <a:lnTo>
                      <a:pt x="259" y="0"/>
                    </a:lnTo>
                    <a:lnTo>
                      <a:pt x="202" y="0"/>
                    </a:lnTo>
                    <a:lnTo>
                      <a:pt x="160" y="4"/>
                    </a:lnTo>
                    <a:lnTo>
                      <a:pt x="125" y="16"/>
                    </a:lnTo>
                    <a:lnTo>
                      <a:pt x="86" y="35"/>
                    </a:lnTo>
                    <a:lnTo>
                      <a:pt x="63" y="57"/>
                    </a:lnTo>
                    <a:lnTo>
                      <a:pt x="37" y="83"/>
                    </a:lnTo>
                    <a:lnTo>
                      <a:pt x="25" y="118"/>
                    </a:lnTo>
                    <a:lnTo>
                      <a:pt x="11" y="160"/>
                    </a:lnTo>
                    <a:lnTo>
                      <a:pt x="2" y="214"/>
                    </a:lnTo>
                    <a:lnTo>
                      <a:pt x="0" y="266"/>
                    </a:lnTo>
                    <a:lnTo>
                      <a:pt x="3" y="336"/>
                    </a:lnTo>
                    <a:lnTo>
                      <a:pt x="7" y="389"/>
                    </a:lnTo>
                    <a:lnTo>
                      <a:pt x="18" y="417"/>
                    </a:lnTo>
                    <a:lnTo>
                      <a:pt x="29" y="442"/>
                    </a:lnTo>
                    <a:lnTo>
                      <a:pt x="41" y="483"/>
                    </a:lnTo>
                    <a:lnTo>
                      <a:pt x="65" y="530"/>
                    </a:lnTo>
                    <a:lnTo>
                      <a:pt x="93" y="578"/>
                    </a:lnTo>
                    <a:lnTo>
                      <a:pt x="113" y="611"/>
                    </a:lnTo>
                    <a:lnTo>
                      <a:pt x="136" y="642"/>
                    </a:lnTo>
                    <a:lnTo>
                      <a:pt x="154" y="660"/>
                    </a:lnTo>
                    <a:lnTo>
                      <a:pt x="171" y="678"/>
                    </a:lnTo>
                    <a:lnTo>
                      <a:pt x="190" y="691"/>
                    </a:lnTo>
                    <a:lnTo>
                      <a:pt x="212"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96" name="Group 516"/>
              <p:cNvGrpSpPr>
                <a:grpSpLocks/>
              </p:cNvGrpSpPr>
              <p:nvPr/>
            </p:nvGrpSpPr>
            <p:grpSpPr bwMode="auto">
              <a:xfrm>
                <a:off x="3961" y="1617"/>
                <a:ext cx="36" cy="27"/>
                <a:chOff x="3961" y="1617"/>
                <a:chExt cx="36" cy="27"/>
              </a:xfrm>
            </p:grpSpPr>
            <p:sp>
              <p:nvSpPr>
                <p:cNvPr id="57499" name="Freeform 517"/>
                <p:cNvSpPr>
                  <a:spLocks/>
                </p:cNvSpPr>
                <p:nvPr/>
              </p:nvSpPr>
              <p:spPr bwMode="auto">
                <a:xfrm>
                  <a:off x="3961" y="1617"/>
                  <a:ext cx="31" cy="26"/>
                </a:xfrm>
                <a:custGeom>
                  <a:avLst/>
                  <a:gdLst>
                    <a:gd name="T0" fmla="*/ 31 w 92"/>
                    <a:gd name="T1" fmla="*/ 2 h 79"/>
                    <a:gd name="T2" fmla="*/ 27 w 92"/>
                    <a:gd name="T3" fmla="*/ 4 h 79"/>
                    <a:gd name="T4" fmla="*/ 22 w 92"/>
                    <a:gd name="T5" fmla="*/ 6 h 79"/>
                    <a:gd name="T6" fmla="*/ 17 w 92"/>
                    <a:gd name="T7" fmla="*/ 8 h 79"/>
                    <a:gd name="T8" fmla="*/ 11 w 92"/>
                    <a:gd name="T9" fmla="*/ 10 h 79"/>
                    <a:gd name="T10" fmla="*/ 9 w 92"/>
                    <a:gd name="T11" fmla="*/ 11 h 79"/>
                    <a:gd name="T12" fmla="*/ 10 w 92"/>
                    <a:gd name="T13" fmla="*/ 13 h 79"/>
                    <a:gd name="T14" fmla="*/ 9 w 92"/>
                    <a:gd name="T15" fmla="*/ 14 h 79"/>
                    <a:gd name="T16" fmla="*/ 11 w 92"/>
                    <a:gd name="T17" fmla="*/ 19 h 79"/>
                    <a:gd name="T18" fmla="*/ 14 w 92"/>
                    <a:gd name="T19" fmla="*/ 22 h 79"/>
                    <a:gd name="T20" fmla="*/ 17 w 92"/>
                    <a:gd name="T21" fmla="*/ 24 h 79"/>
                    <a:gd name="T22" fmla="*/ 22 w 92"/>
                    <a:gd name="T23" fmla="*/ 26 h 79"/>
                    <a:gd name="T24" fmla="*/ 11 w 92"/>
                    <a:gd name="T25" fmla="*/ 22 h 79"/>
                    <a:gd name="T26" fmla="*/ 7 w 92"/>
                    <a:gd name="T27" fmla="*/ 20 h 79"/>
                    <a:gd name="T28" fmla="*/ 4 w 92"/>
                    <a:gd name="T29" fmla="*/ 16 h 79"/>
                    <a:gd name="T30" fmla="*/ 3 w 92"/>
                    <a:gd name="T31" fmla="*/ 13 h 79"/>
                    <a:gd name="T32" fmla="*/ 2 w 92"/>
                    <a:gd name="T33" fmla="*/ 11 h 79"/>
                    <a:gd name="T34" fmla="*/ 0 w 92"/>
                    <a:gd name="T35" fmla="*/ 9 h 79"/>
                    <a:gd name="T36" fmla="*/ 6 w 92"/>
                    <a:gd name="T37" fmla="*/ 5 h 79"/>
                    <a:gd name="T38" fmla="*/ 14 w 92"/>
                    <a:gd name="T39" fmla="*/ 0 h 79"/>
                    <a:gd name="T40" fmla="*/ 19 w 92"/>
                    <a:gd name="T41" fmla="*/ 0 h 79"/>
                    <a:gd name="T42" fmla="*/ 24 w 92"/>
                    <a:gd name="T43" fmla="*/ 0 h 79"/>
                    <a:gd name="T44" fmla="*/ 31 w 92"/>
                    <a:gd name="T45" fmla="*/ 2 h 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2" h="79">
                      <a:moveTo>
                        <a:pt x="92" y="6"/>
                      </a:moveTo>
                      <a:lnTo>
                        <a:pt x="81" y="12"/>
                      </a:lnTo>
                      <a:lnTo>
                        <a:pt x="65" y="19"/>
                      </a:lnTo>
                      <a:lnTo>
                        <a:pt x="49" y="25"/>
                      </a:lnTo>
                      <a:lnTo>
                        <a:pt x="33" y="29"/>
                      </a:lnTo>
                      <a:lnTo>
                        <a:pt x="26" y="33"/>
                      </a:lnTo>
                      <a:lnTo>
                        <a:pt x="30" y="39"/>
                      </a:lnTo>
                      <a:lnTo>
                        <a:pt x="26" y="43"/>
                      </a:lnTo>
                      <a:lnTo>
                        <a:pt x="33" y="57"/>
                      </a:lnTo>
                      <a:lnTo>
                        <a:pt x="41" y="66"/>
                      </a:lnTo>
                      <a:lnTo>
                        <a:pt x="50" y="72"/>
                      </a:lnTo>
                      <a:lnTo>
                        <a:pt x="64" y="79"/>
                      </a:lnTo>
                      <a:lnTo>
                        <a:pt x="33" y="68"/>
                      </a:lnTo>
                      <a:lnTo>
                        <a:pt x="22" y="60"/>
                      </a:lnTo>
                      <a:lnTo>
                        <a:pt x="12" y="48"/>
                      </a:lnTo>
                      <a:lnTo>
                        <a:pt x="9" y="40"/>
                      </a:lnTo>
                      <a:lnTo>
                        <a:pt x="6" y="33"/>
                      </a:lnTo>
                      <a:lnTo>
                        <a:pt x="0" y="26"/>
                      </a:lnTo>
                      <a:lnTo>
                        <a:pt x="17" y="16"/>
                      </a:lnTo>
                      <a:lnTo>
                        <a:pt x="41" y="1"/>
                      </a:lnTo>
                      <a:lnTo>
                        <a:pt x="55" y="0"/>
                      </a:lnTo>
                      <a:lnTo>
                        <a:pt x="70" y="1"/>
                      </a:lnTo>
                      <a:lnTo>
                        <a:pt x="92"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500" name="Freeform 518"/>
                <p:cNvSpPr>
                  <a:spLocks/>
                </p:cNvSpPr>
                <p:nvPr/>
              </p:nvSpPr>
              <p:spPr bwMode="auto">
                <a:xfrm>
                  <a:off x="3974" y="1627"/>
                  <a:ext cx="23" cy="17"/>
                </a:xfrm>
                <a:custGeom>
                  <a:avLst/>
                  <a:gdLst>
                    <a:gd name="T0" fmla="*/ 4 w 70"/>
                    <a:gd name="T1" fmla="*/ 0 h 52"/>
                    <a:gd name="T2" fmla="*/ 9 w 70"/>
                    <a:gd name="T3" fmla="*/ 5 h 52"/>
                    <a:gd name="T4" fmla="*/ 13 w 70"/>
                    <a:gd name="T5" fmla="*/ 6 h 52"/>
                    <a:gd name="T6" fmla="*/ 16 w 70"/>
                    <a:gd name="T7" fmla="*/ 6 h 52"/>
                    <a:gd name="T8" fmla="*/ 19 w 70"/>
                    <a:gd name="T9" fmla="*/ 6 h 52"/>
                    <a:gd name="T10" fmla="*/ 23 w 70"/>
                    <a:gd name="T11" fmla="*/ 6 h 52"/>
                    <a:gd name="T12" fmla="*/ 22 w 70"/>
                    <a:gd name="T13" fmla="*/ 8 h 52"/>
                    <a:gd name="T14" fmla="*/ 23 w 70"/>
                    <a:gd name="T15" fmla="*/ 9 h 52"/>
                    <a:gd name="T16" fmla="*/ 21 w 70"/>
                    <a:gd name="T17" fmla="*/ 12 h 52"/>
                    <a:gd name="T18" fmla="*/ 18 w 70"/>
                    <a:gd name="T19" fmla="*/ 15 h 52"/>
                    <a:gd name="T20" fmla="*/ 15 w 70"/>
                    <a:gd name="T21" fmla="*/ 16 h 52"/>
                    <a:gd name="T22" fmla="*/ 12 w 70"/>
                    <a:gd name="T23" fmla="*/ 17 h 52"/>
                    <a:gd name="T24" fmla="*/ 17 w 70"/>
                    <a:gd name="T25" fmla="*/ 13 h 52"/>
                    <a:gd name="T26" fmla="*/ 20 w 70"/>
                    <a:gd name="T27" fmla="*/ 10 h 52"/>
                    <a:gd name="T28" fmla="*/ 14 w 70"/>
                    <a:gd name="T29" fmla="*/ 11 h 52"/>
                    <a:gd name="T30" fmla="*/ 11 w 70"/>
                    <a:gd name="T31" fmla="*/ 12 h 52"/>
                    <a:gd name="T32" fmla="*/ 7 w 70"/>
                    <a:gd name="T33" fmla="*/ 9 h 52"/>
                    <a:gd name="T34" fmla="*/ 3 w 70"/>
                    <a:gd name="T35" fmla="*/ 6 h 52"/>
                    <a:gd name="T36" fmla="*/ 1 w 70"/>
                    <a:gd name="T37" fmla="*/ 4 h 52"/>
                    <a:gd name="T38" fmla="*/ 0 w 70"/>
                    <a:gd name="T39" fmla="*/ 1 h 52"/>
                    <a:gd name="T40" fmla="*/ 1 w 70"/>
                    <a:gd name="T41" fmla="*/ 0 h 52"/>
                    <a:gd name="T42" fmla="*/ 4 w 7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0" h="52">
                      <a:moveTo>
                        <a:pt x="12" y="1"/>
                      </a:moveTo>
                      <a:lnTo>
                        <a:pt x="28" y="14"/>
                      </a:lnTo>
                      <a:lnTo>
                        <a:pt x="39" y="19"/>
                      </a:lnTo>
                      <a:lnTo>
                        <a:pt x="49" y="19"/>
                      </a:lnTo>
                      <a:lnTo>
                        <a:pt x="57" y="18"/>
                      </a:lnTo>
                      <a:lnTo>
                        <a:pt x="70" y="18"/>
                      </a:lnTo>
                      <a:lnTo>
                        <a:pt x="68" y="23"/>
                      </a:lnTo>
                      <a:lnTo>
                        <a:pt x="70" y="29"/>
                      </a:lnTo>
                      <a:lnTo>
                        <a:pt x="65" y="38"/>
                      </a:lnTo>
                      <a:lnTo>
                        <a:pt x="56" y="47"/>
                      </a:lnTo>
                      <a:lnTo>
                        <a:pt x="46" y="49"/>
                      </a:lnTo>
                      <a:lnTo>
                        <a:pt x="36" y="52"/>
                      </a:lnTo>
                      <a:lnTo>
                        <a:pt x="53" y="41"/>
                      </a:lnTo>
                      <a:lnTo>
                        <a:pt x="61" y="32"/>
                      </a:lnTo>
                      <a:lnTo>
                        <a:pt x="42" y="33"/>
                      </a:lnTo>
                      <a:lnTo>
                        <a:pt x="34" y="36"/>
                      </a:lnTo>
                      <a:lnTo>
                        <a:pt x="22" y="29"/>
                      </a:lnTo>
                      <a:lnTo>
                        <a:pt x="9" y="19"/>
                      </a:lnTo>
                      <a:lnTo>
                        <a:pt x="3" y="11"/>
                      </a:lnTo>
                      <a:lnTo>
                        <a:pt x="0" y="3"/>
                      </a:lnTo>
                      <a:lnTo>
                        <a:pt x="4" y="0"/>
                      </a:lnTo>
                      <a:lnTo>
                        <a:pt x="12"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97" name="Freeform 519"/>
              <p:cNvSpPr>
                <a:spLocks/>
              </p:cNvSpPr>
              <p:nvPr/>
            </p:nvSpPr>
            <p:spPr bwMode="auto">
              <a:xfrm>
                <a:off x="4023" y="1633"/>
                <a:ext cx="14" cy="18"/>
              </a:xfrm>
              <a:custGeom>
                <a:avLst/>
                <a:gdLst>
                  <a:gd name="T0" fmla="*/ 0 w 44"/>
                  <a:gd name="T1" fmla="*/ 0 h 53"/>
                  <a:gd name="T2" fmla="*/ 4 w 44"/>
                  <a:gd name="T3" fmla="*/ 5 h 53"/>
                  <a:gd name="T4" fmla="*/ 7 w 44"/>
                  <a:gd name="T5" fmla="*/ 5 h 53"/>
                  <a:gd name="T6" fmla="*/ 11 w 44"/>
                  <a:gd name="T7" fmla="*/ 5 h 53"/>
                  <a:gd name="T8" fmla="*/ 14 w 44"/>
                  <a:gd name="T9" fmla="*/ 5 h 53"/>
                  <a:gd name="T10" fmla="*/ 11 w 44"/>
                  <a:gd name="T11" fmla="*/ 8 h 53"/>
                  <a:gd name="T12" fmla="*/ 10 w 44"/>
                  <a:gd name="T13" fmla="*/ 10 h 53"/>
                  <a:gd name="T14" fmla="*/ 7 w 44"/>
                  <a:gd name="T15" fmla="*/ 10 h 53"/>
                  <a:gd name="T16" fmla="*/ 4 w 44"/>
                  <a:gd name="T17" fmla="*/ 12 h 53"/>
                  <a:gd name="T18" fmla="*/ 6 w 44"/>
                  <a:gd name="T19" fmla="*/ 13 h 53"/>
                  <a:gd name="T20" fmla="*/ 9 w 44"/>
                  <a:gd name="T21" fmla="*/ 14 h 53"/>
                  <a:gd name="T22" fmla="*/ 8 w 44"/>
                  <a:gd name="T23" fmla="*/ 16 h 53"/>
                  <a:gd name="T24" fmla="*/ 5 w 44"/>
                  <a:gd name="T25" fmla="*/ 18 h 53"/>
                  <a:gd name="T26" fmla="*/ 3 w 44"/>
                  <a:gd name="T27" fmla="*/ 18 h 53"/>
                  <a:gd name="T28" fmla="*/ 1 w 44"/>
                  <a:gd name="T29" fmla="*/ 14 h 53"/>
                  <a:gd name="T30" fmla="*/ 0 w 44"/>
                  <a:gd name="T31" fmla="*/ 7 h 53"/>
                  <a:gd name="T32" fmla="*/ 0 w 44"/>
                  <a:gd name="T33" fmla="*/ 0 h 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4" h="53">
                    <a:moveTo>
                      <a:pt x="0" y="0"/>
                    </a:moveTo>
                    <a:lnTo>
                      <a:pt x="12" y="14"/>
                    </a:lnTo>
                    <a:lnTo>
                      <a:pt x="23" y="15"/>
                    </a:lnTo>
                    <a:lnTo>
                      <a:pt x="36" y="14"/>
                    </a:lnTo>
                    <a:lnTo>
                      <a:pt x="44" y="14"/>
                    </a:lnTo>
                    <a:lnTo>
                      <a:pt x="36" y="25"/>
                    </a:lnTo>
                    <a:lnTo>
                      <a:pt x="31" y="29"/>
                    </a:lnTo>
                    <a:lnTo>
                      <a:pt x="21" y="29"/>
                    </a:lnTo>
                    <a:lnTo>
                      <a:pt x="14" y="34"/>
                    </a:lnTo>
                    <a:lnTo>
                      <a:pt x="20" y="38"/>
                    </a:lnTo>
                    <a:lnTo>
                      <a:pt x="29" y="41"/>
                    </a:lnTo>
                    <a:lnTo>
                      <a:pt x="26" y="48"/>
                    </a:lnTo>
                    <a:lnTo>
                      <a:pt x="16" y="53"/>
                    </a:lnTo>
                    <a:lnTo>
                      <a:pt x="10" y="53"/>
                    </a:lnTo>
                    <a:lnTo>
                      <a:pt x="4" y="41"/>
                    </a:lnTo>
                    <a:lnTo>
                      <a:pt x="1" y="2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98" name="Freeform 520"/>
              <p:cNvSpPr>
                <a:spLocks/>
              </p:cNvSpPr>
              <p:nvPr/>
            </p:nvSpPr>
            <p:spPr bwMode="auto">
              <a:xfrm>
                <a:off x="3978" y="1704"/>
                <a:ext cx="33" cy="22"/>
              </a:xfrm>
              <a:custGeom>
                <a:avLst/>
                <a:gdLst>
                  <a:gd name="T0" fmla="*/ 2 w 100"/>
                  <a:gd name="T1" fmla="*/ 1 h 64"/>
                  <a:gd name="T2" fmla="*/ 8 w 100"/>
                  <a:gd name="T3" fmla="*/ 2 h 64"/>
                  <a:gd name="T4" fmla="*/ 13 w 100"/>
                  <a:gd name="T5" fmla="*/ 4 h 64"/>
                  <a:gd name="T6" fmla="*/ 17 w 100"/>
                  <a:gd name="T7" fmla="*/ 5 h 64"/>
                  <a:gd name="T8" fmla="*/ 21 w 100"/>
                  <a:gd name="T9" fmla="*/ 5 h 64"/>
                  <a:gd name="T10" fmla="*/ 26 w 100"/>
                  <a:gd name="T11" fmla="*/ 4 h 64"/>
                  <a:gd name="T12" fmla="*/ 30 w 100"/>
                  <a:gd name="T13" fmla="*/ 2 h 64"/>
                  <a:gd name="T14" fmla="*/ 33 w 100"/>
                  <a:gd name="T15" fmla="*/ 0 h 64"/>
                  <a:gd name="T16" fmla="*/ 28 w 100"/>
                  <a:gd name="T17" fmla="*/ 8 h 64"/>
                  <a:gd name="T18" fmla="*/ 30 w 100"/>
                  <a:gd name="T19" fmla="*/ 12 h 64"/>
                  <a:gd name="T20" fmla="*/ 30 w 100"/>
                  <a:gd name="T21" fmla="*/ 15 h 64"/>
                  <a:gd name="T22" fmla="*/ 27 w 100"/>
                  <a:gd name="T23" fmla="*/ 13 h 64"/>
                  <a:gd name="T24" fmla="*/ 26 w 100"/>
                  <a:gd name="T25" fmla="*/ 14 h 64"/>
                  <a:gd name="T26" fmla="*/ 23 w 100"/>
                  <a:gd name="T27" fmla="*/ 20 h 64"/>
                  <a:gd name="T28" fmla="*/ 22 w 100"/>
                  <a:gd name="T29" fmla="*/ 22 h 64"/>
                  <a:gd name="T30" fmla="*/ 22 w 100"/>
                  <a:gd name="T31" fmla="*/ 17 h 64"/>
                  <a:gd name="T32" fmla="*/ 20 w 100"/>
                  <a:gd name="T33" fmla="*/ 13 h 64"/>
                  <a:gd name="T34" fmla="*/ 17 w 100"/>
                  <a:gd name="T35" fmla="*/ 11 h 64"/>
                  <a:gd name="T36" fmla="*/ 13 w 100"/>
                  <a:gd name="T37" fmla="*/ 10 h 64"/>
                  <a:gd name="T38" fmla="*/ 6 w 100"/>
                  <a:gd name="T39" fmla="*/ 11 h 64"/>
                  <a:gd name="T40" fmla="*/ 0 w 100"/>
                  <a:gd name="T41" fmla="*/ 13 h 64"/>
                  <a:gd name="T42" fmla="*/ 7 w 100"/>
                  <a:gd name="T43" fmla="*/ 7 h 64"/>
                  <a:gd name="T44" fmla="*/ 2 w 100"/>
                  <a:gd name="T45" fmla="*/ 1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64">
                    <a:moveTo>
                      <a:pt x="6" y="2"/>
                    </a:moveTo>
                    <a:lnTo>
                      <a:pt x="23" y="7"/>
                    </a:lnTo>
                    <a:lnTo>
                      <a:pt x="40" y="12"/>
                    </a:lnTo>
                    <a:lnTo>
                      <a:pt x="52" y="15"/>
                    </a:lnTo>
                    <a:lnTo>
                      <a:pt x="63" y="15"/>
                    </a:lnTo>
                    <a:lnTo>
                      <a:pt x="79" y="11"/>
                    </a:lnTo>
                    <a:lnTo>
                      <a:pt x="91" y="5"/>
                    </a:lnTo>
                    <a:lnTo>
                      <a:pt x="100" y="0"/>
                    </a:lnTo>
                    <a:lnTo>
                      <a:pt x="85" y="24"/>
                    </a:lnTo>
                    <a:lnTo>
                      <a:pt x="91" y="34"/>
                    </a:lnTo>
                    <a:lnTo>
                      <a:pt x="91" y="43"/>
                    </a:lnTo>
                    <a:lnTo>
                      <a:pt x="83" y="38"/>
                    </a:lnTo>
                    <a:lnTo>
                      <a:pt x="78" y="42"/>
                    </a:lnTo>
                    <a:lnTo>
                      <a:pt x="71" y="57"/>
                    </a:lnTo>
                    <a:lnTo>
                      <a:pt x="67" y="64"/>
                    </a:lnTo>
                    <a:lnTo>
                      <a:pt x="67" y="50"/>
                    </a:lnTo>
                    <a:lnTo>
                      <a:pt x="60" y="39"/>
                    </a:lnTo>
                    <a:lnTo>
                      <a:pt x="52" y="33"/>
                    </a:lnTo>
                    <a:lnTo>
                      <a:pt x="39" y="30"/>
                    </a:lnTo>
                    <a:lnTo>
                      <a:pt x="17" y="31"/>
                    </a:lnTo>
                    <a:lnTo>
                      <a:pt x="0" y="37"/>
                    </a:lnTo>
                    <a:lnTo>
                      <a:pt x="20" y="21"/>
                    </a:lnTo>
                    <a:lnTo>
                      <a:pt x="6"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56" name="Freeform 521"/>
            <p:cNvSpPr>
              <a:spLocks/>
            </p:cNvSpPr>
            <p:nvPr/>
          </p:nvSpPr>
          <p:spPr bwMode="auto">
            <a:xfrm>
              <a:off x="3969" y="1684"/>
              <a:ext cx="48" cy="19"/>
            </a:xfrm>
            <a:custGeom>
              <a:avLst/>
              <a:gdLst>
                <a:gd name="T0" fmla="*/ 8 w 145"/>
                <a:gd name="T1" fmla="*/ 0 h 57"/>
                <a:gd name="T2" fmla="*/ 2 w 145"/>
                <a:gd name="T3" fmla="*/ 5 h 57"/>
                <a:gd name="T4" fmla="*/ 0 w 145"/>
                <a:gd name="T5" fmla="*/ 8 h 57"/>
                <a:gd name="T6" fmla="*/ 0 w 145"/>
                <a:gd name="T7" fmla="*/ 12 h 57"/>
                <a:gd name="T8" fmla="*/ 2 w 145"/>
                <a:gd name="T9" fmla="*/ 15 h 57"/>
                <a:gd name="T10" fmla="*/ 2 w 145"/>
                <a:gd name="T11" fmla="*/ 11 h 57"/>
                <a:gd name="T12" fmla="*/ 5 w 145"/>
                <a:gd name="T13" fmla="*/ 9 h 57"/>
                <a:gd name="T14" fmla="*/ 10 w 145"/>
                <a:gd name="T15" fmla="*/ 9 h 57"/>
                <a:gd name="T16" fmla="*/ 16 w 145"/>
                <a:gd name="T17" fmla="*/ 11 h 57"/>
                <a:gd name="T18" fmla="*/ 23 w 145"/>
                <a:gd name="T19" fmla="*/ 14 h 57"/>
                <a:gd name="T20" fmla="*/ 28 w 145"/>
                <a:gd name="T21" fmla="*/ 16 h 57"/>
                <a:gd name="T22" fmla="*/ 33 w 145"/>
                <a:gd name="T23" fmla="*/ 16 h 57"/>
                <a:gd name="T24" fmla="*/ 35 w 145"/>
                <a:gd name="T25" fmla="*/ 17 h 57"/>
                <a:gd name="T26" fmla="*/ 35 w 145"/>
                <a:gd name="T27" fmla="*/ 19 h 57"/>
                <a:gd name="T28" fmla="*/ 38 w 145"/>
                <a:gd name="T29" fmla="*/ 17 h 57"/>
                <a:gd name="T30" fmla="*/ 42 w 145"/>
                <a:gd name="T31" fmla="*/ 15 h 57"/>
                <a:gd name="T32" fmla="*/ 43 w 145"/>
                <a:gd name="T33" fmla="*/ 15 h 57"/>
                <a:gd name="T34" fmla="*/ 44 w 145"/>
                <a:gd name="T35" fmla="*/ 14 h 57"/>
                <a:gd name="T36" fmla="*/ 48 w 145"/>
                <a:gd name="T37" fmla="*/ 11 h 57"/>
                <a:gd name="T38" fmla="*/ 45 w 145"/>
                <a:gd name="T39" fmla="*/ 8 h 57"/>
                <a:gd name="T40" fmla="*/ 42 w 145"/>
                <a:gd name="T41" fmla="*/ 8 h 57"/>
                <a:gd name="T42" fmla="*/ 37 w 145"/>
                <a:gd name="T43" fmla="*/ 8 h 57"/>
                <a:gd name="T44" fmla="*/ 33 w 145"/>
                <a:gd name="T45" fmla="*/ 9 h 57"/>
                <a:gd name="T46" fmla="*/ 30 w 145"/>
                <a:gd name="T47" fmla="*/ 8 h 57"/>
                <a:gd name="T48" fmla="*/ 27 w 145"/>
                <a:gd name="T49" fmla="*/ 7 h 57"/>
                <a:gd name="T50" fmla="*/ 24 w 145"/>
                <a:gd name="T51" fmla="*/ 7 h 57"/>
                <a:gd name="T52" fmla="*/ 18 w 145"/>
                <a:gd name="T53" fmla="*/ 8 h 57"/>
                <a:gd name="T54" fmla="*/ 13 w 145"/>
                <a:gd name="T55" fmla="*/ 7 h 57"/>
                <a:gd name="T56" fmla="*/ 10 w 145"/>
                <a:gd name="T57" fmla="*/ 6 h 57"/>
                <a:gd name="T58" fmla="*/ 7 w 145"/>
                <a:gd name="T59" fmla="*/ 4 h 57"/>
                <a:gd name="T60" fmla="*/ 8 w 145"/>
                <a:gd name="T61" fmla="*/ 0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5" h="57">
                  <a:moveTo>
                    <a:pt x="24" y="0"/>
                  </a:moveTo>
                  <a:lnTo>
                    <a:pt x="5" y="15"/>
                  </a:lnTo>
                  <a:lnTo>
                    <a:pt x="0" y="24"/>
                  </a:lnTo>
                  <a:lnTo>
                    <a:pt x="0" y="35"/>
                  </a:lnTo>
                  <a:lnTo>
                    <a:pt x="5" y="46"/>
                  </a:lnTo>
                  <a:lnTo>
                    <a:pt x="5" y="33"/>
                  </a:lnTo>
                  <a:lnTo>
                    <a:pt x="14" y="27"/>
                  </a:lnTo>
                  <a:lnTo>
                    <a:pt x="29" y="27"/>
                  </a:lnTo>
                  <a:lnTo>
                    <a:pt x="49" y="34"/>
                  </a:lnTo>
                  <a:lnTo>
                    <a:pt x="68" y="42"/>
                  </a:lnTo>
                  <a:lnTo>
                    <a:pt x="86" y="47"/>
                  </a:lnTo>
                  <a:lnTo>
                    <a:pt x="100" y="48"/>
                  </a:lnTo>
                  <a:lnTo>
                    <a:pt x="105" y="51"/>
                  </a:lnTo>
                  <a:lnTo>
                    <a:pt x="106" y="57"/>
                  </a:lnTo>
                  <a:lnTo>
                    <a:pt x="114" y="51"/>
                  </a:lnTo>
                  <a:lnTo>
                    <a:pt x="126" y="46"/>
                  </a:lnTo>
                  <a:lnTo>
                    <a:pt x="130" y="44"/>
                  </a:lnTo>
                  <a:lnTo>
                    <a:pt x="134" y="42"/>
                  </a:lnTo>
                  <a:lnTo>
                    <a:pt x="145" y="33"/>
                  </a:lnTo>
                  <a:lnTo>
                    <a:pt x="135" y="23"/>
                  </a:lnTo>
                  <a:lnTo>
                    <a:pt x="126" y="23"/>
                  </a:lnTo>
                  <a:lnTo>
                    <a:pt x="113" y="25"/>
                  </a:lnTo>
                  <a:lnTo>
                    <a:pt x="99" y="27"/>
                  </a:lnTo>
                  <a:lnTo>
                    <a:pt x="91" y="25"/>
                  </a:lnTo>
                  <a:lnTo>
                    <a:pt x="83" y="22"/>
                  </a:lnTo>
                  <a:lnTo>
                    <a:pt x="71" y="22"/>
                  </a:lnTo>
                  <a:lnTo>
                    <a:pt x="53" y="23"/>
                  </a:lnTo>
                  <a:lnTo>
                    <a:pt x="40" y="20"/>
                  </a:lnTo>
                  <a:lnTo>
                    <a:pt x="29" y="18"/>
                  </a:lnTo>
                  <a:lnTo>
                    <a:pt x="20" y="11"/>
                  </a:lnTo>
                  <a:lnTo>
                    <a:pt x="24"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7" name="Freeform 522"/>
            <p:cNvSpPr>
              <a:spLocks/>
            </p:cNvSpPr>
            <p:nvPr/>
          </p:nvSpPr>
          <p:spPr bwMode="auto">
            <a:xfrm>
              <a:off x="3983" y="1658"/>
              <a:ext cx="43" cy="28"/>
            </a:xfrm>
            <a:custGeom>
              <a:avLst/>
              <a:gdLst>
                <a:gd name="T0" fmla="*/ 12 w 127"/>
                <a:gd name="T1" fmla="*/ 0 h 83"/>
                <a:gd name="T2" fmla="*/ 5 w 127"/>
                <a:gd name="T3" fmla="*/ 10 h 83"/>
                <a:gd name="T4" fmla="*/ 0 w 127"/>
                <a:gd name="T5" fmla="*/ 13 h 83"/>
                <a:gd name="T6" fmla="*/ 6 w 127"/>
                <a:gd name="T7" fmla="*/ 13 h 83"/>
                <a:gd name="T8" fmla="*/ 12 w 127"/>
                <a:gd name="T9" fmla="*/ 15 h 83"/>
                <a:gd name="T10" fmla="*/ 16 w 127"/>
                <a:gd name="T11" fmla="*/ 18 h 83"/>
                <a:gd name="T12" fmla="*/ 20 w 127"/>
                <a:gd name="T13" fmla="*/ 28 h 83"/>
                <a:gd name="T14" fmla="*/ 19 w 127"/>
                <a:gd name="T15" fmla="*/ 21 h 83"/>
                <a:gd name="T16" fmla="*/ 20 w 127"/>
                <a:gd name="T17" fmla="*/ 19 h 83"/>
                <a:gd name="T18" fmla="*/ 22 w 127"/>
                <a:gd name="T19" fmla="*/ 20 h 83"/>
                <a:gd name="T20" fmla="*/ 28 w 127"/>
                <a:gd name="T21" fmla="*/ 20 h 83"/>
                <a:gd name="T22" fmla="*/ 31 w 127"/>
                <a:gd name="T23" fmla="*/ 17 h 83"/>
                <a:gd name="T24" fmla="*/ 37 w 127"/>
                <a:gd name="T25" fmla="*/ 16 h 83"/>
                <a:gd name="T26" fmla="*/ 43 w 127"/>
                <a:gd name="T27" fmla="*/ 13 h 83"/>
                <a:gd name="T28" fmla="*/ 37 w 127"/>
                <a:gd name="T29" fmla="*/ 13 h 83"/>
                <a:gd name="T30" fmla="*/ 33 w 127"/>
                <a:gd name="T31" fmla="*/ 13 h 83"/>
                <a:gd name="T32" fmla="*/ 29 w 127"/>
                <a:gd name="T33" fmla="*/ 11 h 83"/>
                <a:gd name="T34" fmla="*/ 20 w 127"/>
                <a:gd name="T35" fmla="*/ 10 h 83"/>
                <a:gd name="T36" fmla="*/ 15 w 127"/>
                <a:gd name="T37" fmla="*/ 12 h 83"/>
                <a:gd name="T38" fmla="*/ 12 w 127"/>
                <a:gd name="T39" fmla="*/ 11 h 83"/>
                <a:gd name="T40" fmla="*/ 9 w 127"/>
                <a:gd name="T41" fmla="*/ 9 h 83"/>
                <a:gd name="T42" fmla="*/ 9 w 127"/>
                <a:gd name="T43" fmla="*/ 6 h 83"/>
                <a:gd name="T44" fmla="*/ 12 w 127"/>
                <a:gd name="T45" fmla="*/ 0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7" h="83">
                  <a:moveTo>
                    <a:pt x="34" y="0"/>
                  </a:moveTo>
                  <a:lnTo>
                    <a:pt x="14" y="31"/>
                  </a:lnTo>
                  <a:lnTo>
                    <a:pt x="0" y="38"/>
                  </a:lnTo>
                  <a:lnTo>
                    <a:pt x="19" y="40"/>
                  </a:lnTo>
                  <a:lnTo>
                    <a:pt x="34" y="44"/>
                  </a:lnTo>
                  <a:lnTo>
                    <a:pt x="47" y="54"/>
                  </a:lnTo>
                  <a:lnTo>
                    <a:pt x="58" y="83"/>
                  </a:lnTo>
                  <a:lnTo>
                    <a:pt x="55" y="63"/>
                  </a:lnTo>
                  <a:lnTo>
                    <a:pt x="58" y="55"/>
                  </a:lnTo>
                  <a:lnTo>
                    <a:pt x="66" y="59"/>
                  </a:lnTo>
                  <a:lnTo>
                    <a:pt x="82" y="60"/>
                  </a:lnTo>
                  <a:lnTo>
                    <a:pt x="93" y="50"/>
                  </a:lnTo>
                  <a:lnTo>
                    <a:pt x="109" y="48"/>
                  </a:lnTo>
                  <a:lnTo>
                    <a:pt x="127" y="39"/>
                  </a:lnTo>
                  <a:lnTo>
                    <a:pt x="109" y="39"/>
                  </a:lnTo>
                  <a:lnTo>
                    <a:pt x="98" y="39"/>
                  </a:lnTo>
                  <a:lnTo>
                    <a:pt x="85" y="32"/>
                  </a:lnTo>
                  <a:lnTo>
                    <a:pt x="58" y="31"/>
                  </a:lnTo>
                  <a:lnTo>
                    <a:pt x="43" y="35"/>
                  </a:lnTo>
                  <a:lnTo>
                    <a:pt x="36" y="32"/>
                  </a:lnTo>
                  <a:lnTo>
                    <a:pt x="28" y="26"/>
                  </a:lnTo>
                  <a:lnTo>
                    <a:pt x="27" y="19"/>
                  </a:lnTo>
                  <a:lnTo>
                    <a:pt x="34"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8" name="Freeform 523"/>
            <p:cNvSpPr>
              <a:spLocks/>
            </p:cNvSpPr>
            <p:nvPr/>
          </p:nvSpPr>
          <p:spPr bwMode="auto">
            <a:xfrm>
              <a:off x="3975" y="1692"/>
              <a:ext cx="39" cy="16"/>
            </a:xfrm>
            <a:custGeom>
              <a:avLst/>
              <a:gdLst>
                <a:gd name="T0" fmla="*/ 0 w 116"/>
                <a:gd name="T1" fmla="*/ 1 h 48"/>
                <a:gd name="T2" fmla="*/ 5 w 116"/>
                <a:gd name="T3" fmla="*/ 0 h 48"/>
                <a:gd name="T4" fmla="*/ 9 w 116"/>
                <a:gd name="T5" fmla="*/ 2 h 48"/>
                <a:gd name="T6" fmla="*/ 15 w 116"/>
                <a:gd name="T7" fmla="*/ 3 h 48"/>
                <a:gd name="T8" fmla="*/ 18 w 116"/>
                <a:gd name="T9" fmla="*/ 5 h 48"/>
                <a:gd name="T10" fmla="*/ 23 w 116"/>
                <a:gd name="T11" fmla="*/ 6 h 48"/>
                <a:gd name="T12" fmla="*/ 26 w 116"/>
                <a:gd name="T13" fmla="*/ 7 h 48"/>
                <a:gd name="T14" fmla="*/ 30 w 116"/>
                <a:gd name="T15" fmla="*/ 7 h 48"/>
                <a:gd name="T16" fmla="*/ 35 w 116"/>
                <a:gd name="T17" fmla="*/ 6 h 48"/>
                <a:gd name="T18" fmla="*/ 38 w 116"/>
                <a:gd name="T19" fmla="*/ 5 h 48"/>
                <a:gd name="T20" fmla="*/ 39 w 116"/>
                <a:gd name="T21" fmla="*/ 3 h 48"/>
                <a:gd name="T22" fmla="*/ 38 w 116"/>
                <a:gd name="T23" fmla="*/ 9 h 48"/>
                <a:gd name="T24" fmla="*/ 35 w 116"/>
                <a:gd name="T25" fmla="*/ 13 h 48"/>
                <a:gd name="T26" fmla="*/ 32 w 116"/>
                <a:gd name="T27" fmla="*/ 15 h 48"/>
                <a:gd name="T28" fmla="*/ 27 w 116"/>
                <a:gd name="T29" fmla="*/ 16 h 48"/>
                <a:gd name="T30" fmla="*/ 21 w 116"/>
                <a:gd name="T31" fmla="*/ 16 h 48"/>
                <a:gd name="T32" fmla="*/ 17 w 116"/>
                <a:gd name="T33" fmla="*/ 14 h 48"/>
                <a:gd name="T34" fmla="*/ 13 w 116"/>
                <a:gd name="T35" fmla="*/ 12 h 48"/>
                <a:gd name="T36" fmla="*/ 10 w 116"/>
                <a:gd name="T37" fmla="*/ 9 h 48"/>
                <a:gd name="T38" fmla="*/ 5 w 116"/>
                <a:gd name="T39" fmla="*/ 6 h 48"/>
                <a:gd name="T40" fmla="*/ 0 w 116"/>
                <a:gd name="T41" fmla="*/ 1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48">
                  <a:moveTo>
                    <a:pt x="0" y="2"/>
                  </a:moveTo>
                  <a:lnTo>
                    <a:pt x="14" y="0"/>
                  </a:lnTo>
                  <a:lnTo>
                    <a:pt x="26" y="5"/>
                  </a:lnTo>
                  <a:lnTo>
                    <a:pt x="44" y="10"/>
                  </a:lnTo>
                  <a:lnTo>
                    <a:pt x="54" y="16"/>
                  </a:lnTo>
                  <a:lnTo>
                    <a:pt x="67" y="19"/>
                  </a:lnTo>
                  <a:lnTo>
                    <a:pt x="78" y="21"/>
                  </a:lnTo>
                  <a:lnTo>
                    <a:pt x="88" y="22"/>
                  </a:lnTo>
                  <a:lnTo>
                    <a:pt x="104" y="19"/>
                  </a:lnTo>
                  <a:lnTo>
                    <a:pt x="112" y="14"/>
                  </a:lnTo>
                  <a:lnTo>
                    <a:pt x="116" y="10"/>
                  </a:lnTo>
                  <a:lnTo>
                    <a:pt x="112" y="27"/>
                  </a:lnTo>
                  <a:lnTo>
                    <a:pt x="105" y="40"/>
                  </a:lnTo>
                  <a:lnTo>
                    <a:pt x="94" y="46"/>
                  </a:lnTo>
                  <a:lnTo>
                    <a:pt x="80" y="48"/>
                  </a:lnTo>
                  <a:lnTo>
                    <a:pt x="62" y="47"/>
                  </a:lnTo>
                  <a:lnTo>
                    <a:pt x="51" y="43"/>
                  </a:lnTo>
                  <a:lnTo>
                    <a:pt x="38" y="35"/>
                  </a:lnTo>
                  <a:lnTo>
                    <a:pt x="30" y="28"/>
                  </a:lnTo>
                  <a:lnTo>
                    <a:pt x="16" y="18"/>
                  </a:lnTo>
                  <a:lnTo>
                    <a:pt x="0" y="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59" name="Freeform 524"/>
            <p:cNvSpPr>
              <a:spLocks/>
            </p:cNvSpPr>
            <p:nvPr/>
          </p:nvSpPr>
          <p:spPr bwMode="auto">
            <a:xfrm>
              <a:off x="3979" y="1692"/>
              <a:ext cx="33" cy="7"/>
            </a:xfrm>
            <a:custGeom>
              <a:avLst/>
              <a:gdLst>
                <a:gd name="T0" fmla="*/ 0 w 100"/>
                <a:gd name="T1" fmla="*/ 0 h 22"/>
                <a:gd name="T2" fmla="*/ 5 w 100"/>
                <a:gd name="T3" fmla="*/ 0 h 22"/>
                <a:gd name="T4" fmla="*/ 11 w 100"/>
                <a:gd name="T5" fmla="*/ 1 h 22"/>
                <a:gd name="T6" fmla="*/ 16 w 100"/>
                <a:gd name="T7" fmla="*/ 1 h 22"/>
                <a:gd name="T8" fmla="*/ 20 w 100"/>
                <a:gd name="T9" fmla="*/ 3 h 22"/>
                <a:gd name="T10" fmla="*/ 23 w 100"/>
                <a:gd name="T11" fmla="*/ 4 h 22"/>
                <a:gd name="T12" fmla="*/ 28 w 100"/>
                <a:gd name="T13" fmla="*/ 3 h 22"/>
                <a:gd name="T14" fmla="*/ 32 w 100"/>
                <a:gd name="T15" fmla="*/ 3 h 22"/>
                <a:gd name="T16" fmla="*/ 33 w 100"/>
                <a:gd name="T17" fmla="*/ 6 h 22"/>
                <a:gd name="T18" fmla="*/ 29 w 100"/>
                <a:gd name="T19" fmla="*/ 6 h 22"/>
                <a:gd name="T20" fmla="*/ 25 w 100"/>
                <a:gd name="T21" fmla="*/ 6 h 22"/>
                <a:gd name="T22" fmla="*/ 21 w 100"/>
                <a:gd name="T23" fmla="*/ 7 h 22"/>
                <a:gd name="T24" fmla="*/ 19 w 100"/>
                <a:gd name="T25" fmla="*/ 7 h 22"/>
                <a:gd name="T26" fmla="*/ 16 w 100"/>
                <a:gd name="T27" fmla="*/ 4 h 22"/>
                <a:gd name="T28" fmla="*/ 14 w 100"/>
                <a:gd name="T29" fmla="*/ 3 h 22"/>
                <a:gd name="T30" fmla="*/ 10 w 100"/>
                <a:gd name="T31" fmla="*/ 2 h 22"/>
                <a:gd name="T32" fmla="*/ 4 w 100"/>
                <a:gd name="T33" fmla="*/ 1 h 22"/>
                <a:gd name="T34" fmla="*/ 0 w 100"/>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 h="22">
                  <a:moveTo>
                    <a:pt x="0" y="0"/>
                  </a:moveTo>
                  <a:lnTo>
                    <a:pt x="14" y="1"/>
                  </a:lnTo>
                  <a:lnTo>
                    <a:pt x="34" y="3"/>
                  </a:lnTo>
                  <a:lnTo>
                    <a:pt x="48" y="4"/>
                  </a:lnTo>
                  <a:lnTo>
                    <a:pt x="61" y="10"/>
                  </a:lnTo>
                  <a:lnTo>
                    <a:pt x="69" y="13"/>
                  </a:lnTo>
                  <a:lnTo>
                    <a:pt x="85" y="9"/>
                  </a:lnTo>
                  <a:lnTo>
                    <a:pt x="98" y="9"/>
                  </a:lnTo>
                  <a:lnTo>
                    <a:pt x="100" y="20"/>
                  </a:lnTo>
                  <a:lnTo>
                    <a:pt x="88" y="19"/>
                  </a:lnTo>
                  <a:lnTo>
                    <a:pt x="76" y="20"/>
                  </a:lnTo>
                  <a:lnTo>
                    <a:pt x="65" y="22"/>
                  </a:lnTo>
                  <a:lnTo>
                    <a:pt x="57" y="22"/>
                  </a:lnTo>
                  <a:lnTo>
                    <a:pt x="48" y="14"/>
                  </a:lnTo>
                  <a:lnTo>
                    <a:pt x="41" y="8"/>
                  </a:lnTo>
                  <a:lnTo>
                    <a:pt x="29" y="6"/>
                  </a:lnTo>
                  <a:lnTo>
                    <a:pt x="13" y="4"/>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60" name="Group 525"/>
            <p:cNvGrpSpPr>
              <a:grpSpLocks/>
            </p:cNvGrpSpPr>
            <p:nvPr/>
          </p:nvGrpSpPr>
          <p:grpSpPr bwMode="auto">
            <a:xfrm>
              <a:off x="3872" y="1501"/>
              <a:ext cx="182" cy="158"/>
              <a:chOff x="3872" y="1501"/>
              <a:chExt cx="182" cy="158"/>
            </a:xfrm>
          </p:grpSpPr>
          <p:sp>
            <p:nvSpPr>
              <p:cNvPr id="57493" name="Freeform 526"/>
              <p:cNvSpPr>
                <a:spLocks/>
              </p:cNvSpPr>
              <p:nvPr/>
            </p:nvSpPr>
            <p:spPr bwMode="auto">
              <a:xfrm>
                <a:off x="3872" y="1501"/>
                <a:ext cx="182" cy="158"/>
              </a:xfrm>
              <a:custGeom>
                <a:avLst/>
                <a:gdLst>
                  <a:gd name="T0" fmla="*/ 7 w 548"/>
                  <a:gd name="T1" fmla="*/ 158 h 475"/>
                  <a:gd name="T2" fmla="*/ 2 w 548"/>
                  <a:gd name="T3" fmla="*/ 111 h 475"/>
                  <a:gd name="T4" fmla="*/ 0 w 548"/>
                  <a:gd name="T5" fmla="*/ 85 h 475"/>
                  <a:gd name="T6" fmla="*/ 2 w 548"/>
                  <a:gd name="T7" fmla="*/ 56 h 475"/>
                  <a:gd name="T8" fmla="*/ 7 w 548"/>
                  <a:gd name="T9" fmla="*/ 31 h 475"/>
                  <a:gd name="T10" fmla="*/ 20 w 548"/>
                  <a:gd name="T11" fmla="*/ 19 h 475"/>
                  <a:gd name="T12" fmla="*/ 41 w 548"/>
                  <a:gd name="T13" fmla="*/ 6 h 475"/>
                  <a:gd name="T14" fmla="*/ 56 w 548"/>
                  <a:gd name="T15" fmla="*/ 2 h 475"/>
                  <a:gd name="T16" fmla="*/ 66 w 548"/>
                  <a:gd name="T17" fmla="*/ 1 h 475"/>
                  <a:gd name="T18" fmla="*/ 95 w 548"/>
                  <a:gd name="T19" fmla="*/ 1 h 475"/>
                  <a:gd name="T20" fmla="*/ 114 w 548"/>
                  <a:gd name="T21" fmla="*/ 4 h 475"/>
                  <a:gd name="T22" fmla="*/ 132 w 548"/>
                  <a:gd name="T23" fmla="*/ 9 h 475"/>
                  <a:gd name="T24" fmla="*/ 148 w 548"/>
                  <a:gd name="T25" fmla="*/ 14 h 475"/>
                  <a:gd name="T26" fmla="*/ 166 w 548"/>
                  <a:gd name="T27" fmla="*/ 23 h 475"/>
                  <a:gd name="T28" fmla="*/ 179 w 548"/>
                  <a:gd name="T29" fmla="*/ 33 h 475"/>
                  <a:gd name="T30" fmla="*/ 182 w 548"/>
                  <a:gd name="T31" fmla="*/ 51 h 475"/>
                  <a:gd name="T32" fmla="*/ 179 w 548"/>
                  <a:gd name="T33" fmla="*/ 72 h 475"/>
                  <a:gd name="T34" fmla="*/ 165 w 548"/>
                  <a:gd name="T35" fmla="*/ 57 h 475"/>
                  <a:gd name="T36" fmla="*/ 144 w 548"/>
                  <a:gd name="T37" fmla="*/ 52 h 475"/>
                  <a:gd name="T38" fmla="*/ 135 w 548"/>
                  <a:gd name="T39" fmla="*/ 47 h 475"/>
                  <a:gd name="T40" fmla="*/ 125 w 548"/>
                  <a:gd name="T41" fmla="*/ 46 h 475"/>
                  <a:gd name="T42" fmla="*/ 115 w 548"/>
                  <a:gd name="T43" fmla="*/ 40 h 475"/>
                  <a:gd name="T44" fmla="*/ 105 w 548"/>
                  <a:gd name="T45" fmla="*/ 32 h 475"/>
                  <a:gd name="T46" fmla="*/ 85 w 548"/>
                  <a:gd name="T47" fmla="*/ 21 h 475"/>
                  <a:gd name="T48" fmla="*/ 92 w 548"/>
                  <a:gd name="T49" fmla="*/ 31 h 475"/>
                  <a:gd name="T50" fmla="*/ 92 w 548"/>
                  <a:gd name="T51" fmla="*/ 48 h 475"/>
                  <a:gd name="T52" fmla="*/ 89 w 548"/>
                  <a:gd name="T53" fmla="*/ 65 h 475"/>
                  <a:gd name="T54" fmla="*/ 82 w 548"/>
                  <a:gd name="T55" fmla="*/ 78 h 475"/>
                  <a:gd name="T56" fmla="*/ 73 w 548"/>
                  <a:gd name="T57" fmla="*/ 88 h 475"/>
                  <a:gd name="T58" fmla="*/ 64 w 548"/>
                  <a:gd name="T59" fmla="*/ 101 h 475"/>
                  <a:gd name="T60" fmla="*/ 61 w 548"/>
                  <a:gd name="T61" fmla="*/ 110 h 475"/>
                  <a:gd name="T62" fmla="*/ 56 w 548"/>
                  <a:gd name="T63" fmla="*/ 121 h 475"/>
                  <a:gd name="T64" fmla="*/ 56 w 548"/>
                  <a:gd name="T65" fmla="*/ 134 h 475"/>
                  <a:gd name="T66" fmla="*/ 43 w 548"/>
                  <a:gd name="T67" fmla="*/ 139 h 475"/>
                  <a:gd name="T68" fmla="*/ 40 w 548"/>
                  <a:gd name="T69" fmla="*/ 127 h 475"/>
                  <a:gd name="T70" fmla="*/ 39 w 548"/>
                  <a:gd name="T71" fmla="*/ 115 h 475"/>
                  <a:gd name="T72" fmla="*/ 35 w 548"/>
                  <a:gd name="T73" fmla="*/ 98 h 475"/>
                  <a:gd name="T74" fmla="*/ 30 w 548"/>
                  <a:gd name="T75" fmla="*/ 89 h 475"/>
                  <a:gd name="T76" fmla="*/ 21 w 548"/>
                  <a:gd name="T77" fmla="*/ 86 h 475"/>
                  <a:gd name="T78" fmla="*/ 12 w 548"/>
                  <a:gd name="T79" fmla="*/ 94 h 475"/>
                  <a:gd name="T80" fmla="*/ 8 w 548"/>
                  <a:gd name="T81" fmla="*/ 106 h 475"/>
                  <a:gd name="T82" fmla="*/ 7 w 548"/>
                  <a:gd name="T83" fmla="*/ 119 h 475"/>
                  <a:gd name="T84" fmla="*/ 10 w 548"/>
                  <a:gd name="T85" fmla="*/ 139 h 475"/>
                  <a:gd name="T86" fmla="*/ 16 w 548"/>
                  <a:gd name="T87" fmla="*/ 150 h 47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48" h="475">
                    <a:moveTo>
                      <a:pt x="48" y="450"/>
                    </a:moveTo>
                    <a:lnTo>
                      <a:pt x="22" y="475"/>
                    </a:lnTo>
                    <a:lnTo>
                      <a:pt x="6" y="437"/>
                    </a:lnTo>
                    <a:lnTo>
                      <a:pt x="6" y="335"/>
                    </a:lnTo>
                    <a:lnTo>
                      <a:pt x="3" y="292"/>
                    </a:lnTo>
                    <a:lnTo>
                      <a:pt x="0" y="255"/>
                    </a:lnTo>
                    <a:lnTo>
                      <a:pt x="3" y="209"/>
                    </a:lnTo>
                    <a:lnTo>
                      <a:pt x="5" y="169"/>
                    </a:lnTo>
                    <a:lnTo>
                      <a:pt x="13" y="112"/>
                    </a:lnTo>
                    <a:lnTo>
                      <a:pt x="22" y="93"/>
                    </a:lnTo>
                    <a:lnTo>
                      <a:pt x="39" y="75"/>
                    </a:lnTo>
                    <a:lnTo>
                      <a:pt x="60" y="56"/>
                    </a:lnTo>
                    <a:lnTo>
                      <a:pt x="86" y="37"/>
                    </a:lnTo>
                    <a:lnTo>
                      <a:pt x="124" y="19"/>
                    </a:lnTo>
                    <a:lnTo>
                      <a:pt x="149" y="11"/>
                    </a:lnTo>
                    <a:lnTo>
                      <a:pt x="168" y="7"/>
                    </a:lnTo>
                    <a:lnTo>
                      <a:pt x="183" y="5"/>
                    </a:lnTo>
                    <a:lnTo>
                      <a:pt x="199" y="4"/>
                    </a:lnTo>
                    <a:lnTo>
                      <a:pt x="248" y="0"/>
                    </a:lnTo>
                    <a:lnTo>
                      <a:pt x="286" y="2"/>
                    </a:lnTo>
                    <a:lnTo>
                      <a:pt x="319" y="7"/>
                    </a:lnTo>
                    <a:lnTo>
                      <a:pt x="342" y="11"/>
                    </a:lnTo>
                    <a:lnTo>
                      <a:pt x="369" y="17"/>
                    </a:lnTo>
                    <a:lnTo>
                      <a:pt x="396" y="26"/>
                    </a:lnTo>
                    <a:lnTo>
                      <a:pt x="421" y="33"/>
                    </a:lnTo>
                    <a:lnTo>
                      <a:pt x="445" y="42"/>
                    </a:lnTo>
                    <a:lnTo>
                      <a:pt x="469" y="51"/>
                    </a:lnTo>
                    <a:lnTo>
                      <a:pt x="500" y="70"/>
                    </a:lnTo>
                    <a:lnTo>
                      <a:pt x="525" y="86"/>
                    </a:lnTo>
                    <a:lnTo>
                      <a:pt x="538" y="99"/>
                    </a:lnTo>
                    <a:lnTo>
                      <a:pt x="545" y="124"/>
                    </a:lnTo>
                    <a:lnTo>
                      <a:pt x="548" y="152"/>
                    </a:lnTo>
                    <a:lnTo>
                      <a:pt x="544" y="197"/>
                    </a:lnTo>
                    <a:lnTo>
                      <a:pt x="539" y="216"/>
                    </a:lnTo>
                    <a:lnTo>
                      <a:pt x="527" y="190"/>
                    </a:lnTo>
                    <a:lnTo>
                      <a:pt x="496" y="171"/>
                    </a:lnTo>
                    <a:lnTo>
                      <a:pt x="458" y="162"/>
                    </a:lnTo>
                    <a:lnTo>
                      <a:pt x="435" y="155"/>
                    </a:lnTo>
                    <a:lnTo>
                      <a:pt x="420" y="147"/>
                    </a:lnTo>
                    <a:lnTo>
                      <a:pt x="407" y="142"/>
                    </a:lnTo>
                    <a:lnTo>
                      <a:pt x="393" y="142"/>
                    </a:lnTo>
                    <a:lnTo>
                      <a:pt x="377" y="138"/>
                    </a:lnTo>
                    <a:lnTo>
                      <a:pt x="364" y="132"/>
                    </a:lnTo>
                    <a:lnTo>
                      <a:pt x="347" y="121"/>
                    </a:lnTo>
                    <a:lnTo>
                      <a:pt x="335" y="111"/>
                    </a:lnTo>
                    <a:lnTo>
                      <a:pt x="316" y="97"/>
                    </a:lnTo>
                    <a:lnTo>
                      <a:pt x="294" y="81"/>
                    </a:lnTo>
                    <a:lnTo>
                      <a:pt x="256" y="62"/>
                    </a:lnTo>
                    <a:lnTo>
                      <a:pt x="269" y="78"/>
                    </a:lnTo>
                    <a:lnTo>
                      <a:pt x="276" y="93"/>
                    </a:lnTo>
                    <a:lnTo>
                      <a:pt x="278" y="113"/>
                    </a:lnTo>
                    <a:lnTo>
                      <a:pt x="277" y="143"/>
                    </a:lnTo>
                    <a:lnTo>
                      <a:pt x="273" y="166"/>
                    </a:lnTo>
                    <a:lnTo>
                      <a:pt x="269" y="194"/>
                    </a:lnTo>
                    <a:lnTo>
                      <a:pt x="258" y="221"/>
                    </a:lnTo>
                    <a:lnTo>
                      <a:pt x="248" y="235"/>
                    </a:lnTo>
                    <a:lnTo>
                      <a:pt x="235" y="250"/>
                    </a:lnTo>
                    <a:lnTo>
                      <a:pt x="220" y="264"/>
                    </a:lnTo>
                    <a:lnTo>
                      <a:pt x="210" y="276"/>
                    </a:lnTo>
                    <a:lnTo>
                      <a:pt x="194" y="303"/>
                    </a:lnTo>
                    <a:lnTo>
                      <a:pt x="187" y="318"/>
                    </a:lnTo>
                    <a:lnTo>
                      <a:pt x="183" y="331"/>
                    </a:lnTo>
                    <a:lnTo>
                      <a:pt x="176" y="349"/>
                    </a:lnTo>
                    <a:lnTo>
                      <a:pt x="170" y="365"/>
                    </a:lnTo>
                    <a:lnTo>
                      <a:pt x="172" y="384"/>
                    </a:lnTo>
                    <a:lnTo>
                      <a:pt x="170" y="402"/>
                    </a:lnTo>
                    <a:lnTo>
                      <a:pt x="161" y="418"/>
                    </a:lnTo>
                    <a:lnTo>
                      <a:pt x="130" y="417"/>
                    </a:lnTo>
                    <a:lnTo>
                      <a:pt x="124" y="397"/>
                    </a:lnTo>
                    <a:lnTo>
                      <a:pt x="120" y="382"/>
                    </a:lnTo>
                    <a:lnTo>
                      <a:pt x="116" y="365"/>
                    </a:lnTo>
                    <a:lnTo>
                      <a:pt x="116" y="346"/>
                    </a:lnTo>
                    <a:lnTo>
                      <a:pt x="114" y="327"/>
                    </a:lnTo>
                    <a:lnTo>
                      <a:pt x="106" y="295"/>
                    </a:lnTo>
                    <a:lnTo>
                      <a:pt x="100" y="279"/>
                    </a:lnTo>
                    <a:lnTo>
                      <a:pt x="90" y="269"/>
                    </a:lnTo>
                    <a:lnTo>
                      <a:pt x="72" y="259"/>
                    </a:lnTo>
                    <a:lnTo>
                      <a:pt x="62" y="260"/>
                    </a:lnTo>
                    <a:lnTo>
                      <a:pt x="46" y="268"/>
                    </a:lnTo>
                    <a:lnTo>
                      <a:pt x="37" y="282"/>
                    </a:lnTo>
                    <a:lnTo>
                      <a:pt x="29" y="299"/>
                    </a:lnTo>
                    <a:lnTo>
                      <a:pt x="25" y="320"/>
                    </a:lnTo>
                    <a:lnTo>
                      <a:pt x="23" y="335"/>
                    </a:lnTo>
                    <a:lnTo>
                      <a:pt x="22" y="358"/>
                    </a:lnTo>
                    <a:lnTo>
                      <a:pt x="25" y="396"/>
                    </a:lnTo>
                    <a:lnTo>
                      <a:pt x="30" y="418"/>
                    </a:lnTo>
                    <a:lnTo>
                      <a:pt x="41" y="437"/>
                    </a:lnTo>
                    <a:lnTo>
                      <a:pt x="48" y="45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94" name="Freeform 527"/>
              <p:cNvSpPr>
                <a:spLocks/>
              </p:cNvSpPr>
              <p:nvPr/>
            </p:nvSpPr>
            <p:spPr bwMode="auto">
              <a:xfrm>
                <a:off x="3914" y="1506"/>
                <a:ext cx="137" cy="115"/>
              </a:xfrm>
              <a:custGeom>
                <a:avLst/>
                <a:gdLst>
                  <a:gd name="T0" fmla="*/ 14 w 411"/>
                  <a:gd name="T1" fmla="*/ 106 h 343"/>
                  <a:gd name="T2" fmla="*/ 5 w 411"/>
                  <a:gd name="T3" fmla="*/ 115 h 343"/>
                  <a:gd name="T4" fmla="*/ 6 w 411"/>
                  <a:gd name="T5" fmla="*/ 102 h 343"/>
                  <a:gd name="T6" fmla="*/ 5 w 411"/>
                  <a:gd name="T7" fmla="*/ 96 h 343"/>
                  <a:gd name="T8" fmla="*/ 8 w 411"/>
                  <a:gd name="T9" fmla="*/ 73 h 343"/>
                  <a:gd name="T10" fmla="*/ 8 w 411"/>
                  <a:gd name="T11" fmla="*/ 63 h 343"/>
                  <a:gd name="T12" fmla="*/ 11 w 411"/>
                  <a:gd name="T13" fmla="*/ 64 h 343"/>
                  <a:gd name="T14" fmla="*/ 13 w 411"/>
                  <a:gd name="T15" fmla="*/ 72 h 343"/>
                  <a:gd name="T16" fmla="*/ 9 w 411"/>
                  <a:gd name="T17" fmla="*/ 83 h 343"/>
                  <a:gd name="T18" fmla="*/ 13 w 411"/>
                  <a:gd name="T19" fmla="*/ 88 h 343"/>
                  <a:gd name="T20" fmla="*/ 22 w 411"/>
                  <a:gd name="T21" fmla="*/ 88 h 343"/>
                  <a:gd name="T22" fmla="*/ 35 w 411"/>
                  <a:gd name="T23" fmla="*/ 67 h 343"/>
                  <a:gd name="T24" fmla="*/ 27 w 411"/>
                  <a:gd name="T25" fmla="*/ 66 h 343"/>
                  <a:gd name="T26" fmla="*/ 27 w 411"/>
                  <a:gd name="T27" fmla="*/ 61 h 343"/>
                  <a:gd name="T28" fmla="*/ 29 w 411"/>
                  <a:gd name="T29" fmla="*/ 65 h 343"/>
                  <a:gd name="T30" fmla="*/ 37 w 411"/>
                  <a:gd name="T31" fmla="*/ 54 h 343"/>
                  <a:gd name="T32" fmla="*/ 41 w 411"/>
                  <a:gd name="T33" fmla="*/ 43 h 343"/>
                  <a:gd name="T34" fmla="*/ 44 w 411"/>
                  <a:gd name="T35" fmla="*/ 42 h 343"/>
                  <a:gd name="T36" fmla="*/ 45 w 411"/>
                  <a:gd name="T37" fmla="*/ 27 h 343"/>
                  <a:gd name="T38" fmla="*/ 45 w 411"/>
                  <a:gd name="T39" fmla="*/ 19 h 343"/>
                  <a:gd name="T40" fmla="*/ 38 w 411"/>
                  <a:gd name="T41" fmla="*/ 14 h 343"/>
                  <a:gd name="T42" fmla="*/ 27 w 411"/>
                  <a:gd name="T43" fmla="*/ 9 h 343"/>
                  <a:gd name="T44" fmla="*/ 14 w 411"/>
                  <a:gd name="T45" fmla="*/ 3 h 343"/>
                  <a:gd name="T46" fmla="*/ 17 w 411"/>
                  <a:gd name="T47" fmla="*/ 0 h 343"/>
                  <a:gd name="T48" fmla="*/ 32 w 411"/>
                  <a:gd name="T49" fmla="*/ 2 h 343"/>
                  <a:gd name="T50" fmla="*/ 43 w 411"/>
                  <a:gd name="T51" fmla="*/ 4 h 343"/>
                  <a:gd name="T52" fmla="*/ 38 w 411"/>
                  <a:gd name="T53" fmla="*/ 5 h 343"/>
                  <a:gd name="T54" fmla="*/ 51 w 411"/>
                  <a:gd name="T55" fmla="*/ 5 h 343"/>
                  <a:gd name="T56" fmla="*/ 61 w 411"/>
                  <a:gd name="T57" fmla="*/ 7 h 343"/>
                  <a:gd name="T58" fmla="*/ 52 w 411"/>
                  <a:gd name="T59" fmla="*/ 10 h 343"/>
                  <a:gd name="T60" fmla="*/ 62 w 411"/>
                  <a:gd name="T61" fmla="*/ 10 h 343"/>
                  <a:gd name="T62" fmla="*/ 47 w 411"/>
                  <a:gd name="T63" fmla="*/ 12 h 343"/>
                  <a:gd name="T64" fmla="*/ 58 w 411"/>
                  <a:gd name="T65" fmla="*/ 16 h 343"/>
                  <a:gd name="T66" fmla="*/ 77 w 411"/>
                  <a:gd name="T67" fmla="*/ 20 h 343"/>
                  <a:gd name="T68" fmla="*/ 72 w 411"/>
                  <a:gd name="T69" fmla="*/ 14 h 343"/>
                  <a:gd name="T70" fmla="*/ 87 w 411"/>
                  <a:gd name="T71" fmla="*/ 18 h 343"/>
                  <a:gd name="T72" fmla="*/ 97 w 411"/>
                  <a:gd name="T73" fmla="*/ 23 h 343"/>
                  <a:gd name="T74" fmla="*/ 110 w 411"/>
                  <a:gd name="T75" fmla="*/ 32 h 343"/>
                  <a:gd name="T76" fmla="*/ 111 w 411"/>
                  <a:gd name="T77" fmla="*/ 34 h 343"/>
                  <a:gd name="T78" fmla="*/ 123 w 411"/>
                  <a:gd name="T79" fmla="*/ 42 h 343"/>
                  <a:gd name="T80" fmla="*/ 132 w 411"/>
                  <a:gd name="T81" fmla="*/ 51 h 343"/>
                  <a:gd name="T82" fmla="*/ 137 w 411"/>
                  <a:gd name="T83" fmla="*/ 67 h 343"/>
                  <a:gd name="T84" fmla="*/ 123 w 411"/>
                  <a:gd name="T85" fmla="*/ 52 h 343"/>
                  <a:gd name="T86" fmla="*/ 102 w 411"/>
                  <a:gd name="T87" fmla="*/ 46 h 343"/>
                  <a:gd name="T88" fmla="*/ 93 w 411"/>
                  <a:gd name="T89" fmla="*/ 42 h 343"/>
                  <a:gd name="T90" fmla="*/ 83 w 411"/>
                  <a:gd name="T91" fmla="*/ 41 h 343"/>
                  <a:gd name="T92" fmla="*/ 73 w 411"/>
                  <a:gd name="T93" fmla="*/ 35 h 343"/>
                  <a:gd name="T94" fmla="*/ 63 w 411"/>
                  <a:gd name="T95" fmla="*/ 27 h 343"/>
                  <a:gd name="T96" fmla="*/ 43 w 411"/>
                  <a:gd name="T97" fmla="*/ 15 h 343"/>
                  <a:gd name="T98" fmla="*/ 49 w 411"/>
                  <a:gd name="T99" fmla="*/ 25 h 343"/>
                  <a:gd name="T100" fmla="*/ 50 w 411"/>
                  <a:gd name="T101" fmla="*/ 42 h 343"/>
                  <a:gd name="T102" fmla="*/ 47 w 411"/>
                  <a:gd name="T103" fmla="*/ 59 h 343"/>
                  <a:gd name="T104" fmla="*/ 40 w 411"/>
                  <a:gd name="T105" fmla="*/ 73 h 343"/>
                  <a:gd name="T106" fmla="*/ 30 w 411"/>
                  <a:gd name="T107" fmla="*/ 83 h 343"/>
                  <a:gd name="T108" fmla="*/ 21 w 411"/>
                  <a:gd name="T109" fmla="*/ 96 h 343"/>
                  <a:gd name="T110" fmla="*/ 18 w 411"/>
                  <a:gd name="T111" fmla="*/ 106 h 3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11" h="343">
                    <a:moveTo>
                      <a:pt x="53" y="304"/>
                    </a:moveTo>
                    <a:lnTo>
                      <a:pt x="42" y="316"/>
                    </a:lnTo>
                    <a:lnTo>
                      <a:pt x="48" y="292"/>
                    </a:lnTo>
                    <a:lnTo>
                      <a:pt x="16" y="343"/>
                    </a:lnTo>
                    <a:lnTo>
                      <a:pt x="40" y="284"/>
                    </a:lnTo>
                    <a:lnTo>
                      <a:pt x="18" y="305"/>
                    </a:lnTo>
                    <a:lnTo>
                      <a:pt x="26" y="263"/>
                    </a:lnTo>
                    <a:lnTo>
                      <a:pt x="15" y="285"/>
                    </a:lnTo>
                    <a:lnTo>
                      <a:pt x="18" y="247"/>
                    </a:lnTo>
                    <a:lnTo>
                      <a:pt x="23" y="219"/>
                    </a:lnTo>
                    <a:lnTo>
                      <a:pt x="0" y="253"/>
                    </a:lnTo>
                    <a:lnTo>
                      <a:pt x="24" y="189"/>
                    </a:lnTo>
                    <a:lnTo>
                      <a:pt x="57" y="156"/>
                    </a:lnTo>
                    <a:lnTo>
                      <a:pt x="34" y="192"/>
                    </a:lnTo>
                    <a:lnTo>
                      <a:pt x="74" y="152"/>
                    </a:lnTo>
                    <a:lnTo>
                      <a:pt x="38" y="215"/>
                    </a:lnTo>
                    <a:lnTo>
                      <a:pt x="67" y="191"/>
                    </a:lnTo>
                    <a:lnTo>
                      <a:pt x="28" y="247"/>
                    </a:lnTo>
                    <a:lnTo>
                      <a:pt x="66" y="216"/>
                    </a:lnTo>
                    <a:lnTo>
                      <a:pt x="38" y="261"/>
                    </a:lnTo>
                    <a:lnTo>
                      <a:pt x="74" y="227"/>
                    </a:lnTo>
                    <a:lnTo>
                      <a:pt x="67" y="263"/>
                    </a:lnTo>
                    <a:lnTo>
                      <a:pt x="88" y="225"/>
                    </a:lnTo>
                    <a:lnTo>
                      <a:pt x="105" y="199"/>
                    </a:lnTo>
                    <a:lnTo>
                      <a:pt x="80" y="216"/>
                    </a:lnTo>
                    <a:lnTo>
                      <a:pt x="80" y="197"/>
                    </a:lnTo>
                    <a:lnTo>
                      <a:pt x="59" y="213"/>
                    </a:lnTo>
                    <a:lnTo>
                      <a:pt x="82" y="183"/>
                    </a:lnTo>
                    <a:lnTo>
                      <a:pt x="92" y="175"/>
                    </a:lnTo>
                    <a:lnTo>
                      <a:pt x="87" y="195"/>
                    </a:lnTo>
                    <a:lnTo>
                      <a:pt x="100" y="176"/>
                    </a:lnTo>
                    <a:lnTo>
                      <a:pt x="110" y="162"/>
                    </a:lnTo>
                    <a:lnTo>
                      <a:pt x="117" y="142"/>
                    </a:lnTo>
                    <a:lnTo>
                      <a:pt x="123" y="129"/>
                    </a:lnTo>
                    <a:lnTo>
                      <a:pt x="129" y="107"/>
                    </a:lnTo>
                    <a:lnTo>
                      <a:pt x="131" y="124"/>
                    </a:lnTo>
                    <a:lnTo>
                      <a:pt x="136" y="99"/>
                    </a:lnTo>
                    <a:lnTo>
                      <a:pt x="136" y="82"/>
                    </a:lnTo>
                    <a:lnTo>
                      <a:pt x="135" y="69"/>
                    </a:lnTo>
                    <a:lnTo>
                      <a:pt x="134" y="57"/>
                    </a:lnTo>
                    <a:lnTo>
                      <a:pt x="125" y="49"/>
                    </a:lnTo>
                    <a:lnTo>
                      <a:pt x="115" y="42"/>
                    </a:lnTo>
                    <a:lnTo>
                      <a:pt x="97" y="33"/>
                    </a:lnTo>
                    <a:lnTo>
                      <a:pt x="80" y="26"/>
                    </a:lnTo>
                    <a:lnTo>
                      <a:pt x="63" y="20"/>
                    </a:lnTo>
                    <a:lnTo>
                      <a:pt x="43" y="9"/>
                    </a:lnTo>
                    <a:lnTo>
                      <a:pt x="67" y="16"/>
                    </a:lnTo>
                    <a:lnTo>
                      <a:pt x="52" y="0"/>
                    </a:lnTo>
                    <a:lnTo>
                      <a:pt x="68" y="2"/>
                    </a:lnTo>
                    <a:lnTo>
                      <a:pt x="97" y="5"/>
                    </a:lnTo>
                    <a:lnTo>
                      <a:pt x="112" y="6"/>
                    </a:lnTo>
                    <a:lnTo>
                      <a:pt x="130" y="11"/>
                    </a:lnTo>
                    <a:lnTo>
                      <a:pt x="106" y="15"/>
                    </a:lnTo>
                    <a:lnTo>
                      <a:pt x="115" y="16"/>
                    </a:lnTo>
                    <a:lnTo>
                      <a:pt x="129" y="16"/>
                    </a:lnTo>
                    <a:lnTo>
                      <a:pt x="152" y="16"/>
                    </a:lnTo>
                    <a:lnTo>
                      <a:pt x="169" y="16"/>
                    </a:lnTo>
                    <a:lnTo>
                      <a:pt x="183" y="21"/>
                    </a:lnTo>
                    <a:lnTo>
                      <a:pt x="140" y="25"/>
                    </a:lnTo>
                    <a:lnTo>
                      <a:pt x="155" y="29"/>
                    </a:lnTo>
                    <a:lnTo>
                      <a:pt x="171" y="30"/>
                    </a:lnTo>
                    <a:lnTo>
                      <a:pt x="186" y="30"/>
                    </a:lnTo>
                    <a:lnTo>
                      <a:pt x="155" y="35"/>
                    </a:lnTo>
                    <a:lnTo>
                      <a:pt x="140" y="37"/>
                    </a:lnTo>
                    <a:lnTo>
                      <a:pt x="160" y="44"/>
                    </a:lnTo>
                    <a:lnTo>
                      <a:pt x="174" y="48"/>
                    </a:lnTo>
                    <a:lnTo>
                      <a:pt x="190" y="52"/>
                    </a:lnTo>
                    <a:lnTo>
                      <a:pt x="230" y="61"/>
                    </a:lnTo>
                    <a:lnTo>
                      <a:pt x="187" y="40"/>
                    </a:lnTo>
                    <a:lnTo>
                      <a:pt x="216" y="42"/>
                    </a:lnTo>
                    <a:lnTo>
                      <a:pt x="239" y="47"/>
                    </a:lnTo>
                    <a:lnTo>
                      <a:pt x="260" y="53"/>
                    </a:lnTo>
                    <a:lnTo>
                      <a:pt x="279" y="62"/>
                    </a:lnTo>
                    <a:lnTo>
                      <a:pt x="292" y="68"/>
                    </a:lnTo>
                    <a:lnTo>
                      <a:pt x="311" y="80"/>
                    </a:lnTo>
                    <a:lnTo>
                      <a:pt x="330" y="95"/>
                    </a:lnTo>
                    <a:lnTo>
                      <a:pt x="284" y="83"/>
                    </a:lnTo>
                    <a:lnTo>
                      <a:pt x="332" y="102"/>
                    </a:lnTo>
                    <a:lnTo>
                      <a:pt x="355" y="114"/>
                    </a:lnTo>
                    <a:lnTo>
                      <a:pt x="370" y="125"/>
                    </a:lnTo>
                    <a:lnTo>
                      <a:pt x="384" y="138"/>
                    </a:lnTo>
                    <a:lnTo>
                      <a:pt x="397" y="153"/>
                    </a:lnTo>
                    <a:lnTo>
                      <a:pt x="404" y="170"/>
                    </a:lnTo>
                    <a:lnTo>
                      <a:pt x="411" y="199"/>
                    </a:lnTo>
                    <a:lnTo>
                      <a:pt x="399" y="173"/>
                    </a:lnTo>
                    <a:lnTo>
                      <a:pt x="368" y="154"/>
                    </a:lnTo>
                    <a:lnTo>
                      <a:pt x="330" y="145"/>
                    </a:lnTo>
                    <a:lnTo>
                      <a:pt x="306" y="138"/>
                    </a:lnTo>
                    <a:lnTo>
                      <a:pt x="291" y="130"/>
                    </a:lnTo>
                    <a:lnTo>
                      <a:pt x="279" y="125"/>
                    </a:lnTo>
                    <a:lnTo>
                      <a:pt x="265" y="125"/>
                    </a:lnTo>
                    <a:lnTo>
                      <a:pt x="249" y="121"/>
                    </a:lnTo>
                    <a:lnTo>
                      <a:pt x="236" y="115"/>
                    </a:lnTo>
                    <a:lnTo>
                      <a:pt x="219" y="104"/>
                    </a:lnTo>
                    <a:lnTo>
                      <a:pt x="207" y="95"/>
                    </a:lnTo>
                    <a:lnTo>
                      <a:pt x="188" y="80"/>
                    </a:lnTo>
                    <a:lnTo>
                      <a:pt x="166" y="64"/>
                    </a:lnTo>
                    <a:lnTo>
                      <a:pt x="128" y="45"/>
                    </a:lnTo>
                    <a:lnTo>
                      <a:pt x="141" y="61"/>
                    </a:lnTo>
                    <a:lnTo>
                      <a:pt x="148" y="76"/>
                    </a:lnTo>
                    <a:lnTo>
                      <a:pt x="150" y="97"/>
                    </a:lnTo>
                    <a:lnTo>
                      <a:pt x="149" y="126"/>
                    </a:lnTo>
                    <a:lnTo>
                      <a:pt x="145" y="149"/>
                    </a:lnTo>
                    <a:lnTo>
                      <a:pt x="141" y="177"/>
                    </a:lnTo>
                    <a:lnTo>
                      <a:pt x="130" y="204"/>
                    </a:lnTo>
                    <a:lnTo>
                      <a:pt x="120" y="218"/>
                    </a:lnTo>
                    <a:lnTo>
                      <a:pt x="107" y="233"/>
                    </a:lnTo>
                    <a:lnTo>
                      <a:pt x="91" y="247"/>
                    </a:lnTo>
                    <a:lnTo>
                      <a:pt x="81" y="261"/>
                    </a:lnTo>
                    <a:lnTo>
                      <a:pt x="64" y="287"/>
                    </a:lnTo>
                    <a:lnTo>
                      <a:pt x="58" y="303"/>
                    </a:lnTo>
                    <a:lnTo>
                      <a:pt x="54" y="315"/>
                    </a:lnTo>
                    <a:lnTo>
                      <a:pt x="53" y="30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1" name="Group 528"/>
            <p:cNvGrpSpPr>
              <a:grpSpLocks/>
            </p:cNvGrpSpPr>
            <p:nvPr/>
          </p:nvGrpSpPr>
          <p:grpSpPr bwMode="auto">
            <a:xfrm>
              <a:off x="3882" y="1597"/>
              <a:ext cx="75" cy="131"/>
              <a:chOff x="3882" y="1597"/>
              <a:chExt cx="75" cy="131"/>
            </a:xfrm>
          </p:grpSpPr>
          <p:sp>
            <p:nvSpPr>
              <p:cNvPr id="57491" name="Freeform 529"/>
              <p:cNvSpPr>
                <a:spLocks/>
              </p:cNvSpPr>
              <p:nvPr/>
            </p:nvSpPr>
            <p:spPr bwMode="auto">
              <a:xfrm>
                <a:off x="3889" y="1652"/>
                <a:ext cx="68" cy="76"/>
              </a:xfrm>
              <a:custGeom>
                <a:avLst/>
                <a:gdLst>
                  <a:gd name="T0" fmla="*/ 0 w 205"/>
                  <a:gd name="T1" fmla="*/ 0 h 228"/>
                  <a:gd name="T2" fmla="*/ 4 w 205"/>
                  <a:gd name="T3" fmla="*/ 4 h 228"/>
                  <a:gd name="T4" fmla="*/ 7 w 205"/>
                  <a:gd name="T5" fmla="*/ 6 h 228"/>
                  <a:gd name="T6" fmla="*/ 11 w 205"/>
                  <a:gd name="T7" fmla="*/ 6 h 228"/>
                  <a:gd name="T8" fmla="*/ 14 w 205"/>
                  <a:gd name="T9" fmla="*/ 4 h 228"/>
                  <a:gd name="T10" fmla="*/ 15 w 205"/>
                  <a:gd name="T11" fmla="*/ 0 h 228"/>
                  <a:gd name="T12" fmla="*/ 15 w 205"/>
                  <a:gd name="T13" fmla="*/ 8 h 228"/>
                  <a:gd name="T14" fmla="*/ 18 w 205"/>
                  <a:gd name="T15" fmla="*/ 13 h 228"/>
                  <a:gd name="T16" fmla="*/ 20 w 205"/>
                  <a:gd name="T17" fmla="*/ 17 h 228"/>
                  <a:gd name="T18" fmla="*/ 24 w 205"/>
                  <a:gd name="T19" fmla="*/ 24 h 228"/>
                  <a:gd name="T20" fmla="*/ 27 w 205"/>
                  <a:gd name="T21" fmla="*/ 29 h 228"/>
                  <a:gd name="T22" fmla="*/ 29 w 205"/>
                  <a:gd name="T23" fmla="*/ 32 h 228"/>
                  <a:gd name="T24" fmla="*/ 32 w 205"/>
                  <a:gd name="T25" fmla="*/ 37 h 228"/>
                  <a:gd name="T26" fmla="*/ 38 w 205"/>
                  <a:gd name="T27" fmla="*/ 42 h 228"/>
                  <a:gd name="T28" fmla="*/ 41 w 205"/>
                  <a:gd name="T29" fmla="*/ 46 h 228"/>
                  <a:gd name="T30" fmla="*/ 45 w 205"/>
                  <a:gd name="T31" fmla="*/ 49 h 228"/>
                  <a:gd name="T32" fmla="*/ 46 w 205"/>
                  <a:gd name="T33" fmla="*/ 51 h 228"/>
                  <a:gd name="T34" fmla="*/ 49 w 205"/>
                  <a:gd name="T35" fmla="*/ 56 h 228"/>
                  <a:gd name="T36" fmla="*/ 51 w 205"/>
                  <a:gd name="T37" fmla="*/ 61 h 228"/>
                  <a:gd name="T38" fmla="*/ 54 w 205"/>
                  <a:gd name="T39" fmla="*/ 65 h 228"/>
                  <a:gd name="T40" fmla="*/ 57 w 205"/>
                  <a:gd name="T41" fmla="*/ 69 h 228"/>
                  <a:gd name="T42" fmla="*/ 60 w 205"/>
                  <a:gd name="T43" fmla="*/ 72 h 228"/>
                  <a:gd name="T44" fmla="*/ 64 w 205"/>
                  <a:gd name="T45" fmla="*/ 74 h 228"/>
                  <a:gd name="T46" fmla="*/ 68 w 205"/>
                  <a:gd name="T47" fmla="*/ 76 h 228"/>
                  <a:gd name="T48" fmla="*/ 62 w 205"/>
                  <a:gd name="T49" fmla="*/ 75 h 228"/>
                  <a:gd name="T50" fmla="*/ 56 w 205"/>
                  <a:gd name="T51" fmla="*/ 75 h 228"/>
                  <a:gd name="T52" fmla="*/ 52 w 205"/>
                  <a:gd name="T53" fmla="*/ 73 h 228"/>
                  <a:gd name="T54" fmla="*/ 48 w 205"/>
                  <a:gd name="T55" fmla="*/ 70 h 228"/>
                  <a:gd name="T56" fmla="*/ 45 w 205"/>
                  <a:gd name="T57" fmla="*/ 67 h 228"/>
                  <a:gd name="T58" fmla="*/ 43 w 205"/>
                  <a:gd name="T59" fmla="*/ 64 h 228"/>
                  <a:gd name="T60" fmla="*/ 41 w 205"/>
                  <a:gd name="T61" fmla="*/ 62 h 228"/>
                  <a:gd name="T62" fmla="*/ 39 w 205"/>
                  <a:gd name="T63" fmla="*/ 62 h 228"/>
                  <a:gd name="T64" fmla="*/ 37 w 205"/>
                  <a:gd name="T65" fmla="*/ 61 h 228"/>
                  <a:gd name="T66" fmla="*/ 33 w 205"/>
                  <a:gd name="T67" fmla="*/ 58 h 228"/>
                  <a:gd name="T68" fmla="*/ 29 w 205"/>
                  <a:gd name="T69" fmla="*/ 54 h 228"/>
                  <a:gd name="T70" fmla="*/ 24 w 205"/>
                  <a:gd name="T71" fmla="*/ 49 h 228"/>
                  <a:gd name="T72" fmla="*/ 19 w 205"/>
                  <a:gd name="T73" fmla="*/ 43 h 228"/>
                  <a:gd name="T74" fmla="*/ 15 w 205"/>
                  <a:gd name="T75" fmla="*/ 37 h 228"/>
                  <a:gd name="T76" fmla="*/ 11 w 205"/>
                  <a:gd name="T77" fmla="*/ 31 h 228"/>
                  <a:gd name="T78" fmla="*/ 8 w 205"/>
                  <a:gd name="T79" fmla="*/ 26 h 228"/>
                  <a:gd name="T80" fmla="*/ 6 w 205"/>
                  <a:gd name="T81" fmla="*/ 21 h 228"/>
                  <a:gd name="T82" fmla="*/ 5 w 205"/>
                  <a:gd name="T83" fmla="*/ 16 h 228"/>
                  <a:gd name="T84" fmla="*/ 3 w 205"/>
                  <a:gd name="T85" fmla="*/ 9 h 228"/>
                  <a:gd name="T86" fmla="*/ 0 w 205"/>
                  <a:gd name="T87" fmla="*/ 0 h 2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5" h="228">
                    <a:moveTo>
                      <a:pt x="0" y="0"/>
                    </a:moveTo>
                    <a:lnTo>
                      <a:pt x="11" y="12"/>
                    </a:lnTo>
                    <a:lnTo>
                      <a:pt x="20" y="18"/>
                    </a:lnTo>
                    <a:lnTo>
                      <a:pt x="33" y="19"/>
                    </a:lnTo>
                    <a:lnTo>
                      <a:pt x="43" y="11"/>
                    </a:lnTo>
                    <a:lnTo>
                      <a:pt x="44" y="0"/>
                    </a:lnTo>
                    <a:lnTo>
                      <a:pt x="46" y="24"/>
                    </a:lnTo>
                    <a:lnTo>
                      <a:pt x="53" y="38"/>
                    </a:lnTo>
                    <a:lnTo>
                      <a:pt x="61" y="50"/>
                    </a:lnTo>
                    <a:lnTo>
                      <a:pt x="72" y="71"/>
                    </a:lnTo>
                    <a:lnTo>
                      <a:pt x="80" y="86"/>
                    </a:lnTo>
                    <a:lnTo>
                      <a:pt x="86" y="97"/>
                    </a:lnTo>
                    <a:lnTo>
                      <a:pt x="96" y="110"/>
                    </a:lnTo>
                    <a:lnTo>
                      <a:pt x="114" y="126"/>
                    </a:lnTo>
                    <a:lnTo>
                      <a:pt x="125" y="139"/>
                    </a:lnTo>
                    <a:lnTo>
                      <a:pt x="135" y="148"/>
                    </a:lnTo>
                    <a:lnTo>
                      <a:pt x="140" y="154"/>
                    </a:lnTo>
                    <a:lnTo>
                      <a:pt x="147" y="169"/>
                    </a:lnTo>
                    <a:lnTo>
                      <a:pt x="154" y="182"/>
                    </a:lnTo>
                    <a:lnTo>
                      <a:pt x="164" y="195"/>
                    </a:lnTo>
                    <a:lnTo>
                      <a:pt x="172" y="207"/>
                    </a:lnTo>
                    <a:lnTo>
                      <a:pt x="182" y="216"/>
                    </a:lnTo>
                    <a:lnTo>
                      <a:pt x="192" y="223"/>
                    </a:lnTo>
                    <a:lnTo>
                      <a:pt x="205" y="228"/>
                    </a:lnTo>
                    <a:lnTo>
                      <a:pt x="186" y="226"/>
                    </a:lnTo>
                    <a:lnTo>
                      <a:pt x="168" y="224"/>
                    </a:lnTo>
                    <a:lnTo>
                      <a:pt x="157" y="219"/>
                    </a:lnTo>
                    <a:lnTo>
                      <a:pt x="144" y="209"/>
                    </a:lnTo>
                    <a:lnTo>
                      <a:pt x="137" y="200"/>
                    </a:lnTo>
                    <a:lnTo>
                      <a:pt x="130" y="192"/>
                    </a:lnTo>
                    <a:lnTo>
                      <a:pt x="123" y="185"/>
                    </a:lnTo>
                    <a:lnTo>
                      <a:pt x="119" y="185"/>
                    </a:lnTo>
                    <a:lnTo>
                      <a:pt x="111" y="182"/>
                    </a:lnTo>
                    <a:lnTo>
                      <a:pt x="99" y="175"/>
                    </a:lnTo>
                    <a:lnTo>
                      <a:pt x="87" y="163"/>
                    </a:lnTo>
                    <a:lnTo>
                      <a:pt x="72" y="148"/>
                    </a:lnTo>
                    <a:lnTo>
                      <a:pt x="57" y="128"/>
                    </a:lnTo>
                    <a:lnTo>
                      <a:pt x="44" y="111"/>
                    </a:lnTo>
                    <a:lnTo>
                      <a:pt x="33" y="93"/>
                    </a:lnTo>
                    <a:lnTo>
                      <a:pt x="23" y="77"/>
                    </a:lnTo>
                    <a:lnTo>
                      <a:pt x="18" y="63"/>
                    </a:lnTo>
                    <a:lnTo>
                      <a:pt x="14" y="47"/>
                    </a:lnTo>
                    <a:lnTo>
                      <a:pt x="9" y="28"/>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92" name="Freeform 530"/>
              <p:cNvSpPr>
                <a:spLocks/>
              </p:cNvSpPr>
              <p:nvPr/>
            </p:nvSpPr>
            <p:spPr bwMode="auto">
              <a:xfrm>
                <a:off x="3882" y="1597"/>
                <a:ext cx="20" cy="47"/>
              </a:xfrm>
              <a:custGeom>
                <a:avLst/>
                <a:gdLst>
                  <a:gd name="T0" fmla="*/ 7 w 62"/>
                  <a:gd name="T1" fmla="*/ 44 h 143"/>
                  <a:gd name="T2" fmla="*/ 5 w 62"/>
                  <a:gd name="T3" fmla="*/ 40 h 143"/>
                  <a:gd name="T4" fmla="*/ 4 w 62"/>
                  <a:gd name="T5" fmla="*/ 36 h 143"/>
                  <a:gd name="T6" fmla="*/ 3 w 62"/>
                  <a:gd name="T7" fmla="*/ 34 h 143"/>
                  <a:gd name="T8" fmla="*/ 3 w 62"/>
                  <a:gd name="T9" fmla="*/ 30 h 143"/>
                  <a:gd name="T10" fmla="*/ 4 w 62"/>
                  <a:gd name="T11" fmla="*/ 28 h 143"/>
                  <a:gd name="T12" fmla="*/ 4 w 62"/>
                  <a:gd name="T13" fmla="*/ 26 h 143"/>
                  <a:gd name="T14" fmla="*/ 3 w 62"/>
                  <a:gd name="T15" fmla="*/ 25 h 143"/>
                  <a:gd name="T16" fmla="*/ 4 w 62"/>
                  <a:gd name="T17" fmla="*/ 22 h 143"/>
                  <a:gd name="T18" fmla="*/ 5 w 62"/>
                  <a:gd name="T19" fmla="*/ 21 h 143"/>
                  <a:gd name="T20" fmla="*/ 5 w 62"/>
                  <a:gd name="T21" fmla="*/ 19 h 143"/>
                  <a:gd name="T22" fmla="*/ 5 w 62"/>
                  <a:gd name="T23" fmla="*/ 15 h 143"/>
                  <a:gd name="T24" fmla="*/ 6 w 62"/>
                  <a:gd name="T25" fmla="*/ 12 h 143"/>
                  <a:gd name="T26" fmla="*/ 7 w 62"/>
                  <a:gd name="T27" fmla="*/ 10 h 143"/>
                  <a:gd name="T28" fmla="*/ 8 w 62"/>
                  <a:gd name="T29" fmla="*/ 7 h 143"/>
                  <a:gd name="T30" fmla="*/ 9 w 62"/>
                  <a:gd name="T31" fmla="*/ 5 h 143"/>
                  <a:gd name="T32" fmla="*/ 11 w 62"/>
                  <a:gd name="T33" fmla="*/ 4 h 143"/>
                  <a:gd name="T34" fmla="*/ 13 w 62"/>
                  <a:gd name="T35" fmla="*/ 3 h 143"/>
                  <a:gd name="T36" fmla="*/ 16 w 62"/>
                  <a:gd name="T37" fmla="*/ 5 h 143"/>
                  <a:gd name="T38" fmla="*/ 17 w 62"/>
                  <a:gd name="T39" fmla="*/ 8 h 143"/>
                  <a:gd name="T40" fmla="*/ 18 w 62"/>
                  <a:gd name="T41" fmla="*/ 11 h 143"/>
                  <a:gd name="T42" fmla="*/ 19 w 62"/>
                  <a:gd name="T43" fmla="*/ 16 h 143"/>
                  <a:gd name="T44" fmla="*/ 18 w 62"/>
                  <a:gd name="T45" fmla="*/ 20 h 143"/>
                  <a:gd name="T46" fmla="*/ 16 w 62"/>
                  <a:gd name="T47" fmla="*/ 22 h 143"/>
                  <a:gd name="T48" fmla="*/ 13 w 62"/>
                  <a:gd name="T49" fmla="*/ 23 h 143"/>
                  <a:gd name="T50" fmla="*/ 12 w 62"/>
                  <a:gd name="T51" fmla="*/ 24 h 143"/>
                  <a:gd name="T52" fmla="*/ 10 w 62"/>
                  <a:gd name="T53" fmla="*/ 26 h 143"/>
                  <a:gd name="T54" fmla="*/ 9 w 62"/>
                  <a:gd name="T55" fmla="*/ 28 h 143"/>
                  <a:gd name="T56" fmla="*/ 7 w 62"/>
                  <a:gd name="T57" fmla="*/ 32 h 143"/>
                  <a:gd name="T58" fmla="*/ 8 w 62"/>
                  <a:gd name="T59" fmla="*/ 37 h 143"/>
                  <a:gd name="T60" fmla="*/ 8 w 62"/>
                  <a:gd name="T61" fmla="*/ 39 h 143"/>
                  <a:gd name="T62" fmla="*/ 10 w 62"/>
                  <a:gd name="T63" fmla="*/ 42 h 143"/>
                  <a:gd name="T64" fmla="*/ 13 w 62"/>
                  <a:gd name="T65" fmla="*/ 41 h 143"/>
                  <a:gd name="T66" fmla="*/ 13 w 62"/>
                  <a:gd name="T67" fmla="*/ 32 h 143"/>
                  <a:gd name="T68" fmla="*/ 15 w 62"/>
                  <a:gd name="T69" fmla="*/ 29 h 143"/>
                  <a:gd name="T70" fmla="*/ 18 w 62"/>
                  <a:gd name="T71" fmla="*/ 27 h 143"/>
                  <a:gd name="T72" fmla="*/ 20 w 62"/>
                  <a:gd name="T73" fmla="*/ 25 h 143"/>
                  <a:gd name="T74" fmla="*/ 20 w 62"/>
                  <a:gd name="T75" fmla="*/ 21 h 143"/>
                  <a:gd name="T76" fmla="*/ 20 w 62"/>
                  <a:gd name="T77" fmla="*/ 17 h 143"/>
                  <a:gd name="T78" fmla="*/ 19 w 62"/>
                  <a:gd name="T79" fmla="*/ 10 h 143"/>
                  <a:gd name="T80" fmla="*/ 17 w 62"/>
                  <a:gd name="T81" fmla="*/ 5 h 143"/>
                  <a:gd name="T82" fmla="*/ 13 w 62"/>
                  <a:gd name="T83" fmla="*/ 2 h 143"/>
                  <a:gd name="T84" fmla="*/ 11 w 62"/>
                  <a:gd name="T85" fmla="*/ 0 h 143"/>
                  <a:gd name="T86" fmla="*/ 8 w 62"/>
                  <a:gd name="T87" fmla="*/ 0 h 143"/>
                  <a:gd name="T88" fmla="*/ 7 w 62"/>
                  <a:gd name="T89" fmla="*/ 3 h 143"/>
                  <a:gd name="T90" fmla="*/ 4 w 62"/>
                  <a:gd name="T91" fmla="*/ 6 h 143"/>
                  <a:gd name="T92" fmla="*/ 3 w 62"/>
                  <a:gd name="T93" fmla="*/ 11 h 143"/>
                  <a:gd name="T94" fmla="*/ 1 w 62"/>
                  <a:gd name="T95" fmla="*/ 15 h 143"/>
                  <a:gd name="T96" fmla="*/ 1 w 62"/>
                  <a:gd name="T97" fmla="*/ 19 h 143"/>
                  <a:gd name="T98" fmla="*/ 0 w 62"/>
                  <a:gd name="T99" fmla="*/ 23 h 143"/>
                  <a:gd name="T100" fmla="*/ 1 w 62"/>
                  <a:gd name="T101" fmla="*/ 28 h 143"/>
                  <a:gd name="T102" fmla="*/ 1 w 62"/>
                  <a:gd name="T103" fmla="*/ 33 h 143"/>
                  <a:gd name="T104" fmla="*/ 3 w 62"/>
                  <a:gd name="T105" fmla="*/ 39 h 143"/>
                  <a:gd name="T106" fmla="*/ 4 w 62"/>
                  <a:gd name="T107" fmla="*/ 43 h 143"/>
                  <a:gd name="T108" fmla="*/ 7 w 62"/>
                  <a:gd name="T109" fmla="*/ 47 h 143"/>
                  <a:gd name="T110" fmla="*/ 7 w 62"/>
                  <a:gd name="T111" fmla="*/ 44 h 1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2" h="143">
                    <a:moveTo>
                      <a:pt x="23" y="133"/>
                    </a:moveTo>
                    <a:lnTo>
                      <a:pt x="14" y="121"/>
                    </a:lnTo>
                    <a:lnTo>
                      <a:pt x="12" y="111"/>
                    </a:lnTo>
                    <a:lnTo>
                      <a:pt x="9" y="102"/>
                    </a:lnTo>
                    <a:lnTo>
                      <a:pt x="9" y="92"/>
                    </a:lnTo>
                    <a:lnTo>
                      <a:pt x="13" y="86"/>
                    </a:lnTo>
                    <a:lnTo>
                      <a:pt x="13" y="80"/>
                    </a:lnTo>
                    <a:lnTo>
                      <a:pt x="9" y="75"/>
                    </a:lnTo>
                    <a:lnTo>
                      <a:pt x="12" y="68"/>
                    </a:lnTo>
                    <a:lnTo>
                      <a:pt x="14" y="64"/>
                    </a:lnTo>
                    <a:lnTo>
                      <a:pt x="14" y="57"/>
                    </a:lnTo>
                    <a:lnTo>
                      <a:pt x="14" y="45"/>
                    </a:lnTo>
                    <a:lnTo>
                      <a:pt x="19" y="38"/>
                    </a:lnTo>
                    <a:lnTo>
                      <a:pt x="23" y="29"/>
                    </a:lnTo>
                    <a:lnTo>
                      <a:pt x="26" y="21"/>
                    </a:lnTo>
                    <a:lnTo>
                      <a:pt x="28" y="16"/>
                    </a:lnTo>
                    <a:lnTo>
                      <a:pt x="33" y="11"/>
                    </a:lnTo>
                    <a:lnTo>
                      <a:pt x="40" y="10"/>
                    </a:lnTo>
                    <a:lnTo>
                      <a:pt x="49" y="15"/>
                    </a:lnTo>
                    <a:lnTo>
                      <a:pt x="54" y="23"/>
                    </a:lnTo>
                    <a:lnTo>
                      <a:pt x="57" y="34"/>
                    </a:lnTo>
                    <a:lnTo>
                      <a:pt x="59" y="48"/>
                    </a:lnTo>
                    <a:lnTo>
                      <a:pt x="57" y="61"/>
                    </a:lnTo>
                    <a:lnTo>
                      <a:pt x="50" y="66"/>
                    </a:lnTo>
                    <a:lnTo>
                      <a:pt x="41" y="70"/>
                    </a:lnTo>
                    <a:lnTo>
                      <a:pt x="36" y="72"/>
                    </a:lnTo>
                    <a:lnTo>
                      <a:pt x="30" y="80"/>
                    </a:lnTo>
                    <a:lnTo>
                      <a:pt x="27" y="86"/>
                    </a:lnTo>
                    <a:lnTo>
                      <a:pt x="23" y="97"/>
                    </a:lnTo>
                    <a:lnTo>
                      <a:pt x="25" y="113"/>
                    </a:lnTo>
                    <a:lnTo>
                      <a:pt x="26" y="120"/>
                    </a:lnTo>
                    <a:lnTo>
                      <a:pt x="32" y="128"/>
                    </a:lnTo>
                    <a:lnTo>
                      <a:pt x="41" y="125"/>
                    </a:lnTo>
                    <a:lnTo>
                      <a:pt x="41" y="96"/>
                    </a:lnTo>
                    <a:lnTo>
                      <a:pt x="45" y="87"/>
                    </a:lnTo>
                    <a:lnTo>
                      <a:pt x="55" y="83"/>
                    </a:lnTo>
                    <a:lnTo>
                      <a:pt x="61" y="75"/>
                    </a:lnTo>
                    <a:lnTo>
                      <a:pt x="62" y="64"/>
                    </a:lnTo>
                    <a:lnTo>
                      <a:pt x="62" y="51"/>
                    </a:lnTo>
                    <a:lnTo>
                      <a:pt x="60" y="29"/>
                    </a:lnTo>
                    <a:lnTo>
                      <a:pt x="52" y="15"/>
                    </a:lnTo>
                    <a:lnTo>
                      <a:pt x="41" y="6"/>
                    </a:lnTo>
                    <a:lnTo>
                      <a:pt x="33" y="1"/>
                    </a:lnTo>
                    <a:lnTo>
                      <a:pt x="26" y="0"/>
                    </a:lnTo>
                    <a:lnTo>
                      <a:pt x="21" y="9"/>
                    </a:lnTo>
                    <a:lnTo>
                      <a:pt x="13" y="19"/>
                    </a:lnTo>
                    <a:lnTo>
                      <a:pt x="9" y="33"/>
                    </a:lnTo>
                    <a:lnTo>
                      <a:pt x="4" y="45"/>
                    </a:lnTo>
                    <a:lnTo>
                      <a:pt x="2" y="59"/>
                    </a:lnTo>
                    <a:lnTo>
                      <a:pt x="0" y="71"/>
                    </a:lnTo>
                    <a:lnTo>
                      <a:pt x="2" y="86"/>
                    </a:lnTo>
                    <a:lnTo>
                      <a:pt x="3" y="99"/>
                    </a:lnTo>
                    <a:lnTo>
                      <a:pt x="9" y="119"/>
                    </a:lnTo>
                    <a:lnTo>
                      <a:pt x="13" y="130"/>
                    </a:lnTo>
                    <a:lnTo>
                      <a:pt x="23" y="143"/>
                    </a:lnTo>
                    <a:lnTo>
                      <a:pt x="23" y="1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2" name="Group 531"/>
            <p:cNvGrpSpPr>
              <a:grpSpLocks/>
            </p:cNvGrpSpPr>
            <p:nvPr/>
          </p:nvGrpSpPr>
          <p:grpSpPr bwMode="auto">
            <a:xfrm>
              <a:off x="3971" y="1614"/>
              <a:ext cx="82" cy="13"/>
              <a:chOff x="3971" y="1614"/>
              <a:chExt cx="82" cy="13"/>
            </a:xfrm>
          </p:grpSpPr>
          <p:sp>
            <p:nvSpPr>
              <p:cNvPr id="57489" name="Freeform 532"/>
              <p:cNvSpPr>
                <a:spLocks/>
              </p:cNvSpPr>
              <p:nvPr/>
            </p:nvSpPr>
            <p:spPr bwMode="auto">
              <a:xfrm>
                <a:off x="4026" y="1620"/>
                <a:ext cx="27" cy="7"/>
              </a:xfrm>
              <a:custGeom>
                <a:avLst/>
                <a:gdLst>
                  <a:gd name="T0" fmla="*/ 0 w 82"/>
                  <a:gd name="T1" fmla="*/ 4 h 21"/>
                  <a:gd name="T2" fmla="*/ 5 w 82"/>
                  <a:gd name="T3" fmla="*/ 0 h 21"/>
                  <a:gd name="T4" fmla="*/ 9 w 82"/>
                  <a:gd name="T5" fmla="*/ 0 h 21"/>
                  <a:gd name="T6" fmla="*/ 12 w 82"/>
                  <a:gd name="T7" fmla="*/ 0 h 21"/>
                  <a:gd name="T8" fmla="*/ 16 w 82"/>
                  <a:gd name="T9" fmla="*/ 0 h 21"/>
                  <a:gd name="T10" fmla="*/ 15 w 82"/>
                  <a:gd name="T11" fmla="*/ 3 h 21"/>
                  <a:gd name="T12" fmla="*/ 19 w 82"/>
                  <a:gd name="T13" fmla="*/ 1 h 21"/>
                  <a:gd name="T14" fmla="*/ 22 w 82"/>
                  <a:gd name="T15" fmla="*/ 0 h 21"/>
                  <a:gd name="T16" fmla="*/ 19 w 82"/>
                  <a:gd name="T17" fmla="*/ 3 h 21"/>
                  <a:gd name="T18" fmla="*/ 25 w 82"/>
                  <a:gd name="T19" fmla="*/ 0 h 21"/>
                  <a:gd name="T20" fmla="*/ 24 w 82"/>
                  <a:gd name="T21" fmla="*/ 2 h 21"/>
                  <a:gd name="T22" fmla="*/ 27 w 82"/>
                  <a:gd name="T23" fmla="*/ 1 h 21"/>
                  <a:gd name="T24" fmla="*/ 26 w 82"/>
                  <a:gd name="T25" fmla="*/ 4 h 21"/>
                  <a:gd name="T26" fmla="*/ 25 w 82"/>
                  <a:gd name="T27" fmla="*/ 6 h 21"/>
                  <a:gd name="T28" fmla="*/ 21 w 82"/>
                  <a:gd name="T29" fmla="*/ 7 h 21"/>
                  <a:gd name="T30" fmla="*/ 17 w 82"/>
                  <a:gd name="T31" fmla="*/ 7 h 21"/>
                  <a:gd name="T32" fmla="*/ 14 w 82"/>
                  <a:gd name="T33" fmla="*/ 6 h 21"/>
                  <a:gd name="T34" fmla="*/ 13 w 82"/>
                  <a:gd name="T35" fmla="*/ 6 h 21"/>
                  <a:gd name="T36" fmla="*/ 11 w 82"/>
                  <a:gd name="T37" fmla="*/ 5 h 21"/>
                  <a:gd name="T38" fmla="*/ 8 w 82"/>
                  <a:gd name="T39" fmla="*/ 4 h 21"/>
                  <a:gd name="T40" fmla="*/ 4 w 82"/>
                  <a:gd name="T41" fmla="*/ 3 h 21"/>
                  <a:gd name="T42" fmla="*/ 0 w 82"/>
                  <a:gd name="T43" fmla="*/ 4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2" h="21">
                    <a:moveTo>
                      <a:pt x="0" y="13"/>
                    </a:moveTo>
                    <a:lnTo>
                      <a:pt x="15" y="1"/>
                    </a:lnTo>
                    <a:lnTo>
                      <a:pt x="28" y="1"/>
                    </a:lnTo>
                    <a:lnTo>
                      <a:pt x="37" y="1"/>
                    </a:lnTo>
                    <a:lnTo>
                      <a:pt x="48" y="0"/>
                    </a:lnTo>
                    <a:lnTo>
                      <a:pt x="45" y="8"/>
                    </a:lnTo>
                    <a:lnTo>
                      <a:pt x="58" y="3"/>
                    </a:lnTo>
                    <a:lnTo>
                      <a:pt x="67" y="1"/>
                    </a:lnTo>
                    <a:lnTo>
                      <a:pt x="58" y="8"/>
                    </a:lnTo>
                    <a:lnTo>
                      <a:pt x="76" y="1"/>
                    </a:lnTo>
                    <a:lnTo>
                      <a:pt x="73" y="7"/>
                    </a:lnTo>
                    <a:lnTo>
                      <a:pt x="82" y="2"/>
                    </a:lnTo>
                    <a:lnTo>
                      <a:pt x="80" y="12"/>
                    </a:lnTo>
                    <a:lnTo>
                      <a:pt x="75" y="19"/>
                    </a:lnTo>
                    <a:lnTo>
                      <a:pt x="64" y="21"/>
                    </a:lnTo>
                    <a:lnTo>
                      <a:pt x="51" y="21"/>
                    </a:lnTo>
                    <a:lnTo>
                      <a:pt x="44" y="19"/>
                    </a:lnTo>
                    <a:lnTo>
                      <a:pt x="38" y="17"/>
                    </a:lnTo>
                    <a:lnTo>
                      <a:pt x="32" y="15"/>
                    </a:lnTo>
                    <a:lnTo>
                      <a:pt x="23" y="12"/>
                    </a:lnTo>
                    <a:lnTo>
                      <a:pt x="11" y="8"/>
                    </a:lnTo>
                    <a:lnTo>
                      <a:pt x="0" y="1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90" name="Freeform 533"/>
              <p:cNvSpPr>
                <a:spLocks/>
              </p:cNvSpPr>
              <p:nvPr/>
            </p:nvSpPr>
            <p:spPr bwMode="auto">
              <a:xfrm>
                <a:off x="3971" y="1614"/>
                <a:ext cx="39" cy="8"/>
              </a:xfrm>
              <a:custGeom>
                <a:avLst/>
                <a:gdLst>
                  <a:gd name="T0" fmla="*/ 0 w 116"/>
                  <a:gd name="T1" fmla="*/ 7 h 24"/>
                  <a:gd name="T2" fmla="*/ 2 w 116"/>
                  <a:gd name="T3" fmla="*/ 4 h 24"/>
                  <a:gd name="T4" fmla="*/ 7 w 116"/>
                  <a:gd name="T5" fmla="*/ 2 h 24"/>
                  <a:gd name="T6" fmla="*/ 12 w 116"/>
                  <a:gd name="T7" fmla="*/ 1 h 24"/>
                  <a:gd name="T8" fmla="*/ 17 w 116"/>
                  <a:gd name="T9" fmla="*/ 1 h 24"/>
                  <a:gd name="T10" fmla="*/ 22 w 116"/>
                  <a:gd name="T11" fmla="*/ 2 h 24"/>
                  <a:gd name="T12" fmla="*/ 25 w 116"/>
                  <a:gd name="T13" fmla="*/ 0 h 24"/>
                  <a:gd name="T14" fmla="*/ 26 w 116"/>
                  <a:gd name="T15" fmla="*/ 2 h 24"/>
                  <a:gd name="T16" fmla="*/ 31 w 116"/>
                  <a:gd name="T17" fmla="*/ 1 h 24"/>
                  <a:gd name="T18" fmla="*/ 30 w 116"/>
                  <a:gd name="T19" fmla="*/ 4 h 24"/>
                  <a:gd name="T20" fmla="*/ 34 w 116"/>
                  <a:gd name="T21" fmla="*/ 3 h 24"/>
                  <a:gd name="T22" fmla="*/ 38 w 116"/>
                  <a:gd name="T23" fmla="*/ 1 h 24"/>
                  <a:gd name="T24" fmla="*/ 35 w 116"/>
                  <a:gd name="T25" fmla="*/ 7 h 24"/>
                  <a:gd name="T26" fmla="*/ 39 w 116"/>
                  <a:gd name="T27" fmla="*/ 5 h 24"/>
                  <a:gd name="T28" fmla="*/ 39 w 116"/>
                  <a:gd name="T29" fmla="*/ 7 h 24"/>
                  <a:gd name="T30" fmla="*/ 33 w 116"/>
                  <a:gd name="T31" fmla="*/ 8 h 24"/>
                  <a:gd name="T32" fmla="*/ 29 w 116"/>
                  <a:gd name="T33" fmla="*/ 7 h 24"/>
                  <a:gd name="T34" fmla="*/ 25 w 116"/>
                  <a:gd name="T35" fmla="*/ 5 h 24"/>
                  <a:gd name="T36" fmla="*/ 21 w 116"/>
                  <a:gd name="T37" fmla="*/ 5 h 24"/>
                  <a:gd name="T38" fmla="*/ 16 w 116"/>
                  <a:gd name="T39" fmla="*/ 5 h 24"/>
                  <a:gd name="T40" fmla="*/ 12 w 116"/>
                  <a:gd name="T41" fmla="*/ 5 h 24"/>
                  <a:gd name="T42" fmla="*/ 8 w 116"/>
                  <a:gd name="T43" fmla="*/ 4 h 24"/>
                  <a:gd name="T44" fmla="*/ 5 w 116"/>
                  <a:gd name="T45" fmla="*/ 4 h 24"/>
                  <a:gd name="T46" fmla="*/ 0 w 116"/>
                  <a:gd name="T47" fmla="*/ 7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6" h="24">
                    <a:moveTo>
                      <a:pt x="0" y="20"/>
                    </a:moveTo>
                    <a:lnTo>
                      <a:pt x="7" y="11"/>
                    </a:lnTo>
                    <a:lnTo>
                      <a:pt x="21" y="7"/>
                    </a:lnTo>
                    <a:lnTo>
                      <a:pt x="35" y="4"/>
                    </a:lnTo>
                    <a:lnTo>
                      <a:pt x="51" y="4"/>
                    </a:lnTo>
                    <a:lnTo>
                      <a:pt x="65" y="5"/>
                    </a:lnTo>
                    <a:lnTo>
                      <a:pt x="74" y="0"/>
                    </a:lnTo>
                    <a:lnTo>
                      <a:pt x="77" y="7"/>
                    </a:lnTo>
                    <a:lnTo>
                      <a:pt x="93" y="2"/>
                    </a:lnTo>
                    <a:lnTo>
                      <a:pt x="88" y="12"/>
                    </a:lnTo>
                    <a:lnTo>
                      <a:pt x="101" y="10"/>
                    </a:lnTo>
                    <a:lnTo>
                      <a:pt x="112" y="4"/>
                    </a:lnTo>
                    <a:lnTo>
                      <a:pt x="103" y="20"/>
                    </a:lnTo>
                    <a:lnTo>
                      <a:pt x="115" y="14"/>
                    </a:lnTo>
                    <a:lnTo>
                      <a:pt x="116" y="21"/>
                    </a:lnTo>
                    <a:lnTo>
                      <a:pt x="98" y="24"/>
                    </a:lnTo>
                    <a:lnTo>
                      <a:pt x="86" y="21"/>
                    </a:lnTo>
                    <a:lnTo>
                      <a:pt x="75" y="16"/>
                    </a:lnTo>
                    <a:lnTo>
                      <a:pt x="62" y="15"/>
                    </a:lnTo>
                    <a:lnTo>
                      <a:pt x="49" y="15"/>
                    </a:lnTo>
                    <a:lnTo>
                      <a:pt x="35" y="15"/>
                    </a:lnTo>
                    <a:lnTo>
                      <a:pt x="25" y="11"/>
                    </a:lnTo>
                    <a:lnTo>
                      <a:pt x="16" y="11"/>
                    </a:lnTo>
                    <a:lnTo>
                      <a:pt x="0" y="2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3" name="Group 534"/>
            <p:cNvGrpSpPr>
              <a:grpSpLocks/>
            </p:cNvGrpSpPr>
            <p:nvPr/>
          </p:nvGrpSpPr>
          <p:grpSpPr bwMode="auto">
            <a:xfrm>
              <a:off x="3976" y="1617"/>
              <a:ext cx="35" cy="19"/>
              <a:chOff x="3976" y="1617"/>
              <a:chExt cx="35" cy="19"/>
            </a:xfrm>
          </p:grpSpPr>
          <p:sp>
            <p:nvSpPr>
              <p:cNvPr id="57485" name="Freeform 535"/>
              <p:cNvSpPr>
                <a:spLocks/>
              </p:cNvSpPr>
              <p:nvPr/>
            </p:nvSpPr>
            <p:spPr bwMode="auto">
              <a:xfrm>
                <a:off x="3977" y="1626"/>
                <a:ext cx="22" cy="8"/>
              </a:xfrm>
              <a:custGeom>
                <a:avLst/>
                <a:gdLst>
                  <a:gd name="T0" fmla="*/ 0 w 68"/>
                  <a:gd name="T1" fmla="*/ 0 h 22"/>
                  <a:gd name="T2" fmla="*/ 4 w 68"/>
                  <a:gd name="T3" fmla="*/ 4 h 22"/>
                  <a:gd name="T4" fmla="*/ 9 w 68"/>
                  <a:gd name="T5" fmla="*/ 8 h 22"/>
                  <a:gd name="T6" fmla="*/ 16 w 68"/>
                  <a:gd name="T7" fmla="*/ 8 h 22"/>
                  <a:gd name="T8" fmla="*/ 20 w 68"/>
                  <a:gd name="T9" fmla="*/ 3 h 22"/>
                  <a:gd name="T10" fmla="*/ 22 w 68"/>
                  <a:gd name="T11" fmla="*/ 3 h 22"/>
                  <a:gd name="T12" fmla="*/ 21 w 68"/>
                  <a:gd name="T13" fmla="*/ 0 h 22"/>
                  <a:gd name="T14" fmla="*/ 0 w 68"/>
                  <a:gd name="T15" fmla="*/ 0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 h="22">
                    <a:moveTo>
                      <a:pt x="0" y="0"/>
                    </a:moveTo>
                    <a:lnTo>
                      <a:pt x="13" y="10"/>
                    </a:lnTo>
                    <a:lnTo>
                      <a:pt x="28" y="21"/>
                    </a:lnTo>
                    <a:lnTo>
                      <a:pt x="48" y="22"/>
                    </a:lnTo>
                    <a:lnTo>
                      <a:pt x="62" y="8"/>
                    </a:lnTo>
                    <a:lnTo>
                      <a:pt x="68" y="7"/>
                    </a:lnTo>
                    <a:lnTo>
                      <a:pt x="64" y="0"/>
                    </a:lnTo>
                    <a:lnTo>
                      <a:pt x="0"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6" name="Freeform 536"/>
              <p:cNvSpPr>
                <a:spLocks/>
              </p:cNvSpPr>
              <p:nvPr/>
            </p:nvSpPr>
            <p:spPr bwMode="auto">
              <a:xfrm>
                <a:off x="3976" y="1617"/>
                <a:ext cx="35" cy="19"/>
              </a:xfrm>
              <a:custGeom>
                <a:avLst/>
                <a:gdLst>
                  <a:gd name="T0" fmla="*/ 9 w 103"/>
                  <a:gd name="T1" fmla="*/ 0 h 57"/>
                  <a:gd name="T2" fmla="*/ 15 w 103"/>
                  <a:gd name="T3" fmla="*/ 1 h 57"/>
                  <a:gd name="T4" fmla="*/ 20 w 103"/>
                  <a:gd name="T5" fmla="*/ 2 h 57"/>
                  <a:gd name="T6" fmla="*/ 24 w 103"/>
                  <a:gd name="T7" fmla="*/ 4 h 57"/>
                  <a:gd name="T8" fmla="*/ 27 w 103"/>
                  <a:gd name="T9" fmla="*/ 5 h 57"/>
                  <a:gd name="T10" fmla="*/ 29 w 103"/>
                  <a:gd name="T11" fmla="*/ 5 h 57"/>
                  <a:gd name="T12" fmla="*/ 33 w 103"/>
                  <a:gd name="T13" fmla="*/ 6 h 57"/>
                  <a:gd name="T14" fmla="*/ 35 w 103"/>
                  <a:gd name="T15" fmla="*/ 7 h 57"/>
                  <a:gd name="T16" fmla="*/ 35 w 103"/>
                  <a:gd name="T17" fmla="*/ 11 h 57"/>
                  <a:gd name="T18" fmla="*/ 33 w 103"/>
                  <a:gd name="T19" fmla="*/ 14 h 57"/>
                  <a:gd name="T20" fmla="*/ 32 w 103"/>
                  <a:gd name="T21" fmla="*/ 16 h 57"/>
                  <a:gd name="T22" fmla="*/ 31 w 103"/>
                  <a:gd name="T23" fmla="*/ 18 h 57"/>
                  <a:gd name="T24" fmla="*/ 28 w 103"/>
                  <a:gd name="T25" fmla="*/ 19 h 57"/>
                  <a:gd name="T26" fmla="*/ 25 w 103"/>
                  <a:gd name="T27" fmla="*/ 19 h 57"/>
                  <a:gd name="T28" fmla="*/ 23 w 103"/>
                  <a:gd name="T29" fmla="*/ 18 h 57"/>
                  <a:gd name="T30" fmla="*/ 23 w 103"/>
                  <a:gd name="T31" fmla="*/ 16 h 57"/>
                  <a:gd name="T32" fmla="*/ 23 w 103"/>
                  <a:gd name="T33" fmla="*/ 13 h 57"/>
                  <a:gd name="T34" fmla="*/ 20 w 103"/>
                  <a:gd name="T35" fmla="*/ 13 h 57"/>
                  <a:gd name="T36" fmla="*/ 18 w 103"/>
                  <a:gd name="T37" fmla="*/ 10 h 57"/>
                  <a:gd name="T38" fmla="*/ 18 w 103"/>
                  <a:gd name="T39" fmla="*/ 13 h 57"/>
                  <a:gd name="T40" fmla="*/ 16 w 103"/>
                  <a:gd name="T41" fmla="*/ 16 h 57"/>
                  <a:gd name="T42" fmla="*/ 12 w 103"/>
                  <a:gd name="T43" fmla="*/ 17 h 57"/>
                  <a:gd name="T44" fmla="*/ 8 w 103"/>
                  <a:gd name="T45" fmla="*/ 16 h 57"/>
                  <a:gd name="T46" fmla="*/ 7 w 103"/>
                  <a:gd name="T47" fmla="*/ 13 h 57"/>
                  <a:gd name="T48" fmla="*/ 6 w 103"/>
                  <a:gd name="T49" fmla="*/ 11 h 57"/>
                  <a:gd name="T50" fmla="*/ 6 w 103"/>
                  <a:gd name="T51" fmla="*/ 9 h 57"/>
                  <a:gd name="T52" fmla="*/ 0 w 103"/>
                  <a:gd name="T53" fmla="*/ 9 h 57"/>
                  <a:gd name="T54" fmla="*/ 2 w 103"/>
                  <a:gd name="T55" fmla="*/ 8 h 57"/>
                  <a:gd name="T56" fmla="*/ 20 w 103"/>
                  <a:gd name="T57" fmla="*/ 8 h 57"/>
                  <a:gd name="T58" fmla="*/ 20 w 103"/>
                  <a:gd name="T59" fmla="*/ 4 h 57"/>
                  <a:gd name="T60" fmla="*/ 16 w 103"/>
                  <a:gd name="T61" fmla="*/ 3 h 57"/>
                  <a:gd name="T62" fmla="*/ 9 w 103"/>
                  <a:gd name="T63" fmla="*/ 0 h 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 h="57">
                    <a:moveTo>
                      <a:pt x="26" y="0"/>
                    </a:moveTo>
                    <a:lnTo>
                      <a:pt x="45" y="4"/>
                    </a:lnTo>
                    <a:lnTo>
                      <a:pt x="58" y="6"/>
                    </a:lnTo>
                    <a:lnTo>
                      <a:pt x="72" y="11"/>
                    </a:lnTo>
                    <a:lnTo>
                      <a:pt x="79" y="15"/>
                    </a:lnTo>
                    <a:lnTo>
                      <a:pt x="86" y="16"/>
                    </a:lnTo>
                    <a:lnTo>
                      <a:pt x="97" y="18"/>
                    </a:lnTo>
                    <a:lnTo>
                      <a:pt x="103" y="20"/>
                    </a:lnTo>
                    <a:lnTo>
                      <a:pt x="103" y="34"/>
                    </a:lnTo>
                    <a:lnTo>
                      <a:pt x="98" y="42"/>
                    </a:lnTo>
                    <a:lnTo>
                      <a:pt x="95" y="48"/>
                    </a:lnTo>
                    <a:lnTo>
                      <a:pt x="91" y="53"/>
                    </a:lnTo>
                    <a:lnTo>
                      <a:pt x="82" y="57"/>
                    </a:lnTo>
                    <a:lnTo>
                      <a:pt x="73" y="57"/>
                    </a:lnTo>
                    <a:lnTo>
                      <a:pt x="67" y="54"/>
                    </a:lnTo>
                    <a:lnTo>
                      <a:pt x="68" y="48"/>
                    </a:lnTo>
                    <a:lnTo>
                      <a:pt x="67" y="39"/>
                    </a:lnTo>
                    <a:lnTo>
                      <a:pt x="60" y="39"/>
                    </a:lnTo>
                    <a:lnTo>
                      <a:pt x="52" y="30"/>
                    </a:lnTo>
                    <a:lnTo>
                      <a:pt x="53" y="38"/>
                    </a:lnTo>
                    <a:lnTo>
                      <a:pt x="48" y="48"/>
                    </a:lnTo>
                    <a:lnTo>
                      <a:pt x="36" y="51"/>
                    </a:lnTo>
                    <a:lnTo>
                      <a:pt x="24" y="48"/>
                    </a:lnTo>
                    <a:lnTo>
                      <a:pt x="20" y="40"/>
                    </a:lnTo>
                    <a:lnTo>
                      <a:pt x="17" y="33"/>
                    </a:lnTo>
                    <a:lnTo>
                      <a:pt x="17" y="28"/>
                    </a:lnTo>
                    <a:lnTo>
                      <a:pt x="0" y="28"/>
                    </a:lnTo>
                    <a:lnTo>
                      <a:pt x="6" y="24"/>
                    </a:lnTo>
                    <a:lnTo>
                      <a:pt x="58" y="24"/>
                    </a:lnTo>
                    <a:lnTo>
                      <a:pt x="59" y="11"/>
                    </a:lnTo>
                    <a:lnTo>
                      <a:pt x="48" y="10"/>
                    </a:lnTo>
                    <a:lnTo>
                      <a:pt x="26"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7" name="Oval 537"/>
              <p:cNvSpPr>
                <a:spLocks noChangeArrowheads="1"/>
              </p:cNvSpPr>
              <p:nvPr/>
            </p:nvSpPr>
            <p:spPr bwMode="auto">
              <a:xfrm>
                <a:off x="3986" y="1626"/>
                <a:ext cx="8" cy="8"/>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8" name="Oval 538"/>
              <p:cNvSpPr>
                <a:spLocks noChangeArrowheads="1"/>
              </p:cNvSpPr>
              <p:nvPr/>
            </p:nvSpPr>
            <p:spPr bwMode="auto">
              <a:xfrm>
                <a:off x="3990" y="1626"/>
                <a:ext cx="4" cy="4"/>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4" name="Group 539"/>
            <p:cNvGrpSpPr>
              <a:grpSpLocks/>
            </p:cNvGrpSpPr>
            <p:nvPr/>
          </p:nvGrpSpPr>
          <p:grpSpPr bwMode="auto">
            <a:xfrm>
              <a:off x="4021" y="1624"/>
              <a:ext cx="24" cy="14"/>
              <a:chOff x="4021" y="1624"/>
              <a:chExt cx="24" cy="14"/>
            </a:xfrm>
          </p:grpSpPr>
          <p:sp>
            <p:nvSpPr>
              <p:cNvPr id="57481" name="Freeform 540"/>
              <p:cNvSpPr>
                <a:spLocks/>
              </p:cNvSpPr>
              <p:nvPr/>
            </p:nvSpPr>
            <p:spPr bwMode="auto">
              <a:xfrm>
                <a:off x="4024" y="1630"/>
                <a:ext cx="18" cy="7"/>
              </a:xfrm>
              <a:custGeom>
                <a:avLst/>
                <a:gdLst>
                  <a:gd name="T0" fmla="*/ 18 w 53"/>
                  <a:gd name="T1" fmla="*/ 0 h 22"/>
                  <a:gd name="T2" fmla="*/ 17 w 53"/>
                  <a:gd name="T3" fmla="*/ 4 h 22"/>
                  <a:gd name="T4" fmla="*/ 14 w 53"/>
                  <a:gd name="T5" fmla="*/ 7 h 22"/>
                  <a:gd name="T6" fmla="*/ 7 w 53"/>
                  <a:gd name="T7" fmla="*/ 7 h 22"/>
                  <a:gd name="T8" fmla="*/ 2 w 53"/>
                  <a:gd name="T9" fmla="*/ 2 h 22"/>
                  <a:gd name="T10" fmla="*/ 0 w 53"/>
                  <a:gd name="T11" fmla="*/ 2 h 22"/>
                  <a:gd name="T12" fmla="*/ 1 w 53"/>
                  <a:gd name="T13" fmla="*/ 0 h 22"/>
                  <a:gd name="T14" fmla="*/ 18 w 53"/>
                  <a:gd name="T15" fmla="*/ 0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22">
                    <a:moveTo>
                      <a:pt x="53" y="0"/>
                    </a:moveTo>
                    <a:lnTo>
                      <a:pt x="50" y="11"/>
                    </a:lnTo>
                    <a:lnTo>
                      <a:pt x="42" y="21"/>
                    </a:lnTo>
                    <a:lnTo>
                      <a:pt x="20" y="22"/>
                    </a:lnTo>
                    <a:lnTo>
                      <a:pt x="6" y="7"/>
                    </a:lnTo>
                    <a:lnTo>
                      <a:pt x="0" y="7"/>
                    </a:lnTo>
                    <a:lnTo>
                      <a:pt x="4" y="0"/>
                    </a:lnTo>
                    <a:lnTo>
                      <a:pt x="53"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2" name="Freeform 541"/>
              <p:cNvSpPr>
                <a:spLocks/>
              </p:cNvSpPr>
              <p:nvPr/>
            </p:nvSpPr>
            <p:spPr bwMode="auto">
              <a:xfrm>
                <a:off x="4021" y="1624"/>
                <a:ext cx="24" cy="14"/>
              </a:xfrm>
              <a:custGeom>
                <a:avLst/>
                <a:gdLst>
                  <a:gd name="T0" fmla="*/ 16 w 73"/>
                  <a:gd name="T1" fmla="*/ 0 h 42"/>
                  <a:gd name="T2" fmla="*/ 10 w 73"/>
                  <a:gd name="T3" fmla="*/ 0 h 42"/>
                  <a:gd name="T4" fmla="*/ 6 w 73"/>
                  <a:gd name="T5" fmla="*/ 1 h 42"/>
                  <a:gd name="T6" fmla="*/ 2 w 73"/>
                  <a:gd name="T7" fmla="*/ 3 h 42"/>
                  <a:gd name="T8" fmla="*/ 0 w 73"/>
                  <a:gd name="T9" fmla="*/ 6 h 42"/>
                  <a:gd name="T10" fmla="*/ 1 w 73"/>
                  <a:gd name="T11" fmla="*/ 12 h 42"/>
                  <a:gd name="T12" fmla="*/ 5 w 73"/>
                  <a:gd name="T13" fmla="*/ 12 h 42"/>
                  <a:gd name="T14" fmla="*/ 7 w 73"/>
                  <a:gd name="T15" fmla="*/ 8 h 42"/>
                  <a:gd name="T16" fmla="*/ 10 w 73"/>
                  <a:gd name="T17" fmla="*/ 8 h 42"/>
                  <a:gd name="T18" fmla="*/ 9 w 73"/>
                  <a:gd name="T19" fmla="*/ 10 h 42"/>
                  <a:gd name="T20" fmla="*/ 10 w 73"/>
                  <a:gd name="T21" fmla="*/ 13 h 42"/>
                  <a:gd name="T22" fmla="*/ 13 w 73"/>
                  <a:gd name="T23" fmla="*/ 14 h 42"/>
                  <a:gd name="T24" fmla="*/ 16 w 73"/>
                  <a:gd name="T25" fmla="*/ 14 h 42"/>
                  <a:gd name="T26" fmla="*/ 18 w 73"/>
                  <a:gd name="T27" fmla="*/ 12 h 42"/>
                  <a:gd name="T28" fmla="*/ 18 w 73"/>
                  <a:gd name="T29" fmla="*/ 9 h 42"/>
                  <a:gd name="T30" fmla="*/ 20 w 73"/>
                  <a:gd name="T31" fmla="*/ 9 h 42"/>
                  <a:gd name="T32" fmla="*/ 24 w 73"/>
                  <a:gd name="T33" fmla="*/ 7 h 42"/>
                  <a:gd name="T34" fmla="*/ 21 w 73"/>
                  <a:gd name="T35" fmla="*/ 6 h 42"/>
                  <a:gd name="T36" fmla="*/ 19 w 73"/>
                  <a:gd name="T37" fmla="*/ 5 h 42"/>
                  <a:gd name="T38" fmla="*/ 14 w 73"/>
                  <a:gd name="T39" fmla="*/ 5 h 42"/>
                  <a:gd name="T40" fmla="*/ 12 w 73"/>
                  <a:gd name="T41" fmla="*/ 6 h 42"/>
                  <a:gd name="T42" fmla="*/ 16 w 73"/>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3" h="42">
                    <a:moveTo>
                      <a:pt x="49" y="0"/>
                    </a:moveTo>
                    <a:lnTo>
                      <a:pt x="29" y="1"/>
                    </a:lnTo>
                    <a:lnTo>
                      <a:pt x="18" y="4"/>
                    </a:lnTo>
                    <a:lnTo>
                      <a:pt x="7" y="8"/>
                    </a:lnTo>
                    <a:lnTo>
                      <a:pt x="0" y="18"/>
                    </a:lnTo>
                    <a:lnTo>
                      <a:pt x="3" y="37"/>
                    </a:lnTo>
                    <a:lnTo>
                      <a:pt x="15" y="35"/>
                    </a:lnTo>
                    <a:lnTo>
                      <a:pt x="22" y="24"/>
                    </a:lnTo>
                    <a:lnTo>
                      <a:pt x="30" y="23"/>
                    </a:lnTo>
                    <a:lnTo>
                      <a:pt x="26" y="30"/>
                    </a:lnTo>
                    <a:lnTo>
                      <a:pt x="30" y="40"/>
                    </a:lnTo>
                    <a:lnTo>
                      <a:pt x="39" y="42"/>
                    </a:lnTo>
                    <a:lnTo>
                      <a:pt x="48" y="42"/>
                    </a:lnTo>
                    <a:lnTo>
                      <a:pt x="55" y="35"/>
                    </a:lnTo>
                    <a:lnTo>
                      <a:pt x="56" y="28"/>
                    </a:lnTo>
                    <a:lnTo>
                      <a:pt x="61" y="27"/>
                    </a:lnTo>
                    <a:lnTo>
                      <a:pt x="73" y="21"/>
                    </a:lnTo>
                    <a:lnTo>
                      <a:pt x="64" y="19"/>
                    </a:lnTo>
                    <a:lnTo>
                      <a:pt x="58" y="16"/>
                    </a:lnTo>
                    <a:lnTo>
                      <a:pt x="42" y="16"/>
                    </a:lnTo>
                    <a:lnTo>
                      <a:pt x="37" y="18"/>
                    </a:lnTo>
                    <a:lnTo>
                      <a:pt x="49"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3" name="Oval 542"/>
              <p:cNvSpPr>
                <a:spLocks noChangeArrowheads="1"/>
              </p:cNvSpPr>
              <p:nvPr/>
            </p:nvSpPr>
            <p:spPr bwMode="auto">
              <a:xfrm>
                <a:off x="4032" y="1630"/>
                <a:ext cx="7" cy="8"/>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4" name="Oval 543"/>
              <p:cNvSpPr>
                <a:spLocks noChangeArrowheads="1"/>
              </p:cNvSpPr>
              <p:nvPr/>
            </p:nvSpPr>
            <p:spPr bwMode="auto">
              <a:xfrm>
                <a:off x="4036" y="1630"/>
                <a:ext cx="4" cy="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7465" name="Freeform 544"/>
            <p:cNvSpPr>
              <a:spLocks/>
            </p:cNvSpPr>
            <p:nvPr/>
          </p:nvSpPr>
          <p:spPr bwMode="auto">
            <a:xfrm>
              <a:off x="4276" y="1970"/>
              <a:ext cx="147" cy="102"/>
            </a:xfrm>
            <a:custGeom>
              <a:avLst/>
              <a:gdLst>
                <a:gd name="T0" fmla="*/ 124 w 443"/>
                <a:gd name="T1" fmla="*/ 0 h 306"/>
                <a:gd name="T2" fmla="*/ 52 w 443"/>
                <a:gd name="T3" fmla="*/ 34 h 306"/>
                <a:gd name="T4" fmla="*/ 39 w 443"/>
                <a:gd name="T5" fmla="*/ 40 h 306"/>
                <a:gd name="T6" fmla="*/ 18 w 443"/>
                <a:gd name="T7" fmla="*/ 43 h 306"/>
                <a:gd name="T8" fmla="*/ 9 w 443"/>
                <a:gd name="T9" fmla="*/ 44 h 306"/>
                <a:gd name="T10" fmla="*/ 0 w 443"/>
                <a:gd name="T11" fmla="*/ 53 h 306"/>
                <a:gd name="T12" fmla="*/ 0 w 443"/>
                <a:gd name="T13" fmla="*/ 102 h 306"/>
                <a:gd name="T14" fmla="*/ 12 w 443"/>
                <a:gd name="T15" fmla="*/ 100 h 306"/>
                <a:gd name="T16" fmla="*/ 19 w 443"/>
                <a:gd name="T17" fmla="*/ 100 h 306"/>
                <a:gd name="T18" fmla="*/ 40 w 443"/>
                <a:gd name="T19" fmla="*/ 84 h 306"/>
                <a:gd name="T20" fmla="*/ 53 w 443"/>
                <a:gd name="T21" fmla="*/ 63 h 306"/>
                <a:gd name="T22" fmla="*/ 83 w 443"/>
                <a:gd name="T23" fmla="*/ 59 h 306"/>
                <a:gd name="T24" fmla="*/ 147 w 443"/>
                <a:gd name="T25" fmla="*/ 43 h 306"/>
                <a:gd name="T26" fmla="*/ 144 w 443"/>
                <a:gd name="T27" fmla="*/ 22 h 306"/>
                <a:gd name="T28" fmla="*/ 134 w 443"/>
                <a:gd name="T29" fmla="*/ 6 h 306"/>
                <a:gd name="T30" fmla="*/ 124 w 443"/>
                <a:gd name="T31" fmla="*/ 0 h 3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3" h="306">
                  <a:moveTo>
                    <a:pt x="375" y="0"/>
                  </a:moveTo>
                  <a:lnTo>
                    <a:pt x="156" y="102"/>
                  </a:lnTo>
                  <a:lnTo>
                    <a:pt x="118" y="119"/>
                  </a:lnTo>
                  <a:lnTo>
                    <a:pt x="54" y="130"/>
                  </a:lnTo>
                  <a:lnTo>
                    <a:pt x="26" y="133"/>
                  </a:lnTo>
                  <a:lnTo>
                    <a:pt x="0" y="159"/>
                  </a:lnTo>
                  <a:lnTo>
                    <a:pt x="0" y="306"/>
                  </a:lnTo>
                  <a:lnTo>
                    <a:pt x="35" y="299"/>
                  </a:lnTo>
                  <a:lnTo>
                    <a:pt x="58" y="299"/>
                  </a:lnTo>
                  <a:lnTo>
                    <a:pt x="120" y="253"/>
                  </a:lnTo>
                  <a:lnTo>
                    <a:pt x="161" y="190"/>
                  </a:lnTo>
                  <a:lnTo>
                    <a:pt x="249" y="176"/>
                  </a:lnTo>
                  <a:lnTo>
                    <a:pt x="443" y="130"/>
                  </a:lnTo>
                  <a:lnTo>
                    <a:pt x="435" y="67"/>
                  </a:lnTo>
                  <a:lnTo>
                    <a:pt x="404" y="19"/>
                  </a:lnTo>
                  <a:lnTo>
                    <a:pt x="375"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66" name="Freeform 545"/>
            <p:cNvSpPr>
              <a:spLocks/>
            </p:cNvSpPr>
            <p:nvPr/>
          </p:nvSpPr>
          <p:spPr bwMode="auto">
            <a:xfrm>
              <a:off x="4200" y="1999"/>
              <a:ext cx="142" cy="95"/>
            </a:xfrm>
            <a:custGeom>
              <a:avLst/>
              <a:gdLst>
                <a:gd name="T0" fmla="*/ 9 w 426"/>
                <a:gd name="T1" fmla="*/ 21 h 284"/>
                <a:gd name="T2" fmla="*/ 34 w 426"/>
                <a:gd name="T3" fmla="*/ 21 h 284"/>
                <a:gd name="T4" fmla="*/ 78 w 426"/>
                <a:gd name="T5" fmla="*/ 0 h 284"/>
                <a:gd name="T6" fmla="*/ 88 w 426"/>
                <a:gd name="T7" fmla="*/ 2 h 284"/>
                <a:gd name="T8" fmla="*/ 105 w 426"/>
                <a:gd name="T9" fmla="*/ 13 h 284"/>
                <a:gd name="T10" fmla="*/ 120 w 426"/>
                <a:gd name="T11" fmla="*/ 28 h 284"/>
                <a:gd name="T12" fmla="*/ 136 w 426"/>
                <a:gd name="T13" fmla="*/ 44 h 284"/>
                <a:gd name="T14" fmla="*/ 142 w 426"/>
                <a:gd name="T15" fmla="*/ 57 h 284"/>
                <a:gd name="T16" fmla="*/ 141 w 426"/>
                <a:gd name="T17" fmla="*/ 62 h 284"/>
                <a:gd name="T18" fmla="*/ 137 w 426"/>
                <a:gd name="T19" fmla="*/ 65 h 284"/>
                <a:gd name="T20" fmla="*/ 131 w 426"/>
                <a:gd name="T21" fmla="*/ 64 h 284"/>
                <a:gd name="T22" fmla="*/ 124 w 426"/>
                <a:gd name="T23" fmla="*/ 60 h 284"/>
                <a:gd name="T24" fmla="*/ 133 w 426"/>
                <a:gd name="T25" fmla="*/ 70 h 284"/>
                <a:gd name="T26" fmla="*/ 132 w 426"/>
                <a:gd name="T27" fmla="*/ 78 h 284"/>
                <a:gd name="T28" fmla="*/ 126 w 426"/>
                <a:gd name="T29" fmla="*/ 82 h 284"/>
                <a:gd name="T30" fmla="*/ 116 w 426"/>
                <a:gd name="T31" fmla="*/ 80 h 284"/>
                <a:gd name="T32" fmla="*/ 109 w 426"/>
                <a:gd name="T33" fmla="*/ 75 h 284"/>
                <a:gd name="T34" fmla="*/ 102 w 426"/>
                <a:gd name="T35" fmla="*/ 72 h 284"/>
                <a:gd name="T36" fmla="*/ 109 w 426"/>
                <a:gd name="T37" fmla="*/ 80 h 284"/>
                <a:gd name="T38" fmla="*/ 109 w 426"/>
                <a:gd name="T39" fmla="*/ 87 h 284"/>
                <a:gd name="T40" fmla="*/ 105 w 426"/>
                <a:gd name="T41" fmla="*/ 91 h 284"/>
                <a:gd name="T42" fmla="*/ 100 w 426"/>
                <a:gd name="T43" fmla="*/ 92 h 284"/>
                <a:gd name="T44" fmla="*/ 95 w 426"/>
                <a:gd name="T45" fmla="*/ 90 h 284"/>
                <a:gd name="T46" fmla="*/ 91 w 426"/>
                <a:gd name="T47" fmla="*/ 87 h 284"/>
                <a:gd name="T48" fmla="*/ 89 w 426"/>
                <a:gd name="T49" fmla="*/ 92 h 284"/>
                <a:gd name="T50" fmla="*/ 85 w 426"/>
                <a:gd name="T51" fmla="*/ 95 h 284"/>
                <a:gd name="T52" fmla="*/ 78 w 426"/>
                <a:gd name="T53" fmla="*/ 94 h 284"/>
                <a:gd name="T54" fmla="*/ 72 w 426"/>
                <a:gd name="T55" fmla="*/ 91 h 284"/>
                <a:gd name="T56" fmla="*/ 67 w 426"/>
                <a:gd name="T57" fmla="*/ 89 h 284"/>
                <a:gd name="T58" fmla="*/ 59 w 426"/>
                <a:gd name="T59" fmla="*/ 89 h 284"/>
                <a:gd name="T60" fmla="*/ 51 w 426"/>
                <a:gd name="T61" fmla="*/ 87 h 284"/>
                <a:gd name="T62" fmla="*/ 40 w 426"/>
                <a:gd name="T63" fmla="*/ 84 h 284"/>
                <a:gd name="T64" fmla="*/ 28 w 426"/>
                <a:gd name="T65" fmla="*/ 81 h 284"/>
                <a:gd name="T66" fmla="*/ 21 w 426"/>
                <a:gd name="T67" fmla="*/ 80 h 284"/>
                <a:gd name="T68" fmla="*/ 10 w 426"/>
                <a:gd name="T69" fmla="*/ 78 h 284"/>
                <a:gd name="T70" fmla="*/ 0 w 426"/>
                <a:gd name="T71" fmla="*/ 77 h 284"/>
                <a:gd name="T72" fmla="*/ 9 w 426"/>
                <a:gd name="T73" fmla="*/ 21 h 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6" h="284">
                  <a:moveTo>
                    <a:pt x="27" y="64"/>
                  </a:moveTo>
                  <a:lnTo>
                    <a:pt x="101" y="64"/>
                  </a:lnTo>
                  <a:lnTo>
                    <a:pt x="234" y="0"/>
                  </a:lnTo>
                  <a:lnTo>
                    <a:pt x="264" y="7"/>
                  </a:lnTo>
                  <a:lnTo>
                    <a:pt x="314" y="40"/>
                  </a:lnTo>
                  <a:lnTo>
                    <a:pt x="361" y="85"/>
                  </a:lnTo>
                  <a:lnTo>
                    <a:pt x="407" y="133"/>
                  </a:lnTo>
                  <a:lnTo>
                    <a:pt x="426" y="171"/>
                  </a:lnTo>
                  <a:lnTo>
                    <a:pt x="423" y="186"/>
                  </a:lnTo>
                  <a:lnTo>
                    <a:pt x="410" y="195"/>
                  </a:lnTo>
                  <a:lnTo>
                    <a:pt x="392" y="191"/>
                  </a:lnTo>
                  <a:lnTo>
                    <a:pt x="373" y="180"/>
                  </a:lnTo>
                  <a:lnTo>
                    <a:pt x="400" y="210"/>
                  </a:lnTo>
                  <a:lnTo>
                    <a:pt x="396" y="234"/>
                  </a:lnTo>
                  <a:lnTo>
                    <a:pt x="377" y="244"/>
                  </a:lnTo>
                  <a:lnTo>
                    <a:pt x="349" y="238"/>
                  </a:lnTo>
                  <a:lnTo>
                    <a:pt x="326" y="225"/>
                  </a:lnTo>
                  <a:lnTo>
                    <a:pt x="307" y="215"/>
                  </a:lnTo>
                  <a:lnTo>
                    <a:pt x="326" y="240"/>
                  </a:lnTo>
                  <a:lnTo>
                    <a:pt x="328" y="261"/>
                  </a:lnTo>
                  <a:lnTo>
                    <a:pt x="315" y="272"/>
                  </a:lnTo>
                  <a:lnTo>
                    <a:pt x="299" y="275"/>
                  </a:lnTo>
                  <a:lnTo>
                    <a:pt x="285" y="268"/>
                  </a:lnTo>
                  <a:lnTo>
                    <a:pt x="272" y="259"/>
                  </a:lnTo>
                  <a:lnTo>
                    <a:pt x="268" y="275"/>
                  </a:lnTo>
                  <a:lnTo>
                    <a:pt x="254" y="284"/>
                  </a:lnTo>
                  <a:lnTo>
                    <a:pt x="234" y="282"/>
                  </a:lnTo>
                  <a:lnTo>
                    <a:pt x="215" y="271"/>
                  </a:lnTo>
                  <a:lnTo>
                    <a:pt x="201" y="265"/>
                  </a:lnTo>
                  <a:lnTo>
                    <a:pt x="177" y="265"/>
                  </a:lnTo>
                  <a:lnTo>
                    <a:pt x="154" y="259"/>
                  </a:lnTo>
                  <a:lnTo>
                    <a:pt x="119" y="252"/>
                  </a:lnTo>
                  <a:lnTo>
                    <a:pt x="84" y="242"/>
                  </a:lnTo>
                  <a:lnTo>
                    <a:pt x="63" y="238"/>
                  </a:lnTo>
                  <a:lnTo>
                    <a:pt x="31" y="234"/>
                  </a:lnTo>
                  <a:lnTo>
                    <a:pt x="0" y="230"/>
                  </a:lnTo>
                  <a:lnTo>
                    <a:pt x="27" y="6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7467" name="Group 546"/>
            <p:cNvGrpSpPr>
              <a:grpSpLocks/>
            </p:cNvGrpSpPr>
            <p:nvPr/>
          </p:nvGrpSpPr>
          <p:grpSpPr bwMode="auto">
            <a:xfrm>
              <a:off x="4170" y="2017"/>
              <a:ext cx="46" cy="75"/>
              <a:chOff x="4170" y="2017"/>
              <a:chExt cx="46" cy="75"/>
            </a:xfrm>
          </p:grpSpPr>
          <p:sp>
            <p:nvSpPr>
              <p:cNvPr id="57479" name="Freeform 547"/>
              <p:cNvSpPr>
                <a:spLocks/>
              </p:cNvSpPr>
              <p:nvPr/>
            </p:nvSpPr>
            <p:spPr bwMode="auto">
              <a:xfrm>
                <a:off x="4176" y="2018"/>
                <a:ext cx="40" cy="70"/>
              </a:xfrm>
              <a:custGeom>
                <a:avLst/>
                <a:gdLst>
                  <a:gd name="T0" fmla="*/ 12 w 120"/>
                  <a:gd name="T1" fmla="*/ 0 h 208"/>
                  <a:gd name="T2" fmla="*/ 40 w 120"/>
                  <a:gd name="T3" fmla="*/ 3 h 208"/>
                  <a:gd name="T4" fmla="*/ 35 w 120"/>
                  <a:gd name="T5" fmla="*/ 61 h 208"/>
                  <a:gd name="T6" fmla="*/ 0 w 120"/>
                  <a:gd name="T7" fmla="*/ 70 h 208"/>
                  <a:gd name="T8" fmla="*/ 12 w 120"/>
                  <a:gd name="T9" fmla="*/ 0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208">
                    <a:moveTo>
                      <a:pt x="35" y="0"/>
                    </a:moveTo>
                    <a:lnTo>
                      <a:pt x="120" y="10"/>
                    </a:lnTo>
                    <a:lnTo>
                      <a:pt x="104" y="180"/>
                    </a:lnTo>
                    <a:lnTo>
                      <a:pt x="0" y="208"/>
                    </a:lnTo>
                    <a:lnTo>
                      <a:pt x="35"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80" name="Freeform 548"/>
              <p:cNvSpPr>
                <a:spLocks/>
              </p:cNvSpPr>
              <p:nvPr/>
            </p:nvSpPr>
            <p:spPr bwMode="auto">
              <a:xfrm>
                <a:off x="4170" y="2017"/>
                <a:ext cx="43" cy="75"/>
              </a:xfrm>
              <a:custGeom>
                <a:avLst/>
                <a:gdLst>
                  <a:gd name="T0" fmla="*/ 15 w 130"/>
                  <a:gd name="T1" fmla="*/ 0 h 227"/>
                  <a:gd name="T2" fmla="*/ 43 w 130"/>
                  <a:gd name="T3" fmla="*/ 3 h 227"/>
                  <a:gd name="T4" fmla="*/ 36 w 130"/>
                  <a:gd name="T5" fmla="*/ 75 h 227"/>
                  <a:gd name="T6" fmla="*/ 0 w 130"/>
                  <a:gd name="T7" fmla="*/ 72 h 227"/>
                  <a:gd name="T8" fmla="*/ 15 w 130"/>
                  <a:gd name="T9" fmla="*/ 0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227">
                    <a:moveTo>
                      <a:pt x="46" y="0"/>
                    </a:moveTo>
                    <a:lnTo>
                      <a:pt x="130" y="10"/>
                    </a:lnTo>
                    <a:lnTo>
                      <a:pt x="109" y="227"/>
                    </a:lnTo>
                    <a:lnTo>
                      <a:pt x="0" y="218"/>
                    </a:ln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8" name="Group 549"/>
            <p:cNvGrpSpPr>
              <a:grpSpLocks/>
            </p:cNvGrpSpPr>
            <p:nvPr/>
          </p:nvGrpSpPr>
          <p:grpSpPr bwMode="auto">
            <a:xfrm>
              <a:off x="4273" y="2040"/>
              <a:ext cx="51" cy="45"/>
              <a:chOff x="4273" y="2040"/>
              <a:chExt cx="51" cy="45"/>
            </a:xfrm>
          </p:grpSpPr>
          <p:sp>
            <p:nvSpPr>
              <p:cNvPr id="57476" name="Freeform 550"/>
              <p:cNvSpPr>
                <a:spLocks/>
              </p:cNvSpPr>
              <p:nvPr/>
            </p:nvSpPr>
            <p:spPr bwMode="auto">
              <a:xfrm>
                <a:off x="4306" y="2040"/>
                <a:ext cx="18" cy="18"/>
              </a:xfrm>
              <a:custGeom>
                <a:avLst/>
                <a:gdLst>
                  <a:gd name="T0" fmla="*/ 18 w 54"/>
                  <a:gd name="T1" fmla="*/ 18 h 55"/>
                  <a:gd name="T2" fmla="*/ 0 w 54"/>
                  <a:gd name="T3" fmla="*/ 0 h 55"/>
                  <a:gd name="T4" fmla="*/ 14 w 54"/>
                  <a:gd name="T5" fmla="*/ 18 h 55"/>
                  <a:gd name="T6" fmla="*/ 18 w 54"/>
                  <a:gd name="T7" fmla="*/ 18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55">
                    <a:moveTo>
                      <a:pt x="54" y="55"/>
                    </a:moveTo>
                    <a:lnTo>
                      <a:pt x="0" y="0"/>
                    </a:lnTo>
                    <a:lnTo>
                      <a:pt x="43" y="55"/>
                    </a:lnTo>
                    <a:lnTo>
                      <a:pt x="54" y="5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77" name="Freeform 551"/>
              <p:cNvSpPr>
                <a:spLocks/>
              </p:cNvSpPr>
              <p:nvPr/>
            </p:nvSpPr>
            <p:spPr bwMode="auto">
              <a:xfrm>
                <a:off x="4283" y="2053"/>
                <a:ext cx="25" cy="19"/>
              </a:xfrm>
              <a:custGeom>
                <a:avLst/>
                <a:gdLst>
                  <a:gd name="T0" fmla="*/ 0 w 74"/>
                  <a:gd name="T1" fmla="*/ 0 h 59"/>
                  <a:gd name="T2" fmla="*/ 14 w 74"/>
                  <a:gd name="T3" fmla="*/ 11 h 59"/>
                  <a:gd name="T4" fmla="*/ 25 w 74"/>
                  <a:gd name="T5" fmla="*/ 18 h 59"/>
                  <a:gd name="T6" fmla="*/ 21 w 74"/>
                  <a:gd name="T7" fmla="*/ 19 h 59"/>
                  <a:gd name="T8" fmla="*/ 11 w 74"/>
                  <a:gd name="T9" fmla="*/ 11 h 59"/>
                  <a:gd name="T10" fmla="*/ 0 w 74"/>
                  <a:gd name="T11" fmla="*/ 0 h 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4" h="59">
                    <a:moveTo>
                      <a:pt x="0" y="0"/>
                    </a:moveTo>
                    <a:lnTo>
                      <a:pt x="42" y="33"/>
                    </a:lnTo>
                    <a:lnTo>
                      <a:pt x="74" y="55"/>
                    </a:lnTo>
                    <a:lnTo>
                      <a:pt x="62" y="59"/>
                    </a:lnTo>
                    <a:lnTo>
                      <a:pt x="32" y="3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78" name="Freeform 552"/>
              <p:cNvSpPr>
                <a:spLocks/>
              </p:cNvSpPr>
              <p:nvPr/>
            </p:nvSpPr>
            <p:spPr bwMode="auto">
              <a:xfrm>
                <a:off x="4273" y="2075"/>
                <a:ext cx="17" cy="10"/>
              </a:xfrm>
              <a:custGeom>
                <a:avLst/>
                <a:gdLst>
                  <a:gd name="T0" fmla="*/ 17 w 51"/>
                  <a:gd name="T1" fmla="*/ 10 h 29"/>
                  <a:gd name="T2" fmla="*/ 0 w 51"/>
                  <a:gd name="T3" fmla="*/ 0 h 29"/>
                  <a:gd name="T4" fmla="*/ 4 w 51"/>
                  <a:gd name="T5" fmla="*/ 0 h 29"/>
                  <a:gd name="T6" fmla="*/ 17 w 51"/>
                  <a:gd name="T7" fmla="*/ 1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29">
                    <a:moveTo>
                      <a:pt x="51" y="29"/>
                    </a:moveTo>
                    <a:lnTo>
                      <a:pt x="0" y="1"/>
                    </a:lnTo>
                    <a:lnTo>
                      <a:pt x="11" y="0"/>
                    </a:lnTo>
                    <a:lnTo>
                      <a:pt x="51" y="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69" name="Group 553"/>
            <p:cNvGrpSpPr>
              <a:grpSpLocks/>
            </p:cNvGrpSpPr>
            <p:nvPr/>
          </p:nvGrpSpPr>
          <p:grpSpPr bwMode="auto">
            <a:xfrm>
              <a:off x="4244" y="1974"/>
              <a:ext cx="103" cy="84"/>
              <a:chOff x="4244" y="1974"/>
              <a:chExt cx="103" cy="84"/>
            </a:xfrm>
          </p:grpSpPr>
          <p:grpSp>
            <p:nvGrpSpPr>
              <p:cNvPr id="57470" name="Group 554"/>
              <p:cNvGrpSpPr>
                <a:grpSpLocks/>
              </p:cNvGrpSpPr>
              <p:nvPr/>
            </p:nvGrpSpPr>
            <p:grpSpPr bwMode="auto">
              <a:xfrm>
                <a:off x="4245" y="1975"/>
                <a:ext cx="102" cy="83"/>
                <a:chOff x="4245" y="1975"/>
                <a:chExt cx="102" cy="83"/>
              </a:xfrm>
            </p:grpSpPr>
            <p:sp>
              <p:nvSpPr>
                <p:cNvPr id="57474" name="Freeform 555"/>
                <p:cNvSpPr>
                  <a:spLocks/>
                </p:cNvSpPr>
                <p:nvPr/>
              </p:nvSpPr>
              <p:spPr bwMode="auto">
                <a:xfrm>
                  <a:off x="4245" y="1975"/>
                  <a:ext cx="92" cy="83"/>
                </a:xfrm>
                <a:custGeom>
                  <a:avLst/>
                  <a:gdLst>
                    <a:gd name="T0" fmla="*/ 37 w 277"/>
                    <a:gd name="T1" fmla="*/ 5 h 249"/>
                    <a:gd name="T2" fmla="*/ 42 w 277"/>
                    <a:gd name="T3" fmla="*/ 4 h 249"/>
                    <a:gd name="T4" fmla="*/ 48 w 277"/>
                    <a:gd name="T5" fmla="*/ 6 h 249"/>
                    <a:gd name="T6" fmla="*/ 58 w 277"/>
                    <a:gd name="T7" fmla="*/ 0 h 249"/>
                    <a:gd name="T8" fmla="*/ 63 w 277"/>
                    <a:gd name="T9" fmla="*/ 2 h 249"/>
                    <a:gd name="T10" fmla="*/ 68 w 277"/>
                    <a:gd name="T11" fmla="*/ 8 h 249"/>
                    <a:gd name="T12" fmla="*/ 74 w 277"/>
                    <a:gd name="T13" fmla="*/ 10 h 249"/>
                    <a:gd name="T14" fmla="*/ 81 w 277"/>
                    <a:gd name="T15" fmla="*/ 12 h 249"/>
                    <a:gd name="T16" fmla="*/ 87 w 277"/>
                    <a:gd name="T17" fmla="*/ 28 h 249"/>
                    <a:gd name="T18" fmla="*/ 91 w 277"/>
                    <a:gd name="T19" fmla="*/ 53 h 249"/>
                    <a:gd name="T20" fmla="*/ 86 w 277"/>
                    <a:gd name="T21" fmla="*/ 60 h 249"/>
                    <a:gd name="T22" fmla="*/ 80 w 277"/>
                    <a:gd name="T23" fmla="*/ 55 h 249"/>
                    <a:gd name="T24" fmla="*/ 78 w 277"/>
                    <a:gd name="T25" fmla="*/ 48 h 249"/>
                    <a:gd name="T26" fmla="*/ 72 w 277"/>
                    <a:gd name="T27" fmla="*/ 34 h 249"/>
                    <a:gd name="T28" fmla="*/ 68 w 277"/>
                    <a:gd name="T29" fmla="*/ 25 h 249"/>
                    <a:gd name="T30" fmla="*/ 66 w 277"/>
                    <a:gd name="T31" fmla="*/ 52 h 249"/>
                    <a:gd name="T32" fmla="*/ 66 w 277"/>
                    <a:gd name="T33" fmla="*/ 78 h 249"/>
                    <a:gd name="T34" fmla="*/ 60 w 277"/>
                    <a:gd name="T35" fmla="*/ 83 h 249"/>
                    <a:gd name="T36" fmla="*/ 53 w 277"/>
                    <a:gd name="T37" fmla="*/ 81 h 249"/>
                    <a:gd name="T38" fmla="*/ 49 w 277"/>
                    <a:gd name="T39" fmla="*/ 70 h 249"/>
                    <a:gd name="T40" fmla="*/ 48 w 277"/>
                    <a:gd name="T41" fmla="*/ 36 h 249"/>
                    <a:gd name="T42" fmla="*/ 45 w 277"/>
                    <a:gd name="T43" fmla="*/ 31 h 249"/>
                    <a:gd name="T44" fmla="*/ 40 w 277"/>
                    <a:gd name="T45" fmla="*/ 42 h 249"/>
                    <a:gd name="T46" fmla="*/ 41 w 277"/>
                    <a:gd name="T47" fmla="*/ 57 h 249"/>
                    <a:gd name="T48" fmla="*/ 43 w 277"/>
                    <a:gd name="T49" fmla="*/ 72 h 249"/>
                    <a:gd name="T50" fmla="*/ 38 w 277"/>
                    <a:gd name="T51" fmla="*/ 78 h 249"/>
                    <a:gd name="T52" fmla="*/ 31 w 277"/>
                    <a:gd name="T53" fmla="*/ 79 h 249"/>
                    <a:gd name="T54" fmla="*/ 26 w 277"/>
                    <a:gd name="T55" fmla="*/ 68 h 249"/>
                    <a:gd name="T56" fmla="*/ 26 w 277"/>
                    <a:gd name="T57" fmla="*/ 33 h 249"/>
                    <a:gd name="T58" fmla="*/ 20 w 277"/>
                    <a:gd name="T59" fmla="*/ 39 h 249"/>
                    <a:gd name="T60" fmla="*/ 17 w 277"/>
                    <a:gd name="T61" fmla="*/ 49 h 249"/>
                    <a:gd name="T62" fmla="*/ 14 w 277"/>
                    <a:gd name="T63" fmla="*/ 64 h 249"/>
                    <a:gd name="T64" fmla="*/ 10 w 277"/>
                    <a:gd name="T65" fmla="*/ 69 h 249"/>
                    <a:gd name="T66" fmla="*/ 2 w 277"/>
                    <a:gd name="T67" fmla="*/ 68 h 249"/>
                    <a:gd name="T68" fmla="*/ 0 w 277"/>
                    <a:gd name="T69" fmla="*/ 54 h 249"/>
                    <a:gd name="T70" fmla="*/ 5 w 277"/>
                    <a:gd name="T71" fmla="*/ 35 h 249"/>
                    <a:gd name="T72" fmla="*/ 19 w 277"/>
                    <a:gd name="T73" fmla="*/ 8 h 249"/>
                    <a:gd name="T74" fmla="*/ 25 w 277"/>
                    <a:gd name="T75" fmla="*/ 8 h 249"/>
                    <a:gd name="T76" fmla="*/ 32 w 277"/>
                    <a:gd name="T77" fmla="*/ 11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7" h="249">
                      <a:moveTo>
                        <a:pt x="96" y="34"/>
                      </a:moveTo>
                      <a:lnTo>
                        <a:pt x="110" y="15"/>
                      </a:lnTo>
                      <a:lnTo>
                        <a:pt x="117" y="10"/>
                      </a:lnTo>
                      <a:lnTo>
                        <a:pt x="125" y="11"/>
                      </a:lnTo>
                      <a:lnTo>
                        <a:pt x="134" y="15"/>
                      </a:lnTo>
                      <a:lnTo>
                        <a:pt x="146" y="17"/>
                      </a:lnTo>
                      <a:lnTo>
                        <a:pt x="168" y="2"/>
                      </a:lnTo>
                      <a:lnTo>
                        <a:pt x="175" y="0"/>
                      </a:lnTo>
                      <a:lnTo>
                        <a:pt x="185" y="1"/>
                      </a:lnTo>
                      <a:lnTo>
                        <a:pt x="190" y="5"/>
                      </a:lnTo>
                      <a:lnTo>
                        <a:pt x="197" y="12"/>
                      </a:lnTo>
                      <a:lnTo>
                        <a:pt x="204" y="24"/>
                      </a:lnTo>
                      <a:lnTo>
                        <a:pt x="213" y="27"/>
                      </a:lnTo>
                      <a:lnTo>
                        <a:pt x="223" y="30"/>
                      </a:lnTo>
                      <a:lnTo>
                        <a:pt x="235" y="33"/>
                      </a:lnTo>
                      <a:lnTo>
                        <a:pt x="243" y="36"/>
                      </a:lnTo>
                      <a:lnTo>
                        <a:pt x="251" y="60"/>
                      </a:lnTo>
                      <a:lnTo>
                        <a:pt x="261" y="84"/>
                      </a:lnTo>
                      <a:lnTo>
                        <a:pt x="277" y="115"/>
                      </a:lnTo>
                      <a:lnTo>
                        <a:pt x="273" y="160"/>
                      </a:lnTo>
                      <a:lnTo>
                        <a:pt x="273" y="177"/>
                      </a:lnTo>
                      <a:lnTo>
                        <a:pt x="259" y="179"/>
                      </a:lnTo>
                      <a:lnTo>
                        <a:pt x="249" y="174"/>
                      </a:lnTo>
                      <a:lnTo>
                        <a:pt x="240" y="164"/>
                      </a:lnTo>
                      <a:lnTo>
                        <a:pt x="237" y="154"/>
                      </a:lnTo>
                      <a:lnTo>
                        <a:pt x="234" y="144"/>
                      </a:lnTo>
                      <a:lnTo>
                        <a:pt x="232" y="129"/>
                      </a:lnTo>
                      <a:lnTo>
                        <a:pt x="216" y="102"/>
                      </a:lnTo>
                      <a:lnTo>
                        <a:pt x="213" y="93"/>
                      </a:lnTo>
                      <a:lnTo>
                        <a:pt x="206" y="74"/>
                      </a:lnTo>
                      <a:lnTo>
                        <a:pt x="197" y="115"/>
                      </a:lnTo>
                      <a:lnTo>
                        <a:pt x="199" y="157"/>
                      </a:lnTo>
                      <a:lnTo>
                        <a:pt x="199" y="217"/>
                      </a:lnTo>
                      <a:lnTo>
                        <a:pt x="200" y="233"/>
                      </a:lnTo>
                      <a:lnTo>
                        <a:pt x="192" y="245"/>
                      </a:lnTo>
                      <a:lnTo>
                        <a:pt x="180" y="249"/>
                      </a:lnTo>
                      <a:lnTo>
                        <a:pt x="168" y="248"/>
                      </a:lnTo>
                      <a:lnTo>
                        <a:pt x="161" y="242"/>
                      </a:lnTo>
                      <a:lnTo>
                        <a:pt x="154" y="229"/>
                      </a:lnTo>
                      <a:lnTo>
                        <a:pt x="149" y="210"/>
                      </a:lnTo>
                      <a:lnTo>
                        <a:pt x="149" y="148"/>
                      </a:lnTo>
                      <a:lnTo>
                        <a:pt x="146" y="107"/>
                      </a:lnTo>
                      <a:lnTo>
                        <a:pt x="147" y="69"/>
                      </a:lnTo>
                      <a:lnTo>
                        <a:pt x="136" y="92"/>
                      </a:lnTo>
                      <a:lnTo>
                        <a:pt x="125" y="110"/>
                      </a:lnTo>
                      <a:lnTo>
                        <a:pt x="120" y="125"/>
                      </a:lnTo>
                      <a:lnTo>
                        <a:pt x="122" y="144"/>
                      </a:lnTo>
                      <a:lnTo>
                        <a:pt x="124" y="171"/>
                      </a:lnTo>
                      <a:lnTo>
                        <a:pt x="128" y="206"/>
                      </a:lnTo>
                      <a:lnTo>
                        <a:pt x="128" y="216"/>
                      </a:lnTo>
                      <a:lnTo>
                        <a:pt x="124" y="225"/>
                      </a:lnTo>
                      <a:lnTo>
                        <a:pt x="115" y="234"/>
                      </a:lnTo>
                      <a:lnTo>
                        <a:pt x="104" y="239"/>
                      </a:lnTo>
                      <a:lnTo>
                        <a:pt x="93" y="236"/>
                      </a:lnTo>
                      <a:lnTo>
                        <a:pt x="86" y="225"/>
                      </a:lnTo>
                      <a:lnTo>
                        <a:pt x="79" y="204"/>
                      </a:lnTo>
                      <a:lnTo>
                        <a:pt x="74" y="129"/>
                      </a:lnTo>
                      <a:lnTo>
                        <a:pt x="79" y="100"/>
                      </a:lnTo>
                      <a:lnTo>
                        <a:pt x="67" y="109"/>
                      </a:lnTo>
                      <a:lnTo>
                        <a:pt x="61" y="117"/>
                      </a:lnTo>
                      <a:lnTo>
                        <a:pt x="55" y="134"/>
                      </a:lnTo>
                      <a:lnTo>
                        <a:pt x="51" y="148"/>
                      </a:lnTo>
                      <a:lnTo>
                        <a:pt x="47" y="167"/>
                      </a:lnTo>
                      <a:lnTo>
                        <a:pt x="43" y="192"/>
                      </a:lnTo>
                      <a:lnTo>
                        <a:pt x="39" y="201"/>
                      </a:lnTo>
                      <a:lnTo>
                        <a:pt x="31" y="206"/>
                      </a:lnTo>
                      <a:lnTo>
                        <a:pt x="18" y="207"/>
                      </a:lnTo>
                      <a:lnTo>
                        <a:pt x="7" y="204"/>
                      </a:lnTo>
                      <a:lnTo>
                        <a:pt x="0" y="196"/>
                      </a:lnTo>
                      <a:lnTo>
                        <a:pt x="1" y="163"/>
                      </a:lnTo>
                      <a:lnTo>
                        <a:pt x="9" y="130"/>
                      </a:lnTo>
                      <a:lnTo>
                        <a:pt x="15" y="105"/>
                      </a:lnTo>
                      <a:lnTo>
                        <a:pt x="32" y="68"/>
                      </a:lnTo>
                      <a:lnTo>
                        <a:pt x="58" y="25"/>
                      </a:lnTo>
                      <a:lnTo>
                        <a:pt x="66" y="24"/>
                      </a:lnTo>
                      <a:lnTo>
                        <a:pt x="75" y="24"/>
                      </a:lnTo>
                      <a:lnTo>
                        <a:pt x="85" y="27"/>
                      </a:lnTo>
                      <a:lnTo>
                        <a:pt x="96"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75" name="Freeform 556"/>
                <p:cNvSpPr>
                  <a:spLocks/>
                </p:cNvSpPr>
                <p:nvPr/>
              </p:nvSpPr>
              <p:spPr bwMode="auto">
                <a:xfrm>
                  <a:off x="4325" y="1984"/>
                  <a:ext cx="22" cy="25"/>
                </a:xfrm>
                <a:custGeom>
                  <a:avLst/>
                  <a:gdLst>
                    <a:gd name="T0" fmla="*/ 0 w 64"/>
                    <a:gd name="T1" fmla="*/ 10 h 75"/>
                    <a:gd name="T2" fmla="*/ 2 w 64"/>
                    <a:gd name="T3" fmla="*/ 7 h 75"/>
                    <a:gd name="T4" fmla="*/ 5 w 64"/>
                    <a:gd name="T5" fmla="*/ 2 h 75"/>
                    <a:gd name="T6" fmla="*/ 9 w 64"/>
                    <a:gd name="T7" fmla="*/ 0 h 75"/>
                    <a:gd name="T8" fmla="*/ 14 w 64"/>
                    <a:gd name="T9" fmla="*/ 1 h 75"/>
                    <a:gd name="T10" fmla="*/ 17 w 64"/>
                    <a:gd name="T11" fmla="*/ 2 h 75"/>
                    <a:gd name="T12" fmla="*/ 21 w 64"/>
                    <a:gd name="T13" fmla="*/ 5 h 75"/>
                    <a:gd name="T14" fmla="*/ 22 w 64"/>
                    <a:gd name="T15" fmla="*/ 8 h 75"/>
                    <a:gd name="T16" fmla="*/ 22 w 64"/>
                    <a:gd name="T17" fmla="*/ 13 h 75"/>
                    <a:gd name="T18" fmla="*/ 21 w 64"/>
                    <a:gd name="T19" fmla="*/ 16 h 75"/>
                    <a:gd name="T20" fmla="*/ 20 w 64"/>
                    <a:gd name="T21" fmla="*/ 19 h 75"/>
                    <a:gd name="T22" fmla="*/ 15 w 64"/>
                    <a:gd name="T23" fmla="*/ 21 h 75"/>
                    <a:gd name="T24" fmla="*/ 7 w 64"/>
                    <a:gd name="T25" fmla="*/ 25 h 75"/>
                    <a:gd name="T26" fmla="*/ 0 w 64"/>
                    <a:gd name="T27" fmla="*/ 1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4" h="75">
                      <a:moveTo>
                        <a:pt x="0" y="30"/>
                      </a:moveTo>
                      <a:lnTo>
                        <a:pt x="5" y="21"/>
                      </a:lnTo>
                      <a:lnTo>
                        <a:pt x="15" y="6"/>
                      </a:lnTo>
                      <a:lnTo>
                        <a:pt x="26" y="0"/>
                      </a:lnTo>
                      <a:lnTo>
                        <a:pt x="40" y="2"/>
                      </a:lnTo>
                      <a:lnTo>
                        <a:pt x="49" y="7"/>
                      </a:lnTo>
                      <a:lnTo>
                        <a:pt x="62" y="16"/>
                      </a:lnTo>
                      <a:lnTo>
                        <a:pt x="64" y="25"/>
                      </a:lnTo>
                      <a:lnTo>
                        <a:pt x="64" y="38"/>
                      </a:lnTo>
                      <a:lnTo>
                        <a:pt x="62" y="47"/>
                      </a:lnTo>
                      <a:lnTo>
                        <a:pt x="58" y="57"/>
                      </a:lnTo>
                      <a:lnTo>
                        <a:pt x="44" y="64"/>
                      </a:lnTo>
                      <a:lnTo>
                        <a:pt x="19" y="75"/>
                      </a:lnTo>
                      <a:lnTo>
                        <a:pt x="0" y="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7471" name="Group 557"/>
              <p:cNvGrpSpPr>
                <a:grpSpLocks/>
              </p:cNvGrpSpPr>
              <p:nvPr/>
            </p:nvGrpSpPr>
            <p:grpSpPr bwMode="auto">
              <a:xfrm>
                <a:off x="4244" y="1974"/>
                <a:ext cx="102" cy="83"/>
                <a:chOff x="4244" y="1974"/>
                <a:chExt cx="102" cy="83"/>
              </a:xfrm>
            </p:grpSpPr>
            <p:sp>
              <p:nvSpPr>
                <p:cNvPr id="57472" name="Freeform 558"/>
                <p:cNvSpPr>
                  <a:spLocks/>
                </p:cNvSpPr>
                <p:nvPr/>
              </p:nvSpPr>
              <p:spPr bwMode="auto">
                <a:xfrm>
                  <a:off x="4244" y="1974"/>
                  <a:ext cx="92" cy="83"/>
                </a:xfrm>
                <a:custGeom>
                  <a:avLst/>
                  <a:gdLst>
                    <a:gd name="T0" fmla="*/ 37 w 277"/>
                    <a:gd name="T1" fmla="*/ 5 h 249"/>
                    <a:gd name="T2" fmla="*/ 42 w 277"/>
                    <a:gd name="T3" fmla="*/ 4 h 249"/>
                    <a:gd name="T4" fmla="*/ 48 w 277"/>
                    <a:gd name="T5" fmla="*/ 6 h 249"/>
                    <a:gd name="T6" fmla="*/ 58 w 277"/>
                    <a:gd name="T7" fmla="*/ 0 h 249"/>
                    <a:gd name="T8" fmla="*/ 63 w 277"/>
                    <a:gd name="T9" fmla="*/ 2 h 249"/>
                    <a:gd name="T10" fmla="*/ 67 w 277"/>
                    <a:gd name="T11" fmla="*/ 8 h 249"/>
                    <a:gd name="T12" fmla="*/ 74 w 277"/>
                    <a:gd name="T13" fmla="*/ 10 h 249"/>
                    <a:gd name="T14" fmla="*/ 80 w 277"/>
                    <a:gd name="T15" fmla="*/ 12 h 249"/>
                    <a:gd name="T16" fmla="*/ 86 w 277"/>
                    <a:gd name="T17" fmla="*/ 28 h 249"/>
                    <a:gd name="T18" fmla="*/ 91 w 277"/>
                    <a:gd name="T19" fmla="*/ 54 h 249"/>
                    <a:gd name="T20" fmla="*/ 86 w 277"/>
                    <a:gd name="T21" fmla="*/ 60 h 249"/>
                    <a:gd name="T22" fmla="*/ 80 w 277"/>
                    <a:gd name="T23" fmla="*/ 55 h 249"/>
                    <a:gd name="T24" fmla="*/ 78 w 277"/>
                    <a:gd name="T25" fmla="*/ 48 h 249"/>
                    <a:gd name="T26" fmla="*/ 72 w 277"/>
                    <a:gd name="T27" fmla="*/ 34 h 249"/>
                    <a:gd name="T28" fmla="*/ 68 w 277"/>
                    <a:gd name="T29" fmla="*/ 25 h 249"/>
                    <a:gd name="T30" fmla="*/ 66 w 277"/>
                    <a:gd name="T31" fmla="*/ 52 h 249"/>
                    <a:gd name="T32" fmla="*/ 66 w 277"/>
                    <a:gd name="T33" fmla="*/ 78 h 249"/>
                    <a:gd name="T34" fmla="*/ 59 w 277"/>
                    <a:gd name="T35" fmla="*/ 83 h 249"/>
                    <a:gd name="T36" fmla="*/ 53 w 277"/>
                    <a:gd name="T37" fmla="*/ 81 h 249"/>
                    <a:gd name="T38" fmla="*/ 49 w 277"/>
                    <a:gd name="T39" fmla="*/ 70 h 249"/>
                    <a:gd name="T40" fmla="*/ 48 w 277"/>
                    <a:gd name="T41" fmla="*/ 36 h 249"/>
                    <a:gd name="T42" fmla="*/ 45 w 277"/>
                    <a:gd name="T43" fmla="*/ 31 h 249"/>
                    <a:gd name="T44" fmla="*/ 40 w 277"/>
                    <a:gd name="T45" fmla="*/ 42 h 249"/>
                    <a:gd name="T46" fmla="*/ 41 w 277"/>
                    <a:gd name="T47" fmla="*/ 57 h 249"/>
                    <a:gd name="T48" fmla="*/ 42 w 277"/>
                    <a:gd name="T49" fmla="*/ 72 h 249"/>
                    <a:gd name="T50" fmla="*/ 38 w 277"/>
                    <a:gd name="T51" fmla="*/ 78 h 249"/>
                    <a:gd name="T52" fmla="*/ 31 w 277"/>
                    <a:gd name="T53" fmla="*/ 79 h 249"/>
                    <a:gd name="T54" fmla="*/ 26 w 277"/>
                    <a:gd name="T55" fmla="*/ 68 h 249"/>
                    <a:gd name="T56" fmla="*/ 26 w 277"/>
                    <a:gd name="T57" fmla="*/ 33 h 249"/>
                    <a:gd name="T58" fmla="*/ 20 w 277"/>
                    <a:gd name="T59" fmla="*/ 39 h 249"/>
                    <a:gd name="T60" fmla="*/ 17 w 277"/>
                    <a:gd name="T61" fmla="*/ 49 h 249"/>
                    <a:gd name="T62" fmla="*/ 14 w 277"/>
                    <a:gd name="T63" fmla="*/ 64 h 249"/>
                    <a:gd name="T64" fmla="*/ 10 w 277"/>
                    <a:gd name="T65" fmla="*/ 69 h 249"/>
                    <a:gd name="T66" fmla="*/ 2 w 277"/>
                    <a:gd name="T67" fmla="*/ 68 h 249"/>
                    <a:gd name="T68" fmla="*/ 0 w 277"/>
                    <a:gd name="T69" fmla="*/ 54 h 249"/>
                    <a:gd name="T70" fmla="*/ 5 w 277"/>
                    <a:gd name="T71" fmla="*/ 35 h 249"/>
                    <a:gd name="T72" fmla="*/ 19 w 277"/>
                    <a:gd name="T73" fmla="*/ 8 h 249"/>
                    <a:gd name="T74" fmla="*/ 25 w 277"/>
                    <a:gd name="T75" fmla="*/ 8 h 249"/>
                    <a:gd name="T76" fmla="*/ 32 w 277"/>
                    <a:gd name="T77" fmla="*/ 11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7" h="249">
                      <a:moveTo>
                        <a:pt x="96" y="34"/>
                      </a:moveTo>
                      <a:lnTo>
                        <a:pt x="110" y="15"/>
                      </a:lnTo>
                      <a:lnTo>
                        <a:pt x="116" y="10"/>
                      </a:lnTo>
                      <a:lnTo>
                        <a:pt x="125" y="11"/>
                      </a:lnTo>
                      <a:lnTo>
                        <a:pt x="134" y="15"/>
                      </a:lnTo>
                      <a:lnTo>
                        <a:pt x="145" y="18"/>
                      </a:lnTo>
                      <a:lnTo>
                        <a:pt x="168" y="2"/>
                      </a:lnTo>
                      <a:lnTo>
                        <a:pt x="174" y="0"/>
                      </a:lnTo>
                      <a:lnTo>
                        <a:pt x="184" y="1"/>
                      </a:lnTo>
                      <a:lnTo>
                        <a:pt x="189" y="5"/>
                      </a:lnTo>
                      <a:lnTo>
                        <a:pt x="197" y="13"/>
                      </a:lnTo>
                      <a:lnTo>
                        <a:pt x="203" y="24"/>
                      </a:lnTo>
                      <a:lnTo>
                        <a:pt x="212" y="28"/>
                      </a:lnTo>
                      <a:lnTo>
                        <a:pt x="222" y="30"/>
                      </a:lnTo>
                      <a:lnTo>
                        <a:pt x="235" y="33"/>
                      </a:lnTo>
                      <a:lnTo>
                        <a:pt x="242" y="37"/>
                      </a:lnTo>
                      <a:lnTo>
                        <a:pt x="250" y="61"/>
                      </a:lnTo>
                      <a:lnTo>
                        <a:pt x="260" y="85"/>
                      </a:lnTo>
                      <a:lnTo>
                        <a:pt x="277" y="115"/>
                      </a:lnTo>
                      <a:lnTo>
                        <a:pt x="273" y="161"/>
                      </a:lnTo>
                      <a:lnTo>
                        <a:pt x="273" y="177"/>
                      </a:lnTo>
                      <a:lnTo>
                        <a:pt x="259" y="180"/>
                      </a:lnTo>
                      <a:lnTo>
                        <a:pt x="249" y="175"/>
                      </a:lnTo>
                      <a:lnTo>
                        <a:pt x="240" y="164"/>
                      </a:lnTo>
                      <a:lnTo>
                        <a:pt x="236" y="154"/>
                      </a:lnTo>
                      <a:lnTo>
                        <a:pt x="234" y="144"/>
                      </a:lnTo>
                      <a:lnTo>
                        <a:pt x="231" y="129"/>
                      </a:lnTo>
                      <a:lnTo>
                        <a:pt x="216" y="102"/>
                      </a:lnTo>
                      <a:lnTo>
                        <a:pt x="212" y="94"/>
                      </a:lnTo>
                      <a:lnTo>
                        <a:pt x="206" y="75"/>
                      </a:lnTo>
                      <a:lnTo>
                        <a:pt x="197" y="115"/>
                      </a:lnTo>
                      <a:lnTo>
                        <a:pt x="198" y="157"/>
                      </a:lnTo>
                      <a:lnTo>
                        <a:pt x="198" y="218"/>
                      </a:lnTo>
                      <a:lnTo>
                        <a:pt x="199" y="233"/>
                      </a:lnTo>
                      <a:lnTo>
                        <a:pt x="192" y="246"/>
                      </a:lnTo>
                      <a:lnTo>
                        <a:pt x="179" y="249"/>
                      </a:lnTo>
                      <a:lnTo>
                        <a:pt x="168" y="248"/>
                      </a:lnTo>
                      <a:lnTo>
                        <a:pt x="160" y="242"/>
                      </a:lnTo>
                      <a:lnTo>
                        <a:pt x="154" y="229"/>
                      </a:lnTo>
                      <a:lnTo>
                        <a:pt x="149" y="210"/>
                      </a:lnTo>
                      <a:lnTo>
                        <a:pt x="149" y="148"/>
                      </a:lnTo>
                      <a:lnTo>
                        <a:pt x="145" y="107"/>
                      </a:lnTo>
                      <a:lnTo>
                        <a:pt x="146" y="69"/>
                      </a:lnTo>
                      <a:lnTo>
                        <a:pt x="135" y="92"/>
                      </a:lnTo>
                      <a:lnTo>
                        <a:pt x="125" y="110"/>
                      </a:lnTo>
                      <a:lnTo>
                        <a:pt x="120" y="125"/>
                      </a:lnTo>
                      <a:lnTo>
                        <a:pt x="121" y="144"/>
                      </a:lnTo>
                      <a:lnTo>
                        <a:pt x="124" y="171"/>
                      </a:lnTo>
                      <a:lnTo>
                        <a:pt x="127" y="206"/>
                      </a:lnTo>
                      <a:lnTo>
                        <a:pt x="127" y="216"/>
                      </a:lnTo>
                      <a:lnTo>
                        <a:pt x="124" y="225"/>
                      </a:lnTo>
                      <a:lnTo>
                        <a:pt x="115" y="234"/>
                      </a:lnTo>
                      <a:lnTo>
                        <a:pt x="103" y="239"/>
                      </a:lnTo>
                      <a:lnTo>
                        <a:pt x="92" y="237"/>
                      </a:lnTo>
                      <a:lnTo>
                        <a:pt x="86" y="225"/>
                      </a:lnTo>
                      <a:lnTo>
                        <a:pt x="78" y="204"/>
                      </a:lnTo>
                      <a:lnTo>
                        <a:pt x="73" y="129"/>
                      </a:lnTo>
                      <a:lnTo>
                        <a:pt x="78" y="100"/>
                      </a:lnTo>
                      <a:lnTo>
                        <a:pt x="67" y="109"/>
                      </a:lnTo>
                      <a:lnTo>
                        <a:pt x="60" y="118"/>
                      </a:lnTo>
                      <a:lnTo>
                        <a:pt x="54" y="134"/>
                      </a:lnTo>
                      <a:lnTo>
                        <a:pt x="50" y="148"/>
                      </a:lnTo>
                      <a:lnTo>
                        <a:pt x="46" y="167"/>
                      </a:lnTo>
                      <a:lnTo>
                        <a:pt x="43" y="192"/>
                      </a:lnTo>
                      <a:lnTo>
                        <a:pt x="39" y="201"/>
                      </a:lnTo>
                      <a:lnTo>
                        <a:pt x="30" y="206"/>
                      </a:lnTo>
                      <a:lnTo>
                        <a:pt x="17" y="208"/>
                      </a:lnTo>
                      <a:lnTo>
                        <a:pt x="6" y="204"/>
                      </a:lnTo>
                      <a:lnTo>
                        <a:pt x="0" y="196"/>
                      </a:lnTo>
                      <a:lnTo>
                        <a:pt x="1" y="163"/>
                      </a:lnTo>
                      <a:lnTo>
                        <a:pt x="9" y="130"/>
                      </a:lnTo>
                      <a:lnTo>
                        <a:pt x="15" y="105"/>
                      </a:lnTo>
                      <a:lnTo>
                        <a:pt x="31" y="68"/>
                      </a:lnTo>
                      <a:lnTo>
                        <a:pt x="58" y="25"/>
                      </a:lnTo>
                      <a:lnTo>
                        <a:pt x="65" y="24"/>
                      </a:lnTo>
                      <a:lnTo>
                        <a:pt x="74" y="24"/>
                      </a:lnTo>
                      <a:lnTo>
                        <a:pt x="84" y="28"/>
                      </a:lnTo>
                      <a:lnTo>
                        <a:pt x="96"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473" name="Freeform 559"/>
                <p:cNvSpPr>
                  <a:spLocks/>
                </p:cNvSpPr>
                <p:nvPr/>
              </p:nvSpPr>
              <p:spPr bwMode="auto">
                <a:xfrm>
                  <a:off x="4324" y="1983"/>
                  <a:ext cx="22" cy="25"/>
                </a:xfrm>
                <a:custGeom>
                  <a:avLst/>
                  <a:gdLst>
                    <a:gd name="T0" fmla="*/ 0 w 65"/>
                    <a:gd name="T1" fmla="*/ 10 h 74"/>
                    <a:gd name="T2" fmla="*/ 2 w 65"/>
                    <a:gd name="T3" fmla="*/ 7 h 74"/>
                    <a:gd name="T4" fmla="*/ 5 w 65"/>
                    <a:gd name="T5" fmla="*/ 2 h 74"/>
                    <a:gd name="T6" fmla="*/ 9 w 65"/>
                    <a:gd name="T7" fmla="*/ 0 h 74"/>
                    <a:gd name="T8" fmla="*/ 14 w 65"/>
                    <a:gd name="T9" fmla="*/ 0 h 74"/>
                    <a:gd name="T10" fmla="*/ 17 w 65"/>
                    <a:gd name="T11" fmla="*/ 2 h 74"/>
                    <a:gd name="T12" fmla="*/ 21 w 65"/>
                    <a:gd name="T13" fmla="*/ 5 h 74"/>
                    <a:gd name="T14" fmla="*/ 22 w 65"/>
                    <a:gd name="T15" fmla="*/ 8 h 74"/>
                    <a:gd name="T16" fmla="*/ 22 w 65"/>
                    <a:gd name="T17" fmla="*/ 13 h 74"/>
                    <a:gd name="T18" fmla="*/ 21 w 65"/>
                    <a:gd name="T19" fmla="*/ 16 h 74"/>
                    <a:gd name="T20" fmla="*/ 20 w 65"/>
                    <a:gd name="T21" fmla="*/ 19 h 74"/>
                    <a:gd name="T22" fmla="*/ 15 w 65"/>
                    <a:gd name="T23" fmla="*/ 21 h 74"/>
                    <a:gd name="T24" fmla="*/ 6 w 65"/>
                    <a:gd name="T25" fmla="*/ 25 h 74"/>
                    <a:gd name="T26" fmla="*/ 0 w 65"/>
                    <a:gd name="T27" fmla="*/ 10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 h="74">
                      <a:moveTo>
                        <a:pt x="0" y="29"/>
                      </a:moveTo>
                      <a:lnTo>
                        <a:pt x="5" y="20"/>
                      </a:lnTo>
                      <a:lnTo>
                        <a:pt x="15" y="5"/>
                      </a:lnTo>
                      <a:lnTo>
                        <a:pt x="27" y="0"/>
                      </a:lnTo>
                      <a:lnTo>
                        <a:pt x="41" y="1"/>
                      </a:lnTo>
                      <a:lnTo>
                        <a:pt x="50" y="6"/>
                      </a:lnTo>
                      <a:lnTo>
                        <a:pt x="62" y="15"/>
                      </a:lnTo>
                      <a:lnTo>
                        <a:pt x="65" y="24"/>
                      </a:lnTo>
                      <a:lnTo>
                        <a:pt x="65" y="38"/>
                      </a:lnTo>
                      <a:lnTo>
                        <a:pt x="62" y="47"/>
                      </a:lnTo>
                      <a:lnTo>
                        <a:pt x="58" y="57"/>
                      </a:lnTo>
                      <a:lnTo>
                        <a:pt x="44" y="63"/>
                      </a:lnTo>
                      <a:lnTo>
                        <a:pt x="19" y="74"/>
                      </a:lnTo>
                      <a:lnTo>
                        <a:pt x="0"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2"/>
          <p:cNvSpPr>
            <a:spLocks noGrp="1" noChangeArrowheads="1"/>
          </p:cNvSpPr>
          <p:nvPr>
            <p:ph type="title"/>
          </p:nvPr>
        </p:nvSpPr>
        <p:spPr/>
        <p:txBody>
          <a:bodyPr/>
          <a:lstStyle/>
          <a:p>
            <a:pPr eaLnBrk="1" hangingPunct="1">
              <a:defRPr/>
            </a:pPr>
            <a:r>
              <a:rPr lang="en-US"/>
              <a:t>Share best practices</a:t>
            </a:r>
          </a:p>
        </p:txBody>
      </p:sp>
      <p:sp>
        <p:nvSpPr>
          <p:cNvPr id="58371" name="Rectangle 3"/>
          <p:cNvSpPr>
            <a:spLocks noGrp="1" noChangeArrowheads="1"/>
          </p:cNvSpPr>
          <p:nvPr>
            <p:ph type="body" idx="1"/>
          </p:nvPr>
        </p:nvSpPr>
        <p:spPr/>
        <p:txBody>
          <a:bodyPr/>
          <a:lstStyle/>
          <a:p>
            <a:pPr eaLnBrk="1" hangingPunct="1"/>
            <a:r>
              <a:rPr lang="en-US" altLang="ko-KR">
                <a:ea typeface="굴림" pitchFamily="34" charset="-127"/>
              </a:rPr>
              <a:t>Do not re-invent the wheel. By sharing best practices time and money is saved and there is a strong likelihood that someone will piggyback the idea and make it better.</a:t>
            </a:r>
            <a:endParaRPr lang="en-US"/>
          </a:p>
        </p:txBody>
      </p:sp>
      <p:pic>
        <p:nvPicPr>
          <p:cNvPr id="58372" name="Picture 9" descr="MCj0226658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6238" y="2359025"/>
            <a:ext cx="3354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ctrTitle"/>
          </p:nvPr>
        </p:nvSpPr>
        <p:spPr/>
        <p:txBody>
          <a:bodyPr/>
          <a:lstStyle/>
          <a:p>
            <a:pPr eaLnBrk="1" hangingPunct="1">
              <a:defRPr/>
            </a:pPr>
            <a:r>
              <a:rPr lang="en-US"/>
              <a:t>Your Personal Lean Journey</a:t>
            </a:r>
          </a:p>
        </p:txBody>
      </p:sp>
      <p:sp>
        <p:nvSpPr>
          <p:cNvPr id="6147" name="Rectangle 4"/>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2"/>
          <p:cNvSpPr>
            <a:spLocks noGrp="1" noChangeArrowheads="1"/>
          </p:cNvSpPr>
          <p:nvPr>
            <p:ph type="title"/>
          </p:nvPr>
        </p:nvSpPr>
        <p:spPr/>
        <p:txBody>
          <a:bodyPr/>
          <a:lstStyle/>
          <a:p>
            <a:pPr eaLnBrk="1" hangingPunct="1">
              <a:defRPr/>
            </a:pPr>
            <a:r>
              <a:rPr lang="en-US"/>
              <a:t>What About Suppliers?</a:t>
            </a:r>
          </a:p>
        </p:txBody>
      </p:sp>
      <p:sp>
        <p:nvSpPr>
          <p:cNvPr id="59395" name="Rectangle 3"/>
          <p:cNvSpPr>
            <a:spLocks noGrp="1" noChangeArrowheads="1"/>
          </p:cNvSpPr>
          <p:nvPr>
            <p:ph type="body" idx="1"/>
          </p:nvPr>
        </p:nvSpPr>
        <p:spPr>
          <a:xfrm>
            <a:off x="346075" y="1076325"/>
            <a:ext cx="8451850" cy="600075"/>
          </a:xfrm>
        </p:spPr>
        <p:txBody>
          <a:bodyPr/>
          <a:lstStyle/>
          <a:p>
            <a:pPr eaLnBrk="1" hangingPunct="1"/>
            <a:r>
              <a:rPr lang="en-US"/>
              <a:t>Which Pictures Describe Your Supplier Relationships?</a:t>
            </a:r>
          </a:p>
        </p:txBody>
      </p:sp>
      <p:pic>
        <p:nvPicPr>
          <p:cNvPr id="1048580" name="Picture 4" descr="j02330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752600"/>
            <a:ext cx="2574925"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583" name="Picture 7" descr="MCj0198244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400" y="1828800"/>
            <a:ext cx="4191000"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588" name="Picture 12" descr="MPj0400090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962400"/>
            <a:ext cx="3124200"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589" name="Picture 13" descr="MCj0198284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2200" y="3810000"/>
            <a:ext cx="266700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48580"/>
                                        </p:tgtEl>
                                        <p:attrNameLst>
                                          <p:attrName>style.visibility</p:attrName>
                                        </p:attrNameLst>
                                      </p:cBhvr>
                                      <p:to>
                                        <p:strVal val="visible"/>
                                      </p:to>
                                    </p:set>
                                    <p:animEffect transition="in" filter="blinds(horizontal)">
                                      <p:cBhvr>
                                        <p:cTn id="7" dur="500"/>
                                        <p:tgtEl>
                                          <p:spTgt spid="1048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48588"/>
                                        </p:tgtEl>
                                        <p:attrNameLst>
                                          <p:attrName>style.visibility</p:attrName>
                                        </p:attrNameLst>
                                      </p:cBhvr>
                                      <p:to>
                                        <p:strVal val="visible"/>
                                      </p:to>
                                    </p:set>
                                    <p:animEffect transition="in" filter="box(in)">
                                      <p:cBhvr>
                                        <p:cTn id="12" dur="500"/>
                                        <p:tgtEl>
                                          <p:spTgt spid="10485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048583"/>
                                        </p:tgtEl>
                                        <p:attrNameLst>
                                          <p:attrName>style.visibility</p:attrName>
                                        </p:attrNameLst>
                                      </p:cBhvr>
                                      <p:to>
                                        <p:strVal val="visible"/>
                                      </p:to>
                                    </p:set>
                                    <p:animEffect transition="in" filter="diamond(in)">
                                      <p:cBhvr>
                                        <p:cTn id="17" dur="2000"/>
                                        <p:tgtEl>
                                          <p:spTgt spid="10485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048589"/>
                                        </p:tgtEl>
                                        <p:attrNameLst>
                                          <p:attrName>style.visibility</p:attrName>
                                        </p:attrNameLst>
                                      </p:cBhvr>
                                      <p:to>
                                        <p:strVal val="visible"/>
                                      </p:to>
                                    </p:set>
                                    <p:animEffect transition="in" filter="checkerboard(across)">
                                      <p:cBhvr>
                                        <p:cTn id="22" dur="500"/>
                                        <p:tgtEl>
                                          <p:spTgt spid="1048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4" name="Rectangle 4"/>
          <p:cNvSpPr>
            <a:spLocks noGrp="1" noChangeArrowheads="1"/>
          </p:cNvSpPr>
          <p:nvPr>
            <p:ph type="ctrTitle"/>
          </p:nvPr>
        </p:nvSpPr>
        <p:spPr/>
        <p:txBody>
          <a:bodyPr/>
          <a:lstStyle/>
          <a:p>
            <a:pPr eaLnBrk="1" hangingPunct="1">
              <a:defRPr/>
            </a:pPr>
            <a:r>
              <a:rPr lang="en-US"/>
              <a:t>Lean Recognition – North Carolina Shingo Prize</a:t>
            </a:r>
          </a:p>
        </p:txBody>
      </p:sp>
      <p:sp>
        <p:nvSpPr>
          <p:cNvPr id="60419"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9" name="Rectangle 5"/>
          <p:cNvSpPr>
            <a:spLocks noGrp="1" noChangeArrowheads="1"/>
          </p:cNvSpPr>
          <p:nvPr>
            <p:ph type="title"/>
          </p:nvPr>
        </p:nvSpPr>
        <p:spPr/>
        <p:txBody>
          <a:bodyPr/>
          <a:lstStyle/>
          <a:p>
            <a:pPr eaLnBrk="1" hangingPunct="1">
              <a:defRPr/>
            </a:pPr>
            <a:r>
              <a:rPr lang="en-US"/>
              <a:t>What is the Shingo Prize?</a:t>
            </a:r>
          </a:p>
        </p:txBody>
      </p:sp>
      <p:sp>
        <p:nvSpPr>
          <p:cNvPr id="61443" name="Rectangle 6"/>
          <p:cNvSpPr>
            <a:spLocks noGrp="1" noChangeArrowheads="1"/>
          </p:cNvSpPr>
          <p:nvPr>
            <p:ph type="body" idx="1"/>
          </p:nvPr>
        </p:nvSpPr>
        <p:spPr>
          <a:xfrm>
            <a:off x="173038" y="1076325"/>
            <a:ext cx="6065837" cy="5513388"/>
          </a:xfrm>
        </p:spPr>
        <p:txBody>
          <a:bodyPr/>
          <a:lstStyle/>
          <a:p>
            <a:pPr eaLnBrk="1" hangingPunct="1"/>
            <a:r>
              <a:rPr lang="en-US"/>
              <a:t>Established in 1988</a:t>
            </a:r>
          </a:p>
          <a:p>
            <a:pPr eaLnBrk="1" hangingPunct="1"/>
            <a:r>
              <a:rPr lang="en-US"/>
              <a:t>Administered by Utah State University</a:t>
            </a:r>
          </a:p>
          <a:p>
            <a:pPr eaLnBrk="1" hangingPunct="1"/>
            <a:r>
              <a:rPr lang="en-US"/>
              <a:t>Named in honor of Dr. Shigeo Shingo</a:t>
            </a:r>
          </a:p>
          <a:p>
            <a:pPr eaLnBrk="1" hangingPunct="1"/>
            <a:r>
              <a:rPr lang="en-US"/>
              <a:t>Recognize and promote lean / world-class business excellence</a:t>
            </a:r>
          </a:p>
          <a:p>
            <a:pPr eaLnBrk="1" hangingPunct="1"/>
            <a:r>
              <a:rPr lang="en-US"/>
              <a:t>Franchised to </a:t>
            </a:r>
            <a:r>
              <a:rPr lang="en-US" b="1"/>
              <a:t>North Carolina State University</a:t>
            </a:r>
            <a:r>
              <a:rPr lang="en-US"/>
              <a:t> in 2003</a:t>
            </a:r>
          </a:p>
          <a:p>
            <a:pPr eaLnBrk="1" hangingPunct="1"/>
            <a:r>
              <a:rPr lang="en-US"/>
              <a:t>Recognized first state recipient in September 2004</a:t>
            </a:r>
          </a:p>
        </p:txBody>
      </p:sp>
      <p:sp>
        <p:nvSpPr>
          <p:cNvPr id="61444" name="Text Box 4"/>
          <p:cNvSpPr txBox="1">
            <a:spLocks noChangeArrowheads="1"/>
          </p:cNvSpPr>
          <p:nvPr/>
        </p:nvSpPr>
        <p:spPr bwMode="auto">
          <a:xfrm>
            <a:off x="206375" y="6091238"/>
            <a:ext cx="7086600" cy="654050"/>
          </a:xfrm>
          <a:prstGeom prst="rect">
            <a:avLst/>
          </a:prstGeom>
          <a:solidFill>
            <a:srgbClr val="FFFF66"/>
          </a:solidFill>
          <a:ln w="9525">
            <a:miter lim="800000"/>
            <a:headEnd/>
            <a:tailEnd/>
          </a:ln>
          <a:effectLst/>
          <a:scene3d>
            <a:camera prst="legacyPerspectiveTop"/>
            <a:lightRig rig="legacyFlat3" dir="b"/>
          </a:scene3d>
          <a:sp3d extrusionH="887400" prstMaterial="legacyMatte">
            <a:bevelT w="13500" h="13500" prst="angle"/>
            <a:bevelB w="13500" h="13500" prst="angle"/>
            <a:extrusionClr>
              <a:srgbClr val="FFFF66"/>
            </a:extrusionClr>
          </a:sp3d>
          <a:extLs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txBody>
          <a:bodyPr>
            <a:spAutoFit/>
            <a:flatTx/>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spcBef>
                <a:spcPct val="50000"/>
              </a:spcBef>
            </a:pPr>
            <a:r>
              <a:rPr lang="en-US" sz="2000" i="1">
                <a:latin typeface="Century Gothic" pitchFamily="34" charset="0"/>
              </a:rPr>
              <a:t>“Considered the </a:t>
            </a:r>
            <a:r>
              <a:rPr lang="en-US" sz="2000" b="1" i="1">
                <a:latin typeface="Century Gothic" pitchFamily="34" charset="0"/>
              </a:rPr>
              <a:t>Nobel prize</a:t>
            </a:r>
            <a:r>
              <a:rPr lang="en-US" sz="2000" i="1">
                <a:latin typeface="Century Gothic" pitchFamily="34" charset="0"/>
              </a:rPr>
              <a:t> of manufacturing …”</a:t>
            </a:r>
            <a:br>
              <a:rPr lang="en-US" sz="2000" i="1">
                <a:latin typeface="Century Gothic" pitchFamily="34" charset="0"/>
              </a:rPr>
            </a:br>
            <a:r>
              <a:rPr lang="en-US" sz="1600" i="1">
                <a:latin typeface="Century Gothic" pitchFamily="34" charset="0"/>
              </a:rPr>
              <a:t>				Business Week</a:t>
            </a:r>
          </a:p>
        </p:txBody>
      </p:sp>
      <p:pic>
        <p:nvPicPr>
          <p:cNvPr id="61445" name="Picture 7" descr="Shingo%20logo%20without%20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75" y="4089400"/>
            <a:ext cx="228917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46" name="Group 8"/>
          <p:cNvGrpSpPr>
            <a:grpSpLocks/>
          </p:cNvGrpSpPr>
          <p:nvPr/>
        </p:nvGrpSpPr>
        <p:grpSpPr bwMode="auto">
          <a:xfrm>
            <a:off x="6099175" y="949325"/>
            <a:ext cx="2909888" cy="3408363"/>
            <a:chOff x="3483" y="1152"/>
            <a:chExt cx="2344" cy="2254"/>
          </a:xfrm>
        </p:grpSpPr>
        <p:pic>
          <p:nvPicPr>
            <p:cNvPr id="61447" name="Picture 9" descr="Shigeo Shin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2" y="1152"/>
              <a:ext cx="1984" cy="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10"/>
            <p:cNvSpPr>
              <a:spLocks noChangeArrowheads="1"/>
            </p:cNvSpPr>
            <p:nvPr/>
          </p:nvSpPr>
          <p:spPr bwMode="auto">
            <a:xfrm>
              <a:off x="3483" y="2862"/>
              <a:ext cx="2344" cy="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1200" b="1">
                  <a:latin typeface="Century Gothic" pitchFamily="34" charset="0"/>
                </a:rPr>
                <a:t>Dr. Shigeo Shingo</a:t>
              </a:r>
              <a:br>
                <a:rPr lang="en-US" sz="1200" b="1">
                  <a:latin typeface="Century Gothic" pitchFamily="34" charset="0"/>
                </a:rPr>
              </a:br>
              <a:r>
                <a:rPr lang="en-US" sz="1200" b="1">
                  <a:latin typeface="Century Gothic" pitchFamily="34" charset="0"/>
                </a:rPr>
                <a:t>1988 Honorary Doctorate</a:t>
              </a:r>
            </a:p>
            <a:p>
              <a:pPr algn="ctr" eaLnBrk="0" hangingPunct="0"/>
              <a:r>
                <a:rPr lang="en-US" sz="1200" b="1">
                  <a:latin typeface="Century Gothic" pitchFamily="34" charset="0"/>
                </a:rPr>
                <a:t>Utah State University</a:t>
              </a:r>
              <a:br>
                <a:rPr lang="en-US" sz="1200" b="1">
                  <a:latin typeface="Century Gothic" pitchFamily="34" charset="0"/>
                </a:rPr>
              </a:br>
              <a:r>
                <a:rPr lang="en-US" sz="1200" b="1">
                  <a:latin typeface="Century Gothic" pitchFamily="34" charset="0"/>
                </a:rPr>
                <a:t>January 8, 1909 - November 14, 1990</a:t>
              </a:r>
              <a:endParaRPr lang="en-US" sz="1800" b="1">
                <a:latin typeface="Century Gothic" pitchFamily="34" charset="0"/>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4" name="Rectangle 4"/>
          <p:cNvSpPr>
            <a:spLocks noGrp="1" noChangeArrowheads="1"/>
          </p:cNvSpPr>
          <p:nvPr>
            <p:ph type="title"/>
          </p:nvPr>
        </p:nvSpPr>
        <p:spPr/>
        <p:txBody>
          <a:bodyPr/>
          <a:lstStyle/>
          <a:p>
            <a:pPr eaLnBrk="1" hangingPunct="1">
              <a:defRPr/>
            </a:pPr>
            <a:r>
              <a:rPr lang="en-US"/>
              <a:t>What is the Shingo Prize?</a:t>
            </a:r>
          </a:p>
        </p:txBody>
      </p:sp>
      <p:sp>
        <p:nvSpPr>
          <p:cNvPr id="62467" name="Rectangle 5"/>
          <p:cNvSpPr>
            <a:spLocks noGrp="1" noChangeArrowheads="1"/>
          </p:cNvSpPr>
          <p:nvPr>
            <p:ph type="body" idx="1"/>
          </p:nvPr>
        </p:nvSpPr>
        <p:spPr/>
        <p:txBody>
          <a:bodyPr/>
          <a:lstStyle/>
          <a:p>
            <a:pPr eaLnBrk="1" hangingPunct="1">
              <a:buFont typeface="Symbol" pitchFamily="18" charset="2"/>
              <a:buNone/>
            </a:pPr>
            <a:r>
              <a:rPr lang="en-US"/>
              <a:t>The mission of the Shingo Prize is..</a:t>
            </a:r>
          </a:p>
          <a:p>
            <a:pPr eaLnBrk="1" hangingPunct="1"/>
            <a:endParaRPr lang="en-US"/>
          </a:p>
          <a:p>
            <a:pPr eaLnBrk="1" hangingPunct="1"/>
            <a:r>
              <a:rPr lang="en-US"/>
              <a:t>Facilitate an increased awareness of excellent to world-class manufacturing practices.</a:t>
            </a:r>
            <a:br>
              <a:rPr lang="en-US"/>
            </a:br>
            <a:endParaRPr lang="en-US"/>
          </a:p>
          <a:p>
            <a:pPr eaLnBrk="1" hangingPunct="1"/>
            <a:r>
              <a:rPr lang="en-US"/>
              <a:t>Foster understanding and sharing of successful core manufacturing and business improvement methodologies.</a:t>
            </a:r>
            <a:br>
              <a:rPr lang="en-US"/>
            </a:br>
            <a:endParaRPr lang="en-US"/>
          </a:p>
          <a:p>
            <a:pPr eaLnBrk="1" hangingPunct="1"/>
            <a:r>
              <a:rPr lang="en-US"/>
              <a:t>Recognize companies that demonstrate excellence in manufacturing practices.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3" name="Rectangle 5"/>
          <p:cNvSpPr>
            <a:spLocks noGrp="1" noChangeArrowheads="1"/>
          </p:cNvSpPr>
          <p:nvPr>
            <p:ph type="title"/>
          </p:nvPr>
        </p:nvSpPr>
        <p:spPr/>
        <p:txBody>
          <a:bodyPr/>
          <a:lstStyle/>
          <a:p>
            <a:pPr eaLnBrk="1" hangingPunct="1">
              <a:defRPr/>
            </a:pPr>
            <a:r>
              <a:rPr lang="en-US"/>
              <a:t>What is the Shingo Prize?</a:t>
            </a:r>
          </a:p>
        </p:txBody>
      </p:sp>
      <p:sp>
        <p:nvSpPr>
          <p:cNvPr id="63491" name="Rectangle 6"/>
          <p:cNvSpPr>
            <a:spLocks noGrp="1" noChangeArrowheads="1"/>
          </p:cNvSpPr>
          <p:nvPr>
            <p:ph type="body" idx="1"/>
          </p:nvPr>
        </p:nvSpPr>
        <p:spPr/>
        <p:txBody>
          <a:bodyPr/>
          <a:lstStyle/>
          <a:p>
            <a:pPr eaLnBrk="1" hangingPunct="1">
              <a:buFont typeface="Symbol" pitchFamily="18" charset="2"/>
              <a:buNone/>
            </a:pPr>
            <a:r>
              <a:rPr lang="en-US"/>
              <a:t>"...there are many such prestigious awards (referring to Deming Prize, MBNQA, Quality Foundation Award [Europe], QS9000, and ISO 9000) being provided in the industry.  But I think there's one very crucial point which differentiates the Shingo Prize. </a:t>
            </a:r>
          </a:p>
          <a:p>
            <a:pPr eaLnBrk="1" hangingPunct="1">
              <a:buFont typeface="Symbol" pitchFamily="18" charset="2"/>
              <a:buNone/>
            </a:pPr>
            <a:endParaRPr lang="en-US"/>
          </a:p>
          <a:p>
            <a:pPr eaLnBrk="1" hangingPunct="1">
              <a:buFont typeface="Symbol" pitchFamily="18" charset="2"/>
              <a:buNone/>
            </a:pPr>
            <a:r>
              <a:rPr lang="en-US" b="1"/>
              <a:t>One of the major issues to be dealt with is the concept of </a:t>
            </a:r>
            <a:r>
              <a:rPr lang="en-US" b="1" i="1"/>
              <a:t>muda</a:t>
            </a:r>
            <a:r>
              <a:rPr lang="en-US" b="1"/>
              <a:t> or waste.  In no other prize do they question muda.... for that matter alone, I think, the Shingo Prize is very unique and you should be proud of the existence of such an award in the United States.</a:t>
            </a:r>
            <a:r>
              <a:rPr lang="en-US"/>
              <a:t> </a:t>
            </a:r>
          </a:p>
          <a:p>
            <a:pPr eaLnBrk="1" hangingPunct="1">
              <a:buFont typeface="Symbol" pitchFamily="18" charset="2"/>
              <a:buNone/>
            </a:pPr>
            <a:endParaRPr lang="en-US"/>
          </a:p>
          <a:p>
            <a:pPr eaLnBrk="1" hangingPunct="1">
              <a:buFont typeface="Symbol" pitchFamily="18" charset="2"/>
              <a:buNone/>
            </a:pPr>
            <a:r>
              <a:rPr lang="en-US"/>
              <a:t>It is now being extended to Mexico [and Canada].... I have no doubt that this prize will continue to make great contributions to the advancement of the manufacturing industry in the United States, Mexico and Canada, and eventually the rest of the world." </a:t>
            </a:r>
          </a:p>
          <a:p>
            <a:pPr algn="r" eaLnBrk="1" hangingPunct="1">
              <a:buFont typeface="Symbol" pitchFamily="18" charset="2"/>
              <a:buNone/>
            </a:pPr>
            <a:r>
              <a:rPr lang="en-US"/>
              <a:t>					-Masaaki Imai</a:t>
            </a:r>
          </a:p>
          <a:p>
            <a:pPr eaLnBrk="1" hangingPunct="1">
              <a:buFont typeface="Symbol" pitchFamily="18" charset="2"/>
              <a:buNone/>
            </a:pPr>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nvGraphicFramePr>
        <p:xfrm>
          <a:off x="346075" y="922338"/>
          <a:ext cx="8531225" cy="5438775"/>
        </p:xfrm>
        <a:graphic>
          <a:graphicData uri="http://schemas.openxmlformats.org/presentationml/2006/ole">
            <mc:AlternateContent xmlns:mc="http://schemas.openxmlformats.org/markup-compatibility/2006">
              <mc:Choice xmlns:v="urn:schemas-microsoft-com:vml" Requires="v">
                <p:oleObj name="Artwork" r:id="rId3" imgW="6561000" imgH="4184673" progId="Adobe.Illustrator.10">
                  <p:embed/>
                </p:oleObj>
              </mc:Choice>
              <mc:Fallback>
                <p:oleObj name="Artwork" r:id="rId3" imgW="6561000" imgH="4184673" progId="Adobe.Illustrator.10">
                  <p:embed/>
                  <p:pic>
                    <p:nvPicPr>
                      <p:cNvPr id="6451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075" y="922338"/>
                        <a:ext cx="8531225" cy="543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7636" name="Rectangle 4"/>
          <p:cNvSpPr>
            <a:spLocks noGrp="1" noChangeArrowheads="1"/>
          </p:cNvSpPr>
          <p:nvPr>
            <p:ph type="title"/>
          </p:nvPr>
        </p:nvSpPr>
        <p:spPr/>
        <p:txBody>
          <a:bodyPr/>
          <a:lstStyle/>
          <a:p>
            <a:pPr eaLnBrk="1" hangingPunct="1">
              <a:defRPr/>
            </a:pPr>
            <a:r>
              <a:rPr lang="en-US"/>
              <a:t>The Shingo Prize Model</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Rectangle 2"/>
          <p:cNvSpPr>
            <a:spLocks noGrp="1" noChangeArrowheads="1"/>
          </p:cNvSpPr>
          <p:nvPr>
            <p:ph type="title"/>
          </p:nvPr>
        </p:nvSpPr>
        <p:spPr/>
        <p:txBody>
          <a:bodyPr lIns="92075" tIns="46038" rIns="92075" bIns="46038"/>
          <a:lstStyle/>
          <a:p>
            <a:pPr eaLnBrk="1" hangingPunct="1">
              <a:defRPr/>
            </a:pPr>
            <a:r>
              <a:rPr lang="en-US"/>
              <a:t>Shingo Prize – Application Costs</a:t>
            </a:r>
          </a:p>
        </p:txBody>
      </p:sp>
      <p:graphicFrame>
        <p:nvGraphicFramePr>
          <p:cNvPr id="843809" name="Group 33"/>
          <p:cNvGraphicFramePr>
            <a:graphicFrameLocks noGrp="1"/>
          </p:cNvGraphicFramePr>
          <p:nvPr>
            <p:ph type="tbl" idx="1"/>
          </p:nvPr>
        </p:nvGraphicFramePr>
        <p:xfrm>
          <a:off x="309563" y="1357313"/>
          <a:ext cx="8451850" cy="2309813"/>
        </p:xfrm>
        <a:graphic>
          <a:graphicData uri="http://schemas.openxmlformats.org/drawingml/2006/table">
            <a:tbl>
              <a:tblPr/>
              <a:tblGrid>
                <a:gridCol w="2881312">
                  <a:extLst>
                    <a:ext uri="{9D8B030D-6E8A-4147-A177-3AD203B41FA5}">
                      <a16:colId xmlns:a16="http://schemas.microsoft.com/office/drawing/2014/main" val="20000"/>
                    </a:ext>
                  </a:extLst>
                </a:gridCol>
                <a:gridCol w="2752725">
                  <a:extLst>
                    <a:ext uri="{9D8B030D-6E8A-4147-A177-3AD203B41FA5}">
                      <a16:colId xmlns:a16="http://schemas.microsoft.com/office/drawing/2014/main" val="20001"/>
                    </a:ext>
                  </a:extLst>
                </a:gridCol>
                <a:gridCol w="2817813">
                  <a:extLst>
                    <a:ext uri="{9D8B030D-6E8A-4147-A177-3AD203B41FA5}">
                      <a16:colId xmlns:a16="http://schemas.microsoft.com/office/drawing/2014/main" val="20002"/>
                    </a:ext>
                  </a:extLst>
                </a:gridCol>
              </a:tblGrid>
              <a:tr h="471488">
                <a:tc rowSpan="2">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800" b="1" i="0" u="none" strike="noStrike" cap="none" normalizeH="0" baseline="0">
                          <a:ln>
                            <a:noFill/>
                          </a:ln>
                          <a:solidFill>
                            <a:schemeClr val="tx1"/>
                          </a:solidFill>
                          <a:effectLst/>
                          <a:latin typeface="Arial" pitchFamily="34" charset="0"/>
                        </a:rPr>
                        <a:t>Size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1" i="0" u="none" strike="noStrike" cap="none" normalizeH="0" baseline="0">
                          <a:ln>
                            <a:noFill/>
                          </a:ln>
                          <a:solidFill>
                            <a:schemeClr val="tx1"/>
                          </a:solidFill>
                          <a:effectLst/>
                          <a:latin typeface="Arial" pitchFamily="34" charset="0"/>
                        </a:rPr>
                        <a:t>Small Company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1" i="0" u="none" strike="noStrike" cap="none" normalizeH="0" baseline="0">
                          <a:ln>
                            <a:noFill/>
                          </a:ln>
                          <a:solidFill>
                            <a:schemeClr val="tx1"/>
                          </a:solidFill>
                          <a:effectLst/>
                          <a:latin typeface="Arial" pitchFamily="34" charset="0"/>
                        </a:rPr>
                        <a:t>Large Company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66FF66"/>
                    </a:solidFill>
                  </a:tcPr>
                </a:tc>
                <a:extLst>
                  <a:ext uri="{0D108BD9-81ED-4DB2-BD59-A6C34878D82A}">
                    <a16:rowId xmlns:a16="http://schemas.microsoft.com/office/drawing/2014/main" val="10000"/>
                  </a:ext>
                </a:extLst>
              </a:tr>
              <a:tr h="612775">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0" i="0" u="none" strike="noStrike" cap="none" normalizeH="0" baseline="0">
                          <a:ln>
                            <a:noFill/>
                          </a:ln>
                          <a:solidFill>
                            <a:schemeClr val="tx1"/>
                          </a:solidFill>
                          <a:effectLst/>
                          <a:latin typeface="Arial" pitchFamily="34" charset="0"/>
                        </a:rPr>
                        <a:t>&lt; 500 associates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0" i="0" u="none" strike="noStrike" cap="none" normalizeH="0" baseline="0">
                          <a:ln>
                            <a:noFill/>
                          </a:ln>
                          <a:solidFill>
                            <a:schemeClr val="tx1"/>
                          </a:solidFill>
                          <a:effectLst/>
                          <a:latin typeface="Arial" pitchFamily="34" charset="0"/>
                        </a:rPr>
                        <a:t>&gt; 500 associates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66FF66"/>
                    </a:solidFill>
                  </a:tcPr>
                </a:tc>
                <a:extLst>
                  <a:ext uri="{0D108BD9-81ED-4DB2-BD59-A6C34878D82A}">
                    <a16:rowId xmlns:a16="http://schemas.microsoft.com/office/drawing/2014/main" val="10001"/>
                  </a:ext>
                </a:extLst>
              </a:tr>
              <a:tr h="6127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800" b="1" i="0" u="none" strike="noStrike" cap="none" normalizeH="0" baseline="0">
                          <a:ln>
                            <a:noFill/>
                          </a:ln>
                          <a:solidFill>
                            <a:schemeClr val="tx1"/>
                          </a:solidFill>
                          <a:effectLst/>
                          <a:latin typeface="Arial" pitchFamily="34" charset="0"/>
                        </a:rPr>
                        <a:t>Application Fee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0" i="0" u="none" strike="noStrike" cap="none" normalizeH="0" baseline="0">
                          <a:ln>
                            <a:noFill/>
                          </a:ln>
                          <a:solidFill>
                            <a:schemeClr val="tx1"/>
                          </a:solidFill>
                          <a:effectLst/>
                          <a:latin typeface="Arial" pitchFamily="34" charset="0"/>
                        </a:rPr>
                        <a:t>$1,500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0" i="0" u="none" strike="noStrike" cap="none" normalizeH="0" baseline="0">
                          <a:ln>
                            <a:noFill/>
                          </a:ln>
                          <a:solidFill>
                            <a:schemeClr val="tx1"/>
                          </a:solidFill>
                          <a:effectLst/>
                          <a:latin typeface="Arial" pitchFamily="34" charset="0"/>
                        </a:rPr>
                        <a:t>$3,500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66FF66"/>
                    </a:solidFill>
                  </a:tcPr>
                </a:tc>
                <a:extLst>
                  <a:ext uri="{0D108BD9-81ED-4DB2-BD59-A6C34878D82A}">
                    <a16:rowId xmlns:a16="http://schemas.microsoft.com/office/drawing/2014/main" val="10002"/>
                  </a:ext>
                </a:extLst>
              </a:tr>
              <a:tr h="6127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800" b="1" i="0" u="none" strike="noStrike" cap="none" normalizeH="0" baseline="0">
                          <a:ln>
                            <a:noFill/>
                          </a:ln>
                          <a:solidFill>
                            <a:schemeClr val="tx1"/>
                          </a:solidFill>
                          <a:effectLst/>
                          <a:latin typeface="Arial" pitchFamily="34" charset="0"/>
                        </a:rPr>
                        <a:t>Site Visit Cost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2400" b="0" i="0" u="none" strike="noStrike" cap="none" normalizeH="0" baseline="0">
                          <a:ln>
                            <a:noFill/>
                          </a:ln>
                          <a:solidFill>
                            <a:schemeClr val="tx1"/>
                          </a:solidFill>
                          <a:effectLst/>
                          <a:latin typeface="Arial" pitchFamily="34" charset="0"/>
                        </a:rPr>
                        <a:t>$1,500 - $3,000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65559" name="Picture 34" descr="Shingo%20logo%20without%20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275" y="3814763"/>
            <a:ext cx="375285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descr="Eaton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863" y="3940175"/>
            <a:ext cx="25527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Box 5"/>
          <p:cNvSpPr txBox="1">
            <a:spLocks noChangeArrowheads="1"/>
          </p:cNvSpPr>
          <p:nvPr/>
        </p:nvSpPr>
        <p:spPr bwMode="auto">
          <a:xfrm>
            <a:off x="4660900" y="4943475"/>
            <a:ext cx="3886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spcBef>
                <a:spcPct val="50000"/>
              </a:spcBef>
            </a:pPr>
            <a:r>
              <a:rPr lang="en-US" sz="2800" b="1">
                <a:solidFill>
                  <a:srgbClr val="000066"/>
                </a:solidFill>
                <a:latin typeface="Century Gothic" pitchFamily="34" charset="0"/>
              </a:rPr>
              <a:t>Heavy Duty Truck</a:t>
            </a:r>
            <a:br>
              <a:rPr lang="en-US" sz="2800" b="1">
                <a:solidFill>
                  <a:srgbClr val="000066"/>
                </a:solidFill>
                <a:latin typeface="Century Gothic" pitchFamily="34" charset="0"/>
              </a:rPr>
            </a:br>
            <a:r>
              <a:rPr lang="en-US" sz="2800" b="1">
                <a:solidFill>
                  <a:srgbClr val="000066"/>
                </a:solidFill>
                <a:latin typeface="Century Gothic" pitchFamily="34" charset="0"/>
              </a:rPr>
              <a:t>Kings Mountain, NC</a:t>
            </a:r>
          </a:p>
        </p:txBody>
      </p:sp>
      <p:pic>
        <p:nvPicPr>
          <p:cNvPr id="66564" name="Picture 12" descr="Haldex">
            <a:hlinkClick r:id="rId4" tooltip="Haldex"/>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588" y="1146175"/>
            <a:ext cx="2292350"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Text Box 13"/>
          <p:cNvSpPr txBox="1">
            <a:spLocks noChangeArrowheads="1"/>
          </p:cNvSpPr>
          <p:nvPr/>
        </p:nvSpPr>
        <p:spPr bwMode="auto">
          <a:xfrm>
            <a:off x="215900" y="2439988"/>
            <a:ext cx="3886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spcBef>
                <a:spcPct val="50000"/>
              </a:spcBef>
            </a:pPr>
            <a:r>
              <a:rPr lang="en-US" sz="2400" b="1">
                <a:solidFill>
                  <a:srgbClr val="000066"/>
                </a:solidFill>
                <a:latin typeface="Century Gothic" pitchFamily="34" charset="0"/>
              </a:rPr>
              <a:t>Heavy Duty Truck</a:t>
            </a:r>
            <a:br>
              <a:rPr lang="en-US" sz="2400" b="1">
                <a:solidFill>
                  <a:srgbClr val="000066"/>
                </a:solidFill>
                <a:latin typeface="Century Gothic" pitchFamily="34" charset="0"/>
              </a:rPr>
            </a:br>
            <a:r>
              <a:rPr lang="en-US" sz="2400" b="1">
                <a:solidFill>
                  <a:srgbClr val="000066"/>
                </a:solidFill>
                <a:latin typeface="Century Gothic" pitchFamily="34" charset="0"/>
              </a:rPr>
              <a:t>Parts Remanufacturing, Marion, NC</a:t>
            </a:r>
          </a:p>
        </p:txBody>
      </p:sp>
      <p:sp>
        <p:nvSpPr>
          <p:cNvPr id="833552" name="Rectangle 16"/>
          <p:cNvSpPr>
            <a:spLocks noGrp="1" noChangeArrowheads="1"/>
          </p:cNvSpPr>
          <p:nvPr>
            <p:ph type="title"/>
          </p:nvPr>
        </p:nvSpPr>
        <p:spPr/>
        <p:txBody>
          <a:bodyPr/>
          <a:lstStyle/>
          <a:p>
            <a:pPr eaLnBrk="1" hangingPunct="1">
              <a:defRPr/>
            </a:pPr>
            <a:r>
              <a:rPr lang="en-US"/>
              <a:t>NC Shingo Prize Recipients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ctrTitle"/>
          </p:nvPr>
        </p:nvSpPr>
        <p:spPr/>
        <p:txBody>
          <a:bodyPr/>
          <a:lstStyle/>
          <a:p>
            <a:pPr eaLnBrk="1" hangingPunct="1">
              <a:defRPr/>
            </a:pPr>
            <a:r>
              <a:rPr lang="en-US"/>
              <a:t>Wrap-Up &amp; Feedback</a:t>
            </a:r>
          </a:p>
        </p:txBody>
      </p:sp>
      <p:sp>
        <p:nvSpPr>
          <p:cNvPr id="67587"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p:txBody>
          <a:bodyPr/>
          <a:lstStyle/>
          <a:p>
            <a:pPr eaLnBrk="1" hangingPunct="1">
              <a:defRPr/>
            </a:pPr>
            <a:r>
              <a:rPr lang="en-US"/>
              <a:t>Exercise – Starting the Lean Journey</a:t>
            </a:r>
          </a:p>
        </p:txBody>
      </p:sp>
      <p:graphicFrame>
        <p:nvGraphicFramePr>
          <p:cNvPr id="920594" name="Group 18"/>
          <p:cNvGraphicFramePr>
            <a:graphicFrameLocks noGrp="1"/>
          </p:cNvGraphicFramePr>
          <p:nvPr>
            <p:ph sz="half" idx="2"/>
          </p:nvPr>
        </p:nvGraphicFramePr>
        <p:xfrm>
          <a:off x="422275" y="1411288"/>
          <a:ext cx="8375650" cy="326726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1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Synthesize Your Plan</a:t>
                      </a: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2738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exercise outputs from today.</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14 steps to starting the lean journey (next slide).</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Synthesize your plan to plan, “sell,” and begin the lean journey for your company</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0159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2"/>
          <p:cNvSpPr>
            <a:spLocks noGrp="1" noChangeArrowheads="1"/>
          </p:cNvSpPr>
          <p:nvPr>
            <p:ph type="title"/>
          </p:nvPr>
        </p:nvSpPr>
        <p:spPr/>
        <p:txBody>
          <a:bodyPr/>
          <a:lstStyle/>
          <a:p>
            <a:pPr eaLnBrk="1" hangingPunct="1">
              <a:defRPr/>
            </a:pPr>
            <a:r>
              <a:rPr lang="en-US"/>
              <a:t>Remember . . . .</a:t>
            </a:r>
          </a:p>
        </p:txBody>
      </p:sp>
      <p:sp>
        <p:nvSpPr>
          <p:cNvPr id="818179" name="Rectangle 3"/>
          <p:cNvSpPr>
            <a:spLocks noGrp="1" noChangeArrowheads="1"/>
          </p:cNvSpPr>
          <p:nvPr>
            <p:ph type="body" idx="1"/>
          </p:nvPr>
        </p:nvSpPr>
        <p:spPr>
          <a:xfrm>
            <a:off x="346075" y="1076325"/>
            <a:ext cx="8640763" cy="5513388"/>
          </a:xfrm>
        </p:spPr>
        <p:txBody>
          <a:bodyPr/>
          <a:lstStyle/>
          <a:p>
            <a:pPr eaLnBrk="1" hangingPunct="1"/>
            <a:r>
              <a:rPr lang="en-US" sz="2800" dirty="0"/>
              <a:t>The early lean practitioners (</a:t>
            </a:r>
            <a:r>
              <a:rPr lang="en-US" sz="2800" dirty="0" err="1"/>
              <a:t>Taiichi</a:t>
            </a:r>
            <a:r>
              <a:rPr lang="en-US" sz="2800" dirty="0"/>
              <a:t> </a:t>
            </a:r>
            <a:r>
              <a:rPr lang="en-US" sz="2800" dirty="0" err="1"/>
              <a:t>Ohno</a:t>
            </a:r>
            <a:r>
              <a:rPr lang="en-US" sz="2800" dirty="0"/>
              <a:t>, Shigeo Shingo) were simply trying to eliminate waste from their processes . . . </a:t>
            </a:r>
          </a:p>
          <a:p>
            <a:pPr eaLnBrk="1" hangingPunct="1"/>
            <a:endParaRPr lang="en-US" sz="2800" dirty="0"/>
          </a:p>
          <a:p>
            <a:pPr eaLnBrk="1" hangingPunct="1"/>
            <a:r>
              <a:rPr lang="en-US" sz="2800" dirty="0"/>
              <a:t>Don’t confuse </a:t>
            </a:r>
            <a:r>
              <a:rPr lang="en-US" sz="2800" b="1" i="1" dirty="0">
                <a:solidFill>
                  <a:srgbClr val="FF0000"/>
                </a:solidFill>
              </a:rPr>
              <a:t>Lean Methods</a:t>
            </a:r>
            <a:r>
              <a:rPr lang="en-US" sz="2800" dirty="0"/>
              <a:t> with </a:t>
            </a:r>
            <a:r>
              <a:rPr lang="en-US" sz="2800" b="1" i="1" dirty="0">
                <a:solidFill>
                  <a:schemeClr val="accent2"/>
                </a:solidFill>
              </a:rPr>
              <a:t>Lean Thinking</a:t>
            </a:r>
            <a:r>
              <a:rPr lang="en-US" sz="2800" dirty="0"/>
              <a:t>! </a:t>
            </a:r>
          </a:p>
          <a:p>
            <a:pPr eaLnBrk="1" hangingPunct="1"/>
            <a:endParaRPr lang="en-US" sz="2800" dirty="0"/>
          </a:p>
          <a:p>
            <a:pPr eaLnBrk="1" hangingPunct="1"/>
            <a:r>
              <a:rPr lang="en-US" sz="2800" dirty="0"/>
              <a:t>Focus on the </a:t>
            </a:r>
            <a:r>
              <a:rPr lang="en-US" sz="2800" b="1" dirty="0">
                <a:solidFill>
                  <a:schemeClr val="accent2"/>
                </a:solidFill>
              </a:rPr>
              <a:t>PROCESS</a:t>
            </a:r>
            <a:r>
              <a:rPr lang="en-US" sz="2800" dirty="0"/>
              <a:t>!!!</a:t>
            </a:r>
          </a:p>
        </p:txBody>
      </p:sp>
      <p:pic>
        <p:nvPicPr>
          <p:cNvPr id="65538" name="Picture 2" descr="C:\Users\John\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558" y="3786389"/>
            <a:ext cx="2919818" cy="28350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8179">
                                            <p:txEl>
                                              <p:pRg st="0" end="0"/>
                                            </p:txEl>
                                          </p:spTgt>
                                        </p:tgtEl>
                                        <p:attrNameLst>
                                          <p:attrName>style.visibility</p:attrName>
                                        </p:attrNameLst>
                                      </p:cBhvr>
                                      <p:to>
                                        <p:strVal val="visible"/>
                                      </p:to>
                                    </p:set>
                                    <p:animEffect transition="in" filter="wipe(left)">
                                      <p:cBhvr>
                                        <p:cTn id="7" dur="1000"/>
                                        <p:tgtEl>
                                          <p:spTgt spid="8181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8179">
                                            <p:txEl>
                                              <p:pRg st="2" end="2"/>
                                            </p:txEl>
                                          </p:spTgt>
                                        </p:tgtEl>
                                        <p:attrNameLst>
                                          <p:attrName>style.visibility</p:attrName>
                                        </p:attrNameLst>
                                      </p:cBhvr>
                                      <p:to>
                                        <p:strVal val="visible"/>
                                      </p:to>
                                    </p:set>
                                    <p:animEffect transition="in" filter="wipe(left)">
                                      <p:cBhvr>
                                        <p:cTn id="12" dur="1000"/>
                                        <p:tgtEl>
                                          <p:spTgt spid="81817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8179">
                                            <p:txEl>
                                              <p:pRg st="4" end="4"/>
                                            </p:txEl>
                                          </p:spTgt>
                                        </p:tgtEl>
                                        <p:attrNameLst>
                                          <p:attrName>style.visibility</p:attrName>
                                        </p:attrNameLst>
                                      </p:cBhvr>
                                      <p:to>
                                        <p:strVal val="visible"/>
                                      </p:to>
                                    </p:set>
                                    <p:animEffect transition="in" filter="wipe(left)">
                                      <p:cBhvr>
                                        <p:cTn id="17" dur="1000"/>
                                        <p:tgtEl>
                                          <p:spTgt spid="818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8179"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Grp="1" noChangeArrowheads="1"/>
          </p:cNvSpPr>
          <p:nvPr>
            <p:ph type="title"/>
          </p:nvPr>
        </p:nvSpPr>
        <p:spPr/>
        <p:txBody>
          <a:bodyPr/>
          <a:lstStyle/>
          <a:p>
            <a:pPr eaLnBrk="1" hangingPunct="1">
              <a:defRPr/>
            </a:pPr>
            <a:r>
              <a:rPr lang="en-US"/>
              <a:t>14 Steps to Beginning Lean</a:t>
            </a:r>
          </a:p>
        </p:txBody>
      </p:sp>
      <p:sp>
        <p:nvSpPr>
          <p:cNvPr id="69635" name="Rectangle 3"/>
          <p:cNvSpPr>
            <a:spLocks noGrp="1" noChangeArrowheads="1"/>
          </p:cNvSpPr>
          <p:nvPr>
            <p:ph type="body" idx="1"/>
          </p:nvPr>
        </p:nvSpPr>
        <p:spPr/>
        <p:txBody>
          <a:bodyPr/>
          <a:lstStyle/>
          <a:p>
            <a:pPr marL="173038" indent="-173038" eaLnBrk="1" hangingPunct="1"/>
            <a:r>
              <a:rPr lang="en-US" sz="1800"/>
              <a:t>Management education and commitment followed by engagement.</a:t>
            </a:r>
          </a:p>
          <a:p>
            <a:pPr marL="173038" indent="-173038" eaLnBrk="1" hangingPunct="1"/>
            <a:r>
              <a:rPr lang="en-US" sz="1800"/>
              <a:t>Management must clearly communicate the plan, the reason for it and, to the extent possible, outline the future following implementation.</a:t>
            </a:r>
          </a:p>
          <a:p>
            <a:pPr marL="173038" indent="-173038" eaLnBrk="1" hangingPunct="1"/>
            <a:r>
              <a:rPr lang="en-US" sz="1800"/>
              <a:t>Policy deployment must support Lean goals.</a:t>
            </a:r>
          </a:p>
          <a:p>
            <a:pPr marL="173038" indent="-173038" eaLnBrk="1" hangingPunct="1"/>
            <a:r>
              <a:rPr lang="en-US" sz="1800"/>
              <a:t>Educate and engage everyone in the organization.</a:t>
            </a:r>
          </a:p>
          <a:p>
            <a:pPr marL="173038" indent="-173038" eaLnBrk="1" hangingPunct="1"/>
            <a:r>
              <a:rPr lang="en-US" sz="1800"/>
              <a:t>Lean must be the only system allowed. A real culture change must take place.</a:t>
            </a:r>
          </a:p>
          <a:p>
            <a:pPr marL="173038" indent="-173038" eaLnBrk="1" hangingPunct="1"/>
            <a:r>
              <a:rPr lang="en-US" sz="1800"/>
              <a:t>People must be given authority to make changes. Concrete heads must be removed. (If you don’t give people power they will take it.)</a:t>
            </a:r>
          </a:p>
          <a:p>
            <a:pPr marL="173038" indent="-173038" eaLnBrk="1" hangingPunct="1"/>
            <a:r>
              <a:rPr lang="en-US" sz="1800"/>
              <a:t>Management must stay focused and understand the transition phases.</a:t>
            </a:r>
          </a:p>
          <a:p>
            <a:pPr marL="173038" indent="-173038" eaLnBrk="1" hangingPunct="1"/>
            <a:r>
              <a:rPr lang="en-US" sz="1800"/>
              <a:t>Avoid hysteresis. (Do not remove the pressure or the organization will revert to it’s original operating methods)</a:t>
            </a:r>
          </a:p>
          <a:p>
            <a:pPr marL="173038" indent="-173038" eaLnBrk="1" hangingPunct="1"/>
            <a:r>
              <a:rPr lang="en-US" sz="1800"/>
              <a:t>Lean concepts must be applied to whole organization- not just manufacturing.</a:t>
            </a:r>
          </a:p>
          <a:p>
            <a:pPr marL="173038" indent="-173038" eaLnBrk="1" hangingPunct="1"/>
            <a:r>
              <a:rPr lang="en-US" sz="1800"/>
              <a:t>All improvements must be recognized. (Small improvements lead to big gains.)</a:t>
            </a:r>
          </a:p>
          <a:p>
            <a:pPr marL="173038" indent="-173038" eaLnBrk="1" hangingPunct="1"/>
            <a:r>
              <a:rPr lang="en-US" sz="1800"/>
              <a:t>No embarrassment or retribution for admitting problems.</a:t>
            </a:r>
          </a:p>
          <a:p>
            <a:pPr marL="173038" indent="-173038" eaLnBrk="1" hangingPunct="1"/>
            <a:r>
              <a:rPr lang="en-US" sz="1800"/>
              <a:t>Be innovative and creative.</a:t>
            </a:r>
          </a:p>
          <a:p>
            <a:pPr marL="173038" indent="-173038" eaLnBrk="1" hangingPunct="1"/>
            <a:r>
              <a:rPr lang="en-US" sz="1800"/>
              <a:t>MAKE IT FUN!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pPr eaLnBrk="1" hangingPunct="1">
              <a:defRPr/>
            </a:pPr>
            <a:r>
              <a:rPr lang="en-US" dirty="0"/>
              <a:t>Alt. Exercise: Improvement Opportunities</a:t>
            </a:r>
          </a:p>
        </p:txBody>
      </p:sp>
      <p:graphicFrame>
        <p:nvGraphicFramePr>
          <p:cNvPr id="878614" name="Group 22"/>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dirty="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dirty="0">
                          <a:ln>
                            <a:noFill/>
                          </a:ln>
                          <a:solidFill>
                            <a:schemeClr val="tx1"/>
                          </a:solidFill>
                          <a:effectLst/>
                          <a:latin typeface="Arial" pitchFamily="34" charset="0"/>
                        </a:rPr>
                        <a:t>Identify &amp; prioritize improvement opportunities for our plant.</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dirty="0">
                          <a:ln>
                            <a:noFill/>
                          </a:ln>
                          <a:solidFill>
                            <a:schemeClr val="tx1"/>
                          </a:solidFill>
                          <a:effectLst/>
                          <a:latin typeface="Arial" pitchFamily="34" charset="0"/>
                        </a:rPr>
                        <a:t>Brainstorm a list of improvement opportunities – i.e. waste (</a:t>
                      </a:r>
                      <a:r>
                        <a:rPr kumimoji="0" lang="en-US" sz="1800" b="0" i="0" u="none" strike="noStrike" cap="none" normalizeH="0" baseline="0" dirty="0" err="1">
                          <a:ln>
                            <a:noFill/>
                          </a:ln>
                          <a:solidFill>
                            <a:schemeClr val="tx1"/>
                          </a:solidFill>
                          <a:effectLst/>
                          <a:latin typeface="Arial" pitchFamily="34" charset="0"/>
                        </a:rPr>
                        <a:t>muda</a:t>
                      </a:r>
                      <a:r>
                        <a:rPr kumimoji="0" lang="en-US" sz="1800" b="0" i="0" u="none" strike="noStrike" cap="none" normalizeH="0" baseline="0" dirty="0">
                          <a:ln>
                            <a:noFill/>
                          </a:ln>
                          <a:solidFill>
                            <a:schemeClr val="tx1"/>
                          </a:solidFill>
                          <a:effectLst/>
                          <a:latin typeface="Arial" pitchFamily="34" charset="0"/>
                        </a:rPr>
                        <a:t>), flow problems, excess inventory.</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dirty="0">
                          <a:ln>
                            <a:noFill/>
                          </a:ln>
                          <a:solidFill>
                            <a:schemeClr val="tx1"/>
                          </a:solidFill>
                          <a:effectLst/>
                          <a:latin typeface="Arial" pitchFamily="34" charset="0"/>
                        </a:rPr>
                        <a:t>Prioritize these opportunities – 10 – high, 1 – low.</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dirty="0">
                          <a:ln>
                            <a:noFill/>
                          </a:ln>
                          <a:solidFill>
                            <a:schemeClr val="tx1"/>
                          </a:solidFill>
                          <a:effectLst/>
                          <a:latin typeface="Arial" pitchFamily="34" charset="0"/>
                        </a:rPr>
                        <a:t>20 minutes</a:t>
                      </a:r>
                      <a:endParaRPr kumimoji="0" lang="en-US" sz="1800" b="0" i="0" u="none" strike="noStrike" cap="none" normalizeH="0" baseline="0" dirty="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801146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ChangeArrowheads="1"/>
          </p:cNvSpPr>
          <p:nvPr>
            <p:ph type="title"/>
          </p:nvPr>
        </p:nvSpPr>
        <p:spPr/>
        <p:txBody>
          <a:bodyPr/>
          <a:lstStyle/>
          <a:p>
            <a:pPr eaLnBrk="1" hangingPunct="1">
              <a:defRPr/>
            </a:pPr>
            <a:r>
              <a:rPr lang="en-US"/>
              <a:t>Principles, Tools and Methodologies</a:t>
            </a:r>
          </a:p>
        </p:txBody>
      </p:sp>
      <p:sp>
        <p:nvSpPr>
          <p:cNvPr id="70659" name="Rectangle 3"/>
          <p:cNvSpPr>
            <a:spLocks noGrp="1" noChangeArrowheads="1"/>
          </p:cNvSpPr>
          <p:nvPr>
            <p:ph type="body" idx="1"/>
          </p:nvPr>
        </p:nvSpPr>
        <p:spPr/>
        <p:txBody>
          <a:bodyPr/>
          <a:lstStyle/>
          <a:p>
            <a:pPr eaLnBrk="1" hangingPunct="1">
              <a:spcAft>
                <a:spcPct val="20000"/>
              </a:spcAft>
            </a:pPr>
            <a:r>
              <a:rPr lang="en-US"/>
              <a:t>Lean is founded on the basic principles of:</a:t>
            </a:r>
          </a:p>
          <a:p>
            <a:pPr lvl="2" eaLnBrk="1" hangingPunct="1">
              <a:spcAft>
                <a:spcPct val="20000"/>
              </a:spcAft>
            </a:pPr>
            <a:r>
              <a:rPr lang="en-US" sz="1800"/>
              <a:t>Value, Value Creation, Pull, Flow, Roles, Responsibilities and Culture, Goal Alignment, Continuous Improvement</a:t>
            </a:r>
          </a:p>
          <a:p>
            <a:pPr eaLnBrk="1" hangingPunct="1">
              <a:spcAft>
                <a:spcPct val="20000"/>
              </a:spcAft>
            </a:pPr>
            <a:r>
              <a:rPr lang="en-US"/>
              <a:t>Lean utilizes a specific set of tools that embody these principles. They include: </a:t>
            </a:r>
          </a:p>
          <a:p>
            <a:pPr lvl="2" eaLnBrk="1" hangingPunct="1">
              <a:spcAft>
                <a:spcPct val="20000"/>
              </a:spcAft>
            </a:pPr>
            <a:r>
              <a:rPr lang="en-US" sz="1800"/>
              <a:t>Value Stream Mapping, The Lean Wheel, Waste Elimination, 5S, Repetitive scheduling, Flow Optimization, Rapid Changeovers . . . </a:t>
            </a:r>
          </a:p>
          <a:p>
            <a:pPr eaLnBrk="1" hangingPunct="1">
              <a:spcAft>
                <a:spcPct val="20000"/>
              </a:spcAft>
            </a:pPr>
            <a:r>
              <a:rPr lang="en-US"/>
              <a:t>These tools are deployed through implementation methodologies within an overall Lean Road Map.</a:t>
            </a:r>
          </a:p>
          <a:p>
            <a:pPr eaLnBrk="1" hangingPunct="1">
              <a:spcAft>
                <a:spcPct val="20000"/>
              </a:spcAft>
            </a:pPr>
            <a:r>
              <a:rPr lang="en-US"/>
              <a:t>The application of these tools may differ given the specific operating environment, ex. Process, Continuous Flow, Discrete, etc..</a:t>
            </a:r>
          </a:p>
          <a:p>
            <a:pPr eaLnBrk="1" hangingPunct="1">
              <a:spcAft>
                <a:spcPct val="20000"/>
              </a:spcAft>
            </a:pPr>
            <a:r>
              <a:rPr lang="en-US"/>
              <a:t>Each application of these tools should meet certain criteria or attributes. They must be simple, visual, reliable and compliant.</a:t>
            </a:r>
          </a:p>
          <a:p>
            <a:pPr eaLnBrk="1" hangingPunct="1">
              <a:spcAft>
                <a:spcPct val="20000"/>
              </a:spcAft>
            </a:pPr>
            <a:endParaRPr lang="en-US"/>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rrowheads="1"/>
          </p:cNvSpPr>
          <p:nvPr>
            <p:ph type="title"/>
          </p:nvPr>
        </p:nvSpPr>
        <p:spPr/>
        <p:txBody>
          <a:bodyPr/>
          <a:lstStyle/>
          <a:p>
            <a:pPr eaLnBrk="1" hangingPunct="1">
              <a:defRPr/>
            </a:pPr>
            <a:r>
              <a:rPr lang="en-US"/>
              <a:t>A Testimonial</a:t>
            </a:r>
          </a:p>
        </p:txBody>
      </p:sp>
      <p:sp>
        <p:nvSpPr>
          <p:cNvPr id="71683" name="Rectangle 3"/>
          <p:cNvSpPr>
            <a:spLocks noGrp="1" noChangeArrowheads="1"/>
          </p:cNvSpPr>
          <p:nvPr>
            <p:ph type="body" idx="1"/>
          </p:nvPr>
        </p:nvSpPr>
        <p:spPr>
          <a:xfrm>
            <a:off x="98425" y="838200"/>
            <a:ext cx="8843963" cy="5513388"/>
          </a:xfrm>
        </p:spPr>
        <p:txBody>
          <a:bodyPr/>
          <a:lstStyle/>
          <a:p>
            <a:pPr marL="0" indent="0" eaLnBrk="1" hangingPunct="1">
              <a:lnSpc>
                <a:spcPct val="90000"/>
              </a:lnSpc>
              <a:spcBef>
                <a:spcPct val="0"/>
              </a:spcBef>
              <a:buFont typeface="Symbol" pitchFamily="18" charset="2"/>
              <a:buNone/>
            </a:pPr>
            <a:r>
              <a:rPr lang="en-US" altLang="ko-KR" sz="1200" i="1">
                <a:ea typeface="굴림" pitchFamily="34" charset="-127"/>
              </a:rPr>
              <a:t>“It never fails!  I walk into a plant that is going Lean, look at my surroundings and wonder if these people are ever going to be Lean thinkers.  Then I ask myself, how long did it take you to notice the obvious when you were first involved in Lean?</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Somewhere, sometime during my years as a Lean person I finally got it.  I’m not sure when this happened, but it did.  This does not make me any better than anyone else who’s not a Lean thinker at this time.  What it does mean is that if you continue to educate yourself, expose yourself to the challenges of identifying and eliminating waste, and confront those people who, for whatever reason, continue with their traditional thoughts, you will suddenly realize that you have become a Lean Thinker.</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We constantly become frustrated with situations where management does not commit to, or participate in, the Lean transition.  Management simply follows traditional thought processes and delegates every aspect of the Lean transition.  I can tell you that this had an impact on my own development as a Lean Thinker. I worked for a company that said it was going Lean but there were only a few of us that were involved as facilitators of the Lean transition and it was rare when you came across a plant manager or division executive who was actively involved in the transition.  This lack of involvement within that company created a very negative and confusing situation for the employees and the company is still struggling with the implementation of the Lean program.</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If you are involved in a Lean transformation ask yourself if your management is committed to, and actively involved in, the transition.  If management is not leading the transition you must find a way to confront these executives and challenge the likelihood that the program will succeed.  This management involvement must extend beyond Kaizen presentations.  They will not become Lean thinkers because the program appears successful.  I have a plethora of evidence that proves that success does not evoke Lean thinking executives.  They readily accept the benefits gained by those involved but will not become Lean Thinkers as a result.  It just doesn’t happen!</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There is a passage in the book, Becoming Lean, that tells the story of the chief executive who demanded that each of his direct reports spend at least twelve hours a month actively involved in some aspect of Lean and made reporting this activity a part of his regular monthly management meeting.  This company was on its way to a very successful Lean transformation.</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The message, if I have not made that clear, is to get management involved in your transition program.  Management must receive a Lean education.  If your current Lean transition plan does not require Lean training for management, start there.  The plan is flawed!  If your current Lean transition plan does not require management participation suggest that it must.  The plan is flawed!</a:t>
            </a:r>
            <a:br>
              <a:rPr lang="en-US" altLang="ko-KR" sz="1200" i="1">
                <a:ea typeface="굴림" pitchFamily="34" charset="-127"/>
              </a:rPr>
            </a:br>
            <a:br>
              <a:rPr lang="en-US" altLang="ko-KR" sz="1200" i="1">
                <a:ea typeface="굴림" pitchFamily="34" charset="-127"/>
              </a:rPr>
            </a:br>
            <a:r>
              <a:rPr lang="en-US" altLang="ko-KR" sz="1200" i="1">
                <a:ea typeface="굴림" pitchFamily="34" charset="-127"/>
              </a:rPr>
              <a:t>If you are successful in adopting a plan that requires executive training and participation you are well on your way to becoming a Lean Thinker.  If you get to the point where you can successfully defend Lean concepts and transition concrete heads into Lean participants, you are a Lean Thinker.”</a:t>
            </a:r>
            <a:endParaRPr lang="en-US" sz="1200" i="1"/>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p:cNvSpPr>
            <a:spLocks noGrp="1" noChangeArrowheads="1"/>
          </p:cNvSpPr>
          <p:nvPr>
            <p:ph type="title"/>
          </p:nvPr>
        </p:nvSpPr>
        <p:spPr/>
        <p:txBody>
          <a:bodyPr/>
          <a:lstStyle/>
          <a:p>
            <a:pPr eaLnBrk="1" hangingPunct="1">
              <a:defRPr/>
            </a:pPr>
            <a:r>
              <a:rPr lang="en-US"/>
              <a:t>Questions for Lean Leadership</a:t>
            </a:r>
          </a:p>
        </p:txBody>
      </p:sp>
      <p:sp>
        <p:nvSpPr>
          <p:cNvPr id="72707" name="Rectangle 3"/>
          <p:cNvSpPr>
            <a:spLocks noGrp="1" noChangeArrowheads="1"/>
          </p:cNvSpPr>
          <p:nvPr>
            <p:ph type="body" idx="1"/>
          </p:nvPr>
        </p:nvSpPr>
        <p:spPr/>
        <p:txBody>
          <a:bodyPr/>
          <a:lstStyle/>
          <a:p>
            <a:pPr eaLnBrk="1" hangingPunct="1"/>
            <a:r>
              <a:rPr lang="en-US"/>
              <a:t>How is value created within your business  ?</a:t>
            </a:r>
          </a:p>
          <a:p>
            <a:pPr eaLnBrk="1" hangingPunct="1"/>
            <a:endParaRPr lang="en-US"/>
          </a:p>
          <a:p>
            <a:pPr eaLnBrk="1" hangingPunct="1"/>
            <a:endParaRPr lang="en-US"/>
          </a:p>
          <a:p>
            <a:pPr eaLnBrk="1" hangingPunct="1"/>
            <a:r>
              <a:rPr lang="en-US"/>
              <a:t>Is work pulled from the customer in order to create value ?  </a:t>
            </a:r>
          </a:p>
          <a:p>
            <a:pPr eaLnBrk="1" hangingPunct="1"/>
            <a:endParaRPr lang="en-US"/>
          </a:p>
          <a:p>
            <a:pPr eaLnBrk="1" hangingPunct="1"/>
            <a:endParaRPr lang="en-US"/>
          </a:p>
          <a:p>
            <a:pPr eaLnBrk="1" hangingPunct="1"/>
            <a:r>
              <a:rPr lang="en-US"/>
              <a:t>Does the value stream maintain flow ? </a:t>
            </a:r>
          </a:p>
          <a:p>
            <a:pPr eaLnBrk="1" hangingPunct="1">
              <a:buFont typeface="Symbol" pitchFamily="18" charset="2"/>
              <a:buNone/>
            </a:pPr>
            <a:r>
              <a:rPr lang="en-US"/>
              <a:t>	- Or,  is value derived from the work performed ?</a:t>
            </a:r>
          </a:p>
          <a:p>
            <a:pPr eaLnBrk="1" hangingPunct="1"/>
            <a:endParaRPr lang="en-US"/>
          </a:p>
          <a:p>
            <a:pPr eaLnBrk="1" hangingPunct="1"/>
            <a:endParaRPr lang="en-US"/>
          </a:p>
          <a:p>
            <a:pPr eaLnBrk="1" hangingPunct="1"/>
            <a:r>
              <a:rPr lang="en-US"/>
              <a:t>How can leadership influence improvement ?</a:t>
            </a:r>
          </a:p>
          <a:p>
            <a:pPr eaLnBrk="1" hangingPunct="1"/>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2" name="Rectangle 4"/>
          <p:cNvSpPr>
            <a:spLocks noGrp="1" noChangeArrowheads="1"/>
          </p:cNvSpPr>
          <p:nvPr>
            <p:ph type="ctrTitle"/>
          </p:nvPr>
        </p:nvSpPr>
        <p:spPr/>
        <p:txBody>
          <a:bodyPr/>
          <a:lstStyle/>
          <a:p>
            <a:pPr eaLnBrk="1" hangingPunct="1">
              <a:defRPr/>
            </a:pPr>
            <a:r>
              <a:rPr lang="en-US"/>
              <a:t>Lean Bibliography</a:t>
            </a:r>
          </a:p>
        </p:txBody>
      </p:sp>
      <p:sp>
        <p:nvSpPr>
          <p:cNvPr id="73731" name="Rectangle 5"/>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title"/>
          </p:nvPr>
        </p:nvSpPr>
        <p:spPr/>
        <p:txBody>
          <a:bodyPr/>
          <a:lstStyle/>
          <a:p>
            <a:pPr eaLnBrk="1" hangingPunct="1">
              <a:defRPr/>
            </a:pPr>
            <a:r>
              <a:rPr lang="en-US"/>
              <a:t>Lean Bibliography</a:t>
            </a:r>
          </a:p>
        </p:txBody>
      </p:sp>
      <p:pic>
        <p:nvPicPr>
          <p:cNvPr id="74755" name="Picture 4"/>
          <p:cNvPicPr>
            <a:picLocks noChangeAspect="1" noChangeArrowheads="1"/>
          </p:cNvPicPr>
          <p:nvPr/>
        </p:nvPicPr>
        <p:blipFill>
          <a:blip r:embed="rId3">
            <a:extLst>
              <a:ext uri="{28A0092B-C50C-407E-A947-70E740481C1C}">
                <a14:useLocalDpi xmlns:a14="http://schemas.microsoft.com/office/drawing/2010/main" val="0"/>
              </a:ext>
            </a:extLst>
          </a:blip>
          <a:srcRect l="2353" t="1619" r="606" b="8333"/>
          <a:stretch>
            <a:fillRect/>
          </a:stretch>
        </p:blipFill>
        <p:spPr bwMode="auto">
          <a:xfrm>
            <a:off x="452438" y="947738"/>
            <a:ext cx="7959725" cy="2195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6" name="Picture 5"/>
          <p:cNvPicPr>
            <a:picLocks noChangeAspect="1" noChangeArrowheads="1"/>
          </p:cNvPicPr>
          <p:nvPr/>
        </p:nvPicPr>
        <p:blipFill>
          <a:blip r:embed="rId4">
            <a:extLst>
              <a:ext uri="{28A0092B-C50C-407E-A947-70E740481C1C}">
                <a14:useLocalDpi xmlns:a14="http://schemas.microsoft.com/office/drawing/2010/main" val="0"/>
              </a:ext>
            </a:extLst>
          </a:blip>
          <a:srcRect l="1497" t="3914" r="632" b="1704"/>
          <a:stretch>
            <a:fillRect/>
          </a:stretch>
        </p:blipFill>
        <p:spPr bwMode="auto">
          <a:xfrm>
            <a:off x="231775" y="3679825"/>
            <a:ext cx="8613775" cy="2373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p:txBody>
          <a:bodyPr/>
          <a:lstStyle/>
          <a:p>
            <a:pPr eaLnBrk="1" hangingPunct="1">
              <a:defRPr/>
            </a:pPr>
            <a:r>
              <a:rPr lang="en-US"/>
              <a:t>Lean Bibliography</a:t>
            </a:r>
          </a:p>
        </p:txBody>
      </p:sp>
      <p:pic>
        <p:nvPicPr>
          <p:cNvPr id="75779" name="Picture 3"/>
          <p:cNvPicPr>
            <a:picLocks noChangeAspect="1" noChangeArrowheads="1"/>
          </p:cNvPicPr>
          <p:nvPr/>
        </p:nvPicPr>
        <p:blipFill>
          <a:blip r:embed="rId3">
            <a:extLst>
              <a:ext uri="{28A0092B-C50C-407E-A947-70E740481C1C}">
                <a14:useLocalDpi xmlns:a14="http://schemas.microsoft.com/office/drawing/2010/main" val="0"/>
              </a:ext>
            </a:extLst>
          </a:blip>
          <a:srcRect l="1598" r="851" b="1802"/>
          <a:stretch>
            <a:fillRect/>
          </a:stretch>
        </p:blipFill>
        <p:spPr bwMode="auto">
          <a:xfrm>
            <a:off x="220663" y="3965575"/>
            <a:ext cx="8724900" cy="2422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0" name="Picture 6"/>
          <p:cNvPicPr>
            <a:picLocks noChangeAspect="1" noChangeArrowheads="1"/>
          </p:cNvPicPr>
          <p:nvPr/>
        </p:nvPicPr>
        <p:blipFill>
          <a:blip r:embed="rId4">
            <a:extLst>
              <a:ext uri="{28A0092B-C50C-407E-A947-70E740481C1C}">
                <a14:useLocalDpi xmlns:a14="http://schemas.microsoft.com/office/drawing/2010/main" val="0"/>
              </a:ext>
            </a:extLst>
          </a:blip>
          <a:srcRect l="10471" r="563" b="12236"/>
          <a:stretch>
            <a:fillRect/>
          </a:stretch>
        </p:blipFill>
        <p:spPr bwMode="auto">
          <a:xfrm>
            <a:off x="142875" y="1166813"/>
            <a:ext cx="8780463" cy="215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p:txBody>
          <a:bodyPr/>
          <a:lstStyle/>
          <a:p>
            <a:pPr eaLnBrk="1" hangingPunct="1">
              <a:defRPr/>
            </a:pPr>
            <a:r>
              <a:rPr lang="en-US"/>
              <a:t>Lean Bibliography</a:t>
            </a:r>
          </a:p>
        </p:txBody>
      </p:sp>
      <p:pic>
        <p:nvPicPr>
          <p:cNvPr id="76803" name="Picture 3"/>
          <p:cNvPicPr>
            <a:picLocks noChangeAspect="1" noChangeArrowheads="1"/>
          </p:cNvPicPr>
          <p:nvPr/>
        </p:nvPicPr>
        <p:blipFill>
          <a:blip r:embed="rId3">
            <a:extLst>
              <a:ext uri="{28A0092B-C50C-407E-A947-70E740481C1C}">
                <a14:useLocalDpi xmlns:a14="http://schemas.microsoft.com/office/drawing/2010/main" val="0"/>
              </a:ext>
            </a:extLst>
          </a:blip>
          <a:srcRect r="620" b="4558"/>
          <a:stretch>
            <a:fillRect/>
          </a:stretch>
        </p:blipFill>
        <p:spPr bwMode="auto">
          <a:xfrm>
            <a:off x="214313" y="920750"/>
            <a:ext cx="8661400" cy="232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4" name="Picture 4"/>
          <p:cNvPicPr>
            <a:picLocks noChangeAspect="1" noChangeArrowheads="1"/>
          </p:cNvPicPr>
          <p:nvPr/>
        </p:nvPicPr>
        <p:blipFill>
          <a:blip r:embed="rId4">
            <a:extLst>
              <a:ext uri="{28A0092B-C50C-407E-A947-70E740481C1C}">
                <a14:useLocalDpi xmlns:a14="http://schemas.microsoft.com/office/drawing/2010/main" val="0"/>
              </a:ext>
            </a:extLst>
          </a:blip>
          <a:srcRect l="1846" t="2797" r="1598" b="9674"/>
          <a:stretch>
            <a:fillRect/>
          </a:stretch>
        </p:blipFill>
        <p:spPr bwMode="auto">
          <a:xfrm>
            <a:off x="288925" y="3606800"/>
            <a:ext cx="8636000" cy="2384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p:txBody>
          <a:bodyPr/>
          <a:lstStyle/>
          <a:p>
            <a:pPr eaLnBrk="1" hangingPunct="1">
              <a:defRPr/>
            </a:pPr>
            <a:r>
              <a:rPr lang="en-US"/>
              <a:t>Lean Bibliography</a:t>
            </a:r>
          </a:p>
        </p:txBody>
      </p:sp>
      <p:pic>
        <p:nvPicPr>
          <p:cNvPr id="77827" name="Picture 3"/>
          <p:cNvPicPr>
            <a:picLocks noChangeAspect="1" noChangeArrowheads="1"/>
          </p:cNvPicPr>
          <p:nvPr/>
        </p:nvPicPr>
        <p:blipFill>
          <a:blip r:embed="rId3">
            <a:extLst>
              <a:ext uri="{28A0092B-C50C-407E-A947-70E740481C1C}">
                <a14:useLocalDpi xmlns:a14="http://schemas.microsoft.com/office/drawing/2010/main" val="0"/>
              </a:ext>
            </a:extLst>
          </a:blip>
          <a:srcRect l="1485" t="1257" r="375" b="3900"/>
          <a:stretch>
            <a:fillRect/>
          </a:stretch>
        </p:blipFill>
        <p:spPr bwMode="auto">
          <a:xfrm>
            <a:off x="211138" y="1009650"/>
            <a:ext cx="8712200" cy="2393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8" name="Picture 4"/>
          <p:cNvPicPr>
            <a:picLocks noChangeAspect="1" noChangeArrowheads="1"/>
          </p:cNvPicPr>
          <p:nvPr/>
        </p:nvPicPr>
        <p:blipFill>
          <a:blip r:embed="rId4">
            <a:extLst>
              <a:ext uri="{28A0092B-C50C-407E-A947-70E740481C1C}">
                <a14:useLocalDpi xmlns:a14="http://schemas.microsoft.com/office/drawing/2010/main" val="0"/>
              </a:ext>
            </a:extLst>
          </a:blip>
          <a:srcRect l="1602" t="1315" r="996" b="3008"/>
          <a:stretch>
            <a:fillRect/>
          </a:stretch>
        </p:blipFill>
        <p:spPr bwMode="auto">
          <a:xfrm>
            <a:off x="139700" y="3638550"/>
            <a:ext cx="8683625" cy="2424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Rectangle 2"/>
          <p:cNvSpPr>
            <a:spLocks noGrp="1" noChangeArrowheads="1"/>
          </p:cNvSpPr>
          <p:nvPr>
            <p:ph type="title"/>
          </p:nvPr>
        </p:nvSpPr>
        <p:spPr/>
        <p:txBody>
          <a:bodyPr/>
          <a:lstStyle/>
          <a:p>
            <a:pPr eaLnBrk="1" hangingPunct="1">
              <a:defRPr/>
            </a:pPr>
            <a:r>
              <a:rPr lang="en-US"/>
              <a:t>7 Key Lean Principles</a:t>
            </a:r>
            <a:endParaRPr lang="en-US" altLang="en-US"/>
          </a:p>
        </p:txBody>
      </p:sp>
      <p:sp>
        <p:nvSpPr>
          <p:cNvPr id="717827" name="Rectangle 3"/>
          <p:cNvSpPr>
            <a:spLocks noChangeArrowheads="1"/>
          </p:cNvSpPr>
          <p:nvPr/>
        </p:nvSpPr>
        <p:spPr bwMode="auto">
          <a:xfrm>
            <a:off x="212725" y="1066800"/>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Value</a:t>
            </a:r>
          </a:p>
        </p:txBody>
      </p:sp>
      <p:sp>
        <p:nvSpPr>
          <p:cNvPr id="717828" name="Text Box 4"/>
          <p:cNvSpPr txBox="1">
            <a:spLocks noChangeArrowheads="1"/>
          </p:cNvSpPr>
          <p:nvPr/>
        </p:nvSpPr>
        <p:spPr bwMode="auto">
          <a:xfrm>
            <a:off x="1228725" y="181451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Value Creation</a:t>
            </a:r>
          </a:p>
        </p:txBody>
      </p:sp>
      <p:sp>
        <p:nvSpPr>
          <p:cNvPr id="717829" name="Rectangle 5"/>
          <p:cNvSpPr>
            <a:spLocks noChangeArrowheads="1"/>
          </p:cNvSpPr>
          <p:nvPr/>
        </p:nvSpPr>
        <p:spPr bwMode="auto">
          <a:xfrm>
            <a:off x="2244725" y="260826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Flow</a:t>
            </a:r>
          </a:p>
        </p:txBody>
      </p:sp>
      <p:sp>
        <p:nvSpPr>
          <p:cNvPr id="717830" name="Rectangle 6"/>
          <p:cNvSpPr>
            <a:spLocks noChangeArrowheads="1"/>
          </p:cNvSpPr>
          <p:nvPr/>
        </p:nvSpPr>
        <p:spPr bwMode="auto">
          <a:xfrm>
            <a:off x="3260725" y="34036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Pull </a:t>
            </a:r>
          </a:p>
        </p:txBody>
      </p:sp>
      <p:sp>
        <p:nvSpPr>
          <p:cNvPr id="717831" name="Rectangle 7"/>
          <p:cNvSpPr>
            <a:spLocks noChangeArrowheads="1"/>
          </p:cNvSpPr>
          <p:nvPr/>
        </p:nvSpPr>
        <p:spPr bwMode="auto">
          <a:xfrm>
            <a:off x="6308725" y="5799138"/>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Continuous Improvement </a:t>
            </a:r>
          </a:p>
        </p:txBody>
      </p:sp>
      <p:sp>
        <p:nvSpPr>
          <p:cNvPr id="717832" name="Text Box 8"/>
          <p:cNvSpPr txBox="1">
            <a:spLocks noChangeArrowheads="1"/>
          </p:cNvSpPr>
          <p:nvPr/>
        </p:nvSpPr>
        <p:spPr bwMode="auto">
          <a:xfrm>
            <a:off x="4276725" y="4197350"/>
            <a:ext cx="2454275" cy="5159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Roles, Responsibilities and Culture</a:t>
            </a:r>
          </a:p>
        </p:txBody>
      </p:sp>
      <p:sp>
        <p:nvSpPr>
          <p:cNvPr id="717833" name="Rectangle 9"/>
          <p:cNvSpPr>
            <a:spLocks noChangeArrowheads="1"/>
          </p:cNvSpPr>
          <p:nvPr/>
        </p:nvSpPr>
        <p:spPr bwMode="auto">
          <a:xfrm>
            <a:off x="5292725" y="50038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Goal Alignment</a:t>
            </a:r>
          </a:p>
        </p:txBody>
      </p:sp>
      <p:grpSp>
        <p:nvGrpSpPr>
          <p:cNvPr id="717834" name="Group 10"/>
          <p:cNvGrpSpPr>
            <a:grpSpLocks/>
          </p:cNvGrpSpPr>
          <p:nvPr/>
        </p:nvGrpSpPr>
        <p:grpSpPr bwMode="auto">
          <a:xfrm>
            <a:off x="5943600" y="990600"/>
            <a:ext cx="2424113" cy="2971800"/>
            <a:chOff x="3744" y="624"/>
            <a:chExt cx="1527" cy="1872"/>
          </a:xfrm>
        </p:grpSpPr>
        <p:sp>
          <p:nvSpPr>
            <p:cNvPr id="8206" name="AutoShape 11"/>
            <p:cNvSpPr>
              <a:spLocks/>
            </p:cNvSpPr>
            <p:nvPr/>
          </p:nvSpPr>
          <p:spPr bwMode="auto">
            <a:xfrm>
              <a:off x="3744" y="624"/>
              <a:ext cx="384" cy="1872"/>
            </a:xfrm>
            <a:prstGeom prst="rightBrace">
              <a:avLst>
                <a:gd name="adj1" fmla="val 40625"/>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7" name="Text Box 12"/>
            <p:cNvSpPr txBox="1">
              <a:spLocks noChangeArrowheads="1"/>
            </p:cNvSpPr>
            <p:nvPr/>
          </p:nvSpPr>
          <p:spPr bwMode="auto">
            <a:xfrm>
              <a:off x="4080" y="1392"/>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charset="0"/>
                </a:rPr>
                <a:t>“Hard” Side of Lean</a:t>
              </a:r>
            </a:p>
          </p:txBody>
        </p:sp>
      </p:grpSp>
      <p:grpSp>
        <p:nvGrpSpPr>
          <p:cNvPr id="717837" name="Group 13"/>
          <p:cNvGrpSpPr>
            <a:grpSpLocks/>
          </p:cNvGrpSpPr>
          <p:nvPr/>
        </p:nvGrpSpPr>
        <p:grpSpPr bwMode="auto">
          <a:xfrm>
            <a:off x="1371600" y="4114800"/>
            <a:ext cx="2743200" cy="2286000"/>
            <a:chOff x="864" y="2592"/>
            <a:chExt cx="1728" cy="1440"/>
          </a:xfrm>
        </p:grpSpPr>
        <p:sp>
          <p:nvSpPr>
            <p:cNvPr id="8204" name="AutoShape 14"/>
            <p:cNvSpPr>
              <a:spLocks/>
            </p:cNvSpPr>
            <p:nvPr/>
          </p:nvSpPr>
          <p:spPr bwMode="auto">
            <a:xfrm flipH="1">
              <a:off x="2208" y="2592"/>
              <a:ext cx="384" cy="1440"/>
            </a:xfrm>
            <a:prstGeom prst="rightBrace">
              <a:avLst>
                <a:gd name="adj1" fmla="val 31250"/>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5" name="Text Box 15"/>
            <p:cNvSpPr txBox="1">
              <a:spLocks noChangeArrowheads="1"/>
            </p:cNvSpPr>
            <p:nvPr/>
          </p:nvSpPr>
          <p:spPr bwMode="auto">
            <a:xfrm>
              <a:off x="864" y="3120"/>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charset="0"/>
                </a:rPr>
                <a:t>“Soft” Side of Lean</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7827"/>
                                        </p:tgtEl>
                                        <p:attrNameLst>
                                          <p:attrName>style.visibility</p:attrName>
                                        </p:attrNameLst>
                                      </p:cBhvr>
                                      <p:to>
                                        <p:strVal val="visible"/>
                                      </p:to>
                                    </p:set>
                                    <p:animEffect transition="in" filter="diamond(in)">
                                      <p:cBhvr>
                                        <p:cTn id="7" dur="1000"/>
                                        <p:tgtEl>
                                          <p:spTgt spid="7178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17828"/>
                                        </p:tgtEl>
                                        <p:attrNameLst>
                                          <p:attrName>style.visibility</p:attrName>
                                        </p:attrNameLst>
                                      </p:cBhvr>
                                      <p:to>
                                        <p:strVal val="visible"/>
                                      </p:to>
                                    </p:set>
                                    <p:anim calcmode="lin" valueType="num">
                                      <p:cBhvr>
                                        <p:cTn id="12" dur="500" fill="hold"/>
                                        <p:tgtEl>
                                          <p:spTgt spid="717828"/>
                                        </p:tgtEl>
                                        <p:attrNameLst>
                                          <p:attrName>ppt_w</p:attrName>
                                        </p:attrNameLst>
                                      </p:cBhvr>
                                      <p:tavLst>
                                        <p:tav tm="0">
                                          <p:val>
                                            <p:fltVal val="0"/>
                                          </p:val>
                                        </p:tav>
                                        <p:tav tm="100000">
                                          <p:val>
                                            <p:strVal val="#ppt_w"/>
                                          </p:val>
                                        </p:tav>
                                      </p:tavLst>
                                    </p:anim>
                                    <p:anim calcmode="lin" valueType="num">
                                      <p:cBhvr>
                                        <p:cTn id="13" dur="500" fill="hold"/>
                                        <p:tgtEl>
                                          <p:spTgt spid="717828"/>
                                        </p:tgtEl>
                                        <p:attrNameLst>
                                          <p:attrName>ppt_h</p:attrName>
                                        </p:attrNameLst>
                                      </p:cBhvr>
                                      <p:tavLst>
                                        <p:tav tm="0">
                                          <p:val>
                                            <p:fltVal val="0"/>
                                          </p:val>
                                        </p:tav>
                                        <p:tav tm="100000">
                                          <p:val>
                                            <p:strVal val="#ppt_h"/>
                                          </p:val>
                                        </p:tav>
                                      </p:tavLst>
                                    </p:anim>
                                    <p:anim calcmode="lin" valueType="num">
                                      <p:cBhvr>
                                        <p:cTn id="14" dur="500" fill="hold"/>
                                        <p:tgtEl>
                                          <p:spTgt spid="717828"/>
                                        </p:tgtEl>
                                        <p:attrNameLst>
                                          <p:attrName>style.rotation</p:attrName>
                                        </p:attrNameLst>
                                      </p:cBhvr>
                                      <p:tavLst>
                                        <p:tav tm="0">
                                          <p:val>
                                            <p:fltVal val="360"/>
                                          </p:val>
                                        </p:tav>
                                        <p:tav tm="100000">
                                          <p:val>
                                            <p:fltVal val="0"/>
                                          </p:val>
                                        </p:tav>
                                      </p:tavLst>
                                    </p:anim>
                                    <p:animEffect transition="in" filter="fade">
                                      <p:cBhvr>
                                        <p:cTn id="15" dur="500"/>
                                        <p:tgtEl>
                                          <p:spTgt spid="71782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717829"/>
                                        </p:tgtEl>
                                        <p:attrNameLst>
                                          <p:attrName>style.visibility</p:attrName>
                                        </p:attrNameLst>
                                      </p:cBhvr>
                                      <p:to>
                                        <p:strVal val="visible"/>
                                      </p:to>
                                    </p:set>
                                    <p:anim calcmode="lin" valueType="num">
                                      <p:cBhvr>
                                        <p:cTn id="20" dur="500" fill="hold"/>
                                        <p:tgtEl>
                                          <p:spTgt spid="717829"/>
                                        </p:tgtEl>
                                        <p:attrNameLst>
                                          <p:attrName>ppt_w</p:attrName>
                                        </p:attrNameLst>
                                      </p:cBhvr>
                                      <p:tavLst>
                                        <p:tav tm="0">
                                          <p:val>
                                            <p:fltVal val="0"/>
                                          </p:val>
                                        </p:tav>
                                        <p:tav tm="100000">
                                          <p:val>
                                            <p:strVal val="#ppt_w"/>
                                          </p:val>
                                        </p:tav>
                                      </p:tavLst>
                                    </p:anim>
                                    <p:anim calcmode="lin" valueType="num">
                                      <p:cBhvr>
                                        <p:cTn id="21" dur="500" fill="hold"/>
                                        <p:tgtEl>
                                          <p:spTgt spid="717829"/>
                                        </p:tgtEl>
                                        <p:attrNameLst>
                                          <p:attrName>ppt_h</p:attrName>
                                        </p:attrNameLst>
                                      </p:cBhvr>
                                      <p:tavLst>
                                        <p:tav tm="0">
                                          <p:val>
                                            <p:fltVal val="0"/>
                                          </p:val>
                                        </p:tav>
                                        <p:tav tm="100000">
                                          <p:val>
                                            <p:strVal val="#ppt_h"/>
                                          </p:val>
                                        </p:tav>
                                      </p:tavLst>
                                    </p:anim>
                                    <p:anim calcmode="lin" valueType="num">
                                      <p:cBhvr>
                                        <p:cTn id="22" dur="500" fill="hold"/>
                                        <p:tgtEl>
                                          <p:spTgt spid="717829"/>
                                        </p:tgtEl>
                                        <p:attrNameLst>
                                          <p:attrName>style.rotation</p:attrName>
                                        </p:attrNameLst>
                                      </p:cBhvr>
                                      <p:tavLst>
                                        <p:tav tm="0">
                                          <p:val>
                                            <p:fltVal val="360"/>
                                          </p:val>
                                        </p:tav>
                                        <p:tav tm="100000">
                                          <p:val>
                                            <p:fltVal val="0"/>
                                          </p:val>
                                        </p:tav>
                                      </p:tavLst>
                                    </p:anim>
                                    <p:animEffect transition="in" filter="fade">
                                      <p:cBhvr>
                                        <p:cTn id="23" dur="500"/>
                                        <p:tgtEl>
                                          <p:spTgt spid="71782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717830"/>
                                        </p:tgtEl>
                                        <p:attrNameLst>
                                          <p:attrName>style.visibility</p:attrName>
                                        </p:attrNameLst>
                                      </p:cBhvr>
                                      <p:to>
                                        <p:strVal val="visible"/>
                                      </p:to>
                                    </p:set>
                                    <p:anim calcmode="lin" valueType="num">
                                      <p:cBhvr>
                                        <p:cTn id="28" dur="500" fill="hold"/>
                                        <p:tgtEl>
                                          <p:spTgt spid="717830"/>
                                        </p:tgtEl>
                                        <p:attrNameLst>
                                          <p:attrName>ppt_w</p:attrName>
                                        </p:attrNameLst>
                                      </p:cBhvr>
                                      <p:tavLst>
                                        <p:tav tm="0">
                                          <p:val>
                                            <p:fltVal val="0"/>
                                          </p:val>
                                        </p:tav>
                                        <p:tav tm="100000">
                                          <p:val>
                                            <p:strVal val="#ppt_w"/>
                                          </p:val>
                                        </p:tav>
                                      </p:tavLst>
                                    </p:anim>
                                    <p:anim calcmode="lin" valueType="num">
                                      <p:cBhvr>
                                        <p:cTn id="29" dur="500" fill="hold"/>
                                        <p:tgtEl>
                                          <p:spTgt spid="717830"/>
                                        </p:tgtEl>
                                        <p:attrNameLst>
                                          <p:attrName>ppt_h</p:attrName>
                                        </p:attrNameLst>
                                      </p:cBhvr>
                                      <p:tavLst>
                                        <p:tav tm="0">
                                          <p:val>
                                            <p:fltVal val="0"/>
                                          </p:val>
                                        </p:tav>
                                        <p:tav tm="100000">
                                          <p:val>
                                            <p:strVal val="#ppt_h"/>
                                          </p:val>
                                        </p:tav>
                                      </p:tavLst>
                                    </p:anim>
                                    <p:anim calcmode="lin" valueType="num">
                                      <p:cBhvr>
                                        <p:cTn id="30" dur="500" fill="hold"/>
                                        <p:tgtEl>
                                          <p:spTgt spid="717830"/>
                                        </p:tgtEl>
                                        <p:attrNameLst>
                                          <p:attrName>style.rotation</p:attrName>
                                        </p:attrNameLst>
                                      </p:cBhvr>
                                      <p:tavLst>
                                        <p:tav tm="0">
                                          <p:val>
                                            <p:fltVal val="360"/>
                                          </p:val>
                                        </p:tav>
                                        <p:tav tm="100000">
                                          <p:val>
                                            <p:fltVal val="0"/>
                                          </p:val>
                                        </p:tav>
                                      </p:tavLst>
                                    </p:anim>
                                    <p:animEffect transition="in" filter="fade">
                                      <p:cBhvr>
                                        <p:cTn id="31" dur="500"/>
                                        <p:tgtEl>
                                          <p:spTgt spid="71783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717834"/>
                                        </p:tgtEl>
                                        <p:attrNameLst>
                                          <p:attrName>style.visibility</p:attrName>
                                        </p:attrNameLst>
                                      </p:cBhvr>
                                      <p:to>
                                        <p:strVal val="visible"/>
                                      </p:to>
                                    </p:set>
                                    <p:animEffect transition="in" filter="wipe(left)">
                                      <p:cBhvr>
                                        <p:cTn id="36" dur="500"/>
                                        <p:tgtEl>
                                          <p:spTgt spid="71783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717832"/>
                                        </p:tgtEl>
                                        <p:attrNameLst>
                                          <p:attrName>style.visibility</p:attrName>
                                        </p:attrNameLst>
                                      </p:cBhvr>
                                      <p:to>
                                        <p:strVal val="visible"/>
                                      </p:to>
                                    </p:set>
                                    <p:animEffect transition="in" filter="diamond(in)">
                                      <p:cBhvr>
                                        <p:cTn id="41" dur="1000"/>
                                        <p:tgtEl>
                                          <p:spTgt spid="7178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717833"/>
                                        </p:tgtEl>
                                        <p:attrNameLst>
                                          <p:attrName>style.visibility</p:attrName>
                                        </p:attrNameLst>
                                      </p:cBhvr>
                                      <p:to>
                                        <p:strVal val="visible"/>
                                      </p:to>
                                    </p:set>
                                    <p:anim calcmode="lin" valueType="num">
                                      <p:cBhvr>
                                        <p:cTn id="46" dur="500" fill="hold"/>
                                        <p:tgtEl>
                                          <p:spTgt spid="717833"/>
                                        </p:tgtEl>
                                        <p:attrNameLst>
                                          <p:attrName>ppt_w</p:attrName>
                                        </p:attrNameLst>
                                      </p:cBhvr>
                                      <p:tavLst>
                                        <p:tav tm="0">
                                          <p:val>
                                            <p:fltVal val="0"/>
                                          </p:val>
                                        </p:tav>
                                        <p:tav tm="100000">
                                          <p:val>
                                            <p:strVal val="#ppt_w"/>
                                          </p:val>
                                        </p:tav>
                                      </p:tavLst>
                                    </p:anim>
                                    <p:anim calcmode="lin" valueType="num">
                                      <p:cBhvr>
                                        <p:cTn id="47" dur="500" fill="hold"/>
                                        <p:tgtEl>
                                          <p:spTgt spid="717833"/>
                                        </p:tgtEl>
                                        <p:attrNameLst>
                                          <p:attrName>ppt_h</p:attrName>
                                        </p:attrNameLst>
                                      </p:cBhvr>
                                      <p:tavLst>
                                        <p:tav tm="0">
                                          <p:val>
                                            <p:fltVal val="0"/>
                                          </p:val>
                                        </p:tav>
                                        <p:tav tm="100000">
                                          <p:val>
                                            <p:strVal val="#ppt_h"/>
                                          </p:val>
                                        </p:tav>
                                      </p:tavLst>
                                    </p:anim>
                                    <p:anim calcmode="lin" valueType="num">
                                      <p:cBhvr>
                                        <p:cTn id="48" dur="500" fill="hold"/>
                                        <p:tgtEl>
                                          <p:spTgt spid="717833"/>
                                        </p:tgtEl>
                                        <p:attrNameLst>
                                          <p:attrName>style.rotation</p:attrName>
                                        </p:attrNameLst>
                                      </p:cBhvr>
                                      <p:tavLst>
                                        <p:tav tm="0">
                                          <p:val>
                                            <p:fltVal val="360"/>
                                          </p:val>
                                        </p:tav>
                                        <p:tav tm="100000">
                                          <p:val>
                                            <p:fltVal val="0"/>
                                          </p:val>
                                        </p:tav>
                                      </p:tavLst>
                                    </p:anim>
                                    <p:animEffect transition="in" filter="fade">
                                      <p:cBhvr>
                                        <p:cTn id="49" dur="500"/>
                                        <p:tgtEl>
                                          <p:spTgt spid="71783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717831"/>
                                        </p:tgtEl>
                                        <p:attrNameLst>
                                          <p:attrName>style.visibility</p:attrName>
                                        </p:attrNameLst>
                                      </p:cBhvr>
                                      <p:to>
                                        <p:strVal val="visible"/>
                                      </p:to>
                                    </p:set>
                                    <p:animEffect transition="in" filter="checkerboard(across)">
                                      <p:cBhvr>
                                        <p:cTn id="54" dur="500"/>
                                        <p:tgtEl>
                                          <p:spTgt spid="71783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717837"/>
                                        </p:tgtEl>
                                        <p:attrNameLst>
                                          <p:attrName>style.visibility</p:attrName>
                                        </p:attrNameLst>
                                      </p:cBhvr>
                                      <p:to>
                                        <p:strVal val="visible"/>
                                      </p:to>
                                    </p:set>
                                    <p:animEffect transition="in" filter="wipe(left)">
                                      <p:cBhvr>
                                        <p:cTn id="59" dur="500"/>
                                        <p:tgtEl>
                                          <p:spTgt spid="717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27" grpId="0" animBg="1"/>
      <p:bldP spid="717828" grpId="0" animBg="1"/>
      <p:bldP spid="717829" grpId="0" animBg="1"/>
      <p:bldP spid="717830" grpId="0" animBg="1"/>
      <p:bldP spid="717831" grpId="0" animBg="1"/>
      <p:bldP spid="717832" grpId="0" animBg="1"/>
      <p:bldP spid="71783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20" name="Rectangle 4"/>
          <p:cNvSpPr>
            <a:spLocks noGrp="1" noChangeArrowheads="1"/>
          </p:cNvSpPr>
          <p:nvPr>
            <p:ph type="title"/>
          </p:nvPr>
        </p:nvSpPr>
        <p:spPr/>
        <p:txBody>
          <a:bodyPr/>
          <a:lstStyle/>
          <a:p>
            <a:pPr eaLnBrk="1" hangingPunct="1">
              <a:defRPr/>
            </a:pPr>
            <a:r>
              <a:rPr lang="en-US"/>
              <a:t>Lean Bibliography</a:t>
            </a:r>
          </a:p>
        </p:txBody>
      </p:sp>
      <p:pic>
        <p:nvPicPr>
          <p:cNvPr id="78851" name="Picture 5"/>
          <p:cNvPicPr>
            <a:picLocks noChangeAspect="1" noChangeArrowheads="1"/>
          </p:cNvPicPr>
          <p:nvPr/>
        </p:nvPicPr>
        <p:blipFill>
          <a:blip r:embed="rId3">
            <a:extLst>
              <a:ext uri="{28A0092B-C50C-407E-A947-70E740481C1C}">
                <a14:useLocalDpi xmlns:a14="http://schemas.microsoft.com/office/drawing/2010/main" val="0"/>
              </a:ext>
            </a:extLst>
          </a:blip>
          <a:srcRect l="4080" t="3856" r="1556" b="871"/>
          <a:stretch>
            <a:fillRect/>
          </a:stretch>
        </p:blipFill>
        <p:spPr bwMode="auto">
          <a:xfrm>
            <a:off x="225425" y="1985963"/>
            <a:ext cx="8664575" cy="2432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ctrTitle"/>
          </p:nvPr>
        </p:nvSpPr>
        <p:spPr/>
        <p:txBody>
          <a:bodyPr/>
          <a:lstStyle/>
          <a:p>
            <a:pPr eaLnBrk="1" hangingPunct="1">
              <a:defRPr/>
            </a:pPr>
            <a:r>
              <a:rPr lang="en-US"/>
              <a:t>Appendix – Lean vs. Traditional Manufacturing</a:t>
            </a:r>
          </a:p>
        </p:txBody>
      </p:sp>
      <p:sp>
        <p:nvSpPr>
          <p:cNvPr id="79875" name="Rectangle 3"/>
          <p:cNvSpPr>
            <a:spLocks noGrp="1" noChangeArrowheads="1"/>
          </p:cNvSpPr>
          <p:nvPr>
            <p:ph type="subTitle" idx="1"/>
          </p:nvPr>
        </p:nvSpPr>
        <p:spPr/>
        <p:txBody>
          <a:bodyPr/>
          <a:lstStyle/>
          <a:p>
            <a:pPr eaLnBrk="1" hangingPunct="1"/>
            <a:endParaRPr 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0602" name="Group 74"/>
          <p:cNvGraphicFramePr>
            <a:graphicFrameLocks noGrp="1"/>
          </p:cNvGraphicFramePr>
          <p:nvPr>
            <p:ph sz="half" idx="2"/>
          </p:nvPr>
        </p:nvGraphicFramePr>
        <p:xfrm>
          <a:off x="323850" y="1203325"/>
          <a:ext cx="8483600" cy="4516436"/>
        </p:xfrm>
        <a:graphic>
          <a:graphicData uri="http://schemas.openxmlformats.org/drawingml/2006/table">
            <a:tbl>
              <a:tblPr/>
              <a:tblGrid>
                <a:gridCol w="2813050">
                  <a:extLst>
                    <a:ext uri="{9D8B030D-6E8A-4147-A177-3AD203B41FA5}">
                      <a16:colId xmlns:a16="http://schemas.microsoft.com/office/drawing/2014/main" val="20000"/>
                    </a:ext>
                  </a:extLst>
                </a:gridCol>
                <a:gridCol w="5670550">
                  <a:extLst>
                    <a:ext uri="{9D8B030D-6E8A-4147-A177-3AD203B41FA5}">
                      <a16:colId xmlns:a16="http://schemas.microsoft.com/office/drawing/2014/main" val="20001"/>
                    </a:ext>
                  </a:extLst>
                </a:gridCol>
              </a:tblGrid>
              <a:tr h="274339">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Traditional:</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Lean</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rate of customer returns for quality reasons.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Customer returns dramatically reduced. Six-Sigma quality levels in place.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Yields are low.</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Yields are calculated using the more punitive Rolled-Through-Yield calculation and yields are high. Six-Sigma quality levels are in place.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Scrap cost is high or rework is often required</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Scrap and rework is virtually eliminated. One-Piece-Flow is in operation and problems are discovered quickly and with limited financial loss.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Incorrect bills-of-material.</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One-Piece-Flow manufacture eliminates several levels of the typical bill of material and reduces the risk of error. Routings and work orders are eliminated.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Damaged Inventory.</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Material movement has been significantly reduced and unnecessary operations such as storage have been eliminated. There is less opportunity for damage.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Problems are accommodated rather than fixed</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Root cause problems are tackled aggressively and permanently eliminated.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Variations in assembly procedures are prevalent. </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Standard Work is a fundamental principle of Lean Enterprise. Variation is minimized.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4572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Dirty facilities causing product contamination.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A 5S program is in place and there is no contamination.</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58424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rate of supplier product failure.</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Suppliers are integrated into the Lean program and quality levels have been dramatically improved. Supplier performs self inspection.</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80934" name="Text Box 55"/>
          <p:cNvSpPr txBox="1">
            <a:spLocks noChangeArrowheads="1"/>
          </p:cNvSpPr>
          <p:nvPr/>
        </p:nvSpPr>
        <p:spPr bwMode="auto">
          <a:xfrm>
            <a:off x="466725" y="5832475"/>
            <a:ext cx="1042988"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Quality</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5720" name="Group 72"/>
          <p:cNvGraphicFramePr>
            <a:graphicFrameLocks noGrp="1"/>
          </p:cNvGraphicFramePr>
          <p:nvPr>
            <p:ph sz="half" idx="2"/>
          </p:nvPr>
        </p:nvGraphicFramePr>
        <p:xfrm>
          <a:off x="341313" y="1014413"/>
          <a:ext cx="8483600" cy="5450340"/>
        </p:xfrm>
        <a:graphic>
          <a:graphicData uri="http://schemas.openxmlformats.org/drawingml/2006/table">
            <a:tbl>
              <a:tblPr/>
              <a:tblGrid>
                <a:gridCol w="2995612">
                  <a:extLst>
                    <a:ext uri="{9D8B030D-6E8A-4147-A177-3AD203B41FA5}">
                      <a16:colId xmlns:a16="http://schemas.microsoft.com/office/drawing/2014/main" val="20000"/>
                    </a:ext>
                  </a:extLst>
                </a:gridCol>
                <a:gridCol w="5487988">
                  <a:extLst>
                    <a:ext uri="{9D8B030D-6E8A-4147-A177-3AD203B41FA5}">
                      <a16:colId xmlns:a16="http://schemas.microsoft.com/office/drawing/2014/main" val="20001"/>
                    </a:ext>
                  </a:extLst>
                </a:gridCol>
              </a:tblGrid>
              <a:tr h="2742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Traditional:</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Lean</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8228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rate of customer returns for wrong/duplicate product shipped. High rate of incomplete shipments. High rate of incomplete shipments.</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Returns and incorrect shipments dramatically reduced. Six-Sigma quality levels in place.</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14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Excess material movement.</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The work areas are organized into cells and material is stored at point of use. Material movement is minimized.</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64000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Excess people movement.</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Work areas are organized so that everything that is needed is close at hand. This includes information, tools, material, supplies etc. People movement is minimized.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100572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Lost time related to search for tools and equipment.</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Tools and other needed items are located in designated places in the work area. Shadow boards and floor markings etc are used to visibly indicate where an item must be placed. All unnecessary tools, equipment and materials are removed from the work area. A 5S program is in place to keep the work area clean and organized.</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27460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machine down-time.</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Machine uptime. Unscheduled down-time is virtually eliminated.</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5714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Lost time related to search for inventory.</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is located at point of use (except bulky items). Storerooms are eliminated.</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82286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More space is needed.</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Following a Lean transformation there is likely to be a significant amount of space freed up. U-Shaped cells are in place, operations have been moved closer together and storerooms have been eliminated. Free space can be used for either expansion or for consolidation of facilities.</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69524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Many Engineering Change Orders (ECO).</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 has been designed using DFSS, with DFMA and Poke-yoke techniques and changes are minimized.</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81955" name="Text Box 60"/>
          <p:cNvSpPr txBox="1">
            <a:spLocks noChangeArrowheads="1"/>
          </p:cNvSpPr>
          <p:nvPr/>
        </p:nvSpPr>
        <p:spPr bwMode="auto">
          <a:xfrm>
            <a:off x="3932238" y="6310313"/>
            <a:ext cx="931862"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Waste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1628" name="Group 76"/>
          <p:cNvGraphicFramePr>
            <a:graphicFrameLocks noGrp="1"/>
          </p:cNvGraphicFramePr>
          <p:nvPr>
            <p:ph sz="half" idx="2"/>
          </p:nvPr>
        </p:nvGraphicFramePr>
        <p:xfrm>
          <a:off x="296863" y="855663"/>
          <a:ext cx="8483600" cy="5481638"/>
        </p:xfrm>
        <a:graphic>
          <a:graphicData uri="http://schemas.openxmlformats.org/drawingml/2006/table">
            <a:tbl>
              <a:tblPr/>
              <a:tblGrid>
                <a:gridCol w="1770062">
                  <a:extLst>
                    <a:ext uri="{9D8B030D-6E8A-4147-A177-3AD203B41FA5}">
                      <a16:colId xmlns:a16="http://schemas.microsoft.com/office/drawing/2014/main" val="20000"/>
                    </a:ext>
                  </a:extLst>
                </a:gridCol>
                <a:gridCol w="6713538">
                  <a:extLst>
                    <a:ext uri="{9D8B030D-6E8A-4147-A177-3AD203B41FA5}">
                      <a16:colId xmlns:a16="http://schemas.microsoft.com/office/drawing/2014/main" val="20001"/>
                    </a:ext>
                  </a:extLst>
                </a:gridCol>
              </a:tblGrid>
              <a:tr h="3159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Traditional:</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Lean</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64008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Products are difficult and costly to manufacture.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Products have been designed using DFSS, DFMA, Poka-yoke and have Six-Sigma quality levels built-in. Manufacturing costs are significantly lowered.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64008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Production engineering support costs are high.</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Products are designed for ease of manufacture and assembly and changes are minimized. Support needs for mature products is decreased significantly. Production engineering focus changes to process improvement.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6794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Cost of quality - Incoming, in-process, and final inspection.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These costs have been eliminated. Self inspection and mistake proofing techniques are in place.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984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capital equipment costs.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The life expectancy of machines is improved due to TPM and 5S programs. Machines are operating in "as new" condition. The need to invest in new machines and equipment is lowered.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493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carrying costs are high.</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has been dramatically reduced and carrying costs have been lowered.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64008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Costs associated with the control of inventory are high.</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will be controlled by Kanban at the lowest possible cost. Excess and obsolete inventory will be eliminated or dramatically reduced.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82296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Direct and indirect labor costs are high (more labor than is necessary).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Productivity will be substantially improved and labor costs minimized.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4953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Material handling costs are high.</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The majority of material handling costs will be eliminated.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82979" name="Text Box 63"/>
          <p:cNvSpPr txBox="1">
            <a:spLocks noChangeArrowheads="1"/>
          </p:cNvSpPr>
          <p:nvPr/>
        </p:nvSpPr>
        <p:spPr bwMode="auto">
          <a:xfrm>
            <a:off x="547688" y="6308725"/>
            <a:ext cx="749300"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Cost</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7735" name="Group 39"/>
          <p:cNvGraphicFramePr>
            <a:graphicFrameLocks noGrp="1"/>
          </p:cNvGraphicFramePr>
          <p:nvPr>
            <p:ph sz="half" idx="2"/>
          </p:nvPr>
        </p:nvGraphicFramePr>
        <p:xfrm>
          <a:off x="296863" y="855663"/>
          <a:ext cx="8483600" cy="3545019"/>
        </p:xfrm>
        <a:graphic>
          <a:graphicData uri="http://schemas.openxmlformats.org/drawingml/2006/table">
            <a:tbl>
              <a:tblPr/>
              <a:tblGrid>
                <a:gridCol w="1770062">
                  <a:extLst>
                    <a:ext uri="{9D8B030D-6E8A-4147-A177-3AD203B41FA5}">
                      <a16:colId xmlns:a16="http://schemas.microsoft.com/office/drawing/2014/main" val="20000"/>
                    </a:ext>
                  </a:extLst>
                </a:gridCol>
                <a:gridCol w="6713538">
                  <a:extLst>
                    <a:ext uri="{9D8B030D-6E8A-4147-A177-3AD203B41FA5}">
                      <a16:colId xmlns:a16="http://schemas.microsoft.com/office/drawing/2014/main" val="20001"/>
                    </a:ext>
                  </a:extLst>
                </a:gridCol>
              </a:tblGrid>
              <a:tr h="31585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Traditional:</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Lean</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479339">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Material storage costs are high.</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Storage will be eliminated for all but special items. Material will be brought directly to point of use.</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82281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freight costs related to expedited materials or late customer shipments.</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On time delivery has been improved both to the customer and from the supplier. Kanban is in place and systems are operated on a Pull basis. The number of expedited shipments is reduced. It may never be possible to eliminate premium shipments altogether but they are the target of continuous improvement activities. </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67932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facility maintenance costs.</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Maintenance costs have been lowered. There are 5S and TPM programs in place. Breakdowns are rare and machines are maintained in peak condition.</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9838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machine maintenance costs.</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Maintenance costs have been significantly lowered. Preventive and Autonomous maintenance programs are in place and breakdowns are rare.</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49166">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tool and die maintenance costs.</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Preventive maintenance programs are in place for tooling as well as equipment. The useful life of tooling is extended. Wear and tear is reduced when the machines are in peak operating condition.</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83994" name="Text Box 35"/>
          <p:cNvSpPr txBox="1">
            <a:spLocks noChangeArrowheads="1"/>
          </p:cNvSpPr>
          <p:nvPr/>
        </p:nvSpPr>
        <p:spPr bwMode="auto">
          <a:xfrm>
            <a:off x="511175" y="4516438"/>
            <a:ext cx="749300"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Cost</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2645" name="Group 69"/>
          <p:cNvGraphicFramePr>
            <a:graphicFrameLocks noGrp="1"/>
          </p:cNvGraphicFramePr>
          <p:nvPr>
            <p:ph sz="half" idx="2"/>
          </p:nvPr>
        </p:nvGraphicFramePr>
        <p:xfrm>
          <a:off x="295275" y="946150"/>
          <a:ext cx="8483600" cy="4337050"/>
        </p:xfrm>
        <a:graphic>
          <a:graphicData uri="http://schemas.openxmlformats.org/drawingml/2006/table">
            <a:tbl>
              <a:tblPr/>
              <a:tblGrid>
                <a:gridCol w="3087688">
                  <a:extLst>
                    <a:ext uri="{9D8B030D-6E8A-4147-A177-3AD203B41FA5}">
                      <a16:colId xmlns:a16="http://schemas.microsoft.com/office/drawing/2014/main" val="20000"/>
                    </a:ext>
                  </a:extLst>
                </a:gridCol>
                <a:gridCol w="5395912">
                  <a:extLst>
                    <a:ext uri="{9D8B030D-6E8A-4147-A177-3AD203B41FA5}">
                      <a16:colId xmlns:a16="http://schemas.microsoft.com/office/drawing/2014/main" val="20001"/>
                    </a:ext>
                  </a:extLst>
                </a:gridCol>
              </a:tblGrid>
              <a:tr h="30482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Traditional:</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Lean</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82302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Customer satisfaction is low due to rate of on-time delivery.</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On-time delivery is high. Waste has been eliminated from manufacturing and administrative processes and product is produced only to demand. Quality and other problems that impact production effectiveness have been dramatically improved.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3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Lead times are long.</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Through the elimination of non-value added activities processing times will be shortened and lead times will be improved.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100591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Time to market with new products is lengthy or new products are released prematurely</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New products are developed after customer value has been determined. Products are designed using DFSS &amp; DFMA techniques and Six-Sigma quality levels are designed in. Mistake proofing techniques are also used. Products are released on schedule and introduction problems are virtually eliminated.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27434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Schedule changes are frequent and costly.</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Schedule is operated on a Pull basis by customer demand.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27434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Low inventory turns.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Inventory turns- inventory is considered as "EVIL".</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640127">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Slow moving and obsolete inventory</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This type of inventory is virtually eliminated. Finished Goods are minimal or eliminated and Raw Material is received on Kanban. WIP has been reduced by 90%+.</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55725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shortages are common.</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Inventory shortages are less common with Kanban. Electronic Kanban systems can provide a closed loop solution.</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85024" name="Text Box 49"/>
          <p:cNvSpPr txBox="1">
            <a:spLocks noChangeArrowheads="1"/>
          </p:cNvSpPr>
          <p:nvPr/>
        </p:nvSpPr>
        <p:spPr bwMode="auto">
          <a:xfrm>
            <a:off x="620713" y="5384800"/>
            <a:ext cx="1171575"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Delivery</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793667" name="Group 67"/>
          <p:cNvGraphicFramePr>
            <a:graphicFrameLocks noGrp="1"/>
          </p:cNvGraphicFramePr>
          <p:nvPr>
            <p:ph sz="half" idx="2"/>
          </p:nvPr>
        </p:nvGraphicFramePr>
        <p:xfrm>
          <a:off x="323850" y="1130300"/>
          <a:ext cx="8483600" cy="2749850"/>
        </p:xfrm>
        <a:graphic>
          <a:graphicData uri="http://schemas.openxmlformats.org/drawingml/2006/table">
            <a:tbl>
              <a:tblPr/>
              <a:tblGrid>
                <a:gridCol w="2400300">
                  <a:extLst>
                    <a:ext uri="{9D8B030D-6E8A-4147-A177-3AD203B41FA5}">
                      <a16:colId xmlns:a16="http://schemas.microsoft.com/office/drawing/2014/main" val="20000"/>
                    </a:ext>
                  </a:extLst>
                </a:gridCol>
                <a:gridCol w="6083300">
                  <a:extLst>
                    <a:ext uri="{9D8B030D-6E8A-4147-A177-3AD203B41FA5}">
                      <a16:colId xmlns:a16="http://schemas.microsoft.com/office/drawing/2014/main" val="20001"/>
                    </a:ext>
                  </a:extLst>
                </a:gridCol>
              </a:tblGrid>
              <a:tr h="30473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Traditional:</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09" marB="45709"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Lean</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marT="45709" marB="45709"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6399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Machine changeover is lengthy.</a:t>
                      </a:r>
                    </a:p>
                  </a:txBody>
                  <a:tcPr marT="45709" marB="45709"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Set-up times have been significantly reduced and machines are capable of producing more in line with actual demand. There is an effective SMED program in place and set-up times are under constant review.</a:t>
                      </a:r>
                    </a:p>
                  </a:txBody>
                  <a:tcPr marT="45709" marB="45709"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63993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Majority of purchasing time is spent expediting and ordering.</a:t>
                      </a:r>
                    </a:p>
                  </a:txBody>
                  <a:tcPr marT="45709" marB="45709"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The role of the Purchasing group changes to supplier management. Materials are replenished by Kanban and Purchasing personnel work with suppliers to help them develop Lean practices. </a:t>
                      </a:r>
                    </a:p>
                  </a:txBody>
                  <a:tcPr marT="45709" marB="45709"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67929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ECO process is lengthy.</a:t>
                      </a:r>
                    </a:p>
                  </a:txBody>
                  <a:tcPr marT="45709" marB="45709"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ECO process is fast. Unnecessary waste has been eliminated and the number of changes has been dramatically reduced.</a:t>
                      </a:r>
                    </a:p>
                  </a:txBody>
                  <a:tcPr marT="45709" marB="45709"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856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MRP system data is not kept current.</a:t>
                      </a:r>
                    </a:p>
                  </a:txBody>
                  <a:tcPr marT="45709" marB="45709"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MRP is eliminated for replenishing material and is used for planning purposes only.</a:t>
                      </a:r>
                    </a:p>
                  </a:txBody>
                  <a:tcPr marT="45709" marB="45709"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6039" name="Text Box 62"/>
          <p:cNvSpPr txBox="1">
            <a:spLocks noChangeArrowheads="1"/>
          </p:cNvSpPr>
          <p:nvPr/>
        </p:nvSpPr>
        <p:spPr bwMode="auto">
          <a:xfrm>
            <a:off x="731838" y="3930650"/>
            <a:ext cx="1171575"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Delivery</a:t>
            </a:r>
          </a:p>
        </p:txBody>
      </p:sp>
      <p:graphicFrame>
        <p:nvGraphicFramePr>
          <p:cNvPr id="793668" name="Group 68"/>
          <p:cNvGraphicFramePr>
            <a:graphicFrameLocks noGrp="1"/>
          </p:cNvGraphicFramePr>
          <p:nvPr/>
        </p:nvGraphicFramePr>
        <p:xfrm>
          <a:off x="339725" y="4802188"/>
          <a:ext cx="8483600" cy="762000"/>
        </p:xfrm>
        <a:graphic>
          <a:graphicData uri="http://schemas.openxmlformats.org/drawingml/2006/table">
            <a:tbl>
              <a:tblPr/>
              <a:tblGrid>
                <a:gridCol w="2776538">
                  <a:extLst>
                    <a:ext uri="{9D8B030D-6E8A-4147-A177-3AD203B41FA5}">
                      <a16:colId xmlns:a16="http://schemas.microsoft.com/office/drawing/2014/main" val="20000"/>
                    </a:ext>
                  </a:extLst>
                </a:gridCol>
                <a:gridCol w="5707062">
                  <a:extLst>
                    <a:ext uri="{9D8B030D-6E8A-4147-A177-3AD203B41FA5}">
                      <a16:colId xmlns:a16="http://schemas.microsoft.com/office/drawing/2014/main" val="20001"/>
                    </a:ext>
                  </a:extLst>
                </a:gridCol>
              </a:tblGrid>
              <a:tr h="2952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Traditional:</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400" b="1" i="1" u="none" strike="noStrike" cap="none" normalizeH="0" baseline="0">
                          <a:ln>
                            <a:noFill/>
                          </a:ln>
                          <a:solidFill>
                            <a:schemeClr val="tx1"/>
                          </a:solidFill>
                          <a:effectLst/>
                          <a:latin typeface="Arial" pitchFamily="34" charset="0"/>
                          <a:ea typeface="굴림" pitchFamily="34" charset="-127"/>
                        </a:rPr>
                        <a:t>Lean</a:t>
                      </a:r>
                      <a:endParaRPr kumimoji="0" lang="en-US" sz="1400" b="1" i="1" u="none" strike="noStrike" cap="none" normalizeH="0" baseline="0">
                        <a:ln>
                          <a:noFill/>
                        </a:ln>
                        <a:solidFill>
                          <a:schemeClr val="tx1"/>
                        </a:solidFill>
                        <a:effectLst/>
                        <a:latin typeface="Arial" pitchFamily="34" charset="0"/>
                        <a:ea typeface="굴림" pitchFamily="34" charset="-127"/>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4556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Risk of job related injury is high.</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Accidents are rare. TPM and 5S programs are in place and the company has the highest priority on safety.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6051" name="Text Box 79"/>
          <p:cNvSpPr txBox="1">
            <a:spLocks noChangeArrowheads="1"/>
          </p:cNvSpPr>
          <p:nvPr/>
        </p:nvSpPr>
        <p:spPr bwMode="auto">
          <a:xfrm>
            <a:off x="731838" y="5721350"/>
            <a:ext cx="946150"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Safety</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pPr eaLnBrk="1" hangingPunct="1">
              <a:defRPr/>
            </a:pPr>
            <a:r>
              <a:rPr lang="en-US" altLang="ko-KR">
                <a:ea typeface="굴림" pitchFamily="34" charset="-127"/>
              </a:rPr>
              <a:t>Traditional versus Lean Manufacturing</a:t>
            </a:r>
            <a:endParaRPr lang="en-US"/>
          </a:p>
        </p:txBody>
      </p:sp>
      <p:graphicFrame>
        <p:nvGraphicFramePr>
          <p:cNvPr id="683084" name="Group 76"/>
          <p:cNvGraphicFramePr>
            <a:graphicFrameLocks noGrp="1"/>
          </p:cNvGraphicFramePr>
          <p:nvPr>
            <p:ph sz="half" idx="2"/>
          </p:nvPr>
        </p:nvGraphicFramePr>
        <p:xfrm>
          <a:off x="323850" y="1011238"/>
          <a:ext cx="8483600" cy="5037137"/>
        </p:xfrm>
        <a:graphic>
          <a:graphicData uri="http://schemas.openxmlformats.org/drawingml/2006/table">
            <a:tbl>
              <a:tblPr/>
              <a:tblGrid>
                <a:gridCol w="2400300">
                  <a:extLst>
                    <a:ext uri="{9D8B030D-6E8A-4147-A177-3AD203B41FA5}">
                      <a16:colId xmlns:a16="http://schemas.microsoft.com/office/drawing/2014/main" val="20000"/>
                    </a:ext>
                  </a:extLst>
                </a:gridCol>
                <a:gridCol w="6083300">
                  <a:extLst>
                    <a:ext uri="{9D8B030D-6E8A-4147-A177-3AD203B41FA5}">
                      <a16:colId xmlns:a16="http://schemas.microsoft.com/office/drawing/2014/main" val="20001"/>
                    </a:ext>
                  </a:extLst>
                </a:gridCol>
              </a:tblGrid>
              <a:tr h="29529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Traditional:</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altLang="ko-KR" sz="1200" b="1" i="1" u="none" strike="noStrike" cap="none" normalizeH="0" baseline="0">
                          <a:ln>
                            <a:noFill/>
                          </a:ln>
                          <a:solidFill>
                            <a:schemeClr val="tx1"/>
                          </a:solidFill>
                          <a:effectLst/>
                          <a:latin typeface="Arial" pitchFamily="34" charset="0"/>
                          <a:ea typeface="굴림" pitchFamily="34" charset="-127"/>
                        </a:rPr>
                        <a:t>Lean</a:t>
                      </a:r>
                      <a:endParaRPr kumimoji="0" lang="en-US" sz="1200" b="1" i="1" u="none" strike="noStrike" cap="none" normalizeH="0" baseline="0">
                        <a:ln>
                          <a:noFill/>
                        </a:ln>
                        <a:solidFill>
                          <a:schemeClr val="tx1"/>
                        </a:solidFill>
                        <a:effectLst/>
                        <a:latin typeface="Arial" pitchFamily="34" charset="0"/>
                        <a:ea typeface="굴림" pitchFamily="34" charset="-127"/>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44929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High employee attrition rate.</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Attrition rates lowered. Employees are continuously involved in improvement activities.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823012">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Employee productivity is low.</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Productivity is high. Line Balancing, Standard work, Takt-time and waste elimination have been implemented to increase output efficiency. U-Shaped cells are in place to reduce movement and mistake proofing techniques have been implemented to prevent errors. Six-Sigma quality levels are in place.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64012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Lack of teamwork.</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Kaizen is used extensively throughout the operation and teams include cross functional representatives. Teamwork is improved significantly and everyone has a clear vision of what needs to be accomplished.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6675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Poor communications and very little information sharing.</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Excellent communications. Visual Workplace is integral to Lean Enterprise and all but sensitive information is shared.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6040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Employees do not trust management.</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Lean Enterprise brings employees and management together in pursuit of a common goal. Information is freely exchanged and trust levels improve. </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63579">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Employee morale is low.</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Morale is high. Employees are involved in improvement activities and recognition programs are in place to reward success.</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4012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Improvement programs are not integrated with the total process (rifle shot).</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Lean Enterprise is a critical part of the business strategy and management is committed and engaged.</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7985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Low level of participation in improvement programs by line workers.</a:t>
                      </a: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200" b="0" i="0" u="none" strike="noStrike" cap="none" normalizeH="0" baseline="0">
                          <a:ln>
                            <a:noFill/>
                          </a:ln>
                          <a:solidFill>
                            <a:schemeClr val="tx1"/>
                          </a:solidFill>
                          <a:effectLst/>
                          <a:latin typeface="Arial" pitchFamily="34" charset="0"/>
                        </a:rPr>
                        <a:t>All employees take part in improvement programs and are trained on all aspects of Lean Enterprise.</a:t>
                      </a: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87075" name="Text Box 77"/>
          <p:cNvSpPr txBox="1">
            <a:spLocks noChangeArrowheads="1"/>
          </p:cNvSpPr>
          <p:nvPr/>
        </p:nvSpPr>
        <p:spPr bwMode="auto">
          <a:xfrm>
            <a:off x="439738" y="6143625"/>
            <a:ext cx="4597400" cy="396875"/>
          </a:xfrm>
          <a:prstGeom prst="rect">
            <a:avLst/>
          </a:prstGeom>
          <a:solidFill>
            <a:srgbClr val="FFFF66"/>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000" b="1">
                <a:latin typeface="Arial" charset="0"/>
              </a:rPr>
              <a:t>Teamwork, Communications, Morale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ChangeArrowheads="1"/>
          </p:cNvSpPr>
          <p:nvPr>
            <p:ph type="title"/>
          </p:nvPr>
        </p:nvSpPr>
        <p:spPr/>
        <p:txBody>
          <a:bodyPr/>
          <a:lstStyle/>
          <a:p>
            <a:pPr eaLnBrk="1" hangingPunct="1">
              <a:defRPr/>
            </a:pPr>
            <a:r>
              <a:rPr lang="en-US"/>
              <a:t>Exercise - Lean Survey</a:t>
            </a:r>
          </a:p>
        </p:txBody>
      </p:sp>
      <p:graphicFrame>
        <p:nvGraphicFramePr>
          <p:cNvPr id="815107" name="Group 3"/>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See how “Lean” Your Thinking Has Become!</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Answer the “lean” survey questions on the next page.</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15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9964</TotalTime>
  <Words>9388</Words>
  <Application>Microsoft Office PowerPoint</Application>
  <PresentationFormat>On-screen Show (4:3)</PresentationFormat>
  <Paragraphs>1242</Paragraphs>
  <Slides>88</Slides>
  <Notes>83</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88</vt:i4>
      </vt:variant>
    </vt:vector>
  </HeadingPairs>
  <TitlesOfParts>
    <vt:vector size="100" baseType="lpstr">
      <vt:lpstr>굴림</vt:lpstr>
      <vt:lpstr>Arial</vt:lpstr>
      <vt:lpstr>Arial Black</vt:lpstr>
      <vt:lpstr>Century Gothic</vt:lpstr>
      <vt:lpstr>Copperplate Gothic Bold</vt:lpstr>
      <vt:lpstr>Forte</vt:lpstr>
      <vt:lpstr>Symbol</vt:lpstr>
      <vt:lpstr>Times New Roman</vt:lpstr>
      <vt:lpstr>Wingdings</vt:lpstr>
      <vt:lpstr>JPMorgan</vt:lpstr>
      <vt:lpstr>Clip</vt:lpstr>
      <vt:lpstr>Artwork</vt:lpstr>
      <vt:lpstr>PowerPoint Presentation</vt:lpstr>
      <vt:lpstr>Agenda</vt:lpstr>
      <vt:lpstr>Objectives</vt:lpstr>
      <vt:lpstr>Module 2 - Topics</vt:lpstr>
      <vt:lpstr>Lean Management</vt:lpstr>
      <vt:lpstr>Your Personal Lean Journey</vt:lpstr>
      <vt:lpstr>Remember . . . .</vt:lpstr>
      <vt:lpstr>7 Key Lean Principles</vt:lpstr>
      <vt:lpstr>Exercise - Lean Survey</vt:lpstr>
      <vt:lpstr>What Would You Do If . . .</vt:lpstr>
      <vt:lpstr>Improvement Methods to Support Lean</vt:lpstr>
      <vt:lpstr>The Lean “Wheel”</vt:lpstr>
      <vt:lpstr>The Continuous Improvement Cycle</vt:lpstr>
      <vt:lpstr>10 Simple Lean Questions</vt:lpstr>
      <vt:lpstr>Waste / Tool Matrix</vt:lpstr>
      <vt:lpstr>Human Errorproofing (Poka-Yoke)</vt:lpstr>
      <vt:lpstr>DMAIEC Improvement Process</vt:lpstr>
      <vt:lpstr>A “DMAIEC-Lean” Example</vt:lpstr>
      <vt:lpstr>A Kaizen Workout</vt:lpstr>
      <vt:lpstr>Kaizen Events – Typical Approach</vt:lpstr>
      <vt:lpstr>Example Workout</vt:lpstr>
      <vt:lpstr>Example Workout</vt:lpstr>
      <vt:lpstr>Exercise – Planning A Kaizen Event</vt:lpstr>
      <vt:lpstr>Lean Management – Culture Work</vt:lpstr>
      <vt:lpstr>Your Company’s Lean Journey</vt:lpstr>
      <vt:lpstr>Taiichi Ohno’s Thoughts</vt:lpstr>
      <vt:lpstr>Lean Culture Elements</vt:lpstr>
      <vt:lpstr>Lean Culture – Supporting Elements</vt:lpstr>
      <vt:lpstr>Lean Culture – Supporting Elements</vt:lpstr>
      <vt:lpstr>Executive Roles &amp; Responsiblities</vt:lpstr>
      <vt:lpstr>Senior Exec Commitment </vt:lpstr>
      <vt:lpstr>Selling Lean – Some “In Thirty Days . . . “</vt:lpstr>
      <vt:lpstr>Process Centered Organization</vt:lpstr>
      <vt:lpstr>Exercise – The Case for Executives</vt:lpstr>
      <vt:lpstr>Lean Goals &amp; Metrics</vt:lpstr>
      <vt:lpstr>Typical High-Level Goals/Metrics</vt:lpstr>
      <vt:lpstr>Lean In-Process Metrics</vt:lpstr>
      <vt:lpstr>Principles of Goal Alignment</vt:lpstr>
      <vt:lpstr>Measurement Systems - Dashboards</vt:lpstr>
      <vt:lpstr>Supply Chain Dashboard</vt:lpstr>
      <vt:lpstr>Supply Chain Dashboard - Example</vt:lpstr>
      <vt:lpstr>Exercise – A Lean Dashboard</vt:lpstr>
      <vt:lpstr>Attitudes, Behaviors &amp; Change</vt:lpstr>
      <vt:lpstr>Taiichi Ohno’s Thoughts</vt:lpstr>
      <vt:lpstr>Taiichi Ohno’s Thoughts</vt:lpstr>
      <vt:lpstr>A Change Model</vt:lpstr>
      <vt:lpstr>The Change Curve</vt:lpstr>
      <vt:lpstr>Change Management Model</vt:lpstr>
      <vt:lpstr>Effective Change Management</vt:lpstr>
      <vt:lpstr>Exercise – Lean Stakeholder Analysis</vt:lpstr>
      <vt:lpstr>Stakeholder Gap Analysis</vt:lpstr>
      <vt:lpstr>Resistance to Change Analysis</vt:lpstr>
      <vt:lpstr>Influencing Stakeholders</vt:lpstr>
      <vt:lpstr>Early Successes</vt:lpstr>
      <vt:lpstr>Taiichi Ohno’s Thoughts</vt:lpstr>
      <vt:lpstr>Lean – Thinking &amp; Involvement</vt:lpstr>
      <vt:lpstr>Education for everyone in the organization</vt:lpstr>
      <vt:lpstr>Process Based Vs. Functional Organizations</vt:lpstr>
      <vt:lpstr>Share best practices</vt:lpstr>
      <vt:lpstr>What About Suppliers?</vt:lpstr>
      <vt:lpstr>Lean Recognition – North Carolina Shingo Prize</vt:lpstr>
      <vt:lpstr>What is the Shingo Prize?</vt:lpstr>
      <vt:lpstr>What is the Shingo Prize?</vt:lpstr>
      <vt:lpstr>What is the Shingo Prize?</vt:lpstr>
      <vt:lpstr>The Shingo Prize Model</vt:lpstr>
      <vt:lpstr>Shingo Prize – Application Costs</vt:lpstr>
      <vt:lpstr>NC Shingo Prize Recipients</vt:lpstr>
      <vt:lpstr>Wrap-Up &amp; Feedback</vt:lpstr>
      <vt:lpstr>Exercise – Starting the Lean Journey</vt:lpstr>
      <vt:lpstr>14 Steps to Beginning Lean</vt:lpstr>
      <vt:lpstr>Alt. Exercise: Improvement Opportunities</vt:lpstr>
      <vt:lpstr>Principles, Tools and Methodologies</vt:lpstr>
      <vt:lpstr>A Testimonial</vt:lpstr>
      <vt:lpstr>Questions for Lean Leadership</vt:lpstr>
      <vt:lpstr>Lean Bibliography</vt:lpstr>
      <vt:lpstr>Lean Bibliography</vt:lpstr>
      <vt:lpstr>Lean Bibliography</vt:lpstr>
      <vt:lpstr>Lean Bibliography</vt:lpstr>
      <vt:lpstr>Lean Bibliography</vt:lpstr>
      <vt:lpstr>Lean Bibliography</vt:lpstr>
      <vt:lpstr>Appendix – Lean vs. Traditional Manufacturing</vt:lpstr>
      <vt:lpstr>Traditional versus Lean Manufacturing</vt:lpstr>
      <vt:lpstr>Traditional versus Lean Manufacturing</vt:lpstr>
      <vt:lpstr>Traditional versus Lean Manufacturing</vt:lpstr>
      <vt:lpstr>Traditional versus Lean Manufacturing</vt:lpstr>
      <vt:lpstr>Traditional versus Lean Manufacturing</vt:lpstr>
      <vt:lpstr>Traditional versus Lean Manufacturing</vt:lpstr>
      <vt:lpstr>Traditional versus Lean Manufacturing</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201</cp:revision>
  <cp:lastPrinted>1998-11-12T16:48:12Z</cp:lastPrinted>
  <dcterms:created xsi:type="dcterms:W3CDTF">1998-10-26T20:45:45Z</dcterms:created>
  <dcterms:modified xsi:type="dcterms:W3CDTF">2026-07-30T17:07:16Z</dcterms:modified>
</cp:coreProperties>
</file>